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80" r:id="rId13"/>
    <p:sldId id="273" r:id="rId14"/>
    <p:sldId id="277" r:id="rId15"/>
    <p:sldId id="278" r:id="rId16"/>
    <p:sldId id="279" r:id="rId17"/>
    <p:sldId id="272" r:id="rId18"/>
    <p:sldId id="284" r:id="rId19"/>
    <p:sldId id="270" r:id="rId20"/>
    <p:sldId id="271" r:id="rId21"/>
    <p:sldId id="282" r:id="rId22"/>
    <p:sldId id="288" r:id="rId23"/>
    <p:sldId id="300" r:id="rId24"/>
    <p:sldId id="301" r:id="rId25"/>
    <p:sldId id="289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623" autoAdjust="0"/>
    <p:restoredTop sz="94660"/>
  </p:normalViewPr>
  <p:slideViewPr>
    <p:cSldViewPr>
      <p:cViewPr varScale="1">
        <p:scale>
          <a:sx n="123" d="100"/>
          <a:sy n="123" d="100"/>
        </p:scale>
        <p:origin x="8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6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mobile phone messaging system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48040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word processor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325640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focus on the essence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7C239-3815-4103-858C-A468DD55D4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1274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prefer solutions that they know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20D3-431B-44F3-828B-F2549F275E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657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address knowledge deficiencies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5C69-2C0E-4CCA-BCF6-0C0C35729E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5359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generate alternatives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59D9D-2AB5-47AA-A548-9913059FF74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17305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53FF3-B137-4FAA-82B1-27FDE7BB203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C7C40-37D2-46CF-8A1C-FA3D3795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 are skeptical</a:t>
            </a:r>
          </a:p>
        </p:txBody>
      </p:sp>
    </p:spTree>
    <p:extLst>
      <p:ext uri="{BB962C8B-B14F-4D97-AF65-F5344CB8AC3E}">
        <p14:creationId xmlns:p14="http://schemas.microsoft.com/office/powerpoint/2010/main" val="247784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evaluate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9535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synthesize</a:t>
            </a:r>
          </a:p>
        </p:txBody>
      </p:sp>
      <p:cxnSp>
        <p:nvCxnSpPr>
          <p:cNvPr id="13" name="Elb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117439" y="2394550"/>
            <a:ext cx="1659523" cy="111599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6" idx="0"/>
          </p:cNvCxnSpPr>
          <p:nvPr/>
        </p:nvCxnSpPr>
        <p:spPr>
          <a:xfrm>
            <a:off x="5540401" y="2122787"/>
            <a:ext cx="1116000" cy="1659523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5" idx="2"/>
          </p:cNvCxnSpPr>
          <p:nvPr/>
        </p:nvCxnSpPr>
        <p:spPr>
          <a:xfrm rot="5400000">
            <a:off x="4522801" y="1987264"/>
            <a:ext cx="12700" cy="4267200"/>
          </a:xfrm>
          <a:prstGeom prst="bentConnector3">
            <a:avLst>
              <a:gd name="adj1" fmla="val 7434780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39932" y="2666399"/>
            <a:ext cx="1946469" cy="1947070"/>
            <a:chOff x="3539932" y="2666399"/>
            <a:chExt cx="1946469" cy="1947070"/>
          </a:xfrm>
        </p:grpSpPr>
        <p:sp>
          <p:nvSpPr>
            <p:cNvPr id="21" name="Arc 20"/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3845" y="2901270"/>
            <a:ext cx="135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goals</a:t>
            </a:r>
          </a:p>
          <a:p>
            <a:pPr algn="ctr"/>
            <a:r>
              <a:rPr lang="en-US" i="1" dirty="0"/>
              <a:t>constraints</a:t>
            </a:r>
          </a:p>
          <a:p>
            <a:pPr algn="ctr"/>
            <a:r>
              <a:rPr lang="en-US" i="1" dirty="0"/>
              <a:t>assumptions</a:t>
            </a:r>
          </a:p>
          <a:p>
            <a:pPr algn="ctr"/>
            <a:r>
              <a:rPr lang="en-US" i="1" dirty="0"/>
              <a:t>decisions</a:t>
            </a:r>
          </a:p>
          <a:p>
            <a:pPr algn="ctr"/>
            <a:r>
              <a:rPr lang="en-US" i="1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48056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i="1" dirty="0"/>
              <a:t>will</a:t>
            </a:r>
            <a:r>
              <a:rPr lang="en-US" dirty="0"/>
              <a:t> be discussion this upcoming Friday</a:t>
            </a:r>
          </a:p>
          <a:p>
            <a:endParaRPr lang="en-US" dirty="0"/>
          </a:p>
          <a:p>
            <a:r>
              <a:rPr lang="en-US" dirty="0"/>
              <a:t>Please join your </a:t>
            </a:r>
            <a:r>
              <a:rPr lang="en-US" i="1" dirty="0"/>
              <a:t>designated</a:t>
            </a:r>
            <a:r>
              <a:rPr lang="en-US" dirty="0"/>
              <a:t> discussion</a:t>
            </a:r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06/91/30/069130c7db09914d26251e48811c9d91--dutch-recipes-dutch-food.jpg">
            <a:extLst>
              <a:ext uri="{FF2B5EF4-FFF2-40B4-BE49-F238E27FC236}">
                <a16:creationId xmlns:a16="http://schemas.microsoft.com/office/drawing/2014/main" id="{04E6C0A7-1BC7-4812-9B17-10C38CC9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182108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were key steps forward?</a:t>
            </a:r>
          </a:p>
          <a:p>
            <a:endParaRPr lang="en-US" dirty="0"/>
          </a:p>
          <a:p>
            <a:r>
              <a:rPr lang="en-US" dirty="0"/>
              <a:t>Did it help to consider goals, constraints, assumptions, ideas, and decisions separately?</a:t>
            </a:r>
          </a:p>
          <a:p>
            <a:endParaRPr lang="en-US" dirty="0"/>
          </a:p>
          <a:p>
            <a:r>
              <a:rPr lang="en-US" dirty="0"/>
              <a:t>Did it help to explicitly step through analysis, synthesis, evaluation?  (Did we?)</a:t>
            </a:r>
          </a:p>
          <a:p>
            <a:endParaRPr lang="en-US" dirty="0"/>
          </a:p>
          <a:p>
            <a:r>
              <a:rPr lang="en-US" dirty="0"/>
              <a:t>How will you make sure to continue to do this?</a:t>
            </a:r>
          </a:p>
        </p:txBody>
      </p:sp>
    </p:spTree>
    <p:extLst>
      <p:ext uri="{BB962C8B-B14F-4D97-AF65-F5344CB8AC3E}">
        <p14:creationId xmlns:p14="http://schemas.microsoft.com/office/powerpoint/2010/main" val="30989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client is </a:t>
            </a:r>
            <a:r>
              <a:rPr lang="en-US" i="1" dirty="0" err="1"/>
              <a:t>RobotKid</a:t>
            </a:r>
            <a:r>
              <a:rPr lang="en-US" dirty="0"/>
              <a:t>, a new company that aims to help kids who cannot attend school be part of school as much as possible. </a:t>
            </a:r>
            <a:r>
              <a:rPr lang="en-US" i="1" dirty="0" err="1"/>
              <a:t>RobotKid</a:t>
            </a:r>
            <a:r>
              <a:rPr lang="en-US" i="1" dirty="0"/>
              <a:t> </a:t>
            </a:r>
            <a:r>
              <a:rPr lang="en-US" dirty="0"/>
              <a:t>is a software company, and in particular wants to leverage existing telerobots to provide an outstanding experience that goes beyond ‘just being there’.</a:t>
            </a:r>
          </a:p>
          <a:p>
            <a:pPr marL="0" indent="0">
              <a:buNone/>
            </a:pPr>
            <a:r>
              <a:rPr lang="en-US" dirty="0"/>
              <a:t>The company has sought you and your team out, because you are excellent designers.  All of the software design is in your hands, as </a:t>
            </a:r>
            <a:r>
              <a:rPr lang="en-US" i="1" dirty="0" err="1"/>
              <a:t>RobotKid</a:t>
            </a:r>
            <a:r>
              <a:rPr lang="en-US" i="1" dirty="0"/>
              <a:t> </a:t>
            </a:r>
            <a:r>
              <a:rPr lang="en-US" dirty="0"/>
              <a:t>has the idea protected (meaning no competition), but has no idea how to actually design the software.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9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team, design </a:t>
            </a:r>
            <a:r>
              <a:rPr lang="en-US" i="1" dirty="0" err="1"/>
              <a:t>RobotKid</a:t>
            </a:r>
            <a:r>
              <a:rPr lang="en-US" dirty="0"/>
              <a:t> in terms of the functionality it will offer and how the audience will interact with it</a:t>
            </a:r>
          </a:p>
          <a:p>
            <a:endParaRPr lang="en-US" dirty="0"/>
          </a:p>
          <a:p>
            <a:r>
              <a:rPr lang="en-US" dirty="0"/>
              <a:t>Make sure that you explicitly identify goals, constraints, and assumptions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</p:txBody>
      </p:sp>
    </p:spTree>
    <p:extLst>
      <p:ext uri="{BB962C8B-B14F-4D97-AF65-F5344CB8AC3E}">
        <p14:creationId xmlns:p14="http://schemas.microsoft.com/office/powerpoint/2010/main" val="3199178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Due Thursday October 24, at noon (through </a:t>
            </a:r>
            <a:r>
              <a:rPr lang="en-US" dirty="0" err="1"/>
              <a:t>GradeScope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err="1"/>
              <a:t>Linecept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35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intermediate artifacts must be uploaded to </a:t>
            </a:r>
            <a:r>
              <a:rPr lang="en-US" dirty="0" err="1"/>
              <a:t>Linecept</a:t>
            </a:r>
            <a:endParaRPr lang="en-US" dirty="0"/>
          </a:p>
          <a:p>
            <a:pPr lvl="1"/>
            <a:r>
              <a:rPr lang="en-US" dirty="0"/>
              <a:t>all results from every in-person meeting</a:t>
            </a:r>
          </a:p>
          <a:p>
            <a:pPr lvl="1"/>
            <a:r>
              <a:rPr lang="en-US" dirty="0"/>
              <a:t>all results from every virtual meeting</a:t>
            </a:r>
          </a:p>
          <a:p>
            <a:pPr lvl="1"/>
            <a:r>
              <a:rPr lang="en-US" dirty="0"/>
              <a:t>all results from any work you do on your own</a:t>
            </a:r>
          </a:p>
          <a:p>
            <a:endParaRPr lang="en-US" i="1" dirty="0"/>
          </a:p>
          <a:p>
            <a:r>
              <a:rPr lang="en-US" dirty="0"/>
              <a:t>Results should be uploaded as a scan, photograph, or PDF</a:t>
            </a:r>
          </a:p>
          <a:p>
            <a:pPr lvl="1"/>
            <a:r>
              <a:rPr lang="en-US" dirty="0"/>
              <a:t>attributable as to who participated</a:t>
            </a:r>
          </a:p>
          <a:p>
            <a:pPr lvl="2"/>
            <a:endParaRPr lang="en-US" dirty="0"/>
          </a:p>
          <a:p>
            <a:r>
              <a:rPr lang="en-US" dirty="0"/>
              <a:t>Handout with basic </a:t>
            </a:r>
            <a:r>
              <a:rPr lang="en-US" dirty="0" err="1"/>
              <a:t>Linecept</a:t>
            </a:r>
            <a:r>
              <a:rPr lang="en-US" dirty="0"/>
              <a:t> info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23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8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  <a:p>
            <a:endParaRPr lang="en-US" dirty="0"/>
          </a:p>
          <a:p>
            <a:r>
              <a:rPr lang="en-US" dirty="0"/>
              <a:t>Expert behaviors</a:t>
            </a:r>
          </a:p>
          <a:p>
            <a:endParaRPr lang="en-US" dirty="0"/>
          </a:p>
          <a:p>
            <a:r>
              <a:rPr lang="en-US" dirty="0"/>
              <a:t>French fries and mayonnaise</a:t>
            </a:r>
          </a:p>
          <a:p>
            <a:endParaRPr lang="en-US" dirty="0"/>
          </a:p>
          <a:p>
            <a:r>
              <a:rPr lang="en-US" dirty="0"/>
              <a:t>Design studio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5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3" idx="1"/>
          </p:cNvCxnSpPr>
          <p:nvPr/>
        </p:nvCxnSpPr>
        <p:spPr>
          <a:xfrm flipV="1">
            <a:off x="4597844" y="2471474"/>
            <a:ext cx="2614734" cy="1016846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1177453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244976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6" idx="2"/>
            <a:endCxn id="3" idx="3"/>
          </p:cNvCxnSpPr>
          <p:nvPr/>
        </p:nvCxnSpPr>
        <p:spPr>
          <a:xfrm flipH="1">
            <a:off x="7212578" y="3826875"/>
            <a:ext cx="417198" cy="1276391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and desirability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plan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maker</a:t>
            </a: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audience</a:t>
            </a: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other stakeholders</a:t>
            </a: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2"/>
            <a:endCxn id="3" idx="2"/>
          </p:cNvCxnSpPr>
          <p:nvPr/>
        </p:nvCxnSpPr>
        <p:spPr>
          <a:xfrm>
            <a:off x="4597844" y="4673971"/>
            <a:ext cx="1353628" cy="1002929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5943600" y="5029200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experiences</a:t>
            </a:r>
          </a:p>
        </p:txBody>
      </p:sp>
      <p:cxnSp>
        <p:nvCxnSpPr>
          <p:cNvPr id="20" name="Straight Connector 19"/>
          <p:cNvCxnSpPr>
            <a:cxnSpLocks/>
            <a:endCxn id="22" idx="1"/>
          </p:cNvCxnSpPr>
          <p:nvPr/>
        </p:nvCxnSpPr>
        <p:spPr>
          <a:xfrm flipV="1">
            <a:off x="4597844" y="2471474"/>
            <a:ext cx="2614734" cy="1016846"/>
          </a:xfrm>
          <a:prstGeom prst="line">
            <a:avLst/>
          </a:prstGeom>
          <a:ln w="28575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5943600" y="1177453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</p:spTree>
    <p:extLst>
      <p:ext uri="{BB962C8B-B14F-4D97-AF65-F5344CB8AC3E}">
        <p14:creationId xmlns:p14="http://schemas.microsoft.com/office/powerpoint/2010/main" val="322363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</p:txBody>
      </p:sp>
      <p:cxnSp>
        <p:nvCxnSpPr>
          <p:cNvPr id="5" name="Straight Arrow Connector 4"/>
          <p:cNvCxnSpPr>
            <a:endCxn id="10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0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4114800" y="1528914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desirability</a:t>
            </a:r>
          </a:p>
        </p:txBody>
      </p:sp>
      <p:sp>
        <p:nvSpPr>
          <p:cNvPr id="20" name="Cloud 19"/>
          <p:cNvSpPr/>
          <p:nvPr/>
        </p:nvSpPr>
        <p:spPr>
          <a:xfrm>
            <a:off x="4114800" y="4270371"/>
            <a:ext cx="2537956" cy="1295400"/>
          </a:xfrm>
          <a:prstGeom prst="cloud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32200"/>
                </a:solidFill>
              </a:rPr>
              <a:t>feasibility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69" name="TextBox 68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1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design</a:t>
            </a:r>
          </a:p>
        </p:txBody>
      </p:sp>
      <p:cxnSp>
        <p:nvCxnSpPr>
          <p:cNvPr id="5" name="Straight Arrow Connector 4"/>
          <p:cNvCxnSpPr>
            <a:stCxn id="8" idx="3"/>
            <a:endCxn id="10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3"/>
            <a:endCxn id="13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" idx="3"/>
            <a:endCxn id="8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8" name="TextBox 7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satisfactory experience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plan for realization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change in the world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 to accomplish?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how does one interact with it?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69" name="TextBox 68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is its conceptual core?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89" name="Straight Arrow Connector 88"/>
          <p:cNvCxnSpPr>
            <a:stCxn id="8" idx="3"/>
            <a:endCxn id="66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3" idx="3"/>
            <a:endCxn id="70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0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894372470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1637</TotalTime>
  <Words>704</Words>
  <Application>Microsoft Office PowerPoint</Application>
  <PresentationFormat>On-screen Show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SDCL</vt:lpstr>
      <vt:lpstr>Informatics 121 Software Design I</vt:lpstr>
      <vt:lpstr>Discussion</vt:lpstr>
      <vt:lpstr>Today</vt:lpstr>
      <vt:lpstr>Design</vt:lpstr>
      <vt:lpstr>Feasibility and desirability</vt:lpstr>
      <vt:lpstr>Feasibility and desirability</vt:lpstr>
      <vt:lpstr>Four types of design</vt:lpstr>
      <vt:lpstr>Four types of design</vt:lpstr>
      <vt:lpstr>Four types of software design</vt:lpstr>
      <vt:lpstr>Design a mobile phone messaging system</vt:lpstr>
      <vt:lpstr>Design a word processor</vt:lpstr>
      <vt:lpstr>Experts focus on the essence</vt:lpstr>
      <vt:lpstr>Experts prefer solutions that they know work</vt:lpstr>
      <vt:lpstr>Experts address knowledge deficiencies</vt:lpstr>
      <vt:lpstr>Experts generate alternatives</vt:lpstr>
      <vt:lpstr>Experts are skeptical</vt:lpstr>
      <vt:lpstr>Design cycle</vt:lpstr>
      <vt:lpstr>French fries and mayonnaise</vt:lpstr>
      <vt:lpstr>French fries and mayonnaise</vt:lpstr>
      <vt:lpstr>French fries and mayonnaise</vt:lpstr>
      <vt:lpstr>Reflection</vt:lpstr>
      <vt:lpstr>Design studio 1 (part 2)</vt:lpstr>
      <vt:lpstr>Design studio 1 (part 2)</vt:lpstr>
      <vt:lpstr>Design studio 1 (part 2)</vt:lpstr>
      <vt:lpstr>Design studio 1 (part 2)</vt:lpstr>
      <vt:lpstr>Design studio 1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212</cp:revision>
  <dcterms:created xsi:type="dcterms:W3CDTF">2011-04-22T07:09:34Z</dcterms:created>
  <dcterms:modified xsi:type="dcterms:W3CDTF">2019-10-15T05:07:23Z</dcterms:modified>
</cp:coreProperties>
</file>