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93" r:id="rId5"/>
    <p:sldId id="306" r:id="rId6"/>
    <p:sldId id="284" r:id="rId7"/>
    <p:sldId id="270" r:id="rId8"/>
    <p:sldId id="299" r:id="rId9"/>
    <p:sldId id="302" r:id="rId10"/>
    <p:sldId id="288" r:id="rId11"/>
    <p:sldId id="300" r:id="rId12"/>
    <p:sldId id="301" r:id="rId13"/>
    <p:sldId id="289" r:id="rId14"/>
    <p:sldId id="30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2200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660"/>
  </p:normalViewPr>
  <p:slideViewPr>
    <p:cSldViewPr>
      <p:cViewPr varScale="1">
        <p:scale>
          <a:sx n="123" d="100"/>
          <a:sy n="123" d="100"/>
        </p:scale>
        <p:origin x="852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32200"/>
                </a:solidFill>
              </a:rPr>
              <a:t>Department of Informatics, UC Irvine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32200"/>
                </a:solidFill>
              </a:rPr>
              <a:t>SDCL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Collaboration</a:t>
            </a:r>
            <a:r>
              <a:rPr lang="en-US" sz="900" b="1" dirty="0"/>
              <a:t> </a:t>
            </a:r>
            <a:r>
              <a:rPr lang="en-US" sz="900" b="1" dirty="0">
                <a:solidFill>
                  <a:srgbClr val="4C4C4C"/>
                </a:solidFill>
              </a:rPr>
              <a:t>Laboratory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Software Design and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Informatics 121</a:t>
            </a:r>
            <a:br>
              <a:rPr lang="en-US" dirty="0"/>
            </a:br>
            <a:r>
              <a:rPr lang="en-US" dirty="0"/>
              <a:t>Software Design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7</a:t>
            </a:r>
            <a:br>
              <a:rPr lang="en-US" dirty="0"/>
            </a:br>
            <a:endParaRPr lang="en-US" dirty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9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1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Your client is </a:t>
            </a:r>
            <a:r>
              <a:rPr lang="en-US" i="1" dirty="0" err="1"/>
              <a:t>RobotKid</a:t>
            </a:r>
            <a:r>
              <a:rPr lang="en-US" dirty="0"/>
              <a:t>, a new company that aims to help kids who cannot attend school be part of school as much as possible. </a:t>
            </a:r>
            <a:r>
              <a:rPr lang="en-US" i="1" dirty="0" err="1"/>
              <a:t>RobotKid</a:t>
            </a:r>
            <a:r>
              <a:rPr lang="en-US" i="1" dirty="0"/>
              <a:t> </a:t>
            </a:r>
            <a:r>
              <a:rPr lang="en-US" dirty="0"/>
              <a:t>is a software company, and in particular wants to leverage existing telerobots to provide an outstanding experience that goes beyond ‘just being there’.</a:t>
            </a:r>
          </a:p>
          <a:p>
            <a:pPr marL="0" indent="0">
              <a:buNone/>
            </a:pPr>
            <a:r>
              <a:rPr lang="en-US" dirty="0"/>
              <a:t>The company has sought you and your team out, because you are excellent designers.  All of the software design is in your hands, as </a:t>
            </a:r>
            <a:r>
              <a:rPr lang="en-US" i="1" dirty="0" err="1"/>
              <a:t>RobotKid</a:t>
            </a:r>
            <a:r>
              <a:rPr lang="en-US" i="1" dirty="0"/>
              <a:t> </a:t>
            </a:r>
            <a:r>
              <a:rPr lang="en-US" dirty="0"/>
              <a:t>has the idea protected (meaning no competition), but has no idea how to actually design the software.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9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1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a team, design </a:t>
            </a:r>
            <a:r>
              <a:rPr lang="en-US" i="1" dirty="0" err="1"/>
              <a:t>RobotKid</a:t>
            </a:r>
            <a:r>
              <a:rPr lang="en-US" dirty="0"/>
              <a:t> in terms of the functionality it will offer and how the audience will interact with it</a:t>
            </a:r>
          </a:p>
          <a:p>
            <a:endParaRPr lang="en-US" dirty="0"/>
          </a:p>
          <a:p>
            <a:r>
              <a:rPr lang="en-US" dirty="0"/>
              <a:t>Make sure that you explicitly identify goals, constraints, and assumptions</a:t>
            </a:r>
          </a:p>
          <a:p>
            <a:endParaRPr lang="en-US" dirty="0"/>
          </a:p>
          <a:p>
            <a:r>
              <a:rPr lang="en-US" dirty="0"/>
              <a:t>Make sure to consider at least </a:t>
            </a:r>
            <a:r>
              <a:rPr lang="en-US" i="1" dirty="0"/>
              <a:t>three </a:t>
            </a:r>
            <a:r>
              <a:rPr lang="en-US" dirty="0"/>
              <a:t>different approaches, highlight tradeoffs among the approaches, and discuss why you chose the approach you took</a:t>
            </a:r>
          </a:p>
          <a:p>
            <a:pPr lvl="1"/>
            <a:r>
              <a:rPr lang="en-US" dirty="0"/>
              <a:t>briefly document the approaches you considered but did not adopt</a:t>
            </a:r>
          </a:p>
        </p:txBody>
      </p:sp>
    </p:spTree>
    <p:extLst>
      <p:ext uri="{BB962C8B-B14F-4D97-AF65-F5344CB8AC3E}">
        <p14:creationId xmlns:p14="http://schemas.microsoft.com/office/powerpoint/2010/main" val="3199178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1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what you have learned about experts: </a:t>
            </a:r>
          </a:p>
          <a:p>
            <a:pPr lvl="1"/>
            <a:r>
              <a:rPr lang="en-US" dirty="0"/>
              <a:t>focus on the essence</a:t>
            </a:r>
          </a:p>
          <a:p>
            <a:pPr lvl="1"/>
            <a:r>
              <a:rPr lang="en-US" dirty="0"/>
              <a:t>prefer solutions that they know work</a:t>
            </a:r>
          </a:p>
          <a:p>
            <a:pPr lvl="1"/>
            <a:r>
              <a:rPr lang="en-US" dirty="0"/>
              <a:t>address knowledge deficiencies</a:t>
            </a:r>
          </a:p>
          <a:p>
            <a:pPr lvl="1"/>
            <a:r>
              <a:rPr lang="en-US" dirty="0"/>
              <a:t>generate alternatives</a:t>
            </a:r>
          </a:p>
          <a:p>
            <a:pPr lvl="1"/>
            <a:r>
              <a:rPr lang="en-US" dirty="0"/>
              <a:t>are skeptical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Due Thursday October 24, at noon (through </a:t>
            </a:r>
            <a:r>
              <a:rPr lang="en-US" dirty="0" err="1"/>
              <a:t>GradeScope</a:t>
            </a:r>
            <a:r>
              <a:rPr lang="en-US" dirty="0"/>
              <a:t> </a:t>
            </a:r>
            <a:r>
              <a:rPr lang="en-US" i="1" dirty="0"/>
              <a:t>and</a:t>
            </a:r>
            <a:r>
              <a:rPr lang="en-US" dirty="0"/>
              <a:t> </a:t>
            </a:r>
            <a:r>
              <a:rPr lang="en-US" dirty="0" err="1"/>
              <a:t>Linecept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make sure to identify all group members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35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1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intermediate artifacts must be uploaded to </a:t>
            </a:r>
            <a:r>
              <a:rPr lang="en-US" dirty="0" err="1"/>
              <a:t>Linecept</a:t>
            </a:r>
            <a:endParaRPr lang="en-US" dirty="0"/>
          </a:p>
          <a:p>
            <a:pPr lvl="1"/>
            <a:r>
              <a:rPr lang="en-US" dirty="0"/>
              <a:t>all results from every in-person meeting</a:t>
            </a:r>
          </a:p>
          <a:p>
            <a:pPr lvl="1"/>
            <a:r>
              <a:rPr lang="en-US" dirty="0"/>
              <a:t>all results from every virtual meeting</a:t>
            </a:r>
          </a:p>
          <a:p>
            <a:pPr lvl="1"/>
            <a:r>
              <a:rPr lang="en-US" dirty="0"/>
              <a:t>all results from any work you do on your own</a:t>
            </a:r>
          </a:p>
          <a:p>
            <a:endParaRPr lang="en-US" i="1" dirty="0"/>
          </a:p>
          <a:p>
            <a:r>
              <a:rPr lang="en-US" dirty="0"/>
              <a:t>Results should be uploaded as a scan, photograph, or PDF</a:t>
            </a:r>
          </a:p>
          <a:p>
            <a:pPr lvl="1"/>
            <a:r>
              <a:rPr lang="en-US" dirty="0"/>
              <a:t>attributable as to who participated</a:t>
            </a:r>
          </a:p>
          <a:p>
            <a:pPr lvl="2"/>
            <a:endParaRPr lang="en-US" dirty="0"/>
          </a:p>
          <a:p>
            <a:r>
              <a:rPr lang="en-US" dirty="0"/>
              <a:t>Handout with basic </a:t>
            </a:r>
            <a:r>
              <a:rPr lang="en-US" dirty="0" err="1"/>
              <a:t>Linecept</a:t>
            </a:r>
            <a:r>
              <a:rPr lang="en-US" dirty="0"/>
              <a:t> info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823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studio 1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832" y="1600200"/>
            <a:ext cx="8176260" cy="4525963"/>
          </a:xfrm>
        </p:spPr>
        <p:txBody>
          <a:bodyPr>
            <a:normAutofit/>
          </a:bodyPr>
          <a:lstStyle/>
          <a:p>
            <a:r>
              <a:rPr lang="en-US" dirty="0"/>
              <a:t>Team members will assess other team members</a:t>
            </a:r>
          </a:p>
          <a:p>
            <a:pPr lvl="1"/>
            <a:r>
              <a:rPr lang="en-US" dirty="0"/>
              <a:t>in terms of the contributions they make</a:t>
            </a:r>
          </a:p>
          <a:p>
            <a:pPr lvl="1"/>
            <a:r>
              <a:rPr lang="en-US" dirty="0"/>
              <a:t>in terms of enabling others to make contributions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98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Team evaluations due Tuesday</a:t>
            </a:r>
          </a:p>
          <a:p>
            <a:endParaRPr lang="en-US" dirty="0"/>
          </a:p>
          <a:p>
            <a:r>
              <a:rPr lang="en-US" dirty="0"/>
              <a:t>There </a:t>
            </a:r>
            <a:r>
              <a:rPr lang="en-US" i="1" dirty="0"/>
              <a:t>will</a:t>
            </a:r>
            <a:r>
              <a:rPr lang="en-US" dirty="0"/>
              <a:t> be discussion this upcoming Friday</a:t>
            </a:r>
          </a:p>
          <a:p>
            <a:endParaRPr lang="en-US" dirty="0"/>
          </a:p>
          <a:p>
            <a:r>
              <a:rPr lang="en-US" dirty="0"/>
              <a:t>Please join your </a:t>
            </a:r>
            <a:r>
              <a:rPr lang="en-US" i="1" dirty="0"/>
              <a:t>designated</a:t>
            </a:r>
            <a:r>
              <a:rPr lang="en-US" dirty="0"/>
              <a:t> discussion</a:t>
            </a:r>
          </a:p>
        </p:txBody>
      </p:sp>
    </p:spTree>
    <p:extLst>
      <p:ext uri="{BB962C8B-B14F-4D97-AF65-F5344CB8AC3E}">
        <p14:creationId xmlns:p14="http://schemas.microsoft.com/office/powerpoint/2010/main" val="140384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  <a:p>
            <a:endParaRPr lang="en-US" dirty="0"/>
          </a:p>
          <a:p>
            <a:r>
              <a:rPr lang="en-US" dirty="0"/>
              <a:t>Design studio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7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types of software design</a:t>
            </a:r>
          </a:p>
        </p:txBody>
      </p:sp>
      <p:cxnSp>
        <p:nvCxnSpPr>
          <p:cNvPr id="20" name="Straight Arrow Connector 19"/>
          <p:cNvCxnSpPr>
            <a:stCxn id="24" idx="3"/>
            <a:endCxn id="28" idx="1"/>
          </p:cNvCxnSpPr>
          <p:nvPr/>
        </p:nvCxnSpPr>
        <p:spPr>
          <a:xfrm flipV="1">
            <a:off x="5029200" y="1619288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6" idx="3"/>
            <a:endCxn id="25" idx="1"/>
          </p:cNvCxnSpPr>
          <p:nvPr/>
        </p:nvCxnSpPr>
        <p:spPr>
          <a:xfrm>
            <a:off x="2345883" y="3559641"/>
            <a:ext cx="539283" cy="1383028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6" idx="3"/>
            <a:endCxn id="24" idx="1"/>
          </p:cNvCxnSpPr>
          <p:nvPr/>
        </p:nvCxnSpPr>
        <p:spPr>
          <a:xfrm flipV="1">
            <a:off x="2345883" y="2176614"/>
            <a:ext cx="539282" cy="1383027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885165" y="2007337"/>
            <a:ext cx="2144036" cy="3104609"/>
            <a:chOff x="2438399" y="1897951"/>
            <a:chExt cx="2144036" cy="3104609"/>
          </a:xfrm>
        </p:grpSpPr>
        <p:sp>
          <p:nvSpPr>
            <p:cNvPr id="24" name="TextBox 23"/>
            <p:cNvSpPr txBox="1"/>
            <p:nvPr/>
          </p:nvSpPr>
          <p:spPr>
            <a:xfrm>
              <a:off x="2438399" y="1897951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satisfactory experience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38400" y="4664006"/>
              <a:ext cx="2144035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plan for realization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0682" y="3390364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4C4C4C"/>
                </a:solidFill>
              </a:rPr>
              <a:t>change in the world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568482" y="1450011"/>
            <a:ext cx="3200400" cy="1453206"/>
            <a:chOff x="5410200" y="1340625"/>
            <a:chExt cx="3200400" cy="1453206"/>
          </a:xfrm>
        </p:grpSpPr>
        <p:sp>
          <p:nvSpPr>
            <p:cNvPr id="28" name="TextBox 27"/>
            <p:cNvSpPr txBox="1"/>
            <p:nvPr/>
          </p:nvSpPr>
          <p:spPr>
            <a:xfrm>
              <a:off x="5410200" y="1340625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is it to accomplish?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10200" y="2455277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how does one interact with it?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568482" y="4216066"/>
            <a:ext cx="3200400" cy="1453206"/>
            <a:chOff x="5410200" y="4106680"/>
            <a:chExt cx="3200400" cy="1453206"/>
          </a:xfrm>
        </p:grpSpPr>
        <p:sp>
          <p:nvSpPr>
            <p:cNvPr id="31" name="TextBox 30"/>
            <p:cNvSpPr txBox="1"/>
            <p:nvPr/>
          </p:nvSpPr>
          <p:spPr>
            <a:xfrm>
              <a:off x="5410200" y="4106680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is its conceptual core?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10200" y="5221332"/>
              <a:ext cx="3200400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4C4C"/>
                  </a:solidFill>
                </a:rPr>
                <a:t>what are its implementation details?</a:t>
              </a:r>
            </a:p>
          </p:txBody>
        </p:sp>
      </p:grpSp>
      <p:cxnSp>
        <p:nvCxnSpPr>
          <p:cNvPr id="33" name="Straight Arrow Connector 32"/>
          <p:cNvCxnSpPr>
            <a:stCxn id="24" idx="3"/>
            <a:endCxn id="29" idx="1"/>
          </p:cNvCxnSpPr>
          <p:nvPr/>
        </p:nvCxnSpPr>
        <p:spPr>
          <a:xfrm>
            <a:off x="5029200" y="2176614"/>
            <a:ext cx="539282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1" idx="1"/>
          </p:cNvCxnSpPr>
          <p:nvPr/>
        </p:nvCxnSpPr>
        <p:spPr>
          <a:xfrm flipV="1">
            <a:off x="5029201" y="4385343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5" idx="3"/>
            <a:endCxn id="32" idx="1"/>
          </p:cNvCxnSpPr>
          <p:nvPr/>
        </p:nvCxnSpPr>
        <p:spPr>
          <a:xfrm>
            <a:off x="5029201" y="4942669"/>
            <a:ext cx="539281" cy="557326"/>
          </a:xfrm>
          <a:prstGeom prst="straightConnector1">
            <a:avLst/>
          </a:prstGeom>
          <a:ln w="1270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25571" y="1786541"/>
            <a:ext cx="188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32200"/>
                </a:solidFill>
              </a:rPr>
              <a:t>application design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34644" y="2903217"/>
            <a:ext cx="186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interaction design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75109" y="4556477"/>
            <a:ext cx="198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architecture design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90635" y="5697016"/>
            <a:ext cx="235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32200"/>
                </a:solidFill>
              </a:rPr>
              <a:t>implementation design</a:t>
            </a:r>
          </a:p>
        </p:txBody>
      </p:sp>
    </p:spTree>
    <p:extLst>
      <p:ext uri="{BB962C8B-B14F-4D97-AF65-F5344CB8AC3E}">
        <p14:creationId xmlns:p14="http://schemas.microsoft.com/office/powerpoint/2010/main" val="55728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B378A-60EE-442F-B2F2-377D34C77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in mind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6E0D85-E3BD-445D-AA91-84A4E131BA75}"/>
              </a:ext>
            </a:extLst>
          </p:cNvPr>
          <p:cNvSpPr txBox="1"/>
          <p:nvPr/>
        </p:nvSpPr>
        <p:spPr>
          <a:xfrm>
            <a:off x="3733800" y="5237244"/>
            <a:ext cx="1706593" cy="30777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analyze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2D8AC5-A909-408A-99DA-8A6F047D73F5}"/>
              </a:ext>
            </a:extLst>
          </p:cNvPr>
          <p:cNvSpPr txBox="1"/>
          <p:nvPr/>
        </p:nvSpPr>
        <p:spPr>
          <a:xfrm>
            <a:off x="7312008" y="5237244"/>
            <a:ext cx="1706593" cy="30777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evaluate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F424D5-180F-46B8-99BC-41B8B59E4688}"/>
              </a:ext>
            </a:extLst>
          </p:cNvPr>
          <p:cNvSpPr txBox="1"/>
          <p:nvPr/>
        </p:nvSpPr>
        <p:spPr>
          <a:xfrm>
            <a:off x="5522904" y="3703726"/>
            <a:ext cx="1706593" cy="307777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synthesize</a:t>
            </a:r>
          </a:p>
        </p:txBody>
      </p:sp>
      <p:cxnSp>
        <p:nvCxnSpPr>
          <p:cNvPr id="38" name="Elbow Connector 12">
            <a:extLst>
              <a:ext uri="{FF2B5EF4-FFF2-40B4-BE49-F238E27FC236}">
                <a16:creationId xmlns:a16="http://schemas.microsoft.com/office/drawing/2014/main" id="{4BAFE00D-1BBC-4198-BC65-97E569CDE529}"/>
              </a:ext>
            </a:extLst>
          </p:cNvPr>
          <p:cNvCxnSpPr>
            <a:stCxn id="35" idx="0"/>
            <a:endCxn id="37" idx="1"/>
          </p:cNvCxnSpPr>
          <p:nvPr/>
        </p:nvCxnSpPr>
        <p:spPr>
          <a:xfrm rot="5400000" flipH="1" flipV="1">
            <a:off x="4365186" y="4079527"/>
            <a:ext cx="1379629" cy="935807"/>
          </a:xfrm>
          <a:prstGeom prst="bentConnector2">
            <a:avLst/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14">
            <a:extLst>
              <a:ext uri="{FF2B5EF4-FFF2-40B4-BE49-F238E27FC236}">
                <a16:creationId xmlns:a16="http://schemas.microsoft.com/office/drawing/2014/main" id="{D694ACF8-312E-4D7D-B7A9-A8C7FD57CC91}"/>
              </a:ext>
            </a:extLst>
          </p:cNvPr>
          <p:cNvCxnSpPr>
            <a:stCxn id="37" idx="3"/>
            <a:endCxn id="36" idx="0"/>
          </p:cNvCxnSpPr>
          <p:nvPr/>
        </p:nvCxnSpPr>
        <p:spPr>
          <a:xfrm>
            <a:off x="7229497" y="3857615"/>
            <a:ext cx="935808" cy="1379629"/>
          </a:xfrm>
          <a:prstGeom prst="bentConnector2">
            <a:avLst/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16">
            <a:extLst>
              <a:ext uri="{FF2B5EF4-FFF2-40B4-BE49-F238E27FC236}">
                <a16:creationId xmlns:a16="http://schemas.microsoft.com/office/drawing/2014/main" id="{3CC9A1CF-121E-45B9-BF0F-4A16B70E690F}"/>
              </a:ext>
            </a:extLst>
          </p:cNvPr>
          <p:cNvCxnSpPr>
            <a:stCxn id="36" idx="2"/>
            <a:endCxn id="35" idx="2"/>
          </p:cNvCxnSpPr>
          <p:nvPr/>
        </p:nvCxnSpPr>
        <p:spPr>
          <a:xfrm rot="5400000">
            <a:off x="6376201" y="3755917"/>
            <a:ext cx="12700" cy="3578208"/>
          </a:xfrm>
          <a:prstGeom prst="bentConnector3">
            <a:avLst>
              <a:gd name="adj1" fmla="val 5619134"/>
            </a:avLst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E5AF5BD-C47F-4F7E-8401-3F79B3BB31A0}"/>
              </a:ext>
            </a:extLst>
          </p:cNvPr>
          <p:cNvGrpSpPr/>
          <p:nvPr/>
        </p:nvGrpSpPr>
        <p:grpSpPr>
          <a:xfrm>
            <a:off x="5552028" y="4313454"/>
            <a:ext cx="1632188" cy="1632691"/>
            <a:chOff x="3539932" y="2666399"/>
            <a:chExt cx="1946469" cy="1947070"/>
          </a:xfrm>
        </p:grpSpPr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BF68F92E-5B52-43DB-8584-BE5E98815C7C}"/>
                </a:ext>
              </a:extLst>
            </p:cNvPr>
            <p:cNvSpPr/>
            <p:nvPr/>
          </p:nvSpPr>
          <p:spPr>
            <a:xfrm>
              <a:off x="3539932" y="2666399"/>
              <a:ext cx="1946468" cy="1946469"/>
            </a:xfrm>
            <a:prstGeom prst="arc">
              <a:avLst/>
            </a:prstGeom>
            <a:ln w="28575">
              <a:solidFill>
                <a:srgbClr val="F322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90C42C7B-086B-48D0-9C73-7672C7D02C37}"/>
                </a:ext>
              </a:extLst>
            </p:cNvPr>
            <p:cNvSpPr/>
            <p:nvPr/>
          </p:nvSpPr>
          <p:spPr>
            <a:xfrm flipV="1">
              <a:off x="3539932" y="2667000"/>
              <a:ext cx="1946468" cy="1946469"/>
            </a:xfrm>
            <a:prstGeom prst="arc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344F4167-3442-4381-9A47-00675BDE6D2B}"/>
                </a:ext>
              </a:extLst>
            </p:cNvPr>
            <p:cNvSpPr/>
            <p:nvPr/>
          </p:nvSpPr>
          <p:spPr>
            <a:xfrm rot="16200000">
              <a:off x="3539932" y="2667000"/>
              <a:ext cx="1946469" cy="1946468"/>
            </a:xfrm>
            <a:prstGeom prst="arc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6340B9FE-47F4-4214-8995-A8AC8BCFF2C0}"/>
                </a:ext>
              </a:extLst>
            </p:cNvPr>
            <p:cNvSpPr/>
            <p:nvPr/>
          </p:nvSpPr>
          <p:spPr>
            <a:xfrm rot="5400000" flipV="1">
              <a:off x="3539932" y="2667000"/>
              <a:ext cx="1946469" cy="1946468"/>
            </a:xfrm>
            <a:prstGeom prst="arc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14643D2-AD7D-4A70-A561-80F40940F5B1}"/>
              </a:ext>
            </a:extLst>
          </p:cNvPr>
          <p:cNvSpPr txBox="1"/>
          <p:nvPr/>
        </p:nvSpPr>
        <p:spPr>
          <a:xfrm>
            <a:off x="5816111" y="4534255"/>
            <a:ext cx="110402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goals</a:t>
            </a:r>
          </a:p>
          <a:p>
            <a:pPr algn="ctr"/>
            <a:r>
              <a:rPr lang="en-US" sz="1400" i="1" dirty="0"/>
              <a:t>constraints</a:t>
            </a:r>
          </a:p>
          <a:p>
            <a:pPr algn="ctr"/>
            <a:r>
              <a:rPr lang="en-US" sz="1400" i="1" dirty="0"/>
              <a:t>assumptions</a:t>
            </a:r>
          </a:p>
          <a:p>
            <a:pPr algn="ctr"/>
            <a:r>
              <a:rPr lang="en-US" sz="1400" i="1" dirty="0"/>
              <a:t>decisions</a:t>
            </a:r>
          </a:p>
          <a:p>
            <a:pPr algn="ctr"/>
            <a:r>
              <a:rPr lang="en-US" sz="1400" i="1" dirty="0"/>
              <a:t>ideas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C6636CB-A690-4355-A6C2-91F8C63AEFC3}"/>
              </a:ext>
            </a:extLst>
          </p:cNvPr>
          <p:cNvGrpSpPr/>
          <p:nvPr/>
        </p:nvGrpSpPr>
        <p:grpSpPr>
          <a:xfrm>
            <a:off x="228600" y="1234860"/>
            <a:ext cx="6295533" cy="1900305"/>
            <a:chOff x="228600" y="919095"/>
            <a:chExt cx="8078195" cy="2438401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FBD5735-156C-4BA6-B2A6-43B9573AF4FF}"/>
                </a:ext>
              </a:extLst>
            </p:cNvPr>
            <p:cNvSpPr/>
            <p:nvPr/>
          </p:nvSpPr>
          <p:spPr>
            <a:xfrm>
              <a:off x="228600" y="919095"/>
              <a:ext cx="5194855" cy="2438401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A955FF5-23FC-400B-951D-BFE79E473808}"/>
                </a:ext>
              </a:extLst>
            </p:cNvPr>
            <p:cNvCxnSpPr>
              <a:stCxn id="51" idx="1"/>
              <a:endCxn id="53" idx="3"/>
            </p:cNvCxnSpPr>
            <p:nvPr/>
          </p:nvCxnSpPr>
          <p:spPr>
            <a:xfrm flipH="1">
              <a:off x="2412392" y="1291199"/>
              <a:ext cx="827271" cy="847095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F2707BE-3573-4261-9FE8-9A976623D645}"/>
                </a:ext>
              </a:extLst>
            </p:cNvPr>
            <p:cNvCxnSpPr>
              <a:stCxn id="54" idx="1"/>
              <a:endCxn id="56" idx="3"/>
            </p:cNvCxnSpPr>
            <p:nvPr/>
          </p:nvCxnSpPr>
          <p:spPr>
            <a:xfrm flipH="1">
              <a:off x="2412392" y="2138294"/>
              <a:ext cx="827271" cy="847099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44F5C94-B4B5-4EEC-AC48-E9FF078428B3}"/>
                </a:ext>
              </a:extLst>
            </p:cNvPr>
            <p:cNvSpPr txBox="1"/>
            <p:nvPr/>
          </p:nvSpPr>
          <p:spPr>
            <a:xfrm>
              <a:off x="377192" y="1093735"/>
              <a:ext cx="2035200" cy="394928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designer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627B35A-6B01-4C04-AED1-41CEABD35773}"/>
                </a:ext>
              </a:extLst>
            </p:cNvPr>
            <p:cNvSpPr txBox="1"/>
            <p:nvPr/>
          </p:nvSpPr>
          <p:spPr>
            <a:xfrm>
              <a:off x="3239663" y="1093735"/>
              <a:ext cx="2035200" cy="394928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plan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5D91825-6596-4865-B534-A7C77BD87215}"/>
                </a:ext>
              </a:extLst>
            </p:cNvPr>
            <p:cNvCxnSpPr>
              <a:stCxn id="50" idx="3"/>
              <a:endCxn id="51" idx="1"/>
            </p:cNvCxnSpPr>
            <p:nvPr/>
          </p:nvCxnSpPr>
          <p:spPr>
            <a:xfrm>
              <a:off x="2412392" y="1291199"/>
              <a:ext cx="827271" cy="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EA0B5B6-3ADB-4D5A-BED6-86AFE5163B01}"/>
                </a:ext>
              </a:extLst>
            </p:cNvPr>
            <p:cNvSpPr txBox="1"/>
            <p:nvPr/>
          </p:nvSpPr>
          <p:spPr>
            <a:xfrm>
              <a:off x="377192" y="1940830"/>
              <a:ext cx="2035200" cy="394928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maker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E669291-7530-4BE4-9F0D-EC4EDA7D1EAB}"/>
                </a:ext>
              </a:extLst>
            </p:cNvPr>
            <p:cNvSpPr txBox="1"/>
            <p:nvPr/>
          </p:nvSpPr>
          <p:spPr>
            <a:xfrm>
              <a:off x="3239663" y="1802605"/>
              <a:ext cx="2035200" cy="671377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change in the world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03F0EE4-2AD6-4462-9DCB-4022A50A6A18}"/>
                </a:ext>
              </a:extLst>
            </p:cNvPr>
            <p:cNvCxnSpPr>
              <a:stCxn id="53" idx="3"/>
              <a:endCxn id="54" idx="1"/>
            </p:cNvCxnSpPr>
            <p:nvPr/>
          </p:nvCxnSpPr>
          <p:spPr>
            <a:xfrm flipV="1">
              <a:off x="2412392" y="2138294"/>
              <a:ext cx="827271" cy="1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3C48853-5E4E-41B9-BAC8-81ABDB9092F1}"/>
                </a:ext>
              </a:extLst>
            </p:cNvPr>
            <p:cNvSpPr txBox="1"/>
            <p:nvPr/>
          </p:nvSpPr>
          <p:spPr>
            <a:xfrm>
              <a:off x="377192" y="2787928"/>
              <a:ext cx="2035200" cy="394928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audience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635FC47-82A3-441D-BCE3-AB41263D6D33}"/>
                </a:ext>
              </a:extLst>
            </p:cNvPr>
            <p:cNvSpPr txBox="1"/>
            <p:nvPr/>
          </p:nvSpPr>
          <p:spPr>
            <a:xfrm>
              <a:off x="3239663" y="2787928"/>
              <a:ext cx="2035200" cy="394928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experiences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0FD282F-E2B8-40C1-B81A-0AC8FE34B07E}"/>
                </a:ext>
              </a:extLst>
            </p:cNvPr>
            <p:cNvCxnSpPr>
              <a:stCxn id="56" idx="3"/>
              <a:endCxn id="57" idx="1"/>
            </p:cNvCxnSpPr>
            <p:nvPr/>
          </p:nvCxnSpPr>
          <p:spPr>
            <a:xfrm>
              <a:off x="2412392" y="2985393"/>
              <a:ext cx="827271" cy="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B4038F3-78B0-40A7-AF59-A95D45F9E54A}"/>
                </a:ext>
              </a:extLst>
            </p:cNvPr>
            <p:cNvSpPr txBox="1"/>
            <p:nvPr/>
          </p:nvSpPr>
          <p:spPr>
            <a:xfrm>
              <a:off x="6271595" y="1940831"/>
              <a:ext cx="2035200" cy="394928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other stakeholders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794103D-1AEC-478B-AB9D-4F32B53E6D84}"/>
                </a:ext>
              </a:extLst>
            </p:cNvPr>
            <p:cNvCxnSpPr>
              <a:stCxn id="47" idx="3"/>
              <a:endCxn id="59" idx="1"/>
            </p:cNvCxnSpPr>
            <p:nvPr/>
          </p:nvCxnSpPr>
          <p:spPr>
            <a:xfrm>
              <a:off x="5423455" y="2138296"/>
              <a:ext cx="848140" cy="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969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1028" name="Picture 4" descr="https://cdn-images-1.medium.com/max/1600/1*S_gtor-yB_k4XlWy5LJqbQ.jpeg">
            <a:extLst>
              <a:ext uri="{FF2B5EF4-FFF2-40B4-BE49-F238E27FC236}">
                <a16:creationId xmlns:a16="http://schemas.microsoft.com/office/drawing/2014/main" id="{F364C304-410A-4459-A15E-BF33525F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276600" cy="218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3.amazonaws.com/foodspotting-ec2/reviews/2167620/thumb_600.jpg?1344076939">
            <a:extLst>
              <a:ext uri="{FF2B5EF4-FFF2-40B4-BE49-F238E27FC236}">
                <a16:creationId xmlns:a16="http://schemas.microsoft.com/office/drawing/2014/main" id="{4408718F-7FC5-4504-B169-737BDBF9A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14" y="2003802"/>
            <a:ext cx="2414243" cy="241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originals/86/15/49/861549612bc1734e5d2c537bf8b8778f.jpg">
            <a:extLst>
              <a:ext uri="{FF2B5EF4-FFF2-40B4-BE49-F238E27FC236}">
                <a16:creationId xmlns:a16="http://schemas.microsoft.com/office/drawing/2014/main" id="{096A7F97-D7EA-4051-BE8A-1342B2149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71" y="3244572"/>
            <a:ext cx="3198414" cy="240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jetsettingfools.com/wp-content/uploads/2016/01/Dutch-Cuisine-Patatje-Oorlog-War-Fries.jpg">
            <a:extLst>
              <a:ext uri="{FF2B5EF4-FFF2-40B4-BE49-F238E27FC236}">
                <a16:creationId xmlns:a16="http://schemas.microsoft.com/office/drawing/2014/main" id="{65626AD5-069D-472A-BD2F-12BD4280B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72997"/>
            <a:ext cx="2744153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866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158C0-2B83-43B0-BE3F-A8825C20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5122" name="Picture 2" descr="http://www.defrietwagen.nl/images/slideshow/frietwagen-3.jpg">
            <a:extLst>
              <a:ext uri="{FF2B5EF4-FFF2-40B4-BE49-F238E27FC236}">
                <a16:creationId xmlns:a16="http://schemas.microsoft.com/office/drawing/2014/main" id="{5683DFB3-30BC-43D8-9DBD-FB8AAA18D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2988786" cy="19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1.staticflickr.com/9/8522/8453816390_af7641c399_b.jpg">
            <a:extLst>
              <a:ext uri="{FF2B5EF4-FFF2-40B4-BE49-F238E27FC236}">
                <a16:creationId xmlns:a16="http://schemas.microsoft.com/office/drawing/2014/main" id="{25C4F3E4-191A-42D5-B47C-5FCFB48F2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2990477" cy="19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c1.staticflickr.com/7/6165/6266246732_150850edcf_b.jpg">
            <a:extLst>
              <a:ext uri="{FF2B5EF4-FFF2-40B4-BE49-F238E27FC236}">
                <a16:creationId xmlns:a16="http://schemas.microsoft.com/office/drawing/2014/main" id="{CF91808F-2A5F-49D1-8CAB-B9FAA8F8F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02010"/>
            <a:ext cx="2988786" cy="224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farm5.static.flickr.com/4270/34012188793_4374059b2a_b.jpg">
            <a:extLst>
              <a:ext uri="{FF2B5EF4-FFF2-40B4-BE49-F238E27FC236}">
                <a16:creationId xmlns:a16="http://schemas.microsoft.com/office/drawing/2014/main" id="{1FD701D2-846E-486D-B58C-6BE899D7F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297611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0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177BAD-F7B1-47C2-90C7-A1E7F3E16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449"/>
            <a:ext cx="9144000" cy="4785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C158C0-2B83-43B0-BE3F-A8825C20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</p:spTree>
    <p:extLst>
      <p:ext uri="{BB962C8B-B14F-4D97-AF65-F5344CB8AC3E}">
        <p14:creationId xmlns:p14="http://schemas.microsoft.com/office/powerpoint/2010/main" val="4084533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08CA0-79DA-4B27-AB89-341970D84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040F2-CDC2-4A74-8391-58CF57D0FE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...focus on the essence</a:t>
            </a:r>
          </a:p>
          <a:p>
            <a:endParaRPr lang="en-US" dirty="0"/>
          </a:p>
          <a:p>
            <a:r>
              <a:rPr lang="en-US" dirty="0"/>
              <a:t>...prefer solutions that they know work</a:t>
            </a:r>
          </a:p>
          <a:p>
            <a:endParaRPr lang="en-US" dirty="0"/>
          </a:p>
          <a:p>
            <a:r>
              <a:rPr lang="en-US" dirty="0"/>
              <a:t>...address knowledge deficiencies</a:t>
            </a:r>
          </a:p>
          <a:p>
            <a:endParaRPr lang="en-US" dirty="0"/>
          </a:p>
          <a:p>
            <a:r>
              <a:rPr lang="en-US" dirty="0"/>
              <a:t>...generate alternatives</a:t>
            </a:r>
          </a:p>
          <a:p>
            <a:endParaRPr lang="en-US" dirty="0"/>
          </a:p>
          <a:p>
            <a:r>
              <a:rPr lang="en-US" dirty="0"/>
              <a:t>...are skeptical</a:t>
            </a:r>
          </a:p>
        </p:txBody>
      </p:sp>
    </p:spTree>
    <p:extLst>
      <p:ext uri="{BB962C8B-B14F-4D97-AF65-F5344CB8AC3E}">
        <p14:creationId xmlns:p14="http://schemas.microsoft.com/office/powerpoint/2010/main" val="3790307732"/>
      </p:ext>
    </p:extLst>
  </p:cSld>
  <p:clrMapOvr>
    <a:masterClrMapping/>
  </p:clrMapOvr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2173</TotalTime>
  <Words>458</Words>
  <Application>Microsoft Office PowerPoint</Application>
  <PresentationFormat>On-screen Show (4:3)</PresentationFormat>
  <Paragraphs>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SDCL</vt:lpstr>
      <vt:lpstr>Informatics 121 Software Design I</vt:lpstr>
      <vt:lpstr>Discussion</vt:lpstr>
      <vt:lpstr>Today</vt:lpstr>
      <vt:lpstr>Four types of software design</vt:lpstr>
      <vt:lpstr>Keep in mind</vt:lpstr>
      <vt:lpstr>French fries and mayonnaise</vt:lpstr>
      <vt:lpstr>French fries and mayonnaise</vt:lpstr>
      <vt:lpstr>French fries and mayonnaise</vt:lpstr>
      <vt:lpstr>Experts...</vt:lpstr>
      <vt:lpstr>Design studio 1 (part 2)</vt:lpstr>
      <vt:lpstr>Design studio 1 (part 2)</vt:lpstr>
      <vt:lpstr>Design studio 1 (part 2)</vt:lpstr>
      <vt:lpstr>Design studio 1 (part 2)</vt:lpstr>
      <vt:lpstr>Design studio 1 (part 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219</cp:revision>
  <dcterms:created xsi:type="dcterms:W3CDTF">2011-04-22T07:09:34Z</dcterms:created>
  <dcterms:modified xsi:type="dcterms:W3CDTF">2019-10-15T05:33:01Z</dcterms:modified>
</cp:coreProperties>
</file>