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83" r:id="rId5"/>
    <p:sldId id="331" r:id="rId6"/>
    <p:sldId id="265" r:id="rId7"/>
    <p:sldId id="338" r:id="rId8"/>
    <p:sldId id="307" r:id="rId9"/>
    <p:sldId id="308" r:id="rId10"/>
    <p:sldId id="335" r:id="rId11"/>
    <p:sldId id="336" r:id="rId12"/>
    <p:sldId id="311" r:id="rId13"/>
    <p:sldId id="312" r:id="rId14"/>
    <p:sldId id="313" r:id="rId15"/>
    <p:sldId id="314" r:id="rId16"/>
    <p:sldId id="319" r:id="rId17"/>
    <p:sldId id="320" r:id="rId18"/>
    <p:sldId id="321" r:id="rId19"/>
    <p:sldId id="322" r:id="rId20"/>
    <p:sldId id="337" r:id="rId21"/>
    <p:sldId id="324" r:id="rId22"/>
    <p:sldId id="325" r:id="rId23"/>
    <p:sldId id="326" r:id="rId24"/>
    <p:sldId id="327" r:id="rId25"/>
    <p:sldId id="328" r:id="rId26"/>
    <p:sldId id="339" r:id="rId27"/>
    <p:sldId id="340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77" r:id="rId44"/>
    <p:sldId id="378" r:id="rId45"/>
    <p:sldId id="379" r:id="rId46"/>
    <p:sldId id="380" r:id="rId47"/>
    <p:sldId id="384" r:id="rId48"/>
    <p:sldId id="387" r:id="rId49"/>
    <p:sldId id="388" r:id="rId50"/>
    <p:sldId id="38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96" autoAdjust="0"/>
    <p:restoredTop sz="94660"/>
  </p:normalViewPr>
  <p:slideViewPr>
    <p:cSldViewPr>
      <p:cViewPr varScale="1">
        <p:scale>
          <a:sx n="124" d="100"/>
          <a:sy n="124" d="100"/>
        </p:scale>
        <p:origin x="82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as we did so opportunistically, we quickly figured</a:t>
            </a:r>
            <a:r>
              <a:rPr lang="en-US" baseline="0" dirty="0"/>
              <a:t> out we needed something to frame the discussion, what are they doing when they are doing this?  So we arrived at design behaviors – things they do, things that recur, and things that have a definite purpose in the design meeting with respect to advancing the design at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223</a:t>
            </a:r>
            <a:br>
              <a:rPr lang="en-US" dirty="0"/>
            </a:br>
            <a:r>
              <a:rPr lang="en-US" dirty="0"/>
              <a:t>Applied Software Design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Design focuses on identifying a novel envisioned future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involves deliberate decision making and planning; it is not simply acting out of impulse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decisions are consequential: there are stakeholders who must be satisfied with the result</a:t>
            </a:r>
          </a:p>
        </p:txBody>
      </p:sp>
    </p:spTree>
    <p:extLst>
      <p:ext uri="{BB962C8B-B14F-4D97-AF65-F5344CB8AC3E}">
        <p14:creationId xmlns:p14="http://schemas.microsoft.com/office/powerpoint/2010/main" val="301943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that,</a:t>
            </a:r>
            <a:b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realized, satisfies stakeholders</a:t>
            </a:r>
          </a:p>
          <a:p>
            <a:pPr marL="0" indent="0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luxury airplane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57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/>
              <a:t>a library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8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award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9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8304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Software design</a:t>
            </a:r>
          </a:p>
        </p:txBody>
      </p:sp>
    </p:spTree>
    <p:extLst>
      <p:ext uri="{BB962C8B-B14F-4D97-AF65-F5344CB8AC3E}">
        <p14:creationId xmlns:p14="http://schemas.microsoft.com/office/powerpoint/2010/main" val="2458437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Course goals</a:t>
            </a:r>
          </a:p>
          <a:p>
            <a:endParaRPr lang="en-US" dirty="0"/>
          </a:p>
          <a:p>
            <a:r>
              <a:rPr lang="en-US" dirty="0"/>
              <a:t>Defining design</a:t>
            </a:r>
          </a:p>
          <a:p>
            <a:endParaRPr lang="en-US" dirty="0"/>
          </a:p>
          <a:p>
            <a:r>
              <a:rPr lang="en-US" dirty="0"/>
              <a:t>Onward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software 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source code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compiler</a:t>
            </a:r>
            <a:r>
              <a:rPr lang="en-US" sz="1600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runnable program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</a:t>
            </a:r>
            <a:r>
              <a:rPr lang="en-US" sz="1400" i="1" baseline="30000" dirty="0"/>
              <a:t>*</a:t>
            </a:r>
            <a:r>
              <a:rPr lang="en-US" sz="1400" i="1" dirty="0"/>
              <a:t> or, at times, the person who installs and configures the software instead of the compiler]</a:t>
            </a:r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3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</p:spTree>
    <p:extLst>
      <p:ext uri="{BB962C8B-B14F-4D97-AF65-F5344CB8AC3E}">
        <p14:creationId xmlns:p14="http://schemas.microsoft.com/office/powerpoint/2010/main" val="3246434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6" idx="2"/>
            <a:endCxn id="3" idx="3"/>
          </p:cNvCxnSpPr>
          <p:nvPr/>
        </p:nvCxnSpPr>
        <p:spPr>
          <a:xfrm flipH="1">
            <a:off x="7212578" y="3826875"/>
            <a:ext cx="417198" cy="1276391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  <a:endCxn id="3" idx="2"/>
          </p:cNvCxnSpPr>
          <p:nvPr/>
        </p:nvCxnSpPr>
        <p:spPr>
          <a:xfrm>
            <a:off x="4597844" y="4673971"/>
            <a:ext cx="1353628" cy="1002929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5029200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20" name="Straight Connector 19"/>
          <p:cNvCxnSpPr>
            <a:endCxn id="22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</p:spTree>
    <p:extLst>
      <p:ext uri="{BB962C8B-B14F-4D97-AF65-F5344CB8AC3E}">
        <p14:creationId xmlns:p14="http://schemas.microsoft.com/office/powerpoint/2010/main" val="2194531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4114800" y="1528914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desirability</a:t>
            </a:r>
          </a:p>
        </p:txBody>
      </p:sp>
      <p:sp>
        <p:nvSpPr>
          <p:cNvPr id="20" name="Cloud 19"/>
          <p:cNvSpPr/>
          <p:nvPr/>
        </p:nvSpPr>
        <p:spPr>
          <a:xfrm>
            <a:off x="4114800" y="4270371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32200"/>
                </a:solidFill>
              </a:rPr>
              <a:t>feasibility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285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design</a:t>
            </a:r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satisfactory experience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 for realization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 to accomplish?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how does one interact with it?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is its conceptual core?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23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557280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3590108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445887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62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43248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http://www.ics.uci.edu/~andre/informatics223s2017.html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Professor: André van der </a:t>
            </a:r>
            <a:r>
              <a:rPr lang="en-US" dirty="0" err="1"/>
              <a:t>Hoek</a:t>
            </a:r>
            <a:r>
              <a:rPr lang="en-US" dirty="0"/>
              <a:t> (andre@uci.edu)</a:t>
            </a:r>
          </a:p>
          <a:p>
            <a:endParaRPr lang="en-US" dirty="0"/>
          </a:p>
          <a:p>
            <a:r>
              <a:rPr lang="en-US" dirty="0"/>
              <a:t>No required 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228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goal represents an explicit acknowledgment of a desired result that the eventual design solution must achieve</a:t>
            </a:r>
          </a:p>
          <a:p>
            <a:endParaRPr lang="en-US" dirty="0"/>
          </a:p>
          <a:p>
            <a:r>
              <a:rPr lang="en-US" dirty="0"/>
              <a:t>Goals may be suggested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Goals change over time, and may or may not be (partially) addressed by the current state of the design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48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US" dirty="0"/>
              <a:t>The luxury airplane must be 10% more fuel-efficient than its predecessor</a:t>
            </a:r>
          </a:p>
          <a:p>
            <a:endParaRPr lang="en-US" dirty="0"/>
          </a:p>
          <a:p>
            <a:r>
              <a:rPr lang="en-US" dirty="0"/>
              <a:t>The library must be able to hold 250,000 books</a:t>
            </a:r>
          </a:p>
          <a:p>
            <a:pPr lvl="1"/>
            <a:endParaRPr lang="en-US" dirty="0"/>
          </a:p>
          <a:p>
            <a:r>
              <a:rPr lang="en-US" dirty="0"/>
              <a:t>The award must be representative of the professional society that is commissioning it</a:t>
            </a:r>
          </a:p>
        </p:txBody>
      </p:sp>
    </p:spTree>
    <p:extLst>
      <p:ext uri="{BB962C8B-B14F-4D97-AF65-F5344CB8AC3E}">
        <p14:creationId xmlns:p14="http://schemas.microsoft.com/office/powerpoint/2010/main" val="3054394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constraint represents an explicit acknowledgment of a condition that restricts the design project</a:t>
            </a:r>
          </a:p>
          <a:p>
            <a:endParaRPr lang="en-US" dirty="0"/>
          </a:p>
          <a:p>
            <a:r>
              <a:rPr lang="en-US" dirty="0"/>
              <a:t>Constraints may be suggested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Constraints change over time, and may or may not be (partially) met by the current state of the design project</a:t>
            </a:r>
          </a:p>
        </p:txBody>
      </p:sp>
    </p:spTree>
    <p:extLst>
      <p:ext uri="{BB962C8B-B14F-4D97-AF65-F5344CB8AC3E}">
        <p14:creationId xmlns:p14="http://schemas.microsoft.com/office/powerpoint/2010/main" val="42798977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luxury airplane must weigh less than 50,000 pounds</a:t>
            </a:r>
          </a:p>
          <a:p>
            <a:endParaRPr lang="en-US" dirty="0"/>
          </a:p>
          <a:p>
            <a:r>
              <a:rPr lang="en-US" dirty="0"/>
              <a:t>The library must not violate federal disability laws</a:t>
            </a:r>
          </a:p>
          <a:p>
            <a:endParaRPr lang="en-US" dirty="0"/>
          </a:p>
          <a:p>
            <a:r>
              <a:rPr lang="en-US" dirty="0"/>
              <a:t>The award must cost less than $1000 to produce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54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assumption represents a fact that is taken for granted, may or may not be true, and influences the design project</a:t>
            </a:r>
          </a:p>
          <a:p>
            <a:endParaRPr lang="en-US" dirty="0"/>
          </a:p>
          <a:p>
            <a:r>
              <a:rPr lang="en-US" dirty="0"/>
              <a:t>Assumptions may be made by any of the stakeholders</a:t>
            </a:r>
          </a:p>
          <a:p>
            <a:pPr lvl="1"/>
            <a:r>
              <a:rPr lang="en-US" dirty="0"/>
              <a:t>client</a:t>
            </a:r>
          </a:p>
          <a:p>
            <a:pPr lvl="1"/>
            <a:r>
              <a:rPr lang="en-US" dirty="0"/>
              <a:t>other stakeholders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/>
              <a:t>Assumptions change over time, and may or may not be (partially) fulfilled by the current state of the design project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141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average person weighs 85 kilograms</a:t>
            </a:r>
          </a:p>
          <a:p>
            <a:endParaRPr lang="en-US" dirty="0"/>
          </a:p>
          <a:p>
            <a:r>
              <a:rPr lang="en-US" dirty="0"/>
              <a:t>The library needs to serve the community with an area stocked with personal computers</a:t>
            </a:r>
          </a:p>
          <a:p>
            <a:endParaRPr lang="en-US" dirty="0"/>
          </a:p>
          <a:p>
            <a:r>
              <a:rPr lang="en-US" dirty="0"/>
              <a:t>The professional society’s logo is red and white, which therefore must be its preferred colors for the award</a:t>
            </a:r>
          </a:p>
        </p:txBody>
      </p:sp>
    </p:spTree>
    <p:extLst>
      <p:ext uri="{BB962C8B-B14F-4D97-AF65-F5344CB8AC3E}">
        <p14:creationId xmlns:p14="http://schemas.microsoft.com/office/powerpoint/2010/main" val="3566965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decision represents a specific choice of how to further the design solution, typically after some amount of consideration</a:t>
            </a:r>
          </a:p>
          <a:p>
            <a:endParaRPr lang="en-US" dirty="0"/>
          </a:p>
          <a:p>
            <a:r>
              <a:rPr lang="en-US" dirty="0"/>
              <a:t>Decisions are the sole responsibility of the designer, though they can be (heavily) influenced by other stakeholders</a:t>
            </a:r>
          </a:p>
          <a:p>
            <a:endParaRPr lang="en-US" dirty="0"/>
          </a:p>
          <a:p>
            <a:r>
              <a:rPr lang="en-US" dirty="0"/>
              <a:t>Decisions change over time, and new decisions may or may not (partially) align with the current state of the design project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849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fuselage and wings of the luxury airplane shall be made out of carbon composites</a:t>
            </a:r>
          </a:p>
          <a:p>
            <a:endParaRPr lang="en-US" dirty="0"/>
          </a:p>
          <a:p>
            <a:r>
              <a:rPr lang="en-US" dirty="0"/>
              <a:t>The library shall have bookshelves that are not movable</a:t>
            </a:r>
          </a:p>
          <a:p>
            <a:endParaRPr lang="en-US" dirty="0"/>
          </a:p>
          <a:p>
            <a:r>
              <a:rPr lang="en-US" dirty="0"/>
              <a:t>The award shall be made out of colored glass</a:t>
            </a:r>
          </a:p>
        </p:txBody>
      </p:sp>
    </p:spTree>
    <p:extLst>
      <p:ext uri="{BB962C8B-B14F-4D97-AF65-F5344CB8AC3E}">
        <p14:creationId xmlns:p14="http://schemas.microsoft.com/office/powerpoint/2010/main" val="4826170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idea represents a thought or opinion, ranging from highly unformed to fully formed, that potentially shapes the design solution</a:t>
            </a:r>
          </a:p>
          <a:p>
            <a:endParaRPr lang="en-US" dirty="0"/>
          </a:p>
          <a:p>
            <a:r>
              <a:rPr lang="en-US" dirty="0"/>
              <a:t>Ideas typically are the sole responsibility of the designer, though they may be inspired by many different sources</a:t>
            </a:r>
          </a:p>
          <a:p>
            <a:endParaRPr lang="en-US" dirty="0"/>
          </a:p>
          <a:p>
            <a:r>
              <a:rPr lang="en-US" dirty="0"/>
              <a:t>Ideas change over time, and new ideas may or may not (partially) align with the current state of the design project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18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if the luxury airplane had a shower on board?</a:t>
            </a:r>
          </a:p>
          <a:p>
            <a:endParaRPr lang="en-US" dirty="0"/>
          </a:p>
          <a:p>
            <a:r>
              <a:rPr lang="en-US" dirty="0"/>
              <a:t>Perhaps the library membership cards should have RFID tags, so a visitor can simply grab the books they want, walk by an automated scanner, and have their books be on loan</a:t>
            </a:r>
          </a:p>
          <a:p>
            <a:endParaRPr lang="en-US" dirty="0"/>
          </a:p>
          <a:p>
            <a:r>
              <a:rPr lang="en-US" dirty="0"/>
              <a:t>I am thinking that the award should be a variant of last year’s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by appointment</a:t>
            </a:r>
          </a:p>
          <a:p>
            <a:endParaRPr lang="en-US" dirty="0"/>
          </a:p>
          <a:p>
            <a:r>
              <a:rPr lang="en-US" dirty="0"/>
              <a:t>Open door policy</a:t>
            </a:r>
          </a:p>
          <a:p>
            <a:pPr lvl="1"/>
            <a:r>
              <a:rPr lang="en-US" dirty="0"/>
              <a:t>DBH 5038</a:t>
            </a:r>
          </a:p>
          <a:p>
            <a:pPr lvl="1"/>
            <a:endParaRPr lang="en-US" dirty="0"/>
          </a:p>
          <a:p>
            <a:r>
              <a:rPr lang="en-US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10413924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755775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17923778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the software to fly a drone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7357443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Routine, adaptive, and original design projects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39138800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instant message system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3112742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word processor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10519616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the software to fly a drone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familiarity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routine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adaptive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32200"/>
                </a:solidFill>
              </a:rPr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14572603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 difficult!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646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…we introduce the practices of expert software designers that help ameliorate these difficulties</a:t>
            </a:r>
          </a:p>
          <a:p>
            <a:endParaRPr lang="en-US" dirty="0"/>
          </a:p>
          <a:p>
            <a:r>
              <a:rPr lang="en-US" dirty="0"/>
              <a:t>…we study core ways in which software designers structure their solutions</a:t>
            </a:r>
          </a:p>
          <a:p>
            <a:endParaRPr lang="en-US" dirty="0"/>
          </a:p>
          <a:p>
            <a:r>
              <a:rPr lang="en-US" dirty="0"/>
              <a:t>…we practice!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791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focus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4C4C4C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4C4C4C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133815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know the theory of software design</a:t>
            </a:r>
          </a:p>
          <a:p>
            <a:endParaRPr lang="en-US" dirty="0"/>
          </a:p>
          <a:p>
            <a:r>
              <a:rPr lang="en-US" dirty="0"/>
              <a:t>To become fluid in using a representative set of software design techniques</a:t>
            </a:r>
          </a:p>
          <a:p>
            <a:endParaRPr lang="en-US" dirty="0"/>
          </a:p>
          <a:p>
            <a:r>
              <a:rPr lang="en-US" dirty="0"/>
              <a:t>To understand how to examine existing software designs</a:t>
            </a:r>
          </a:p>
          <a:p>
            <a:endParaRPr lang="en-US" dirty="0"/>
          </a:p>
          <a:p>
            <a:r>
              <a:rPr lang="en-US" dirty="0"/>
              <a:t>To learn the practices of expert software designers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859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Choose, and have approved by me via e-mail by Friday April 7, noon, a software system that is 100,000 lines of code or greater.  This will be the subject of your case study, throughout the quarter.</a:t>
            </a:r>
          </a:p>
          <a:p>
            <a:endParaRPr lang="en-US" dirty="0"/>
          </a:p>
          <a:p>
            <a:r>
              <a:rPr lang="en-US" dirty="0"/>
              <a:t>Read all of the papers listed on the web site for April 6.</a:t>
            </a:r>
          </a:p>
          <a:p>
            <a:endParaRPr lang="en-US" dirty="0"/>
          </a:p>
          <a:p>
            <a:r>
              <a:rPr lang="en-US" dirty="0"/>
              <a:t>Prepare </a:t>
            </a:r>
            <a:r>
              <a:rPr lang="en-US" i="1" dirty="0"/>
              <a:t>four </a:t>
            </a:r>
            <a:r>
              <a:rPr lang="en-US" dirty="0"/>
              <a:t>questions, observations, or assertions about the papers and their overall content (printed, with name and student id).</a:t>
            </a:r>
          </a:p>
        </p:txBody>
      </p:sp>
    </p:spTree>
    <p:extLst>
      <p:ext uri="{BB962C8B-B14F-4D97-AF65-F5344CB8AC3E}">
        <p14:creationId xmlns:p14="http://schemas.microsoft.com/office/powerpoint/2010/main" val="272444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(some)</a:t>
            </a:r>
          </a:p>
          <a:p>
            <a:endParaRPr lang="en-US" dirty="0"/>
          </a:p>
          <a:p>
            <a:r>
              <a:rPr lang="en-US" dirty="0"/>
              <a:t>Discussion (lots)</a:t>
            </a:r>
          </a:p>
          <a:p>
            <a:endParaRPr lang="en-US" dirty="0"/>
          </a:p>
          <a:p>
            <a:r>
              <a:rPr lang="en-US" dirty="0"/>
              <a:t>Case study (one, ongoing)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Design practice (several)</a:t>
            </a:r>
          </a:p>
          <a:p>
            <a:endParaRPr lang="en-US" dirty="0"/>
          </a:p>
          <a:p>
            <a:r>
              <a:rPr lang="en-US" i="1" dirty="0"/>
              <a:t>No midterm or final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1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3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Decision making, in the face of uncertainty, with high penalties for error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choose the things we use shall look as they do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creative activity—it involves bringing into being something new and useful that has not existed previously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Relating product with situation to give satisfaction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imaginative jump from present facts to future possibilities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form a plan or scheme of, to arrange or conceive in the mind, … for later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6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initiate change in man-made things</a:t>
            </a:r>
          </a:p>
          <a:p>
            <a:endParaRPr lang="en-US" dirty="0"/>
          </a:p>
          <a:p>
            <a:r>
              <a:rPr lang="en-US" dirty="0"/>
              <a:t>To plan or intend for a purpose</a:t>
            </a:r>
          </a:p>
          <a:p>
            <a:endParaRPr lang="en-US" dirty="0"/>
          </a:p>
          <a:p>
            <a:r>
              <a:rPr lang="en-US" dirty="0"/>
              <a:t>To work out a solution in one’s mind</a:t>
            </a:r>
          </a:p>
          <a:p>
            <a:endParaRPr lang="en-US" dirty="0"/>
          </a:p>
          <a:p>
            <a:r>
              <a:rPr lang="en-US" dirty="0"/>
              <a:t>The transition from possible solutions to a specific one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9233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1451</TotalTime>
  <Words>1553</Words>
  <Application>Microsoft Office PowerPoint</Application>
  <PresentationFormat>On-screen Show (4:3)</PresentationFormat>
  <Paragraphs>422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SDCL</vt:lpstr>
      <vt:lpstr>Informatics 223 Applied Software Design Techniques</vt:lpstr>
      <vt:lpstr>Today</vt:lpstr>
      <vt:lpstr>Logistics</vt:lpstr>
      <vt:lpstr>Logistics</vt:lpstr>
      <vt:lpstr>Course goals</vt:lpstr>
      <vt:lpstr>Structure of the course</vt:lpstr>
      <vt:lpstr>Questions</vt:lpstr>
      <vt:lpstr>Defining design</vt:lpstr>
      <vt:lpstr>Defining design</vt:lpstr>
      <vt:lpstr>Three themes</vt:lpstr>
      <vt:lpstr>Our definition</vt:lpstr>
      <vt:lpstr>Design</vt:lpstr>
      <vt:lpstr>Design a luxury airplane</vt:lpstr>
      <vt:lpstr>Design a library</vt:lpstr>
      <vt:lpstr>Design an award</vt:lpstr>
      <vt:lpstr>Design fields</vt:lpstr>
      <vt:lpstr>Design fields</vt:lpstr>
      <vt:lpstr>Design fields</vt:lpstr>
      <vt:lpstr>Design</vt:lpstr>
      <vt:lpstr>Software design</vt:lpstr>
      <vt:lpstr>Feasibility and desirability</vt:lpstr>
      <vt:lpstr>Feasibility and desirability</vt:lpstr>
      <vt:lpstr>Four types of design</vt:lpstr>
      <vt:lpstr>Four types of design</vt:lpstr>
      <vt:lpstr>Four types of software design</vt:lpstr>
      <vt:lpstr>Design an instant message system</vt:lpstr>
      <vt:lpstr>Design a word processor</vt:lpstr>
      <vt:lpstr>Design cycle</vt:lpstr>
      <vt:lpstr>Design cycle</vt:lpstr>
      <vt:lpstr>Goals</vt:lpstr>
      <vt:lpstr>Example goals</vt:lpstr>
      <vt:lpstr>Constraints</vt:lpstr>
      <vt:lpstr>Example constraints</vt:lpstr>
      <vt:lpstr>Assumptions</vt:lpstr>
      <vt:lpstr>Example assumptions</vt:lpstr>
      <vt:lpstr>Decisions</vt:lpstr>
      <vt:lpstr>Example decisions</vt:lpstr>
      <vt:lpstr>Idea</vt:lpstr>
      <vt:lpstr>Example ideas</vt:lpstr>
      <vt:lpstr>Design an instant message system</vt:lpstr>
      <vt:lpstr>Design a word processor</vt:lpstr>
      <vt:lpstr>Design the software to fly a drone</vt:lpstr>
      <vt:lpstr>Routine, adaptive, and original design projects</vt:lpstr>
      <vt:lpstr>Design an instant message system</vt:lpstr>
      <vt:lpstr>Design a word processor</vt:lpstr>
      <vt:lpstr>Design the software to fly a drone</vt:lpstr>
      <vt:lpstr>Design is difficult!</vt:lpstr>
      <vt:lpstr>In this class…</vt:lpstr>
      <vt:lpstr>Our focus</vt:lpstr>
      <vt:lpstr>Onward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120</cp:revision>
  <dcterms:created xsi:type="dcterms:W3CDTF">2011-04-22T07:09:34Z</dcterms:created>
  <dcterms:modified xsi:type="dcterms:W3CDTF">2017-04-04T15:28:54Z</dcterms:modified>
</cp:coreProperties>
</file>