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425" r:id="rId4"/>
    <p:sldId id="429" r:id="rId5"/>
    <p:sldId id="430" r:id="rId6"/>
    <p:sldId id="426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8" r:id="rId31"/>
    <p:sldId id="422" r:id="rId32"/>
    <p:sldId id="423" r:id="rId33"/>
    <p:sldId id="42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20" d="100"/>
          <a:sy n="120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as we did so opportunistically, we quickly figured</a:t>
            </a:r>
            <a:r>
              <a:rPr lang="en-US" baseline="0" dirty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2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70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223</a:t>
            </a:r>
            <a:br>
              <a:rPr lang="en-US" dirty="0"/>
            </a:br>
            <a:r>
              <a:rPr lang="en-US" dirty="0"/>
              <a:t>Applied Software Design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6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6" idx="2"/>
            <a:endCxn id="3" idx="3"/>
          </p:cNvCxnSpPr>
          <p:nvPr/>
        </p:nvCxnSpPr>
        <p:spPr>
          <a:xfrm flipH="1">
            <a:off x="7212578" y="3826875"/>
            <a:ext cx="417198" cy="1276391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3" idx="2"/>
          </p:cNvCxnSpPr>
          <p:nvPr/>
        </p:nvCxnSpPr>
        <p:spPr>
          <a:xfrm>
            <a:off x="4597844" y="4673971"/>
            <a:ext cx="1353628" cy="1002929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5029200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20" name="Straight Connector 19"/>
          <p:cNvCxnSpPr>
            <a:endCxn id="22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</p:spTree>
    <p:extLst>
      <p:ext uri="{BB962C8B-B14F-4D97-AF65-F5344CB8AC3E}">
        <p14:creationId xmlns:p14="http://schemas.microsoft.com/office/powerpoint/2010/main" val="2194531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28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satisfactory experience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 for realization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2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55728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59010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445887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6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432488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goal represents an explicit acknowledgment of a desired result that the eventual design solution must achieve</a:t>
            </a:r>
          </a:p>
          <a:p>
            <a:endParaRPr lang="en-US" dirty="0"/>
          </a:p>
          <a:p>
            <a:r>
              <a:rPr lang="en-US" dirty="0"/>
              <a:t>Goals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Goals change over time, and may or may not be (partially) addressed by the current state of the design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48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/>
              <a:t>The luxury airplane must be 10% more fuel-efficient than its predecessor</a:t>
            </a:r>
          </a:p>
          <a:p>
            <a:endParaRPr lang="en-US" dirty="0"/>
          </a:p>
          <a:p>
            <a:r>
              <a:rPr lang="en-US" dirty="0"/>
              <a:t>The library must be able to hold 250,000 books</a:t>
            </a:r>
          </a:p>
          <a:p>
            <a:pPr lvl="1"/>
            <a:endParaRPr lang="en-US" dirty="0"/>
          </a:p>
          <a:p>
            <a:r>
              <a:rPr lang="en-US" dirty="0"/>
              <a:t>The award must be representative of the professional society that is commissioning it</a:t>
            </a:r>
          </a:p>
        </p:txBody>
      </p:sp>
    </p:spTree>
    <p:extLst>
      <p:ext uri="{BB962C8B-B14F-4D97-AF65-F5344CB8AC3E}">
        <p14:creationId xmlns:p14="http://schemas.microsoft.com/office/powerpoint/2010/main" val="305439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data models</a:t>
            </a:r>
          </a:p>
          <a:p>
            <a:endParaRPr lang="en-US" dirty="0"/>
          </a:p>
          <a:p>
            <a:r>
              <a:rPr lang="en-US" dirty="0"/>
              <a:t>Expert practices</a:t>
            </a:r>
          </a:p>
          <a:p>
            <a:endParaRPr lang="en-US" dirty="0"/>
          </a:p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Onward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constraint represents an explicit acknowledgment of a condition that restricts the design project</a:t>
            </a:r>
          </a:p>
          <a:p>
            <a:endParaRPr lang="en-US" dirty="0"/>
          </a:p>
          <a:p>
            <a:r>
              <a:rPr lang="en-US" dirty="0"/>
              <a:t>Constraints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Constraints change over time, and may or may not be (partially) met by the current state of the design project</a:t>
            </a:r>
          </a:p>
        </p:txBody>
      </p:sp>
    </p:spTree>
    <p:extLst>
      <p:ext uri="{BB962C8B-B14F-4D97-AF65-F5344CB8AC3E}">
        <p14:creationId xmlns:p14="http://schemas.microsoft.com/office/powerpoint/2010/main" val="4279897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luxury airplane must weigh less than 50,000 pounds</a:t>
            </a:r>
          </a:p>
          <a:p>
            <a:endParaRPr lang="en-US" dirty="0"/>
          </a:p>
          <a:p>
            <a:r>
              <a:rPr lang="en-US" dirty="0"/>
              <a:t>The library must not violate federal disability laws</a:t>
            </a:r>
          </a:p>
          <a:p>
            <a:endParaRPr lang="en-US" dirty="0"/>
          </a:p>
          <a:p>
            <a:r>
              <a:rPr lang="en-US" dirty="0"/>
              <a:t>The award must cost less than $1000 to produce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4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assumption represents a fact that is taken for granted, may or may not be true, and influences the design project</a:t>
            </a:r>
          </a:p>
          <a:p>
            <a:endParaRPr lang="en-US" dirty="0"/>
          </a:p>
          <a:p>
            <a:r>
              <a:rPr lang="en-US" dirty="0"/>
              <a:t>Assumptions may be made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Assumptions change over time, and may or may not be (partially) fulfilled by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average person weighs 85 kilograms</a:t>
            </a:r>
          </a:p>
          <a:p>
            <a:endParaRPr lang="en-US" dirty="0"/>
          </a:p>
          <a:p>
            <a:r>
              <a:rPr lang="en-US" dirty="0"/>
              <a:t>The library needs to serve the community with an area stocked with personal computers</a:t>
            </a:r>
          </a:p>
          <a:p>
            <a:endParaRPr lang="en-US" dirty="0"/>
          </a:p>
          <a:p>
            <a:r>
              <a:rPr lang="en-US" dirty="0"/>
              <a:t>The professional society’s logo is red and white, which therefore must be its preferred colors for the award</a:t>
            </a:r>
          </a:p>
        </p:txBody>
      </p:sp>
    </p:spTree>
    <p:extLst>
      <p:ext uri="{BB962C8B-B14F-4D97-AF65-F5344CB8AC3E}">
        <p14:creationId xmlns:p14="http://schemas.microsoft.com/office/powerpoint/2010/main" val="3566965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decision represents a specific choice of how to further the design solution, typically after some amount of consideration</a:t>
            </a:r>
          </a:p>
          <a:p>
            <a:endParaRPr lang="en-US" dirty="0"/>
          </a:p>
          <a:p>
            <a:r>
              <a:rPr lang="en-US" dirty="0"/>
              <a:t>Decisions are the sole responsibility of the designer, though they can be (heavily) influenced by other stakeholders</a:t>
            </a:r>
          </a:p>
          <a:p>
            <a:endParaRPr lang="en-US" dirty="0"/>
          </a:p>
          <a:p>
            <a:r>
              <a:rPr lang="en-US" dirty="0"/>
              <a:t>Decisions change over time, and new decisions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84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fuselage and wings of the luxury airplane shall be made out of carbon composites</a:t>
            </a:r>
          </a:p>
          <a:p>
            <a:endParaRPr lang="en-US" dirty="0"/>
          </a:p>
          <a:p>
            <a:r>
              <a:rPr lang="en-US" dirty="0"/>
              <a:t>The library shall have bookshelves that are not movable</a:t>
            </a:r>
          </a:p>
          <a:p>
            <a:endParaRPr lang="en-US" dirty="0"/>
          </a:p>
          <a:p>
            <a:r>
              <a:rPr lang="en-US" dirty="0"/>
              <a:t>The award shall be made out of colored glass</a:t>
            </a:r>
          </a:p>
        </p:txBody>
      </p:sp>
    </p:spTree>
    <p:extLst>
      <p:ext uri="{BB962C8B-B14F-4D97-AF65-F5344CB8AC3E}">
        <p14:creationId xmlns:p14="http://schemas.microsoft.com/office/powerpoint/2010/main" val="482617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idea represents a thought or opinion, ranging from highly unformed to fully formed, that potentially shapes the design solution</a:t>
            </a:r>
          </a:p>
          <a:p>
            <a:endParaRPr lang="en-US" dirty="0"/>
          </a:p>
          <a:p>
            <a:r>
              <a:rPr lang="en-US" dirty="0"/>
              <a:t>Ideas typically are the sole responsibility of the designer, though they may be inspired by many different sources</a:t>
            </a:r>
          </a:p>
          <a:p>
            <a:endParaRPr lang="en-US" dirty="0"/>
          </a:p>
          <a:p>
            <a:r>
              <a:rPr lang="en-US" dirty="0"/>
              <a:t>Ideas change over time, and new ideas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18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if the luxury airplane had a shower on board?</a:t>
            </a:r>
          </a:p>
          <a:p>
            <a:endParaRPr lang="en-US" dirty="0"/>
          </a:p>
          <a:p>
            <a:r>
              <a:rPr lang="en-US" dirty="0"/>
              <a:t>Perhaps the library membership cards should have RFID tags, so a visitor can simply grab the books they want, walk by an automated scanner, and have their books be on loan</a:t>
            </a:r>
          </a:p>
          <a:p>
            <a:endParaRPr lang="en-US" dirty="0"/>
          </a:p>
          <a:p>
            <a:r>
              <a:rPr lang="en-US" dirty="0"/>
              <a:t>I am thinking that the award should be a variant of last year’s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55775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179237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us about the data models themselves</a:t>
            </a:r>
          </a:p>
          <a:p>
            <a:pPr lvl="1"/>
            <a:r>
              <a:rPr lang="en-US" dirty="0"/>
              <a:t>what do we see?</a:t>
            </a:r>
          </a:p>
          <a:p>
            <a:pPr lvl="1"/>
            <a:r>
              <a:rPr lang="en-US" dirty="0"/>
              <a:t>what roles do they play?</a:t>
            </a:r>
          </a:p>
          <a:p>
            <a:endParaRPr lang="en-US" dirty="0"/>
          </a:p>
          <a:p>
            <a:r>
              <a:rPr lang="en-US" dirty="0"/>
              <a:t>Tell us about the process of finding the data models</a:t>
            </a:r>
          </a:p>
          <a:p>
            <a:endParaRPr lang="en-US" dirty="0"/>
          </a:p>
          <a:p>
            <a:r>
              <a:rPr lang="en-US" dirty="0"/>
              <a:t>Tell us about the value of the data models</a:t>
            </a:r>
          </a:p>
        </p:txBody>
      </p:sp>
    </p:spTree>
    <p:extLst>
      <p:ext uri="{BB962C8B-B14F-4D97-AF65-F5344CB8AC3E}">
        <p14:creationId xmlns:p14="http://schemas.microsoft.com/office/powerpoint/2010/main" val="3013673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Routine, adaptive, and original design projects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913880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 difficult!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4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…we introduce the practices of expert software designers that help ameliorate these difficulties</a:t>
            </a:r>
          </a:p>
          <a:p>
            <a:endParaRPr lang="en-US" dirty="0"/>
          </a:p>
          <a:p>
            <a:r>
              <a:rPr lang="en-US" dirty="0"/>
              <a:t>…we study core ways in which software designers structure their solutions</a:t>
            </a:r>
          </a:p>
          <a:p>
            <a:endParaRPr lang="en-US" dirty="0"/>
          </a:p>
          <a:p>
            <a:r>
              <a:rPr lang="en-US" dirty="0"/>
              <a:t>…we practice!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9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4C4C4C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4C4C4C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33815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are not afraid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Experts focus on the essence</a:t>
            </a:r>
          </a:p>
          <a:p>
            <a:endParaRPr lang="en-US" dirty="0"/>
          </a:p>
          <a:p>
            <a:r>
              <a:rPr lang="en-US" dirty="0"/>
              <a:t>Experts address knowledge deficiencies</a:t>
            </a:r>
          </a:p>
          <a:p>
            <a:endParaRPr lang="en-US" dirty="0"/>
          </a:p>
          <a:p>
            <a:r>
              <a:rPr lang="en-US" dirty="0"/>
              <a:t>Experts go as deep as needed</a:t>
            </a:r>
          </a:p>
          <a:p>
            <a:endParaRPr lang="en-US" dirty="0"/>
          </a:p>
          <a:p>
            <a:r>
              <a:rPr lang="en-US" dirty="0"/>
              <a:t>Experts try the opposite</a:t>
            </a:r>
          </a:p>
          <a:p>
            <a:endParaRPr lang="en-US" dirty="0"/>
          </a:p>
          <a:p>
            <a:r>
              <a:rPr lang="en-US" dirty="0"/>
              <a:t>Experts do something (else)</a:t>
            </a:r>
          </a:p>
          <a:p>
            <a:endParaRPr lang="en-US" dirty="0"/>
          </a:p>
          <a:p>
            <a:r>
              <a:rPr lang="en-US" dirty="0"/>
              <a:t>Experts know when to stop</a:t>
            </a:r>
          </a:p>
          <a:p>
            <a:endParaRPr lang="en-US" dirty="0"/>
          </a:p>
          <a:p>
            <a:r>
              <a:rPr lang="en-US" dirty="0"/>
              <a:t>Experts build their own tools</a:t>
            </a:r>
          </a:p>
        </p:txBody>
      </p:sp>
    </p:spTree>
    <p:extLst>
      <p:ext uri="{BB962C8B-B14F-4D97-AF65-F5344CB8AC3E}">
        <p14:creationId xmlns:p14="http://schemas.microsoft.com/office/powerpoint/2010/main" val="198844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iterate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Experts repeat activities</a:t>
            </a:r>
          </a:p>
          <a:p>
            <a:endParaRPr lang="en-US" dirty="0"/>
          </a:p>
          <a:p>
            <a:r>
              <a:rPr lang="en-US" dirty="0"/>
              <a:t>Experts generate alternatives</a:t>
            </a:r>
          </a:p>
          <a:p>
            <a:endParaRPr lang="en-US" dirty="0"/>
          </a:p>
          <a:p>
            <a:r>
              <a:rPr lang="en-US" dirty="0"/>
              <a:t>Experts explore different perspectives</a:t>
            </a:r>
          </a:p>
          <a:p>
            <a:endParaRPr lang="en-US" dirty="0"/>
          </a:p>
          <a:p>
            <a:r>
              <a:rPr lang="en-US" dirty="0"/>
              <a:t>Experts move among levels of abstraction</a:t>
            </a:r>
          </a:p>
          <a:p>
            <a:endParaRPr lang="en-US" dirty="0"/>
          </a:p>
          <a:p>
            <a:r>
              <a:rPr lang="en-US" dirty="0"/>
              <a:t>Experts rotate among subject pairs</a:t>
            </a:r>
          </a:p>
          <a:p>
            <a:endParaRPr lang="en-US" dirty="0"/>
          </a:p>
          <a:p>
            <a:r>
              <a:rPr lang="en-US" dirty="0"/>
              <a:t>Experts change notation deliberately</a:t>
            </a:r>
          </a:p>
          <a:p>
            <a:endParaRPr lang="en-US" dirty="0"/>
          </a:p>
          <a:p>
            <a:r>
              <a:rPr lang="en-US" dirty="0"/>
              <a:t>Experts pause</a:t>
            </a:r>
          </a:p>
        </p:txBody>
      </p:sp>
    </p:spTree>
    <p:extLst>
      <p:ext uri="{BB962C8B-B14F-4D97-AF65-F5344CB8AC3E}">
        <p14:creationId xmlns:p14="http://schemas.microsoft.com/office/powerpoint/2010/main" val="121143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3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</p:spTree>
    <p:extLst>
      <p:ext uri="{BB962C8B-B14F-4D97-AF65-F5344CB8AC3E}">
        <p14:creationId xmlns:p14="http://schemas.microsoft.com/office/powerpoint/2010/main" val="324643478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1534</TotalTime>
  <Words>1128</Words>
  <Application>Microsoft Office PowerPoint</Application>
  <PresentationFormat>On-screen Show (4:3)</PresentationFormat>
  <Paragraphs>275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SDCL</vt:lpstr>
      <vt:lpstr>Informatics 223 Applied Software Design Techniques</vt:lpstr>
      <vt:lpstr>Today</vt:lpstr>
      <vt:lpstr>The data models</vt:lpstr>
      <vt:lpstr>Experts are not afraid</vt:lpstr>
      <vt:lpstr>Experts iterate</vt:lpstr>
      <vt:lpstr>Our definition</vt:lpstr>
      <vt:lpstr>Design</vt:lpstr>
      <vt:lpstr>Software design</vt:lpstr>
      <vt:lpstr>Feasibility and desirability</vt:lpstr>
      <vt:lpstr>Feasibility and desirability</vt:lpstr>
      <vt:lpstr>Four types of design</vt:lpstr>
      <vt:lpstr>Four types of design</vt:lpstr>
      <vt:lpstr>Four types of software design</vt:lpstr>
      <vt:lpstr>Design an instant message system</vt:lpstr>
      <vt:lpstr>Design a word processor</vt:lpstr>
      <vt:lpstr>Design cycle</vt:lpstr>
      <vt:lpstr>Design cycle</vt:lpstr>
      <vt:lpstr>Goals</vt:lpstr>
      <vt:lpstr>Example goals</vt:lpstr>
      <vt:lpstr>Constraints</vt:lpstr>
      <vt:lpstr>Example constraints</vt:lpstr>
      <vt:lpstr>Assumptions</vt:lpstr>
      <vt:lpstr>Example assumptions</vt:lpstr>
      <vt:lpstr>Decisions</vt:lpstr>
      <vt:lpstr>Example decisions</vt:lpstr>
      <vt:lpstr>Idea</vt:lpstr>
      <vt:lpstr>Example ideas</vt:lpstr>
      <vt:lpstr>Design an instant message system</vt:lpstr>
      <vt:lpstr>Design a word processor</vt:lpstr>
      <vt:lpstr>Routine, adaptive, and original design projects</vt:lpstr>
      <vt:lpstr>Design is difficult!</vt:lpstr>
      <vt:lpstr>In this class…</vt:lpstr>
      <vt:lpstr>Our focus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133</cp:revision>
  <dcterms:created xsi:type="dcterms:W3CDTF">2011-04-22T07:09:34Z</dcterms:created>
  <dcterms:modified xsi:type="dcterms:W3CDTF">2017-05-08T23:50:02Z</dcterms:modified>
</cp:coreProperties>
</file>