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  <p:sldMasterId id="2147483840" r:id="rId2"/>
  </p:sldMasterIdLst>
  <p:notesMasterIdLst>
    <p:notesMasterId r:id="rId15"/>
  </p:notesMasterIdLst>
  <p:sldIdLst>
    <p:sldId id="321" r:id="rId3"/>
    <p:sldId id="322" r:id="rId4"/>
    <p:sldId id="378" r:id="rId5"/>
    <p:sldId id="325" r:id="rId6"/>
    <p:sldId id="380" r:id="rId7"/>
    <p:sldId id="326" r:id="rId8"/>
    <p:sldId id="381" r:id="rId9"/>
    <p:sldId id="382" r:id="rId10"/>
    <p:sldId id="360" r:id="rId11"/>
    <p:sldId id="341" r:id="rId12"/>
    <p:sldId id="375" r:id="rId13"/>
    <p:sldId id="365" r:id="rId14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9E9"/>
    <a:srgbClr val="E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7" autoAdjust="0"/>
    <p:restoredTop sz="94660"/>
  </p:normalViewPr>
  <p:slideViewPr>
    <p:cSldViewPr>
      <p:cViewPr>
        <p:scale>
          <a:sx n="96" d="100"/>
          <a:sy n="96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0936-2459-49C5-AB84-11F3331F117B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0A1F2-8559-44E8-9FA3-B793E5244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617E-C7A6-41C7-BA24-C7AD394E1B79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015-B771-4D82-8943-BD348BD20E64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C32-B289-4446-ACB5-AF49626B22D5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2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4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6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8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1C7B-6A50-4BE9-B84B-CE063F0992D2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7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3F7-974A-438A-865B-0BE9BC90EFEF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F6F0-BA2F-4204-8ABB-5B56C4F5269E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AC73-A938-49FE-92C7-CACDA3DFB71A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9DD1-ECF2-4B8D-8890-3486318897BB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1ACB-DC85-452C-BC67-BB90FBF76386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4F8D-700F-4763-9F10-33EEB4384884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9999-6B3F-459D-AE72-09B64ADB4A97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0F381-8160-4711-ABB2-D5446C570E0F}" type="datetime1">
              <a:rPr lang="en-US" smtClean="0"/>
              <a:pPr/>
              <a:t>3/22/2014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5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13.xml"/><Relationship Id="rId16" Type="http://schemas.openxmlformats.org/officeDocument/2006/relationships/image" Target="../media/image22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7.png"/><Relationship Id="rId5" Type="http://schemas.openxmlformats.org/officeDocument/2006/relationships/tags" Target="../tags/tag16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Propositional Equivalences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Equivalence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Instead of using truth tables, we can show equivalence by developing a series of logically equivalent statements.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To prove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US" dirty="0" smtClean="0">
                <a:latin typeface="Cambria Math"/>
                <a:ea typeface="Cambria Math"/>
              </a:rPr>
              <a:t>≡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 smtClean="0"/>
              <a:t>  we produce a series of equivalences leading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Each step follows one of the established equivalences (laws)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Each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 can be an arbitrarily complex compound proposition.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92408" y="3325439"/>
            <a:ext cx="1095168" cy="1068923"/>
            <a:chOff x="3402347" y="3583676"/>
            <a:chExt cx="1095168" cy="1068923"/>
          </a:xfrm>
        </p:grpSpPr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504534" y="3583676"/>
              <a:ext cx="992981" cy="276225"/>
            </a:xfrm>
            <a:prstGeom prst="rect">
              <a:avLst/>
            </a:prstGeom>
          </p:spPr>
        </p:pic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402347" y="4373993"/>
              <a:ext cx="1062038" cy="278606"/>
            </a:xfrm>
            <a:prstGeom prst="rect">
              <a:avLst/>
            </a:prstGeom>
          </p:spPr>
        </p:pic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 flipH="1">
              <a:off x="3933366" y="3982896"/>
              <a:ext cx="67658" cy="288131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Equivalence Proofs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                              </a:t>
            </a:r>
          </a:p>
          <a:p>
            <a:pPr>
              <a:buNone/>
            </a:pPr>
            <a:r>
              <a:rPr lang="en-US" dirty="0" smtClean="0"/>
              <a:t>            is logically equivalent to 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" y="3200400"/>
            <a:ext cx="8338185" cy="238125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68823" y="1621484"/>
            <a:ext cx="2451735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105400" y="2209800"/>
            <a:ext cx="1271588" cy="30289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0322" y="4325112"/>
            <a:ext cx="3124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the negation law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Equivalence Proofs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                              </a:t>
            </a:r>
          </a:p>
          <a:p>
            <a:pPr>
              <a:buNone/>
            </a:pPr>
            <a:r>
              <a:rPr lang="en-US" dirty="0" smtClean="0"/>
              <a:t>            is a tautology. 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402" y="3428999"/>
            <a:ext cx="8185785" cy="206692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92491" y="1752600"/>
            <a:ext cx="2700338" cy="3829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8178" y="3326295"/>
            <a:ext cx="3124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equivalence from Table 7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178" y="4855383"/>
            <a:ext cx="3124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the negation law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986784"/>
            <a:ext cx="1219200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mbria Math"/>
                <a:ea typeface="Cambria Math"/>
              </a:rPr>
              <a:t>(¬</a:t>
            </a:r>
            <a:r>
              <a:rPr lang="en-US" sz="2000" i="1" dirty="0" smtClean="0">
                <a:solidFill>
                  <a:prstClr val="black"/>
                </a:solidFill>
                <a:latin typeface="Cambria Math"/>
                <a:ea typeface="Cambria Math"/>
              </a:rPr>
              <a:t>q  </a:t>
            </a:r>
            <a:r>
              <a:rPr lang="en-US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∨ </a:t>
            </a:r>
            <a:r>
              <a:rPr lang="en-US" sz="2000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Tautologies, Contradictions, and Contingencies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r>
              <a:rPr lang="en-US" dirty="0" smtClean="0"/>
              <a:t>A  </a:t>
            </a:r>
            <a:r>
              <a:rPr lang="en-US" b="1" dirty="0" smtClean="0"/>
              <a:t>tautology</a:t>
            </a:r>
            <a:r>
              <a:rPr lang="en-US" dirty="0" smtClean="0"/>
              <a:t> is a proposition that is always </a:t>
            </a:r>
            <a:r>
              <a:rPr lang="en-US" b="1" dirty="0" smtClean="0"/>
              <a:t>true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∨¬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 </a:t>
            </a:r>
            <a:r>
              <a:rPr lang="en-US" b="1" i="1" dirty="0" smtClean="0"/>
              <a:t>contradiction</a:t>
            </a:r>
            <a:r>
              <a:rPr lang="en-US" dirty="0" smtClean="0"/>
              <a:t> is a proposition that is always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A  </a:t>
            </a:r>
            <a:r>
              <a:rPr lang="en-US" b="1" i="1" dirty="0" smtClean="0"/>
              <a:t>contingency</a:t>
            </a:r>
            <a:r>
              <a:rPr lang="en-US" dirty="0" smtClean="0"/>
              <a:t> is a compound proposition that is </a:t>
            </a:r>
            <a:r>
              <a:rPr lang="en-US" b="1" dirty="0" smtClean="0"/>
              <a:t>neither</a:t>
            </a:r>
            <a:r>
              <a:rPr lang="en-US" dirty="0" smtClean="0"/>
              <a:t> a tautology nor a contradiction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7889" y="954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10029"/>
              </p:ext>
            </p:extLst>
          </p:nvPr>
        </p:nvGraphicFramePr>
        <p:xfrm>
          <a:off x="1600200" y="46482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04950"/>
                <a:gridCol w="1524000"/>
                <a:gridCol w="15240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∨¬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268612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13137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r>
              <a:rPr lang="en-US" dirty="0" smtClean="0"/>
              <a:t>Equivalent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400" dirty="0" smtClean="0"/>
              <a:t>Two propositions are </a:t>
            </a:r>
            <a:r>
              <a:rPr lang="en-US" sz="2400" b="1" i="1" dirty="0" smtClean="0"/>
              <a:t>equivalent</a:t>
            </a:r>
            <a:r>
              <a:rPr lang="en-US" sz="2400" b="1" dirty="0" smtClean="0"/>
              <a:t> </a:t>
            </a:r>
            <a:r>
              <a:rPr lang="en-US" sz="2400" dirty="0" smtClean="0"/>
              <a:t>if they always have the same truth value.</a:t>
            </a:r>
            <a:endParaRPr lang="en-US" sz="2400" b="1" dirty="0" smtClean="0"/>
          </a:p>
          <a:p>
            <a:r>
              <a:rPr lang="en-US" sz="2400" b="1" dirty="0" smtClean="0"/>
              <a:t>Formally</a:t>
            </a:r>
            <a:r>
              <a:rPr lang="en-US" sz="2400" dirty="0" smtClean="0"/>
              <a:t>: Two </a:t>
            </a:r>
            <a:r>
              <a:rPr lang="en-US" sz="2400" dirty="0"/>
              <a:t>compound propositions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 are logically equivalent if 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i="1" dirty="0" err="1">
                <a:latin typeface="Cambria Math" pitchFamily="18" charset="0"/>
                <a:ea typeface="Cambria Math" pitchFamily="18" charset="0"/>
              </a:rPr>
              <a:t>↔q</a:t>
            </a:r>
            <a:r>
              <a:rPr lang="en-US" sz="2400" dirty="0"/>
              <a:t>  is a tautology.</a:t>
            </a:r>
          </a:p>
          <a:p>
            <a:r>
              <a:rPr lang="en-US" sz="2400" dirty="0"/>
              <a:t>We write this as </a:t>
            </a:r>
            <a:r>
              <a:rPr lang="en-US" sz="2400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i="1" dirty="0" err="1">
                <a:latin typeface="Cambria Math"/>
                <a:ea typeface="Cambria Math"/>
              </a:rPr>
              <a:t>≡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400" dirty="0" smtClean="0"/>
              <a:t>or 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i="1" dirty="0" err="1">
                <a:latin typeface="Cambria Math"/>
                <a:ea typeface="Cambria Math"/>
              </a:rPr>
              <a:t>⇔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sz="2400" dirty="0"/>
          </a:p>
          <a:p>
            <a:r>
              <a:rPr lang="en-US" sz="2400" dirty="0" smtClean="0"/>
              <a:t>One way to determine equivalence is to use truth tables</a:t>
            </a:r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: show </a:t>
            </a:r>
            <a:r>
              <a:rPr lang="en-US" sz="2400" dirty="0"/>
              <a:t>that </a:t>
            </a:r>
            <a:r>
              <a:rPr lang="en-US" sz="2400" dirty="0">
                <a:latin typeface="Cambria Math"/>
                <a:ea typeface="Cambria Math"/>
              </a:rPr>
              <a:t>¬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400" dirty="0" smtClean="0">
                <a:latin typeface="Cambria Math"/>
                <a:ea typeface="Cambria Math"/>
              </a:rPr>
              <a:t>∨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q  </a:t>
            </a:r>
            <a:r>
              <a:rPr lang="en-US" sz="2400" dirty="0">
                <a:ea typeface="Cambria Math" pitchFamily="18" charset="0"/>
              </a:rPr>
              <a:t>is equivalent to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400" i="1" dirty="0">
                <a:latin typeface="Cambria Math"/>
                <a:ea typeface="Cambria Math"/>
              </a:rPr>
              <a:t>→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49417"/>
            <a:ext cx="62547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Example</a:t>
            </a:r>
            <a:r>
              <a:rPr lang="en-US" sz="2400" dirty="0">
                <a:solidFill>
                  <a:prstClr val="black"/>
                </a:solidFill>
              </a:rPr>
              <a:t>: Show using truth tables that </a:t>
            </a:r>
            <a:r>
              <a:rPr lang="en-US" sz="2400" dirty="0" smtClean="0"/>
              <a:t>that </a:t>
            </a:r>
            <a:r>
              <a:rPr lang="en-US" sz="2400" i="1" dirty="0"/>
              <a:t>implication</a:t>
            </a:r>
            <a:r>
              <a:rPr lang="en-US" sz="2400" dirty="0"/>
              <a:t> is equivalent to its </a:t>
            </a:r>
            <a:r>
              <a:rPr lang="en-US" sz="2400" i="1" dirty="0" smtClean="0"/>
              <a:t>contrapositive</a:t>
            </a:r>
          </a:p>
          <a:p>
            <a:r>
              <a:rPr lang="en-US" sz="2400" b="1" dirty="0" smtClean="0"/>
              <a:t>Solution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Show Non-Equivalence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r>
              <a:rPr lang="en-US" dirty="0" smtClean="0"/>
              <a:t>: Show using truth tables that neither the </a:t>
            </a:r>
            <a:r>
              <a:rPr lang="en-US" i="1" dirty="0" smtClean="0"/>
              <a:t>converse</a:t>
            </a:r>
            <a:r>
              <a:rPr lang="en-US" dirty="0" smtClean="0"/>
              <a:t> nor </a:t>
            </a:r>
            <a:r>
              <a:rPr lang="en-US" i="1" dirty="0" smtClean="0"/>
              <a:t>inverse</a:t>
            </a:r>
            <a:r>
              <a:rPr lang="en-US" dirty="0" smtClean="0"/>
              <a:t> of an implication are equivalent to the implication.</a:t>
            </a:r>
          </a:p>
          <a:p>
            <a:r>
              <a:rPr lang="en-US" b="1" dirty="0" smtClean="0"/>
              <a:t>Solution: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16473"/>
              </p:ext>
            </p:extLst>
          </p:nvPr>
        </p:nvGraphicFramePr>
        <p:xfrm>
          <a:off x="685800" y="3764059"/>
          <a:ext cx="7772401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 </a:t>
                      </a:r>
                      <a:r>
                        <a:rPr lang="en-US" sz="1800" dirty="0" smtClean="0">
                          <a:latin typeface="Cambria Math"/>
                          <a:ea typeface="Cambria Math"/>
                        </a:rPr>
                        <a:t>→</a:t>
                      </a: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 </a:t>
                      </a:r>
                      <a:r>
                        <a:rPr lang="en-US" sz="1800" dirty="0" smtClean="0">
                          <a:latin typeface="Cambria Math"/>
                          <a:ea typeface="Cambria Math"/>
                        </a:rPr>
                        <a:t>→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q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→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5400" y="4581938"/>
            <a:ext cx="3352800" cy="371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Morgan’s Laws</a:t>
            </a:r>
            <a:endParaRPr lang="en-US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1744027"/>
            <a:ext cx="3123248" cy="382905"/>
          </a:xfr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2371275"/>
            <a:ext cx="3123248" cy="382905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053972"/>
              </p:ext>
            </p:extLst>
          </p:nvPr>
        </p:nvGraphicFramePr>
        <p:xfrm>
          <a:off x="1066800" y="4191000"/>
          <a:ext cx="6949439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777"/>
                <a:gridCol w="992777"/>
                <a:gridCol w="992777"/>
                <a:gridCol w="992777"/>
                <a:gridCol w="992777"/>
                <a:gridCol w="992777"/>
                <a:gridCol w="992777"/>
              </a:tblGrid>
              <a:tr h="40132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b="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b="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b="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b="0" i="1" dirty="0" err="1" smtClean="0">
                          <a:latin typeface="Cambria Math"/>
                          <a:ea typeface="Cambria Math"/>
                        </a:rPr>
                        <a:t>∨q</a:t>
                      </a: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1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dirty="0" smtClean="0"/>
                        <a:t>(</a:t>
                      </a:r>
                      <a:r>
                        <a:rPr lang="en-US" b="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b="0" i="1" dirty="0" err="1" smtClean="0">
                          <a:latin typeface="Cambria Math"/>
                          <a:ea typeface="Cambria Math"/>
                        </a:rPr>
                        <a:t>∨q</a:t>
                      </a: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1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0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914400"/>
            <a:ext cx="874014" cy="1021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Augustus De Morgan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1806-1871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29718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Very useful in constructing proofs</a:t>
            </a:r>
          </a:p>
          <a:p>
            <a:r>
              <a:rPr lang="en-US" sz="2400" dirty="0"/>
              <a:t>This truth table shows that De Morgan’s Second Law holds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Key Logical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Laws:                                  ,</a:t>
            </a:r>
          </a:p>
          <a:p>
            <a:endParaRPr lang="en-US" dirty="0" smtClean="0"/>
          </a:p>
          <a:p>
            <a:r>
              <a:rPr lang="en-US" dirty="0" smtClean="0"/>
              <a:t>Domination Laws:                           ,</a:t>
            </a:r>
          </a:p>
          <a:p>
            <a:endParaRPr lang="en-US" dirty="0" smtClean="0"/>
          </a:p>
          <a:p>
            <a:r>
              <a:rPr lang="en-US" dirty="0" smtClean="0"/>
              <a:t>Idempotent laws:                              ,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Double Negation Law: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Negation Laws:                                   ,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2057400"/>
            <a:ext cx="1591628" cy="3314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172200" y="2057400"/>
            <a:ext cx="1614488" cy="33432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971800"/>
            <a:ext cx="1674495" cy="3314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172200" y="2895600"/>
            <a:ext cx="1714500" cy="33432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62400" y="3886200"/>
            <a:ext cx="1508760" cy="30003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48400" y="3886200"/>
            <a:ext cx="1508760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029200" y="4862139"/>
            <a:ext cx="1665923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962400" y="5791200"/>
            <a:ext cx="1843088" cy="33147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553200" y="5791200"/>
            <a:ext cx="1860233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Key Logical Equivalences (</a:t>
            </a:r>
            <a:r>
              <a:rPr lang="en-US" i="1" dirty="0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Commutative Laws:                              ,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Associative Laws: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Distributive Laws: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Absorption Laws: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2057400"/>
            <a:ext cx="2105978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77000" y="2057400"/>
            <a:ext cx="2105978" cy="30003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0" y="3352800"/>
            <a:ext cx="3823335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895600"/>
            <a:ext cx="3823335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733800" y="4038600"/>
            <a:ext cx="5026343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733800" y="4648200"/>
            <a:ext cx="5026343" cy="38290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33800" y="5334000"/>
            <a:ext cx="2408873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5334000"/>
            <a:ext cx="2408873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Logical Equivalences</a:t>
            </a:r>
            <a:endParaRPr lang="en-US" dirty="0"/>
          </a:p>
        </p:txBody>
      </p:sp>
      <p:pic>
        <p:nvPicPr>
          <p:cNvPr id="4" name="Content Placeholder 3" descr="tabl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4214813" cy="4495800"/>
          </a:xfrm>
        </p:spPr>
      </p:pic>
      <p:pic>
        <p:nvPicPr>
          <p:cNvPr id="5" name="Picture 4" descr="tabl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273" y="2209800"/>
            <a:ext cx="3782292" cy="320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wedge q)  \equiv \neg p \vee \neg q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\neg p  \equiv T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\neg p\equiv F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q \equiv q \vee p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q \equiv q \wedge p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) \vee r \equiv p \vee (q \vee r)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q) \wedge r \equiv p \wedge (q \wedge r)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(q \wedge r) \equiv (p \vee q)) \wedge (p \vee r)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(q \vee r)) \equiv (p \wedge q) \vee (p \wedge r)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(p \wedge q) \equiv p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 \equiv p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vee q)  \equiv \neg p \wedge \neg q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equiv A_1$&#10;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n \equiv B$&#10;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vdots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\neg(p \vee(\neg p \wedge q))$ &amp; $\equiv$ &amp; $\neg p \wedge \neg(\neg p \wedge q) $ &amp; by the second De Morgan law \\&#10;&amp; $\equiv$ &amp; $\neg p \wedge [\neg(\neg p) \vee \neg q]$ &amp; by the first De Morgan law\\&#10;&amp; $\equiv$ &amp; $\neg p \wedge (p \vee \neg q)$ &amp;  by the double negation law\\&#10;&amp; $\equiv$ &amp; $(\neg p \wedge p) \vee (\neg p \wedge \neg q)$ &amp; by the second distributive law\\&#10;&amp; $\equiv$ &amp; $F \vee (\neg p \wedge \neg q) $ &amp; because $ \neg p \wedge p \equiv F$\\&#10;&amp; $\equiv$ &amp; $(\neg p \wedge \neg q) \vee F$ &amp; by the commutative law\\&#10;&amp;&amp;&amp; for disjunction\\&#10;&amp; $\equiv$ &amp; $(\neg p \wedge \neg q)$ &amp; by the identity law for {\bf F}&#10;\end{tabular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(p \vee (\neg p \wedge q))$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 p \wedge \neg q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(p \wedge q) \rightarrow (p \vee q)$ &amp; $\equiv$ &amp; $\neg (p \wedge q) \vee (p \vee q) $ &amp; by truth table for $\rightarrow$ \\&#10;&amp; $\equiv$ &amp; $(\neg p \vee \neg q) \vee (p \vee q)$ &amp; by the first De Morgan law\\&#10;&amp; $\equiv$ &amp; $(\neg p \vee p) \vee (\neg p \vee \neg q)$ &amp; by associative and\\&#10;&amp;&amp;&amp; commutative laws\\&#10;&amp;&amp;&amp; laws for disjunction\\&#10;&amp; $\equiv$ &amp; $T \vee T $ &amp; by truth tables\\&#10;&amp; $\equiv$ &amp; $T$ &amp; by the domination law\\&#10;&#10;\end{tabular}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(p \wedge q)\rightarrow (p \vee q)$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T \equiv p$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F \equiv p$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T \equiv T$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F \equiv F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p \equiv p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p \equiv p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\neg p) \equiv p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18549</TotalTime>
  <Words>463</Words>
  <Application>Microsoft Office PowerPoint</Application>
  <PresentationFormat>On-screen Show (4:3)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Constantia</vt:lpstr>
      <vt:lpstr>Wingdings 2</vt:lpstr>
      <vt:lpstr>Cambria Math</vt:lpstr>
      <vt:lpstr>Calibri</vt:lpstr>
      <vt:lpstr>Times New Roman</vt:lpstr>
      <vt:lpstr>Flow</vt:lpstr>
      <vt:lpstr>1_Flow</vt:lpstr>
      <vt:lpstr>Propositional Equivalences</vt:lpstr>
      <vt:lpstr>Tautologies, Contradictions, and Contingencies</vt:lpstr>
      <vt:lpstr>Equivalent Propositions</vt:lpstr>
      <vt:lpstr>Equivalent Propositions</vt:lpstr>
      <vt:lpstr>Show Non-Equivalence</vt:lpstr>
      <vt:lpstr>De Morgan’s Laws</vt:lpstr>
      <vt:lpstr>Key Logical Equivalences</vt:lpstr>
      <vt:lpstr>Key Logical Equivalences (cont)</vt:lpstr>
      <vt:lpstr>More Logical Equivalences</vt:lpstr>
      <vt:lpstr>Equivalence Proofs</vt:lpstr>
      <vt:lpstr>Equivalence Proofs</vt:lpstr>
      <vt:lpstr>Equivalence Proofs</vt:lpstr>
    </vt:vector>
  </TitlesOfParts>
  <Company>Monmouth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Bren School of Information and Computers Science</cp:lastModifiedBy>
  <cp:revision>711</cp:revision>
  <dcterms:created xsi:type="dcterms:W3CDTF">2011-03-15T17:55:35Z</dcterms:created>
  <dcterms:modified xsi:type="dcterms:W3CDTF">2014-03-22T07:24:59Z</dcterms:modified>
</cp:coreProperties>
</file>