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94" r:id="rId2"/>
    <p:sldId id="411" r:id="rId3"/>
    <p:sldId id="395" r:id="rId4"/>
    <p:sldId id="404" r:id="rId5"/>
    <p:sldId id="361" r:id="rId6"/>
    <p:sldId id="397" r:id="rId7"/>
    <p:sldId id="306" r:id="rId8"/>
    <p:sldId id="307" r:id="rId9"/>
    <p:sldId id="398" r:id="rId10"/>
    <p:sldId id="399" r:id="rId11"/>
    <p:sldId id="369" r:id="rId12"/>
    <p:sldId id="400" r:id="rId13"/>
    <p:sldId id="412" r:id="rId14"/>
    <p:sldId id="358" r:id="rId15"/>
    <p:sldId id="363" r:id="rId16"/>
    <p:sldId id="367" r:id="rId17"/>
    <p:sldId id="366" r:id="rId18"/>
  </p:sldIdLst>
  <p:sldSz cx="9144000" cy="6858000" type="screen4x3"/>
  <p:notesSz cx="6858000" cy="9144000"/>
  <p:embeddedFontLst>
    <p:embeddedFont>
      <p:font typeface="Constantia" panose="02030602050306030303" pitchFamily="18" charset="0"/>
      <p:regular r:id="rId21"/>
      <p:bold r:id="rId22"/>
      <p:italic r:id="rId23"/>
      <p:boldItalic r:id="rId24"/>
    </p:embeddedFont>
    <p:embeddedFont>
      <p:font typeface="Wingdings 2" panose="05020102010507070707" pitchFamily="18" charset="2"/>
      <p:regular r:id="rId25"/>
    </p:embeddedFont>
    <p:embeddedFont>
      <p:font typeface="Cambria Math" panose="02040503050406030204" pitchFamily="18" charset="0"/>
      <p:regular r:id="rId26"/>
    </p:embeddedFon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EF7AE-0C30-4EA7-B74D-470A9C33048D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7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33FB8-1F43-454C-9FAC-BE3AABA74DC7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7B6A7-1EA9-4BE6-974C-D49D9BB4E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8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7B6A7-1EA9-4BE6-974C-D49D9BB4E80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7B6A7-1EA9-4BE6-974C-D49D9BB4E80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Predicates and Quantifiers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Thinking about Quantifiers as Conjunctions and Disjunctions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ym typeface="Symbol"/>
              </a:rPr>
              <a:t>A proposition with </a:t>
            </a:r>
            <a:r>
              <a:rPr lang="en-US" dirty="0">
                <a:solidFill>
                  <a:prstClr val="black"/>
                </a:solidFill>
                <a:sym typeface="Symbol"/>
              </a:rPr>
              <a:t> </a:t>
            </a:r>
            <a:r>
              <a:rPr lang="en-US" dirty="0" smtClean="0">
                <a:sym typeface="Symbol"/>
              </a:rPr>
              <a:t>is equivalent to a </a:t>
            </a:r>
            <a:r>
              <a:rPr lang="en-US" b="1" dirty="0" smtClean="0">
                <a:sym typeface="Symbol"/>
              </a:rPr>
              <a:t>conjunction</a:t>
            </a:r>
            <a:r>
              <a:rPr lang="en-US" dirty="0" smtClean="0">
                <a:sym typeface="Symbol"/>
              </a:rPr>
              <a:t> of propositions without quantifiers </a:t>
            </a:r>
          </a:p>
          <a:p>
            <a:r>
              <a:rPr lang="en-US" dirty="0" smtClean="0">
                <a:sym typeface="Symbol"/>
              </a:rPr>
              <a:t>A proposition </a:t>
            </a:r>
            <a:r>
              <a:rPr lang="en-US" dirty="0">
                <a:sym typeface="Symbol"/>
              </a:rPr>
              <a:t>with  </a:t>
            </a:r>
            <a:r>
              <a:rPr lang="en-US" dirty="0" smtClean="0">
                <a:sym typeface="Symbol"/>
              </a:rPr>
              <a:t>is equivalent to  a </a:t>
            </a:r>
            <a:r>
              <a:rPr lang="en-US" b="1" dirty="0" smtClean="0">
                <a:sym typeface="Symbol"/>
              </a:rPr>
              <a:t>disjunction</a:t>
            </a:r>
            <a:r>
              <a:rPr lang="en-US" dirty="0" smtClean="0">
                <a:sym typeface="Symbol"/>
              </a:rPr>
              <a:t> of propositions without quantifiers. </a:t>
            </a:r>
          </a:p>
          <a:p>
            <a:r>
              <a:rPr lang="en-US" b="1" dirty="0" smtClean="0">
                <a:sym typeface="Symbol"/>
              </a:rPr>
              <a:t>Example</a:t>
            </a:r>
            <a:r>
              <a:rPr lang="en-US" dirty="0" smtClean="0">
                <a:sym typeface="Symbol"/>
              </a:rPr>
              <a:t>: If </a:t>
            </a:r>
            <a:r>
              <a:rPr lang="en-US" i="1" dirty="0" smtClean="0">
                <a:sym typeface="Symbol"/>
              </a:rPr>
              <a:t>U</a:t>
            </a:r>
            <a:r>
              <a:rPr lang="en-US" dirty="0" smtClean="0">
                <a:sym typeface="Symbol"/>
              </a:rPr>
              <a:t> consists of the integers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1</a:t>
            </a:r>
            <a:r>
              <a:rPr lang="en-US" dirty="0" smtClean="0">
                <a:sym typeface="Symbol"/>
              </a:rPr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en-US" dirty="0" smtClean="0">
                <a:sym typeface="Symbol"/>
              </a:rPr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3 then</a:t>
            </a:r>
            <a:r>
              <a:rPr lang="en-US" dirty="0" smtClean="0">
                <a:sym typeface="Symbol"/>
              </a:rPr>
              <a:t>:</a:t>
            </a: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Even if the domains are </a:t>
            </a:r>
            <a:r>
              <a:rPr lang="en-US" b="1" dirty="0" smtClean="0">
                <a:sym typeface="Symbol"/>
              </a:rPr>
              <a:t>infinite</a:t>
            </a:r>
            <a:r>
              <a:rPr lang="en-US" dirty="0" smtClean="0">
                <a:sym typeface="Symbol"/>
              </a:rPr>
              <a:t>, we can still think of the quantifiers in this way, but the expressions will be infinite.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2057400" y="3657600"/>
            <a:ext cx="4079081" cy="319088"/>
          </a:xfrm>
          <a:prstGeom prst="rect">
            <a:avLst/>
          </a:prstGeom>
        </p:spPr>
      </p:pic>
      <p:pic>
        <p:nvPicPr>
          <p:cNvPr id="7" name="Picture 6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2133600" y="4343400"/>
            <a:ext cx="4062413" cy="319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Properties of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4582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truth value of </a:t>
            </a:r>
            <a:r>
              <a:rPr lang="en-US" dirty="0" smtClean="0">
                <a:ea typeface="Cambria Math" pitchFamily="18" charset="0"/>
                <a:sym typeface="Symbol"/>
              </a:rPr>
              <a:t>quantifiers</a:t>
            </a:r>
            <a:r>
              <a:rPr lang="en-US" i="1" dirty="0" smtClean="0"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ea typeface="Cambria Math" pitchFamily="18" charset="0"/>
                <a:sym typeface="Symbol"/>
              </a:rPr>
              <a:t>depend on both the </a:t>
            </a:r>
            <a:r>
              <a:rPr lang="en-US" b="1" dirty="0" smtClean="0">
                <a:ea typeface="Cambria Math" pitchFamily="18" charset="0"/>
                <a:sym typeface="Symbol"/>
              </a:rPr>
              <a:t>function</a:t>
            </a:r>
            <a:r>
              <a:rPr lang="en-US" dirty="0" smtClean="0">
                <a:ea typeface="Cambria Math" pitchFamily="18" charset="0"/>
                <a:sym typeface="Symbol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P(x) </a:t>
            </a:r>
            <a:r>
              <a:rPr lang="en-US" dirty="0" smtClean="0">
                <a:ea typeface="Cambria Math" pitchFamily="18" charset="0"/>
                <a:sym typeface="Symbol"/>
              </a:rPr>
              <a:t>and the </a:t>
            </a:r>
            <a:r>
              <a:rPr lang="en-US" b="1" dirty="0" smtClean="0">
                <a:ea typeface="Cambria Math" pitchFamily="18" charset="0"/>
                <a:sym typeface="Symbol"/>
              </a:rPr>
              <a:t>domain</a:t>
            </a:r>
            <a:r>
              <a:rPr lang="en-US" dirty="0" smtClean="0">
                <a:ea typeface="Cambria Math" pitchFamily="18" charset="0"/>
                <a:sym typeface="Symbol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. 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ea typeface="Cambria Math" pitchFamily="18" charset="0"/>
                <a:sym typeface="Symbol"/>
              </a:rPr>
              <a:t>Examples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:</a:t>
            </a:r>
          </a:p>
          <a:p>
            <a:pPr lvl="1"/>
            <a:r>
              <a:rPr lang="en-US" dirty="0" smtClean="0"/>
              <a:t>Assume </a:t>
            </a:r>
            <a:r>
              <a:rPr lang="en-US" i="1" dirty="0" smtClean="0"/>
              <a:t>P(x</a:t>
            </a:r>
            <a:r>
              <a:rPr lang="en-US" i="1" dirty="0"/>
              <a:t>) </a:t>
            </a:r>
            <a:r>
              <a:rPr lang="en-US" dirty="0"/>
              <a:t>is “</a:t>
            </a:r>
            <a:r>
              <a:rPr lang="en-US" i="1" dirty="0"/>
              <a:t>x</a:t>
            </a:r>
            <a:r>
              <a:rPr lang="en-US" dirty="0"/>
              <a:t> &lt;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2”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U</a:t>
            </a:r>
            <a:r>
              <a:rPr lang="en-US" dirty="0" smtClean="0"/>
              <a:t> is </a:t>
            </a:r>
            <a:r>
              <a:rPr lang="en-US" b="1" dirty="0" smtClean="0"/>
              <a:t>positive</a:t>
            </a:r>
            <a:r>
              <a:rPr lang="en-US" dirty="0" smtClean="0"/>
              <a:t> integers then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P(x)</a:t>
            </a:r>
            <a:r>
              <a:rPr lang="en-US" dirty="0" smtClean="0"/>
              <a:t> is </a:t>
            </a:r>
            <a:r>
              <a:rPr lang="en-US" b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but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x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P(x)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is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. 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U</a:t>
            </a:r>
            <a:r>
              <a:rPr lang="en-US" dirty="0" smtClean="0"/>
              <a:t> is </a:t>
            </a:r>
            <a:r>
              <a:rPr lang="en-US" b="1" dirty="0" smtClean="0"/>
              <a:t>negative</a:t>
            </a:r>
            <a:r>
              <a:rPr lang="en-US" dirty="0" smtClean="0"/>
              <a:t> integers then both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P(x)</a:t>
            </a:r>
            <a:r>
              <a:rPr lang="en-US" dirty="0" smtClean="0"/>
              <a:t> 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P(x)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are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sym typeface="Symbol"/>
              </a:rPr>
              <a:t>T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. 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U</a:t>
            </a:r>
            <a:r>
              <a:rPr lang="en-US" dirty="0" smtClean="0"/>
              <a:t> consists of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,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/>
              <a:t> </a:t>
            </a:r>
            <a:r>
              <a:rPr lang="en-US" dirty="0" smtClean="0"/>
              <a:t>then both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P(x)</a:t>
            </a:r>
            <a:r>
              <a:rPr lang="en-US" dirty="0" smtClean="0"/>
              <a:t>  </a:t>
            </a:r>
            <a:r>
              <a:rPr lang="en-US" dirty="0" err="1" smtClean="0"/>
              <a:t>and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sym typeface="Symbol"/>
              </a:rPr>
              <a:t>x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P(x)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are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sym typeface="Symbol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.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Translating from English to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 Translate this sentence into predicate logic: “Every student in this class has taken a course in Java.”</a:t>
            </a: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First decide on the domain </a:t>
            </a:r>
            <a:r>
              <a:rPr lang="en-US" i="1" dirty="0" smtClean="0"/>
              <a:t>U</a:t>
            </a:r>
            <a:r>
              <a:rPr lang="en-US" dirty="0" smtClean="0"/>
              <a:t>. </a:t>
            </a:r>
          </a:p>
          <a:p>
            <a:pPr lvl="1">
              <a:buNone/>
            </a:pPr>
            <a:r>
              <a:rPr lang="en-US" b="1" dirty="0" smtClean="0"/>
              <a:t>Solution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If </a:t>
            </a:r>
            <a:r>
              <a:rPr lang="en-US" i="1" dirty="0" smtClean="0"/>
              <a:t>U</a:t>
            </a:r>
            <a:r>
              <a:rPr lang="en-US" dirty="0" smtClean="0"/>
              <a:t> is all students in this class, define a propositional function </a:t>
            </a:r>
            <a:r>
              <a:rPr lang="en-US" i="1" dirty="0" smtClean="0"/>
              <a:t>J(x)</a:t>
            </a:r>
            <a:r>
              <a:rPr lang="en-US" dirty="0" smtClean="0"/>
              <a:t> denoting “x has taken a course in Java” and translate as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J(x). </a:t>
            </a:r>
          </a:p>
          <a:p>
            <a:pPr lvl="1">
              <a:buNone/>
            </a:pPr>
            <a:r>
              <a:rPr lang="en-US" b="1" dirty="0" smtClean="0"/>
              <a:t>Solution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/>
              <a:t>But if </a:t>
            </a:r>
            <a:r>
              <a:rPr lang="en-US" i="1" dirty="0" smtClean="0"/>
              <a:t>U</a:t>
            </a:r>
            <a:r>
              <a:rPr lang="en-US" dirty="0" smtClean="0"/>
              <a:t> is all people, also define a propositional  function </a:t>
            </a:r>
            <a:r>
              <a:rPr lang="en-US" i="1" dirty="0" smtClean="0"/>
              <a:t>S(x)</a:t>
            </a:r>
            <a:r>
              <a:rPr lang="en-US" dirty="0" smtClean="0"/>
              <a:t> denoting “x is a student in this class” and translate as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(S(x)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→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J(x))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.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</a:p>
          <a:p>
            <a:pPr lvl="1">
              <a:buNone/>
            </a:pPr>
            <a:r>
              <a:rPr lang="en-US" b="1" dirty="0" smtClean="0">
                <a:ea typeface="Cambria Math" pitchFamily="18" charset="0"/>
                <a:sym typeface="Symbol"/>
              </a:rPr>
              <a:t>Note: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(S(x) </a:t>
            </a:r>
            <a:r>
              <a:rPr lang="en-US" dirty="0" smtClean="0">
                <a:latin typeface="Cambria Math"/>
                <a:ea typeface="Cambria Math"/>
                <a:sym typeface="Symbol"/>
              </a:rPr>
              <a:t>∧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J(x))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 </a:t>
            </a:r>
            <a:r>
              <a:rPr lang="en-US" dirty="0" smtClean="0">
                <a:ea typeface="Cambria Math" pitchFamily="18" charset="0"/>
                <a:sym typeface="Symbol"/>
              </a:rPr>
              <a:t>is </a:t>
            </a:r>
            <a:r>
              <a:rPr lang="en-US" b="1" dirty="0" smtClean="0">
                <a:ea typeface="Cambria Math" pitchFamily="18" charset="0"/>
                <a:sym typeface="Symbol"/>
              </a:rPr>
              <a:t>not</a:t>
            </a:r>
            <a:r>
              <a:rPr lang="en-US" dirty="0" smtClean="0">
                <a:ea typeface="Cambria Math" pitchFamily="18" charset="0"/>
                <a:sym typeface="Symbol"/>
              </a:rPr>
              <a:t> correct.  What does it mean?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Translating from English to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Example 2</a:t>
            </a:r>
            <a:r>
              <a:rPr lang="en-US" dirty="0" smtClean="0"/>
              <a:t>: Translate the following into predicate logic: “Some student in this class has taken a course in Java.” </a:t>
            </a:r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First decide on the domain </a:t>
            </a:r>
            <a:r>
              <a:rPr lang="en-US" i="1" dirty="0" smtClean="0"/>
              <a:t>U</a:t>
            </a:r>
            <a:r>
              <a:rPr lang="en-US" dirty="0" smtClean="0"/>
              <a:t>. </a:t>
            </a:r>
          </a:p>
          <a:p>
            <a:pPr lvl="1">
              <a:buNone/>
            </a:pPr>
            <a:r>
              <a:rPr lang="en-US" b="1" dirty="0" smtClean="0"/>
              <a:t>Solution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If </a:t>
            </a:r>
            <a:r>
              <a:rPr lang="en-US" i="1" dirty="0" smtClean="0"/>
              <a:t>U</a:t>
            </a:r>
            <a:r>
              <a:rPr lang="en-US" dirty="0" smtClean="0"/>
              <a:t> is all students in this class, then </a:t>
            </a:r>
          </a:p>
          <a:p>
            <a:pPr lvl="1">
              <a:buNone/>
            </a:pP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   x J(x)</a:t>
            </a:r>
          </a:p>
          <a:p>
            <a:pPr lvl="1">
              <a:buNone/>
            </a:pPr>
            <a:r>
              <a:rPr lang="en-US" b="1" dirty="0" smtClean="0"/>
              <a:t>Solution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But if </a:t>
            </a:r>
            <a:r>
              <a:rPr lang="en-US" i="1" dirty="0" smtClean="0"/>
              <a:t>U</a:t>
            </a:r>
            <a:r>
              <a:rPr lang="en-US" dirty="0" smtClean="0"/>
              <a:t> is all people, then translate as                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(S(x)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∧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J(x)) </a:t>
            </a:r>
          </a:p>
          <a:p>
            <a:pPr lvl="1">
              <a:buNone/>
            </a:pPr>
            <a:r>
              <a:rPr lang="en-US" sz="2600" b="1" dirty="0">
                <a:solidFill>
                  <a:prstClr val="black"/>
                </a:solidFill>
                <a:ea typeface="Cambria Math" pitchFamily="18" charset="0"/>
                <a:sym typeface="Symbol"/>
              </a:rPr>
              <a:t>Note: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(S(x)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→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 J(x))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en-US" dirty="0" smtClean="0">
                <a:ea typeface="Cambria Math" pitchFamily="18" charset="0"/>
                <a:sym typeface="Symbol"/>
              </a:rPr>
              <a:t>is </a:t>
            </a:r>
            <a:r>
              <a:rPr lang="en-US" b="1" dirty="0" smtClean="0">
                <a:ea typeface="Cambria Math" pitchFamily="18" charset="0"/>
                <a:sym typeface="Symbol"/>
              </a:rPr>
              <a:t>not</a:t>
            </a:r>
            <a:r>
              <a:rPr lang="en-US" dirty="0" smtClean="0">
                <a:ea typeface="Cambria Math" pitchFamily="18" charset="0"/>
                <a:sym typeface="Symbol"/>
              </a:rPr>
              <a:t> correct. What does it mean?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73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Equivalences in 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Statements with predicates and quantifiers are </a:t>
            </a:r>
            <a:r>
              <a:rPr lang="en-US" i="1" dirty="0" smtClean="0"/>
              <a:t>logically equivalent </a:t>
            </a:r>
            <a:r>
              <a:rPr lang="en-US" dirty="0" err="1" smtClean="0"/>
              <a:t>iff</a:t>
            </a:r>
            <a:r>
              <a:rPr lang="en-US" dirty="0" smtClean="0"/>
              <a:t> they have the same truth value </a:t>
            </a:r>
          </a:p>
          <a:p>
            <a:pPr lvl="1"/>
            <a:r>
              <a:rPr lang="en-US" dirty="0" smtClean="0"/>
              <a:t>for every predicate used in these statements and </a:t>
            </a:r>
          </a:p>
          <a:p>
            <a:pPr lvl="1"/>
            <a:r>
              <a:rPr lang="en-US" dirty="0" smtClean="0"/>
              <a:t>for every domain used for the variables in the expressions</a:t>
            </a:r>
          </a:p>
          <a:p>
            <a:r>
              <a:rPr lang="en-US" dirty="0" smtClean="0"/>
              <a:t>The notation </a:t>
            </a:r>
            <a:r>
              <a:rPr lang="en-US" i="1" dirty="0" smtClean="0"/>
              <a:t>S</a:t>
            </a:r>
            <a:r>
              <a:rPr lang="en-US" i="1" dirty="0" smtClean="0">
                <a:latin typeface="Cambria Math"/>
                <a:ea typeface="Cambria Math"/>
              </a:rPr>
              <a:t>≡T  </a:t>
            </a:r>
            <a:r>
              <a:rPr lang="en-US" dirty="0" smtClean="0">
                <a:latin typeface="Cambria Math"/>
                <a:ea typeface="Cambria Math"/>
              </a:rPr>
              <a:t>indicates that </a:t>
            </a:r>
            <a:r>
              <a:rPr lang="en-US" i="1" dirty="0" smtClean="0">
                <a:latin typeface="Cambria Math"/>
                <a:ea typeface="Cambria Math"/>
              </a:rPr>
              <a:t>S</a:t>
            </a:r>
            <a:r>
              <a:rPr lang="en-US" dirty="0" smtClean="0">
                <a:latin typeface="Cambria Math"/>
                <a:ea typeface="Cambria Math"/>
              </a:rPr>
              <a:t> and </a:t>
            </a:r>
            <a:r>
              <a:rPr lang="en-US" i="1" dirty="0" smtClean="0">
                <a:latin typeface="Cambria Math"/>
                <a:ea typeface="Cambria Math"/>
              </a:rPr>
              <a:t>T</a:t>
            </a:r>
            <a:r>
              <a:rPr lang="en-US" dirty="0" smtClean="0">
                <a:latin typeface="Cambria Math"/>
                <a:ea typeface="Cambria Math"/>
              </a:rPr>
              <a:t>  are logically equivalent. </a:t>
            </a:r>
          </a:p>
          <a:p>
            <a:pPr lvl="0">
              <a:buClr>
                <a:srgbClr val="0BD0D9"/>
              </a:buClr>
            </a:pPr>
            <a:r>
              <a:rPr lang="en-US" b="1" dirty="0">
                <a:solidFill>
                  <a:prstClr val="black"/>
                </a:solidFill>
                <a:latin typeface="Cambria Math"/>
                <a:ea typeface="Cambria Math"/>
              </a:rPr>
              <a:t>Example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: 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  <a:sym typeface="Symbol"/>
              </a:rPr>
              <a:t></a:t>
            </a:r>
            <a:r>
              <a:rPr lang="en-US" i="1" dirty="0">
                <a:solidFill>
                  <a:prstClr val="black"/>
                </a:solidFill>
                <a:latin typeface="Cambria Math"/>
                <a:ea typeface="Cambria Math"/>
                <a:sym typeface="Symbol"/>
              </a:rPr>
              <a:t>x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  <a:sym typeface="Symbol"/>
              </a:rPr>
              <a:t> ¬¬</a:t>
            </a:r>
            <a:r>
              <a:rPr lang="en-US" i="1" dirty="0">
                <a:solidFill>
                  <a:prstClr val="black"/>
                </a:solidFill>
                <a:latin typeface="Cambria Math"/>
                <a:ea typeface="Cambria Math"/>
                <a:sym typeface="Symbol"/>
              </a:rPr>
              <a:t>S(x)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≡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  <a:sym typeface="Symbol"/>
              </a:rPr>
              <a:t> </a:t>
            </a:r>
            <a:r>
              <a:rPr lang="en-US" i="1" dirty="0">
                <a:solidFill>
                  <a:prstClr val="black"/>
                </a:solidFill>
                <a:latin typeface="Cambria Math"/>
                <a:ea typeface="Cambria Math"/>
                <a:sym typeface="Symbol"/>
              </a:rPr>
              <a:t>x S(x)</a:t>
            </a:r>
            <a:endParaRPr lang="en-US" i="1" dirty="0">
              <a:solidFill>
                <a:prstClr val="black"/>
              </a:solidFill>
            </a:endParaRPr>
          </a:p>
          <a:p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Negating Quantified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b="1" dirty="0" smtClean="0"/>
              <a:t>Example</a:t>
            </a:r>
            <a:r>
              <a:rPr lang="en-US" dirty="0" smtClean="0"/>
              <a:t>: Express “Every </a:t>
            </a:r>
            <a:r>
              <a:rPr lang="en-US" dirty="0"/>
              <a:t>student in this class has taken a course in Java.”</a:t>
            </a:r>
          </a:p>
          <a:p>
            <a:pPr lvl="1"/>
            <a:r>
              <a:rPr lang="en-US" dirty="0" smtClean="0"/>
              <a:t>The domain </a:t>
            </a:r>
            <a:r>
              <a:rPr lang="en-US" dirty="0"/>
              <a:t>is students in this </a:t>
            </a:r>
            <a:r>
              <a:rPr lang="en-US" dirty="0" smtClean="0"/>
              <a:t>class</a:t>
            </a:r>
            <a:endParaRPr lang="en-US" dirty="0"/>
          </a:p>
          <a:p>
            <a:pPr lvl="1"/>
            <a:r>
              <a:rPr lang="en-US" i="1" dirty="0">
                <a:latin typeface="Cambria Math" pitchFamily="18" charset="0"/>
                <a:ea typeface="Cambria Math" pitchFamily="18" charset="0"/>
                <a:sym typeface="Symbol"/>
              </a:rPr>
              <a:t>J(x)</a:t>
            </a:r>
            <a:r>
              <a:rPr lang="en-US" dirty="0"/>
              <a:t>  is “x has taken a course in Java” 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>
                <a:ea typeface="Cambria Math" pitchFamily="18" charset="0"/>
                <a:sym typeface="Symbol"/>
              </a:rPr>
              <a:t>The statement is: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J(x)</a:t>
            </a:r>
            <a:endParaRPr lang="en-US" dirty="0" smtClean="0"/>
          </a:p>
          <a:p>
            <a:r>
              <a:rPr lang="en-US" sz="2400" b="1" dirty="0" smtClean="0"/>
              <a:t>Negate</a:t>
            </a:r>
            <a:r>
              <a:rPr lang="en-US" sz="2400" dirty="0" smtClean="0"/>
              <a:t> the statement: “It is not the case that every student in this class has taken Java.” </a:t>
            </a:r>
          </a:p>
          <a:p>
            <a:pPr lvl="1"/>
            <a:r>
              <a:rPr lang="en-US" i="1" dirty="0">
                <a:latin typeface="Cambria Math"/>
                <a:ea typeface="Cambria Math"/>
                <a:sym typeface="Symbol"/>
              </a:rPr>
              <a:t>¬</a:t>
            </a:r>
            <a:r>
              <a:rPr lang="en-US" i="1" dirty="0">
                <a:latin typeface="Cambria Math" pitchFamily="18" charset="0"/>
                <a:ea typeface="Cambria Math" pitchFamily="18" charset="0"/>
                <a:sym typeface="Symbol"/>
              </a:rPr>
              <a:t>x J(x) </a:t>
            </a:r>
            <a:endParaRPr lang="en-US" dirty="0" smtClean="0"/>
          </a:p>
          <a:p>
            <a:r>
              <a:rPr lang="en-US" sz="2400" dirty="0" smtClean="0"/>
              <a:t>This implies that: “There is a student in this class who has not taken calculus.”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¬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J(x)</a:t>
            </a:r>
            <a:endParaRPr lang="en-US" dirty="0" smtClean="0">
              <a:latin typeface="Cambria Math" pitchFamily="18" charset="0"/>
              <a:ea typeface="Cambria Math" pitchFamily="18" charset="0"/>
              <a:sym typeface="Symbol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Negating Quantified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Now Consider: “There </a:t>
            </a:r>
            <a:r>
              <a:rPr lang="en-US" dirty="0"/>
              <a:t>is a student in this class who has taken a course in Java.”</a:t>
            </a:r>
            <a:endParaRPr lang="en-US" i="1" dirty="0">
              <a:latin typeface="Cambria Math" pitchFamily="18" charset="0"/>
              <a:ea typeface="Cambria Math" pitchFamily="18" charset="0"/>
              <a:sym typeface="Symbol"/>
            </a:endParaRP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J(x)</a:t>
            </a:r>
            <a:endParaRPr lang="en-US" dirty="0" smtClean="0"/>
          </a:p>
          <a:p>
            <a:r>
              <a:rPr lang="en-US" sz="2400" b="1" dirty="0" smtClean="0"/>
              <a:t>Negating</a:t>
            </a:r>
            <a:r>
              <a:rPr lang="en-US" sz="2400" dirty="0" smtClean="0"/>
              <a:t> the statement: “It is not the case that there is a student in this class who has taken Java.” </a:t>
            </a:r>
          </a:p>
          <a:p>
            <a:pPr lvl="1"/>
            <a:r>
              <a:rPr lang="en-US" i="1" dirty="0">
                <a:latin typeface="Cambria Math"/>
                <a:ea typeface="Cambria Math"/>
                <a:sym typeface="Symbol"/>
              </a:rPr>
              <a:t>¬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x </a:t>
            </a:r>
            <a:r>
              <a:rPr lang="en-US" i="1" dirty="0">
                <a:latin typeface="Cambria Math" pitchFamily="18" charset="0"/>
                <a:ea typeface="Cambria Math" pitchFamily="18" charset="0"/>
                <a:sym typeface="Symbol"/>
              </a:rPr>
              <a:t>J(x) </a:t>
            </a:r>
            <a:endParaRPr lang="en-US" dirty="0"/>
          </a:p>
          <a:p>
            <a:r>
              <a:rPr lang="en-US" sz="2400" dirty="0" smtClean="0"/>
              <a:t>This implies that</a:t>
            </a:r>
            <a:r>
              <a:rPr lang="en-US" sz="2400" dirty="0"/>
              <a:t>: “No </a:t>
            </a:r>
            <a:r>
              <a:rPr lang="en-US" sz="2400" dirty="0" smtClean="0"/>
              <a:t>student in this class has taken Java,” or (more awkwardly) “Every student in this class has not taken Java.”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x </a:t>
            </a:r>
            <a:r>
              <a:rPr lang="en-US" i="1" dirty="0" smtClean="0">
                <a:latin typeface="Cambria Math"/>
                <a:ea typeface="Cambria Math"/>
                <a:sym typeface="Symbol"/>
              </a:rPr>
              <a:t>¬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sym typeface="Symbol"/>
              </a:rPr>
              <a:t>J(x)</a:t>
            </a:r>
            <a:endParaRPr lang="en-US" dirty="0" smtClean="0">
              <a:latin typeface="Cambria Math" pitchFamily="18" charset="0"/>
              <a:ea typeface="Cambria Math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 Morgan’s Laws for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formal rules for negating quantifiers are: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4" name="Picture 3" descr="table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8329" y="2133600"/>
            <a:ext cx="850031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Logic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the statements: </a:t>
            </a:r>
          </a:p>
          <a:p>
            <a:pPr lvl="1">
              <a:buNone/>
            </a:pPr>
            <a:r>
              <a:rPr lang="en-US" dirty="0" smtClean="0"/>
              <a:t>“All men are mortal.”</a:t>
            </a:r>
          </a:p>
          <a:p>
            <a:pPr lvl="1">
              <a:buNone/>
            </a:pPr>
            <a:r>
              <a:rPr lang="en-US" dirty="0" smtClean="0"/>
              <a:t>“Socrates is a man.”</a:t>
            </a:r>
          </a:p>
          <a:p>
            <a:r>
              <a:rPr lang="en-US" dirty="0" smtClean="0"/>
              <a:t>It follows that “Socrates is mortal.”</a:t>
            </a:r>
          </a:p>
          <a:p>
            <a:r>
              <a:rPr lang="en-US" dirty="0" smtClean="0"/>
              <a:t>This can’t  be represented in propositional logic. </a:t>
            </a:r>
          </a:p>
          <a:p>
            <a:r>
              <a:rPr lang="en-US" dirty="0" smtClean="0"/>
              <a:t>Need a language that talks about objects, their properties, and their relations. </a:t>
            </a:r>
          </a:p>
        </p:txBody>
      </p:sp>
    </p:spTree>
    <p:extLst>
      <p:ext uri="{BB962C8B-B14F-4D97-AF65-F5344CB8AC3E}">
        <p14:creationId xmlns:p14="http://schemas.microsoft.com/office/powerpoint/2010/main" val="123670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Introducing 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Predicate logic uses:</a:t>
            </a:r>
          </a:p>
          <a:p>
            <a:pPr lvl="1"/>
            <a:r>
              <a:rPr lang="en-US" b="1" dirty="0" smtClean="0"/>
              <a:t>Variables</a:t>
            </a:r>
            <a:r>
              <a:rPr lang="en-US" dirty="0" smtClean="0"/>
              <a:t>:  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z, …</a:t>
            </a:r>
          </a:p>
          <a:p>
            <a:pPr lvl="2"/>
            <a:r>
              <a:rPr lang="en-US" dirty="0" smtClean="0"/>
              <a:t>These represent </a:t>
            </a:r>
            <a:r>
              <a:rPr lang="en-US" b="1" dirty="0" smtClean="0"/>
              <a:t>objects</a:t>
            </a:r>
            <a:r>
              <a:rPr lang="en-US" dirty="0" smtClean="0"/>
              <a:t>, not propositions</a:t>
            </a:r>
          </a:p>
          <a:p>
            <a:pPr lvl="1"/>
            <a:r>
              <a:rPr lang="en-US" b="1" dirty="0" smtClean="0"/>
              <a:t>Predicates</a:t>
            </a:r>
            <a:r>
              <a:rPr lang="en-US" dirty="0" smtClean="0"/>
              <a:t>:</a:t>
            </a:r>
            <a:r>
              <a:rPr lang="en-US" i="1" dirty="0" smtClean="0"/>
              <a:t>  P, Q, …</a:t>
            </a:r>
          </a:p>
          <a:p>
            <a:pPr lvl="2"/>
            <a:r>
              <a:rPr lang="en-US" dirty="0" smtClean="0"/>
              <a:t>These express </a:t>
            </a:r>
            <a:r>
              <a:rPr lang="en-US" b="1" dirty="0" smtClean="0"/>
              <a:t>properties</a:t>
            </a:r>
            <a:r>
              <a:rPr lang="en-US" dirty="0" smtClean="0"/>
              <a:t> of objects </a:t>
            </a:r>
          </a:p>
          <a:p>
            <a:pPr lvl="1"/>
            <a:r>
              <a:rPr lang="en-US" b="1" dirty="0" smtClean="0"/>
              <a:t>Example</a:t>
            </a:r>
            <a:r>
              <a:rPr lang="en-US" dirty="0" smtClean="0"/>
              <a:t>: let </a:t>
            </a:r>
            <a:r>
              <a:rPr lang="en-US" i="1" dirty="0" smtClean="0"/>
              <a:t>x</a:t>
            </a:r>
            <a:r>
              <a:rPr lang="en-US" dirty="0" smtClean="0"/>
              <a:t> be an integer and </a:t>
            </a:r>
            <a:r>
              <a:rPr lang="en-US" i="1" dirty="0" smtClean="0"/>
              <a:t>P</a:t>
            </a:r>
            <a:r>
              <a:rPr lang="en-US" dirty="0" smtClean="0"/>
              <a:t> denote the property “is </a:t>
            </a:r>
            <a:r>
              <a:rPr lang="en-US" dirty="0"/>
              <a:t>a perfect square</a:t>
            </a:r>
            <a:r>
              <a:rPr lang="en-US" dirty="0" smtClean="0"/>
              <a:t>”; then </a:t>
            </a:r>
            <a:r>
              <a:rPr lang="en-US" i="1" dirty="0" smtClean="0"/>
              <a:t>P(x)</a:t>
            </a:r>
            <a:r>
              <a:rPr lang="en-US" dirty="0" smtClean="0"/>
              <a:t> </a:t>
            </a:r>
            <a:r>
              <a:rPr lang="en-US" dirty="0"/>
              <a:t>means “</a:t>
            </a:r>
            <a:r>
              <a:rPr lang="en-US" i="1" dirty="0"/>
              <a:t>x</a:t>
            </a:r>
            <a:r>
              <a:rPr lang="en-US" dirty="0"/>
              <a:t> is a perfect square”</a:t>
            </a:r>
            <a:endParaRPr lang="en-US" dirty="0" smtClean="0"/>
          </a:p>
          <a:p>
            <a:pPr lvl="1"/>
            <a:r>
              <a:rPr lang="en-US" dirty="0" smtClean="0"/>
              <a:t>Predicates are also called </a:t>
            </a:r>
            <a:r>
              <a:rPr lang="en-US" b="1" dirty="0" smtClean="0"/>
              <a:t>Propositional functions </a:t>
            </a:r>
          </a:p>
          <a:p>
            <a:pPr lvl="2"/>
            <a:r>
              <a:rPr lang="en-US" dirty="0" smtClean="0"/>
              <a:t>They are a generalization of propositions </a:t>
            </a:r>
          </a:p>
          <a:p>
            <a:pPr lvl="2"/>
            <a:r>
              <a:rPr lang="en-US" dirty="0" smtClean="0"/>
              <a:t>They become </a:t>
            </a:r>
            <a:r>
              <a:rPr lang="en-US" dirty="0"/>
              <a:t>propositions (and have truth values) when their variables are </a:t>
            </a:r>
            <a:r>
              <a:rPr lang="en-US" dirty="0" smtClean="0"/>
              <a:t>replaced </a:t>
            </a:r>
            <a:r>
              <a:rPr lang="en-US" dirty="0"/>
              <a:t>by </a:t>
            </a:r>
            <a:r>
              <a:rPr lang="en-US" dirty="0" smtClean="0"/>
              <a:t>actual values</a:t>
            </a:r>
          </a:p>
          <a:p>
            <a:pPr lvl="1"/>
            <a:r>
              <a:rPr lang="en-US" b="1" dirty="0" smtClean="0"/>
              <a:t>Example</a:t>
            </a:r>
            <a:r>
              <a:rPr lang="en-US" dirty="0"/>
              <a:t>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P(9)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/>
              <a:t>is a true proposition,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P(8)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/>
              <a:t>is </a:t>
            </a:r>
            <a:r>
              <a:rPr lang="en-US" dirty="0"/>
              <a:t>a </a:t>
            </a:r>
            <a:r>
              <a:rPr lang="en-US" dirty="0" smtClean="0"/>
              <a:t>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Let</a:t>
            </a:r>
            <a:r>
              <a:rPr lang="en-US" i="1" dirty="0" smtClean="0"/>
              <a:t> P(x)</a:t>
            </a:r>
            <a:r>
              <a:rPr lang="en-US" dirty="0" smtClean="0"/>
              <a:t> denote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</a:t>
            </a:r>
            <a:r>
              <a:rPr lang="en-US" dirty="0" smtClean="0"/>
              <a:t>; then:</a:t>
            </a:r>
          </a:p>
          <a:p>
            <a:pPr lvl="2"/>
            <a:r>
              <a:rPr lang="en-US" dirty="0" smtClean="0"/>
              <a:t>P(</a:t>
            </a:r>
            <a:r>
              <a:rPr lang="en-US" sz="2000" dirty="0" smtClean="0">
                <a:solidFill>
                  <a:prstClr val="black"/>
                </a:solidFill>
                <a:latin typeface="Cambria Math"/>
                <a:ea typeface="Cambria Math"/>
              </a:rPr>
              <a:t>–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 is  F.</a:t>
            </a:r>
          </a:p>
          <a:p>
            <a:pPr lvl="2"/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)  is  F.</a:t>
            </a:r>
          </a:p>
          <a:p>
            <a:pPr lvl="2"/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 is  T.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Let </a:t>
            </a:r>
            <a:r>
              <a:rPr lang="en-US" i="1" dirty="0"/>
              <a:t>R</a:t>
            </a:r>
            <a:r>
              <a:rPr lang="en-US" dirty="0"/>
              <a:t>(</a:t>
            </a:r>
            <a:r>
              <a:rPr lang="en-US" i="1" dirty="0"/>
              <a:t>x, y, z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 smtClean="0"/>
              <a:t>denote “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z</a:t>
            </a:r>
            <a:r>
              <a:rPr lang="en-US" i="1" dirty="0" smtClean="0"/>
              <a:t>”;</a:t>
            </a:r>
            <a:r>
              <a:rPr lang="en-US" dirty="0" smtClean="0"/>
              <a:t>  Find </a:t>
            </a:r>
            <a:r>
              <a:rPr lang="en-US" dirty="0"/>
              <a:t>these truth values:</a:t>
            </a:r>
            <a:r>
              <a:rPr lang="en-US" i="1" dirty="0"/>
              <a:t> </a:t>
            </a:r>
            <a:endParaRPr lang="en-US" dirty="0"/>
          </a:p>
          <a:p>
            <a:pPr lvl="2"/>
            <a:r>
              <a:rPr lang="en-US" dirty="0" smtClean="0"/>
              <a:t>R(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2,</a:t>
            </a:r>
            <a:r>
              <a:rPr lang="en-US" sz="2000" dirty="0" smtClean="0">
                <a:solidFill>
                  <a:prstClr val="black"/>
                </a:solidFill>
                <a:latin typeface="Cambria Math"/>
                <a:ea typeface="Cambria Math"/>
              </a:rPr>
              <a:t> –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5) </a:t>
            </a:r>
            <a:r>
              <a:rPr lang="en-US" sz="2000" dirty="0">
                <a:latin typeface="Cambria Math"/>
                <a:ea typeface="Cambria Math"/>
              </a:rPr>
              <a:t>≡</a:t>
            </a:r>
            <a:r>
              <a:rPr lang="en-US" sz="2000" i="1" dirty="0">
                <a:latin typeface="Cambria Math"/>
                <a:ea typeface="Cambria Math"/>
              </a:rPr>
              <a:t> </a:t>
            </a:r>
            <a:r>
              <a:rPr lang="en-US" sz="2000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000" dirty="0">
                <a:solidFill>
                  <a:prstClr val="black"/>
                </a:solidFill>
                <a:latin typeface="Cambria Math"/>
                <a:ea typeface="Cambria Math"/>
              </a:rPr>
              <a:t>–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 = 5 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F.</a:t>
            </a:r>
          </a:p>
          <a:p>
            <a:pPr lvl="2"/>
            <a:r>
              <a:rPr lang="en-US" dirty="0" smtClean="0"/>
              <a:t>R(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3, 4, 7) </a:t>
            </a:r>
            <a:r>
              <a:rPr lang="en-US" sz="2000" dirty="0">
                <a:latin typeface="Cambria Math"/>
                <a:ea typeface="Cambria Math"/>
              </a:rPr>
              <a:t>≡</a:t>
            </a:r>
            <a:r>
              <a:rPr lang="en-US" sz="2000" i="1" dirty="0">
                <a:latin typeface="Cambria Math"/>
                <a:ea typeface="Cambria Math"/>
              </a:rPr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 + 4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T.</a:t>
            </a:r>
          </a:p>
          <a:p>
            <a:pPr lvl="2"/>
            <a:r>
              <a:rPr lang="en-US" dirty="0" smtClean="0"/>
              <a:t>R(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3, z) </a:t>
            </a:r>
            <a:r>
              <a:rPr lang="en-US" sz="1800" dirty="0">
                <a:latin typeface="Cambria Math"/>
                <a:ea typeface="Cambria Math"/>
              </a:rPr>
              <a:t>≡</a:t>
            </a:r>
            <a:r>
              <a:rPr lang="en-US" sz="1800" i="1" dirty="0">
                <a:latin typeface="Cambria Math"/>
                <a:ea typeface="Cambria Math"/>
              </a:rPr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+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= z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b="1" dirty="0" smtClean="0"/>
              <a:t>not</a:t>
            </a:r>
            <a:r>
              <a:rPr lang="en-US" dirty="0" smtClean="0"/>
              <a:t> a proposition</a:t>
            </a:r>
            <a:endParaRPr lang="en-US" dirty="0"/>
          </a:p>
          <a:p>
            <a:pPr marL="850392" lvl="1" indent="-45720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3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Compound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/>
              <a:t>Connectives</a:t>
            </a:r>
            <a:r>
              <a:rPr lang="en-US" dirty="0" smtClean="0"/>
              <a:t> from propositional logic carry over to predicate logic.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If </a:t>
            </a:r>
            <a:r>
              <a:rPr lang="en-US" i="1" dirty="0" smtClean="0"/>
              <a:t>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0,”</a:t>
            </a:r>
            <a:r>
              <a:rPr lang="en-US" dirty="0" smtClean="0"/>
              <a:t> then: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∨ P(</a:t>
            </a:r>
            <a:r>
              <a:rPr lang="en-US" dirty="0" smtClean="0">
                <a:solidFill>
                  <a:prstClr val="black"/>
                </a:solidFill>
                <a:latin typeface="Cambria Math"/>
                <a:ea typeface="Cambria Math"/>
              </a:rPr>
              <a:t>–</a:t>
            </a:r>
            <a:r>
              <a:rPr lang="en-US" dirty="0" smtClean="0">
                <a:latin typeface="Cambria Math"/>
                <a:ea typeface="Cambria Math"/>
              </a:rPr>
              <a:t>1)      </a:t>
            </a:r>
            <a:r>
              <a:rPr lang="en-US" dirty="0" smtClean="0">
                <a:ea typeface="Cambria Math"/>
              </a:rPr>
              <a:t>is</a:t>
            </a:r>
            <a:r>
              <a:rPr lang="en-US" dirty="0" smtClean="0">
                <a:latin typeface="Cambria Math"/>
                <a:ea typeface="Cambria Math"/>
              </a:rPr>
              <a:t> T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∧ P(</a:t>
            </a:r>
            <a:r>
              <a:rPr lang="en-US" dirty="0" smtClean="0">
                <a:solidFill>
                  <a:prstClr val="black"/>
                </a:solidFill>
                <a:latin typeface="Cambria Math"/>
                <a:ea typeface="Cambria Math"/>
              </a:rPr>
              <a:t>–</a:t>
            </a:r>
            <a:r>
              <a:rPr lang="en-US" dirty="0" smtClean="0">
                <a:latin typeface="Cambria Math"/>
                <a:ea typeface="Cambria Math"/>
              </a:rPr>
              <a:t>1)      </a:t>
            </a:r>
            <a:r>
              <a:rPr lang="en-US" dirty="0" smtClean="0">
                <a:ea typeface="Cambria Math"/>
              </a:rPr>
              <a:t>is</a:t>
            </a:r>
            <a:r>
              <a:rPr lang="en-US" dirty="0" smtClean="0">
                <a:latin typeface="Cambria Math"/>
                <a:ea typeface="Cambria Math"/>
              </a:rPr>
              <a:t> F</a:t>
            </a:r>
            <a:endParaRPr lang="en-US" dirty="0" smtClean="0"/>
          </a:p>
          <a:p>
            <a:r>
              <a:rPr lang="en-US" dirty="0" smtClean="0"/>
              <a:t>Expressions with variables are not propositions and therefore do not have truth values.  For example,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∧ P(</a:t>
            </a:r>
            <a:r>
              <a:rPr lang="en-US" i="1" dirty="0" smtClean="0">
                <a:latin typeface="Cambria Math"/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)      </a:t>
            </a:r>
          </a:p>
          <a:p>
            <a:pPr lvl="1">
              <a:buNone/>
            </a:pPr>
            <a:r>
              <a:rPr lang="en-US" dirty="0" smtClean="0"/>
              <a:t>P(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→ P(</a:t>
            </a:r>
            <a:r>
              <a:rPr lang="en-US" i="1" dirty="0" smtClean="0">
                <a:latin typeface="Cambria Math"/>
                <a:ea typeface="Cambria Math"/>
              </a:rPr>
              <a:t>y</a:t>
            </a:r>
            <a:r>
              <a:rPr lang="en-US" dirty="0" smtClean="0">
                <a:latin typeface="Cambria Math"/>
                <a:ea typeface="Cambria Math"/>
              </a:rPr>
              <a:t>)     </a:t>
            </a:r>
          </a:p>
          <a:p>
            <a:r>
              <a:rPr lang="en-US" dirty="0" smtClean="0"/>
              <a:t>They </a:t>
            </a:r>
            <a:r>
              <a:rPr lang="en-US" dirty="0"/>
              <a:t>become </a:t>
            </a:r>
            <a:r>
              <a:rPr lang="en-US" dirty="0" smtClean="0"/>
              <a:t>propositions when: 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ariables are bound to values, or</a:t>
            </a:r>
            <a:endParaRPr lang="en-US" dirty="0"/>
          </a:p>
          <a:p>
            <a:pPr lvl="1"/>
            <a:r>
              <a:rPr lang="en-US" dirty="0" smtClean="0"/>
              <a:t>the expressions  are used with </a:t>
            </a:r>
            <a:r>
              <a:rPr lang="en-US" b="1" dirty="0" smtClean="0"/>
              <a:t>quantifiers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Quantifiers</a:t>
            </a:r>
            <a:r>
              <a:rPr lang="en-US" dirty="0" smtClean="0"/>
              <a:t> express the meaning of the words </a:t>
            </a:r>
            <a:r>
              <a:rPr lang="en-US" b="1" i="1" dirty="0" smtClean="0"/>
              <a:t>all</a:t>
            </a:r>
            <a:r>
              <a:rPr lang="en-US" dirty="0" smtClean="0"/>
              <a:t> and </a:t>
            </a:r>
            <a:r>
              <a:rPr lang="en-US" b="1" i="1" dirty="0" smtClean="0"/>
              <a:t>some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“All men are Mortal.”</a:t>
            </a:r>
          </a:p>
          <a:p>
            <a:pPr lvl="1"/>
            <a:r>
              <a:rPr lang="en-US" dirty="0" smtClean="0"/>
              <a:t>“Some cats do not have fur.”</a:t>
            </a:r>
          </a:p>
          <a:p>
            <a:r>
              <a:rPr lang="en-US" dirty="0" smtClean="0"/>
              <a:t>The two most important quantifiers are:</a:t>
            </a:r>
          </a:p>
          <a:p>
            <a:pPr lvl="1"/>
            <a:r>
              <a:rPr lang="en-US" b="1" i="1" dirty="0" smtClean="0"/>
              <a:t>Universal </a:t>
            </a:r>
            <a:r>
              <a:rPr lang="en-US" i="1" dirty="0" smtClean="0"/>
              <a:t>Quantifier, </a:t>
            </a:r>
            <a:r>
              <a:rPr lang="en-US" b="1" dirty="0" smtClean="0">
                <a:sym typeface="Symbol"/>
              </a:rPr>
              <a:t>“</a:t>
            </a:r>
            <a:r>
              <a:rPr lang="en-US" dirty="0" smtClean="0"/>
              <a:t>For all,”   symbol: </a:t>
            </a:r>
            <a:r>
              <a:rPr lang="en-US" sz="2800" b="1" dirty="0" smtClean="0">
                <a:sym typeface="Symbol"/>
              </a:rPr>
              <a:t></a:t>
            </a:r>
            <a:endParaRPr lang="en-US" dirty="0" smtClean="0"/>
          </a:p>
          <a:p>
            <a:pPr lvl="1"/>
            <a:r>
              <a:rPr lang="en-US" b="1" i="1" dirty="0" smtClean="0"/>
              <a:t>Existential</a:t>
            </a:r>
            <a:r>
              <a:rPr lang="en-US" i="1" dirty="0" smtClean="0"/>
              <a:t> Quantifier</a:t>
            </a:r>
            <a:r>
              <a:rPr lang="en-US" dirty="0" smtClean="0"/>
              <a:t>, “There exists,”  symbol: </a:t>
            </a:r>
            <a:r>
              <a:rPr lang="en-US" sz="2800" b="1" dirty="0" smtClean="0">
                <a:sym typeface="Symbol"/>
              </a:rPr>
              <a:t></a:t>
            </a:r>
            <a:endParaRPr lang="en-US" dirty="0" smtClean="0"/>
          </a:p>
          <a:p>
            <a:r>
              <a:rPr lang="en-US" dirty="0" smtClean="0">
                <a:sym typeface="Symbol"/>
              </a:rPr>
              <a:t>Quantifiers are applied to values in a given </a:t>
            </a:r>
            <a:r>
              <a:rPr lang="en-US" b="1" dirty="0" smtClean="0">
                <a:sym typeface="Symbol"/>
              </a:rPr>
              <a:t>domain U</a:t>
            </a:r>
          </a:p>
          <a:p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asserts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 for </a:t>
            </a:r>
            <a:r>
              <a:rPr lang="en-US" b="1" dirty="0" smtClean="0">
                <a:sym typeface="Symbol"/>
              </a:rPr>
              <a:t>every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in the domain</a:t>
            </a:r>
          </a:p>
          <a:p>
            <a:r>
              <a:rPr lang="en-US" dirty="0" smtClean="0"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asserts </a:t>
            </a:r>
            <a:r>
              <a:rPr lang="en-US" i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 for </a:t>
            </a:r>
            <a:r>
              <a:rPr lang="en-US" b="1" dirty="0" smtClean="0">
                <a:sym typeface="Symbol"/>
              </a:rPr>
              <a:t>some</a:t>
            </a:r>
            <a:r>
              <a:rPr lang="en-US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in the domain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01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36411" y="228600"/>
            <a:ext cx="890778" cy="10302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0" y="119098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Charles Peirce (1839-1914)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</a:t>
            </a:r>
            <a:r>
              <a:rPr lang="en-US" i="1" dirty="0" smtClean="0"/>
              <a:t>  </a:t>
            </a:r>
            <a:r>
              <a:rPr lang="en-US" dirty="0" smtClean="0"/>
              <a:t>is read as: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US" i="1" dirty="0" smtClean="0"/>
              <a:t>“</a:t>
            </a:r>
            <a:r>
              <a:rPr lang="en-US" dirty="0" smtClean="0"/>
              <a:t>For all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)” or 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US" dirty="0" smtClean="0"/>
              <a:t>“For every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)”</a:t>
            </a:r>
          </a:p>
          <a:p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ea typeface="Cambria Math" pitchFamily="18" charset="0"/>
              </a:rPr>
              <a:t>is the domain of integers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dirty="0" smtClean="0">
                <a:ea typeface="Cambria Math" pitchFamily="18" charset="0"/>
              </a:rPr>
              <a:t>then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F.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ea typeface="Cambria Math" pitchFamily="18" charset="0"/>
              </a:rPr>
              <a:t>is </a:t>
            </a:r>
            <a:r>
              <a:rPr lang="en-US" dirty="0">
                <a:ea typeface="Cambria Math" pitchFamily="18" charset="0"/>
              </a:rPr>
              <a:t>the domain of </a:t>
            </a:r>
            <a:r>
              <a:rPr lang="en-US" dirty="0" smtClean="0">
                <a:ea typeface="Cambria Math" pitchFamily="18" charset="0"/>
              </a:rPr>
              <a:t>positive integers, then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T.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 “</a:t>
            </a:r>
            <a:r>
              <a:rPr lang="en-US" i="1" dirty="0" smtClean="0"/>
              <a:t>x</a:t>
            </a:r>
            <a:r>
              <a:rPr lang="en-US" dirty="0" smtClean="0"/>
              <a:t> is even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”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ea typeface="Cambria Math" pitchFamily="18" charset="0"/>
              </a:rPr>
              <a:t>is </a:t>
            </a:r>
            <a:r>
              <a:rPr lang="en-US" dirty="0">
                <a:ea typeface="Cambria Math" pitchFamily="18" charset="0"/>
              </a:rPr>
              <a:t>the domain of </a:t>
            </a:r>
            <a:r>
              <a:rPr lang="en-US" dirty="0" smtClean="0">
                <a:ea typeface="Cambria Math" pitchFamily="18" charset="0"/>
              </a:rPr>
              <a:t>integers, then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F.</a:t>
            </a:r>
          </a:p>
          <a:p>
            <a:pPr lvl="2"/>
            <a:endParaRPr lang="en-US" dirty="0" smtClean="0"/>
          </a:p>
          <a:p>
            <a:pPr marL="667512" lvl="2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Existential Quantifier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read as </a:t>
            </a:r>
          </a:p>
          <a:p>
            <a:pPr lvl="1"/>
            <a:r>
              <a:rPr lang="en-US" i="1" dirty="0" smtClean="0"/>
              <a:t>“</a:t>
            </a:r>
            <a:r>
              <a:rPr lang="en-US" dirty="0" smtClean="0"/>
              <a:t>For some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)”,  or </a:t>
            </a:r>
          </a:p>
          <a:p>
            <a:pPr lvl="1"/>
            <a:r>
              <a:rPr lang="en-US" dirty="0" smtClean="0"/>
              <a:t>“There is an </a:t>
            </a:r>
            <a:r>
              <a:rPr lang="en-US" i="1" dirty="0" smtClean="0"/>
              <a:t>x</a:t>
            </a:r>
            <a:r>
              <a:rPr lang="en-US" dirty="0" smtClean="0"/>
              <a:t> such that P(</a:t>
            </a:r>
            <a:r>
              <a:rPr lang="en-US" i="1" dirty="0" smtClean="0"/>
              <a:t>x</a:t>
            </a:r>
            <a:r>
              <a:rPr lang="en-US" dirty="0" smtClean="0"/>
              <a:t>),”  or </a:t>
            </a:r>
          </a:p>
          <a:p>
            <a:pPr lvl="1"/>
            <a:r>
              <a:rPr lang="en-US" dirty="0" smtClean="0"/>
              <a:t>“For at least one </a:t>
            </a:r>
            <a:r>
              <a:rPr lang="en-US" i="1" dirty="0" smtClean="0"/>
              <a:t>x</a:t>
            </a:r>
            <a:r>
              <a:rPr lang="en-US" dirty="0" smtClean="0"/>
              <a:t>, P(</a:t>
            </a:r>
            <a:r>
              <a:rPr lang="en-US" i="1" dirty="0" smtClean="0"/>
              <a:t>x</a:t>
            </a:r>
            <a:r>
              <a:rPr lang="en-US" dirty="0" smtClean="0"/>
              <a:t>).” </a:t>
            </a:r>
          </a:p>
          <a:p>
            <a:r>
              <a:rPr lang="en-US" b="1" dirty="0" smtClean="0"/>
              <a:t>Examples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“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ea typeface="Cambria Math" pitchFamily="18" charset="0"/>
              </a:rPr>
              <a:t>is integers, then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T.</a:t>
            </a:r>
          </a:p>
          <a:p>
            <a:pPr lvl="1"/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“</a:t>
            </a:r>
            <a:r>
              <a:rPr lang="en-US" i="1" dirty="0" smtClean="0"/>
              <a:t>x</a:t>
            </a:r>
            <a:r>
              <a:rPr lang="en-US" dirty="0" smtClean="0"/>
              <a:t> &lt;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0”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ea typeface="Cambria Math" pitchFamily="18" charset="0"/>
              </a:rPr>
              <a:t>is positive integers, then   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F.</a:t>
            </a:r>
          </a:p>
          <a:p>
            <a:pPr lvl="1"/>
            <a:r>
              <a:rPr lang="en-US" dirty="0" smtClean="0"/>
              <a:t>If</a:t>
            </a:r>
            <a:r>
              <a:rPr lang="en-US" i="1" dirty="0" smtClean="0"/>
              <a:t> P(x)</a:t>
            </a:r>
            <a:r>
              <a:rPr lang="en-US" dirty="0" smtClean="0"/>
              <a:t> denotes “</a:t>
            </a:r>
            <a:r>
              <a:rPr lang="en-US" i="1" dirty="0" smtClean="0"/>
              <a:t>x</a:t>
            </a:r>
            <a:r>
              <a:rPr lang="en-US" dirty="0" smtClean="0"/>
              <a:t> is even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”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dirty="0" smtClean="0">
                <a:ea typeface="Cambria Math" pitchFamily="18" charset="0"/>
              </a:rPr>
              <a:t>is integers, then </a:t>
            </a:r>
            <a:r>
              <a:rPr lang="en-US" dirty="0" smtClean="0">
                <a:latin typeface="Cambria Math" pitchFamily="18" charset="0"/>
                <a:ea typeface="Cambria Math" pitchFamily="18" charset="0"/>
                <a:sym typeface="Symbol"/>
              </a:rPr>
              <a:t>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T.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Thinking about Quantifiers as Loops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ym typeface="Symbol"/>
              </a:rPr>
              <a:t>To evaluate 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loop through all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in the domain. </a:t>
            </a:r>
          </a:p>
          <a:p>
            <a:pPr lvl="1"/>
            <a:r>
              <a:rPr lang="en-US" dirty="0" smtClean="0">
                <a:sym typeface="Symbol"/>
              </a:rPr>
              <a:t>If at every step </a:t>
            </a:r>
            <a:r>
              <a:rPr lang="en-US" i="1" dirty="0" smtClean="0">
                <a:sym typeface="Symbol"/>
              </a:rPr>
              <a:t>P(x)</a:t>
            </a:r>
            <a:r>
              <a:rPr lang="en-US" dirty="0" smtClean="0">
                <a:sym typeface="Symbol"/>
              </a:rPr>
              <a:t> is T, then 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T. </a:t>
            </a:r>
          </a:p>
          <a:p>
            <a:pPr lvl="1"/>
            <a:r>
              <a:rPr lang="en-US" dirty="0" smtClean="0">
                <a:sym typeface="Symbol"/>
              </a:rPr>
              <a:t>If at a step P(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F, then 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 and the loop terminates. </a:t>
            </a:r>
          </a:p>
          <a:p>
            <a:r>
              <a:rPr lang="en-US" dirty="0" smtClean="0">
                <a:sym typeface="Symbol"/>
              </a:rPr>
              <a:t>To evaluate 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loop through all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in the domain. </a:t>
            </a:r>
          </a:p>
          <a:p>
            <a:pPr lvl="1"/>
            <a:r>
              <a:rPr lang="en-US" dirty="0" smtClean="0">
                <a:sym typeface="Symbol"/>
              </a:rPr>
              <a:t>If  at some step, P(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T, then 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 and the loop terminates. </a:t>
            </a:r>
          </a:p>
          <a:p>
            <a:pPr lvl="1"/>
            <a:r>
              <a:rPr lang="en-US" dirty="0" smtClean="0">
                <a:sym typeface="Symbol"/>
              </a:rPr>
              <a:t>If the loop ends without finding an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for which P(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T, then </a:t>
            </a:r>
            <a:r>
              <a:rPr lang="en-US" i="1" dirty="0" smtClean="0">
                <a:sym typeface="Symbol"/>
              </a:rPr>
              <a:t>x P</a:t>
            </a:r>
            <a:r>
              <a:rPr lang="en-US" dirty="0" smtClean="0">
                <a:sym typeface="Symbol"/>
              </a:rPr>
              <a:t>(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) is F.</a:t>
            </a:r>
          </a:p>
          <a:p>
            <a:r>
              <a:rPr lang="en-US" dirty="0" smtClean="0">
                <a:sym typeface="Symbol"/>
              </a:rPr>
              <a:t>Even if the domains are </a:t>
            </a:r>
            <a:r>
              <a:rPr lang="en-US" b="1" dirty="0" smtClean="0">
                <a:sym typeface="Symbol"/>
              </a:rPr>
              <a:t>infinite</a:t>
            </a:r>
            <a:r>
              <a:rPr lang="en-US" dirty="0" smtClean="0">
                <a:sym typeface="Symbol"/>
              </a:rPr>
              <a:t>, we can still think of the quantifiers in this fashion, but the loops may not terminate.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forall x P(x) \equiv  P(1)\wedge P(2) \wedge P(3)$&#10;&#10;&#10;\end{document}"/>
  <p:tag name="IGUANATEXSIZE" val="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exists x P(x) \equiv P(1)\vee P(2) \vee P(3)$&#10;&#10;&#10;\end{document}"/>
  <p:tag name="IGUANATEXSIZE" val="2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14753</TotalTime>
  <Words>1447</Words>
  <Application>Microsoft Office PowerPoint</Application>
  <PresentationFormat>On-screen Show (4:3)</PresentationFormat>
  <Paragraphs>138</Paragraphs>
  <Slides>17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Constantia</vt:lpstr>
      <vt:lpstr>Wingdings 2</vt:lpstr>
      <vt:lpstr>Cambria Math</vt:lpstr>
      <vt:lpstr>Calibri</vt:lpstr>
      <vt:lpstr>Symbol</vt:lpstr>
      <vt:lpstr>Flow</vt:lpstr>
      <vt:lpstr>Predicates and Quantifiers</vt:lpstr>
      <vt:lpstr>Propositional Logic Not Enough</vt:lpstr>
      <vt:lpstr>Introducing Predicate Logic</vt:lpstr>
      <vt:lpstr>Propositional Functions</vt:lpstr>
      <vt:lpstr>Compound Expressions</vt:lpstr>
      <vt:lpstr>Quantifiers</vt:lpstr>
      <vt:lpstr>Universal Quantifier</vt:lpstr>
      <vt:lpstr>Existential Quantifier</vt:lpstr>
      <vt:lpstr>Thinking about Quantifiers as Loops</vt:lpstr>
      <vt:lpstr>Thinking about Quantifiers as Conjunctions and Disjunctions</vt:lpstr>
      <vt:lpstr>Properties of Quantifiers</vt:lpstr>
      <vt:lpstr>Translating from English to Logic</vt:lpstr>
      <vt:lpstr>Translating from English to Logic</vt:lpstr>
      <vt:lpstr>Equivalences in Predicate Logic</vt:lpstr>
      <vt:lpstr>Negating Quantified Expressions</vt:lpstr>
      <vt:lpstr>Negating Quantified Expressions</vt:lpstr>
      <vt:lpstr>De Morgan’s Laws for Quantifiers</vt:lpstr>
    </vt:vector>
  </TitlesOfParts>
  <Company>Monmouth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Bren School of Information and Computers Science</cp:lastModifiedBy>
  <cp:revision>552</cp:revision>
  <dcterms:created xsi:type="dcterms:W3CDTF">2011-03-16T03:13:19Z</dcterms:created>
  <dcterms:modified xsi:type="dcterms:W3CDTF">2014-03-22T07:25:32Z</dcterms:modified>
</cp:coreProperties>
</file>