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413" r:id="rId2"/>
    <p:sldId id="403" r:id="rId3"/>
    <p:sldId id="380" r:id="rId4"/>
    <p:sldId id="383" r:id="rId5"/>
    <p:sldId id="354" r:id="rId6"/>
    <p:sldId id="385" r:id="rId7"/>
    <p:sldId id="409" r:id="rId8"/>
    <p:sldId id="382" r:id="rId9"/>
    <p:sldId id="415" r:id="rId10"/>
  </p:sldIdLst>
  <p:sldSz cx="9144000" cy="6858000" type="screen4x3"/>
  <p:notesSz cx="6858000" cy="9144000"/>
  <p:embeddedFontLst>
    <p:embeddedFont>
      <p:font typeface="Constantia" panose="02030602050306030303" pitchFamily="18" charset="0"/>
      <p:regular r:id="rId13"/>
      <p:bold r:id="rId14"/>
      <p:italic r:id="rId15"/>
      <p:boldItalic r:id="rId16"/>
    </p:embeddedFont>
    <p:embeddedFont>
      <p:font typeface="Wingdings 2" panose="05020102010507070707" pitchFamily="18" charset="2"/>
      <p:regular r:id="rId17"/>
    </p:embeddedFont>
    <p:embeddedFont>
      <p:font typeface="Cambria Math" panose="02040503050406030204" pitchFamily="18" charset="0"/>
      <p:regular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7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font" Target="fonts/font5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FEF7AE-0C30-4EA7-B74D-470A9C33048D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901582-F5A8-41ED-8946-57B4D8BFA9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79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A33FB8-1F43-454C-9FAC-BE3AABA74DC7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57B6A7-1EA9-4BE6-974C-D49D9BB4E8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748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43712"/>
          </a:xfrm>
        </p:spPr>
        <p:txBody>
          <a:bodyPr/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00600"/>
          </a:xfrm>
        </p:spPr>
        <p:txBody>
          <a:bodyPr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D15220D-0BB5-4C71-B862-812B075D02FE}" type="datetimeFigureOut">
              <a:rPr lang="en-US" smtClean="0"/>
              <a:pPr/>
              <a:t>3/22/2014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3" Type="http://schemas.openxmlformats.org/officeDocument/2006/relationships/tags" Target="../tags/tag3.xml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6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png"/><Relationship Id="rId4" Type="http://schemas.openxmlformats.org/officeDocument/2006/relationships/tags" Target="../tags/tag4.xml"/><Relationship Id="rId9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Nested Quantifiers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35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Nested Quantifiers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Needed to express statements with multiple variables </a:t>
            </a:r>
          </a:p>
          <a:p>
            <a:r>
              <a:rPr lang="en-US" b="1" dirty="0" smtClean="0"/>
              <a:t>Example 1</a:t>
            </a:r>
            <a:r>
              <a:rPr lang="en-US" dirty="0" smtClean="0"/>
              <a:t>: “</a:t>
            </a:r>
            <a:r>
              <a:rPr lang="en-US" i="1" dirty="0" err="1" smtClean="0"/>
              <a:t>x+y</a:t>
            </a:r>
            <a:r>
              <a:rPr lang="en-US" i="1" dirty="0" smtClean="0"/>
              <a:t> = </a:t>
            </a:r>
            <a:r>
              <a:rPr lang="en-US" i="1" dirty="0" err="1" smtClean="0"/>
              <a:t>y+x</a:t>
            </a:r>
            <a:r>
              <a:rPr lang="en-US" dirty="0" smtClean="0"/>
              <a:t> for all real numbers”   </a:t>
            </a:r>
          </a:p>
          <a:p>
            <a:pPr lvl="1"/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</a:t>
            </a:r>
            <a:r>
              <a:rPr lang="en-US" i="1" dirty="0" err="1" smtClean="0">
                <a:latin typeface="Cambria Math" pitchFamily="18" charset="0"/>
                <a:ea typeface="Cambria Math" pitchFamily="18" charset="0"/>
                <a:sym typeface="Symbol"/>
              </a:rPr>
              <a:t>xy</a:t>
            </a:r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(</a:t>
            </a:r>
            <a:r>
              <a:rPr lang="en-US" i="1" dirty="0" err="1" smtClean="0">
                <a:latin typeface="Cambria Math" pitchFamily="18" charset="0"/>
                <a:ea typeface="Cambria Math" pitchFamily="18" charset="0"/>
                <a:sym typeface="Symbol"/>
              </a:rPr>
              <a:t>x+y</a:t>
            </a:r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 = </a:t>
            </a:r>
            <a:r>
              <a:rPr lang="en-US" i="1" dirty="0" err="1" smtClean="0">
                <a:latin typeface="Cambria Math" pitchFamily="18" charset="0"/>
                <a:ea typeface="Cambria Math" pitchFamily="18" charset="0"/>
                <a:sym typeface="Symbol"/>
              </a:rPr>
              <a:t>y+x</a:t>
            </a:r>
            <a:r>
              <a:rPr lang="en-US" i="1" dirty="0" smtClean="0">
                <a:latin typeface="Cambria Math"/>
                <a:ea typeface="Cambria Math"/>
                <a:sym typeface="Symbol"/>
              </a:rPr>
              <a:t>) </a:t>
            </a:r>
          </a:p>
          <a:p>
            <a:pPr lvl="1"/>
            <a:r>
              <a:rPr lang="en-US" dirty="0" smtClean="0">
                <a:ea typeface="Cambria Math"/>
                <a:sym typeface="Symbol"/>
              </a:rPr>
              <a:t>where the domains of </a:t>
            </a:r>
            <a:r>
              <a:rPr lang="en-US" i="1" dirty="0" smtClean="0">
                <a:ea typeface="Cambria Math"/>
                <a:sym typeface="Symbol"/>
              </a:rPr>
              <a:t>x</a:t>
            </a:r>
            <a:r>
              <a:rPr lang="en-US" dirty="0" smtClean="0">
                <a:ea typeface="Cambria Math"/>
                <a:sym typeface="Symbol"/>
              </a:rPr>
              <a:t> and </a:t>
            </a:r>
            <a:r>
              <a:rPr lang="en-US" i="1" dirty="0" smtClean="0">
                <a:ea typeface="Cambria Math"/>
                <a:sym typeface="Symbol"/>
              </a:rPr>
              <a:t>y</a:t>
            </a:r>
            <a:r>
              <a:rPr lang="en-US" dirty="0" smtClean="0">
                <a:ea typeface="Cambria Math"/>
                <a:sym typeface="Symbol"/>
              </a:rPr>
              <a:t> are real numbers</a:t>
            </a:r>
          </a:p>
          <a:p>
            <a:r>
              <a:rPr lang="en-US" b="1" dirty="0" smtClean="0"/>
              <a:t>Example 2</a:t>
            </a:r>
            <a:r>
              <a:rPr lang="en-US" dirty="0" smtClean="0"/>
              <a:t>: </a:t>
            </a:r>
            <a:r>
              <a:rPr lang="en-US" dirty="0"/>
              <a:t>“Every real number has an inverse</a:t>
            </a:r>
            <a:r>
              <a:rPr lang="en-US" dirty="0" smtClean="0"/>
              <a:t>”   </a:t>
            </a:r>
            <a:endParaRPr lang="en-US" dirty="0"/>
          </a:p>
          <a:p>
            <a:pPr lvl="1"/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</a:t>
            </a:r>
            <a:r>
              <a:rPr lang="en-US" i="1" dirty="0">
                <a:latin typeface="Cambria Math" pitchFamily="18" charset="0"/>
                <a:ea typeface="Cambria Math" pitchFamily="18" charset="0"/>
                <a:sym typeface="Symbol"/>
              </a:rPr>
              <a:t>x </a:t>
            </a:r>
            <a:r>
              <a:rPr lang="en-US" i="1" dirty="0">
                <a:sym typeface="Symbol"/>
              </a:rPr>
              <a:t></a:t>
            </a:r>
            <a:r>
              <a:rPr lang="en-US" i="1" dirty="0">
                <a:latin typeface="Cambria Math" pitchFamily="18" charset="0"/>
                <a:ea typeface="Cambria Math" pitchFamily="18" charset="0"/>
                <a:sym typeface="Symbol"/>
              </a:rPr>
              <a:t>y(x + y = 0</a:t>
            </a:r>
            <a:r>
              <a:rPr lang="en-US" i="1" dirty="0">
                <a:latin typeface="Cambria Math"/>
                <a:ea typeface="Cambria Math"/>
                <a:sym typeface="Symbol"/>
              </a:rPr>
              <a:t>) </a:t>
            </a:r>
          </a:p>
          <a:p>
            <a:pPr lvl="1"/>
            <a:r>
              <a:rPr lang="en-US" dirty="0" smtClean="0">
                <a:ea typeface="Cambria Math"/>
                <a:sym typeface="Symbol"/>
              </a:rPr>
              <a:t>where </a:t>
            </a:r>
            <a:r>
              <a:rPr lang="en-US" dirty="0">
                <a:ea typeface="Cambria Math"/>
                <a:sym typeface="Symbol"/>
              </a:rPr>
              <a:t>the domains of </a:t>
            </a:r>
            <a:r>
              <a:rPr lang="en-US" i="1" dirty="0">
                <a:ea typeface="Cambria Math"/>
                <a:sym typeface="Symbol"/>
              </a:rPr>
              <a:t>x</a:t>
            </a:r>
            <a:r>
              <a:rPr lang="en-US" dirty="0">
                <a:ea typeface="Cambria Math"/>
                <a:sym typeface="Symbol"/>
              </a:rPr>
              <a:t> and </a:t>
            </a:r>
            <a:r>
              <a:rPr lang="en-US" i="1" dirty="0">
                <a:ea typeface="Cambria Math"/>
                <a:sym typeface="Symbol"/>
              </a:rPr>
              <a:t>y</a:t>
            </a:r>
            <a:r>
              <a:rPr lang="en-US" dirty="0">
                <a:ea typeface="Cambria Math"/>
                <a:sym typeface="Symbol"/>
              </a:rPr>
              <a:t> are real numbers</a:t>
            </a:r>
            <a:endParaRPr lang="en-US" dirty="0" smtClean="0"/>
          </a:p>
          <a:p>
            <a:r>
              <a:rPr lang="en-US" dirty="0" smtClean="0"/>
              <a:t>Each quantifier is within the </a:t>
            </a:r>
            <a:r>
              <a:rPr lang="en-US" b="1" dirty="0" smtClean="0"/>
              <a:t>scope</a:t>
            </a:r>
            <a:r>
              <a:rPr lang="en-US" dirty="0" smtClean="0"/>
              <a:t> of the preceding quantifier:</a:t>
            </a:r>
          </a:p>
          <a:p>
            <a:pPr lvl="1"/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x </a:t>
            </a:r>
            <a:r>
              <a:rPr lang="en-US" i="1" dirty="0" smtClean="0">
                <a:sym typeface="Symbol"/>
              </a:rPr>
              <a:t></a:t>
            </a:r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y(</a:t>
            </a:r>
            <a:r>
              <a:rPr lang="en-US" i="1" dirty="0" err="1" smtClean="0">
                <a:latin typeface="Cambria Math" pitchFamily="18" charset="0"/>
                <a:ea typeface="Cambria Math" pitchFamily="18" charset="0"/>
                <a:sym typeface="Symbol"/>
              </a:rPr>
              <a:t>x+y</a:t>
            </a:r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=0</a:t>
            </a:r>
            <a:r>
              <a:rPr lang="en-US" i="1" dirty="0" smtClean="0">
                <a:latin typeface="Cambria Math"/>
                <a:ea typeface="Cambria Math"/>
                <a:sym typeface="Symbol"/>
              </a:rPr>
              <a:t>)  </a:t>
            </a:r>
            <a:r>
              <a:rPr lang="en-US" dirty="0" smtClean="0">
                <a:ea typeface="Cambria Math"/>
                <a:sym typeface="Symbol"/>
              </a:rPr>
              <a:t>can be viewed as </a:t>
            </a:r>
          </a:p>
          <a:p>
            <a:pPr lvl="1"/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x Q</a:t>
            </a:r>
            <a:r>
              <a:rPr lang="en-US" dirty="0" smtClean="0">
                <a:latin typeface="Cambria Math" pitchFamily="18" charset="0"/>
                <a:ea typeface="Cambria Math" pitchFamily="18" charset="0"/>
                <a:sym typeface="Symbol"/>
              </a:rPr>
              <a:t>(</a:t>
            </a:r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x</a:t>
            </a:r>
            <a:r>
              <a:rPr lang="en-US" dirty="0" smtClean="0">
                <a:latin typeface="Cambria Math" pitchFamily="18" charset="0"/>
                <a:ea typeface="Cambria Math" pitchFamily="18" charset="0"/>
                <a:sym typeface="Symbol"/>
              </a:rPr>
              <a:t>) </a:t>
            </a:r>
            <a:r>
              <a:rPr lang="en-US" dirty="0" smtClean="0">
                <a:ea typeface="Cambria Math"/>
                <a:sym typeface="Symbol"/>
              </a:rPr>
              <a:t>where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Q</a:t>
            </a:r>
            <a:r>
              <a:rPr lang="en-US" dirty="0" smtClean="0">
                <a:latin typeface="Cambria Math" pitchFamily="18" charset="0"/>
                <a:ea typeface="Cambria Math" pitchFamily="18" charset="0"/>
                <a:sym typeface="Symbol"/>
              </a:rPr>
              <a:t>(</a:t>
            </a:r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x</a:t>
            </a:r>
            <a:r>
              <a:rPr lang="en-US" dirty="0" smtClean="0">
                <a:latin typeface="Cambria Math" pitchFamily="18" charset="0"/>
                <a:ea typeface="Cambria Math" pitchFamily="18" charset="0"/>
                <a:sym typeface="Symbol"/>
              </a:rPr>
              <a:t>) </a:t>
            </a:r>
            <a:r>
              <a:rPr lang="en-US" dirty="0" smtClean="0">
                <a:ea typeface="Cambria Math"/>
                <a:sym typeface="Symbol"/>
              </a:rPr>
              <a:t>is </a:t>
            </a:r>
            <a:r>
              <a:rPr lang="en-US" i="1" dirty="0" smtClean="0">
                <a:sym typeface="Symbol"/>
              </a:rPr>
              <a:t></a:t>
            </a:r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y P(x, y) </a:t>
            </a:r>
            <a:r>
              <a:rPr lang="en-US" dirty="0" smtClean="0">
                <a:ea typeface="Cambria Math" pitchFamily="18" charset="0"/>
                <a:sym typeface="Symbol"/>
              </a:rPr>
              <a:t>where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P(x, y) </a:t>
            </a:r>
            <a:r>
              <a:rPr lang="en-US" i="1" dirty="0" smtClean="0">
                <a:ea typeface="Cambria Math" pitchFamily="18" charset="0"/>
                <a:sym typeface="Symbol"/>
              </a:rPr>
              <a:t>is</a:t>
            </a:r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 (</a:t>
            </a:r>
            <a:r>
              <a:rPr lang="en-US" i="1" dirty="0" err="1" smtClean="0">
                <a:latin typeface="Cambria Math" pitchFamily="18" charset="0"/>
                <a:ea typeface="Cambria Math" pitchFamily="18" charset="0"/>
                <a:sym typeface="Symbol"/>
              </a:rPr>
              <a:t>x+y</a:t>
            </a:r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=0</a:t>
            </a:r>
            <a:r>
              <a:rPr lang="en-US" i="1" dirty="0" smtClean="0">
                <a:latin typeface="Cambria Math"/>
                <a:ea typeface="Cambria Math"/>
                <a:sym typeface="Symbol"/>
              </a:rPr>
              <a:t>) 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Thinking of Nested Quantification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>
                <a:ea typeface="Cambria Math"/>
                <a:sym typeface="Symbol"/>
              </a:rPr>
              <a:t>Nested Loops</a:t>
            </a:r>
          </a:p>
          <a:p>
            <a:pPr lvl="1"/>
            <a:r>
              <a:rPr lang="en-US" dirty="0" smtClean="0">
                <a:ea typeface="Cambria Math"/>
                <a:sym typeface="Symbol"/>
              </a:rPr>
              <a:t>To see if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</a:t>
            </a:r>
            <a:r>
              <a:rPr lang="en-US" i="1" dirty="0" err="1" smtClean="0">
                <a:latin typeface="Cambria Math" pitchFamily="18" charset="0"/>
                <a:ea typeface="Cambria Math" pitchFamily="18" charset="0"/>
                <a:sym typeface="Symbol"/>
              </a:rPr>
              <a:t>xyP</a:t>
            </a:r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 (</a:t>
            </a:r>
            <a:r>
              <a:rPr lang="en-US" i="1" dirty="0" err="1" smtClean="0">
                <a:latin typeface="Cambria Math" pitchFamily="18" charset="0"/>
                <a:ea typeface="Cambria Math" pitchFamily="18" charset="0"/>
                <a:sym typeface="Symbol"/>
              </a:rPr>
              <a:t>x,y</a:t>
            </a:r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) </a:t>
            </a:r>
            <a:r>
              <a:rPr lang="en-US" dirty="0" smtClean="0">
                <a:latin typeface="Cambria Math" pitchFamily="18" charset="0"/>
                <a:ea typeface="Cambria Math" pitchFamily="18" charset="0"/>
                <a:sym typeface="Symbol"/>
              </a:rPr>
              <a:t>is true, loop through the values of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x </a:t>
            </a:r>
            <a:r>
              <a:rPr lang="en-US" dirty="0" smtClean="0">
                <a:latin typeface="Cambria Math" pitchFamily="18" charset="0"/>
                <a:ea typeface="Cambria Math" pitchFamily="18" charset="0"/>
                <a:sym typeface="Symbol"/>
              </a:rPr>
              <a:t>:</a:t>
            </a:r>
          </a:p>
          <a:p>
            <a:pPr lvl="2"/>
            <a:r>
              <a:rPr lang="en-US" dirty="0" smtClean="0">
                <a:latin typeface="Cambria Math" pitchFamily="18" charset="0"/>
                <a:ea typeface="Cambria Math" pitchFamily="18" charset="0"/>
                <a:sym typeface="Symbol"/>
              </a:rPr>
              <a:t>At each step, loop through the values for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y</a:t>
            </a:r>
            <a:r>
              <a:rPr lang="en-US" dirty="0" smtClean="0">
                <a:latin typeface="Cambria Math" pitchFamily="18" charset="0"/>
                <a:ea typeface="Cambria Math" pitchFamily="18" charset="0"/>
                <a:sym typeface="Symbol"/>
              </a:rPr>
              <a:t>. </a:t>
            </a:r>
          </a:p>
          <a:p>
            <a:pPr lvl="2"/>
            <a:r>
              <a:rPr lang="en-US" dirty="0" smtClean="0">
                <a:ea typeface="Cambria Math" pitchFamily="18" charset="0"/>
                <a:sym typeface="Symbol"/>
              </a:rPr>
              <a:t>If for some pair of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x </a:t>
            </a:r>
            <a:r>
              <a:rPr lang="en-US" dirty="0" smtClean="0">
                <a:ea typeface="Cambria Math" pitchFamily="18" charset="0"/>
                <a:sym typeface="Symbol"/>
              </a:rPr>
              <a:t>and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y, P(</a:t>
            </a:r>
            <a:r>
              <a:rPr lang="en-US" i="1" dirty="0" err="1" smtClean="0">
                <a:latin typeface="Cambria Math" pitchFamily="18" charset="0"/>
                <a:ea typeface="Cambria Math" pitchFamily="18" charset="0"/>
                <a:sym typeface="Symbol"/>
              </a:rPr>
              <a:t>x,y</a:t>
            </a:r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) </a:t>
            </a:r>
            <a:r>
              <a:rPr lang="en-US" dirty="0" smtClean="0">
                <a:ea typeface="Cambria Math" pitchFamily="18" charset="0"/>
                <a:sym typeface="Symbol"/>
              </a:rPr>
              <a:t>is false, then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</a:t>
            </a:r>
            <a:r>
              <a:rPr lang="en-US" i="1" dirty="0" err="1" smtClean="0">
                <a:latin typeface="Cambria Math" pitchFamily="18" charset="0"/>
                <a:ea typeface="Cambria Math" pitchFamily="18" charset="0"/>
                <a:sym typeface="Symbol"/>
              </a:rPr>
              <a:t>xyP</a:t>
            </a:r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(</a:t>
            </a:r>
            <a:r>
              <a:rPr lang="en-US" i="1" dirty="0" err="1" smtClean="0">
                <a:latin typeface="Cambria Math" pitchFamily="18" charset="0"/>
                <a:ea typeface="Cambria Math" pitchFamily="18" charset="0"/>
                <a:sym typeface="Symbol"/>
              </a:rPr>
              <a:t>x,y</a:t>
            </a:r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) </a:t>
            </a:r>
            <a:r>
              <a:rPr lang="en-US" dirty="0" smtClean="0">
                <a:ea typeface="Cambria Math" pitchFamily="18" charset="0"/>
                <a:sym typeface="Symbol"/>
              </a:rPr>
              <a:t>is false and both loops terminate.</a:t>
            </a:r>
            <a:endParaRPr lang="en-US" dirty="0" smtClean="0">
              <a:latin typeface="Cambria Math" pitchFamily="18" charset="0"/>
              <a:ea typeface="Cambria Math" pitchFamily="18" charset="0"/>
              <a:sym typeface="Symbol"/>
            </a:endParaRPr>
          </a:p>
          <a:p>
            <a:pPr lvl="1">
              <a:buNone/>
            </a:pPr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    x y P(</a:t>
            </a:r>
            <a:r>
              <a:rPr lang="en-US" i="1" dirty="0" err="1" smtClean="0">
                <a:latin typeface="Cambria Math" pitchFamily="18" charset="0"/>
                <a:ea typeface="Cambria Math" pitchFamily="18" charset="0"/>
                <a:sym typeface="Symbol"/>
              </a:rPr>
              <a:t>x,y</a:t>
            </a:r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) </a:t>
            </a:r>
            <a:r>
              <a:rPr lang="en-US" dirty="0" smtClean="0">
                <a:ea typeface="Cambria Math" pitchFamily="18" charset="0"/>
                <a:sym typeface="Symbol"/>
              </a:rPr>
              <a:t>is true</a:t>
            </a:r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  <a:sym typeface="Symbol"/>
              </a:rPr>
              <a:t>if the outer loop ends after stepping through each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x</a:t>
            </a:r>
            <a:r>
              <a:rPr lang="en-US" dirty="0" smtClean="0">
                <a:latin typeface="Cambria Math" pitchFamily="18" charset="0"/>
                <a:ea typeface="Cambria Math" pitchFamily="18" charset="0"/>
                <a:sym typeface="Symbol"/>
              </a:rPr>
              <a:t>.  </a:t>
            </a:r>
            <a:endParaRPr lang="en-US" dirty="0" smtClean="0">
              <a:ea typeface="Cambria Math"/>
              <a:sym typeface="Symbol"/>
            </a:endParaRPr>
          </a:p>
          <a:p>
            <a:pPr lvl="1"/>
            <a:r>
              <a:rPr lang="en-US" dirty="0" smtClean="0">
                <a:ea typeface="Cambria Math"/>
                <a:sym typeface="Symbol"/>
              </a:rPr>
              <a:t>To see if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</a:t>
            </a:r>
            <a:r>
              <a:rPr lang="en-US" i="1" dirty="0" err="1" smtClean="0">
                <a:latin typeface="Cambria Math" pitchFamily="18" charset="0"/>
                <a:ea typeface="Cambria Math" pitchFamily="18" charset="0"/>
                <a:sym typeface="Symbol"/>
              </a:rPr>
              <a:t>x</a:t>
            </a:r>
            <a:r>
              <a:rPr lang="en-US" i="1" dirty="0" err="1" smtClean="0">
                <a:sym typeface="Symbol"/>
              </a:rPr>
              <a:t></a:t>
            </a:r>
            <a:r>
              <a:rPr lang="en-US" i="1" dirty="0" err="1" smtClean="0">
                <a:latin typeface="Cambria Math" pitchFamily="18" charset="0"/>
                <a:ea typeface="Cambria Math" pitchFamily="18" charset="0"/>
                <a:sym typeface="Symbol"/>
              </a:rPr>
              <a:t>yP</a:t>
            </a:r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(</a:t>
            </a:r>
            <a:r>
              <a:rPr lang="en-US" i="1" dirty="0" err="1" smtClean="0">
                <a:latin typeface="Cambria Math" pitchFamily="18" charset="0"/>
                <a:ea typeface="Cambria Math" pitchFamily="18" charset="0"/>
                <a:sym typeface="Symbol"/>
              </a:rPr>
              <a:t>x,y</a:t>
            </a:r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) </a:t>
            </a:r>
            <a:r>
              <a:rPr lang="en-US" dirty="0" smtClean="0">
                <a:latin typeface="Cambria Math" pitchFamily="18" charset="0"/>
                <a:ea typeface="Cambria Math" pitchFamily="18" charset="0"/>
                <a:sym typeface="Symbol"/>
              </a:rPr>
              <a:t>is true, loop through the values of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x</a:t>
            </a:r>
            <a:r>
              <a:rPr lang="en-US" dirty="0" smtClean="0">
                <a:latin typeface="Cambria Math" pitchFamily="18" charset="0"/>
                <a:ea typeface="Cambria Math" pitchFamily="18" charset="0"/>
                <a:sym typeface="Symbol"/>
              </a:rPr>
              <a:t>:</a:t>
            </a:r>
          </a:p>
          <a:p>
            <a:pPr lvl="2"/>
            <a:r>
              <a:rPr lang="en-US" dirty="0" smtClean="0">
                <a:latin typeface="Cambria Math" pitchFamily="18" charset="0"/>
                <a:ea typeface="Cambria Math" pitchFamily="18" charset="0"/>
                <a:sym typeface="Symbol"/>
              </a:rPr>
              <a:t>At each step, loop through the values for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y.</a:t>
            </a:r>
          </a:p>
          <a:p>
            <a:pPr lvl="2"/>
            <a:r>
              <a:rPr lang="en-US" dirty="0" smtClean="0">
                <a:latin typeface="Cambria Math" pitchFamily="18" charset="0"/>
                <a:ea typeface="Cambria Math" pitchFamily="18" charset="0"/>
                <a:sym typeface="Symbol"/>
              </a:rPr>
              <a:t>The inner loop ends when a pair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x</a:t>
            </a:r>
            <a:r>
              <a:rPr lang="en-US" dirty="0" smtClean="0">
                <a:latin typeface="Cambria Math" pitchFamily="18" charset="0"/>
                <a:ea typeface="Cambria Math" pitchFamily="18" charset="0"/>
                <a:sym typeface="Symbol"/>
              </a:rPr>
              <a:t> and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y</a:t>
            </a:r>
            <a:r>
              <a:rPr lang="en-US" dirty="0" smtClean="0">
                <a:latin typeface="Cambria Math" pitchFamily="18" charset="0"/>
                <a:ea typeface="Cambria Math" pitchFamily="18" charset="0"/>
                <a:sym typeface="Symbol"/>
              </a:rPr>
              <a:t>  is found such that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P</a:t>
            </a:r>
            <a:r>
              <a:rPr lang="en-US" dirty="0" smtClean="0">
                <a:latin typeface="Cambria Math" pitchFamily="18" charset="0"/>
                <a:ea typeface="Cambria Math" pitchFamily="18" charset="0"/>
                <a:sym typeface="Symbol"/>
              </a:rPr>
              <a:t>(</a:t>
            </a:r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x</a:t>
            </a:r>
            <a:r>
              <a:rPr lang="en-US" dirty="0" smtClean="0">
                <a:latin typeface="Cambria Math" pitchFamily="18" charset="0"/>
                <a:ea typeface="Cambria Math" pitchFamily="18" charset="0"/>
                <a:sym typeface="Symbol"/>
              </a:rPr>
              <a:t>, y) is true.</a:t>
            </a:r>
          </a:p>
          <a:p>
            <a:pPr lvl="2"/>
            <a:r>
              <a:rPr lang="en-US" dirty="0" smtClean="0">
                <a:latin typeface="Cambria Math" pitchFamily="18" charset="0"/>
                <a:ea typeface="Cambria Math" pitchFamily="18" charset="0"/>
                <a:sym typeface="Symbol"/>
              </a:rPr>
              <a:t>If no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y </a:t>
            </a:r>
            <a:r>
              <a:rPr lang="en-US" dirty="0" smtClean="0">
                <a:latin typeface="Cambria Math" pitchFamily="18" charset="0"/>
                <a:ea typeface="Cambria Math" pitchFamily="18" charset="0"/>
                <a:sym typeface="Symbol"/>
              </a:rPr>
              <a:t> is found such that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P</a:t>
            </a:r>
            <a:r>
              <a:rPr lang="en-US" dirty="0" smtClean="0">
                <a:latin typeface="Cambria Math" pitchFamily="18" charset="0"/>
                <a:ea typeface="Cambria Math" pitchFamily="18" charset="0"/>
                <a:sym typeface="Symbol"/>
              </a:rPr>
              <a:t>(</a:t>
            </a:r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x</a:t>
            </a:r>
            <a:r>
              <a:rPr lang="en-US" dirty="0" smtClean="0">
                <a:latin typeface="Cambria Math" pitchFamily="18" charset="0"/>
                <a:ea typeface="Cambria Math" pitchFamily="18" charset="0"/>
                <a:sym typeface="Symbol"/>
              </a:rPr>
              <a:t>, y) is true the outer loop terminates as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x </a:t>
            </a:r>
            <a:r>
              <a:rPr lang="en-US" dirty="0" smtClean="0">
                <a:sym typeface="Symbol"/>
              </a:rPr>
              <a:t></a:t>
            </a:r>
            <a:r>
              <a:rPr lang="en-US" i="1" dirty="0" err="1" smtClean="0">
                <a:latin typeface="Cambria Math" pitchFamily="18" charset="0"/>
                <a:ea typeface="Cambria Math" pitchFamily="18" charset="0"/>
                <a:sym typeface="Symbol"/>
              </a:rPr>
              <a:t>yP</a:t>
            </a:r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(</a:t>
            </a:r>
            <a:r>
              <a:rPr lang="en-US" i="1" dirty="0" err="1" smtClean="0">
                <a:latin typeface="Cambria Math" pitchFamily="18" charset="0"/>
                <a:ea typeface="Cambria Math" pitchFamily="18" charset="0"/>
                <a:sym typeface="Symbol"/>
              </a:rPr>
              <a:t>x,y</a:t>
            </a:r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)</a:t>
            </a:r>
            <a:r>
              <a:rPr lang="en-US" dirty="0" smtClean="0">
                <a:ea typeface="Cambria Math" pitchFamily="18" charset="0"/>
                <a:sym typeface="Symbol"/>
              </a:rPr>
              <a:t>  has been shown to be false. </a:t>
            </a:r>
            <a:endParaRPr lang="en-US" dirty="0" smtClean="0">
              <a:latin typeface="Cambria Math" pitchFamily="18" charset="0"/>
              <a:ea typeface="Cambria Math" pitchFamily="18" charset="0"/>
              <a:sym typeface="Symbol"/>
            </a:endParaRPr>
          </a:p>
          <a:p>
            <a:pPr lvl="1">
              <a:buNone/>
            </a:pPr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    x </a:t>
            </a:r>
            <a:r>
              <a:rPr lang="en-US" dirty="0" smtClean="0">
                <a:sym typeface="Symbol"/>
              </a:rPr>
              <a:t></a:t>
            </a:r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y P(</a:t>
            </a:r>
            <a:r>
              <a:rPr lang="en-US" i="1" dirty="0" err="1" smtClean="0">
                <a:latin typeface="Cambria Math" pitchFamily="18" charset="0"/>
                <a:ea typeface="Cambria Math" pitchFamily="18" charset="0"/>
                <a:sym typeface="Symbol"/>
              </a:rPr>
              <a:t>x,y</a:t>
            </a:r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)  </a:t>
            </a:r>
            <a:r>
              <a:rPr lang="en-US" dirty="0" smtClean="0">
                <a:ea typeface="Cambria Math" pitchFamily="18" charset="0"/>
                <a:sym typeface="Symbol"/>
              </a:rPr>
              <a:t>is true</a:t>
            </a:r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  <a:sym typeface="Symbol"/>
              </a:rPr>
              <a:t>if the outer loop ends after stepping through each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x</a:t>
            </a:r>
            <a:r>
              <a:rPr lang="en-US" dirty="0" smtClean="0">
                <a:latin typeface="Cambria Math" pitchFamily="18" charset="0"/>
                <a:ea typeface="Cambria Math" pitchFamily="18" charset="0"/>
                <a:sym typeface="Symbol"/>
              </a:rPr>
              <a:t>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Order of Quantifiers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768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dirty="0" smtClean="0"/>
              <a:t>Example 1</a:t>
            </a:r>
            <a:r>
              <a:rPr lang="en-US" dirty="0" smtClean="0"/>
              <a:t>:</a:t>
            </a:r>
          </a:p>
          <a:p>
            <a:r>
              <a:rPr lang="en-US" dirty="0" smtClean="0"/>
              <a:t>Let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P(</a:t>
            </a:r>
            <a:r>
              <a:rPr lang="en-US" i="1" dirty="0" err="1" smtClean="0">
                <a:latin typeface="Cambria Math" pitchFamily="18" charset="0"/>
                <a:ea typeface="Cambria Math" pitchFamily="18" charset="0"/>
              </a:rPr>
              <a:t>x,y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) </a:t>
            </a:r>
            <a:r>
              <a:rPr lang="en-US" dirty="0" smtClean="0"/>
              <a:t>be the statement “</a:t>
            </a:r>
            <a:r>
              <a:rPr lang="en-US" i="1" dirty="0" err="1" smtClean="0">
                <a:latin typeface="Cambria Math" pitchFamily="18" charset="0"/>
                <a:ea typeface="Cambria Math" pitchFamily="18" charset="0"/>
              </a:rPr>
              <a:t>x+y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=</a:t>
            </a:r>
            <a:r>
              <a:rPr lang="en-US" i="1" dirty="0" err="1" smtClean="0">
                <a:latin typeface="Cambria Math" pitchFamily="18" charset="0"/>
                <a:ea typeface="Cambria Math" pitchFamily="18" charset="0"/>
              </a:rPr>
              <a:t>y+x</a:t>
            </a:r>
            <a:r>
              <a:rPr lang="en-US" dirty="0" smtClean="0"/>
              <a:t>” </a:t>
            </a:r>
          </a:p>
          <a:p>
            <a:r>
              <a:rPr lang="en-US" dirty="0" smtClean="0"/>
              <a:t>Assume that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U</a:t>
            </a:r>
            <a:r>
              <a:rPr lang="en-US" dirty="0" smtClean="0"/>
              <a:t>  are real numbers</a:t>
            </a:r>
            <a:endParaRPr lang="en-US" dirty="0"/>
          </a:p>
          <a:p>
            <a:r>
              <a:rPr lang="en-US" dirty="0" smtClean="0"/>
              <a:t>Then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</a:t>
            </a:r>
            <a:r>
              <a:rPr lang="en-US" i="1" dirty="0" err="1" smtClean="0">
                <a:latin typeface="Cambria Math" pitchFamily="18" charset="0"/>
                <a:ea typeface="Cambria Math" pitchFamily="18" charset="0"/>
                <a:sym typeface="Symbol"/>
              </a:rPr>
              <a:t>xyP</a:t>
            </a:r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(</a:t>
            </a:r>
            <a:r>
              <a:rPr lang="en-US" i="1" dirty="0" err="1" smtClean="0">
                <a:latin typeface="Cambria Math" pitchFamily="18" charset="0"/>
                <a:ea typeface="Cambria Math" pitchFamily="18" charset="0"/>
                <a:sym typeface="Symbol"/>
              </a:rPr>
              <a:t>x,y</a:t>
            </a:r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)</a:t>
            </a:r>
            <a:r>
              <a:rPr lang="en-US" i="1" dirty="0" smtClean="0">
                <a:latin typeface="Cambria Math"/>
                <a:ea typeface="Cambria Math"/>
              </a:rPr>
              <a:t>≡</a:t>
            </a:r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</a:t>
            </a:r>
            <a:r>
              <a:rPr lang="en-US" i="1" dirty="0" err="1" smtClean="0">
                <a:latin typeface="Cambria Math" pitchFamily="18" charset="0"/>
                <a:ea typeface="Cambria Math" pitchFamily="18" charset="0"/>
                <a:sym typeface="Symbol"/>
              </a:rPr>
              <a:t>yxP</a:t>
            </a:r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(</a:t>
            </a:r>
            <a:r>
              <a:rPr lang="en-US" i="1" dirty="0" err="1" smtClean="0">
                <a:latin typeface="Cambria Math" pitchFamily="18" charset="0"/>
                <a:ea typeface="Cambria Math" pitchFamily="18" charset="0"/>
                <a:sym typeface="Symbol"/>
              </a:rPr>
              <a:t>x,y</a:t>
            </a:r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)</a:t>
            </a:r>
            <a:r>
              <a:rPr lang="en-US" i="1" dirty="0" smtClean="0">
                <a:latin typeface="Cambria Math"/>
                <a:ea typeface="Cambria Math"/>
              </a:rPr>
              <a:t>≡T</a:t>
            </a:r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   </a:t>
            </a:r>
            <a:r>
              <a:rPr lang="en-US" dirty="0" smtClean="0">
                <a:ea typeface="Cambria Math" pitchFamily="18" charset="0"/>
                <a:sym typeface="Symbol"/>
              </a:rPr>
              <a:t>because for any combination of </a:t>
            </a:r>
            <a:r>
              <a:rPr lang="en-US" i="1" dirty="0" smtClean="0">
                <a:ea typeface="Cambria Math" pitchFamily="18" charset="0"/>
                <a:sym typeface="Symbol"/>
              </a:rPr>
              <a:t>x</a:t>
            </a:r>
            <a:r>
              <a:rPr lang="en-US" dirty="0" smtClean="0">
                <a:ea typeface="Cambria Math" pitchFamily="18" charset="0"/>
                <a:sym typeface="Symbol"/>
              </a:rPr>
              <a:t> and </a:t>
            </a:r>
            <a:r>
              <a:rPr lang="en-US" i="1" dirty="0" smtClean="0">
                <a:ea typeface="Cambria Math" pitchFamily="18" charset="0"/>
                <a:sym typeface="Symbol"/>
              </a:rPr>
              <a:t>y</a:t>
            </a:r>
            <a:r>
              <a:rPr lang="en-US" dirty="0" smtClean="0">
                <a:ea typeface="Cambria Math" pitchFamily="18" charset="0"/>
                <a:sym typeface="Symbol"/>
              </a:rPr>
              <a:t> the statement holds</a:t>
            </a:r>
          </a:p>
          <a:p>
            <a:pPr marL="0" indent="0">
              <a:buNone/>
            </a:pPr>
            <a:r>
              <a:rPr lang="en-US" b="1" dirty="0" smtClean="0"/>
              <a:t>Example 2:</a:t>
            </a:r>
            <a:endParaRPr lang="en-US" i="1" dirty="0" smtClean="0">
              <a:latin typeface="Cambria Math" pitchFamily="18" charset="0"/>
              <a:ea typeface="Cambria Math" pitchFamily="18" charset="0"/>
              <a:sym typeface="Symbol"/>
            </a:endParaRPr>
          </a:p>
          <a:p>
            <a:r>
              <a:rPr lang="en-US" dirty="0" smtClean="0"/>
              <a:t>Let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Q(</a:t>
            </a:r>
            <a:r>
              <a:rPr lang="en-US" i="1" dirty="0" err="1" smtClean="0">
                <a:latin typeface="Cambria Math" pitchFamily="18" charset="0"/>
                <a:ea typeface="Cambria Math" pitchFamily="18" charset="0"/>
              </a:rPr>
              <a:t>x,y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) </a:t>
            </a:r>
            <a:r>
              <a:rPr lang="en-US" dirty="0" smtClean="0"/>
              <a:t>be the statement “</a:t>
            </a:r>
            <a:r>
              <a:rPr lang="en-US" i="1" dirty="0" err="1" smtClean="0">
                <a:latin typeface="Cambria Math" pitchFamily="18" charset="0"/>
                <a:ea typeface="Cambria Math" pitchFamily="18" charset="0"/>
              </a:rPr>
              <a:t>x+y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=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” </a:t>
            </a:r>
          </a:p>
          <a:p>
            <a:r>
              <a:rPr lang="en-US" dirty="0" smtClean="0"/>
              <a:t>Assume that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U</a:t>
            </a:r>
            <a:r>
              <a:rPr lang="en-US" dirty="0" smtClean="0"/>
              <a:t>  are real numbers. </a:t>
            </a:r>
          </a:p>
          <a:p>
            <a:r>
              <a:rPr lang="en-US" dirty="0" smtClean="0"/>
              <a:t>Then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</a:t>
            </a:r>
            <a:r>
              <a:rPr lang="en-US" i="1" dirty="0" err="1" smtClean="0">
                <a:latin typeface="Cambria Math" pitchFamily="18" charset="0"/>
                <a:ea typeface="Cambria Math" pitchFamily="18" charset="0"/>
                <a:sym typeface="Symbol"/>
              </a:rPr>
              <a:t>x</a:t>
            </a:r>
            <a:r>
              <a:rPr lang="en-US" i="1" dirty="0" err="1" smtClean="0">
                <a:sym typeface="Symbol"/>
              </a:rPr>
              <a:t></a:t>
            </a:r>
            <a:r>
              <a:rPr lang="en-US" i="1" dirty="0" err="1" smtClean="0">
                <a:latin typeface="Cambria Math" pitchFamily="18" charset="0"/>
                <a:ea typeface="Cambria Math" pitchFamily="18" charset="0"/>
                <a:sym typeface="Symbol"/>
              </a:rPr>
              <a:t>yP</a:t>
            </a:r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(</a:t>
            </a:r>
            <a:r>
              <a:rPr lang="en-US" i="1" dirty="0" err="1" smtClean="0">
                <a:latin typeface="Cambria Math" pitchFamily="18" charset="0"/>
                <a:ea typeface="Cambria Math" pitchFamily="18" charset="0"/>
                <a:sym typeface="Symbol"/>
              </a:rPr>
              <a:t>x,y</a:t>
            </a:r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)</a:t>
            </a:r>
            <a:r>
              <a:rPr lang="en-US" i="1" dirty="0" smtClean="0">
                <a:latin typeface="Cambria Math"/>
                <a:ea typeface="Cambria Math"/>
              </a:rPr>
              <a:t>≡T</a:t>
            </a:r>
            <a:r>
              <a:rPr lang="en-US" i="1" dirty="0" smtClean="0">
                <a:ea typeface="Cambria Math" pitchFamily="18" charset="0"/>
                <a:sym typeface="Symbol"/>
              </a:rPr>
              <a:t>, </a:t>
            </a:r>
            <a:r>
              <a:rPr lang="en-US" dirty="0" smtClean="0">
                <a:ea typeface="Cambria Math" pitchFamily="18" charset="0"/>
                <a:sym typeface="Symbol"/>
              </a:rPr>
              <a:t>because for every </a:t>
            </a:r>
            <a:r>
              <a:rPr lang="en-US" i="1" dirty="0" smtClean="0">
                <a:ea typeface="Cambria Math" pitchFamily="18" charset="0"/>
                <a:sym typeface="Symbol"/>
              </a:rPr>
              <a:t>x</a:t>
            </a:r>
            <a:r>
              <a:rPr lang="en-US" dirty="0" smtClean="0">
                <a:ea typeface="Cambria Math" pitchFamily="18" charset="0"/>
                <a:sym typeface="Symbol"/>
              </a:rPr>
              <a:t> there is always an inverse </a:t>
            </a:r>
            <a:r>
              <a:rPr lang="en-US" i="1" dirty="0" smtClean="0">
                <a:ea typeface="Cambria Math" pitchFamily="18" charset="0"/>
                <a:sym typeface="Symbol"/>
              </a:rPr>
              <a:t>y</a:t>
            </a:r>
            <a:endParaRPr lang="en-US" dirty="0" smtClean="0">
              <a:ea typeface="Cambria Math" pitchFamily="18" charset="0"/>
              <a:sym typeface="Symbol"/>
            </a:endParaRPr>
          </a:p>
          <a:p>
            <a:r>
              <a:rPr lang="en-US" dirty="0" smtClean="0">
                <a:ea typeface="Cambria Math" pitchFamily="18" charset="0"/>
                <a:sym typeface="Symbol"/>
              </a:rPr>
              <a:t>but</a:t>
            </a:r>
            <a:r>
              <a:rPr lang="en-US" i="1" dirty="0" smtClean="0">
                <a:ea typeface="Cambria Math" pitchFamily="18" charset="0"/>
                <a:sym typeface="Symbol"/>
              </a:rPr>
              <a:t> </a:t>
            </a:r>
            <a:r>
              <a:rPr lang="en-US" dirty="0" smtClean="0">
                <a:sym typeface="Symbol"/>
              </a:rPr>
              <a:t></a:t>
            </a:r>
            <a:r>
              <a:rPr lang="en-US" i="1" dirty="0" err="1" smtClean="0">
                <a:latin typeface="Cambria Math" pitchFamily="18" charset="0"/>
                <a:ea typeface="Cambria Math" pitchFamily="18" charset="0"/>
                <a:sym typeface="Symbol"/>
              </a:rPr>
              <a:t>y</a:t>
            </a:r>
            <a:r>
              <a:rPr lang="en-US" i="1" dirty="0" err="1">
                <a:latin typeface="Cambria Math" pitchFamily="18" charset="0"/>
                <a:ea typeface="Cambria Math" pitchFamily="18" charset="0"/>
                <a:sym typeface="Symbol"/>
              </a:rPr>
              <a:t>xP</a:t>
            </a:r>
            <a:r>
              <a:rPr lang="en-US" i="1" dirty="0">
                <a:latin typeface="Cambria Math" pitchFamily="18" charset="0"/>
                <a:ea typeface="Cambria Math" pitchFamily="18" charset="0"/>
                <a:sym typeface="Symbol"/>
              </a:rPr>
              <a:t>(</a:t>
            </a:r>
            <a:r>
              <a:rPr lang="en-US" i="1" dirty="0" err="1">
                <a:latin typeface="Cambria Math" pitchFamily="18" charset="0"/>
                <a:ea typeface="Cambria Math" pitchFamily="18" charset="0"/>
                <a:sym typeface="Symbol"/>
              </a:rPr>
              <a:t>x,y</a:t>
            </a:r>
            <a:r>
              <a:rPr lang="en-US" i="1" dirty="0" smtClean="0">
                <a:latin typeface="Cambria Math" pitchFamily="18" charset="0"/>
                <a:ea typeface="Cambria Math" pitchFamily="18" charset="0"/>
                <a:sym typeface="Symbol"/>
              </a:rPr>
              <a:t>)</a:t>
            </a:r>
            <a:r>
              <a:rPr lang="en-US" i="1" dirty="0" smtClean="0">
                <a:latin typeface="Cambria Math"/>
                <a:ea typeface="Cambria Math"/>
              </a:rPr>
              <a:t>≡F </a:t>
            </a:r>
            <a:r>
              <a:rPr lang="en-US" dirty="0" smtClean="0">
                <a:ea typeface="Cambria Math" pitchFamily="18" charset="0"/>
                <a:sym typeface="Symbol"/>
              </a:rPr>
              <a:t> because for a given </a:t>
            </a:r>
            <a:r>
              <a:rPr lang="en-US" i="1" dirty="0" smtClean="0">
                <a:ea typeface="Cambria Math" pitchFamily="18" charset="0"/>
                <a:sym typeface="Symbol"/>
              </a:rPr>
              <a:t>y</a:t>
            </a:r>
            <a:r>
              <a:rPr lang="en-US" dirty="0" smtClean="0">
                <a:ea typeface="Cambria Math" pitchFamily="18" charset="0"/>
                <a:sym typeface="Symbol"/>
              </a:rPr>
              <a:t> not every </a:t>
            </a:r>
            <a:r>
              <a:rPr lang="en-US" i="1" dirty="0" smtClean="0">
                <a:ea typeface="Cambria Math" pitchFamily="18" charset="0"/>
                <a:sym typeface="Symbol"/>
              </a:rPr>
              <a:t>x</a:t>
            </a:r>
            <a:r>
              <a:rPr lang="en-US" dirty="0" smtClean="0">
                <a:ea typeface="Cambria Math" pitchFamily="18" charset="0"/>
                <a:sym typeface="Symbol"/>
              </a:rPr>
              <a:t> will add up to zero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Quantifications of Two Variables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33400" y="2514600"/>
          <a:ext cx="8229600" cy="3479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Statement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When True?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When False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P</a:t>
                      </a:r>
                      <a:r>
                        <a:rPr lang="en-US" dirty="0" smtClean="0"/>
                        <a:t>(</a:t>
                      </a:r>
                      <a:r>
                        <a:rPr lang="en-US" i="1" dirty="0" err="1" smtClean="0"/>
                        <a:t>x</a:t>
                      </a:r>
                      <a:r>
                        <a:rPr lang="en-US" dirty="0" err="1" smtClean="0"/>
                        <a:t>,</a:t>
                      </a:r>
                      <a:r>
                        <a:rPr lang="en-US" i="1" dirty="0" err="1" smtClean="0"/>
                        <a:t>y</a:t>
                      </a:r>
                      <a:r>
                        <a:rPr lang="en-US" dirty="0" smtClean="0"/>
                        <a:t>) is true for every pair </a:t>
                      </a:r>
                      <a:r>
                        <a:rPr lang="en-US" i="1" dirty="0" err="1" smtClean="0"/>
                        <a:t>x</a:t>
                      </a:r>
                      <a:r>
                        <a:rPr lang="en-US" dirty="0" err="1" smtClean="0"/>
                        <a:t>,</a:t>
                      </a:r>
                      <a:r>
                        <a:rPr lang="en-US" i="1" dirty="0" err="1" smtClean="0"/>
                        <a:t>y</a:t>
                      </a:r>
                      <a:r>
                        <a:rPr lang="en-US" dirty="0" smtClean="0"/>
                        <a:t>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There is a pair </a:t>
                      </a:r>
                      <a:r>
                        <a:rPr lang="en-US" i="1" dirty="0" smtClean="0"/>
                        <a:t>x, y </a:t>
                      </a:r>
                      <a:r>
                        <a:rPr lang="en-US" dirty="0" smtClean="0"/>
                        <a:t>for</a:t>
                      </a:r>
                      <a:r>
                        <a:rPr lang="en-US" baseline="0" dirty="0" smtClean="0"/>
                        <a:t> which </a:t>
                      </a:r>
                      <a:r>
                        <a:rPr lang="en-US" i="1" baseline="0" dirty="0" smtClean="0"/>
                        <a:t>P</a:t>
                      </a:r>
                      <a:r>
                        <a:rPr lang="en-US" baseline="0" dirty="0" smtClean="0"/>
                        <a:t>(</a:t>
                      </a:r>
                      <a:r>
                        <a:rPr lang="en-US" i="1" baseline="0" dirty="0" err="1" smtClean="0"/>
                        <a:t>x,y</a:t>
                      </a:r>
                      <a:r>
                        <a:rPr lang="en-US" baseline="0" dirty="0" smtClean="0"/>
                        <a:t>) is false.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For every </a:t>
                      </a:r>
                      <a:r>
                        <a:rPr lang="en-US" i="1" dirty="0" smtClean="0"/>
                        <a:t>x </a:t>
                      </a:r>
                      <a:r>
                        <a:rPr lang="en-US" dirty="0" smtClean="0"/>
                        <a:t>there is a </a:t>
                      </a:r>
                      <a:r>
                        <a:rPr lang="en-US" i="1" dirty="0" smtClean="0"/>
                        <a:t>y</a:t>
                      </a:r>
                      <a:r>
                        <a:rPr lang="en-US" dirty="0" smtClean="0"/>
                        <a:t> for which </a:t>
                      </a:r>
                      <a:r>
                        <a:rPr lang="en-US" i="1" dirty="0" smtClean="0"/>
                        <a:t>P</a:t>
                      </a:r>
                      <a:r>
                        <a:rPr lang="en-US" dirty="0" smtClean="0"/>
                        <a:t>(</a:t>
                      </a:r>
                      <a:r>
                        <a:rPr lang="en-US" i="1" dirty="0" err="1" smtClean="0"/>
                        <a:t>x,y</a:t>
                      </a:r>
                      <a:r>
                        <a:rPr lang="en-US" dirty="0" smtClean="0"/>
                        <a:t>) is true.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There is an x such that </a:t>
                      </a:r>
                      <a:r>
                        <a:rPr lang="en-US" i="1" dirty="0" smtClean="0"/>
                        <a:t>P</a:t>
                      </a:r>
                      <a:r>
                        <a:rPr lang="en-US" dirty="0" smtClean="0"/>
                        <a:t>(</a:t>
                      </a:r>
                      <a:r>
                        <a:rPr lang="en-US" i="1" dirty="0" err="1" smtClean="0"/>
                        <a:t>x,y</a:t>
                      </a:r>
                      <a:r>
                        <a:rPr lang="en-US" dirty="0" smtClean="0"/>
                        <a:t>) is false for every </a:t>
                      </a:r>
                      <a:r>
                        <a:rPr lang="en-US" i="1" dirty="0" smtClean="0"/>
                        <a:t>y</a:t>
                      </a:r>
                      <a:r>
                        <a:rPr lang="en-US" dirty="0" smtClean="0"/>
                        <a:t>.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There is an </a:t>
                      </a:r>
                      <a:r>
                        <a:rPr lang="en-US" i="1" dirty="0" smtClean="0"/>
                        <a:t>x</a:t>
                      </a:r>
                      <a:r>
                        <a:rPr lang="en-US" dirty="0" smtClean="0"/>
                        <a:t> for which </a:t>
                      </a:r>
                      <a:r>
                        <a:rPr lang="en-US" i="1" dirty="0" smtClean="0"/>
                        <a:t>P</a:t>
                      </a:r>
                      <a:r>
                        <a:rPr lang="en-US" dirty="0" smtClean="0"/>
                        <a:t>(</a:t>
                      </a:r>
                      <a:r>
                        <a:rPr lang="en-US" i="1" dirty="0" err="1" smtClean="0"/>
                        <a:t>x,y</a:t>
                      </a:r>
                      <a:r>
                        <a:rPr lang="en-US" dirty="0" smtClean="0"/>
                        <a:t>) is true for every </a:t>
                      </a:r>
                      <a:r>
                        <a:rPr lang="en-US" i="1" dirty="0" smtClean="0"/>
                        <a:t>y</a:t>
                      </a:r>
                      <a:r>
                        <a:rPr lang="en-US" dirty="0" smtClean="0"/>
                        <a:t>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For every </a:t>
                      </a:r>
                      <a:r>
                        <a:rPr lang="en-US" i="1" dirty="0" smtClean="0"/>
                        <a:t>x</a:t>
                      </a:r>
                      <a:r>
                        <a:rPr lang="en-US" dirty="0" smtClean="0"/>
                        <a:t> there is a y for which </a:t>
                      </a:r>
                      <a:r>
                        <a:rPr lang="en-US" i="1" dirty="0" smtClean="0"/>
                        <a:t>P</a:t>
                      </a:r>
                      <a:r>
                        <a:rPr lang="en-US" dirty="0" smtClean="0"/>
                        <a:t>(</a:t>
                      </a:r>
                      <a:r>
                        <a:rPr lang="en-US" dirty="0" err="1" smtClean="0"/>
                        <a:t>x,y</a:t>
                      </a:r>
                      <a:r>
                        <a:rPr lang="en-US" dirty="0" smtClean="0"/>
                        <a:t>) is false.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There is a pair </a:t>
                      </a:r>
                      <a:r>
                        <a:rPr lang="en-US" i="1" dirty="0" smtClean="0"/>
                        <a:t>x, y </a:t>
                      </a:r>
                      <a:r>
                        <a:rPr lang="en-US" dirty="0" smtClean="0"/>
                        <a:t>for which </a:t>
                      </a:r>
                      <a:r>
                        <a:rPr lang="en-US" i="1" dirty="0" smtClean="0"/>
                        <a:t>P</a:t>
                      </a:r>
                      <a:r>
                        <a:rPr lang="en-US" dirty="0" smtClean="0"/>
                        <a:t>(</a:t>
                      </a:r>
                      <a:r>
                        <a:rPr lang="en-US" i="1" dirty="0" err="1" smtClean="0"/>
                        <a:t>x,y</a:t>
                      </a:r>
                      <a:r>
                        <a:rPr lang="en-US" dirty="0" smtClean="0"/>
                        <a:t>) is true.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P</a:t>
                      </a:r>
                      <a:r>
                        <a:rPr lang="en-US" dirty="0" smtClean="0"/>
                        <a:t>(</a:t>
                      </a:r>
                      <a:r>
                        <a:rPr lang="en-US" dirty="0" err="1" smtClean="0"/>
                        <a:t>x,y</a:t>
                      </a:r>
                      <a:r>
                        <a:rPr lang="en-US" dirty="0" smtClean="0"/>
                        <a:t>) is false for every pair </a:t>
                      </a:r>
                      <a:r>
                        <a:rPr lang="en-US" i="1" dirty="0" err="1" smtClean="0"/>
                        <a:t>x,y</a:t>
                      </a:r>
                      <a:endParaRPr lang="en-US" i="1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4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/>
          <a:stretch>
            <a:fillRect/>
          </a:stretch>
        </p:blipFill>
        <p:spPr>
          <a:xfrm>
            <a:off x="914400" y="2971800"/>
            <a:ext cx="1320165" cy="255270"/>
          </a:xfrm>
          <a:prstGeom prst="rect">
            <a:avLst/>
          </a:prstGeom>
        </p:spPr>
      </p:pic>
      <p:pic>
        <p:nvPicPr>
          <p:cNvPr id="6" name="Picture 5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/>
          <a:stretch>
            <a:fillRect/>
          </a:stretch>
        </p:blipFill>
        <p:spPr>
          <a:xfrm>
            <a:off x="914400" y="3429000"/>
            <a:ext cx="1320165" cy="255270"/>
          </a:xfrm>
          <a:prstGeom prst="rect">
            <a:avLst/>
          </a:prstGeom>
        </p:spPr>
      </p:pic>
      <p:pic>
        <p:nvPicPr>
          <p:cNvPr id="10" name="Picture 9" descr="addin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 cstate="print"/>
          <a:stretch>
            <a:fillRect/>
          </a:stretch>
        </p:blipFill>
        <p:spPr>
          <a:xfrm>
            <a:off x="914400" y="3962400"/>
            <a:ext cx="1320165" cy="255270"/>
          </a:xfrm>
          <a:prstGeom prst="rect">
            <a:avLst/>
          </a:prstGeom>
        </p:spPr>
      </p:pic>
      <p:pic>
        <p:nvPicPr>
          <p:cNvPr id="11" name="Picture 10" descr="addin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/>
          <a:stretch>
            <a:fillRect/>
          </a:stretch>
        </p:blipFill>
        <p:spPr>
          <a:xfrm>
            <a:off x="990600" y="4572000"/>
            <a:ext cx="1306830" cy="255270"/>
          </a:xfrm>
          <a:prstGeom prst="rect">
            <a:avLst/>
          </a:prstGeom>
        </p:spPr>
      </p:pic>
      <p:pic>
        <p:nvPicPr>
          <p:cNvPr id="9" name="Picture 8" descr="addin_tmp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 cstate="print"/>
          <a:stretch>
            <a:fillRect/>
          </a:stretch>
        </p:blipFill>
        <p:spPr>
          <a:xfrm>
            <a:off x="990600" y="5181600"/>
            <a:ext cx="1306830" cy="255270"/>
          </a:xfrm>
          <a:prstGeom prst="rect">
            <a:avLst/>
          </a:prstGeom>
        </p:spPr>
      </p:pic>
      <p:pic>
        <p:nvPicPr>
          <p:cNvPr id="13" name="Picture 12" descr="addin_tmp.pn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 cstate="print"/>
          <a:stretch>
            <a:fillRect/>
          </a:stretch>
        </p:blipFill>
        <p:spPr>
          <a:xfrm>
            <a:off x="914400" y="5638800"/>
            <a:ext cx="1306830" cy="255270"/>
          </a:xfrm>
          <a:prstGeom prst="rect">
            <a:avLst/>
          </a:prstGeom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457200" y="1752600"/>
            <a:ext cx="82296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General rules:</a:t>
            </a:r>
            <a:endParaRPr lang="en-US" dirty="0" smtClean="0">
              <a:ea typeface="Cambria Math" pitchFamily="18" charset="0"/>
              <a:sym typeface="Symbol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Translating Math Statements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 smtClean="0"/>
              <a:t>Example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:</a:t>
            </a:r>
            <a:r>
              <a:rPr lang="en-US" dirty="0" smtClean="0"/>
              <a:t> “The sum of two positive integers is always positive”</a:t>
            </a:r>
          </a:p>
          <a:p>
            <a:pPr>
              <a:buNone/>
            </a:pPr>
            <a:r>
              <a:rPr lang="en-US" b="1" dirty="0" smtClean="0"/>
              <a:t>Solution</a:t>
            </a:r>
            <a:r>
              <a:rPr lang="en-US" dirty="0" smtClean="0"/>
              <a:t>:</a:t>
            </a:r>
          </a:p>
          <a:p>
            <a:pPr marL="484632" indent="-457200">
              <a:buFont typeface="+mj-lt"/>
              <a:buAutoNum type="arabicPeriod"/>
            </a:pPr>
            <a:r>
              <a:rPr lang="en-US" dirty="0" smtClean="0"/>
              <a:t>Rewrite the statement to make the implied </a:t>
            </a:r>
            <a:r>
              <a:rPr lang="en-US" b="1" dirty="0" smtClean="0"/>
              <a:t>quantifiers</a:t>
            </a:r>
            <a:r>
              <a:rPr lang="en-US" dirty="0" smtClean="0"/>
              <a:t> and </a:t>
            </a:r>
            <a:r>
              <a:rPr lang="en-US" b="1" dirty="0" smtClean="0"/>
              <a:t>domains</a:t>
            </a:r>
            <a:r>
              <a:rPr lang="en-US" dirty="0" smtClean="0"/>
              <a:t> explicit:</a:t>
            </a:r>
          </a:p>
          <a:p>
            <a:pPr lvl="1"/>
            <a:r>
              <a:rPr lang="en-US" dirty="0" smtClean="0"/>
              <a:t>“For every two positive integers, their sum is positive.”</a:t>
            </a:r>
          </a:p>
          <a:p>
            <a:pPr marL="484632" indent="-457200">
              <a:buFont typeface="+mj-lt"/>
              <a:buAutoNum type="arabicPeriod"/>
            </a:pPr>
            <a:r>
              <a:rPr lang="en-US" dirty="0" smtClean="0"/>
              <a:t>Introduce </a:t>
            </a:r>
            <a:r>
              <a:rPr lang="en-US" b="1" dirty="0" smtClean="0"/>
              <a:t>variables</a:t>
            </a:r>
            <a:r>
              <a:rPr lang="en-US" dirty="0" smtClean="0"/>
              <a:t> </a:t>
            </a:r>
            <a:r>
              <a:rPr lang="en-US" i="1" dirty="0" smtClean="0"/>
              <a:t>x</a:t>
            </a:r>
            <a:r>
              <a:rPr lang="en-US" dirty="0" smtClean="0"/>
              <a:t> and </a:t>
            </a:r>
            <a:r>
              <a:rPr lang="en-US" i="1" dirty="0" smtClean="0"/>
              <a:t>y</a:t>
            </a:r>
            <a:r>
              <a:rPr lang="en-US" dirty="0" smtClean="0"/>
              <a:t>:</a:t>
            </a:r>
          </a:p>
          <a:p>
            <a:pPr marL="708660" lvl="1" indent="-342900"/>
            <a:r>
              <a:rPr lang="en-US" dirty="0" smtClean="0"/>
              <a:t>“For all positive integers </a:t>
            </a:r>
            <a:r>
              <a:rPr lang="en-US" i="1" dirty="0" smtClean="0"/>
              <a:t>x</a:t>
            </a:r>
            <a:r>
              <a:rPr lang="en-US" dirty="0" smtClean="0"/>
              <a:t> and </a:t>
            </a:r>
            <a:r>
              <a:rPr lang="en-US" i="1" dirty="0" smtClean="0"/>
              <a:t>y</a:t>
            </a:r>
            <a:r>
              <a:rPr lang="en-US" dirty="0" smtClean="0"/>
              <a:t>, </a:t>
            </a:r>
            <a:r>
              <a:rPr lang="en-US" i="1" dirty="0" err="1" smtClean="0"/>
              <a:t>x+y</a:t>
            </a:r>
            <a:r>
              <a:rPr lang="en-US" dirty="0" smtClean="0"/>
              <a:t> is positive.”</a:t>
            </a:r>
          </a:p>
          <a:p>
            <a:pPr marL="484632" indent="-457200">
              <a:buFont typeface="+mj-lt"/>
              <a:buAutoNum type="arabicPeriod"/>
            </a:pPr>
            <a:r>
              <a:rPr lang="en-US" dirty="0" smtClean="0"/>
              <a:t>Introduce </a:t>
            </a:r>
            <a:r>
              <a:rPr lang="en-US" b="1" dirty="0" smtClean="0"/>
              <a:t>quantifiers</a:t>
            </a:r>
            <a:r>
              <a:rPr lang="en-US" dirty="0" smtClean="0"/>
              <a:t>:</a:t>
            </a:r>
          </a:p>
          <a:p>
            <a:pPr marL="850392" lvl="1" indent="-457200"/>
            <a:r>
              <a:rPr lang="en-US" i="1" dirty="0" smtClean="0">
                <a:latin typeface="Cambria Math"/>
                <a:ea typeface="Cambria Math"/>
                <a:sym typeface="Symbol"/>
              </a:rPr>
              <a:t></a:t>
            </a:r>
            <a:r>
              <a:rPr lang="en-US" i="1" dirty="0" err="1" smtClean="0">
                <a:ea typeface="Cambria Math"/>
                <a:sym typeface="Symbol"/>
              </a:rPr>
              <a:t>x</a:t>
            </a:r>
            <a:r>
              <a:rPr lang="en-US" i="1" dirty="0" err="1" smtClean="0">
                <a:latin typeface="Cambria Math"/>
                <a:ea typeface="Cambria Math"/>
                <a:sym typeface="Symbol"/>
              </a:rPr>
              <a:t>y</a:t>
            </a:r>
            <a:r>
              <a:rPr lang="en-US" i="1" dirty="0" smtClean="0">
                <a:latin typeface="Cambria Math"/>
                <a:ea typeface="Cambria Math"/>
                <a:sym typeface="Symbol"/>
              </a:rPr>
              <a:t> ((</a:t>
            </a:r>
            <a:r>
              <a:rPr lang="en-US" i="1" dirty="0" smtClean="0">
                <a:ea typeface="Cambria Math"/>
                <a:sym typeface="Symbol"/>
              </a:rPr>
              <a:t>x</a:t>
            </a:r>
            <a:r>
              <a:rPr lang="en-US" i="1" dirty="0" smtClean="0">
                <a:latin typeface="Cambria Math"/>
                <a:ea typeface="Cambria Math"/>
                <a:sym typeface="Symbol"/>
              </a:rPr>
              <a:t> &gt; 0)∧ (</a:t>
            </a:r>
            <a:r>
              <a:rPr lang="en-US" i="1" dirty="0" smtClean="0">
                <a:ea typeface="Cambria Math"/>
                <a:sym typeface="Symbol"/>
              </a:rPr>
              <a:t>y </a:t>
            </a:r>
            <a:r>
              <a:rPr lang="en-US" i="1" dirty="0" smtClean="0">
                <a:latin typeface="Cambria Math"/>
                <a:ea typeface="Cambria Math"/>
                <a:sym typeface="Symbol"/>
              </a:rPr>
              <a:t>&gt; 0)</a:t>
            </a:r>
            <a:r>
              <a:rPr lang="en-US" i="1" dirty="0" smtClean="0">
                <a:latin typeface="Cambria Math"/>
                <a:ea typeface="Cambria Math"/>
              </a:rPr>
              <a:t>→ (</a:t>
            </a:r>
            <a:r>
              <a:rPr lang="en-US" i="1" dirty="0" smtClean="0">
                <a:ea typeface="Cambria Math"/>
              </a:rPr>
              <a:t>x</a:t>
            </a:r>
            <a:r>
              <a:rPr lang="en-US" i="1" dirty="0" smtClean="0">
                <a:latin typeface="Cambria Math"/>
                <a:ea typeface="Cambria Math"/>
              </a:rPr>
              <a:t> + </a:t>
            </a:r>
            <a:r>
              <a:rPr lang="en-US" i="1" dirty="0" smtClean="0">
                <a:ea typeface="Cambria Math"/>
              </a:rPr>
              <a:t>y </a:t>
            </a:r>
            <a:r>
              <a:rPr lang="en-US" i="1" dirty="0" smtClean="0">
                <a:latin typeface="Cambria Math"/>
                <a:ea typeface="Cambria Math"/>
              </a:rPr>
              <a:t>&gt; 0))</a:t>
            </a:r>
          </a:p>
          <a:p>
            <a:pPr marL="907542" lvl="1" indent="-514350"/>
            <a:r>
              <a:rPr lang="en-US" dirty="0" smtClean="0">
                <a:ea typeface="Cambria Math"/>
              </a:rPr>
              <a:t>where the domain of both variables is integers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Translation from English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Decide on the </a:t>
            </a:r>
            <a:r>
              <a:rPr lang="en-US" b="1" dirty="0" smtClean="0"/>
              <a:t>domain</a:t>
            </a:r>
            <a:r>
              <a:rPr lang="en-US" dirty="0" smtClean="0"/>
              <a:t>; choose the obvious </a:t>
            </a:r>
            <a:r>
              <a:rPr lang="en-US" b="1" dirty="0" smtClean="0"/>
              <a:t>predicates</a:t>
            </a:r>
            <a:r>
              <a:rPr lang="en-US" dirty="0" smtClean="0"/>
              <a:t>; express in predicate logic.</a:t>
            </a:r>
          </a:p>
          <a:p>
            <a:pPr>
              <a:spcBef>
                <a:spcPts val="1800"/>
              </a:spcBef>
            </a:pPr>
            <a:r>
              <a:rPr lang="en-US" b="1" dirty="0" smtClean="0"/>
              <a:t>Example 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: “Brothers are siblings.”</a:t>
            </a:r>
          </a:p>
          <a:p>
            <a:pPr lvl="1"/>
            <a:r>
              <a:rPr lang="en-US" dirty="0">
                <a:ea typeface="Cambria Math"/>
                <a:sym typeface="Symbol"/>
              </a:rPr>
              <a:t>domain: all people</a:t>
            </a:r>
            <a:endParaRPr lang="en-US" dirty="0" smtClean="0">
              <a:sym typeface="Symbol"/>
            </a:endParaRPr>
          </a:p>
          <a:p>
            <a:pPr lvl="1"/>
            <a:r>
              <a:rPr lang="en-US" dirty="0" smtClean="0">
                <a:sym typeface="Symbol"/>
              </a:rPr>
              <a:t></a:t>
            </a:r>
            <a:r>
              <a:rPr lang="en-US" i="1" dirty="0" smtClean="0">
                <a:sym typeface="Symbol"/>
              </a:rPr>
              <a:t>x</a:t>
            </a:r>
            <a:r>
              <a:rPr lang="en-US" dirty="0" smtClean="0">
                <a:sym typeface="Symbol"/>
              </a:rPr>
              <a:t> </a:t>
            </a:r>
            <a:r>
              <a:rPr lang="en-US" i="1" dirty="0" smtClean="0">
                <a:sym typeface="Symbol"/>
              </a:rPr>
              <a:t>y</a:t>
            </a:r>
            <a:r>
              <a:rPr lang="en-US" dirty="0" smtClean="0">
                <a:sym typeface="Symbol"/>
              </a:rPr>
              <a:t> (</a:t>
            </a:r>
            <a:r>
              <a:rPr lang="en-US" i="1" dirty="0" smtClean="0">
                <a:sym typeface="Symbol"/>
              </a:rPr>
              <a:t>B</a:t>
            </a:r>
            <a:r>
              <a:rPr lang="en-US" dirty="0" smtClean="0">
                <a:sym typeface="Symbol"/>
              </a:rPr>
              <a:t>(</a:t>
            </a:r>
            <a:r>
              <a:rPr lang="en-US" dirty="0" err="1" smtClean="0">
                <a:sym typeface="Symbol"/>
              </a:rPr>
              <a:t>x,y</a:t>
            </a:r>
            <a:r>
              <a:rPr lang="en-US" dirty="0" smtClean="0">
                <a:sym typeface="Symbol"/>
              </a:rPr>
              <a:t>) </a:t>
            </a:r>
            <a:r>
              <a:rPr lang="en-US" dirty="0" smtClean="0">
                <a:latin typeface="Cambria Math"/>
                <a:ea typeface="Cambria Math"/>
                <a:sym typeface="Symbol"/>
              </a:rPr>
              <a:t>→ </a:t>
            </a:r>
            <a:r>
              <a:rPr lang="en-US" i="1" dirty="0" smtClean="0">
                <a:latin typeface="Cambria Math"/>
                <a:ea typeface="Cambria Math"/>
                <a:sym typeface="Symbol"/>
              </a:rPr>
              <a:t>S</a:t>
            </a:r>
            <a:r>
              <a:rPr lang="en-US" dirty="0" smtClean="0">
                <a:latin typeface="Cambria Math"/>
                <a:ea typeface="Cambria Math"/>
                <a:sym typeface="Symbol"/>
              </a:rPr>
              <a:t>(</a:t>
            </a:r>
            <a:r>
              <a:rPr lang="en-US" dirty="0" err="1" smtClean="0">
                <a:latin typeface="Cambria Math"/>
                <a:ea typeface="Cambria Math"/>
                <a:sym typeface="Symbol"/>
              </a:rPr>
              <a:t>x,y</a:t>
            </a:r>
            <a:r>
              <a:rPr lang="en-US" dirty="0" smtClean="0">
                <a:latin typeface="Cambria Math"/>
                <a:ea typeface="Cambria Math"/>
                <a:sym typeface="Symbol"/>
              </a:rPr>
              <a:t>))</a:t>
            </a:r>
            <a:endParaRPr lang="en-US" dirty="0" smtClean="0">
              <a:ea typeface="Cambria Math"/>
              <a:sym typeface="Symbol"/>
            </a:endParaRPr>
          </a:p>
          <a:p>
            <a:pPr>
              <a:spcBef>
                <a:spcPts val="1800"/>
              </a:spcBef>
            </a:pPr>
            <a:r>
              <a:rPr lang="en-US" b="1" dirty="0" smtClean="0"/>
              <a:t>Example 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: “Siblinghood is symmetric.”</a:t>
            </a:r>
          </a:p>
          <a:p>
            <a:pPr lvl="1"/>
            <a:r>
              <a:rPr lang="en-US" dirty="0" smtClean="0">
                <a:sym typeface="Symbol"/>
              </a:rPr>
              <a:t></a:t>
            </a:r>
            <a:r>
              <a:rPr lang="en-US" i="1" dirty="0" smtClean="0">
                <a:sym typeface="Symbol"/>
              </a:rPr>
              <a:t>x</a:t>
            </a:r>
            <a:r>
              <a:rPr lang="en-US" dirty="0" smtClean="0">
                <a:sym typeface="Symbol"/>
              </a:rPr>
              <a:t> </a:t>
            </a:r>
            <a:r>
              <a:rPr lang="en-US" i="1" dirty="0" smtClean="0">
                <a:sym typeface="Symbol"/>
              </a:rPr>
              <a:t>y</a:t>
            </a:r>
            <a:r>
              <a:rPr lang="en-US" dirty="0" smtClean="0">
                <a:sym typeface="Symbol"/>
              </a:rPr>
              <a:t> (</a:t>
            </a:r>
            <a:r>
              <a:rPr lang="en-US" i="1" dirty="0" smtClean="0">
                <a:sym typeface="Symbol"/>
              </a:rPr>
              <a:t>S</a:t>
            </a:r>
            <a:r>
              <a:rPr lang="en-US" dirty="0" smtClean="0">
                <a:sym typeface="Symbol"/>
              </a:rPr>
              <a:t>(</a:t>
            </a:r>
            <a:r>
              <a:rPr lang="en-US" i="1" dirty="0" err="1" smtClean="0">
                <a:sym typeface="Symbol"/>
              </a:rPr>
              <a:t>x,y</a:t>
            </a:r>
            <a:r>
              <a:rPr lang="en-US" dirty="0" smtClean="0">
                <a:sym typeface="Symbol"/>
              </a:rPr>
              <a:t>) </a:t>
            </a:r>
            <a:r>
              <a:rPr lang="en-US" dirty="0" smtClean="0">
                <a:latin typeface="Cambria Math"/>
                <a:ea typeface="Cambria Math"/>
                <a:sym typeface="Symbol"/>
              </a:rPr>
              <a:t>→ </a:t>
            </a:r>
            <a:r>
              <a:rPr lang="en-US" i="1" dirty="0" smtClean="0">
                <a:latin typeface="Cambria Math"/>
                <a:ea typeface="Cambria Math"/>
                <a:sym typeface="Symbol"/>
              </a:rPr>
              <a:t>S</a:t>
            </a:r>
            <a:r>
              <a:rPr lang="en-US" dirty="0" smtClean="0">
                <a:latin typeface="Cambria Math"/>
                <a:ea typeface="Cambria Math"/>
                <a:sym typeface="Symbol"/>
              </a:rPr>
              <a:t>(</a:t>
            </a:r>
            <a:r>
              <a:rPr lang="en-US" i="1" dirty="0" err="1" smtClean="0">
                <a:latin typeface="Cambria Math"/>
                <a:ea typeface="Cambria Math"/>
                <a:sym typeface="Symbol"/>
              </a:rPr>
              <a:t>y,x</a:t>
            </a:r>
            <a:r>
              <a:rPr lang="en-US" dirty="0" smtClean="0">
                <a:latin typeface="Cambria Math"/>
                <a:ea typeface="Cambria Math"/>
                <a:sym typeface="Symbol"/>
              </a:rPr>
              <a:t>))</a:t>
            </a:r>
          </a:p>
          <a:p>
            <a:pPr>
              <a:spcBef>
                <a:spcPts val="1800"/>
              </a:spcBef>
            </a:pPr>
            <a:r>
              <a:rPr lang="en-US" b="1" dirty="0" smtClean="0"/>
              <a:t>Example 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: “Everybody loves somebody.”</a:t>
            </a:r>
          </a:p>
          <a:p>
            <a:pPr lvl="1"/>
            <a:r>
              <a:rPr lang="en-US" dirty="0" smtClean="0">
                <a:sym typeface="Symbol"/>
              </a:rPr>
              <a:t></a:t>
            </a:r>
            <a:r>
              <a:rPr lang="en-US" i="1" dirty="0" smtClean="0">
                <a:sym typeface="Symbol"/>
              </a:rPr>
              <a:t>x</a:t>
            </a:r>
            <a:r>
              <a:rPr lang="en-US" dirty="0" smtClean="0">
                <a:sym typeface="Symbol"/>
              </a:rPr>
              <a:t> </a:t>
            </a:r>
            <a:r>
              <a:rPr lang="en-US" i="1" dirty="0" smtClean="0">
                <a:sym typeface="Symbol"/>
              </a:rPr>
              <a:t>y</a:t>
            </a:r>
            <a:r>
              <a:rPr lang="en-US" dirty="0" smtClean="0">
                <a:sym typeface="Symbol"/>
              </a:rPr>
              <a:t> </a:t>
            </a:r>
            <a:r>
              <a:rPr lang="en-US" i="1" dirty="0" smtClean="0">
                <a:sym typeface="Symbol"/>
              </a:rPr>
              <a:t>L</a:t>
            </a:r>
            <a:r>
              <a:rPr lang="en-US" dirty="0" smtClean="0">
                <a:sym typeface="Symbol"/>
              </a:rPr>
              <a:t>(</a:t>
            </a:r>
            <a:r>
              <a:rPr lang="en-US" i="1" dirty="0" err="1" smtClean="0">
                <a:sym typeface="Symbol"/>
              </a:rPr>
              <a:t>x,y</a:t>
            </a:r>
            <a:r>
              <a:rPr lang="en-US" dirty="0" smtClean="0">
                <a:sym typeface="Symbol"/>
              </a:rPr>
              <a:t>)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56892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Translation from English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Example 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4</a:t>
            </a:r>
            <a:r>
              <a:rPr lang="en-US" dirty="0" smtClean="0"/>
              <a:t>: “There is someone who is loved by everyone.”</a:t>
            </a:r>
          </a:p>
          <a:p>
            <a:pPr lvl="1"/>
            <a:r>
              <a:rPr lang="en-US" dirty="0" smtClean="0">
                <a:sym typeface="Symbol"/>
              </a:rPr>
              <a:t></a:t>
            </a:r>
            <a:r>
              <a:rPr lang="en-US" i="1" dirty="0" err="1" smtClean="0">
                <a:sym typeface="Symbol"/>
              </a:rPr>
              <a:t>y</a:t>
            </a:r>
            <a:r>
              <a:rPr lang="en-US" dirty="0" err="1" smtClean="0">
                <a:sym typeface="Symbol"/>
              </a:rPr>
              <a:t></a:t>
            </a:r>
            <a:r>
              <a:rPr lang="en-US" i="1" dirty="0" err="1" smtClean="0">
                <a:sym typeface="Symbol"/>
              </a:rPr>
              <a:t>x</a:t>
            </a:r>
            <a:r>
              <a:rPr lang="en-US" dirty="0" smtClean="0">
                <a:sym typeface="Symbol"/>
              </a:rPr>
              <a:t> </a:t>
            </a:r>
            <a:r>
              <a:rPr lang="en-US" i="1" dirty="0" smtClean="0">
                <a:sym typeface="Symbol"/>
              </a:rPr>
              <a:t>L</a:t>
            </a:r>
            <a:r>
              <a:rPr lang="en-US" dirty="0" smtClean="0">
                <a:sym typeface="Symbol"/>
              </a:rPr>
              <a:t>(</a:t>
            </a:r>
            <a:r>
              <a:rPr lang="en-US" i="1" dirty="0" err="1" smtClean="0">
                <a:sym typeface="Symbol"/>
              </a:rPr>
              <a:t>x,y</a:t>
            </a:r>
            <a:r>
              <a:rPr lang="en-US" dirty="0" smtClean="0">
                <a:sym typeface="Symbol"/>
              </a:rPr>
              <a:t>)</a:t>
            </a:r>
          </a:p>
          <a:p>
            <a:pPr>
              <a:spcBef>
                <a:spcPts val="1800"/>
              </a:spcBef>
            </a:pPr>
            <a:r>
              <a:rPr lang="en-US" b="1" dirty="0" smtClean="0"/>
              <a:t>Example 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5</a:t>
            </a:r>
            <a:r>
              <a:rPr lang="en-US" dirty="0" smtClean="0"/>
              <a:t>: “There is someone who loves someone.”</a:t>
            </a:r>
          </a:p>
          <a:p>
            <a:pPr lvl="1"/>
            <a:r>
              <a:rPr lang="en-US" dirty="0" smtClean="0">
                <a:sym typeface="Symbol"/>
              </a:rPr>
              <a:t></a:t>
            </a:r>
            <a:r>
              <a:rPr lang="en-US" i="1" dirty="0" err="1" smtClean="0">
                <a:sym typeface="Symbol"/>
              </a:rPr>
              <a:t>x</a:t>
            </a:r>
            <a:r>
              <a:rPr lang="en-US" dirty="0" err="1" smtClean="0">
                <a:sym typeface="Symbol"/>
              </a:rPr>
              <a:t></a:t>
            </a:r>
            <a:r>
              <a:rPr lang="en-US" i="1" dirty="0" err="1" smtClean="0">
                <a:sym typeface="Symbol"/>
              </a:rPr>
              <a:t>y</a:t>
            </a:r>
            <a:r>
              <a:rPr lang="en-US" dirty="0" smtClean="0">
                <a:sym typeface="Symbol"/>
              </a:rPr>
              <a:t> </a:t>
            </a:r>
            <a:r>
              <a:rPr lang="en-US" i="1" dirty="0" smtClean="0">
                <a:sym typeface="Symbol"/>
              </a:rPr>
              <a:t>L</a:t>
            </a:r>
            <a:r>
              <a:rPr lang="en-US" dirty="0" smtClean="0">
                <a:sym typeface="Symbol"/>
              </a:rPr>
              <a:t>(</a:t>
            </a:r>
            <a:r>
              <a:rPr lang="en-US" i="1" dirty="0" err="1" smtClean="0">
                <a:sym typeface="Symbol"/>
              </a:rPr>
              <a:t>x,y</a:t>
            </a:r>
            <a:r>
              <a:rPr lang="en-US" dirty="0" smtClean="0">
                <a:sym typeface="Symbol"/>
              </a:rPr>
              <a:t>)</a:t>
            </a:r>
          </a:p>
          <a:p>
            <a:pPr>
              <a:spcBef>
                <a:spcPts val="1800"/>
              </a:spcBef>
            </a:pPr>
            <a:r>
              <a:rPr lang="en-US" b="1" dirty="0" smtClean="0"/>
              <a:t>Example 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6</a:t>
            </a:r>
            <a:r>
              <a:rPr lang="en-US" dirty="0" smtClean="0"/>
              <a:t>: “Everyone loves himself”</a:t>
            </a:r>
          </a:p>
          <a:p>
            <a:pPr lvl="1"/>
            <a:r>
              <a:rPr lang="en-US" dirty="0" smtClean="0">
                <a:sym typeface="Symbol"/>
              </a:rPr>
              <a:t></a:t>
            </a:r>
            <a:r>
              <a:rPr lang="en-US" i="1" dirty="0" smtClean="0">
                <a:sym typeface="Symbol"/>
              </a:rPr>
              <a:t>x</a:t>
            </a:r>
            <a:r>
              <a:rPr lang="en-US" dirty="0" smtClean="0">
                <a:sym typeface="Symbol"/>
              </a:rPr>
              <a:t> </a:t>
            </a:r>
            <a:r>
              <a:rPr lang="en-US" i="1" dirty="0" smtClean="0">
                <a:sym typeface="Symbol"/>
              </a:rPr>
              <a:t>L</a:t>
            </a:r>
            <a:r>
              <a:rPr lang="en-US" dirty="0" smtClean="0">
                <a:sym typeface="Symbol"/>
              </a:rPr>
              <a:t>(</a:t>
            </a:r>
            <a:r>
              <a:rPr lang="en-US" i="1" dirty="0" err="1" smtClean="0">
                <a:sym typeface="Symbol"/>
              </a:rPr>
              <a:t>x</a:t>
            </a:r>
            <a:r>
              <a:rPr lang="en-US" dirty="0" err="1" smtClean="0">
                <a:sym typeface="Symbol"/>
              </a:rPr>
              <a:t>,</a:t>
            </a:r>
            <a:r>
              <a:rPr lang="en-US" i="1" dirty="0" err="1" smtClean="0">
                <a:sym typeface="Symbol"/>
              </a:rPr>
              <a:t>x</a:t>
            </a:r>
            <a:r>
              <a:rPr lang="en-US" dirty="0" smtClean="0">
                <a:sym typeface="Symbol"/>
              </a:rPr>
              <a:t>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Negating Nested Quantifiers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76800"/>
          </a:xfrm>
        </p:spPr>
        <p:txBody>
          <a:bodyPr>
            <a:noAutofit/>
          </a:bodyPr>
          <a:lstStyle/>
          <a:p>
            <a:r>
              <a:rPr lang="en-US" sz="2400" dirty="0" smtClean="0"/>
              <a:t>Recall De Morgan’s laws for quantifiers</a:t>
            </a:r>
          </a:p>
          <a:p>
            <a:pPr lvl="1"/>
            <a:r>
              <a:rPr lang="en-US" dirty="0">
                <a:latin typeface="Cambria Math"/>
                <a:ea typeface="Cambria Math"/>
                <a:sym typeface="Symbol"/>
              </a:rPr>
              <a:t>¬</a:t>
            </a:r>
            <a:r>
              <a:rPr lang="en-US" dirty="0">
                <a:latin typeface="Cambria Math" pitchFamily="18" charset="0"/>
                <a:ea typeface="Cambria Math" pitchFamily="18" charset="0"/>
                <a:sym typeface="Symbol"/>
              </a:rPr>
              <a:t>x </a:t>
            </a:r>
            <a:r>
              <a:rPr lang="en-US" dirty="0" smtClean="0">
                <a:latin typeface="Cambria Math" pitchFamily="18" charset="0"/>
                <a:ea typeface="Cambria Math" pitchFamily="18" charset="0"/>
                <a:sym typeface="Symbol"/>
              </a:rPr>
              <a:t>P(x</a:t>
            </a:r>
            <a:r>
              <a:rPr lang="en-US" dirty="0">
                <a:latin typeface="Cambria Math" pitchFamily="18" charset="0"/>
                <a:ea typeface="Cambria Math" pitchFamily="18" charset="0"/>
                <a:sym typeface="Symbol"/>
              </a:rPr>
              <a:t>) </a:t>
            </a:r>
            <a:r>
              <a:rPr lang="en-US" dirty="0" smtClean="0">
                <a:latin typeface="Cambria Math" pitchFamily="18" charset="0"/>
                <a:ea typeface="Cambria Math" pitchFamily="18" charset="0"/>
                <a:sym typeface="Symbol"/>
              </a:rPr>
              <a:t> </a:t>
            </a:r>
            <a:r>
              <a:rPr lang="en-US" dirty="0" smtClean="0">
                <a:latin typeface="Cambria Math"/>
                <a:ea typeface="Cambria Math"/>
              </a:rPr>
              <a:t>≡</a:t>
            </a:r>
            <a:r>
              <a:rPr lang="en-US" dirty="0" smtClean="0">
                <a:latin typeface="Cambria Math" pitchFamily="18" charset="0"/>
                <a:ea typeface="Cambria Math" pitchFamily="18" charset="0"/>
                <a:sym typeface="Symbol"/>
              </a:rPr>
              <a:t> </a:t>
            </a:r>
            <a:r>
              <a:rPr lang="en-US" dirty="0">
                <a:latin typeface="Cambria Math" pitchFamily="18" charset="0"/>
                <a:ea typeface="Cambria Math" pitchFamily="18" charset="0"/>
                <a:sym typeface="Symbol"/>
              </a:rPr>
              <a:t>x </a:t>
            </a:r>
            <a:r>
              <a:rPr lang="en-US" dirty="0" smtClean="0">
                <a:latin typeface="Cambria Math"/>
                <a:ea typeface="Cambria Math"/>
                <a:sym typeface="Symbol"/>
              </a:rPr>
              <a:t>¬</a:t>
            </a:r>
            <a:r>
              <a:rPr lang="en-US" dirty="0" smtClean="0">
                <a:latin typeface="Cambria Math" pitchFamily="18" charset="0"/>
                <a:ea typeface="Cambria Math" pitchFamily="18" charset="0"/>
                <a:sym typeface="Symbol"/>
              </a:rPr>
              <a:t>P(x)</a:t>
            </a:r>
          </a:p>
          <a:p>
            <a:pPr lvl="1"/>
            <a:r>
              <a:rPr lang="en-US" dirty="0" smtClean="0">
                <a:latin typeface="Cambria Math"/>
                <a:ea typeface="Cambria Math"/>
                <a:sym typeface="Symbol"/>
              </a:rPr>
              <a:t>¬</a:t>
            </a:r>
            <a:r>
              <a:rPr lang="en-US" dirty="0" smtClean="0">
                <a:latin typeface="Cambria Math" pitchFamily="18" charset="0"/>
                <a:ea typeface="Cambria Math" pitchFamily="18" charset="0"/>
                <a:sym typeface="Symbol"/>
              </a:rPr>
              <a:t>x P(x) </a:t>
            </a:r>
            <a:r>
              <a:rPr lang="en-US" dirty="0">
                <a:latin typeface="Cambria Math"/>
                <a:ea typeface="Cambria Math"/>
              </a:rPr>
              <a:t>≡</a:t>
            </a:r>
            <a:r>
              <a:rPr lang="en-US" dirty="0">
                <a:latin typeface="Cambria Math" pitchFamily="18" charset="0"/>
                <a:ea typeface="Cambria Math" pitchFamily="18" charset="0"/>
                <a:sym typeface="Symbol"/>
              </a:rPr>
              <a:t> x </a:t>
            </a:r>
            <a:r>
              <a:rPr lang="en-US" dirty="0" smtClean="0">
                <a:latin typeface="Cambria Math"/>
                <a:ea typeface="Cambria Math"/>
                <a:sym typeface="Symbol"/>
              </a:rPr>
              <a:t>¬</a:t>
            </a:r>
            <a:r>
              <a:rPr lang="en-US" dirty="0">
                <a:latin typeface="Cambria Math" pitchFamily="18" charset="0"/>
                <a:ea typeface="Cambria Math" pitchFamily="18" charset="0"/>
                <a:sym typeface="Symbol"/>
              </a:rPr>
              <a:t>P</a:t>
            </a:r>
            <a:r>
              <a:rPr lang="en-US" dirty="0" smtClean="0">
                <a:latin typeface="Cambria Math" pitchFamily="18" charset="0"/>
                <a:ea typeface="Cambria Math" pitchFamily="18" charset="0"/>
                <a:sym typeface="Symbol"/>
              </a:rPr>
              <a:t>(x)</a:t>
            </a:r>
          </a:p>
          <a:p>
            <a:r>
              <a:rPr lang="en-US" sz="2400" dirty="0" smtClean="0">
                <a:ea typeface="Cambria Math" pitchFamily="18" charset="0"/>
                <a:sym typeface="Symbol"/>
              </a:rPr>
              <a:t>Starting from left to right, successively apply these laws to nested quantifiers</a:t>
            </a:r>
            <a:endParaRPr lang="en-US" dirty="0"/>
          </a:p>
          <a:p>
            <a:r>
              <a:rPr lang="en-US" sz="2400" b="1" dirty="0" smtClean="0"/>
              <a:t>Example</a:t>
            </a:r>
            <a:r>
              <a:rPr lang="en-US" sz="2400" dirty="0" smtClean="0"/>
              <a:t>:  </a:t>
            </a:r>
          </a:p>
          <a:p>
            <a:pPr marL="365760" lvl="1" indent="0">
              <a:buNone/>
            </a:pPr>
            <a:r>
              <a:rPr lang="en-US" dirty="0" smtClean="0">
                <a:latin typeface="Cambria Math"/>
                <a:ea typeface="Cambria Math"/>
              </a:rPr>
              <a:t>      ¬</a:t>
            </a:r>
            <a:r>
              <a:rPr lang="en-US" dirty="0" smtClean="0">
                <a:latin typeface="Cambria Math" pitchFamily="18" charset="0"/>
                <a:ea typeface="Cambria Math" pitchFamily="18" charset="0"/>
                <a:sym typeface="Symbol"/>
              </a:rPr>
              <a:t>w a f (P(</a:t>
            </a:r>
            <a:r>
              <a:rPr lang="en-US" dirty="0" err="1" smtClean="0">
                <a:latin typeface="Cambria Math" pitchFamily="18" charset="0"/>
                <a:ea typeface="Cambria Math" pitchFamily="18" charset="0"/>
                <a:sym typeface="Symbol"/>
              </a:rPr>
              <a:t>w,f</a:t>
            </a:r>
            <a:r>
              <a:rPr lang="en-US" dirty="0" smtClean="0">
                <a:latin typeface="Cambria Math" pitchFamily="18" charset="0"/>
                <a:ea typeface="Cambria Math" pitchFamily="18" charset="0"/>
                <a:sym typeface="Symbol"/>
              </a:rPr>
              <a:t> ) ∧ Q(</a:t>
            </a:r>
            <a:r>
              <a:rPr lang="en-US" dirty="0" err="1" smtClean="0">
                <a:latin typeface="Cambria Math" pitchFamily="18" charset="0"/>
                <a:ea typeface="Cambria Math" pitchFamily="18" charset="0"/>
                <a:sym typeface="Symbol"/>
              </a:rPr>
              <a:t>f,a</a:t>
            </a:r>
            <a:r>
              <a:rPr lang="en-US" dirty="0" smtClean="0">
                <a:latin typeface="Cambria Math" pitchFamily="18" charset="0"/>
                <a:ea typeface="Cambria Math" pitchFamily="18" charset="0"/>
                <a:sym typeface="Symbol"/>
              </a:rPr>
              <a:t>)) </a:t>
            </a:r>
            <a:r>
              <a:rPr lang="en-US" dirty="0">
                <a:latin typeface="Cambria Math"/>
                <a:ea typeface="Cambria Math"/>
              </a:rPr>
              <a:t>≡ </a:t>
            </a:r>
            <a:endParaRPr lang="en-US" dirty="0" smtClean="0">
              <a:latin typeface="Cambria Math" pitchFamily="18" charset="0"/>
              <a:ea typeface="Cambria Math" pitchFamily="18" charset="0"/>
              <a:sym typeface="Symbol"/>
            </a:endParaRPr>
          </a:p>
          <a:p>
            <a:pPr marL="640080" lvl="2" indent="0">
              <a:buNone/>
            </a:pPr>
            <a:r>
              <a:rPr lang="en-US" sz="2400" dirty="0" smtClean="0">
                <a:latin typeface="Cambria Math"/>
                <a:ea typeface="Cambria Math"/>
              </a:rPr>
              <a:t>≡ 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  <a:sym typeface="Symbol"/>
              </a:rPr>
              <a:t>w</a:t>
            </a:r>
            <a:r>
              <a:rPr lang="en-US" sz="2400" dirty="0" smtClean="0">
                <a:latin typeface="Cambria Math"/>
                <a:ea typeface="Cambria Math"/>
              </a:rPr>
              <a:t> ¬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  <a:sym typeface="Symbol"/>
              </a:rPr>
              <a:t>a f  (P(</a:t>
            </a:r>
            <a:r>
              <a:rPr lang="en-US" sz="2400" dirty="0" err="1" smtClean="0">
                <a:latin typeface="Cambria Math" pitchFamily="18" charset="0"/>
                <a:ea typeface="Cambria Math" pitchFamily="18" charset="0"/>
                <a:sym typeface="Symbol"/>
              </a:rPr>
              <a:t>w,f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  <a:sym typeface="Symbol"/>
              </a:rPr>
              <a:t> ) ∧ Q(</a:t>
            </a:r>
            <a:r>
              <a:rPr lang="en-US" sz="2400" dirty="0" err="1" smtClean="0">
                <a:latin typeface="Cambria Math" pitchFamily="18" charset="0"/>
                <a:ea typeface="Cambria Math" pitchFamily="18" charset="0"/>
                <a:sym typeface="Symbol"/>
              </a:rPr>
              <a:t>f,a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  <a:sym typeface="Symbol"/>
              </a:rPr>
              <a:t>))      </a:t>
            </a:r>
            <a:r>
              <a:rPr lang="en-US" sz="2400" dirty="0" smtClean="0">
                <a:ea typeface="Cambria Math" pitchFamily="18" charset="0"/>
                <a:sym typeface="Symbol"/>
              </a:rPr>
              <a:t>by De Morgan’s for 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  <a:sym typeface="Symbol"/>
              </a:rPr>
              <a:t></a:t>
            </a:r>
          </a:p>
          <a:p>
            <a:pPr marL="640080" lvl="2" indent="0">
              <a:buNone/>
            </a:pPr>
            <a:r>
              <a:rPr lang="en-US" sz="2400" dirty="0" smtClean="0">
                <a:latin typeface="Cambria Math"/>
                <a:ea typeface="Cambria Math"/>
              </a:rPr>
              <a:t>≡ 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  <a:sym typeface="Symbol"/>
              </a:rPr>
              <a:t>w</a:t>
            </a:r>
            <a:r>
              <a:rPr lang="en-US" sz="2400" dirty="0" smtClean="0">
                <a:latin typeface="Cambria Math"/>
                <a:ea typeface="Cambria Math"/>
              </a:rPr>
              <a:t> 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  <a:sym typeface="Symbol"/>
              </a:rPr>
              <a:t> a </a:t>
            </a:r>
            <a:r>
              <a:rPr lang="en-US" sz="2400" dirty="0" smtClean="0">
                <a:latin typeface="Cambria Math"/>
                <a:ea typeface="Cambria Math"/>
              </a:rPr>
              <a:t>¬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  <a:sym typeface="Symbol"/>
              </a:rPr>
              <a:t>f  (P(</a:t>
            </a:r>
            <a:r>
              <a:rPr lang="en-US" sz="2400" dirty="0" err="1" smtClean="0">
                <a:latin typeface="Cambria Math" pitchFamily="18" charset="0"/>
                <a:ea typeface="Cambria Math" pitchFamily="18" charset="0"/>
                <a:sym typeface="Symbol"/>
              </a:rPr>
              <a:t>w,f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  <a:sym typeface="Symbol"/>
              </a:rPr>
              <a:t> ) ∧ Q(</a:t>
            </a:r>
            <a:r>
              <a:rPr lang="en-US" sz="2400" dirty="0" err="1" smtClean="0">
                <a:latin typeface="Cambria Math" pitchFamily="18" charset="0"/>
                <a:ea typeface="Cambria Math" pitchFamily="18" charset="0"/>
                <a:sym typeface="Symbol"/>
              </a:rPr>
              <a:t>f,a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  <a:sym typeface="Symbol"/>
              </a:rPr>
              <a:t>))      </a:t>
            </a:r>
            <a:r>
              <a:rPr lang="en-US" sz="2400" dirty="0" smtClean="0">
                <a:ea typeface="Cambria Math" pitchFamily="18" charset="0"/>
                <a:sym typeface="Symbol"/>
              </a:rPr>
              <a:t>by De Morgan’s for 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  <a:sym typeface="Symbol"/>
              </a:rPr>
              <a:t></a:t>
            </a:r>
          </a:p>
          <a:p>
            <a:pPr marL="640080" lvl="2" indent="0">
              <a:buNone/>
            </a:pPr>
            <a:r>
              <a:rPr lang="en-US" sz="2400" dirty="0">
                <a:latin typeface="Cambria Math"/>
                <a:ea typeface="Cambria Math"/>
              </a:rPr>
              <a:t>≡ 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  <a:sym typeface="Symbol"/>
              </a:rPr>
              <a:t>w</a:t>
            </a:r>
            <a:r>
              <a:rPr lang="en-US" sz="2400" dirty="0" smtClean="0">
                <a:latin typeface="Cambria Math"/>
                <a:ea typeface="Cambria Math"/>
              </a:rPr>
              <a:t> 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  <a:sym typeface="Symbol"/>
              </a:rPr>
              <a:t> a f </a:t>
            </a:r>
            <a:r>
              <a:rPr lang="en-US" sz="2400" dirty="0" smtClean="0">
                <a:latin typeface="Cambria Math"/>
                <a:ea typeface="Cambria Math"/>
              </a:rPr>
              <a:t>¬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  <a:sym typeface="Symbol"/>
              </a:rPr>
              <a:t>(P(</a:t>
            </a:r>
            <a:r>
              <a:rPr lang="en-US" sz="2400" dirty="0" err="1" smtClean="0">
                <a:latin typeface="Cambria Math" pitchFamily="18" charset="0"/>
                <a:ea typeface="Cambria Math" pitchFamily="18" charset="0"/>
                <a:sym typeface="Symbol"/>
              </a:rPr>
              <a:t>w,f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  <a:sym typeface="Symbol"/>
              </a:rPr>
              <a:t> ) ∧ Q(</a:t>
            </a:r>
            <a:r>
              <a:rPr lang="en-US" sz="2400" dirty="0" err="1" smtClean="0">
                <a:latin typeface="Cambria Math" pitchFamily="18" charset="0"/>
                <a:ea typeface="Cambria Math" pitchFamily="18" charset="0"/>
                <a:sym typeface="Symbol"/>
              </a:rPr>
              <a:t>f,a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  <a:sym typeface="Symbol"/>
              </a:rPr>
              <a:t>))      </a:t>
            </a:r>
            <a:r>
              <a:rPr lang="en-US" sz="2400" dirty="0" smtClean="0">
                <a:ea typeface="Cambria Math" pitchFamily="18" charset="0"/>
                <a:sym typeface="Symbol"/>
              </a:rPr>
              <a:t>by De Morgan’s for 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  <a:sym typeface="Symbol"/>
              </a:rPr>
              <a:t></a:t>
            </a:r>
          </a:p>
          <a:p>
            <a:pPr marL="640080" lvl="2" indent="0">
              <a:buNone/>
            </a:pPr>
            <a:r>
              <a:rPr lang="en-US" sz="2400" dirty="0">
                <a:latin typeface="Cambria Math"/>
                <a:ea typeface="Cambria Math"/>
              </a:rPr>
              <a:t>≡ 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  <a:sym typeface="Symbol"/>
              </a:rPr>
              <a:t>w</a:t>
            </a:r>
            <a:r>
              <a:rPr lang="en-US" sz="2400" dirty="0" smtClean="0">
                <a:latin typeface="Cambria Math"/>
                <a:ea typeface="Cambria Math"/>
              </a:rPr>
              <a:t> 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  <a:sym typeface="Symbol"/>
              </a:rPr>
              <a:t> a f (</a:t>
            </a:r>
            <a:r>
              <a:rPr lang="en-US" sz="2400" dirty="0" smtClean="0">
                <a:latin typeface="Cambria Math"/>
                <a:ea typeface="Cambria Math"/>
              </a:rPr>
              <a:t>¬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  <a:sym typeface="Symbol"/>
              </a:rPr>
              <a:t>P(</a:t>
            </a:r>
            <a:r>
              <a:rPr lang="en-US" sz="2400" dirty="0" err="1" smtClean="0">
                <a:latin typeface="Cambria Math" pitchFamily="18" charset="0"/>
                <a:ea typeface="Cambria Math" pitchFamily="18" charset="0"/>
                <a:sym typeface="Symbol"/>
              </a:rPr>
              <a:t>w,f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  <a:sym typeface="Symbol"/>
              </a:rPr>
              <a:t> ) </a:t>
            </a:r>
            <a:r>
              <a:rPr lang="en-US" sz="2400" dirty="0" smtClean="0">
                <a:latin typeface="Cambria Math"/>
                <a:ea typeface="Cambria Math"/>
                <a:sym typeface="Symbol"/>
              </a:rPr>
              <a:t>∨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  <a:sym typeface="Symbol"/>
              </a:rPr>
              <a:t> </a:t>
            </a:r>
            <a:r>
              <a:rPr lang="en-US" sz="2400" dirty="0" smtClean="0">
                <a:latin typeface="Cambria Math"/>
                <a:ea typeface="Cambria Math"/>
              </a:rPr>
              <a:t>¬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  <a:sym typeface="Symbol"/>
              </a:rPr>
              <a:t>Q(</a:t>
            </a:r>
            <a:r>
              <a:rPr lang="en-US" sz="2400" dirty="0" err="1" smtClean="0">
                <a:latin typeface="Cambria Math" pitchFamily="18" charset="0"/>
                <a:ea typeface="Cambria Math" pitchFamily="18" charset="0"/>
                <a:sym typeface="Symbol"/>
              </a:rPr>
              <a:t>f,a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  <a:sym typeface="Symbol"/>
              </a:rPr>
              <a:t>))   </a:t>
            </a:r>
            <a:r>
              <a:rPr lang="en-US" sz="2400" dirty="0" smtClean="0">
                <a:ea typeface="Cambria Math" pitchFamily="18" charset="0"/>
                <a:sym typeface="Symbol"/>
              </a:rPr>
              <a:t>by De Morgan’s for 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  <a:sym typeface="Symbol"/>
              </a:rPr>
              <a:t>∧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747931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$\forall x \forall y P(x,y)$&#10;&#10;&#10;&#10;\end{document}"/>
  <p:tag name="IGUANATEXSIZE" val="2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$\forall y \forall x P(x,y)$&#10;&#10;&#10;&#10;\end{document}"/>
  <p:tag name="IGUANATEXSIZE" val="2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$\forall x \exists y P(x,y)$&#10;&#10;&#10;&#10;\end{document}"/>
  <p:tag name="IGUANATEXSIZE" val="2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$\exists x \forall y P(x,y)$&#10;&#10;&#10;&#10;\end{document}"/>
  <p:tag name="IGUANATEXSIZE" val="2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$\exists x \exists y P(x,y)$&#10;&#10;&#10;&#10;\end{document}"/>
  <p:tag name="IGUANATEXSIZE" val="2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$\exists y \exists x P(x,y)$&#10;&#10;&#10;&#10;\end{document}"/>
  <p:tag name="IGUANATEXSIZE" val="20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14681</TotalTime>
  <Words>869</Words>
  <Application>Microsoft Office PowerPoint</Application>
  <PresentationFormat>On-screen Show (4:3)</PresentationFormat>
  <Paragraphs>85</Paragraphs>
  <Slides>9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Constantia</vt:lpstr>
      <vt:lpstr>Wingdings 2</vt:lpstr>
      <vt:lpstr>Cambria Math</vt:lpstr>
      <vt:lpstr>Calibri</vt:lpstr>
      <vt:lpstr>Symbol</vt:lpstr>
      <vt:lpstr>Flow</vt:lpstr>
      <vt:lpstr>Nested Quantifiers</vt:lpstr>
      <vt:lpstr>Nested Quantifiers</vt:lpstr>
      <vt:lpstr>Thinking of Nested Quantification</vt:lpstr>
      <vt:lpstr>Order of Quantifiers</vt:lpstr>
      <vt:lpstr>Quantifications of Two Variables</vt:lpstr>
      <vt:lpstr>Translating Math Statements</vt:lpstr>
      <vt:lpstr>Translation from English</vt:lpstr>
      <vt:lpstr>Translation from English</vt:lpstr>
      <vt:lpstr>Negating Nested Quantifiers</vt:lpstr>
    </vt:vector>
  </TitlesOfParts>
  <Company>Monmouth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Foundations: Logic and Proofs</dc:title>
  <dc:creator>Richard Scherl</dc:creator>
  <cp:lastModifiedBy>Bren School of Information and Computers Science</cp:lastModifiedBy>
  <cp:revision>549</cp:revision>
  <dcterms:created xsi:type="dcterms:W3CDTF">2011-03-16T03:13:19Z</dcterms:created>
  <dcterms:modified xsi:type="dcterms:W3CDTF">2014-03-22T07:25:49Z</dcterms:modified>
</cp:coreProperties>
</file>