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359" r:id="rId2"/>
    <p:sldId id="376" r:id="rId3"/>
    <p:sldId id="379" r:id="rId4"/>
    <p:sldId id="501" r:id="rId5"/>
    <p:sldId id="438" r:id="rId6"/>
    <p:sldId id="363" r:id="rId7"/>
    <p:sldId id="364" r:id="rId8"/>
    <p:sldId id="365" r:id="rId9"/>
    <p:sldId id="366" r:id="rId10"/>
    <p:sldId id="369" r:id="rId11"/>
    <p:sldId id="368" r:id="rId12"/>
    <p:sldId id="370" r:id="rId13"/>
    <p:sldId id="371" r:id="rId14"/>
    <p:sldId id="502" r:id="rId15"/>
    <p:sldId id="503" r:id="rId16"/>
    <p:sldId id="477" r:id="rId17"/>
    <p:sldId id="493" r:id="rId18"/>
    <p:sldId id="385" r:id="rId19"/>
    <p:sldId id="386" r:id="rId20"/>
    <p:sldId id="387" r:id="rId21"/>
    <p:sldId id="388" r:id="rId22"/>
    <p:sldId id="500" r:id="rId23"/>
    <p:sldId id="498" r:id="rId24"/>
    <p:sldId id="499" r:id="rId25"/>
  </p:sldIdLst>
  <p:sldSz cx="9144000" cy="6858000" type="screen4x3"/>
  <p:notesSz cx="7086600" cy="9372600"/>
  <p:embeddedFontLst>
    <p:embeddedFont>
      <p:font typeface="Constantia" panose="02030602050306030303" pitchFamily="18" charset="0"/>
      <p:regular r:id="rId28"/>
      <p:bold r:id="rId29"/>
      <p:italic r:id="rId30"/>
      <p:boldItalic r:id="rId31"/>
    </p:embeddedFont>
    <p:embeddedFont>
      <p:font typeface="Wingdings 2" panose="05020102010507070707" pitchFamily="18" charset="2"/>
      <p:regular r:id="rId32"/>
    </p:embeddedFont>
    <p:embeddedFont>
      <p:font typeface="Cambria Math" panose="02040503050406030204" pitchFamily="18" charset="0"/>
      <p:regular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85" autoAdjust="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14100" y="0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/>
          <a:lstStyle>
            <a:lvl1pPr algn="r">
              <a:defRPr sz="1200"/>
            </a:lvl1pPr>
          </a:lstStyle>
          <a:p>
            <a:fld id="{C0FEF7AE-0C30-4EA7-B74D-470A9C33048D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343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14100" y="8902343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 anchor="b"/>
          <a:lstStyle>
            <a:lvl1pPr algn="r">
              <a:defRPr sz="1200"/>
            </a:lvl1pPr>
          </a:lstStyle>
          <a:p>
            <a:fld id="{E3901582-F5A8-41ED-8946-57B4D8BFA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4098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100" y="0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/>
          <a:lstStyle>
            <a:lvl1pPr algn="r">
              <a:defRPr sz="1200"/>
            </a:lvl1pPr>
          </a:lstStyle>
          <a:p>
            <a:fld id="{B8F51A1F-924C-4BCD-AE4C-3A5DD90B2C9D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046" tIns="47023" rIns="94046" bIns="470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660" y="4451985"/>
            <a:ext cx="5669280" cy="4217670"/>
          </a:xfrm>
          <a:prstGeom prst="rect">
            <a:avLst/>
          </a:prstGeom>
        </p:spPr>
        <p:txBody>
          <a:bodyPr vert="horz" lIns="94046" tIns="47023" rIns="94046" bIns="4702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100" y="8902343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 anchor="b"/>
          <a:lstStyle>
            <a:lvl1pPr algn="r">
              <a:defRPr sz="1200"/>
            </a:lvl1pPr>
          </a:lstStyle>
          <a:p>
            <a:fld id="{F0612B00-BF9F-4C8A-8D33-EED5BFD171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33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Note that a truth table would have 32 rows since we have 5 propositional variables.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12B00-BF9F-4C8A-8D33-EED5BFD17111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4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16.xml"/><Relationship Id="rId7" Type="http://schemas.openxmlformats.org/officeDocument/2006/relationships/image" Target="../media/image20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.xml"/><Relationship Id="rId9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Rules of Inference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Simplification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360311" y="3124200"/>
            <a:ext cx="52578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Example</a:t>
            </a:r>
            <a:r>
              <a:rPr lang="en-US" sz="2400" dirty="0" smtClean="0"/>
              <a:t>:</a:t>
            </a:r>
          </a:p>
          <a:p>
            <a:r>
              <a:rPr lang="en-US" sz="2400" dirty="0" smtClean="0"/>
              <a:t>Let </a:t>
            </a:r>
            <a:r>
              <a:rPr lang="en-US" sz="2400" i="1" dirty="0" smtClean="0"/>
              <a:t>p</a:t>
            </a:r>
            <a:r>
              <a:rPr lang="en-US" sz="2400" dirty="0" smtClean="0"/>
              <a:t> be “I will study math.”</a:t>
            </a:r>
          </a:p>
          <a:p>
            <a:r>
              <a:rPr lang="en-US" sz="2400" dirty="0" smtClean="0"/>
              <a:t>Let </a:t>
            </a:r>
            <a:r>
              <a:rPr lang="en-US" sz="2400" i="1" dirty="0" smtClean="0"/>
              <a:t>q</a:t>
            </a:r>
            <a:r>
              <a:rPr lang="en-US" sz="2400" dirty="0" smtClean="0"/>
              <a:t> be “I will study literature.”</a:t>
            </a:r>
          </a:p>
          <a:p>
            <a:endParaRPr lang="en-US" sz="2400" dirty="0" smtClean="0"/>
          </a:p>
          <a:p>
            <a:r>
              <a:rPr lang="en-US" sz="2400" dirty="0" smtClean="0"/>
              <a:t>“I will study math and literature”</a:t>
            </a:r>
          </a:p>
          <a:p>
            <a:endParaRPr lang="en-US" sz="2400" dirty="0" smtClean="0"/>
          </a:p>
          <a:p>
            <a:r>
              <a:rPr lang="en-US" sz="2400" dirty="0" smtClean="0"/>
              <a:t>“Therefore, I will study math.”</a:t>
            </a:r>
          </a:p>
          <a:p>
            <a:endParaRPr lang="en-US" dirty="0" smtClean="0"/>
          </a:p>
        </p:txBody>
      </p:sp>
      <p:pic>
        <p:nvPicPr>
          <p:cNvPr id="10" name="Picture 9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609600" y="1828800"/>
            <a:ext cx="1177290" cy="7715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318747" y="1771802"/>
            <a:ext cx="45310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Corresponding Tautology: </a:t>
            </a:r>
          </a:p>
          <a:p>
            <a:r>
              <a:rPr lang="en-US" sz="2400" dirty="0" smtClean="0"/>
              <a:t>         (</a:t>
            </a:r>
            <a:r>
              <a:rPr lang="en-US" sz="2400" i="1" dirty="0" err="1" smtClean="0"/>
              <a:t>p</a:t>
            </a:r>
            <a:r>
              <a:rPr lang="en-US" sz="2400" dirty="0" err="1" smtClean="0">
                <a:latin typeface="Cambria Math"/>
                <a:ea typeface="Cambria Math"/>
              </a:rPr>
              <a:t>∧</a:t>
            </a:r>
            <a:r>
              <a:rPr lang="en-US" sz="2400" i="1" dirty="0" err="1" smtClean="0">
                <a:latin typeface="Cambria Math"/>
                <a:ea typeface="Cambria Math"/>
              </a:rPr>
              <a:t>q</a:t>
            </a:r>
            <a:r>
              <a:rPr lang="en-US" sz="2400" dirty="0" smtClean="0">
                <a:latin typeface="Cambria Math"/>
                <a:ea typeface="Cambria Math"/>
              </a:rPr>
              <a:t>) → </a:t>
            </a:r>
            <a:r>
              <a:rPr lang="en-US" sz="2400" i="1" dirty="0" smtClean="0">
                <a:latin typeface="Cambria Math"/>
                <a:ea typeface="Cambria Math"/>
              </a:rPr>
              <a:t>q</a:t>
            </a:r>
            <a:endParaRPr lang="en-US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Addition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</a:t>
            </a:r>
            <a:endParaRPr lang="en-US" dirty="0"/>
          </a:p>
        </p:txBody>
      </p:sp>
      <p:pic>
        <p:nvPicPr>
          <p:cNvPr id="7" name="Picture 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533400" y="1752600"/>
            <a:ext cx="1534478" cy="71437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514600" y="2667000"/>
            <a:ext cx="56388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Example</a:t>
            </a:r>
            <a:r>
              <a:rPr lang="en-US" sz="2400" dirty="0" smtClean="0"/>
              <a:t>:</a:t>
            </a:r>
          </a:p>
          <a:p>
            <a:r>
              <a:rPr lang="en-US" sz="2400" dirty="0" smtClean="0"/>
              <a:t>Let </a:t>
            </a:r>
            <a:r>
              <a:rPr lang="en-US" sz="2400" i="1" dirty="0" smtClean="0"/>
              <a:t>p</a:t>
            </a:r>
            <a:r>
              <a:rPr lang="en-US" sz="2400" dirty="0" smtClean="0"/>
              <a:t> be “I will study math.”</a:t>
            </a:r>
          </a:p>
          <a:p>
            <a:r>
              <a:rPr lang="en-US" sz="2400" dirty="0" smtClean="0"/>
              <a:t>Let </a:t>
            </a:r>
            <a:r>
              <a:rPr lang="en-US" sz="2400" i="1" dirty="0" smtClean="0"/>
              <a:t>q</a:t>
            </a:r>
            <a:r>
              <a:rPr lang="en-US" sz="2400" dirty="0" smtClean="0"/>
              <a:t> be “I will visit Las Vegas.”</a:t>
            </a:r>
          </a:p>
          <a:p>
            <a:endParaRPr lang="en-US" sz="2400" dirty="0" smtClean="0"/>
          </a:p>
          <a:p>
            <a:r>
              <a:rPr lang="en-US" sz="2400" dirty="0" smtClean="0"/>
              <a:t>“I will study math.”</a:t>
            </a:r>
          </a:p>
          <a:p>
            <a:endParaRPr lang="en-US" sz="2400" dirty="0" smtClean="0"/>
          </a:p>
          <a:p>
            <a:r>
              <a:rPr lang="en-US" sz="2400" dirty="0" smtClean="0"/>
              <a:t>“Therefore, I will study math or I will visit Las Vegas.”</a:t>
            </a:r>
          </a:p>
          <a:p>
            <a:endParaRPr 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2514600" y="1635978"/>
            <a:ext cx="42161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Corresponding Tautology:</a:t>
            </a:r>
            <a:r>
              <a:rPr lang="en-US" sz="2400" dirty="0" smtClean="0"/>
              <a:t> </a:t>
            </a:r>
          </a:p>
          <a:p>
            <a:r>
              <a:rPr lang="en-US" sz="2400" i="1" dirty="0" smtClean="0"/>
              <a:t>            p</a:t>
            </a:r>
            <a:r>
              <a:rPr lang="en-US" sz="2400" dirty="0" smtClean="0">
                <a:latin typeface="Cambria Math"/>
                <a:ea typeface="Cambria Math"/>
              </a:rPr>
              <a:t> → (</a:t>
            </a:r>
            <a:r>
              <a:rPr lang="en-US" sz="2400" i="1" dirty="0" smtClean="0">
                <a:latin typeface="Cambria Math"/>
                <a:ea typeface="Cambria Math"/>
              </a:rPr>
              <a:t>p </a:t>
            </a:r>
            <a:r>
              <a:rPr lang="en-US" sz="2400" dirty="0" smtClean="0">
                <a:latin typeface="Cambria Math"/>
                <a:ea typeface="Cambria Math"/>
              </a:rPr>
              <a:t>∨</a:t>
            </a:r>
            <a:r>
              <a:rPr lang="en-US" sz="2400" i="1" dirty="0" smtClean="0">
                <a:latin typeface="Cambria Math"/>
                <a:ea typeface="Cambria Math"/>
              </a:rPr>
              <a:t>q</a:t>
            </a:r>
            <a:r>
              <a:rPr lang="en-US" sz="2400" dirty="0" smtClean="0">
                <a:latin typeface="Cambria Math"/>
                <a:ea typeface="Cambria Math"/>
              </a:rPr>
              <a:t>)</a:t>
            </a:r>
            <a:endParaRPr lang="en-US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Conjunction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667000" y="2743200"/>
            <a:ext cx="6096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Example</a:t>
            </a:r>
            <a:r>
              <a:rPr lang="en-US" sz="2400" dirty="0" smtClean="0"/>
              <a:t>:</a:t>
            </a:r>
          </a:p>
          <a:p>
            <a:r>
              <a:rPr lang="en-US" sz="2400" dirty="0" smtClean="0"/>
              <a:t>Let </a:t>
            </a:r>
            <a:r>
              <a:rPr lang="en-US" sz="2400" i="1" dirty="0" smtClean="0"/>
              <a:t>p</a:t>
            </a:r>
            <a:r>
              <a:rPr lang="en-US" sz="2400" dirty="0" smtClean="0"/>
              <a:t> be “I will study math.”</a:t>
            </a:r>
          </a:p>
          <a:p>
            <a:r>
              <a:rPr lang="en-US" sz="2400" dirty="0" smtClean="0"/>
              <a:t>Let </a:t>
            </a:r>
            <a:r>
              <a:rPr lang="en-US" sz="2400" i="1" dirty="0" smtClean="0"/>
              <a:t>q</a:t>
            </a:r>
            <a:r>
              <a:rPr lang="en-US" sz="2400" dirty="0" smtClean="0"/>
              <a:t> be “I will study literature.”</a:t>
            </a:r>
          </a:p>
          <a:p>
            <a:endParaRPr lang="en-US" sz="2400" dirty="0" smtClean="0"/>
          </a:p>
          <a:p>
            <a:r>
              <a:rPr lang="en-US" sz="2400" dirty="0" smtClean="0"/>
              <a:t>“I will study math.”</a:t>
            </a:r>
          </a:p>
          <a:p>
            <a:r>
              <a:rPr lang="en-US" sz="2400" dirty="0" smtClean="0"/>
              <a:t>“I will study literature.”</a:t>
            </a:r>
          </a:p>
          <a:p>
            <a:endParaRPr lang="en-US" sz="2400" dirty="0" smtClean="0"/>
          </a:p>
          <a:p>
            <a:r>
              <a:rPr lang="en-US" sz="2400" dirty="0" smtClean="0"/>
              <a:t>“Therefore, I will study math and literature.”</a:t>
            </a:r>
          </a:p>
        </p:txBody>
      </p:sp>
      <p:pic>
        <p:nvPicPr>
          <p:cNvPr id="7" name="Picture 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533400" y="1676400"/>
            <a:ext cx="1534478" cy="116871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667000" y="1600200"/>
            <a:ext cx="464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Corresponding Tautology:</a:t>
            </a:r>
          </a:p>
          <a:p>
            <a:r>
              <a:rPr lang="en-US" sz="2400" dirty="0" smtClean="0"/>
              <a:t> (</a:t>
            </a:r>
            <a:r>
              <a:rPr lang="en-US" sz="2400" dirty="0" smtClean="0">
                <a:latin typeface="Cambria Math"/>
                <a:ea typeface="Cambria Math"/>
              </a:rPr>
              <a:t>(</a:t>
            </a:r>
            <a:r>
              <a:rPr lang="en-US" sz="2400" i="1" dirty="0" smtClean="0"/>
              <a:t>p</a:t>
            </a:r>
            <a:r>
              <a:rPr lang="en-US" sz="2400" dirty="0" smtClean="0"/>
              <a:t>)</a:t>
            </a:r>
            <a:r>
              <a:rPr lang="en-US" sz="2400" i="1" dirty="0" smtClean="0"/>
              <a:t> </a:t>
            </a:r>
            <a:r>
              <a:rPr lang="en-US" sz="2400" dirty="0" smtClean="0">
                <a:latin typeface="Cambria Math"/>
                <a:ea typeface="Cambria Math"/>
              </a:rPr>
              <a:t>∧ (</a:t>
            </a:r>
            <a:r>
              <a:rPr lang="en-US" sz="2400" i="1" dirty="0" smtClean="0">
                <a:latin typeface="Cambria Math"/>
                <a:ea typeface="Cambria Math"/>
              </a:rPr>
              <a:t>q</a:t>
            </a:r>
            <a:r>
              <a:rPr lang="en-US" sz="2400" dirty="0" smtClean="0">
                <a:latin typeface="Cambria Math"/>
                <a:ea typeface="Cambria Math"/>
              </a:rPr>
              <a:t>)) →(</a:t>
            </a:r>
            <a:r>
              <a:rPr lang="en-US" sz="2400" i="1" dirty="0" smtClean="0">
                <a:latin typeface="Cambria Math"/>
                <a:ea typeface="Cambria Math"/>
              </a:rPr>
              <a:t>p </a:t>
            </a:r>
            <a:r>
              <a:rPr lang="en-US" sz="2400" dirty="0" smtClean="0">
                <a:latin typeface="Cambria Math"/>
                <a:ea typeface="Cambria Math"/>
              </a:rPr>
              <a:t>∧ </a:t>
            </a:r>
            <a:r>
              <a:rPr lang="en-US" sz="2400" i="1" dirty="0" smtClean="0">
                <a:latin typeface="Cambria Math"/>
                <a:ea typeface="Cambria Math"/>
              </a:rPr>
              <a:t>q</a:t>
            </a:r>
            <a:r>
              <a:rPr lang="en-US" sz="2400" dirty="0" smtClean="0">
                <a:latin typeface="Cambria Math"/>
                <a:ea typeface="Cambria Math"/>
              </a:rPr>
              <a:t>)</a:t>
            </a:r>
            <a:endParaRPr lang="en-US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514600" y="2590800"/>
            <a:ext cx="6019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Example</a:t>
            </a:r>
            <a:r>
              <a:rPr lang="en-US" sz="2400" dirty="0" smtClean="0"/>
              <a:t>:</a:t>
            </a:r>
          </a:p>
          <a:p>
            <a:r>
              <a:rPr lang="en-US" sz="2400" dirty="0" smtClean="0"/>
              <a:t>Let </a:t>
            </a:r>
            <a:r>
              <a:rPr lang="en-US" sz="2400" i="1" dirty="0" smtClean="0"/>
              <a:t>p</a:t>
            </a:r>
            <a:r>
              <a:rPr lang="en-US" sz="2400" dirty="0" smtClean="0"/>
              <a:t> be “I will study math.”</a:t>
            </a:r>
          </a:p>
          <a:p>
            <a:r>
              <a:rPr lang="en-US" sz="2400" dirty="0" smtClean="0"/>
              <a:t>Let </a:t>
            </a:r>
            <a:r>
              <a:rPr lang="en-US" sz="2400" i="1" dirty="0" smtClean="0"/>
              <a:t>r</a:t>
            </a:r>
            <a:r>
              <a:rPr lang="en-US" sz="2400" dirty="0" smtClean="0"/>
              <a:t> be “I will study literature.”</a:t>
            </a:r>
          </a:p>
          <a:p>
            <a:r>
              <a:rPr lang="en-US" sz="2400" dirty="0" smtClean="0"/>
              <a:t>Let q be “I will study physics.”</a:t>
            </a:r>
          </a:p>
          <a:p>
            <a:endParaRPr lang="en-US" sz="2400" dirty="0" smtClean="0"/>
          </a:p>
          <a:p>
            <a:r>
              <a:rPr lang="en-US" sz="2400" dirty="0" smtClean="0"/>
              <a:t>“I will not study math or I will study literature.”</a:t>
            </a:r>
          </a:p>
          <a:p>
            <a:r>
              <a:rPr lang="en-US" sz="2400" dirty="0" smtClean="0"/>
              <a:t>“I will study math or I will study physics.”</a:t>
            </a:r>
          </a:p>
          <a:p>
            <a:endParaRPr lang="en-US" sz="2400" dirty="0" smtClean="0"/>
          </a:p>
          <a:p>
            <a:r>
              <a:rPr lang="en-US" sz="2400" dirty="0" smtClean="0"/>
              <a:t>“Therefore, I will study physics or literature.”</a:t>
            </a:r>
          </a:p>
        </p:txBody>
      </p:sp>
      <p:pic>
        <p:nvPicPr>
          <p:cNvPr id="7" name="Picture 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533400" y="1676400"/>
            <a:ext cx="1525905" cy="122586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14600" y="160020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Corresponding Tautology:</a:t>
            </a:r>
            <a:r>
              <a:rPr lang="en-US" sz="2400" dirty="0" smtClean="0"/>
              <a:t> </a:t>
            </a:r>
          </a:p>
          <a:p>
            <a:r>
              <a:rPr lang="en-US" sz="2400" dirty="0" smtClean="0"/>
              <a:t> ((</a:t>
            </a:r>
            <a:r>
              <a:rPr lang="en-US" sz="2400" dirty="0" smtClean="0">
                <a:latin typeface="Cambria Math"/>
                <a:ea typeface="Cambria Math"/>
              </a:rPr>
              <a:t>¬</a:t>
            </a:r>
            <a:r>
              <a:rPr lang="en-US" sz="2400" i="1" dirty="0" smtClean="0"/>
              <a:t>p </a:t>
            </a:r>
            <a:r>
              <a:rPr lang="en-US" sz="2400" dirty="0" smtClean="0">
                <a:latin typeface="Cambria Math"/>
                <a:ea typeface="Cambria Math"/>
              </a:rPr>
              <a:t>∨ </a:t>
            </a:r>
            <a:r>
              <a:rPr lang="en-US" sz="2400" i="1" dirty="0" smtClean="0">
                <a:latin typeface="Cambria Math"/>
                <a:ea typeface="Cambria Math"/>
              </a:rPr>
              <a:t>r</a:t>
            </a:r>
            <a:r>
              <a:rPr lang="en-US" sz="2400" dirty="0" smtClean="0">
                <a:latin typeface="Cambria Math"/>
                <a:ea typeface="Cambria Math"/>
              </a:rPr>
              <a:t> )</a:t>
            </a:r>
            <a:r>
              <a:rPr lang="en-US" sz="2400" i="1" dirty="0" smtClean="0">
                <a:latin typeface="Cambria Math"/>
                <a:ea typeface="Cambria Math"/>
              </a:rPr>
              <a:t> </a:t>
            </a:r>
            <a:r>
              <a:rPr lang="en-US" sz="2400" dirty="0" smtClean="0">
                <a:latin typeface="Cambria Math"/>
                <a:ea typeface="Cambria Math"/>
              </a:rPr>
              <a:t>∧ (</a:t>
            </a:r>
            <a:r>
              <a:rPr lang="en-US" sz="2400" i="1" dirty="0" smtClean="0">
                <a:latin typeface="Cambria Math"/>
                <a:ea typeface="Cambria Math"/>
              </a:rPr>
              <a:t>p  </a:t>
            </a:r>
            <a:r>
              <a:rPr lang="en-US" sz="2400" dirty="0" smtClean="0">
                <a:latin typeface="Cambria Math"/>
                <a:ea typeface="Cambria Math"/>
              </a:rPr>
              <a:t>∨ </a:t>
            </a:r>
            <a:r>
              <a:rPr lang="en-US" sz="2400" i="1" dirty="0" smtClean="0">
                <a:latin typeface="Cambria Math"/>
                <a:ea typeface="Cambria Math"/>
              </a:rPr>
              <a:t>q</a:t>
            </a:r>
            <a:r>
              <a:rPr lang="en-US" sz="2400" dirty="0" smtClean="0">
                <a:latin typeface="Cambria Math"/>
                <a:ea typeface="Cambria Math"/>
              </a:rPr>
              <a:t>)) → (</a:t>
            </a:r>
            <a:r>
              <a:rPr lang="en-US" sz="2400" i="1" dirty="0" smtClean="0">
                <a:latin typeface="Cambria Math"/>
                <a:ea typeface="Cambria Math"/>
              </a:rPr>
              <a:t>q  </a:t>
            </a:r>
            <a:r>
              <a:rPr lang="en-US" sz="2400" dirty="0" smtClean="0">
                <a:latin typeface="Cambria Math"/>
                <a:ea typeface="Cambria Math"/>
              </a:rPr>
              <a:t>∨ </a:t>
            </a:r>
            <a:r>
              <a:rPr lang="en-US" sz="2400" i="1" dirty="0" smtClean="0">
                <a:latin typeface="Cambria Math"/>
                <a:ea typeface="Cambria Math"/>
              </a:rPr>
              <a:t>r</a:t>
            </a:r>
            <a:r>
              <a:rPr lang="en-US" sz="2400" dirty="0" smtClean="0">
                <a:latin typeface="Cambria Math"/>
                <a:ea typeface="Cambria Math"/>
              </a:rPr>
              <a:t>)</a:t>
            </a:r>
            <a:endParaRPr lang="en-US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913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Valid Arguments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en-US" sz="2000" b="1" dirty="0" smtClean="0"/>
              <a:t>Example:</a:t>
            </a:r>
            <a:r>
              <a:rPr lang="en-US" sz="2000" dirty="0" smtClean="0"/>
              <a:t> Given these hypotheses:</a:t>
            </a:r>
          </a:p>
          <a:p>
            <a:pPr lvl="1"/>
            <a:r>
              <a:rPr lang="en-US" sz="2000" dirty="0" smtClean="0"/>
              <a:t>“It is not sunny this afternoon and it is colder than yesterday.”</a:t>
            </a:r>
          </a:p>
          <a:p>
            <a:pPr lvl="1"/>
            <a:r>
              <a:rPr lang="en-US" sz="2000" dirty="0" smtClean="0"/>
              <a:t>“We will go swimming only if it is sunny.”</a:t>
            </a:r>
          </a:p>
          <a:p>
            <a:pPr lvl="1"/>
            <a:r>
              <a:rPr lang="en-US" sz="2000" dirty="0" smtClean="0"/>
              <a:t>“If we do not go swimming, then we will take a canoe trip.”</a:t>
            </a:r>
          </a:p>
          <a:p>
            <a:pPr lvl="1"/>
            <a:r>
              <a:rPr lang="en-US" sz="2000" dirty="0" smtClean="0"/>
              <a:t>“If we take a canoe trip, then we will be home by sunset.”</a:t>
            </a:r>
          </a:p>
          <a:p>
            <a:pPr marL="365760" lvl="1" indent="0">
              <a:buNone/>
            </a:pPr>
            <a:r>
              <a:rPr lang="en-US" sz="2000" dirty="0"/>
              <a:t>C</a:t>
            </a:r>
            <a:r>
              <a:rPr lang="en-US" sz="2000" dirty="0" smtClean="0"/>
              <a:t>onstruct a valid argument for the conclusion:</a:t>
            </a:r>
          </a:p>
          <a:p>
            <a:pPr lvl="1"/>
            <a:r>
              <a:rPr lang="en-US" sz="2000" dirty="0" smtClean="0"/>
              <a:t>“We will be home by sunset.”</a:t>
            </a:r>
          </a:p>
          <a:p>
            <a:r>
              <a:rPr lang="en-US" sz="2000" b="1" dirty="0" smtClean="0"/>
              <a:t>Solution</a:t>
            </a:r>
            <a:r>
              <a:rPr lang="en-US" sz="2000" dirty="0" smtClean="0"/>
              <a:t>: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/>
              <a:t>Choose propositional variables:</a:t>
            </a:r>
          </a:p>
          <a:p>
            <a:pPr lvl="1"/>
            <a:r>
              <a:rPr lang="en-US" sz="2000" i="1" dirty="0" smtClean="0"/>
              <a:t>p</a:t>
            </a:r>
            <a:r>
              <a:rPr lang="en-US" sz="2000" dirty="0" smtClean="0"/>
              <a:t>: “It is sunny this afternoon.”      </a:t>
            </a:r>
          </a:p>
          <a:p>
            <a:pPr lvl="1"/>
            <a:r>
              <a:rPr lang="en-US" sz="2000" i="1" dirty="0" smtClean="0"/>
              <a:t>q</a:t>
            </a:r>
            <a:r>
              <a:rPr lang="en-US" sz="2000" dirty="0" smtClean="0"/>
              <a:t>: </a:t>
            </a:r>
            <a:r>
              <a:rPr lang="en-US" sz="2000" dirty="0"/>
              <a:t>“It is colder than yesterday.”     </a:t>
            </a:r>
          </a:p>
          <a:p>
            <a:pPr lvl="1"/>
            <a:r>
              <a:rPr lang="en-US" sz="2000" i="1" dirty="0" smtClean="0"/>
              <a:t>r</a:t>
            </a:r>
            <a:r>
              <a:rPr lang="en-US" sz="2000" dirty="0" smtClean="0"/>
              <a:t>: “We will go swimming.”  </a:t>
            </a:r>
          </a:p>
          <a:p>
            <a:pPr lvl="1"/>
            <a:r>
              <a:rPr lang="en-US" sz="2000" i="1" dirty="0" smtClean="0"/>
              <a:t>s: </a:t>
            </a:r>
            <a:r>
              <a:rPr lang="en-US" sz="2000" dirty="0"/>
              <a:t>“We will take a canoe trip.” </a:t>
            </a:r>
            <a:endParaRPr lang="en-US" sz="2000" i="1" dirty="0"/>
          </a:p>
          <a:p>
            <a:pPr lvl="1"/>
            <a:r>
              <a:rPr lang="en-US" sz="2000" i="1" dirty="0" smtClean="0"/>
              <a:t>t: </a:t>
            </a:r>
            <a:r>
              <a:rPr lang="en-US" sz="2000" dirty="0" smtClean="0"/>
              <a:t>“We will be home by sunset.”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/>
              <a:t>Translate into propositional logic</a:t>
            </a:r>
            <a:endParaRPr lang="en-US" sz="2000" i="1" dirty="0" smtClean="0"/>
          </a:p>
          <a:p>
            <a:pPr lvl="1">
              <a:buNone/>
            </a:pPr>
            <a:endParaRPr lang="en-US" i="1" dirty="0" smtClean="0"/>
          </a:p>
          <a:p>
            <a:pPr lvl="1">
              <a:buNone/>
            </a:pPr>
            <a:endParaRPr lang="en-US" i="1" dirty="0" smtClean="0"/>
          </a:p>
          <a:p>
            <a:pPr lvl="1">
              <a:buNone/>
            </a:pPr>
            <a:endParaRPr lang="en-US" i="1" dirty="0" smtClean="0"/>
          </a:p>
          <a:p>
            <a:pPr lvl="1">
              <a:buNone/>
            </a:pPr>
            <a:endParaRPr lang="en-US" i="1" dirty="0" smtClean="0"/>
          </a:p>
          <a:p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5943600" y="4267200"/>
            <a:ext cx="121860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mbria Math"/>
                <a:ea typeface="Cambria Math"/>
              </a:rPr>
              <a:t>¬</a:t>
            </a:r>
            <a:r>
              <a:rPr lang="en-US" sz="2400" i="1" dirty="0" smtClean="0">
                <a:solidFill>
                  <a:prstClr val="black"/>
                </a:solidFill>
                <a:latin typeface="Cambria Math"/>
                <a:ea typeface="Cambria Math"/>
              </a:rPr>
              <a:t>p</a:t>
            </a:r>
            <a:r>
              <a:rPr lang="en-US" sz="24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∧ </a:t>
            </a:r>
            <a:r>
              <a:rPr lang="en-US" sz="2400" i="1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q</a:t>
            </a:r>
          </a:p>
          <a:p>
            <a:r>
              <a:rPr lang="en-US" sz="2400" i="1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r  </a:t>
            </a:r>
            <a:r>
              <a:rPr lang="en-US" sz="2400" dirty="0" smtClean="0">
                <a:solidFill>
                  <a:prstClr val="black"/>
                </a:solidFill>
                <a:latin typeface="Cambria Math"/>
                <a:ea typeface="Cambria Math"/>
              </a:rPr>
              <a:t>→</a:t>
            </a:r>
            <a:r>
              <a:rPr lang="en-US" sz="2400" i="1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 p</a:t>
            </a:r>
          </a:p>
          <a:p>
            <a:r>
              <a:rPr lang="en-US" sz="2400" dirty="0">
                <a:solidFill>
                  <a:prstClr val="black"/>
                </a:solidFill>
                <a:latin typeface="Cambria Math"/>
                <a:ea typeface="Cambria Math"/>
              </a:rPr>
              <a:t>¬</a:t>
            </a:r>
            <a:r>
              <a:rPr lang="en-US" sz="2400" i="1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r  </a:t>
            </a:r>
            <a:r>
              <a:rPr lang="en-US" sz="2400" dirty="0">
                <a:solidFill>
                  <a:prstClr val="black"/>
                </a:solidFill>
                <a:latin typeface="Cambria Math"/>
                <a:ea typeface="Cambria Math"/>
              </a:rPr>
              <a:t>→</a:t>
            </a:r>
            <a:r>
              <a:rPr lang="en-US" sz="2400" i="1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400" i="1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s</a:t>
            </a:r>
            <a:endParaRPr lang="en-US" sz="2400" i="1" dirty="0">
              <a:solidFill>
                <a:prstClr val="black"/>
              </a:solidFill>
              <a:latin typeface="Cambria Math" pitchFamily="18" charset="0"/>
              <a:ea typeface="Cambria Math" pitchFamily="18" charset="0"/>
            </a:endParaRPr>
          </a:p>
          <a:p>
            <a:r>
              <a:rPr lang="en-US" sz="2400" i="1" u="sng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s  </a:t>
            </a:r>
            <a:r>
              <a:rPr lang="en-US" sz="2400" u="sng" dirty="0">
                <a:solidFill>
                  <a:prstClr val="black"/>
                </a:solidFill>
                <a:latin typeface="Cambria Math"/>
                <a:ea typeface="Cambria Math"/>
              </a:rPr>
              <a:t>→</a:t>
            </a:r>
            <a:r>
              <a:rPr lang="en-US" sz="2400" i="1" u="sng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400" i="1" u="sng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t     </a:t>
            </a:r>
            <a:endParaRPr lang="en-US" sz="2400" i="1" u="sng" dirty="0">
              <a:solidFill>
                <a:prstClr val="black"/>
              </a:solidFill>
              <a:latin typeface="Cambria Math" pitchFamily="18" charset="0"/>
              <a:ea typeface="Cambria Math" pitchFamily="18" charset="0"/>
            </a:endParaRPr>
          </a:p>
          <a:p>
            <a:r>
              <a:rPr lang="en-US" sz="2400" dirty="0" smtClean="0">
                <a:solidFill>
                  <a:prstClr val="black"/>
                </a:solidFill>
                <a:latin typeface="Cambria Math"/>
                <a:ea typeface="Cambria Math"/>
              </a:rPr>
              <a:t>∴ </a:t>
            </a:r>
            <a:r>
              <a:rPr lang="en-US" sz="2400" i="1" dirty="0" smtClean="0">
                <a:solidFill>
                  <a:prstClr val="black"/>
                </a:solidFill>
                <a:latin typeface="Cambria Math"/>
                <a:ea typeface="Cambria Math"/>
              </a:rPr>
              <a:t>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8432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Valid Arguments</a:t>
            </a:r>
            <a:endParaRPr lang="en-US" dirty="0"/>
          </a:p>
        </p:txBody>
      </p:sp>
      <p:pic>
        <p:nvPicPr>
          <p:cNvPr id="7" name="Picture 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848628" y="2514600"/>
            <a:ext cx="5933172" cy="3200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600" y="1536298"/>
            <a:ext cx="4527714" cy="4616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3.  </a:t>
            </a:r>
            <a:r>
              <a:rPr lang="en-US" sz="2400" dirty="0" smtClean="0"/>
              <a:t>Construct the Valid Argument 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324600" y="1028467"/>
            <a:ext cx="113364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mbria Math"/>
                <a:ea typeface="Cambria Math"/>
              </a:rPr>
              <a:t>¬</a:t>
            </a:r>
            <a:r>
              <a:rPr lang="en-US" sz="2400" i="1" dirty="0" smtClean="0">
                <a:solidFill>
                  <a:prstClr val="black"/>
                </a:solidFill>
                <a:latin typeface="Cambria Math"/>
                <a:ea typeface="Cambria Math"/>
              </a:rPr>
              <a:t>p</a:t>
            </a:r>
            <a:r>
              <a:rPr lang="en-US" sz="24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∧ </a:t>
            </a:r>
            <a:r>
              <a:rPr lang="en-US" sz="2400" i="1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q</a:t>
            </a:r>
          </a:p>
          <a:p>
            <a:r>
              <a:rPr lang="en-US" sz="2400" i="1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r  </a:t>
            </a:r>
            <a:r>
              <a:rPr lang="en-US" sz="2400" dirty="0" smtClean="0">
                <a:solidFill>
                  <a:prstClr val="black"/>
                </a:solidFill>
                <a:latin typeface="Cambria Math"/>
                <a:ea typeface="Cambria Math"/>
              </a:rPr>
              <a:t>→</a:t>
            </a:r>
            <a:r>
              <a:rPr lang="en-US" sz="2400" i="1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 p</a:t>
            </a:r>
          </a:p>
          <a:p>
            <a:r>
              <a:rPr lang="en-US" sz="2400" dirty="0">
                <a:solidFill>
                  <a:prstClr val="black"/>
                </a:solidFill>
                <a:latin typeface="Cambria Math"/>
                <a:ea typeface="Cambria Math"/>
              </a:rPr>
              <a:t>¬</a:t>
            </a:r>
            <a:r>
              <a:rPr lang="en-US" sz="2400" i="1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r  </a:t>
            </a:r>
            <a:r>
              <a:rPr lang="en-US" sz="2400" dirty="0">
                <a:solidFill>
                  <a:prstClr val="black"/>
                </a:solidFill>
                <a:latin typeface="Cambria Math"/>
                <a:ea typeface="Cambria Math"/>
              </a:rPr>
              <a:t>→</a:t>
            </a:r>
            <a:r>
              <a:rPr lang="en-US" sz="2400" i="1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400" i="1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s</a:t>
            </a:r>
            <a:endParaRPr lang="en-US" sz="2400" i="1" dirty="0">
              <a:solidFill>
                <a:prstClr val="black"/>
              </a:solidFill>
              <a:latin typeface="Cambria Math" pitchFamily="18" charset="0"/>
              <a:ea typeface="Cambria Math" pitchFamily="18" charset="0"/>
            </a:endParaRPr>
          </a:p>
          <a:p>
            <a:r>
              <a:rPr lang="en-US" sz="2400" i="1" u="sng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s  </a:t>
            </a:r>
            <a:r>
              <a:rPr lang="en-US" sz="2400" u="sng" dirty="0">
                <a:solidFill>
                  <a:prstClr val="black"/>
                </a:solidFill>
                <a:latin typeface="Cambria Math"/>
                <a:ea typeface="Cambria Math"/>
              </a:rPr>
              <a:t>→</a:t>
            </a:r>
            <a:r>
              <a:rPr lang="en-US" sz="2400" i="1" u="sng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400" i="1" u="sng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t</a:t>
            </a:r>
            <a:endParaRPr lang="en-US" sz="2400" i="1" u="sng" dirty="0">
              <a:solidFill>
                <a:prstClr val="black"/>
              </a:solidFill>
              <a:latin typeface="Cambria Math" pitchFamily="18" charset="0"/>
              <a:ea typeface="Cambria Math" pitchFamily="18" charset="0"/>
            </a:endParaRPr>
          </a:p>
          <a:p>
            <a:r>
              <a:rPr lang="en-US" sz="2400" dirty="0" smtClean="0">
                <a:solidFill>
                  <a:prstClr val="black"/>
                </a:solidFill>
                <a:latin typeface="Cambria Math"/>
                <a:ea typeface="Cambria Math"/>
              </a:rPr>
              <a:t>∴ </a:t>
            </a:r>
            <a:r>
              <a:rPr lang="en-US" sz="2400" i="1" dirty="0" smtClean="0">
                <a:solidFill>
                  <a:prstClr val="black"/>
                </a:solidFill>
                <a:latin typeface="Cambria Math"/>
                <a:ea typeface="Cambria Math"/>
              </a:rPr>
              <a:t>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0033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635" y="1066800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sz="4400" dirty="0" smtClean="0"/>
              <a:t>Common Fallacies: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Affirming the conclusion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	</a:t>
            </a:r>
            <a:endParaRPr lang="en-US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8704061"/>
              </p:ext>
            </p:extLst>
          </p:nvPr>
        </p:nvGraphicFramePr>
        <p:xfrm>
          <a:off x="4800600" y="1371600"/>
          <a:ext cx="2895600" cy="492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Equation" r:id="rId3" imgW="1193760" imgH="203040" progId="Equation.BREE4">
                  <p:embed/>
                </p:oleObj>
              </mc:Choice>
              <mc:Fallback>
                <p:oleObj name="Equation" r:id="rId3" imgW="1193760" imgH="203040" progId="Equation.BREE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1371600"/>
                        <a:ext cx="2895600" cy="49286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609600" y="1905000"/>
            <a:ext cx="8153400" cy="44196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This confuses necessary and sufficient conditions.</a:t>
            </a:r>
          </a:p>
          <a:p>
            <a:r>
              <a:rPr lang="en-US" sz="2400" b="1" dirty="0" smtClean="0"/>
              <a:t>Example</a:t>
            </a:r>
            <a:r>
              <a:rPr lang="en-US" sz="2400" dirty="0" smtClean="0"/>
              <a:t>:</a:t>
            </a:r>
          </a:p>
          <a:p>
            <a:pPr lvl="2"/>
            <a:r>
              <a:rPr lang="en-US" dirty="0" smtClean="0"/>
              <a:t>If people have the flu, they cough. </a:t>
            </a:r>
          </a:p>
          <a:p>
            <a:pPr lvl="2"/>
            <a:r>
              <a:rPr lang="en-US" dirty="0" smtClean="0"/>
              <a:t>Alison is coughing. </a:t>
            </a:r>
          </a:p>
          <a:p>
            <a:pPr lvl="2"/>
            <a:r>
              <a:rPr lang="en-US" dirty="0" smtClean="0"/>
              <a:t>Therefore, Alison has the flu.</a:t>
            </a:r>
          </a:p>
          <a:p>
            <a:pPr lvl="1"/>
            <a:r>
              <a:rPr lang="en-US" dirty="0" smtClean="0"/>
              <a:t>This argument is </a:t>
            </a:r>
            <a:r>
              <a:rPr lang="en-US" b="1" dirty="0" smtClean="0"/>
              <a:t>not</a:t>
            </a:r>
            <a:r>
              <a:rPr lang="en-US" dirty="0" smtClean="0"/>
              <a:t> valid: </a:t>
            </a:r>
          </a:p>
          <a:p>
            <a:pPr lvl="2"/>
            <a:r>
              <a:rPr lang="en-US" sz="2000" dirty="0" smtClean="0"/>
              <a:t>Other things, such as asthma, can cause someone to cough.</a:t>
            </a:r>
          </a:p>
          <a:p>
            <a:pPr lvl="2"/>
            <a:r>
              <a:rPr lang="en-US" sz="2000" dirty="0" smtClean="0"/>
              <a:t>Having the flu is a </a:t>
            </a:r>
            <a:r>
              <a:rPr lang="en-US" sz="2000" b="1" dirty="0" smtClean="0"/>
              <a:t>sufficient</a:t>
            </a:r>
            <a:r>
              <a:rPr lang="en-US" sz="2000" dirty="0" smtClean="0"/>
              <a:t> condition for coughing, but it is </a:t>
            </a:r>
            <a:r>
              <a:rPr lang="en-US" sz="2000" b="1" dirty="0" smtClean="0"/>
              <a:t>not</a:t>
            </a:r>
            <a:r>
              <a:rPr lang="en-US" sz="2000" dirty="0" smtClean="0"/>
              <a:t> </a:t>
            </a:r>
            <a:r>
              <a:rPr lang="en-US" sz="2000" b="1" dirty="0" smtClean="0"/>
              <a:t>necessary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355" y="1008888"/>
            <a:ext cx="8229600" cy="743712"/>
          </a:xfrm>
        </p:spPr>
        <p:txBody>
          <a:bodyPr>
            <a:normAutofit fontScale="90000"/>
          </a:bodyPr>
          <a:lstStyle/>
          <a:p>
            <a:pPr lvl="0">
              <a:defRPr/>
            </a:pPr>
            <a:r>
              <a:rPr lang="en-US" sz="4400" dirty="0" smtClean="0"/>
              <a:t>Common Fallacies: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>
                <a:solidFill>
                  <a:srgbClr val="04617B"/>
                </a:solidFill>
                <a:ea typeface="+mn-ea"/>
                <a:cs typeface="+mn-cs"/>
              </a:rPr>
              <a:t>Denying the hypothesis</a:t>
            </a:r>
            <a:endParaRPr lang="en-US" sz="3000" dirty="0">
              <a:solidFill>
                <a:srgbClr val="04617B"/>
              </a:solidFill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	</a:t>
            </a:r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3505200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2463760"/>
              </p:ext>
            </p:extLst>
          </p:nvPr>
        </p:nvGraphicFramePr>
        <p:xfrm>
          <a:off x="4572000" y="1295400"/>
          <a:ext cx="3200399" cy="469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3" name="Equation" r:id="rId3" imgW="1384200" imgH="203040" progId="Equation.BREE4">
                  <p:embed/>
                </p:oleObj>
              </mc:Choice>
              <mc:Fallback>
                <p:oleObj name="Equation" r:id="rId3" imgW="1384200" imgH="203040" progId="Equation.BREE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295400"/>
                        <a:ext cx="3200399" cy="46981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905000"/>
            <a:ext cx="8229600" cy="48006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This also confuses necessary and sufficient conditions.</a:t>
            </a:r>
          </a:p>
          <a:p>
            <a:r>
              <a:rPr lang="en-US" b="1" dirty="0" smtClean="0"/>
              <a:t>Example:</a:t>
            </a:r>
          </a:p>
          <a:p>
            <a:pPr lvl="2"/>
            <a:r>
              <a:rPr lang="en-US" dirty="0" smtClean="0"/>
              <a:t>If it is raining outside, the sky is cloudy. </a:t>
            </a:r>
          </a:p>
          <a:p>
            <a:pPr lvl="2"/>
            <a:r>
              <a:rPr lang="en-US" dirty="0" smtClean="0"/>
              <a:t>It is not raining outside. </a:t>
            </a:r>
          </a:p>
          <a:p>
            <a:pPr lvl="2"/>
            <a:r>
              <a:rPr lang="en-US" dirty="0" smtClean="0"/>
              <a:t>Therefore, it is not cloudy.</a:t>
            </a:r>
          </a:p>
          <a:p>
            <a:pPr lvl="1"/>
            <a:r>
              <a:rPr lang="en-US" dirty="0" smtClean="0"/>
              <a:t>This argument is not valid: </a:t>
            </a:r>
          </a:p>
          <a:p>
            <a:pPr lvl="2"/>
            <a:r>
              <a:rPr lang="en-US" dirty="0"/>
              <a:t>Skies can be cloudy without any rain.</a:t>
            </a:r>
          </a:p>
          <a:p>
            <a:pPr lvl="2"/>
            <a:r>
              <a:rPr lang="en-US" dirty="0" smtClean="0"/>
              <a:t>Rain is a </a:t>
            </a:r>
            <a:r>
              <a:rPr lang="en-US" b="1" dirty="0" smtClean="0"/>
              <a:t>sufficient</a:t>
            </a:r>
            <a:r>
              <a:rPr lang="en-US" dirty="0" smtClean="0"/>
              <a:t> condition of cloudiness, but it is </a:t>
            </a:r>
            <a:r>
              <a:rPr lang="en-US" b="1" dirty="0" smtClean="0"/>
              <a:t>not necessary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194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Universal Instantiation (UI)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      </a:t>
            </a:r>
            <a:endParaRPr lang="en-US" sz="3200" dirty="0" smtClean="0"/>
          </a:p>
          <a:p>
            <a:pPr>
              <a:buNone/>
            </a:pPr>
            <a:r>
              <a:rPr lang="en-US" dirty="0" smtClean="0"/>
              <a:t>                        </a:t>
            </a:r>
            <a:endParaRPr lang="en-US" dirty="0"/>
          </a:p>
        </p:txBody>
      </p:sp>
      <p:pic>
        <p:nvPicPr>
          <p:cNvPr id="9" name="Picture 8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1371600" y="1752600"/>
            <a:ext cx="1617345" cy="854393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2819400"/>
            <a:ext cx="8229600" cy="3429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If a predicate is true for </a:t>
            </a:r>
            <a:r>
              <a:rPr lang="en-US" sz="2400" b="1" dirty="0" smtClean="0"/>
              <a:t>all</a:t>
            </a:r>
            <a:r>
              <a:rPr lang="en-US" sz="2400" dirty="0" smtClean="0"/>
              <a:t> elements </a:t>
            </a:r>
            <a:r>
              <a:rPr lang="en-US" sz="2400" i="1" dirty="0" smtClean="0"/>
              <a:t>x</a:t>
            </a:r>
            <a:r>
              <a:rPr lang="en-US" sz="2400" dirty="0" smtClean="0"/>
              <a:t> in the domain then it is true for any</a:t>
            </a:r>
            <a:r>
              <a:rPr lang="en-US" sz="2400" b="1" dirty="0" smtClean="0"/>
              <a:t> specific element </a:t>
            </a:r>
            <a:r>
              <a:rPr lang="en-US" sz="2400" b="1" i="1" dirty="0" smtClean="0"/>
              <a:t>c</a:t>
            </a:r>
          </a:p>
          <a:p>
            <a:pPr>
              <a:spcBef>
                <a:spcPts val="1200"/>
              </a:spcBef>
            </a:pPr>
            <a:r>
              <a:rPr lang="en-US" sz="2400" b="1" dirty="0" smtClean="0"/>
              <a:t>Example</a:t>
            </a:r>
            <a:r>
              <a:rPr lang="en-US" sz="2400" dirty="0"/>
              <a:t>:</a:t>
            </a:r>
          </a:p>
          <a:p>
            <a:pPr lvl="1"/>
            <a:r>
              <a:rPr lang="en-US" dirty="0" smtClean="0"/>
              <a:t>The domain </a:t>
            </a:r>
            <a:r>
              <a:rPr lang="en-US" dirty="0"/>
              <a:t>consists of all dogs and Fido is a dog.</a:t>
            </a:r>
          </a:p>
          <a:p>
            <a:pPr lvl="1"/>
            <a:r>
              <a:rPr lang="en-US" dirty="0" smtClean="0"/>
              <a:t>“</a:t>
            </a:r>
            <a:r>
              <a:rPr lang="en-US" dirty="0"/>
              <a:t>All dogs are cuddly.”</a:t>
            </a:r>
          </a:p>
          <a:p>
            <a:pPr lvl="1"/>
            <a:r>
              <a:rPr lang="en-US" dirty="0" smtClean="0"/>
              <a:t>“</a:t>
            </a:r>
            <a:r>
              <a:rPr lang="en-US" dirty="0"/>
              <a:t>Therefore, </a:t>
            </a:r>
            <a:r>
              <a:rPr lang="en-US" dirty="0" smtClean="0"/>
              <a:t>Fido </a:t>
            </a:r>
            <a:r>
              <a:rPr lang="en-US" dirty="0"/>
              <a:t>is cuddly</a:t>
            </a:r>
            <a:r>
              <a:rPr lang="en-US" dirty="0" smtClean="0"/>
              <a:t>.”</a:t>
            </a:r>
          </a:p>
          <a:p>
            <a:pPr>
              <a:spcBef>
                <a:spcPts val="1200"/>
              </a:spcBef>
            </a:pPr>
            <a:r>
              <a:rPr lang="en-US" sz="2400" dirty="0" smtClean="0"/>
              <a:t>This rule allows us to remove a quantifier</a:t>
            </a:r>
            <a:endParaRPr lang="en-US" sz="2400" dirty="0"/>
          </a:p>
          <a:p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Universal Generalization (UG)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89120"/>
          </a:xfrm>
        </p:spPr>
        <p:txBody>
          <a:bodyPr/>
          <a:lstStyle/>
          <a:p>
            <a:pPr>
              <a:buNone/>
            </a:pPr>
            <a:endParaRPr lang="en-US" sz="3200" dirty="0" smtClean="0"/>
          </a:p>
          <a:p>
            <a:pPr>
              <a:buNone/>
            </a:pPr>
            <a:r>
              <a:rPr lang="en-US" dirty="0" smtClean="0"/>
              <a:t>                        </a:t>
            </a:r>
            <a:endParaRPr lang="en-US" dirty="0"/>
          </a:p>
        </p:txBody>
      </p:sp>
      <p:pic>
        <p:nvPicPr>
          <p:cNvPr id="9" name="Picture 8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762000" y="1676400"/>
            <a:ext cx="4154805" cy="854393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2819400"/>
            <a:ext cx="8229600" cy="3429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If a predicate is true for </a:t>
            </a:r>
            <a:r>
              <a:rPr lang="en-US" b="1" dirty="0"/>
              <a:t>any </a:t>
            </a:r>
            <a:r>
              <a:rPr lang="en-US" b="1" dirty="0" smtClean="0"/>
              <a:t>element </a:t>
            </a:r>
            <a:r>
              <a:rPr lang="en-US" b="1" i="1" dirty="0" smtClean="0"/>
              <a:t>c </a:t>
            </a:r>
            <a:r>
              <a:rPr lang="en-US" dirty="0"/>
              <a:t>in the </a:t>
            </a:r>
            <a:r>
              <a:rPr lang="en-US" dirty="0" smtClean="0"/>
              <a:t>domain then </a:t>
            </a:r>
            <a:r>
              <a:rPr lang="en-US" dirty="0"/>
              <a:t>it is true for </a:t>
            </a:r>
            <a:r>
              <a:rPr lang="en-US" b="1" dirty="0" smtClean="0"/>
              <a:t>all</a:t>
            </a:r>
            <a:r>
              <a:rPr lang="en-US" dirty="0" smtClean="0"/>
              <a:t> elements </a:t>
            </a:r>
            <a:r>
              <a:rPr lang="en-US" i="1" dirty="0" smtClean="0"/>
              <a:t>x</a:t>
            </a:r>
            <a:endParaRPr lang="en-US" dirty="0" smtClean="0"/>
          </a:p>
          <a:p>
            <a:pPr>
              <a:spcBef>
                <a:spcPts val="1200"/>
              </a:spcBef>
            </a:pPr>
            <a:r>
              <a:rPr lang="en-US" b="1" dirty="0" smtClean="0"/>
              <a:t>Example</a:t>
            </a:r>
            <a:r>
              <a:rPr lang="en-US" dirty="0"/>
              <a:t>:</a:t>
            </a:r>
          </a:p>
          <a:p>
            <a:pPr lvl="1"/>
            <a:r>
              <a:rPr lang="en-US" dirty="0" smtClean="0"/>
              <a:t>The domain </a:t>
            </a:r>
            <a:r>
              <a:rPr lang="en-US" dirty="0"/>
              <a:t>consists of </a:t>
            </a:r>
            <a:r>
              <a:rPr lang="en-US" dirty="0" smtClean="0"/>
              <a:t>the dogs Fido, Spot, and Buddy.</a:t>
            </a:r>
            <a:endParaRPr lang="en-US" dirty="0"/>
          </a:p>
          <a:p>
            <a:pPr lvl="1"/>
            <a:r>
              <a:rPr lang="en-US" dirty="0" smtClean="0"/>
              <a:t>“Fido is cuddly, Spot is cuddly, Buddy is cuddly.”</a:t>
            </a:r>
            <a:endParaRPr lang="en-US" dirty="0"/>
          </a:p>
          <a:p>
            <a:pPr lvl="1"/>
            <a:r>
              <a:rPr lang="en-US" dirty="0" smtClean="0"/>
              <a:t>“</a:t>
            </a:r>
            <a:r>
              <a:rPr lang="en-US" dirty="0"/>
              <a:t>Therefore</a:t>
            </a:r>
            <a:r>
              <a:rPr lang="en-US" dirty="0" smtClean="0"/>
              <a:t>, all dogs in the domain are </a:t>
            </a:r>
            <a:r>
              <a:rPr lang="en-US" dirty="0"/>
              <a:t>cuddly</a:t>
            </a:r>
            <a:r>
              <a:rPr lang="en-US" dirty="0" smtClean="0"/>
              <a:t>.”</a:t>
            </a:r>
          </a:p>
          <a:p>
            <a:pPr>
              <a:spcBef>
                <a:spcPts val="1200"/>
              </a:spcBef>
            </a:pPr>
            <a:r>
              <a:rPr lang="en-US" sz="2400" dirty="0"/>
              <a:t>This rule allows us to </a:t>
            </a:r>
            <a:r>
              <a:rPr lang="en-US" sz="2400" dirty="0" smtClean="0"/>
              <a:t>introduce a quantifier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Valid Arguments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An</a:t>
            </a:r>
            <a:r>
              <a:rPr lang="en-US" sz="2400" i="1" dirty="0"/>
              <a:t> </a:t>
            </a:r>
            <a:r>
              <a:rPr lang="en-US" sz="2400" b="1" i="1" dirty="0"/>
              <a:t>argument</a:t>
            </a:r>
            <a:r>
              <a:rPr lang="en-US" sz="2400" i="1" dirty="0"/>
              <a:t> </a:t>
            </a:r>
            <a:r>
              <a:rPr lang="en-US" sz="2400" dirty="0"/>
              <a:t>is a sequence of propositions. </a:t>
            </a:r>
          </a:p>
          <a:p>
            <a:r>
              <a:rPr lang="en-US" sz="2400" dirty="0"/>
              <a:t>All but the final proposition are called </a:t>
            </a:r>
            <a:r>
              <a:rPr lang="en-US" sz="2400" b="1" i="1" dirty="0"/>
              <a:t>premises</a:t>
            </a:r>
            <a:r>
              <a:rPr lang="en-US" sz="2400" dirty="0"/>
              <a:t>. </a:t>
            </a:r>
          </a:p>
          <a:p>
            <a:r>
              <a:rPr lang="en-US" sz="2400" dirty="0"/>
              <a:t>The last statement is the </a:t>
            </a:r>
            <a:r>
              <a:rPr lang="en-US" sz="2400" b="1" i="1" dirty="0"/>
              <a:t>conclusion</a:t>
            </a:r>
            <a:r>
              <a:rPr lang="en-US" sz="2400" dirty="0"/>
              <a:t>. </a:t>
            </a:r>
          </a:p>
          <a:p>
            <a:r>
              <a:rPr lang="en-US" sz="2400" dirty="0" smtClean="0"/>
              <a:t>The </a:t>
            </a:r>
            <a:r>
              <a:rPr lang="en-US" sz="2400" dirty="0"/>
              <a:t>Socrates Example</a:t>
            </a:r>
          </a:p>
          <a:p>
            <a:pPr lvl="1"/>
            <a:r>
              <a:rPr lang="en-US" dirty="0" smtClean="0"/>
              <a:t>We have two premises:</a:t>
            </a:r>
          </a:p>
          <a:p>
            <a:pPr lvl="2"/>
            <a:r>
              <a:rPr lang="en-US" dirty="0" smtClean="0"/>
              <a:t>“All men are mortal.”</a:t>
            </a:r>
          </a:p>
          <a:p>
            <a:pPr lvl="2"/>
            <a:r>
              <a:rPr lang="en-US" dirty="0" smtClean="0"/>
              <a:t>“Socrates is a man.”</a:t>
            </a:r>
          </a:p>
          <a:p>
            <a:pPr lvl="1"/>
            <a:r>
              <a:rPr lang="en-US" dirty="0" smtClean="0"/>
              <a:t>The conclusion is: </a:t>
            </a:r>
          </a:p>
          <a:p>
            <a:pPr lvl="2"/>
            <a:r>
              <a:rPr lang="en-US" dirty="0" smtClean="0"/>
              <a:t>“Socrates is mortal.”</a:t>
            </a:r>
          </a:p>
          <a:p>
            <a:r>
              <a:rPr lang="en-US" sz="2400" dirty="0"/>
              <a:t>The argument is </a:t>
            </a:r>
            <a:r>
              <a:rPr lang="en-US" sz="2400" b="1" i="1" dirty="0"/>
              <a:t>valid</a:t>
            </a:r>
            <a:r>
              <a:rPr lang="en-US" sz="2400" dirty="0"/>
              <a:t> if the premises imply the conclusion.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Existential Instantiation (EI)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3657600"/>
          </a:xfrm>
        </p:spPr>
        <p:txBody>
          <a:bodyPr/>
          <a:lstStyle/>
          <a:p>
            <a:pPr>
              <a:buNone/>
            </a:pPr>
            <a:r>
              <a:rPr lang="en-US" sz="3200" dirty="0" smtClean="0"/>
              <a:t>       </a:t>
            </a:r>
          </a:p>
          <a:p>
            <a:pPr>
              <a:buNone/>
            </a:pPr>
            <a:r>
              <a:rPr lang="en-US" dirty="0" smtClean="0"/>
              <a:t>                        </a:t>
            </a:r>
            <a:endParaRPr lang="en-US" dirty="0"/>
          </a:p>
        </p:txBody>
      </p:sp>
      <p:pic>
        <p:nvPicPr>
          <p:cNvPr id="7" name="Picture 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610076" y="1676400"/>
            <a:ext cx="4723448" cy="854393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04800" y="2819400"/>
            <a:ext cx="8229600" cy="32766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If a predicate is true </a:t>
            </a:r>
            <a:r>
              <a:rPr lang="en-US" b="1" dirty="0" smtClean="0"/>
              <a:t>some element </a:t>
            </a:r>
            <a:r>
              <a:rPr lang="en-US" dirty="0" smtClean="0"/>
              <a:t>in </a:t>
            </a:r>
            <a:r>
              <a:rPr lang="en-US" dirty="0"/>
              <a:t>the </a:t>
            </a:r>
            <a:r>
              <a:rPr lang="en-US" dirty="0" smtClean="0"/>
              <a:t>domain then </a:t>
            </a:r>
            <a:r>
              <a:rPr lang="en-US" dirty="0"/>
              <a:t>it is true for </a:t>
            </a:r>
            <a:r>
              <a:rPr lang="en-US" dirty="0" smtClean="0"/>
              <a:t>some </a:t>
            </a:r>
            <a:r>
              <a:rPr lang="en-US" b="1" dirty="0" smtClean="0"/>
              <a:t>specific element </a:t>
            </a:r>
            <a:r>
              <a:rPr lang="en-US" b="1" i="1" dirty="0" smtClean="0"/>
              <a:t>c</a:t>
            </a:r>
            <a:endParaRPr lang="en-US" b="1" dirty="0" smtClean="0"/>
          </a:p>
          <a:p>
            <a:pPr>
              <a:spcBef>
                <a:spcPts val="1800"/>
              </a:spcBef>
            </a:pPr>
            <a:r>
              <a:rPr lang="en-US" b="1" dirty="0" smtClean="0"/>
              <a:t>Example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“There is someone who got an A in the course.”</a:t>
            </a:r>
          </a:p>
          <a:p>
            <a:pPr lvl="1"/>
            <a:r>
              <a:rPr lang="en-US" dirty="0"/>
              <a:t>“Let’s call her </a:t>
            </a:r>
            <a:r>
              <a:rPr lang="en-US" i="1" dirty="0" smtClean="0"/>
              <a:t>c</a:t>
            </a:r>
            <a:r>
              <a:rPr lang="en-US" dirty="0" smtClean="0"/>
              <a:t> </a:t>
            </a:r>
            <a:r>
              <a:rPr lang="en-US" dirty="0"/>
              <a:t>and say that </a:t>
            </a:r>
            <a:r>
              <a:rPr lang="en-US" i="1" dirty="0" smtClean="0"/>
              <a:t>c</a:t>
            </a:r>
            <a:r>
              <a:rPr lang="en-US" dirty="0" smtClean="0"/>
              <a:t> </a:t>
            </a:r>
            <a:r>
              <a:rPr lang="en-US" dirty="0"/>
              <a:t>got an A”</a:t>
            </a:r>
          </a:p>
          <a:p>
            <a:pPr lvl="1"/>
            <a:endParaRPr lang="en-US" dirty="0"/>
          </a:p>
          <a:p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Existential Generalization (EG)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</a:t>
            </a:r>
            <a:endParaRPr lang="en-US" dirty="0"/>
          </a:p>
        </p:txBody>
      </p:sp>
      <p:pic>
        <p:nvPicPr>
          <p:cNvPr id="6" name="Picture 5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685800" y="1676400"/>
            <a:ext cx="4363403" cy="854393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2819400"/>
            <a:ext cx="8077200" cy="32766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If a predicate is true for a </a:t>
            </a:r>
            <a:r>
              <a:rPr lang="en-US" b="1" dirty="0" smtClean="0"/>
              <a:t>specific element </a:t>
            </a:r>
            <a:r>
              <a:rPr lang="en-US" b="1" i="1" dirty="0" smtClean="0"/>
              <a:t>c </a:t>
            </a:r>
            <a:r>
              <a:rPr lang="en-US" dirty="0"/>
              <a:t>in the </a:t>
            </a:r>
            <a:r>
              <a:rPr lang="en-US" dirty="0" smtClean="0"/>
              <a:t>domain then </a:t>
            </a:r>
            <a:r>
              <a:rPr lang="en-US" b="1" dirty="0" smtClean="0"/>
              <a:t>there exists an element </a:t>
            </a:r>
            <a:r>
              <a:rPr lang="en-US" b="1" i="1" dirty="0" smtClean="0"/>
              <a:t>x </a:t>
            </a:r>
            <a:r>
              <a:rPr lang="en-US" dirty="0" smtClean="0"/>
              <a:t>for which it is true</a:t>
            </a:r>
          </a:p>
          <a:p>
            <a:pPr>
              <a:spcBef>
                <a:spcPts val="1800"/>
              </a:spcBef>
            </a:pPr>
            <a:r>
              <a:rPr lang="en-US" b="1" dirty="0" smtClean="0"/>
              <a:t>Example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“Michelle got an A in the class.”</a:t>
            </a:r>
          </a:p>
          <a:p>
            <a:pPr lvl="1"/>
            <a:r>
              <a:rPr lang="en-US" dirty="0"/>
              <a:t>“Therefore, </a:t>
            </a:r>
            <a:r>
              <a:rPr lang="en-US" dirty="0" smtClean="0"/>
              <a:t>there is someone who got </a:t>
            </a:r>
            <a:r>
              <a:rPr lang="en-US" dirty="0"/>
              <a:t>an A in the class.”</a:t>
            </a:r>
          </a:p>
          <a:p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Returning to  the Socrates Example</a:t>
            </a:r>
            <a:endParaRPr lang="en-US" dirty="0"/>
          </a:p>
        </p:txBody>
      </p:sp>
      <p:pic>
        <p:nvPicPr>
          <p:cNvPr id="8" name="Picture 7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1143000" y="1600200"/>
            <a:ext cx="4267200" cy="373241"/>
          </a:xfrm>
          <a:prstGeom prst="rect">
            <a:avLst/>
          </a:prstGeom>
        </p:spPr>
      </p:pic>
      <p:pic>
        <p:nvPicPr>
          <p:cNvPr id="11" name="Content Placeholder 10" descr="addin_tmp.png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1167560" y="2133601"/>
            <a:ext cx="2490040" cy="372394"/>
          </a:xfrm>
        </p:spPr>
      </p:pic>
      <p:cxnSp>
        <p:nvCxnSpPr>
          <p:cNvPr id="9" name="Straight Connector 8"/>
          <p:cNvCxnSpPr/>
          <p:nvPr/>
        </p:nvCxnSpPr>
        <p:spPr>
          <a:xfrm>
            <a:off x="1143000" y="2590800"/>
            <a:ext cx="4572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7" name="Picture 6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1143001" y="2743201"/>
            <a:ext cx="3581400" cy="366342"/>
          </a:xfrm>
          <a:prstGeom prst="rect">
            <a:avLst/>
          </a:prstGeom>
        </p:spPr>
      </p:pic>
      <p:pic>
        <p:nvPicPr>
          <p:cNvPr id="10" name="Picture 9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609600" y="3657600"/>
            <a:ext cx="7772400" cy="22310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01000" y="4385746"/>
            <a:ext cx="152400" cy="369332"/>
          </a:xfrm>
          <a:prstGeom prst="rect">
            <a:avLst/>
          </a:prstGeom>
          <a:solidFill>
            <a:srgbClr val="FFFFFF"/>
          </a:solidFill>
        </p:spPr>
        <p:txBody>
          <a:bodyPr wrap="square" lIns="182880" tIns="0" rIns="365760" bIns="0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26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Using Rules of Inference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Example</a:t>
            </a:r>
            <a:r>
              <a:rPr lang="en-US" dirty="0" smtClean="0"/>
              <a:t>: construct a valid argument showing that: </a:t>
            </a:r>
          </a:p>
          <a:p>
            <a:pPr lvl="1"/>
            <a:r>
              <a:rPr lang="en-US" dirty="0" smtClean="0"/>
              <a:t>“Someone who passed the first exam has not read the book.”</a:t>
            </a:r>
          </a:p>
          <a:p>
            <a:pPr>
              <a:buNone/>
            </a:pPr>
            <a:r>
              <a:rPr lang="en-US" dirty="0" smtClean="0"/>
              <a:t>    follows from the premises</a:t>
            </a:r>
          </a:p>
          <a:p>
            <a:pPr lvl="1"/>
            <a:r>
              <a:rPr lang="en-US" dirty="0" smtClean="0"/>
              <a:t>“A student in this class has not read the book.”</a:t>
            </a:r>
          </a:p>
          <a:p>
            <a:pPr lvl="1"/>
            <a:r>
              <a:rPr lang="en-US" dirty="0" smtClean="0"/>
              <a:t>“Everyone in this class passed the first exam.”</a:t>
            </a:r>
          </a:p>
          <a:p>
            <a:r>
              <a:rPr lang="en-US" b="1" dirty="0" smtClean="0"/>
              <a:t>Solution</a:t>
            </a:r>
            <a:r>
              <a:rPr lang="en-US" dirty="0" smtClean="0"/>
              <a:t>: Let </a:t>
            </a:r>
          </a:p>
          <a:p>
            <a:pPr lvl="1"/>
            <a:r>
              <a:rPr lang="en-US" i="1" dirty="0" smtClean="0"/>
              <a:t>C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denote  “</a:t>
            </a:r>
            <a:r>
              <a:rPr lang="en-US" i="1" dirty="0" smtClean="0"/>
              <a:t>x</a:t>
            </a:r>
            <a:r>
              <a:rPr lang="en-US" dirty="0" smtClean="0"/>
              <a:t> is in this class” </a:t>
            </a:r>
            <a:endParaRPr lang="en-US" dirty="0"/>
          </a:p>
          <a:p>
            <a:pPr lvl="1"/>
            <a:r>
              <a:rPr lang="en-US" i="1" dirty="0" smtClean="0"/>
              <a:t>B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denote  “</a:t>
            </a:r>
            <a:r>
              <a:rPr lang="en-US" i="1" dirty="0" smtClean="0"/>
              <a:t>x</a:t>
            </a:r>
            <a:r>
              <a:rPr lang="en-US" dirty="0" smtClean="0"/>
              <a:t> has  read the book” </a:t>
            </a:r>
          </a:p>
          <a:p>
            <a:pPr lvl="1"/>
            <a:r>
              <a:rPr lang="en-US" i="1" dirty="0" smtClean="0"/>
              <a:t>P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denote  “</a:t>
            </a:r>
            <a:r>
              <a:rPr lang="en-US" i="1" dirty="0" smtClean="0"/>
              <a:t>x</a:t>
            </a:r>
            <a:r>
              <a:rPr lang="en-US" dirty="0" smtClean="0"/>
              <a:t> passed the first exam”</a:t>
            </a:r>
          </a:p>
          <a:p>
            <a:pPr lvl="1">
              <a:buNone/>
            </a:pPr>
            <a:r>
              <a:rPr lang="en-US" dirty="0" smtClean="0"/>
              <a:t>  </a:t>
            </a:r>
          </a:p>
          <a:p>
            <a:pPr lvl="1">
              <a:buNone/>
            </a:pPr>
            <a:r>
              <a:rPr lang="en-US" dirty="0" smtClean="0"/>
              <a:t> </a:t>
            </a:r>
          </a:p>
          <a:p>
            <a:pPr lvl="1">
              <a:buNone/>
            </a:pPr>
            <a:r>
              <a:rPr lang="en-US" dirty="0" smtClean="0"/>
              <a:t> </a:t>
            </a:r>
          </a:p>
          <a:p>
            <a:pPr lvl="1">
              <a:buNone/>
            </a:pPr>
            <a:r>
              <a:rPr lang="en-US" dirty="0" smtClean="0"/>
              <a:t> 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7" name="Picture 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2438400" y="4953000"/>
            <a:ext cx="3290888" cy="109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51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152" y="685800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Using Rules of Inference</a:t>
            </a:r>
            <a:endParaRPr lang="en-US" dirty="0"/>
          </a:p>
        </p:txBody>
      </p:sp>
      <p:pic>
        <p:nvPicPr>
          <p:cNvPr id="4" name="Picture 3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762001" y="2514600"/>
            <a:ext cx="6046470" cy="3505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600" y="1676400"/>
            <a:ext cx="2818272" cy="461665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lvl="1"/>
            <a:r>
              <a:rPr lang="en-US" sz="2400" b="1" dirty="0" smtClean="0"/>
              <a:t>Valid Argument</a:t>
            </a:r>
            <a:r>
              <a:rPr lang="en-US" sz="2400" dirty="0" smtClean="0"/>
              <a:t>:</a:t>
            </a:r>
          </a:p>
        </p:txBody>
      </p:sp>
      <p:pic>
        <p:nvPicPr>
          <p:cNvPr id="6" name="Picture 5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5562600" y="1528443"/>
            <a:ext cx="2986088" cy="98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0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 smtClean="0"/>
              <a:t>Arguments in Propositional Logic</a:t>
            </a:r>
            <a:endParaRPr lang="en-US" sz="4400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Formal</a:t>
            </a:r>
            <a:r>
              <a:rPr lang="en-US" sz="2800" dirty="0" smtClean="0"/>
              <a:t> </a:t>
            </a:r>
            <a:r>
              <a:rPr lang="en-US" sz="2800" b="1" dirty="0"/>
              <a:t>notation</a:t>
            </a:r>
            <a:r>
              <a:rPr lang="en-US" sz="2800" dirty="0"/>
              <a:t> </a:t>
            </a:r>
            <a:r>
              <a:rPr lang="en-US" sz="2800" dirty="0" smtClean="0"/>
              <a:t>of an argument:  </a:t>
            </a:r>
          </a:p>
          <a:p>
            <a:pPr lvl="1"/>
            <a:r>
              <a:rPr lang="en-US" dirty="0" smtClean="0"/>
              <a:t>the premises are above the line</a:t>
            </a:r>
          </a:p>
          <a:p>
            <a:pPr lvl="1"/>
            <a:r>
              <a:rPr lang="en-US" dirty="0" smtClean="0"/>
              <a:t>the conclusion is below the line</a:t>
            </a:r>
          </a:p>
          <a:p>
            <a:pPr marL="978408" lvl="3" indent="0">
              <a:spcBef>
                <a:spcPts val="2400"/>
              </a:spcBef>
              <a:buNone/>
            </a:pPr>
            <a:r>
              <a:rPr lang="en-US" dirty="0" smtClean="0"/>
              <a:t>If it is raining </a:t>
            </a:r>
            <a:r>
              <a:rPr lang="en-US" dirty="0" smtClean="0">
                <a:latin typeface="Cambria Math"/>
                <a:ea typeface="Cambria Math"/>
              </a:rPr>
              <a:t>then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ea typeface="Cambria Math" pitchFamily="18" charset="0"/>
                <a:cs typeface="Times New Roman" pitchFamily="18" charset="0"/>
              </a:rPr>
              <a:t>streets are wet</a:t>
            </a:r>
            <a:endParaRPr lang="en-US" dirty="0" smtClean="0">
              <a:cs typeface="Times New Roman" pitchFamily="18" charset="0"/>
            </a:endParaRPr>
          </a:p>
          <a:p>
            <a:pPr marL="978408" lvl="3" indent="0">
              <a:spcBef>
                <a:spcPts val="600"/>
              </a:spcBef>
              <a:buNone/>
            </a:pPr>
            <a:r>
              <a:rPr lang="en-US" dirty="0" smtClean="0"/>
              <a:t>It is raining</a:t>
            </a:r>
          </a:p>
          <a:p>
            <a:pPr marL="978408" lvl="3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dirty="0" smtClean="0"/>
              <a:t>     Streets are wet</a:t>
            </a:r>
          </a:p>
          <a:p>
            <a:pPr lvl="0">
              <a:buClr>
                <a:srgbClr val="0BD0D9"/>
              </a:buClr>
            </a:pPr>
            <a:r>
              <a:rPr lang="en-US" sz="2400" dirty="0" smtClean="0">
                <a:solidFill>
                  <a:prstClr val="black"/>
                </a:solidFill>
              </a:rPr>
              <a:t>How </a:t>
            </a:r>
            <a:r>
              <a:rPr lang="en-US" sz="2400" dirty="0">
                <a:solidFill>
                  <a:prstClr val="black"/>
                </a:solidFill>
              </a:rPr>
              <a:t>do we know that this argument is valid</a:t>
            </a:r>
            <a:r>
              <a:rPr lang="en-US" sz="2400" dirty="0" smtClean="0">
                <a:solidFill>
                  <a:prstClr val="black"/>
                </a:solidFill>
              </a:rPr>
              <a:t>?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113" y="3200400"/>
            <a:ext cx="1133287" cy="1005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1284715" y="3962400"/>
            <a:ext cx="3994497" cy="304800"/>
            <a:chOff x="1263303" y="3733800"/>
            <a:chExt cx="3994497" cy="381887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1524000" y="3733800"/>
              <a:ext cx="37338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3303" y="3754611"/>
              <a:ext cx="521393" cy="3610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 smtClean="0"/>
              <a:t>Arguments in Propositional Logic</a:t>
            </a:r>
            <a:endParaRPr lang="en-US" sz="4400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0BD0D9"/>
              </a:buClr>
            </a:pPr>
            <a:r>
              <a:rPr lang="en-US" sz="2400" dirty="0" smtClean="0">
                <a:solidFill>
                  <a:prstClr val="black"/>
                </a:solidFill>
              </a:rPr>
              <a:t>How </a:t>
            </a:r>
            <a:r>
              <a:rPr lang="en-US" sz="2400" dirty="0">
                <a:solidFill>
                  <a:prstClr val="black"/>
                </a:solidFill>
              </a:rPr>
              <a:t>do we know that this argument is valid</a:t>
            </a:r>
            <a:r>
              <a:rPr lang="en-US" sz="2400" dirty="0" smtClean="0">
                <a:solidFill>
                  <a:prstClr val="black"/>
                </a:solidFill>
              </a:rPr>
              <a:t>?</a:t>
            </a:r>
          </a:p>
          <a:p>
            <a:pPr marL="822960" lvl="1" indent="-457200">
              <a:buClr>
                <a:srgbClr val="0BD0D9"/>
              </a:buClr>
              <a:buFont typeface="+mj-lt"/>
              <a:buAutoNum type="arabicPeriod"/>
            </a:pPr>
            <a:r>
              <a:rPr lang="en-US" dirty="0" smtClean="0">
                <a:solidFill>
                  <a:prstClr val="black"/>
                </a:solidFill>
              </a:rPr>
              <a:t>Use </a:t>
            </a:r>
            <a:r>
              <a:rPr lang="en-US" b="1" dirty="0" smtClean="0">
                <a:solidFill>
                  <a:prstClr val="black"/>
                </a:solidFill>
              </a:rPr>
              <a:t>truth tables</a:t>
            </a:r>
          </a:p>
          <a:p>
            <a:pPr marL="822960" lvl="1" indent="-457200">
              <a:buClr>
                <a:srgbClr val="0BD0D9"/>
              </a:buClr>
              <a:buFont typeface="+mj-lt"/>
              <a:buAutoNum type="arabicPeriod"/>
            </a:pPr>
            <a:endParaRPr lang="en-US" b="1" dirty="0">
              <a:solidFill>
                <a:prstClr val="black"/>
              </a:solidFill>
            </a:endParaRPr>
          </a:p>
          <a:p>
            <a:pPr marL="822960" lvl="1" indent="-457200">
              <a:buClr>
                <a:srgbClr val="0BD0D9"/>
              </a:buClr>
              <a:buFont typeface="+mj-lt"/>
              <a:buAutoNum type="arabicPeriod"/>
            </a:pPr>
            <a:endParaRPr lang="en-US" b="1" dirty="0" smtClean="0">
              <a:solidFill>
                <a:prstClr val="black"/>
              </a:solidFill>
            </a:endParaRPr>
          </a:p>
          <a:p>
            <a:pPr marL="822960" lvl="1" indent="-457200">
              <a:buClr>
                <a:srgbClr val="0BD0D9"/>
              </a:buClr>
              <a:buFont typeface="+mj-lt"/>
              <a:buAutoNum type="arabicPeriod"/>
            </a:pPr>
            <a:endParaRPr lang="en-US" b="1" dirty="0">
              <a:solidFill>
                <a:prstClr val="black"/>
              </a:solidFill>
            </a:endParaRPr>
          </a:p>
          <a:p>
            <a:pPr marL="822960" lvl="1" indent="-457200">
              <a:buClr>
                <a:srgbClr val="0BD0D9"/>
              </a:buClr>
              <a:buFont typeface="+mj-lt"/>
              <a:buAutoNum type="arabicPeriod"/>
            </a:pPr>
            <a:endParaRPr lang="en-US" b="1" dirty="0" smtClean="0">
              <a:solidFill>
                <a:prstClr val="black"/>
              </a:solidFill>
            </a:endParaRPr>
          </a:p>
          <a:p>
            <a:pPr marL="822960" lvl="1" indent="-457200">
              <a:buClr>
                <a:srgbClr val="0BD0D9"/>
              </a:buClr>
              <a:buFont typeface="+mj-lt"/>
              <a:buAutoNum type="arabicPeriod"/>
            </a:pPr>
            <a:endParaRPr lang="en-US" b="1" dirty="0" smtClean="0">
              <a:solidFill>
                <a:prstClr val="black"/>
              </a:solidFill>
            </a:endParaRPr>
          </a:p>
          <a:p>
            <a:pPr marL="982980" lvl="2" indent="-342900">
              <a:buClr>
                <a:srgbClr val="0BD0D9"/>
              </a:buClr>
            </a:pPr>
            <a:r>
              <a:rPr lang="en-US" dirty="0" smtClean="0">
                <a:solidFill>
                  <a:prstClr val="black"/>
                </a:solidFill>
              </a:rPr>
              <a:t>Tedious: table size grows exponentially with number of variables</a:t>
            </a:r>
          </a:p>
          <a:p>
            <a:pPr marL="822960" lvl="1" indent="-457200">
              <a:buClr>
                <a:srgbClr val="0BD0D9"/>
              </a:buClr>
              <a:buFont typeface="+mj-lt"/>
              <a:buAutoNum type="arabicPeriod"/>
            </a:pPr>
            <a:r>
              <a:rPr lang="en-US" dirty="0" smtClean="0">
                <a:solidFill>
                  <a:prstClr val="black"/>
                </a:solidFill>
              </a:rPr>
              <a:t>Establish </a:t>
            </a:r>
            <a:r>
              <a:rPr lang="en-US" b="1" dirty="0" smtClean="0">
                <a:solidFill>
                  <a:prstClr val="black"/>
                </a:solidFill>
              </a:rPr>
              <a:t>rules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to </a:t>
            </a:r>
            <a:r>
              <a:rPr lang="en-US" dirty="0" smtClean="0">
                <a:solidFill>
                  <a:prstClr val="black"/>
                </a:solidFill>
              </a:rPr>
              <a:t>incrementally build argument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590799"/>
            <a:ext cx="1133287" cy="1005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1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5232984"/>
              </p:ext>
            </p:extLst>
          </p:nvPr>
        </p:nvGraphicFramePr>
        <p:xfrm>
          <a:off x="1371600" y="2438400"/>
          <a:ext cx="47244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457200"/>
                <a:gridCol w="685800"/>
                <a:gridCol w="1219200"/>
                <a:gridCol w="190500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b="0" i="1" dirty="0" smtClean="0">
                          <a:latin typeface="Cambria Math" pitchFamily="18" charset="0"/>
                          <a:ea typeface="Cambria Math" pitchFamily="18" charset="0"/>
                        </a:rPr>
                        <a:t>p</a:t>
                      </a:r>
                      <a:endParaRPr lang="en-US" b="0" i="1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1" dirty="0" smtClean="0">
                          <a:latin typeface="Cambria Math" pitchFamily="18" charset="0"/>
                          <a:ea typeface="Cambria Math" pitchFamily="18" charset="0"/>
                        </a:rPr>
                        <a:t>q</a:t>
                      </a:r>
                      <a:endParaRPr lang="en-US" b="0" i="1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1" dirty="0" err="1" smtClean="0">
                          <a:latin typeface="Cambria Math" pitchFamily="18" charset="0"/>
                          <a:ea typeface="Cambria Math" pitchFamily="18" charset="0"/>
                        </a:rPr>
                        <a:t>p→q</a:t>
                      </a:r>
                      <a:endParaRPr lang="en-US" b="0" i="1" dirty="0" smtClean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1" dirty="0" smtClean="0">
                          <a:latin typeface="Cambria Math"/>
                          <a:ea typeface="Cambria Math"/>
                        </a:rPr>
                        <a:t>p ∧ (</a:t>
                      </a:r>
                      <a:r>
                        <a:rPr lang="en-US" b="0" i="1" dirty="0" err="1" smtClean="0">
                          <a:latin typeface="Cambria Math" pitchFamily="18" charset="0"/>
                          <a:ea typeface="Cambria Math" pitchFamily="18" charset="0"/>
                        </a:rPr>
                        <a:t>p→q</a:t>
                      </a:r>
                      <a:r>
                        <a:rPr lang="en-US" b="0" i="1" dirty="0" smtClean="0">
                          <a:latin typeface="Cambria Math" pitchFamily="18" charset="0"/>
                          <a:ea typeface="Cambria Math" pitchFamily="18" charset="0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1" dirty="0" smtClean="0">
                          <a:latin typeface="Cambria Math"/>
                          <a:ea typeface="Cambria Math"/>
                        </a:rPr>
                        <a:t>(p ∧ (</a:t>
                      </a:r>
                      <a:r>
                        <a:rPr lang="en-US" b="0" i="1" dirty="0" err="1" smtClean="0">
                          <a:latin typeface="Cambria Math" pitchFamily="18" charset="0"/>
                          <a:ea typeface="Cambria Math" pitchFamily="18" charset="0"/>
                        </a:rPr>
                        <a:t>p→q</a:t>
                      </a:r>
                      <a:r>
                        <a:rPr lang="en-US" b="0" i="1" dirty="0" smtClean="0">
                          <a:latin typeface="Cambria Math" pitchFamily="18" charset="0"/>
                          <a:ea typeface="Cambria Math" pitchFamily="18" charset="0"/>
                        </a:rPr>
                        <a:t>)) → q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595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Arguments in Propositional Logic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An </a:t>
            </a:r>
            <a:r>
              <a:rPr lang="en-US" b="1" i="1" dirty="0" smtClean="0"/>
              <a:t>argument form</a:t>
            </a:r>
            <a:r>
              <a:rPr lang="en-US" b="1" dirty="0" smtClean="0"/>
              <a:t> </a:t>
            </a:r>
            <a:r>
              <a:rPr lang="en-US" dirty="0" smtClean="0"/>
              <a:t>is  an abstraction of an argument </a:t>
            </a:r>
          </a:p>
          <a:p>
            <a:pPr lvl="1"/>
            <a:r>
              <a:rPr lang="en-US" dirty="0"/>
              <a:t>It </a:t>
            </a:r>
            <a:r>
              <a:rPr lang="en-US" dirty="0" smtClean="0"/>
              <a:t>contains propositional </a:t>
            </a:r>
            <a:r>
              <a:rPr lang="en-US" dirty="0"/>
              <a:t>variables</a:t>
            </a:r>
            <a:endParaRPr lang="en-US" dirty="0" smtClean="0"/>
          </a:p>
          <a:p>
            <a:pPr lvl="1">
              <a:lnSpc>
                <a:spcPct val="120000"/>
              </a:lnSpc>
            </a:pPr>
            <a:r>
              <a:rPr lang="en-US" dirty="0" smtClean="0"/>
              <a:t>It is valid no matter what propositions are substituted into its variables, i.e.:   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f the premises are 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…,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i="1" baseline="-25000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</a:t>
            </a:r>
            <a:r>
              <a:rPr lang="en-US" dirty="0" smtClean="0"/>
              <a:t>and the conclusion is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q</a:t>
            </a:r>
            <a:r>
              <a:rPr lang="en-US" dirty="0" smtClean="0"/>
              <a:t>  then </a:t>
            </a:r>
          </a:p>
          <a:p>
            <a:pPr marL="393192" lvl="1" indent="0">
              <a:buNone/>
            </a:pPr>
            <a:r>
              <a:rPr lang="en-US" dirty="0"/>
              <a:t>	</a:t>
            </a:r>
            <a:r>
              <a:rPr lang="en-US" dirty="0" smtClean="0"/>
              <a:t>(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∧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∧ … ∧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i="1" baseline="-25000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/>
              <a:t> ) </a:t>
            </a:r>
            <a:r>
              <a:rPr lang="en-US" dirty="0" smtClean="0">
                <a:latin typeface="Cambria Math"/>
                <a:ea typeface="Cambria Math"/>
              </a:rPr>
              <a:t>→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q </a:t>
            </a:r>
            <a:r>
              <a:rPr lang="en-US" dirty="0" smtClean="0"/>
              <a:t> is always T (a tautology)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endParaRPr lang="en-US" dirty="0" smtClean="0"/>
          </a:p>
          <a:p>
            <a:r>
              <a:rPr lang="en-US" dirty="0" smtClean="0"/>
              <a:t>If an argument matches an argument form then it is valid</a:t>
            </a:r>
            <a:endParaRPr lang="en-US" b="1" dirty="0"/>
          </a:p>
          <a:p>
            <a:pPr>
              <a:lnSpc>
                <a:spcPct val="120000"/>
              </a:lnSpc>
            </a:pPr>
            <a:r>
              <a:rPr lang="en-US" b="1" dirty="0" smtClean="0"/>
              <a:t>Example: 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( (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→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q </a:t>
            </a:r>
            <a:r>
              <a:rPr lang="en-US" dirty="0" smtClean="0"/>
              <a:t>)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∧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p </a:t>
            </a:r>
            <a:r>
              <a:rPr lang="en-US" dirty="0" smtClean="0"/>
              <a:t>) </a:t>
            </a:r>
            <a:r>
              <a:rPr lang="en-US" dirty="0">
                <a:latin typeface="Cambria Math"/>
                <a:ea typeface="Cambria Math"/>
              </a:rPr>
              <a:t>→</a:t>
            </a:r>
            <a:r>
              <a:rPr lang="en-US" i="1" dirty="0">
                <a:latin typeface="Cambria Math" pitchFamily="18" charset="0"/>
                <a:ea typeface="Cambria Math" pitchFamily="18" charset="0"/>
              </a:rPr>
              <a:t> q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is a tautology</a:t>
            </a:r>
          </a:p>
          <a:p>
            <a:pPr lvl="1">
              <a:lnSpc>
                <a:spcPct val="120000"/>
              </a:lnSpc>
            </a:pPr>
            <a:r>
              <a:rPr lang="en-US" dirty="0" smtClean="0">
                <a:ea typeface="Cambria Math" pitchFamily="18" charset="0"/>
              </a:rPr>
              <a:t>Hence the following argument is valid: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( (if it’s raining </a:t>
            </a:r>
            <a:r>
              <a:rPr lang="en-US" dirty="0">
                <a:latin typeface="Cambria Math"/>
                <a:ea typeface="Cambria Math"/>
              </a:rPr>
              <a:t>→</a:t>
            </a:r>
            <a:r>
              <a:rPr lang="en-US" i="1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/>
              <a:t>streets are wet)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 ∧ </a:t>
            </a:r>
            <a:r>
              <a:rPr lang="en-US" dirty="0" smtClean="0"/>
              <a:t> it’s raining) </a:t>
            </a:r>
            <a:r>
              <a:rPr lang="en-US" dirty="0">
                <a:latin typeface="Cambria Math"/>
                <a:ea typeface="Cambria Math"/>
              </a:rPr>
              <a:t>→</a:t>
            </a:r>
            <a:r>
              <a:rPr lang="en-US" i="1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/>
              <a:t>streets are wet</a:t>
            </a:r>
          </a:p>
          <a:p>
            <a:pPr>
              <a:lnSpc>
                <a:spcPct val="120000"/>
              </a:lnSpc>
            </a:pPr>
            <a:r>
              <a:rPr lang="en-US" b="1" i="1" dirty="0" smtClean="0"/>
              <a:t>Inference rules </a:t>
            </a:r>
            <a:r>
              <a:rPr lang="en-US" dirty="0" smtClean="0"/>
              <a:t>are simple argument forms used to incrementally construct more complex argument forms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Modus Ponens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</a:t>
            </a:r>
            <a:endParaRPr lang="en-US" dirty="0"/>
          </a:p>
        </p:txBody>
      </p:sp>
      <p:pic>
        <p:nvPicPr>
          <p:cNvPr id="17" name="Picture 1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685800" y="1828800"/>
            <a:ext cx="1345883" cy="11944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4600" y="2743200"/>
            <a:ext cx="56388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Example:</a:t>
            </a:r>
          </a:p>
          <a:p>
            <a:r>
              <a:rPr lang="en-US" sz="2400" dirty="0" smtClean="0"/>
              <a:t>Let </a:t>
            </a:r>
            <a:r>
              <a:rPr lang="en-US" sz="2400" i="1" dirty="0" smtClean="0"/>
              <a:t>p</a:t>
            </a:r>
            <a:r>
              <a:rPr lang="en-US" sz="2400" dirty="0" smtClean="0"/>
              <a:t> be “It is snowing.”</a:t>
            </a:r>
          </a:p>
          <a:p>
            <a:r>
              <a:rPr lang="en-US" sz="2400" dirty="0" smtClean="0"/>
              <a:t>Let </a:t>
            </a:r>
            <a:r>
              <a:rPr lang="en-US" sz="2400" i="1" dirty="0" smtClean="0"/>
              <a:t>q</a:t>
            </a:r>
            <a:r>
              <a:rPr lang="en-US" sz="2400" dirty="0" smtClean="0"/>
              <a:t> be “I will study math.”</a:t>
            </a:r>
          </a:p>
          <a:p>
            <a:endParaRPr lang="en-US" sz="2400" dirty="0" smtClean="0"/>
          </a:p>
          <a:p>
            <a:r>
              <a:rPr lang="en-US" sz="2400" dirty="0" smtClean="0"/>
              <a:t>“If it is snowing then I will study math.”</a:t>
            </a:r>
          </a:p>
          <a:p>
            <a:r>
              <a:rPr lang="en-US" sz="2400" dirty="0" smtClean="0"/>
              <a:t>“It is snowing.”</a:t>
            </a:r>
          </a:p>
          <a:p>
            <a:endParaRPr lang="en-US" sz="2400" dirty="0" smtClean="0"/>
          </a:p>
          <a:p>
            <a:r>
              <a:rPr lang="en-US" sz="2400" dirty="0" smtClean="0"/>
              <a:t>“Therefore I will study math.”</a:t>
            </a:r>
          </a:p>
          <a:p>
            <a:endParaRPr 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2514600" y="1752599"/>
            <a:ext cx="403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Corresponding Tautology:</a:t>
            </a:r>
            <a:r>
              <a:rPr lang="en-US" sz="2400" dirty="0" smtClean="0"/>
              <a:t> </a:t>
            </a:r>
          </a:p>
          <a:p>
            <a:r>
              <a:rPr lang="en-US" sz="2400" dirty="0" smtClean="0"/>
              <a:t>       (</a:t>
            </a:r>
            <a:r>
              <a:rPr lang="en-US" sz="2400" i="1" dirty="0" smtClean="0"/>
              <a:t>p </a:t>
            </a:r>
            <a:r>
              <a:rPr lang="en-US" sz="2400" dirty="0" smtClean="0">
                <a:latin typeface="Cambria Math"/>
                <a:ea typeface="Cambria Math"/>
              </a:rPr>
              <a:t>∧ (</a:t>
            </a:r>
            <a:r>
              <a:rPr lang="en-US" sz="2400" i="1" dirty="0" smtClean="0">
                <a:latin typeface="Cambria Math"/>
                <a:ea typeface="Cambria Math"/>
              </a:rPr>
              <a:t>p </a:t>
            </a:r>
            <a:r>
              <a:rPr lang="en-US" sz="2400" dirty="0" smtClean="0">
                <a:latin typeface="Cambria Math"/>
                <a:ea typeface="Cambria Math"/>
              </a:rPr>
              <a:t>→</a:t>
            </a:r>
            <a:r>
              <a:rPr lang="en-US" sz="2400" i="1" dirty="0" smtClean="0">
                <a:latin typeface="Cambria Math"/>
                <a:ea typeface="Cambria Math"/>
              </a:rPr>
              <a:t>q</a:t>
            </a:r>
            <a:r>
              <a:rPr lang="en-US" sz="2400" dirty="0" smtClean="0">
                <a:latin typeface="Cambria Math"/>
                <a:ea typeface="Cambria Math"/>
              </a:rPr>
              <a:t>)) → </a:t>
            </a:r>
            <a:r>
              <a:rPr lang="en-US" sz="2400" i="1" dirty="0" smtClean="0">
                <a:latin typeface="Cambria Math"/>
                <a:ea typeface="Cambria Math"/>
              </a:rPr>
              <a:t>q</a:t>
            </a:r>
            <a:endParaRPr lang="en-US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Modus </a:t>
            </a:r>
            <a:r>
              <a:rPr lang="en-US" dirty="0" err="1" smtClean="0"/>
              <a:t>Tollens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</a:t>
            </a:r>
            <a:endParaRPr lang="en-US" dirty="0"/>
          </a:p>
        </p:txBody>
      </p:sp>
      <p:pic>
        <p:nvPicPr>
          <p:cNvPr id="9" name="Picture 8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685800" y="1828800"/>
            <a:ext cx="1345883" cy="11944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08932" y="2895600"/>
            <a:ext cx="5715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Example</a:t>
            </a:r>
            <a:r>
              <a:rPr lang="en-US" sz="2400" dirty="0" smtClean="0"/>
              <a:t>:</a:t>
            </a:r>
          </a:p>
          <a:p>
            <a:r>
              <a:rPr lang="en-US" sz="2400" dirty="0" smtClean="0"/>
              <a:t>Let </a:t>
            </a:r>
            <a:r>
              <a:rPr lang="en-US" sz="2400" i="1" dirty="0" smtClean="0"/>
              <a:t>p</a:t>
            </a:r>
            <a:r>
              <a:rPr lang="en-US" sz="2400" dirty="0" smtClean="0"/>
              <a:t> be “it is snowing.”</a:t>
            </a:r>
          </a:p>
          <a:p>
            <a:r>
              <a:rPr lang="en-US" sz="2400" dirty="0" smtClean="0"/>
              <a:t>Let </a:t>
            </a:r>
            <a:r>
              <a:rPr lang="en-US" sz="2400" i="1" dirty="0" smtClean="0"/>
              <a:t>q</a:t>
            </a:r>
            <a:r>
              <a:rPr lang="en-US" sz="2400" dirty="0" smtClean="0"/>
              <a:t> be “I will study math.”</a:t>
            </a:r>
          </a:p>
          <a:p>
            <a:endParaRPr lang="en-US" sz="2400" dirty="0" smtClean="0"/>
          </a:p>
          <a:p>
            <a:r>
              <a:rPr lang="en-US" sz="2400" dirty="0" smtClean="0"/>
              <a:t>“If it is snowing, then I will study math.”</a:t>
            </a:r>
          </a:p>
          <a:p>
            <a:r>
              <a:rPr lang="en-US" sz="2400" dirty="0" smtClean="0"/>
              <a:t>“I will not study math.”</a:t>
            </a:r>
          </a:p>
          <a:p>
            <a:endParaRPr lang="en-US" sz="2400" dirty="0" smtClean="0"/>
          </a:p>
          <a:p>
            <a:r>
              <a:rPr lang="en-US" sz="2400" dirty="0" smtClean="0"/>
              <a:t>“Therefore, it is not snowing.”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38400" y="1676400"/>
            <a:ext cx="44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Corresponding Tautology:</a:t>
            </a:r>
            <a:r>
              <a:rPr lang="en-US" sz="2400" dirty="0" smtClean="0"/>
              <a:t> </a:t>
            </a:r>
          </a:p>
          <a:p>
            <a:r>
              <a:rPr lang="en-US" sz="2400" dirty="0" smtClean="0"/>
              <a:t>       (</a:t>
            </a:r>
            <a:r>
              <a:rPr lang="en-US" sz="2400" dirty="0" smtClean="0">
                <a:latin typeface="Cambria Math"/>
                <a:ea typeface="Cambria Math"/>
              </a:rPr>
              <a:t>¬</a:t>
            </a:r>
            <a:r>
              <a:rPr lang="en-US" sz="2400" i="1" dirty="0" smtClean="0"/>
              <a:t>q </a:t>
            </a:r>
            <a:r>
              <a:rPr lang="en-US" sz="2400" dirty="0" smtClean="0">
                <a:latin typeface="Cambria Math"/>
                <a:ea typeface="Cambria Math"/>
              </a:rPr>
              <a:t>∧ (</a:t>
            </a:r>
            <a:r>
              <a:rPr lang="en-US" sz="2400" i="1" dirty="0" smtClean="0">
                <a:latin typeface="Cambria Math"/>
                <a:ea typeface="Cambria Math"/>
              </a:rPr>
              <a:t>p </a:t>
            </a:r>
            <a:r>
              <a:rPr lang="en-US" sz="2400" dirty="0" smtClean="0">
                <a:latin typeface="Cambria Math"/>
                <a:ea typeface="Cambria Math"/>
              </a:rPr>
              <a:t>→</a:t>
            </a:r>
            <a:r>
              <a:rPr lang="en-US" sz="2400" i="1" dirty="0" smtClean="0">
                <a:latin typeface="Cambria Math"/>
                <a:ea typeface="Cambria Math"/>
              </a:rPr>
              <a:t>q</a:t>
            </a:r>
            <a:r>
              <a:rPr lang="en-US" sz="2400" dirty="0" smtClean="0">
                <a:latin typeface="Cambria Math"/>
                <a:ea typeface="Cambria Math"/>
              </a:rPr>
              <a:t>)) → ¬</a:t>
            </a:r>
            <a:r>
              <a:rPr lang="en-US" sz="2400" i="1" dirty="0" smtClean="0">
                <a:latin typeface="Cambria Math"/>
                <a:ea typeface="Cambria Math"/>
              </a:rPr>
              <a:t>p</a:t>
            </a:r>
            <a:endParaRPr lang="en-US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Hypothetical Syllogism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</a:t>
            </a:r>
            <a:endParaRPr lang="en-US" dirty="0"/>
          </a:p>
        </p:txBody>
      </p:sp>
      <p:pic>
        <p:nvPicPr>
          <p:cNvPr id="6" name="Picture 5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685800" y="1777365"/>
            <a:ext cx="1703070" cy="119443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971800"/>
            <a:ext cx="53028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Example</a:t>
            </a:r>
            <a:r>
              <a:rPr lang="en-US" sz="2400" dirty="0" smtClean="0"/>
              <a:t>:</a:t>
            </a:r>
          </a:p>
          <a:p>
            <a:r>
              <a:rPr lang="en-US" sz="2400" dirty="0" smtClean="0"/>
              <a:t>Let </a:t>
            </a:r>
            <a:r>
              <a:rPr lang="en-US" sz="2400" i="1" dirty="0" smtClean="0"/>
              <a:t>p</a:t>
            </a:r>
            <a:r>
              <a:rPr lang="en-US" sz="2400" dirty="0" smtClean="0"/>
              <a:t> be “It snows.”</a:t>
            </a:r>
          </a:p>
          <a:p>
            <a:r>
              <a:rPr lang="en-US" sz="2400" dirty="0" smtClean="0"/>
              <a:t>Let </a:t>
            </a:r>
            <a:r>
              <a:rPr lang="en-US" sz="2400" i="1" dirty="0" smtClean="0"/>
              <a:t>q</a:t>
            </a:r>
            <a:r>
              <a:rPr lang="en-US" sz="2400" dirty="0" smtClean="0"/>
              <a:t> be “I will study math.”</a:t>
            </a:r>
          </a:p>
          <a:p>
            <a:r>
              <a:rPr lang="en-US" sz="2400" dirty="0" smtClean="0"/>
              <a:t>Let </a:t>
            </a:r>
            <a:r>
              <a:rPr lang="en-US" sz="2400" i="1" dirty="0" smtClean="0"/>
              <a:t>r </a:t>
            </a:r>
            <a:r>
              <a:rPr lang="en-US" sz="2400" dirty="0" smtClean="0"/>
              <a:t>be “I will get an A.”</a:t>
            </a:r>
          </a:p>
          <a:p>
            <a:endParaRPr lang="en-US" sz="2400" dirty="0" smtClean="0"/>
          </a:p>
          <a:p>
            <a:r>
              <a:rPr lang="en-US" sz="2400" dirty="0" smtClean="0"/>
              <a:t>“If it snows, then I will study math.”</a:t>
            </a:r>
          </a:p>
          <a:p>
            <a:r>
              <a:rPr lang="en-US" sz="2400" dirty="0" smtClean="0"/>
              <a:t>“If I study math, then I will get an A.”</a:t>
            </a:r>
          </a:p>
          <a:p>
            <a:endParaRPr lang="en-US" sz="2400" dirty="0" smtClean="0"/>
          </a:p>
          <a:p>
            <a:r>
              <a:rPr lang="en-US" sz="2400" dirty="0" smtClean="0"/>
              <a:t>“Therefore, if it snows, I will get an A.”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92451" y="1676400"/>
            <a:ext cx="4191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Corresponding Tautology:</a:t>
            </a:r>
            <a:r>
              <a:rPr lang="en-US" sz="2400" dirty="0" smtClean="0"/>
              <a:t> </a:t>
            </a:r>
          </a:p>
          <a:p>
            <a:r>
              <a:rPr lang="en-US" sz="2400" dirty="0" smtClean="0"/>
              <a:t>(</a:t>
            </a:r>
            <a:r>
              <a:rPr lang="en-US" sz="2400" dirty="0" smtClean="0">
                <a:latin typeface="Cambria Math"/>
                <a:ea typeface="Cambria Math"/>
              </a:rPr>
              <a:t>(</a:t>
            </a:r>
            <a:r>
              <a:rPr lang="en-US" sz="2400" i="1" dirty="0" smtClean="0">
                <a:latin typeface="Cambria Math"/>
                <a:ea typeface="Cambria Math"/>
              </a:rPr>
              <a:t>p </a:t>
            </a:r>
            <a:r>
              <a:rPr lang="en-US" sz="2400" dirty="0" smtClean="0">
                <a:latin typeface="Cambria Math"/>
                <a:ea typeface="Cambria Math"/>
              </a:rPr>
              <a:t>→</a:t>
            </a:r>
            <a:r>
              <a:rPr lang="en-US" sz="2400" i="1" dirty="0" smtClean="0">
                <a:latin typeface="Cambria Math"/>
                <a:ea typeface="Cambria Math"/>
              </a:rPr>
              <a:t>q</a:t>
            </a:r>
            <a:r>
              <a:rPr lang="en-US" sz="2400" dirty="0" smtClean="0">
                <a:latin typeface="Cambria Math"/>
                <a:ea typeface="Cambria Math"/>
              </a:rPr>
              <a:t>) ∧</a:t>
            </a:r>
            <a:r>
              <a:rPr lang="en-US" sz="2400" dirty="0" smtClean="0"/>
              <a:t> (</a:t>
            </a:r>
            <a:r>
              <a:rPr lang="en-US" sz="2400" dirty="0" err="1" smtClean="0">
                <a:latin typeface="Cambria Math"/>
                <a:ea typeface="Cambria Math"/>
              </a:rPr>
              <a:t>q→</a:t>
            </a:r>
            <a:r>
              <a:rPr lang="en-US" sz="2400" i="1" dirty="0" err="1" smtClean="0">
                <a:latin typeface="Cambria Math"/>
                <a:ea typeface="Cambria Math"/>
              </a:rPr>
              <a:t>r</a:t>
            </a:r>
            <a:r>
              <a:rPr lang="en-US" sz="2400" dirty="0" smtClean="0">
                <a:latin typeface="Cambria Math"/>
                <a:ea typeface="Cambria Math"/>
              </a:rPr>
              <a:t>)) → (</a:t>
            </a:r>
            <a:r>
              <a:rPr lang="en-US" sz="2400" i="1" dirty="0" err="1" smtClean="0">
                <a:latin typeface="Cambria Math"/>
                <a:ea typeface="Cambria Math"/>
              </a:rPr>
              <a:t>p</a:t>
            </a:r>
            <a:r>
              <a:rPr lang="en-US" sz="2400" dirty="0" err="1" smtClean="0">
                <a:latin typeface="Cambria Math"/>
                <a:ea typeface="Cambria Math"/>
              </a:rPr>
              <a:t>→</a:t>
            </a:r>
            <a:r>
              <a:rPr lang="en-US" sz="2400" i="1" dirty="0" err="1" smtClean="0">
                <a:latin typeface="Cambria Math"/>
                <a:ea typeface="Cambria Math"/>
              </a:rPr>
              <a:t>r</a:t>
            </a:r>
            <a:r>
              <a:rPr lang="en-US" sz="2400" dirty="0" smtClean="0">
                <a:latin typeface="Cambria Math"/>
                <a:ea typeface="Cambria Math"/>
              </a:rPr>
              <a:t>)</a:t>
            </a:r>
            <a:endParaRPr lang="en-US" sz="2400" i="1" dirty="0" smtClean="0"/>
          </a:p>
          <a:p>
            <a:r>
              <a:rPr lang="en-US" sz="2000" dirty="0" smtClean="0">
                <a:latin typeface="Cambria Math"/>
                <a:ea typeface="Cambria Math"/>
              </a:rPr>
              <a:t> </a:t>
            </a:r>
            <a:endParaRPr lang="en-US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Disjunctive Syllogism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</a:t>
            </a:r>
            <a:endParaRPr lang="en-US" dirty="0"/>
          </a:p>
        </p:txBody>
      </p:sp>
      <p:pic>
        <p:nvPicPr>
          <p:cNvPr id="6" name="Picture 5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685800" y="1722209"/>
            <a:ext cx="1177290" cy="12258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24415" y="2948077"/>
            <a:ext cx="5867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Example</a:t>
            </a:r>
            <a:r>
              <a:rPr lang="en-US" sz="2400" dirty="0" smtClean="0"/>
              <a:t>:</a:t>
            </a:r>
          </a:p>
          <a:p>
            <a:r>
              <a:rPr lang="en-US" sz="2400" dirty="0" smtClean="0"/>
              <a:t>Let </a:t>
            </a:r>
            <a:r>
              <a:rPr lang="en-US" sz="2400" i="1" dirty="0" smtClean="0"/>
              <a:t>p</a:t>
            </a:r>
            <a:r>
              <a:rPr lang="en-US" sz="2400" dirty="0" smtClean="0"/>
              <a:t> be “I will study math.”</a:t>
            </a:r>
          </a:p>
          <a:p>
            <a:r>
              <a:rPr lang="en-US" sz="2400" dirty="0" smtClean="0"/>
              <a:t>Let </a:t>
            </a:r>
            <a:r>
              <a:rPr lang="en-US" sz="2400" i="1" dirty="0" smtClean="0"/>
              <a:t>q</a:t>
            </a:r>
            <a:r>
              <a:rPr lang="en-US" sz="2400" dirty="0" smtClean="0"/>
              <a:t> be “I will study literature.”</a:t>
            </a:r>
          </a:p>
          <a:p>
            <a:endParaRPr lang="en-US" sz="2400" dirty="0" smtClean="0"/>
          </a:p>
          <a:p>
            <a:r>
              <a:rPr lang="en-US" sz="2400" dirty="0" smtClean="0"/>
              <a:t>“I will study math or I will study literature.”</a:t>
            </a:r>
          </a:p>
          <a:p>
            <a:r>
              <a:rPr lang="en-US" sz="2400" dirty="0" smtClean="0"/>
              <a:t>“I will not study math.”</a:t>
            </a:r>
          </a:p>
          <a:p>
            <a:endParaRPr lang="en-US" sz="2400" dirty="0" smtClean="0"/>
          </a:p>
          <a:p>
            <a:r>
              <a:rPr lang="en-US" sz="2400" dirty="0" smtClean="0"/>
              <a:t>“Therefore, I will study literature.”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86000" y="1715911"/>
            <a:ext cx="495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Corresponding Tautology:</a:t>
            </a:r>
            <a:r>
              <a:rPr lang="en-US" sz="2400" dirty="0" smtClean="0"/>
              <a:t> </a:t>
            </a:r>
          </a:p>
          <a:p>
            <a:r>
              <a:rPr lang="en-US" sz="2400" dirty="0" smtClean="0"/>
              <a:t>(</a:t>
            </a:r>
            <a:r>
              <a:rPr lang="en-US" sz="2400" dirty="0" smtClean="0">
                <a:latin typeface="Cambria Math"/>
                <a:ea typeface="Cambria Math"/>
              </a:rPr>
              <a:t>¬</a:t>
            </a:r>
            <a:r>
              <a:rPr lang="en-US" sz="2400" i="1" dirty="0" smtClean="0"/>
              <a:t>p </a:t>
            </a:r>
            <a:r>
              <a:rPr lang="en-US" sz="2400" dirty="0" smtClean="0">
                <a:latin typeface="Cambria Math"/>
                <a:ea typeface="Cambria Math"/>
              </a:rPr>
              <a:t>∧ (</a:t>
            </a:r>
            <a:r>
              <a:rPr lang="en-US" sz="2400" i="1" dirty="0" smtClean="0">
                <a:latin typeface="Cambria Math"/>
                <a:ea typeface="Cambria Math"/>
              </a:rPr>
              <a:t>p </a:t>
            </a:r>
            <a:r>
              <a:rPr lang="en-US" sz="2400" dirty="0" smtClean="0">
                <a:latin typeface="Cambria Math"/>
                <a:ea typeface="Cambria Math"/>
              </a:rPr>
              <a:t>∨</a:t>
            </a:r>
            <a:r>
              <a:rPr lang="en-US" sz="2400" i="1" dirty="0" smtClean="0">
                <a:latin typeface="Cambria Math"/>
                <a:ea typeface="Cambria Math"/>
              </a:rPr>
              <a:t>q</a:t>
            </a:r>
            <a:r>
              <a:rPr lang="en-US" sz="2400" dirty="0" smtClean="0">
                <a:latin typeface="Cambria Math"/>
                <a:ea typeface="Cambria Math"/>
              </a:rPr>
              <a:t>)) → </a:t>
            </a:r>
            <a:r>
              <a:rPr lang="en-US" sz="2400" i="1" dirty="0" smtClean="0">
                <a:latin typeface="Cambria Math"/>
                <a:ea typeface="Cambria Math"/>
              </a:rPr>
              <a:t>q</a:t>
            </a:r>
            <a:endParaRPr lang="en-US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begin{array}{l}&#10;\noindent p \rightarrow q\\&#10;\noindent p\\ \hline&#10;&#10;\therefore  q\\&#10;\end{array}$&#10;&#10;&#10;&#10;&#10;&#10;\end{document}"/>
  <p:tag name="IGUANATEXSIZE" val="3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begin{array}{l}&#10;\forall x P(x)\\ \hline&#10;\therefore P(c) &#10;\end{array}$&#10;&#10;&#10;&#10;&#10;&#10;\end{document}"/>
  <p:tag name="IGUANATEXSIZE" val="3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begin{array}{l}&#10;P(c) \mbox{ for an arbitrary $c$}\\ \hline&#10;\therefore \forall x P(x) &#10;\end{array}$&#10;&#10;&#10;&#10;&#10;&#10;\end{document}"/>
  <p:tag name="IGUANATEXSIZE" val="3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begin{array}{l}&#10;\exists x P(x)\\ \hline&#10;\therefore P(c)\mbox{ for some element $c$}&#10;\end{array}$&#10;&#10;&#10;&#10;&#10;&#10;\end{document}"/>
  <p:tag name="IGUANATEXSIZE" val="3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begin{array}{l}&#10;P(c) \mbox{ for some element $c$}\\ \hline&#10;\therefore \exists x P(x) &#10;\end{array}$&#10;&#10;&#10;&#10;&#10;&#10;\end{document}"/>
  <p:tag name="IGUANATEXSIZE" val="3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\forall x (Man(x) \rightarrow Mortal(x))$&#10;&#10;&#10;\end{document}"/>
  <p:tag name="IGUANATEXSIZE" val="3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Man(Socrates)$&#10;&#10;&#10;\end{document}"/>
  <p:tag name="IGUANATEXSIZE" val="3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{amssymb}&#10;\pagestyle{empty}&#10;\begin{document}&#10;&#10;$\therefore \;\;\;\; Mortal(Socrates)$&#10;&#10;&#10;\end{document}"/>
  <p:tag name="IGUANATEXSIZE" val="3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\begin{tabular}{ll}&#10;{\bf Step} &amp; {\bf Reason}\\&#10;1. $\forall x (Man(x) \rightarrow Mortal(x))$ &amp; Premise \\&#10;2. $Man(Socrates) \rightarrow Mortal(Socrates)$&amp; UI from (4)\\&#10;3. $Man(Socrates)$ &amp; Premise\\&#10;4. $Mortal(Socrates)$ &amp; MP from (2)\\&#10;&amp; and (3)\\&#10;\end{tabular}&#10;&#10;&#10;\end{document}"/>
  <p:tag name="IGUANATEXSIZE" val="2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\begin{tabular}{l}&#10;$\exists x (C(x) \wedge \neg B(x))$\\&#10;$\forall x (C(x) \rightarrow P(x))$\\\hline&#10;$\therefore \;\exists x ( P(x) \wedge \neg B(x))$&#10;\end{tabular}&#10;&#10;&#10;\end{document}"/>
  <p:tag name="IGUANATEXSIZE" val="2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\begin{tabular}{ll}&#10;{\bf Step} &amp; {\bf Reason}\\&#10;1.  $\exists x(C(x) \wedge \neg B(x))$ &amp; Premise\\&#10;2. $C(a) \wedge \neg B(a)$ &amp; EI from (1)\\&#10;3. $C(a)$ &amp;  Simplification from (2)\\&#10;4. $\forall x (C(x) \rightarrow P(x))$ &amp; Premise \\&#10;5. $C(a) \rightarrow P(a)$&amp; UI from (4)\\&#10;6. $P(a)$ &amp; MP from (3) and (5)\\&#10;7. $\neg B(a)$ &amp; Simplification from (2)\\&#10;8. $P(a) \wedge \neg B(a)$ &amp; Conj from (6) and (7)\\&#10;9. $\exists x (P(x) \wedge \neg B(x))$ &amp; EG from (8)&#10;\end{tabular}&#10;&#10;&#10;\end{document}"/>
  <p:tag name="IGUANATEXSIZE" val="2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begin{array}{l}&#10;\noindent p \rightarrow q\\&#10;\neg q\\ \hline&#10;&#10;\therefore  \neg p\\&#10;\end{array}$&#10;&#10;&#10;&#10;&#10;&#10;\end{document}"/>
  <p:tag name="IGUANATEXSIZE" val="3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\begin{tabular}{l}&#10;$\exists x (C(x) \wedge \neg B(x))$\\&#10;$\forall x (C(x) \rightarrow P(x))$\\\hline&#10;$\therefore \;\exists x ( P(x) \wedge \neg B(x))$&#10;\end{tabular}&#10;&#10;&#10;\end{document}"/>
  <p:tag name="IGUANATEXSIZE" val="2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begin{array}{l}&#10;\noindent p \rightarrow q\\&#10;\noindent q \rightarrow r\\ \hline&#10;&#10;\therefore  p \rightarrow r\\&#10;\end{array}$&#10;&#10;&#10;&#10;&#10;&#10;\end{document}"/>
  <p:tag name="IGUANATEXSIZE" val="3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begin{array}{l}&#10;\noindent p \vee q\\&#10;\neg p\\ \hline&#10;&#10;\therefore  q\\&#10;\end{array}$&#10;&#10;&#10;&#10;&#10;&#10;\end{document}"/>
  <p:tag name="IGUANATEXSIZE" val="3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begin{array}{l}&#10;p \wedge q \\ \hline&#10;\therefore  q\\&#10;\end{array}$&#10;&#10;&#10;&#10;&#10;&#10;\end{document}"/>
  <p:tag name="IGUANATEXSIZE" val="3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begin{array}{l}&#10;p\\ \hline&#10;&#10;\therefore  p \vee q\\&#10;\end{array}$&#10;&#10;&#10;&#10;&#10;&#10;\end{document}"/>
  <p:tag name="IGUANATEXSIZE" val="3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begin{array}{l}&#10;p\\&#10;q\\ \hline&#10;\therefore p \wedge q &#10;\end{array}$&#10;&#10;&#10;&#10;&#10;&#10;\end{document}"/>
  <p:tag name="IGUANATEXSIZE" val="3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begin{array}{l}&#10;\neg p \vee r\\&#10;p \vee q \\ \hline&#10;\therefore  q \vee r\\&#10;\end{array}$&#10;&#10;&#10;&#10;&#10;&#10;\end{document}"/>
  <p:tag name="IGUANATEXSIZE" val="3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\begin{tabular}{ll}&#10;{\bf Step} &amp; {\bf Reason}\\&#10;1.  $\neg p \wedge q$ &amp; Premise\\&#10;2. $\neg p$ &amp; Simplification using (1)\\&#10;3. $r \rightarrow p$ &amp;  Premise\\&#10;4. $\neg r$ &amp; Modus tollens using (2) and (3)\\&#10;5. $\neg r \rightarrow s$ &amp; Premise\\&#10;6. $s$ &amp; Modus ponens using (4) and (5)\\&#10;7. $s \rightarrow t$ &amp; Premise\\&#10;8. $t$ &amp; Modus ponens using (6) and (7)&#10;&#10;\end{tabular}&#10;&#10;&#10;\end{document}"/>
  <p:tag name="IGUANATEXSIZE" val="3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49170</TotalTime>
  <Words>1435</Words>
  <Application>Microsoft Office PowerPoint</Application>
  <PresentationFormat>On-screen Show (4:3)</PresentationFormat>
  <Paragraphs>277</Paragraphs>
  <Slides>24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Constantia</vt:lpstr>
      <vt:lpstr>Wingdings 2</vt:lpstr>
      <vt:lpstr>Cambria Math</vt:lpstr>
      <vt:lpstr>Calibri</vt:lpstr>
      <vt:lpstr>Times New Roman</vt:lpstr>
      <vt:lpstr>Flow</vt:lpstr>
      <vt:lpstr>Equation</vt:lpstr>
      <vt:lpstr>Rules of Inference</vt:lpstr>
      <vt:lpstr>Valid Arguments</vt:lpstr>
      <vt:lpstr>Arguments in Propositional Logic</vt:lpstr>
      <vt:lpstr>Arguments in Propositional Logic</vt:lpstr>
      <vt:lpstr>Arguments in Propositional Logic</vt:lpstr>
      <vt:lpstr>Modus Ponens</vt:lpstr>
      <vt:lpstr> Modus Tollens</vt:lpstr>
      <vt:lpstr>Hypothetical Syllogism</vt:lpstr>
      <vt:lpstr>Disjunctive Syllogism</vt:lpstr>
      <vt:lpstr>Simplification</vt:lpstr>
      <vt:lpstr>Addition</vt:lpstr>
      <vt:lpstr>Conjunction</vt:lpstr>
      <vt:lpstr>Resolution</vt:lpstr>
      <vt:lpstr>Valid Arguments</vt:lpstr>
      <vt:lpstr>Valid Arguments</vt:lpstr>
      <vt:lpstr>Common Fallacies:  Affirming the conclusion</vt:lpstr>
      <vt:lpstr>Common Fallacies:  Denying the hypothesis</vt:lpstr>
      <vt:lpstr>Universal Instantiation (UI)</vt:lpstr>
      <vt:lpstr>Universal Generalization (UG)</vt:lpstr>
      <vt:lpstr>Existential Instantiation (EI)</vt:lpstr>
      <vt:lpstr>Existential Generalization (EG)</vt:lpstr>
      <vt:lpstr>Returning to  the Socrates Example</vt:lpstr>
      <vt:lpstr>Using Rules of Inference</vt:lpstr>
      <vt:lpstr> Using Rules of Inference</vt:lpstr>
    </vt:vector>
  </TitlesOfParts>
  <Company>Monmouth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Foundations: Logic and Proofs</dc:title>
  <dc:creator>Richard Scherl</dc:creator>
  <cp:lastModifiedBy>Bren School of Information and Computers Science</cp:lastModifiedBy>
  <cp:revision>2621</cp:revision>
  <dcterms:created xsi:type="dcterms:W3CDTF">2011-03-27T19:08:31Z</dcterms:created>
  <dcterms:modified xsi:type="dcterms:W3CDTF">2014-03-22T07:26:06Z</dcterms:modified>
</cp:coreProperties>
</file>