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98" r:id="rId2"/>
    <p:sldId id="399" r:id="rId3"/>
    <p:sldId id="401" r:id="rId4"/>
    <p:sldId id="442" r:id="rId5"/>
    <p:sldId id="476" r:id="rId6"/>
    <p:sldId id="479" r:id="rId7"/>
    <p:sldId id="492" r:id="rId8"/>
    <p:sldId id="468" r:id="rId9"/>
    <p:sldId id="480" r:id="rId10"/>
    <p:sldId id="474" r:id="rId11"/>
    <p:sldId id="493" r:id="rId12"/>
    <p:sldId id="412" r:id="rId13"/>
    <p:sldId id="411" r:id="rId14"/>
  </p:sldIdLst>
  <p:sldSz cx="9144000" cy="6858000" type="screen4x3"/>
  <p:notesSz cx="7086600" cy="9372600"/>
  <p:embeddedFontLst>
    <p:embeddedFont>
      <p:font typeface="Constantia" panose="02030602050306030303" pitchFamily="18" charset="0"/>
      <p:regular r:id="rId17"/>
      <p:bold r:id="rId18"/>
      <p:italic r:id="rId19"/>
      <p:boldItalic r:id="rId20"/>
    </p:embeddedFont>
    <p:embeddedFont>
      <p:font typeface="Wingdings 2" panose="05020102010507070707" pitchFamily="18" charset="2"/>
      <p:regular r:id="rId21"/>
    </p:embeddedFont>
    <p:embeddedFont>
      <p:font typeface="Cambria Math" panose="02040503050406030204" pitchFamily="18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5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09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B8F51A1F-924C-4BCD-AE4C-3A5DD90B2C9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6" tIns="47023" rIns="94046" bIns="470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451985"/>
            <a:ext cx="5669280" cy="4217670"/>
          </a:xfrm>
          <a:prstGeom prst="rect">
            <a:avLst/>
          </a:prstGeom>
        </p:spPr>
        <p:txBody>
          <a:bodyPr vert="horz" lIns="94046" tIns="47023" rIns="94046" bIns="470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902343"/>
            <a:ext cx="3070860" cy="468630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F0612B00-BF9F-4C8A-8D33-EED5BFD171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12B00-BF9F-4C8A-8D33-EED5BFD1711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6.xml"/><Relationship Id="rId7" Type="http://schemas.openxmlformats.org/officeDocument/2006/relationships/image" Target="../media/image5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tags" Target="../tags/tag7.xm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Proofs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Prove that for an integer </a:t>
            </a:r>
            <a:r>
              <a:rPr lang="en-US" i="1" dirty="0" smtClean="0"/>
              <a:t>n,</a:t>
            </a:r>
            <a:r>
              <a:rPr lang="en-US" dirty="0" smtClean="0"/>
              <a:t> if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 is odd, then </a:t>
            </a:r>
            <a:r>
              <a:rPr lang="en-US" i="1" dirty="0" smtClean="0"/>
              <a:t>n</a:t>
            </a:r>
            <a:r>
              <a:rPr lang="en-US" dirty="0" smtClean="0"/>
              <a:t> is odd. </a:t>
            </a:r>
          </a:p>
          <a:p>
            <a:r>
              <a:rPr lang="en-US" b="1" dirty="0" smtClean="0"/>
              <a:t>Solution</a:t>
            </a:r>
            <a:r>
              <a:rPr lang="en-US" dirty="0" smtClean="0"/>
              <a:t>:  </a:t>
            </a:r>
          </a:p>
          <a:p>
            <a:pPr lvl="1"/>
            <a:r>
              <a:rPr lang="en-US" dirty="0" smtClean="0"/>
              <a:t>Use proof by contraposition: if 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 smtClean="0"/>
              <a:t>is even then </a:t>
            </a:r>
            <a:r>
              <a:rPr lang="en-US" i="1" dirty="0"/>
              <a:t>n</a:t>
            </a:r>
            <a:r>
              <a:rPr lang="en-US" baseline="30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/>
              <a:t> </a:t>
            </a:r>
            <a:r>
              <a:rPr lang="en-US" dirty="0" smtClean="0"/>
              <a:t>is even </a:t>
            </a:r>
          </a:p>
          <a:p>
            <a:pPr lvl="1"/>
            <a:r>
              <a:rPr lang="en-US" dirty="0" smtClean="0"/>
              <a:t>Assume </a:t>
            </a:r>
            <a:r>
              <a:rPr lang="en-US" i="1" dirty="0" smtClean="0"/>
              <a:t>n</a:t>
            </a:r>
            <a:r>
              <a:rPr lang="en-US" dirty="0" smtClean="0"/>
              <a:t> is even: </a:t>
            </a:r>
            <a:r>
              <a:rPr lang="en-US" i="1" dirty="0"/>
              <a:t>n</a:t>
            </a:r>
            <a:r>
              <a:rPr lang="en-US" dirty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 for some integer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Hence 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=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ea typeface="Cambria Math" pitchFamily="18" charset="0"/>
              </a:rPr>
              <a:t>)</a:t>
            </a:r>
          </a:p>
          <a:p>
            <a:pPr lvl="1"/>
            <a:r>
              <a:rPr lang="en-US" dirty="0" smtClean="0">
                <a:ea typeface="Cambria Math" pitchFamily="18" charset="0"/>
              </a:rPr>
              <a:t>Since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is an integer,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is even</a:t>
            </a:r>
          </a:p>
          <a:p>
            <a:pPr lvl="1"/>
            <a:r>
              <a:rPr lang="en-US" dirty="0" smtClean="0"/>
              <a:t>We have shown that if </a:t>
            </a:r>
            <a:r>
              <a:rPr lang="en-US" i="1" dirty="0" smtClean="0"/>
              <a:t>n </a:t>
            </a:r>
            <a:r>
              <a:rPr lang="en-US" dirty="0" smtClean="0"/>
              <a:t>is even, then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 </a:t>
            </a:r>
            <a:r>
              <a:rPr lang="en-US" dirty="0" smtClean="0"/>
              <a:t>is even.</a:t>
            </a:r>
          </a:p>
          <a:p>
            <a:pPr lvl="1"/>
            <a:r>
              <a:rPr lang="en-US" dirty="0" smtClean="0"/>
              <a:t>Therefore by contraposition, for an integer</a:t>
            </a:r>
            <a:r>
              <a:rPr lang="en-US" i="1" dirty="0" smtClean="0"/>
              <a:t> n,</a:t>
            </a:r>
            <a:r>
              <a:rPr lang="en-US" dirty="0" smtClean="0"/>
              <a:t> if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aseline="30000" dirty="0" smtClean="0"/>
              <a:t> </a:t>
            </a:r>
            <a:r>
              <a:rPr lang="en-US" dirty="0" smtClean="0"/>
              <a:t> is odd, then </a:t>
            </a:r>
            <a:r>
              <a:rPr lang="en-US" i="1" dirty="0" smtClean="0"/>
              <a:t>n</a:t>
            </a:r>
            <a:r>
              <a:rPr lang="en-US" dirty="0" smtClean="0"/>
              <a:t> is odd. </a:t>
            </a:r>
          </a:p>
          <a:p>
            <a:pPr>
              <a:buNone/>
            </a:pPr>
            <a:r>
              <a:rPr lang="en-US" dirty="0" smtClean="0"/>
              <a:t>    </a:t>
            </a:r>
            <a:endParaRPr lang="en-US" b="1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31988" y="5486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Proof by Contradiction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dirty="0" smtClean="0">
                <a:ea typeface="Cambria Math"/>
              </a:rPr>
              <a:t>Another </a:t>
            </a:r>
            <a:r>
              <a:rPr lang="en-US" b="1" dirty="0">
                <a:ea typeface="Cambria Math"/>
              </a:rPr>
              <a:t>indirect</a:t>
            </a:r>
            <a:r>
              <a:rPr lang="en-US" dirty="0">
                <a:ea typeface="Cambria Math"/>
              </a:rPr>
              <a:t> form of proof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To prove </a:t>
            </a:r>
            <a:r>
              <a:rPr lang="en-US" i="1" dirty="0" smtClean="0"/>
              <a:t>p</a:t>
            </a:r>
            <a:r>
              <a:rPr lang="en-US" dirty="0" smtClean="0"/>
              <a:t>, assume  </a:t>
            </a:r>
            <a:r>
              <a:rPr lang="en-US" dirty="0" smtClean="0">
                <a:latin typeface="Cambria Math"/>
                <a:ea typeface="Cambria Math"/>
              </a:rPr>
              <a:t>¬</a:t>
            </a:r>
            <a:r>
              <a:rPr lang="en-US" i="1" dirty="0" smtClean="0">
                <a:latin typeface="Cambria Math"/>
                <a:ea typeface="Cambria Math"/>
              </a:rPr>
              <a:t>p</a:t>
            </a:r>
            <a:r>
              <a:rPr lang="en-US" dirty="0" smtClean="0"/>
              <a:t>  </a:t>
            </a:r>
          </a:p>
          <a:p>
            <a:pPr lvl="1"/>
            <a:r>
              <a:rPr lang="en-US" dirty="0" smtClean="0"/>
              <a:t>Derive a contradiction </a:t>
            </a:r>
            <a:r>
              <a:rPr lang="en-US" i="1" dirty="0"/>
              <a:t>q </a:t>
            </a:r>
            <a:r>
              <a:rPr lang="en-US" dirty="0" smtClean="0"/>
              <a:t>such that </a:t>
            </a:r>
            <a:r>
              <a:rPr lang="en-US" i="1" dirty="0" smtClean="0">
                <a:latin typeface="Cambria Math"/>
                <a:ea typeface="Cambria Math"/>
              </a:rPr>
              <a:t>¬</a:t>
            </a:r>
            <a:r>
              <a:rPr lang="en-US" i="1" dirty="0">
                <a:latin typeface="Cambria Math"/>
                <a:ea typeface="Cambria Math"/>
              </a:rPr>
              <a:t>p</a:t>
            </a:r>
            <a:r>
              <a:rPr lang="en-US" i="1" dirty="0"/>
              <a:t> </a:t>
            </a:r>
            <a:r>
              <a:rPr lang="en-US" i="1" dirty="0" smtClean="0">
                <a:latin typeface="Cambria Math"/>
                <a:ea typeface="Cambria Math"/>
              </a:rPr>
              <a:t>→ q</a:t>
            </a:r>
            <a:r>
              <a:rPr lang="en-US" i="1" dirty="0" smtClean="0"/>
              <a:t> </a:t>
            </a:r>
          </a:p>
          <a:p>
            <a:pPr lvl="1"/>
            <a:r>
              <a:rPr lang="en-US" dirty="0" smtClean="0"/>
              <a:t>This proves that </a:t>
            </a:r>
            <a:r>
              <a:rPr lang="en-US" i="1" dirty="0" smtClean="0"/>
              <a:t>p</a:t>
            </a:r>
            <a:r>
              <a:rPr lang="en-US" dirty="0" smtClean="0"/>
              <a:t> is true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  <a:ea typeface="Cambria Math"/>
              </a:rPr>
              <a:t>Why is this reasoning valid:</a:t>
            </a:r>
          </a:p>
          <a:p>
            <a:pPr lvl="2"/>
            <a:r>
              <a:rPr lang="en-US" sz="2200" dirty="0" smtClean="0"/>
              <a:t>A contradiction </a:t>
            </a:r>
            <a:r>
              <a:rPr lang="en-US" sz="2200" dirty="0"/>
              <a:t>(e.g., </a:t>
            </a:r>
            <a:r>
              <a:rPr lang="en-US" sz="2200" i="1" dirty="0"/>
              <a:t>r </a:t>
            </a:r>
            <a:r>
              <a:rPr lang="en-US" sz="2200" dirty="0">
                <a:latin typeface="Cambria Math"/>
                <a:ea typeface="Cambria Math"/>
              </a:rPr>
              <a:t>∧ ¬</a:t>
            </a:r>
            <a:r>
              <a:rPr lang="en-US" sz="2200" i="1" dirty="0">
                <a:latin typeface="Cambria Math"/>
                <a:ea typeface="Cambria Math"/>
              </a:rPr>
              <a:t>r</a:t>
            </a:r>
            <a:r>
              <a:rPr lang="en-US" sz="2200" dirty="0"/>
              <a:t>) </a:t>
            </a:r>
            <a:r>
              <a:rPr lang="en-US" sz="2200" dirty="0" smtClean="0"/>
              <a:t>is always </a:t>
            </a:r>
            <a:r>
              <a:rPr lang="en-US" sz="2200" b="1" dirty="0" smtClean="0"/>
              <a:t>F</a:t>
            </a:r>
            <a:r>
              <a:rPr lang="en-US" sz="2200" dirty="0" smtClean="0"/>
              <a:t>, hence </a:t>
            </a:r>
            <a:r>
              <a:rPr lang="en-US" sz="2200" i="1" dirty="0" smtClean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2200" i="1" dirty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2200" i="1" dirty="0">
                <a:solidFill>
                  <a:prstClr val="black"/>
                </a:solidFill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latin typeface="Cambria Math"/>
                <a:ea typeface="Cambria Math"/>
              </a:rPr>
              <a:t>→ </a:t>
            </a:r>
            <a:r>
              <a:rPr lang="en-US" sz="2200" b="1" dirty="0" smtClean="0">
                <a:solidFill>
                  <a:prstClr val="black"/>
                </a:solidFill>
                <a:latin typeface="Cambria Math"/>
                <a:ea typeface="Cambria Math"/>
              </a:rPr>
              <a:t>F</a:t>
            </a:r>
            <a:endParaRPr lang="en-US" sz="2200" i="1" dirty="0" smtClean="0">
              <a:latin typeface="Cambria Math"/>
              <a:ea typeface="Cambria Math"/>
            </a:endParaRPr>
          </a:p>
          <a:p>
            <a:pPr lvl="2"/>
            <a:r>
              <a:rPr lang="en-US" sz="2200" dirty="0"/>
              <a:t>Since </a:t>
            </a:r>
            <a:r>
              <a:rPr lang="en-US" sz="2200" dirty="0" smtClean="0">
                <a:latin typeface="Cambria Math"/>
                <a:ea typeface="Cambria Math"/>
              </a:rPr>
              <a:t>¬</a:t>
            </a:r>
            <a:r>
              <a:rPr lang="en-US" sz="2200" i="1" dirty="0">
                <a:latin typeface="Cambria Math"/>
                <a:ea typeface="Cambria Math"/>
              </a:rPr>
              <a:t>p</a:t>
            </a:r>
            <a:r>
              <a:rPr lang="en-US" sz="2200" dirty="0"/>
              <a:t> </a:t>
            </a:r>
            <a:r>
              <a:rPr lang="en-US" sz="2200" dirty="0" smtClean="0">
                <a:latin typeface="Cambria Math"/>
                <a:ea typeface="Cambria Math"/>
              </a:rPr>
              <a:t>→ </a:t>
            </a:r>
            <a:r>
              <a:rPr lang="en-US" sz="2200" b="1" dirty="0" smtClean="0">
                <a:latin typeface="Cambria Math"/>
                <a:ea typeface="Cambria Math"/>
              </a:rPr>
              <a:t>F</a:t>
            </a:r>
            <a:r>
              <a:rPr lang="en-US" sz="2200" dirty="0" smtClean="0"/>
              <a:t> </a:t>
            </a:r>
            <a:r>
              <a:rPr lang="en-US" sz="2200" dirty="0"/>
              <a:t>is </a:t>
            </a:r>
            <a:r>
              <a:rPr lang="en-US" sz="2200" dirty="0" smtClean="0"/>
              <a:t>true, the </a:t>
            </a:r>
            <a:r>
              <a:rPr lang="en-US" sz="2200" dirty="0"/>
              <a:t>contrapositive </a:t>
            </a:r>
            <a:r>
              <a:rPr lang="en-US" sz="2200" b="1" dirty="0" err="1" smtClean="0"/>
              <a:t>T</a:t>
            </a:r>
            <a:r>
              <a:rPr lang="en-US" sz="2200" dirty="0" err="1">
                <a:latin typeface="Cambria Math"/>
                <a:ea typeface="Cambria Math"/>
              </a:rPr>
              <a:t>→</a:t>
            </a:r>
            <a:r>
              <a:rPr lang="en-US" sz="2200" i="1" dirty="0" err="1">
                <a:latin typeface="Cambria Math"/>
                <a:ea typeface="Cambria Math"/>
              </a:rPr>
              <a:t>p</a:t>
            </a:r>
            <a:r>
              <a:rPr lang="en-US" sz="2200" dirty="0">
                <a:latin typeface="Cambria Math"/>
                <a:ea typeface="Cambria Math"/>
              </a:rPr>
              <a:t> </a:t>
            </a:r>
            <a:r>
              <a:rPr lang="en-US" sz="2200" dirty="0" smtClean="0">
                <a:latin typeface="Cambria Math"/>
                <a:ea typeface="Cambria Math"/>
              </a:rPr>
              <a:t> </a:t>
            </a:r>
            <a:r>
              <a:rPr lang="en-US" sz="2200" dirty="0" smtClean="0">
                <a:ea typeface="Cambria Math"/>
              </a:rPr>
              <a:t>is also true</a:t>
            </a:r>
          </a:p>
          <a:p>
            <a:pPr>
              <a:buNone/>
            </a:pPr>
            <a:r>
              <a:rPr lang="en-US" dirty="0" smtClean="0"/>
              <a:t>                 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00003" y="6019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Proof by Contradiction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98720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 smtClean="0"/>
              <a:t>Example</a:t>
            </a:r>
            <a:r>
              <a:rPr lang="en-US" sz="8000" dirty="0" smtClean="0"/>
              <a:t>: prove by contradiction that  </a:t>
            </a:r>
            <a:r>
              <a:rPr lang="en-US" sz="8000" dirty="0" smtClean="0">
                <a:latin typeface="Cambria Math"/>
                <a:ea typeface="Cambria Math"/>
              </a:rPr>
              <a:t>√2 </a:t>
            </a:r>
            <a:r>
              <a:rPr lang="en-US" sz="8000" dirty="0" smtClean="0">
                <a:ea typeface="Cambria Math"/>
              </a:rPr>
              <a:t>is irrational.</a:t>
            </a:r>
          </a:p>
          <a:p>
            <a:r>
              <a:rPr lang="en-US" sz="8000" b="1" dirty="0" smtClean="0">
                <a:ea typeface="Cambria Math"/>
              </a:rPr>
              <a:t>Solution: 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Suppose </a:t>
            </a:r>
            <a:r>
              <a:rPr lang="en-US" sz="7800" dirty="0" smtClean="0">
                <a:latin typeface="Cambria Math"/>
                <a:ea typeface="Cambria Math"/>
              </a:rPr>
              <a:t>√2 </a:t>
            </a:r>
            <a:r>
              <a:rPr lang="en-US" sz="7800" dirty="0" smtClean="0">
                <a:ea typeface="Cambria Math"/>
              </a:rPr>
              <a:t>is rational</a:t>
            </a:r>
            <a:r>
              <a:rPr lang="en-US" sz="7800" dirty="0" smtClean="0">
                <a:latin typeface="Cambria Math"/>
                <a:ea typeface="Cambria Math"/>
              </a:rPr>
              <a:t>. 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Then there exists integers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and </a:t>
            </a:r>
            <a:r>
              <a:rPr lang="en-US" sz="7800" i="1" dirty="0" smtClean="0">
                <a:ea typeface="Cambria Math"/>
              </a:rPr>
              <a:t>b</a:t>
            </a:r>
            <a:r>
              <a:rPr lang="en-US" sz="7800" dirty="0" smtClean="0">
                <a:ea typeface="Cambria Math"/>
              </a:rPr>
              <a:t> with </a:t>
            </a:r>
            <a:r>
              <a:rPr lang="en-US" sz="7800" dirty="0" smtClean="0">
                <a:latin typeface="Cambria Math" pitchFamily="18" charset="0"/>
                <a:ea typeface="Cambria Math" pitchFamily="18" charset="0"/>
              </a:rPr>
              <a:t>√2</a:t>
            </a:r>
            <a:r>
              <a:rPr lang="en-US" sz="7800" i="1" dirty="0" smtClean="0">
                <a:ea typeface="Cambria Math"/>
              </a:rPr>
              <a:t>=a/b</a:t>
            </a:r>
            <a:r>
              <a:rPr lang="en-US" sz="7800" dirty="0" smtClean="0">
                <a:ea typeface="Cambria Math"/>
              </a:rPr>
              <a:t>, where </a:t>
            </a:r>
            <a:r>
              <a:rPr lang="en-US" sz="7800" i="1" dirty="0" smtClean="0">
                <a:ea typeface="Cambria Math"/>
              </a:rPr>
              <a:t>b</a:t>
            </a:r>
            <a:r>
              <a:rPr lang="en-US" sz="7800" i="1" dirty="0" smtClean="0">
                <a:latin typeface="Cambria Math" pitchFamily="18" charset="0"/>
                <a:ea typeface="Cambria Math" pitchFamily="18" charset="0"/>
              </a:rPr>
              <a:t>≠0</a:t>
            </a:r>
            <a:r>
              <a:rPr lang="en-US" sz="7800" i="1" dirty="0" smtClean="0">
                <a:ea typeface="Cambria Math"/>
              </a:rPr>
              <a:t> </a:t>
            </a:r>
            <a:r>
              <a:rPr lang="en-US" sz="7800" dirty="0" smtClean="0">
                <a:ea typeface="Cambria Math"/>
              </a:rPr>
              <a:t>and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and </a:t>
            </a:r>
            <a:r>
              <a:rPr lang="en-US" sz="7800" i="1" dirty="0" smtClean="0">
                <a:ea typeface="Cambria Math"/>
              </a:rPr>
              <a:t>b </a:t>
            </a:r>
            <a:r>
              <a:rPr lang="en-US" sz="7800" dirty="0" smtClean="0">
                <a:ea typeface="Cambria Math"/>
              </a:rPr>
              <a:t>have no common factors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Then</a:t>
            </a:r>
            <a:r>
              <a:rPr lang="en-US" sz="8000" dirty="0" smtClean="0">
                <a:latin typeface="Cambria Math"/>
                <a:ea typeface="Cambria Math"/>
              </a:rPr>
              <a:t>                    </a:t>
            </a:r>
            <a:r>
              <a:rPr lang="en-US" sz="8000" dirty="0" smtClean="0">
                <a:ea typeface="Cambria Math"/>
              </a:rPr>
              <a:t>and                 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Therefore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i="1" baseline="30000" dirty="0" smtClean="0">
                <a:ea typeface="Cambria Math"/>
              </a:rPr>
              <a:t>2</a:t>
            </a:r>
            <a:r>
              <a:rPr lang="en-US" sz="7800" baseline="30000" dirty="0" smtClean="0">
                <a:ea typeface="Cambria Math"/>
              </a:rPr>
              <a:t> </a:t>
            </a:r>
            <a:r>
              <a:rPr lang="en-US" sz="7800" dirty="0" smtClean="0">
                <a:ea typeface="Cambria Math"/>
              </a:rPr>
              <a:t>must be even. If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i="1" baseline="30000" dirty="0" smtClean="0">
                <a:ea typeface="Cambria Math"/>
              </a:rPr>
              <a:t>2</a:t>
            </a:r>
            <a:r>
              <a:rPr lang="en-US" sz="7800" baseline="30000" dirty="0" smtClean="0">
                <a:ea typeface="Cambria Math"/>
              </a:rPr>
              <a:t> </a:t>
            </a:r>
            <a:r>
              <a:rPr lang="en-US" sz="7800" dirty="0" smtClean="0">
                <a:ea typeface="Cambria Math"/>
              </a:rPr>
              <a:t> is even then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must be even (shown separately as an exercise). 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Since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is even, </a:t>
            </a:r>
            <a:r>
              <a:rPr lang="en-US" sz="7800" i="1" dirty="0" smtClean="0">
                <a:ea typeface="Cambria Math"/>
              </a:rPr>
              <a:t>a = </a:t>
            </a:r>
            <a:r>
              <a:rPr lang="en-US" sz="78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800" i="1" dirty="0" smtClean="0">
                <a:ea typeface="Cambria Math"/>
              </a:rPr>
              <a:t>c </a:t>
            </a:r>
            <a:r>
              <a:rPr lang="en-US" sz="7800" dirty="0" smtClean="0">
                <a:ea typeface="Cambria Math"/>
              </a:rPr>
              <a:t>for some integer </a:t>
            </a:r>
            <a:r>
              <a:rPr lang="en-US" sz="7800" i="1" dirty="0" smtClean="0">
                <a:ea typeface="Cambria Math"/>
              </a:rPr>
              <a:t>c</a:t>
            </a:r>
            <a:r>
              <a:rPr lang="en-US" sz="7800" dirty="0" smtClean="0">
                <a:ea typeface="Cambria Math"/>
              </a:rPr>
              <a:t>, thus</a:t>
            </a:r>
          </a:p>
          <a:p>
            <a:pPr>
              <a:lnSpc>
                <a:spcPct val="120000"/>
              </a:lnSpc>
              <a:spcBef>
                <a:spcPts val="300"/>
              </a:spcBef>
              <a:buNone/>
            </a:pPr>
            <a:r>
              <a:rPr lang="en-US" sz="8000" dirty="0" smtClean="0">
                <a:latin typeface="Cambria Math"/>
                <a:ea typeface="Cambria Math"/>
              </a:rPr>
              <a:t>  				</a:t>
            </a:r>
            <a:r>
              <a:rPr lang="en-US" sz="8000" dirty="0" smtClean="0">
                <a:ea typeface="Cambria Math"/>
              </a:rPr>
              <a:t>and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Therefore </a:t>
            </a:r>
            <a:r>
              <a:rPr lang="en-US" sz="7800" i="1" dirty="0" smtClean="0">
                <a:ea typeface="Cambria Math"/>
              </a:rPr>
              <a:t>b</a:t>
            </a:r>
            <a:r>
              <a:rPr lang="en-US" sz="7800" baseline="30000" dirty="0" smtClean="0">
                <a:ea typeface="Cambria Math"/>
              </a:rPr>
              <a:t>2 </a:t>
            </a:r>
            <a:r>
              <a:rPr lang="en-US" sz="7800" dirty="0" smtClean="0">
                <a:ea typeface="Cambria Math"/>
              </a:rPr>
              <a:t> is even and thus </a:t>
            </a:r>
            <a:r>
              <a:rPr lang="en-US" sz="7800" i="1" dirty="0" smtClean="0">
                <a:ea typeface="Cambria Math"/>
              </a:rPr>
              <a:t>b</a:t>
            </a:r>
            <a:r>
              <a:rPr lang="en-US" sz="7800" dirty="0" smtClean="0">
                <a:ea typeface="Cambria Math"/>
              </a:rPr>
              <a:t> must be even as well.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>
                <a:ea typeface="Cambria Math"/>
              </a:rPr>
              <a:t>If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</a:t>
            </a:r>
            <a:r>
              <a:rPr lang="en-US" sz="7800" dirty="0">
                <a:ea typeface="Cambria Math"/>
              </a:rPr>
              <a:t>and </a:t>
            </a:r>
            <a:r>
              <a:rPr lang="en-US" sz="7800" i="1" dirty="0" smtClean="0">
                <a:ea typeface="Cambria Math"/>
              </a:rPr>
              <a:t>b </a:t>
            </a:r>
            <a:r>
              <a:rPr lang="en-US" sz="7800" dirty="0">
                <a:ea typeface="Cambria Math"/>
              </a:rPr>
              <a:t> are both even they must </a:t>
            </a:r>
            <a:r>
              <a:rPr lang="en-US" sz="7800" dirty="0" smtClean="0">
                <a:ea typeface="Cambria Math"/>
              </a:rPr>
              <a:t>be divisible by </a:t>
            </a:r>
            <a:r>
              <a:rPr lang="en-US" sz="7800" dirty="0" smtClean="0">
                <a:latin typeface="Cambria Math"/>
                <a:ea typeface="Cambria Math"/>
              </a:rPr>
              <a:t>2. </a:t>
            </a:r>
            <a:r>
              <a:rPr lang="en-US" sz="7800" dirty="0" smtClean="0">
                <a:ea typeface="Cambria Math"/>
              </a:rPr>
              <a:t>This contradicts our assumption that </a:t>
            </a:r>
            <a:r>
              <a:rPr lang="en-US" sz="7800" i="1" dirty="0" smtClean="0">
                <a:ea typeface="Cambria Math"/>
              </a:rPr>
              <a:t>a</a:t>
            </a:r>
            <a:r>
              <a:rPr lang="en-US" sz="7800" dirty="0" smtClean="0">
                <a:ea typeface="Cambria Math"/>
              </a:rPr>
              <a:t> and </a:t>
            </a:r>
            <a:r>
              <a:rPr lang="en-US" sz="7800" i="1" dirty="0" smtClean="0">
                <a:ea typeface="Cambria Math"/>
              </a:rPr>
              <a:t>b</a:t>
            </a:r>
            <a:r>
              <a:rPr lang="en-US" sz="7800" dirty="0" smtClean="0">
                <a:ea typeface="Cambria Math"/>
              </a:rPr>
              <a:t> have no common factors. </a:t>
            </a:r>
          </a:p>
          <a:p>
            <a:pPr lvl="1">
              <a:lnSpc>
                <a:spcPct val="120000"/>
              </a:lnSpc>
              <a:spcBef>
                <a:spcPts val="300"/>
              </a:spcBef>
            </a:pPr>
            <a:r>
              <a:rPr lang="en-US" sz="7800" dirty="0" smtClean="0">
                <a:ea typeface="Cambria Math"/>
              </a:rPr>
              <a:t>We have proved by contradiction  that our initial assumption must be false  and  therefore  </a:t>
            </a:r>
            <a:r>
              <a:rPr lang="en-US" sz="7800" dirty="0" smtClean="0">
                <a:latin typeface="Cambria Math" pitchFamily="18" charset="0"/>
                <a:ea typeface="Cambria Math" pitchFamily="18" charset="0"/>
              </a:rPr>
              <a:t>√2 </a:t>
            </a:r>
            <a:r>
              <a:rPr lang="en-US" sz="7800" dirty="0" smtClean="0">
                <a:ea typeface="Cambria Math"/>
              </a:rPr>
              <a:t>is  irrational . </a:t>
            </a:r>
          </a:p>
          <a:p>
            <a:pPr>
              <a:buNone/>
            </a:pPr>
            <a:r>
              <a:rPr lang="en-US" sz="8000" dirty="0" smtClean="0">
                <a:latin typeface="Cambria Math"/>
                <a:ea typeface="Cambria Math"/>
              </a:rPr>
              <a:t>      </a:t>
            </a:r>
            <a:endParaRPr lang="en-US" sz="8000" b="1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           </a:t>
            </a:r>
            <a:endParaRPr lang="en-US" dirty="0"/>
          </a:p>
        </p:txBody>
      </p:sp>
      <p:pic>
        <p:nvPicPr>
          <p:cNvPr id="14" name="Picture 1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057400" y="2962274"/>
            <a:ext cx="762000" cy="385187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505200" y="2999260"/>
            <a:ext cx="1051322" cy="249996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090147" y="4391924"/>
            <a:ext cx="1078666" cy="230115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030861" y="4391925"/>
            <a:ext cx="943060" cy="230115"/>
          </a:xfrm>
          <a:prstGeom prst="rect">
            <a:avLst/>
          </a:prstGeom>
        </p:spPr>
      </p:pic>
      <p:sp>
        <p:nvSpPr>
          <p:cNvPr id="12" name="Isosceles Triangle 11"/>
          <p:cNvSpPr/>
          <p:nvPr/>
        </p:nvSpPr>
        <p:spPr>
          <a:xfrm rot="5400000" flipV="1">
            <a:off x="8305800" y="6324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r>
              <a:rPr lang="en-US" sz="4000" dirty="0"/>
              <a:t>Proof by Contradiction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Autofit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2000" dirty="0" smtClean="0"/>
              <a:t>Can also be applied to prove </a:t>
            </a:r>
            <a:r>
              <a:rPr lang="en-US" sz="2000" i="1" dirty="0" smtClean="0"/>
              <a:t>conditional</a:t>
            </a:r>
            <a:r>
              <a:rPr lang="en-US" sz="2000" dirty="0" smtClean="0"/>
              <a:t> statements:  </a:t>
            </a:r>
            <a:r>
              <a:rPr lang="en-US" sz="2000" i="1" dirty="0"/>
              <a:t>p </a:t>
            </a:r>
            <a:r>
              <a:rPr lang="en-US" sz="2000" dirty="0">
                <a:latin typeface="Cambria Math"/>
                <a:ea typeface="Cambria Math"/>
              </a:rPr>
              <a:t>→ </a:t>
            </a:r>
            <a:r>
              <a:rPr lang="en-US" sz="2000" i="1" dirty="0">
                <a:latin typeface="Cambria Math"/>
                <a:ea typeface="Cambria Math"/>
              </a:rPr>
              <a:t>q</a:t>
            </a:r>
            <a:r>
              <a:rPr lang="en-US" sz="2000" dirty="0"/>
              <a:t> </a:t>
            </a:r>
            <a:endParaRPr lang="en-US" sz="2000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/>
              <a:t>To prove </a:t>
            </a:r>
            <a:r>
              <a:rPr lang="en-US" sz="1800" i="1" dirty="0" smtClean="0"/>
              <a:t>p </a:t>
            </a:r>
            <a:r>
              <a:rPr lang="en-US" sz="1800" dirty="0" smtClean="0">
                <a:latin typeface="Cambria Math"/>
                <a:ea typeface="Cambria Math"/>
              </a:rPr>
              <a:t>→ </a:t>
            </a:r>
            <a:r>
              <a:rPr lang="en-US" sz="1800" i="1" dirty="0">
                <a:latin typeface="Cambria Math"/>
                <a:ea typeface="Cambria Math"/>
              </a:rPr>
              <a:t>q</a:t>
            </a:r>
            <a:r>
              <a:rPr lang="en-US" sz="1800" dirty="0" smtClean="0"/>
              <a:t>, assume  </a:t>
            </a:r>
            <a:r>
              <a:rPr lang="en-US" sz="1800" dirty="0" smtClean="0">
                <a:latin typeface="Cambria Math"/>
                <a:ea typeface="Cambria Math"/>
              </a:rPr>
              <a:t>¬(</a:t>
            </a:r>
            <a:r>
              <a:rPr lang="en-US" sz="1800" i="1" dirty="0" smtClean="0">
                <a:latin typeface="Cambria Math"/>
                <a:ea typeface="Cambria Math"/>
              </a:rPr>
              <a:t>p</a:t>
            </a:r>
            <a:r>
              <a:rPr lang="en-US" sz="1800" dirty="0" smtClean="0"/>
              <a:t> </a:t>
            </a:r>
            <a:r>
              <a:rPr lang="en-US" sz="1800" dirty="0" smtClean="0">
                <a:latin typeface="Cambria Math"/>
                <a:ea typeface="Cambria Math"/>
              </a:rPr>
              <a:t>→ </a:t>
            </a:r>
            <a:r>
              <a:rPr lang="en-US" sz="1800" i="1" dirty="0" smtClean="0">
                <a:latin typeface="Cambria Math"/>
                <a:ea typeface="Cambria Math"/>
              </a:rPr>
              <a:t>q</a:t>
            </a:r>
            <a:r>
              <a:rPr lang="en-US" sz="1800" dirty="0" smtClean="0">
                <a:latin typeface="Cambria Math"/>
                <a:ea typeface="Cambria Math"/>
              </a:rPr>
              <a:t>) </a:t>
            </a:r>
            <a:r>
              <a:rPr lang="en-US" sz="1800" dirty="0">
                <a:latin typeface="Cambria Math"/>
                <a:ea typeface="Cambria Math"/>
              </a:rPr>
              <a:t>≡ </a:t>
            </a:r>
            <a:r>
              <a:rPr lang="en-US" sz="1800" dirty="0" smtClean="0">
                <a:latin typeface="Cambria Math"/>
                <a:ea typeface="Cambria Math"/>
              </a:rPr>
              <a:t>(</a:t>
            </a:r>
            <a:r>
              <a:rPr lang="en-US" sz="1800" i="1" dirty="0" smtClean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1800" i="1" dirty="0" smtClean="0">
                <a:solidFill>
                  <a:prstClr val="black"/>
                </a:solidFill>
              </a:rPr>
              <a:t>  </a:t>
            </a:r>
            <a:r>
              <a:rPr lang="en-US" sz="18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sz="1800" dirty="0" smtClean="0">
                <a:latin typeface="Cambria Math"/>
                <a:ea typeface="Cambria Math"/>
              </a:rPr>
              <a:t> </a:t>
            </a:r>
            <a:r>
              <a:rPr lang="en-US" sz="1800" i="1" dirty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1800" i="1" dirty="0" smtClean="0">
                <a:latin typeface="Cambria Math"/>
                <a:ea typeface="Cambria Math"/>
              </a:rPr>
              <a:t>q</a:t>
            </a:r>
            <a:r>
              <a:rPr lang="en-US" sz="1800" dirty="0" smtClean="0">
                <a:latin typeface="Cambria Math"/>
                <a:ea typeface="Cambria Math"/>
              </a:rPr>
              <a:t>)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/>
              <a:t>Derive a contradiction</a:t>
            </a:r>
            <a:r>
              <a:rPr lang="en-US" sz="1800" i="1" dirty="0" smtClean="0"/>
              <a:t> </a:t>
            </a:r>
            <a:r>
              <a:rPr lang="en-US" sz="1800" dirty="0" smtClean="0"/>
              <a:t>such that 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800" i="1" dirty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1800" i="1" dirty="0">
                <a:solidFill>
                  <a:prstClr val="black"/>
                </a:solidFill>
              </a:rPr>
              <a:t> 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sz="1800" dirty="0">
                <a:latin typeface="Cambria Math"/>
                <a:ea typeface="Cambria Math"/>
              </a:rPr>
              <a:t> </a:t>
            </a:r>
            <a:r>
              <a:rPr lang="en-US" sz="1800" i="1" dirty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1800" i="1" dirty="0">
                <a:latin typeface="Cambria Math"/>
                <a:ea typeface="Cambria Math"/>
              </a:rPr>
              <a:t>q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sz="1800" i="1" dirty="0" smtClean="0">
                <a:latin typeface="Cambria Math"/>
                <a:ea typeface="Cambria Math"/>
              </a:rPr>
              <a:t> </a:t>
            </a:r>
            <a:r>
              <a:rPr lang="en-US" sz="1800" i="1" dirty="0">
                <a:solidFill>
                  <a:prstClr val="black"/>
                </a:solidFill>
                <a:latin typeface="Cambria Math"/>
                <a:ea typeface="Cambria Math"/>
              </a:rPr>
              <a:t>→ </a:t>
            </a:r>
            <a:r>
              <a:rPr lang="en-US" sz="1800" b="1" dirty="0">
                <a:solidFill>
                  <a:prstClr val="black"/>
                </a:solidFill>
                <a:latin typeface="Cambria Math"/>
                <a:ea typeface="Cambria Math"/>
              </a:rPr>
              <a:t>F</a:t>
            </a:r>
            <a:endParaRPr lang="en-US" sz="1800" i="1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>
                <a:solidFill>
                  <a:prstClr val="black"/>
                </a:solidFill>
                <a:ea typeface="Cambria Math"/>
              </a:rPr>
              <a:t>This proves the original statement</a:t>
            </a:r>
          </a:p>
          <a:p>
            <a:pPr lvl="0">
              <a:spcBef>
                <a:spcPts val="1200"/>
              </a:spcBef>
              <a:buClr>
                <a:srgbClr val="0BD0D9"/>
              </a:buClr>
            </a:pPr>
            <a:r>
              <a:rPr lang="en-US" sz="1800" b="1" dirty="0">
                <a:solidFill>
                  <a:prstClr val="black"/>
                </a:solidFill>
              </a:rPr>
              <a:t>Example</a:t>
            </a:r>
            <a:r>
              <a:rPr lang="en-US" sz="1800" dirty="0">
                <a:solidFill>
                  <a:prstClr val="black"/>
                </a:solidFill>
              </a:rPr>
              <a:t>: Prove that </a:t>
            </a:r>
            <a:r>
              <a:rPr lang="en-US" sz="1800" dirty="0" smtClean="0">
                <a:solidFill>
                  <a:prstClr val="black"/>
                </a:solidFill>
              </a:rPr>
              <a:t>if </a:t>
            </a:r>
            <a:r>
              <a:rPr lang="en-US" sz="18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 smtClean="0">
                <a:solidFill>
                  <a:prstClr val="black"/>
                </a:solidFill>
              </a:rPr>
              <a:t>n+</a:t>
            </a:r>
            <a:r>
              <a:rPr lang="en-US" sz="18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800" i="1" dirty="0" smtClean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odd</a:t>
            </a:r>
            <a:r>
              <a:rPr lang="en-US" sz="1800" i="1" dirty="0">
                <a:solidFill>
                  <a:prstClr val="black"/>
                </a:solidFill>
              </a:rPr>
              <a:t>, </a:t>
            </a:r>
            <a:r>
              <a:rPr lang="en-US" sz="1800" dirty="0">
                <a:solidFill>
                  <a:prstClr val="black"/>
                </a:solidFill>
              </a:rPr>
              <a:t>then</a:t>
            </a:r>
            <a:r>
              <a:rPr lang="en-US" sz="1800" i="1" dirty="0">
                <a:solidFill>
                  <a:prstClr val="black"/>
                </a:solidFill>
              </a:rPr>
              <a:t> n </a:t>
            </a:r>
            <a:r>
              <a:rPr lang="en-US" sz="1800" dirty="0">
                <a:solidFill>
                  <a:prstClr val="black"/>
                </a:solidFill>
              </a:rPr>
              <a:t>is </a:t>
            </a:r>
            <a:r>
              <a:rPr lang="en-US" sz="1800" dirty="0" smtClean="0">
                <a:solidFill>
                  <a:prstClr val="black"/>
                </a:solidFill>
              </a:rPr>
              <a:t>odd (</a:t>
            </a:r>
            <a:r>
              <a:rPr lang="en-US" sz="1800" i="1" dirty="0" smtClean="0">
                <a:solidFill>
                  <a:prstClr val="black"/>
                </a:solidFill>
              </a:rPr>
              <a:t>n</a:t>
            </a:r>
            <a:r>
              <a:rPr lang="en-US" sz="1800" dirty="0" smtClean="0">
                <a:solidFill>
                  <a:prstClr val="black"/>
                </a:solidFill>
              </a:rPr>
              <a:t> is an integer).  </a:t>
            </a:r>
            <a:endParaRPr lang="en-US" sz="1800" dirty="0">
              <a:solidFill>
                <a:prstClr val="black"/>
              </a:solidFill>
            </a:endParaRPr>
          </a:p>
          <a:p>
            <a:pPr lvl="0">
              <a:spcBef>
                <a:spcPts val="600"/>
              </a:spcBef>
              <a:buClr>
                <a:srgbClr val="0BD0D9"/>
              </a:buClr>
            </a:pPr>
            <a:r>
              <a:rPr lang="en-US" sz="1800" b="1" dirty="0">
                <a:solidFill>
                  <a:prstClr val="black"/>
                </a:solidFill>
              </a:rPr>
              <a:t>Solution</a:t>
            </a:r>
            <a:r>
              <a:rPr lang="en-US" sz="1800" i="1" dirty="0">
                <a:solidFill>
                  <a:prstClr val="black"/>
                </a:solidFill>
              </a:rPr>
              <a:t>: 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i="1" dirty="0">
                <a:solidFill>
                  <a:prstClr val="black"/>
                </a:solidFill>
              </a:rPr>
              <a:t>p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Cambria Math"/>
                <a:ea typeface="Cambria Math"/>
              </a:rPr>
              <a:t>≡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800" i="1" dirty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odd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i="1" dirty="0">
                <a:solidFill>
                  <a:prstClr val="black"/>
                </a:solidFill>
              </a:rPr>
              <a:t>q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Cambria Math"/>
                <a:ea typeface="Cambria Math"/>
              </a:rPr>
              <a:t>≡ </a:t>
            </a:r>
            <a:r>
              <a:rPr lang="en-US" sz="1800" i="1" dirty="0">
                <a:solidFill>
                  <a:prstClr val="black"/>
                </a:solidFill>
              </a:rPr>
              <a:t>n </a:t>
            </a:r>
            <a:r>
              <a:rPr lang="en-US" sz="1800" dirty="0">
                <a:solidFill>
                  <a:prstClr val="black"/>
                </a:solidFill>
              </a:rPr>
              <a:t>is odd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 smtClean="0">
                <a:solidFill>
                  <a:prstClr val="black"/>
                </a:solidFill>
              </a:rPr>
              <a:t>Assume: </a:t>
            </a:r>
            <a:r>
              <a:rPr lang="en-US" sz="1800" i="1" dirty="0" smtClean="0">
                <a:solidFill>
                  <a:prstClr val="black"/>
                </a:solidFill>
                <a:latin typeface="Cambria Math"/>
                <a:ea typeface="Cambria Math"/>
              </a:rPr>
              <a:t>p</a:t>
            </a:r>
            <a:r>
              <a:rPr lang="en-US" sz="1800" i="1" dirty="0" smtClean="0">
                <a:solidFill>
                  <a:prstClr val="black"/>
                </a:solidFill>
              </a:rPr>
              <a:t> 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 </a:t>
            </a:r>
            <a:r>
              <a:rPr lang="en-US" sz="1800" dirty="0">
                <a:latin typeface="Cambria Math"/>
                <a:ea typeface="Cambria Math"/>
              </a:rPr>
              <a:t> </a:t>
            </a:r>
            <a:r>
              <a:rPr lang="en-US" sz="1800" i="1" dirty="0">
                <a:solidFill>
                  <a:prstClr val="black"/>
                </a:solidFill>
                <a:latin typeface="Cambria Math"/>
                <a:ea typeface="Cambria Math"/>
              </a:rPr>
              <a:t>¬</a:t>
            </a:r>
            <a:r>
              <a:rPr lang="en-US" sz="1800" i="1" dirty="0">
                <a:latin typeface="Cambria Math"/>
                <a:ea typeface="Cambria Math"/>
              </a:rPr>
              <a:t>q</a:t>
            </a:r>
            <a:endParaRPr lang="en-US" sz="1800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pPr marL="667512" lvl="2" indent="0">
              <a:spcBef>
                <a:spcPts val="0"/>
              </a:spcBef>
              <a:buClr>
                <a:srgbClr val="009DD9"/>
              </a:buClr>
              <a:buNone/>
            </a:pPr>
            <a:r>
              <a:rPr lang="en-US" sz="1800" dirty="0">
                <a:solidFill>
                  <a:prstClr val="black"/>
                </a:solidFill>
              </a:rPr>
              <a:t>  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800" i="1" dirty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</a:t>
            </a:r>
            <a:r>
              <a:rPr lang="en-US" sz="1800" dirty="0" smtClean="0">
                <a:solidFill>
                  <a:prstClr val="black"/>
                </a:solidFill>
              </a:rPr>
              <a:t>odd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∧</a:t>
            </a:r>
            <a:r>
              <a:rPr lang="en-US" sz="1800" dirty="0" smtClean="0">
                <a:solidFill>
                  <a:prstClr val="black"/>
                </a:solidFill>
              </a:rPr>
              <a:t>  </a:t>
            </a:r>
            <a:r>
              <a:rPr lang="en-US" sz="1800" i="1" dirty="0" smtClean="0">
                <a:solidFill>
                  <a:prstClr val="black"/>
                </a:solidFill>
              </a:rPr>
              <a:t>n</a:t>
            </a:r>
            <a:r>
              <a:rPr lang="en-US" sz="1800" dirty="0" smtClean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</a:t>
            </a:r>
            <a:r>
              <a:rPr lang="en-US" sz="1800" dirty="0" smtClean="0">
                <a:solidFill>
                  <a:prstClr val="black"/>
                </a:solidFill>
              </a:rPr>
              <a:t>even</a:t>
            </a:r>
            <a:endParaRPr lang="en-US" sz="1800" dirty="0">
              <a:solidFill>
                <a:prstClr val="black"/>
              </a:solidFill>
            </a:endParaRP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 smtClean="0">
                <a:solidFill>
                  <a:prstClr val="black"/>
                </a:solidFill>
              </a:rPr>
              <a:t>Since </a:t>
            </a:r>
            <a:r>
              <a:rPr lang="en-US" sz="1800" i="1" dirty="0" smtClean="0">
                <a:solidFill>
                  <a:prstClr val="black"/>
                </a:solidFill>
              </a:rPr>
              <a:t>n</a:t>
            </a:r>
            <a:r>
              <a:rPr lang="en-US" sz="1800" dirty="0" smtClean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</a:t>
            </a:r>
            <a:r>
              <a:rPr lang="en-US" sz="1800" dirty="0" smtClean="0">
                <a:solidFill>
                  <a:prstClr val="black"/>
                </a:solidFill>
              </a:rPr>
              <a:t>even, </a:t>
            </a:r>
            <a:r>
              <a:rPr lang="en-US" sz="1800" i="1" dirty="0">
                <a:solidFill>
                  <a:prstClr val="black"/>
                </a:solidFill>
              </a:rPr>
              <a:t>n =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800" i="1" dirty="0">
                <a:solidFill>
                  <a:prstClr val="black"/>
                </a:solidFill>
              </a:rPr>
              <a:t>k </a:t>
            </a:r>
            <a:r>
              <a:rPr lang="en-US" sz="1800" dirty="0">
                <a:solidFill>
                  <a:prstClr val="black"/>
                </a:solidFill>
              </a:rPr>
              <a:t>for some integer </a:t>
            </a:r>
            <a:r>
              <a:rPr lang="en-US" sz="1800" i="1" dirty="0">
                <a:solidFill>
                  <a:prstClr val="black"/>
                </a:solidFill>
              </a:rPr>
              <a:t>k</a:t>
            </a:r>
            <a:r>
              <a:rPr lang="en-US" sz="1800" dirty="0">
                <a:solidFill>
                  <a:prstClr val="black"/>
                </a:solidFill>
              </a:rPr>
              <a:t>. 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>
                <a:solidFill>
                  <a:prstClr val="black"/>
                </a:solidFill>
              </a:rPr>
              <a:t>Thus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</a:t>
            </a:r>
            <a:r>
              <a:rPr lang="en-US" sz="1800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 = 3(2</a:t>
            </a:r>
            <a:r>
              <a:rPr lang="en-US" sz="18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)+2 = 6</a:t>
            </a:r>
            <a:r>
              <a:rPr lang="en-US" sz="18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+2 = 2(3</a:t>
            </a:r>
            <a:r>
              <a:rPr lang="en-US" sz="18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+1) = 2</a:t>
            </a:r>
            <a:r>
              <a:rPr lang="en-US" sz="18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j  </a:t>
            </a:r>
            <a:r>
              <a:rPr lang="en-US" sz="1800" dirty="0">
                <a:solidFill>
                  <a:prstClr val="black"/>
                </a:solidFill>
                <a:ea typeface="Cambria Math" pitchFamily="18" charset="0"/>
              </a:rPr>
              <a:t>for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i="1" dirty="0">
                <a:solidFill>
                  <a:prstClr val="black"/>
                </a:solidFill>
              </a:rPr>
              <a:t>j</a:t>
            </a:r>
            <a:r>
              <a:rPr lang="en-US" sz="1800" dirty="0">
                <a:solidFill>
                  <a:prstClr val="black"/>
                </a:solidFill>
              </a:rPr>
              <a:t> =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k</a:t>
            </a:r>
            <a:r>
              <a:rPr lang="en-US" sz="1800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1</a:t>
            </a:r>
            <a:endParaRPr lang="en-US" sz="1800" i="1" dirty="0">
              <a:solidFill>
                <a:prstClr val="black"/>
              </a:solidFill>
              <a:latin typeface="Cambria Math" pitchFamily="18" charset="0"/>
              <a:ea typeface="Cambria Math" pitchFamily="18" charset="0"/>
            </a:endParaRP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>
                <a:solidFill>
                  <a:prstClr val="black"/>
                </a:solidFill>
              </a:rPr>
              <a:t>Therefore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</a:t>
            </a:r>
            <a:r>
              <a:rPr lang="en-US" sz="1800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800" dirty="0">
                <a:solidFill>
                  <a:prstClr val="black"/>
                </a:solidFill>
                <a:ea typeface="Cambria Math" pitchFamily="18" charset="0"/>
              </a:rPr>
              <a:t>is </a:t>
            </a:r>
            <a:r>
              <a:rPr lang="en-US" sz="1800" dirty="0" smtClean="0">
                <a:solidFill>
                  <a:prstClr val="black"/>
                </a:solidFill>
                <a:ea typeface="Cambria Math" pitchFamily="18" charset="0"/>
              </a:rPr>
              <a:t>even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 smtClean="0">
                <a:solidFill>
                  <a:prstClr val="black"/>
                </a:solidFill>
                <a:ea typeface="Cambria Math" pitchFamily="18" charset="0"/>
              </a:rPr>
              <a:t>This contradicts the assumption that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</a:t>
            </a:r>
            <a:r>
              <a:rPr lang="en-US" sz="1800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800" dirty="0">
                <a:solidFill>
                  <a:prstClr val="black"/>
                </a:solidFill>
                <a:ea typeface="Cambria Math" pitchFamily="18" charset="0"/>
              </a:rPr>
              <a:t>is </a:t>
            </a:r>
            <a:r>
              <a:rPr lang="en-US" sz="1800" dirty="0" smtClean="0">
                <a:solidFill>
                  <a:prstClr val="black"/>
                </a:solidFill>
                <a:ea typeface="Cambria Math" pitchFamily="18" charset="0"/>
              </a:rPr>
              <a:t>odd</a:t>
            </a:r>
          </a:p>
          <a:p>
            <a:pPr lvl="1">
              <a:spcBef>
                <a:spcPts val="0"/>
              </a:spcBef>
              <a:buClr>
                <a:srgbClr val="0F6FC6"/>
              </a:buClr>
            </a:pPr>
            <a:r>
              <a:rPr lang="en-US" sz="1800" dirty="0" smtClean="0">
                <a:solidFill>
                  <a:prstClr val="black"/>
                </a:solidFill>
                <a:ea typeface="Cambria Math" pitchFamily="18" charset="0"/>
              </a:rPr>
              <a:t>Since the assumption implies F, the original statement is T:</a:t>
            </a:r>
          </a:p>
          <a:p>
            <a:pPr marL="667512" lvl="2" indent="0">
              <a:spcBef>
                <a:spcPts val="0"/>
              </a:spcBef>
              <a:buClr>
                <a:srgbClr val="0F6FC6"/>
              </a:buClr>
              <a:buNone/>
            </a:pPr>
            <a:r>
              <a:rPr lang="en-US" sz="1800" dirty="0" smtClean="0">
                <a:solidFill>
                  <a:prstClr val="black"/>
                </a:solidFill>
                <a:ea typeface="Cambria Math" pitchFamily="18" charset="0"/>
              </a:rPr>
              <a:t>If</a:t>
            </a:r>
            <a:r>
              <a:rPr lang="en-US" sz="1800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800" i="1" dirty="0">
                <a:solidFill>
                  <a:prstClr val="black"/>
                </a:solidFill>
              </a:rPr>
              <a:t>n+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800" i="1" dirty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is odd </a:t>
            </a:r>
            <a:r>
              <a:rPr lang="en-US" sz="1800" dirty="0">
                <a:solidFill>
                  <a:prstClr val="black"/>
                </a:solidFill>
                <a:ea typeface="Cambria Math" pitchFamily="18" charset="0"/>
              </a:rPr>
              <a:t>then</a:t>
            </a:r>
            <a:r>
              <a:rPr lang="en-US" sz="1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i="1" dirty="0">
                <a:solidFill>
                  <a:prstClr val="black"/>
                </a:solidFill>
              </a:rPr>
              <a:t>n </a:t>
            </a:r>
            <a:r>
              <a:rPr lang="en-US" sz="1800" dirty="0">
                <a:solidFill>
                  <a:prstClr val="black"/>
                </a:solidFill>
              </a:rPr>
              <a:t>is </a:t>
            </a:r>
            <a:r>
              <a:rPr lang="en-US" sz="1800" dirty="0" smtClean="0">
                <a:solidFill>
                  <a:prstClr val="black"/>
                </a:solidFill>
              </a:rPr>
              <a:t>odd</a:t>
            </a:r>
            <a:endParaRPr lang="en-US" sz="1100" dirty="0" smtClean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00003" y="6019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to Proofs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</a:t>
            </a:r>
            <a:r>
              <a:rPr lang="en-US" sz="2400" b="1" i="1" dirty="0" smtClean="0"/>
              <a:t>proof</a:t>
            </a:r>
            <a:r>
              <a:rPr lang="en-US" sz="2400" dirty="0" smtClean="0"/>
              <a:t> is a valid argument that establishes the truth of a statement.</a:t>
            </a:r>
          </a:p>
          <a:p>
            <a:r>
              <a:rPr lang="en-US" sz="2400" dirty="0" smtClean="0"/>
              <a:t>Previous section discussed </a:t>
            </a:r>
            <a:r>
              <a:rPr lang="en-US" sz="2400" b="1" i="1" dirty="0" smtClean="0"/>
              <a:t>formal</a:t>
            </a:r>
            <a:r>
              <a:rPr lang="en-US" sz="2400" dirty="0" smtClean="0"/>
              <a:t> proofs</a:t>
            </a:r>
          </a:p>
          <a:p>
            <a:r>
              <a:rPr lang="en-US" sz="2400" b="1" i="1" dirty="0" smtClean="0"/>
              <a:t>Informal</a:t>
            </a:r>
            <a:r>
              <a:rPr lang="en-US" sz="2400" dirty="0" smtClean="0"/>
              <a:t> proofs are common in math, CS, and other disciplines</a:t>
            </a:r>
          </a:p>
          <a:p>
            <a:pPr lvl="1"/>
            <a:r>
              <a:rPr lang="en-US" sz="2000" dirty="0" smtClean="0"/>
              <a:t>More than one rule of inference are often used in a step. </a:t>
            </a:r>
          </a:p>
          <a:p>
            <a:pPr lvl="1"/>
            <a:r>
              <a:rPr lang="en-US" sz="2000" dirty="0" smtClean="0"/>
              <a:t>Steps may be skipped.</a:t>
            </a:r>
          </a:p>
          <a:p>
            <a:pPr lvl="1"/>
            <a:r>
              <a:rPr lang="en-US" sz="2000" dirty="0" smtClean="0"/>
              <a:t>The rules of inference used are not explicitly stated. </a:t>
            </a:r>
          </a:p>
          <a:p>
            <a:pPr lvl="1"/>
            <a:r>
              <a:rPr lang="en-US" sz="2000" dirty="0" smtClean="0"/>
              <a:t>Easier to understand and to explain to people. </a:t>
            </a:r>
          </a:p>
          <a:p>
            <a:pPr lvl="1"/>
            <a:r>
              <a:rPr lang="en-US" sz="2000" dirty="0"/>
              <a:t>They are generally </a:t>
            </a:r>
            <a:r>
              <a:rPr lang="en-US" sz="2000" dirty="0" smtClean="0"/>
              <a:t>shorter but it is also easier to introduce errors.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</a:t>
            </a:r>
            <a:r>
              <a:rPr lang="en-US" b="1" i="1" dirty="0" smtClean="0"/>
              <a:t>theorem</a:t>
            </a:r>
            <a:r>
              <a:rPr lang="en-US" dirty="0" smtClean="0"/>
              <a:t> is a statement that can be shown to be true using:</a:t>
            </a:r>
          </a:p>
          <a:p>
            <a:pPr lvl="1"/>
            <a:r>
              <a:rPr lang="en-US" dirty="0" smtClean="0"/>
              <a:t>definitions</a:t>
            </a:r>
          </a:p>
          <a:p>
            <a:pPr lvl="1"/>
            <a:r>
              <a:rPr lang="en-US" dirty="0" smtClean="0"/>
              <a:t>other theorems</a:t>
            </a:r>
          </a:p>
          <a:p>
            <a:pPr lvl="1"/>
            <a:r>
              <a:rPr lang="en-US" b="1" i="1" dirty="0" smtClean="0"/>
              <a:t>axioms</a:t>
            </a:r>
            <a:r>
              <a:rPr lang="en-US" dirty="0" smtClean="0"/>
              <a:t> (statements which are given as true) </a:t>
            </a:r>
          </a:p>
          <a:p>
            <a:pPr lvl="1"/>
            <a:r>
              <a:rPr lang="en-US" dirty="0" smtClean="0"/>
              <a:t>rules of inference</a:t>
            </a:r>
          </a:p>
          <a:p>
            <a:r>
              <a:rPr lang="en-US" dirty="0" smtClean="0"/>
              <a:t>A </a:t>
            </a:r>
            <a:r>
              <a:rPr lang="en-US" b="1" i="1" dirty="0" smtClean="0"/>
              <a:t>lemma</a:t>
            </a:r>
            <a:r>
              <a:rPr lang="en-US" dirty="0" smtClean="0"/>
              <a:t> is a ‘helping theorem’ or a result that is needed to prove a theorem.</a:t>
            </a:r>
          </a:p>
          <a:p>
            <a:r>
              <a:rPr lang="en-US" dirty="0" smtClean="0"/>
              <a:t>A </a:t>
            </a:r>
            <a:r>
              <a:rPr lang="en-US" b="1" i="1" dirty="0" smtClean="0"/>
              <a:t>corollary</a:t>
            </a:r>
            <a:r>
              <a:rPr lang="en-US" dirty="0" smtClean="0"/>
              <a:t> is a result that follows directly from a theorem.</a:t>
            </a:r>
          </a:p>
          <a:p>
            <a:r>
              <a:rPr lang="en-US" dirty="0" smtClean="0"/>
              <a:t>A </a:t>
            </a:r>
            <a:r>
              <a:rPr lang="en-US" b="1" i="1" dirty="0" smtClean="0"/>
              <a:t>conjecture</a:t>
            </a:r>
            <a:r>
              <a:rPr lang="en-US" dirty="0" smtClean="0"/>
              <a:t> is a statement proposed to be true. </a:t>
            </a:r>
          </a:p>
          <a:p>
            <a:pPr lvl="1"/>
            <a:r>
              <a:rPr lang="en-US" dirty="0" smtClean="0"/>
              <a:t>If a proof of a conjecture is found, it becomes a theorem. </a:t>
            </a:r>
          </a:p>
          <a:p>
            <a:pPr lvl="1"/>
            <a:r>
              <a:rPr lang="en-US" dirty="0" smtClean="0"/>
              <a:t>It may turn out to be false.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Proving Theorems: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Many theorems have the form:  </a:t>
            </a:r>
          </a:p>
          <a:p>
            <a:pPr>
              <a:buNone/>
            </a:pPr>
            <a:endParaRPr lang="en-US" sz="2400" dirty="0" smtClean="0"/>
          </a:p>
          <a:p>
            <a:pPr>
              <a:spcBef>
                <a:spcPts val="1800"/>
              </a:spcBef>
            </a:pPr>
            <a:r>
              <a:rPr lang="en-US" sz="2400" dirty="0" smtClean="0"/>
              <a:t>To prove them, we consider an arbitrary element </a:t>
            </a:r>
            <a:r>
              <a:rPr lang="en-US" sz="2400" i="1" dirty="0" smtClean="0"/>
              <a:t>c </a:t>
            </a:r>
            <a:r>
              <a:rPr lang="en-US" sz="2400" dirty="0" smtClean="0"/>
              <a:t>of the domain</a:t>
            </a:r>
            <a:r>
              <a:rPr lang="en-US" sz="2400" dirty="0"/>
              <a:t> </a:t>
            </a:r>
            <a:r>
              <a:rPr lang="en-US" sz="2400" dirty="0" smtClean="0"/>
              <a:t>and show that:</a:t>
            </a:r>
          </a:p>
          <a:p>
            <a:pPr>
              <a:spcBef>
                <a:spcPts val="1800"/>
              </a:spcBef>
            </a:pPr>
            <a:endParaRPr lang="en-US" sz="2400" dirty="0"/>
          </a:p>
          <a:p>
            <a:pPr>
              <a:spcBef>
                <a:spcPts val="1800"/>
              </a:spcBef>
            </a:pPr>
            <a:r>
              <a:rPr lang="en-US" sz="2400" dirty="0" smtClean="0"/>
              <a:t>The </a:t>
            </a:r>
            <a:r>
              <a:rPr lang="en-US" sz="2400" dirty="0"/>
              <a:t>original </a:t>
            </a:r>
            <a:r>
              <a:rPr lang="en-US" sz="2400" dirty="0" smtClean="0"/>
              <a:t>statement follows by </a:t>
            </a:r>
            <a:r>
              <a:rPr lang="en-US" sz="2400" i="1" dirty="0" smtClean="0"/>
              <a:t>universal generalization 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So, we need methods for proving </a:t>
            </a:r>
            <a:r>
              <a:rPr lang="en-US" sz="2400" i="1" dirty="0" smtClean="0"/>
              <a:t>implications</a:t>
            </a:r>
            <a:r>
              <a:rPr lang="en-US" sz="2400" dirty="0" smtClean="0"/>
              <a:t> of the form:  </a:t>
            </a:r>
          </a:p>
          <a:p>
            <a:pPr>
              <a:buNone/>
            </a:pPr>
            <a:endParaRPr lang="en-US" sz="2400" dirty="0" smtClean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2819400" y="2109236"/>
            <a:ext cx="2416969" cy="319088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061335" y="3657600"/>
            <a:ext cx="1714500" cy="319088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352800" y="5410200"/>
            <a:ext cx="965835" cy="268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Working with Integers and Reals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Important definitions</a:t>
            </a:r>
            <a:r>
              <a:rPr lang="en-US" dirty="0" smtClean="0"/>
              <a:t>:  </a:t>
            </a:r>
          </a:p>
          <a:p>
            <a:pPr lvl="1"/>
            <a:r>
              <a:rPr lang="en-US" dirty="0" smtClean="0"/>
              <a:t>An integer </a:t>
            </a:r>
            <a:r>
              <a:rPr lang="en-US" i="1" dirty="0" smtClean="0"/>
              <a:t>n</a:t>
            </a:r>
            <a:r>
              <a:rPr lang="en-US" dirty="0" smtClean="0"/>
              <a:t> is </a:t>
            </a:r>
            <a:r>
              <a:rPr lang="en-US" b="1" dirty="0" smtClean="0"/>
              <a:t>even</a:t>
            </a:r>
            <a:r>
              <a:rPr lang="en-US" dirty="0" smtClean="0"/>
              <a:t> if there exists an integer </a:t>
            </a:r>
            <a:r>
              <a:rPr lang="en-US" i="1" dirty="0" smtClean="0"/>
              <a:t>k</a:t>
            </a:r>
            <a:r>
              <a:rPr lang="en-US" dirty="0" smtClean="0"/>
              <a:t> such that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</a:p>
          <a:p>
            <a:pPr lvl="1"/>
            <a:r>
              <a:rPr lang="en-US" dirty="0" smtClean="0"/>
              <a:t>An integer </a:t>
            </a:r>
            <a:r>
              <a:rPr lang="en-US" i="1" dirty="0" smtClean="0"/>
              <a:t>n</a:t>
            </a:r>
            <a:r>
              <a:rPr lang="en-US" dirty="0" smtClean="0"/>
              <a:t> is </a:t>
            </a:r>
            <a:r>
              <a:rPr lang="en-US" b="1" dirty="0" smtClean="0"/>
              <a:t>odd</a:t>
            </a:r>
            <a:r>
              <a:rPr lang="en-US" dirty="0" smtClean="0"/>
              <a:t> if there exists an integer </a:t>
            </a:r>
            <a:r>
              <a:rPr lang="en-US" i="1" dirty="0" smtClean="0"/>
              <a:t>k</a:t>
            </a:r>
            <a:r>
              <a:rPr lang="en-US" dirty="0" smtClean="0"/>
              <a:t>, such that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Note that every integer is either even or odd and no integer is both</a:t>
            </a:r>
          </a:p>
          <a:p>
            <a:pPr lvl="1"/>
            <a:r>
              <a:rPr lang="en-US" dirty="0" smtClean="0"/>
              <a:t>A real number </a:t>
            </a:r>
            <a:r>
              <a:rPr lang="en-US" i="1" dirty="0" smtClean="0"/>
              <a:t>r</a:t>
            </a:r>
            <a:r>
              <a:rPr lang="en-US" dirty="0" smtClean="0"/>
              <a:t> is </a:t>
            </a:r>
            <a:r>
              <a:rPr lang="en-US" b="1" dirty="0" smtClean="0"/>
              <a:t>rational</a:t>
            </a:r>
            <a:r>
              <a:rPr lang="en-US" dirty="0" smtClean="0"/>
              <a:t> if there exist integers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q</a:t>
            </a: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uch that </a:t>
            </a:r>
            <a:r>
              <a:rPr lang="en-US" i="1" dirty="0" smtClean="0"/>
              <a:t>r = p/q</a:t>
            </a:r>
            <a:r>
              <a:rPr lang="en-US" dirty="0" smtClean="0"/>
              <a:t> and </a:t>
            </a:r>
            <a:r>
              <a:rPr lang="en-US" i="1" dirty="0"/>
              <a:t>q</a:t>
            </a:r>
            <a:r>
              <a:rPr lang="en-US" dirty="0" smtClean="0">
                <a:latin typeface="Cambria Math"/>
                <a:ea typeface="Cambria Math"/>
              </a:rPr>
              <a:t>≠0. </a:t>
            </a:r>
            <a:endParaRPr lang="en-US" dirty="0">
              <a:latin typeface="Cambria Math"/>
              <a:ea typeface="Cambria Math"/>
            </a:endParaRPr>
          </a:p>
          <a:p>
            <a:pPr lvl="1"/>
            <a:r>
              <a:rPr lang="en-US" dirty="0" smtClean="0">
                <a:ea typeface="Cambria Math"/>
              </a:rPr>
              <a:t>We can also assume that </a:t>
            </a:r>
            <a:r>
              <a:rPr lang="en-US" i="1" dirty="0" smtClean="0">
                <a:ea typeface="Cambria Math"/>
              </a:rPr>
              <a:t>p </a:t>
            </a:r>
            <a:r>
              <a:rPr lang="en-US" dirty="0" smtClean="0">
                <a:ea typeface="Cambria Math"/>
              </a:rPr>
              <a:t>and </a:t>
            </a:r>
            <a:r>
              <a:rPr lang="en-US" i="1" dirty="0" smtClean="0">
                <a:ea typeface="Cambria Math"/>
              </a:rPr>
              <a:t>q</a:t>
            </a:r>
            <a:r>
              <a:rPr lang="en-US" dirty="0" smtClean="0">
                <a:ea typeface="Cambria Math"/>
              </a:rPr>
              <a:t> have no common factors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3712"/>
          </a:xfrm>
        </p:spPr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9557" cy="5142555"/>
          </a:xfrm>
        </p:spPr>
        <p:txBody>
          <a:bodyPr>
            <a:normAutofit/>
          </a:bodyPr>
          <a:lstStyle/>
          <a:p>
            <a:r>
              <a:rPr lang="en-US" sz="2400" b="1" dirty="0"/>
              <a:t>Direct Proof</a:t>
            </a:r>
            <a:r>
              <a:rPr lang="en-US" sz="2400" dirty="0"/>
              <a:t>: Assume that 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400" dirty="0" smtClean="0"/>
              <a:t>  </a:t>
            </a:r>
            <a:r>
              <a:rPr lang="en-US" sz="2400" dirty="0"/>
              <a:t>is true. Use rules of inference, axioms, and logical equivalences to show </a:t>
            </a:r>
            <a:r>
              <a:rPr lang="en-US" sz="2400" dirty="0" smtClean="0"/>
              <a:t>that </a:t>
            </a:r>
            <a:r>
              <a:rPr lang="en-US" sz="2400" i="1" dirty="0"/>
              <a:t>q</a:t>
            </a:r>
            <a:r>
              <a:rPr lang="en-US" sz="2400" dirty="0"/>
              <a:t> </a:t>
            </a:r>
            <a:r>
              <a:rPr lang="en-US" sz="2400" dirty="0" smtClean="0"/>
              <a:t>is also true</a:t>
            </a:r>
            <a:r>
              <a:rPr lang="en-US" sz="2400" dirty="0"/>
              <a:t>.</a:t>
            </a:r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 Give a direct proof of the theorem “If </a:t>
            </a:r>
            <a:r>
              <a:rPr lang="en-US" sz="2400" i="1" dirty="0" smtClean="0"/>
              <a:t>n</a:t>
            </a:r>
            <a:r>
              <a:rPr lang="en-US" sz="2400" dirty="0" smtClean="0"/>
              <a:t> is an odd integer, then </a:t>
            </a:r>
            <a:r>
              <a:rPr lang="en-US" sz="2400" i="1" dirty="0" smtClean="0"/>
              <a:t>n</a:t>
            </a:r>
            <a:r>
              <a:rPr lang="en-US" sz="2400" baseline="30000" dirty="0" smtClean="0"/>
              <a:t>2 </a:t>
            </a:r>
            <a:r>
              <a:rPr lang="en-US" sz="2400" dirty="0" smtClean="0"/>
              <a:t> is odd.”</a:t>
            </a:r>
          </a:p>
          <a:p>
            <a:r>
              <a:rPr lang="en-US" sz="2400" b="1" dirty="0" smtClean="0"/>
              <a:t>Solution</a:t>
            </a:r>
            <a:r>
              <a:rPr lang="en-US" sz="2400" dirty="0" smtClean="0"/>
              <a:t>: </a:t>
            </a:r>
          </a:p>
          <a:p>
            <a:pPr lvl="1"/>
            <a:r>
              <a:rPr lang="en-US" sz="2000" dirty="0" smtClean="0"/>
              <a:t>Assume that </a:t>
            </a:r>
            <a:r>
              <a:rPr lang="en-US" sz="2000" i="1" dirty="0" smtClean="0"/>
              <a:t>n</a:t>
            </a:r>
            <a:r>
              <a:rPr lang="en-US" sz="2000" dirty="0" smtClean="0"/>
              <a:t> is odd. Then </a:t>
            </a:r>
            <a:r>
              <a:rPr lang="en-US" sz="2000" i="1" dirty="0" smtClean="0"/>
              <a:t>n</a:t>
            </a:r>
            <a:r>
              <a:rPr lang="en-US" sz="2000" dirty="0" smtClean="0"/>
              <a:t> =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i="1" dirty="0" smtClean="0"/>
              <a:t>k</a:t>
            </a:r>
            <a:r>
              <a:rPr lang="en-US" sz="2000" dirty="0" smtClean="0"/>
              <a:t> +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000" dirty="0" smtClean="0"/>
              <a:t> for an integer </a:t>
            </a:r>
            <a:r>
              <a:rPr lang="en-US" sz="2000" i="1" dirty="0" smtClean="0"/>
              <a:t>k</a:t>
            </a:r>
            <a:r>
              <a:rPr lang="en-US" sz="2000" dirty="0" smtClean="0"/>
              <a:t>. </a:t>
            </a:r>
          </a:p>
          <a:p>
            <a:pPr lvl="1"/>
            <a:r>
              <a:rPr lang="en-US" sz="2000" dirty="0" smtClean="0"/>
              <a:t>Squaring both sides of the equation, we get:</a:t>
            </a:r>
          </a:p>
          <a:p>
            <a:pPr lvl="1"/>
            <a:r>
              <a:rPr lang="en-US" sz="2000" i="1" dirty="0" smtClean="0"/>
              <a:t>n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baseline="30000" dirty="0" smtClean="0"/>
              <a:t>  </a:t>
            </a:r>
            <a:r>
              <a:rPr lang="en-US" sz="2000" dirty="0" smtClean="0"/>
              <a:t>= (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i="1" dirty="0" smtClean="0"/>
              <a:t>k</a:t>
            </a:r>
            <a:r>
              <a:rPr lang="en-US" sz="2000" dirty="0" smtClean="0"/>
              <a:t> +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1)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000" dirty="0" smtClean="0"/>
              <a:t> =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2000" i="1" dirty="0" smtClean="0"/>
              <a:t>k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+ 4</a:t>
            </a:r>
            <a:r>
              <a:rPr lang="en-US" sz="2000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+1 =  2(2</a:t>
            </a:r>
            <a:r>
              <a:rPr lang="en-US" sz="2000" i="1" dirty="0" smtClean="0"/>
              <a:t>k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+ 2</a:t>
            </a:r>
            <a:r>
              <a:rPr lang="en-US" sz="2000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) + 1</a:t>
            </a:r>
          </a:p>
          <a:p>
            <a:pPr lvl="1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i="1" dirty="0" smtClean="0"/>
              <a:t>k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+ 2</a:t>
            </a:r>
            <a:r>
              <a:rPr lang="en-US" sz="2000" i="1" dirty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000" dirty="0" smtClean="0">
                <a:ea typeface="Cambria Math" pitchFamily="18" charset="0"/>
              </a:rPr>
              <a:t>is an integer, let’s say </a:t>
            </a:r>
            <a:r>
              <a:rPr lang="en-US" sz="2000" i="1" dirty="0">
                <a:latin typeface="Cambria Math" pitchFamily="18" charset="0"/>
                <a:ea typeface="Cambria Math" pitchFamily="18" charset="0"/>
              </a:rPr>
              <a:t>r</a:t>
            </a:r>
            <a:r>
              <a:rPr lang="en-US" sz="2000" dirty="0">
                <a:latin typeface="Cambria Math" pitchFamily="18" charset="0"/>
                <a:ea typeface="Cambria Math" pitchFamily="18" charset="0"/>
              </a:rPr>
              <a:t> </a:t>
            </a:r>
            <a:endParaRPr lang="en-US" sz="2000" dirty="0" smtClean="0">
              <a:latin typeface="Cambria Math" pitchFamily="18" charset="0"/>
              <a:ea typeface="Cambria Math" pitchFamily="18" charset="0"/>
            </a:endParaRPr>
          </a:p>
          <a:p>
            <a:pPr lvl="1"/>
            <a:r>
              <a:rPr lang="en-US" sz="2000" dirty="0" smtClean="0">
                <a:ea typeface="Cambria Math" pitchFamily="18" charset="0"/>
              </a:rPr>
              <a:t>So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000" i="1" dirty="0" smtClean="0"/>
              <a:t>n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baseline="30000" dirty="0" smtClean="0"/>
              <a:t>  </a:t>
            </a:r>
            <a:r>
              <a:rPr lang="en-US" sz="2000" dirty="0" smtClean="0"/>
              <a:t>=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2</a:t>
            </a:r>
            <a:r>
              <a:rPr lang="en-US" sz="2000" i="1" dirty="0" smtClean="0">
                <a:latin typeface="Cambria Math" pitchFamily="18" charset="0"/>
                <a:ea typeface="Cambria Math" pitchFamily="18" charset="0"/>
              </a:rPr>
              <a:t>r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+ 1 </a:t>
            </a:r>
            <a:r>
              <a:rPr lang="en-US" sz="2000" dirty="0" smtClean="0">
                <a:ea typeface="Cambria Math" pitchFamily="18" charset="0"/>
              </a:rPr>
              <a:t>and hence </a:t>
            </a:r>
            <a:r>
              <a:rPr lang="en-US" sz="2000" i="1" dirty="0" smtClean="0"/>
              <a:t>n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000" dirty="0" smtClean="0">
                <a:ea typeface="Cambria Math" pitchFamily="18" charset="0"/>
              </a:rPr>
              <a:t>is odd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pPr lvl="1"/>
            <a:r>
              <a:rPr lang="en-US" sz="2000" dirty="0" smtClean="0">
                <a:ea typeface="Cambria Math" pitchFamily="18" charset="0"/>
              </a:rPr>
              <a:t>T</a:t>
            </a:r>
            <a:r>
              <a:rPr lang="en-US" sz="2000" dirty="0" smtClean="0"/>
              <a:t>his proves that if </a:t>
            </a:r>
            <a:r>
              <a:rPr lang="en-US" sz="2000" i="1" dirty="0" smtClean="0"/>
              <a:t>n </a:t>
            </a:r>
            <a:r>
              <a:rPr lang="en-US" sz="2000" dirty="0" smtClean="0"/>
              <a:t>is an odd integer, then </a:t>
            </a:r>
            <a:r>
              <a:rPr lang="en-US" sz="20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000" baseline="30000" dirty="0" smtClean="0"/>
              <a:t> </a:t>
            </a:r>
            <a:r>
              <a:rPr lang="en-US" sz="2000" dirty="0" smtClean="0"/>
              <a:t>is an odd integer.    </a:t>
            </a:r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7848600" y="6361755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906963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Example</a:t>
            </a:r>
            <a:r>
              <a:rPr lang="en-US" sz="2400" dirty="0" smtClean="0"/>
              <a:t>: Give a direct proof of the theorem “If </a:t>
            </a:r>
            <a:r>
              <a:rPr lang="en-US" sz="2400" i="1" dirty="0" smtClean="0">
                <a:ea typeface="Cambria Math" pitchFamily="18" charset="0"/>
              </a:rPr>
              <a:t>c ≥ </a:t>
            </a:r>
            <a:r>
              <a:rPr lang="en-US" sz="2400" dirty="0" smtClean="0">
                <a:ea typeface="Cambria Math" pitchFamily="18" charset="0"/>
              </a:rPr>
              <a:t>6</a:t>
            </a:r>
            <a:r>
              <a:rPr lang="en-US" sz="2400" i="1" dirty="0" smtClean="0">
                <a:ea typeface="Cambria Math" pitchFamily="18" charset="0"/>
              </a:rPr>
              <a:t> </a:t>
            </a:r>
            <a:r>
              <a:rPr lang="en-US" sz="2400" dirty="0" smtClean="0"/>
              <a:t>then </a:t>
            </a:r>
            <a:r>
              <a:rPr lang="en-US" sz="2400" i="1" dirty="0" smtClean="0">
                <a:ea typeface="Cambria Math" pitchFamily="18" charset="0"/>
              </a:rPr>
              <a:t>c</a:t>
            </a:r>
            <a:r>
              <a:rPr lang="en-US" sz="2400" i="1" baseline="30000" dirty="0" smtClean="0">
                <a:ea typeface="Cambria Math" pitchFamily="18" charset="0"/>
              </a:rPr>
              <a:t>2</a:t>
            </a:r>
            <a:r>
              <a:rPr lang="en-US" sz="2400" i="1" dirty="0" smtClean="0">
                <a:ea typeface="Cambria Math" pitchFamily="18" charset="0"/>
              </a:rPr>
              <a:t>+c &gt;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>
                <a:ea typeface="Cambria Math" pitchFamily="18" charset="0"/>
              </a:rPr>
              <a:t>c</a:t>
            </a:r>
            <a:r>
              <a:rPr lang="en-US" sz="2400" dirty="0" smtClean="0"/>
              <a:t>”</a:t>
            </a:r>
          </a:p>
          <a:p>
            <a:r>
              <a:rPr lang="en-US" sz="2400" b="1" dirty="0" smtClean="0"/>
              <a:t>Solution</a:t>
            </a:r>
            <a:r>
              <a:rPr lang="en-US" sz="2400" dirty="0" smtClean="0"/>
              <a:t>: </a:t>
            </a:r>
          </a:p>
          <a:p>
            <a:pPr lvl="1"/>
            <a:r>
              <a:rPr lang="en-US" dirty="0" smtClean="0"/>
              <a:t>Assume that </a:t>
            </a:r>
            <a:r>
              <a:rPr lang="en-US" i="1" dirty="0" smtClean="0"/>
              <a:t>c ≥ </a:t>
            </a:r>
            <a:r>
              <a:rPr lang="en-US" dirty="0" smtClean="0"/>
              <a:t>6. </a:t>
            </a:r>
          </a:p>
          <a:p>
            <a:pPr lvl="1"/>
            <a:r>
              <a:rPr lang="en-US" dirty="0" smtClean="0"/>
              <a:t>Simplify the conclusion: </a:t>
            </a:r>
          </a:p>
          <a:p>
            <a:pPr lvl="1"/>
            <a:r>
              <a:rPr lang="en-US" dirty="0" smtClean="0"/>
              <a:t>Subtract </a:t>
            </a:r>
            <a:r>
              <a:rPr lang="en-US" i="1" dirty="0" smtClean="0"/>
              <a:t>c</a:t>
            </a:r>
            <a:r>
              <a:rPr lang="en-US" dirty="0" smtClean="0"/>
              <a:t> from both sides of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i="1" baseline="30000" dirty="0" smtClean="0">
                <a:ea typeface="Cambria Math" pitchFamily="18" charset="0"/>
              </a:rPr>
              <a:t>2</a:t>
            </a:r>
            <a:r>
              <a:rPr lang="en-US" i="1" dirty="0" smtClean="0">
                <a:ea typeface="Cambria Math" pitchFamily="18" charset="0"/>
              </a:rPr>
              <a:t>+c </a:t>
            </a:r>
            <a:r>
              <a:rPr lang="en-US" dirty="0" smtClean="0">
                <a:ea typeface="Cambria Math" pitchFamily="18" charset="0"/>
              </a:rPr>
              <a:t>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to get </a:t>
            </a:r>
            <a:r>
              <a:rPr lang="en-US" i="1" dirty="0" smtClean="0"/>
              <a:t>c</a:t>
            </a:r>
            <a:r>
              <a:rPr lang="en-US" i="1" baseline="30000" dirty="0" smtClean="0"/>
              <a:t>2</a:t>
            </a:r>
            <a:r>
              <a:rPr lang="en-US" i="1" dirty="0" smtClean="0"/>
              <a:t> &gt; c</a:t>
            </a:r>
            <a:r>
              <a:rPr lang="en-US" dirty="0" smtClean="0"/>
              <a:t>.  </a:t>
            </a:r>
          </a:p>
          <a:p>
            <a:pPr lvl="1"/>
            <a:r>
              <a:rPr lang="en-US" i="1" dirty="0" smtClean="0"/>
              <a:t>c</a:t>
            </a:r>
            <a:r>
              <a:rPr lang="en-US" dirty="0" smtClean="0"/>
              <a:t> is always positive so divide both sides by </a:t>
            </a:r>
            <a:r>
              <a:rPr lang="en-US" i="1" dirty="0" smtClean="0"/>
              <a:t>c</a:t>
            </a:r>
            <a:r>
              <a:rPr lang="en-US" dirty="0" smtClean="0"/>
              <a:t> to get </a:t>
            </a:r>
            <a:r>
              <a:rPr lang="en-US" i="1" dirty="0" smtClean="0"/>
              <a:t>c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With this simplification, the theorem states </a:t>
            </a:r>
            <a:r>
              <a:rPr lang="en-US" dirty="0"/>
              <a:t>“If </a:t>
            </a:r>
            <a:r>
              <a:rPr lang="en-US" i="1" dirty="0"/>
              <a:t>c ≥ </a:t>
            </a:r>
            <a:r>
              <a:rPr lang="en-US" dirty="0"/>
              <a:t>6 then </a:t>
            </a:r>
            <a:r>
              <a:rPr lang="en-US" i="1" dirty="0" smtClean="0"/>
              <a:t>c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This is always true and hence the original formulation is also true</a:t>
            </a:r>
            <a:endParaRPr lang="en-US" dirty="0"/>
          </a:p>
          <a:p>
            <a:pPr>
              <a:buNone/>
            </a:pPr>
            <a:r>
              <a:rPr lang="en-US" dirty="0" smtClean="0"/>
              <a:t>   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endParaRPr lang="en-US" dirty="0" smtClean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53400" y="58674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086" y="609600"/>
            <a:ext cx="8229600" cy="762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81000" y="1447800"/>
            <a:ext cx="8382000" cy="464820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Proof </a:t>
            </a:r>
            <a:r>
              <a:rPr lang="en-US" sz="2400" b="1" dirty="0"/>
              <a:t>by Contraposition:  </a:t>
            </a:r>
            <a:r>
              <a:rPr lang="en-US" sz="2400" dirty="0"/>
              <a:t>Assume </a:t>
            </a:r>
            <a:r>
              <a:rPr lang="en-US" sz="2400" dirty="0">
                <a:latin typeface="Cambria Math"/>
                <a:ea typeface="Cambria Math"/>
              </a:rPr>
              <a:t>¬</a:t>
            </a:r>
            <a:r>
              <a:rPr lang="en-US" sz="2400" i="1" dirty="0"/>
              <a:t>q</a:t>
            </a:r>
            <a:r>
              <a:rPr lang="en-US" sz="2400" dirty="0"/>
              <a:t>  and show </a:t>
            </a:r>
            <a:r>
              <a:rPr lang="en-US" sz="2400" dirty="0">
                <a:latin typeface="Cambria Math"/>
                <a:ea typeface="Cambria Math"/>
              </a:rPr>
              <a:t>¬</a:t>
            </a:r>
            <a:r>
              <a:rPr lang="en-US" sz="2400" i="1" dirty="0">
                <a:latin typeface="Cambria Math"/>
                <a:ea typeface="Cambria Math"/>
              </a:rPr>
              <a:t>p</a:t>
            </a:r>
            <a:r>
              <a:rPr lang="en-US" sz="2400" dirty="0"/>
              <a:t>  is true also</a:t>
            </a:r>
            <a:r>
              <a:rPr lang="en-US" sz="2400" b="1" i="1" dirty="0" smtClean="0"/>
              <a:t> </a:t>
            </a:r>
          </a:p>
          <a:p>
            <a:pPr lvl="1"/>
            <a:r>
              <a:rPr lang="en-US" dirty="0"/>
              <a:t>Recall that (</a:t>
            </a:r>
            <a:r>
              <a:rPr lang="en-US" i="1" dirty="0">
                <a:latin typeface="Cambria Math"/>
                <a:ea typeface="Cambria Math"/>
              </a:rPr>
              <a:t>¬</a:t>
            </a:r>
            <a:r>
              <a:rPr lang="en-US" i="1" dirty="0"/>
              <a:t>q </a:t>
            </a:r>
            <a:r>
              <a:rPr lang="en-US" i="1" dirty="0">
                <a:latin typeface="Cambria Math"/>
                <a:ea typeface="Cambria Math"/>
              </a:rPr>
              <a:t>→ ¬p </a:t>
            </a:r>
            <a:r>
              <a:rPr lang="en-US" dirty="0">
                <a:latin typeface="Cambria Math"/>
                <a:ea typeface="Cambria Math"/>
              </a:rPr>
              <a:t>)</a:t>
            </a:r>
            <a:r>
              <a:rPr lang="en-US" i="1" dirty="0">
                <a:latin typeface="Cambria Math"/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≡</a:t>
            </a:r>
            <a:r>
              <a:rPr lang="en-US" i="1" dirty="0">
                <a:latin typeface="Cambria Math"/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(</a:t>
            </a:r>
            <a:r>
              <a:rPr lang="en-US" i="1" dirty="0"/>
              <a:t>p </a:t>
            </a:r>
            <a:r>
              <a:rPr lang="en-US" i="1" dirty="0">
                <a:latin typeface="Cambria Math"/>
                <a:ea typeface="Cambria Math"/>
              </a:rPr>
              <a:t>→ q</a:t>
            </a:r>
            <a:r>
              <a:rPr lang="en-US" dirty="0">
                <a:latin typeface="Cambria Math"/>
                <a:ea typeface="Cambria Math"/>
              </a:rPr>
              <a:t>)</a:t>
            </a:r>
            <a:endParaRPr lang="en-US" dirty="0"/>
          </a:p>
          <a:p>
            <a:pPr lvl="1"/>
            <a:r>
              <a:rPr lang="en-US" dirty="0"/>
              <a:t>This is sometimes called an </a:t>
            </a:r>
            <a:r>
              <a:rPr lang="en-US" b="1" i="1" dirty="0"/>
              <a:t>indirect</a:t>
            </a:r>
            <a:r>
              <a:rPr lang="en-US" i="1" dirty="0"/>
              <a:t> </a:t>
            </a:r>
            <a:r>
              <a:rPr lang="en-US" b="1" i="1" dirty="0"/>
              <a:t>proof</a:t>
            </a:r>
            <a:r>
              <a:rPr lang="en-US" i="1" dirty="0"/>
              <a:t> </a:t>
            </a:r>
            <a:r>
              <a:rPr lang="en-US" dirty="0" smtClean="0"/>
              <a:t>method</a:t>
            </a:r>
          </a:p>
          <a:p>
            <a:pPr lvl="1"/>
            <a:r>
              <a:rPr lang="en-US" dirty="0">
                <a:ea typeface="Cambria Math"/>
              </a:rPr>
              <a:t>We use this method when the contraposition is easier to demonstrate than the </a:t>
            </a:r>
            <a:r>
              <a:rPr lang="en-US" dirty="0" smtClean="0">
                <a:ea typeface="Cambria Math"/>
              </a:rPr>
              <a:t>proposition</a:t>
            </a:r>
          </a:p>
          <a:p>
            <a:pPr lvl="1"/>
            <a:r>
              <a:rPr lang="en-US" dirty="0" smtClean="0">
                <a:ea typeface="Cambria Math"/>
              </a:rPr>
              <a:t>Consider </a:t>
            </a:r>
            <a:r>
              <a:rPr lang="en-US" dirty="0">
                <a:ea typeface="Cambria Math"/>
              </a:rPr>
              <a:t>this method when </a:t>
            </a:r>
            <a:r>
              <a:rPr lang="en-US" i="1" dirty="0">
                <a:ea typeface="Cambria Math"/>
              </a:rPr>
              <a:t>p</a:t>
            </a:r>
            <a:r>
              <a:rPr lang="en-US" dirty="0">
                <a:ea typeface="Cambria Math"/>
              </a:rPr>
              <a:t> is </a:t>
            </a:r>
            <a:r>
              <a:rPr lang="en-US" dirty="0" smtClean="0">
                <a:ea typeface="Cambria Math"/>
              </a:rPr>
              <a:t>more </a:t>
            </a:r>
            <a:r>
              <a:rPr lang="en-US" dirty="0">
                <a:ea typeface="Cambria Math"/>
              </a:rPr>
              <a:t>complicated </a:t>
            </a:r>
            <a:r>
              <a:rPr lang="en-US" dirty="0" smtClean="0">
                <a:ea typeface="Cambria Math"/>
              </a:rPr>
              <a:t>than </a:t>
            </a:r>
            <a:r>
              <a:rPr lang="en-US" i="1" dirty="0" smtClean="0">
                <a:ea typeface="Cambria Math"/>
              </a:rPr>
              <a:t>q</a:t>
            </a:r>
            <a:endParaRPr lang="en-US" dirty="0" smtClean="0">
              <a:ea typeface="Cambria Math"/>
            </a:endParaRPr>
          </a:p>
          <a:p>
            <a:r>
              <a:rPr lang="en-US" sz="2400" b="1" dirty="0" smtClean="0">
                <a:ea typeface="Cambria Math"/>
              </a:rPr>
              <a:t>Examples</a:t>
            </a:r>
            <a:r>
              <a:rPr lang="en-US" sz="2400" dirty="0" smtClean="0">
                <a:ea typeface="Cambria Math"/>
              </a:rPr>
              <a:t>:</a:t>
            </a:r>
          </a:p>
          <a:p>
            <a:pPr lvl="1"/>
            <a:r>
              <a:rPr lang="en-US" dirty="0">
                <a:ea typeface="Cambria Math"/>
              </a:rPr>
              <a:t>For any integer </a:t>
            </a:r>
            <a:r>
              <a:rPr lang="en-US" i="1" dirty="0">
                <a:ea typeface="Cambria Math"/>
              </a:rPr>
              <a:t>k</a:t>
            </a:r>
            <a:r>
              <a:rPr lang="en-US" dirty="0">
                <a:ea typeface="Cambria Math"/>
              </a:rPr>
              <a:t>, if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>
                <a:ea typeface="Cambria Math"/>
              </a:rPr>
              <a:t>k+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>
                <a:ea typeface="Cambria Math"/>
              </a:rPr>
              <a:t> is even then </a:t>
            </a:r>
            <a:r>
              <a:rPr lang="en-US" i="1" dirty="0">
                <a:ea typeface="Cambria Math"/>
              </a:rPr>
              <a:t>k</a:t>
            </a:r>
            <a:r>
              <a:rPr lang="en-US" dirty="0">
                <a:ea typeface="Cambria Math"/>
              </a:rPr>
              <a:t> is odd</a:t>
            </a:r>
          </a:p>
          <a:p>
            <a:pPr lvl="1"/>
            <a:r>
              <a:rPr lang="en-US" dirty="0">
                <a:ea typeface="Cambria Math"/>
              </a:rPr>
              <a:t>If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ea typeface="Cambria Math"/>
              </a:rPr>
              <a:t> is an integer and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>
                <a:ea typeface="Cambria Math"/>
              </a:rPr>
              <a:t> is odd then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ea typeface="Cambria Math"/>
              </a:rPr>
              <a:t> is odd</a:t>
            </a:r>
          </a:p>
          <a:p>
            <a:pPr lvl="1"/>
            <a:r>
              <a:rPr lang="en-US" dirty="0">
                <a:ea typeface="Cambria Math"/>
              </a:rPr>
              <a:t>If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3+5</a:t>
            </a:r>
            <a:r>
              <a:rPr lang="en-US" dirty="0">
                <a:ea typeface="Cambria Math"/>
              </a:rPr>
              <a:t> is odd then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ea typeface="Cambria Math"/>
              </a:rPr>
              <a:t> is even</a:t>
            </a:r>
          </a:p>
          <a:p>
            <a:pPr lvl="2"/>
            <a:endParaRPr lang="en-US" dirty="0" smtClean="0">
              <a:ea typeface="Cambria Math"/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Font typeface="Wingdings 2"/>
              <a:buNone/>
            </a:pPr>
            <a:endParaRPr lang="en-US" b="1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Proving Conditional Statements: </a:t>
            </a:r>
            <a:r>
              <a:rPr lang="en-US" sz="4000" i="1" dirty="0" smtClean="0"/>
              <a:t>p </a:t>
            </a:r>
            <a:r>
              <a:rPr lang="en-US" sz="4000" dirty="0" smtClean="0">
                <a:latin typeface="Cambria Math"/>
                <a:ea typeface="Cambria Math"/>
              </a:rPr>
              <a:t>→ </a:t>
            </a:r>
            <a:r>
              <a:rPr lang="en-US" sz="4000" i="1" dirty="0" smtClean="0">
                <a:latin typeface="Cambria Math"/>
                <a:ea typeface="Cambria Math"/>
              </a:rPr>
              <a:t>q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Prove that if </a:t>
            </a:r>
            <a:r>
              <a:rPr lang="en-US" i="1" dirty="0" smtClean="0"/>
              <a:t>n </a:t>
            </a:r>
            <a:r>
              <a:rPr lang="en-US" dirty="0" smtClean="0"/>
              <a:t>is an integer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n+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is odd</a:t>
            </a:r>
            <a:r>
              <a:rPr lang="en-US" i="1" dirty="0" smtClean="0"/>
              <a:t>, </a:t>
            </a:r>
            <a:r>
              <a:rPr lang="en-US" dirty="0" smtClean="0"/>
              <a:t>then</a:t>
            </a:r>
            <a:r>
              <a:rPr lang="en-US" i="1" dirty="0" smtClean="0"/>
              <a:t> n </a:t>
            </a:r>
            <a:r>
              <a:rPr lang="en-US" dirty="0" smtClean="0"/>
              <a:t>is odd.  </a:t>
            </a:r>
          </a:p>
          <a:p>
            <a:r>
              <a:rPr lang="en-US" b="1" dirty="0" smtClean="0"/>
              <a:t>Solution</a:t>
            </a:r>
            <a:r>
              <a:rPr lang="en-US" i="1" dirty="0" smtClean="0"/>
              <a:t>: </a:t>
            </a:r>
          </a:p>
          <a:p>
            <a:pPr lvl="1"/>
            <a:r>
              <a:rPr lang="en-US" sz="2600" i="1" dirty="0" smtClean="0"/>
              <a:t>p</a:t>
            </a:r>
            <a:r>
              <a:rPr lang="en-US" sz="2600" dirty="0" smtClean="0"/>
              <a:t> </a:t>
            </a:r>
            <a:r>
              <a:rPr lang="en-US" sz="2600" dirty="0">
                <a:latin typeface="Cambria Math"/>
                <a:ea typeface="Cambria Math"/>
              </a:rPr>
              <a:t>≡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600" i="1" dirty="0" smtClean="0"/>
              <a:t>n+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600" i="1" dirty="0" smtClean="0"/>
              <a:t> </a:t>
            </a:r>
            <a:r>
              <a:rPr lang="en-US" sz="2600" dirty="0"/>
              <a:t>is </a:t>
            </a:r>
            <a:r>
              <a:rPr lang="en-US" sz="2600" dirty="0" smtClean="0"/>
              <a:t>odd</a:t>
            </a:r>
          </a:p>
          <a:p>
            <a:pPr lvl="1"/>
            <a:r>
              <a:rPr lang="en-US" sz="2600" i="1" dirty="0" smtClean="0"/>
              <a:t>q</a:t>
            </a:r>
            <a:r>
              <a:rPr lang="en-US" sz="2600" dirty="0" smtClean="0"/>
              <a:t> </a:t>
            </a:r>
            <a:r>
              <a:rPr lang="en-US" sz="2600" dirty="0">
                <a:latin typeface="Cambria Math"/>
                <a:ea typeface="Cambria Math"/>
              </a:rPr>
              <a:t>≡ </a:t>
            </a:r>
            <a:r>
              <a:rPr lang="en-US" sz="2600" i="1" dirty="0" smtClean="0"/>
              <a:t>n </a:t>
            </a:r>
            <a:r>
              <a:rPr lang="en-US" sz="2600" dirty="0"/>
              <a:t>is </a:t>
            </a:r>
            <a:r>
              <a:rPr lang="en-US" sz="2600" dirty="0" smtClean="0"/>
              <a:t>odd</a:t>
            </a:r>
          </a:p>
          <a:p>
            <a:pPr lvl="1"/>
            <a:r>
              <a:rPr lang="en-US" sz="2600" dirty="0" smtClean="0"/>
              <a:t>First </a:t>
            </a:r>
            <a:r>
              <a:rPr lang="en-US" sz="2600" dirty="0"/>
              <a:t>state the </a:t>
            </a:r>
            <a:r>
              <a:rPr lang="en-US" sz="2600" dirty="0" smtClean="0"/>
              <a:t>contrapositive:  </a:t>
            </a:r>
            <a:r>
              <a:rPr lang="en-US" sz="2600" dirty="0">
                <a:latin typeface="Cambria Math" pitchFamily="18" charset="0"/>
                <a:ea typeface="Cambria Math" pitchFamily="18" charset="0"/>
              </a:rPr>
              <a:t>¬</a:t>
            </a:r>
            <a:r>
              <a:rPr lang="en-US" sz="2600" i="1" dirty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600" dirty="0">
                <a:latin typeface="Cambria Math" pitchFamily="18" charset="0"/>
                <a:ea typeface="Cambria Math" pitchFamily="18" charset="0"/>
              </a:rPr>
              <a:t> → ¬</a:t>
            </a:r>
            <a:r>
              <a:rPr lang="en-US" sz="2600" i="1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600" dirty="0">
                <a:latin typeface="Cambria Math" pitchFamily="18" charset="0"/>
                <a:ea typeface="Cambria Math" pitchFamily="18" charset="0"/>
              </a:rPr>
              <a:t> </a:t>
            </a:r>
            <a:endParaRPr lang="en-US" sz="2600" dirty="0" smtClean="0">
              <a:latin typeface="Cambria Math" pitchFamily="18" charset="0"/>
              <a:ea typeface="Cambria Math" pitchFamily="18" charset="0"/>
            </a:endParaRPr>
          </a:p>
          <a:p>
            <a:pPr marL="667512" lvl="2" indent="0">
              <a:buNone/>
            </a:pPr>
            <a:r>
              <a:rPr lang="en-US" sz="2600" dirty="0" smtClean="0"/>
              <a:t>   If </a:t>
            </a:r>
            <a:r>
              <a:rPr lang="en-US" sz="2600" i="1" dirty="0"/>
              <a:t>n</a:t>
            </a:r>
            <a:r>
              <a:rPr lang="en-US" sz="2600" dirty="0"/>
              <a:t> is even (not odd) then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600" i="1" dirty="0" smtClean="0"/>
              <a:t>n+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600" i="1" dirty="0" smtClean="0"/>
              <a:t> </a:t>
            </a:r>
            <a:r>
              <a:rPr lang="en-US" sz="2600" dirty="0"/>
              <a:t>is even (not odd</a:t>
            </a:r>
            <a:r>
              <a:rPr lang="en-US" sz="2600" dirty="0" smtClean="0"/>
              <a:t>) </a:t>
            </a:r>
          </a:p>
          <a:p>
            <a:pPr lvl="1"/>
            <a:r>
              <a:rPr lang="en-US" sz="2600" dirty="0" smtClean="0"/>
              <a:t>Assume </a:t>
            </a:r>
            <a:r>
              <a:rPr lang="en-US" sz="2600" i="1" dirty="0" smtClean="0"/>
              <a:t>n</a:t>
            </a:r>
            <a:r>
              <a:rPr lang="en-US" sz="2600" dirty="0" smtClean="0"/>
              <a:t> is even (</a:t>
            </a:r>
            <a:r>
              <a:rPr lang="en-US" sz="2600" dirty="0">
                <a:latin typeface="Cambria Math" pitchFamily="18" charset="0"/>
                <a:ea typeface="Cambria Math" pitchFamily="18" charset="0"/>
              </a:rPr>
              <a:t>¬</a:t>
            </a:r>
            <a:r>
              <a:rPr lang="en-US" sz="2600" i="1" dirty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600" dirty="0" smtClean="0"/>
              <a:t>). So, </a:t>
            </a:r>
            <a:r>
              <a:rPr lang="en-US" sz="2600" i="1" dirty="0" smtClean="0"/>
              <a:t>n =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600" i="1" dirty="0" smtClean="0"/>
              <a:t>k </a:t>
            </a:r>
            <a:r>
              <a:rPr lang="en-US" sz="2600" dirty="0" smtClean="0"/>
              <a:t>for some integer </a:t>
            </a:r>
            <a:r>
              <a:rPr lang="en-US" sz="2600" i="1" dirty="0" smtClean="0"/>
              <a:t>k</a:t>
            </a:r>
            <a:r>
              <a:rPr lang="en-US" sz="2600" dirty="0" smtClean="0"/>
              <a:t>. </a:t>
            </a:r>
          </a:p>
          <a:p>
            <a:pPr lvl="1"/>
            <a:r>
              <a:rPr lang="en-US" sz="2600" dirty="0" smtClean="0"/>
              <a:t>Thus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600" i="1" dirty="0" smtClean="0"/>
              <a:t>n</a:t>
            </a:r>
            <a:r>
              <a:rPr lang="en-US" sz="2600" dirty="0" smtClean="0"/>
              <a:t>+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2 = 3(2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)+2 = 6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 +2 = 2(3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+1) = 2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j  </a:t>
            </a:r>
            <a:r>
              <a:rPr lang="en-US" sz="2600" dirty="0" smtClean="0">
                <a:ea typeface="Cambria Math" pitchFamily="18" charset="0"/>
              </a:rPr>
              <a:t>for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i="1" dirty="0" smtClean="0"/>
              <a:t>j</a:t>
            </a:r>
            <a:r>
              <a:rPr lang="en-US" sz="2600" dirty="0" smtClean="0"/>
              <a:t> =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600" i="1" dirty="0" smtClean="0"/>
              <a:t>k</a:t>
            </a:r>
            <a:r>
              <a:rPr lang="en-US" sz="2600" dirty="0" smtClean="0"/>
              <a:t>+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1</a:t>
            </a:r>
            <a:endParaRPr lang="en-US" sz="2600" i="1" dirty="0" smtClean="0">
              <a:latin typeface="Cambria Math" pitchFamily="18" charset="0"/>
              <a:ea typeface="Cambria Math" pitchFamily="18" charset="0"/>
            </a:endParaRPr>
          </a:p>
          <a:p>
            <a:pPr lvl="1"/>
            <a:r>
              <a:rPr lang="en-US" sz="2600" dirty="0" smtClean="0"/>
              <a:t>Therefore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600" i="1" dirty="0" smtClean="0"/>
              <a:t>n</a:t>
            </a:r>
            <a:r>
              <a:rPr lang="en-US" sz="2600" dirty="0" smtClean="0"/>
              <a:t>+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2600" dirty="0" smtClean="0">
                <a:ea typeface="Cambria Math" pitchFamily="18" charset="0"/>
              </a:rPr>
              <a:t>is even (</a:t>
            </a:r>
            <a:r>
              <a:rPr lang="en-US" sz="2600" dirty="0">
                <a:latin typeface="Cambria Math" pitchFamily="18" charset="0"/>
                <a:ea typeface="Cambria Math" pitchFamily="18" charset="0"/>
              </a:rPr>
              <a:t>¬</a:t>
            </a:r>
            <a:r>
              <a:rPr lang="en-US" sz="2600" i="1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600" dirty="0" smtClean="0">
                <a:ea typeface="Cambria Math" pitchFamily="18" charset="0"/>
              </a:rPr>
              <a:t>)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. </a:t>
            </a:r>
          </a:p>
          <a:p>
            <a:pPr lvl="1"/>
            <a:r>
              <a:rPr lang="en-US" sz="2600" dirty="0" smtClean="0">
                <a:ea typeface="Cambria Math" pitchFamily="18" charset="0"/>
              </a:rPr>
              <a:t>Since we have shown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¬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 → ¬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600" dirty="0" smtClean="0"/>
              <a:t>,  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p 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→ </a:t>
            </a:r>
            <a:r>
              <a:rPr lang="en-US" sz="2600" i="1" dirty="0" smtClean="0">
                <a:latin typeface="Cambria Math" pitchFamily="18" charset="0"/>
                <a:ea typeface="Cambria Math" pitchFamily="18" charset="0"/>
              </a:rPr>
              <a:t>q</a:t>
            </a:r>
            <a:r>
              <a:rPr lang="en-US" sz="2600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2600" dirty="0" smtClean="0">
                <a:ea typeface="Cambria Math" pitchFamily="18" charset="0"/>
              </a:rPr>
              <a:t>must hold as well</a:t>
            </a:r>
            <a:endParaRPr lang="en-US" sz="2600" dirty="0">
              <a:latin typeface="Cambria Math" pitchFamily="18" charset="0"/>
              <a:ea typeface="Cambria Math" pitchFamily="18" charset="0"/>
            </a:endParaRPr>
          </a:p>
          <a:p>
            <a:pPr marL="667512" lvl="2" indent="0"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2800" dirty="0" smtClean="0">
                <a:ea typeface="Cambria Math" pitchFamily="18" charset="0"/>
              </a:rPr>
              <a:t>If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3</a:t>
            </a:r>
            <a:r>
              <a:rPr lang="en-US" sz="2800" i="1" dirty="0" smtClean="0"/>
              <a:t>n+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800" i="1" dirty="0" smtClean="0"/>
              <a:t> </a:t>
            </a:r>
            <a:r>
              <a:rPr lang="en-US" sz="2800" dirty="0" smtClean="0"/>
              <a:t>is odd </a:t>
            </a:r>
            <a:r>
              <a:rPr lang="en-US" sz="2800" dirty="0" smtClean="0">
                <a:ea typeface="Cambria Math" pitchFamily="18" charset="0"/>
              </a:rPr>
              <a:t>then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i="1" dirty="0" smtClean="0"/>
              <a:t>n </a:t>
            </a:r>
            <a:r>
              <a:rPr lang="en-US" sz="2800" dirty="0"/>
              <a:t>is odd</a:t>
            </a:r>
            <a:endParaRPr lang="en-US" sz="2800" dirty="0" smtClean="0"/>
          </a:p>
          <a:p>
            <a:pPr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8077200" y="5791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forall x (P(x) \rightarrow Q(x))$&#10;&#10;&#10;\end{document}"/>
  <p:tag name="IGUANATEXSIZE" val="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(c) \rightarrow Q(c)$&#10;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p \rightarrow q$&#10;&#10;&#10;\end{document}"/>
  <p:tag name="IGUANATEXSIZE" val="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 = \frac{a^2}{b^{2}}$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b^{2} = a^2$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2b^{2} = 4c^{2}$&#10;\end{document}"/>
  <p:tag name="IGUANATEXSIZE" val="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b^{2} = 2c^{2}$&#10;\end{document}"/>
  <p:tag name="IGUANATEXSIZE" val="2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47882</TotalTime>
  <Words>1222</Words>
  <Application>Microsoft Office PowerPoint</Application>
  <PresentationFormat>On-screen Show (4:3)</PresentationFormat>
  <Paragraphs>133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Constantia</vt:lpstr>
      <vt:lpstr>Wingdings 2</vt:lpstr>
      <vt:lpstr>Cambria Math</vt:lpstr>
      <vt:lpstr>Calibri</vt:lpstr>
      <vt:lpstr>Flow</vt:lpstr>
      <vt:lpstr>Introduction to Proofs</vt:lpstr>
      <vt:lpstr>Introduction to Proofs</vt:lpstr>
      <vt:lpstr>Definitions</vt:lpstr>
      <vt:lpstr>Proving Theorems: Conditionals</vt:lpstr>
      <vt:lpstr>Working with Integers and Reals</vt:lpstr>
      <vt:lpstr>Proving Conditional Statements: p → q </vt:lpstr>
      <vt:lpstr>Proving Conditional Statements: p → q </vt:lpstr>
      <vt:lpstr>Proving Conditional Statements: p → q </vt:lpstr>
      <vt:lpstr>Proving Conditional Statements: p → q </vt:lpstr>
      <vt:lpstr>Proving Conditional Statements: p → q </vt:lpstr>
      <vt:lpstr>Proof by Contradiction</vt:lpstr>
      <vt:lpstr>Proof by Contradiction</vt:lpstr>
      <vt:lpstr>Proof by Contradiction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2613</cp:revision>
  <dcterms:created xsi:type="dcterms:W3CDTF">2011-03-27T19:08:31Z</dcterms:created>
  <dcterms:modified xsi:type="dcterms:W3CDTF">2014-03-22T07:26:23Z</dcterms:modified>
</cp:coreProperties>
</file>