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352" r:id="rId2"/>
    <p:sldId id="426" r:id="rId3"/>
    <p:sldId id="425" r:id="rId4"/>
    <p:sldId id="422" r:id="rId5"/>
    <p:sldId id="423" r:id="rId6"/>
    <p:sldId id="424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86" autoAdjust="0"/>
    <p:restoredTop sz="94660"/>
  </p:normalViewPr>
  <p:slideViewPr>
    <p:cSldViewPr>
      <p:cViewPr varScale="1">
        <p:scale>
          <a:sx n="69" d="100"/>
          <a:sy n="69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2EE97F-2327-4FE9-8874-2C0F3581839A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6B134D-0EB3-42CB-9322-AA36973818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176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/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00600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Representing Boolean Functions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Sum-of-Products Expansion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4381500"/>
            <a:ext cx="8153400" cy="19431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Definition</a:t>
            </a:r>
            <a:r>
              <a:rPr lang="en-US" sz="2400" dirty="0"/>
              <a:t>: </a:t>
            </a:r>
            <a:r>
              <a:rPr lang="en-US" sz="2400" dirty="0" smtClean="0"/>
              <a:t>Any Boolean </a:t>
            </a:r>
            <a:r>
              <a:rPr lang="en-US" sz="2400" dirty="0"/>
              <a:t>function can be represented as the sum of those </a:t>
            </a:r>
            <a:r>
              <a:rPr lang="en-US" sz="2400" dirty="0" err="1"/>
              <a:t>minterms</a:t>
            </a:r>
            <a:r>
              <a:rPr lang="en-US" sz="2400" dirty="0"/>
              <a:t> that yield a 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1</a:t>
            </a:r>
            <a:endParaRPr lang="en-US" sz="2400" dirty="0" smtClean="0"/>
          </a:p>
          <a:p>
            <a:pPr marL="274320" lvl="1" indent="0">
              <a:buNone/>
            </a:pPr>
            <a:r>
              <a:rPr lang="en-US" dirty="0" smtClean="0"/>
              <a:t>This </a:t>
            </a:r>
            <a:r>
              <a:rPr lang="en-US" dirty="0"/>
              <a:t>is called the </a:t>
            </a:r>
            <a:r>
              <a:rPr lang="en-US" b="1" dirty="0"/>
              <a:t>sum-of-products expansion </a:t>
            </a:r>
            <a:r>
              <a:rPr lang="en-US" dirty="0"/>
              <a:t>or the </a:t>
            </a:r>
            <a:r>
              <a:rPr lang="en-US" b="1" dirty="0"/>
              <a:t>disjunctive normal form </a:t>
            </a:r>
            <a:r>
              <a:rPr lang="en-US" dirty="0"/>
              <a:t>of the Boolean function</a:t>
            </a:r>
          </a:p>
          <a:p>
            <a:pPr indent="0">
              <a:buNone/>
            </a:pPr>
            <a:endParaRPr lang="en-US" i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219200"/>
            <a:ext cx="1684952" cy="3069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/>
              <p:cNvSpPr txBox="1">
                <a:spLocks/>
              </p:cNvSpPr>
              <p:nvPr/>
            </p:nvSpPr>
            <p:spPr>
              <a:xfrm>
                <a:off x="381000" y="1447800"/>
                <a:ext cx="6553200" cy="3009901"/>
              </a:xfrm>
              <a:prstGeom prst="rect">
                <a:avLst/>
              </a:prstGeom>
            </p:spPr>
            <p:txBody>
              <a:bodyPr vert="horz">
                <a:normAutofit/>
              </a:bodyPr>
              <a:lstStyle>
                <a:lvl1pPr marL="274320" indent="-274320" algn="l" rtl="0" eaLnBrk="1" latinLnBrk="0" hangingPunct="1">
                  <a:spcBef>
                    <a:spcPct val="20000"/>
                  </a:spcBef>
                  <a:buClr>
                    <a:schemeClr val="accent3"/>
                  </a:buClr>
                  <a:buSzPct val="95000"/>
                  <a:buFont typeface="Wingdings 2"/>
                  <a:buChar char=""/>
                  <a:defRPr kumimoji="0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40080" indent="-246888" algn="l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/>
                  <a:buChar char=""/>
                  <a:defRPr kumimoji="0"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-246888" algn="l" rtl="0" eaLnBrk="1" latinLnBrk="0" hangingPunct="1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/>
                  <a:buChar char=""/>
                  <a:defRPr kumimoji="0"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88720" indent="-210312" algn="l" rtl="0" eaLnBrk="1" latinLnBrk="0" hangingPunct="1">
                  <a:spcBef>
                    <a:spcPct val="20000"/>
                  </a:spcBef>
                  <a:buClr>
                    <a:schemeClr val="accent3"/>
                  </a:buClr>
                  <a:buSzPct val="65000"/>
                  <a:buFont typeface="Wingdings 2"/>
                  <a:buChar char=""/>
                  <a:defRPr kumimoji="0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463040" indent="-210312" algn="l" rtl="0" eaLnBrk="1" latinLnBrk="0" hangingPunct="1">
                  <a:spcBef>
                    <a:spcPct val="20000"/>
                  </a:spcBef>
                  <a:buClr>
                    <a:schemeClr val="accent4"/>
                  </a:buClr>
                  <a:buSzPct val="65000"/>
                  <a:buFont typeface="Wingdings 2"/>
                  <a:buChar char=""/>
                  <a:defRPr kumimoji="0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737360" indent="-210312" algn="l" rtl="0" eaLnBrk="1" latinLnBrk="0" hangingPunct="1">
                  <a:spcBef>
                    <a:spcPct val="20000"/>
                  </a:spcBef>
                  <a:buClr>
                    <a:schemeClr val="accent5"/>
                  </a:buClr>
                  <a:buSzPct val="80000"/>
                  <a:buFont typeface="Wingdings 2"/>
                  <a:buChar char=""/>
                  <a:defRPr kumimoji="0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920240" indent="-182880" algn="l" rtl="0" eaLnBrk="1" latinLnBrk="0" hangingPunct="1">
                  <a:spcBef>
                    <a:spcPct val="20000"/>
                  </a:spcBef>
                  <a:buClr>
                    <a:schemeClr val="accent6"/>
                  </a:buClr>
                  <a:buSzPct val="80000"/>
                  <a:buFont typeface="Wingdings 2"/>
                  <a:buChar char=""/>
                  <a:defRPr kumimoji="0"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194560" indent="-182880" algn="l" rtl="0" eaLnBrk="1" latinLnBrk="0" hangingPunct="1">
                  <a:spcBef>
                    <a:spcPct val="20000"/>
                  </a:spcBef>
                  <a:buClr>
                    <a:schemeClr val="tx2"/>
                  </a:buClr>
                  <a:buChar char="•"/>
                  <a:defRPr kumimoji="0"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468880" indent="-182880" algn="l" rtl="0" eaLnBrk="1" latinLnBrk="0" hangingPunct="1">
                  <a:spcBef>
                    <a:spcPct val="20000"/>
                  </a:spcBef>
                  <a:buClr>
                    <a:schemeClr val="tx2"/>
                  </a:buClr>
                  <a:buFontTx/>
                  <a:buChar char="•"/>
                  <a:defRPr kumimoji="0" sz="14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400" b="1" dirty="0" smtClean="0"/>
                  <a:t>Problem</a:t>
                </a:r>
                <a:r>
                  <a:rPr lang="en-US" sz="2400" dirty="0" smtClean="0"/>
                  <a:t>: Given </a:t>
                </a:r>
                <a:r>
                  <a:rPr lang="en-US" sz="2400" dirty="0"/>
                  <a:t>the values of a Boolean function, how can </a:t>
                </a:r>
                <a:r>
                  <a:rPr lang="en-US" sz="2400" dirty="0" smtClean="0"/>
                  <a:t>we find a </a:t>
                </a:r>
                <a:r>
                  <a:rPr lang="en-US" sz="2400" dirty="0"/>
                  <a:t>Boolean expression that represents </a:t>
                </a:r>
                <a:r>
                  <a:rPr lang="en-US" sz="2400" dirty="0" smtClean="0"/>
                  <a:t>it?</a:t>
                </a:r>
              </a:p>
              <a:p>
                <a:r>
                  <a:rPr lang="en-US" sz="2400" b="1" dirty="0" smtClean="0"/>
                  <a:t>Example</a:t>
                </a:r>
                <a:r>
                  <a:rPr lang="en-US" sz="2400" dirty="0" smtClean="0"/>
                  <a:t>: How to express F or G in Table </a:t>
                </a:r>
                <a:r>
                  <a:rPr lang="en-US" sz="2400" dirty="0" smtClean="0">
                    <a:latin typeface="Cambria Math" pitchFamily="18" charset="0"/>
                    <a:ea typeface="Cambria Math" pitchFamily="18" charset="0"/>
                  </a:rPr>
                  <a:t>1?</a:t>
                </a:r>
                <a:r>
                  <a:rPr lang="en-US" sz="2400" dirty="0" smtClean="0"/>
                  <a:t> </a:t>
                </a:r>
              </a:p>
              <a:p>
                <a:pPr>
                  <a:spcBef>
                    <a:spcPts val="1200"/>
                  </a:spcBef>
                </a:pPr>
                <a:r>
                  <a:rPr lang="en-US" sz="2400" b="1" dirty="0"/>
                  <a:t>Definition</a:t>
                </a:r>
                <a:r>
                  <a:rPr lang="en-US" sz="2400" dirty="0"/>
                  <a:t>: A </a:t>
                </a:r>
                <a:r>
                  <a:rPr lang="en-US" sz="2400" b="1" i="1" dirty="0" err="1"/>
                  <a:t>minterm</a:t>
                </a:r>
                <a:r>
                  <a:rPr lang="en-US" sz="2400" dirty="0"/>
                  <a:t> of the Boolean variables</a:t>
                </a:r>
                <a:r>
                  <a:rPr lang="en-US" sz="2400" i="1" dirty="0"/>
                  <a:t> x</a:t>
                </a:r>
                <a:r>
                  <a:rPr lang="en-US" sz="2400" baseline="-25000" dirty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sz="2400" dirty="0"/>
                  <a:t>,</a:t>
                </a:r>
                <a:r>
                  <a:rPr lang="en-US" sz="2400" i="1" dirty="0"/>
                  <a:t>x</a:t>
                </a:r>
                <a:r>
                  <a:rPr lang="en-US" sz="2400" baseline="-25000" dirty="0">
                    <a:latin typeface="Cambria Math" pitchFamily="18" charset="0"/>
                    <a:ea typeface="Cambria Math" pitchFamily="18" charset="0"/>
                  </a:rPr>
                  <a:t>2</a:t>
                </a:r>
                <a:r>
                  <a:rPr lang="en-US" sz="2400" dirty="0"/>
                  <a:t>,…,</a:t>
                </a:r>
                <a:r>
                  <a:rPr lang="en-US" sz="2400" i="1" dirty="0" err="1"/>
                  <a:t>x</a:t>
                </a:r>
                <a:r>
                  <a:rPr lang="en-US" sz="2400" i="1" baseline="-25000" dirty="0" err="1"/>
                  <a:t>n</a:t>
                </a:r>
                <a:r>
                  <a:rPr lang="en-US" sz="2400" dirty="0"/>
                  <a:t> </a:t>
                </a:r>
                <a:r>
                  <a:rPr lang="en-US" sz="2400" dirty="0" smtClean="0"/>
                  <a:t>is </a:t>
                </a:r>
                <a:r>
                  <a:rPr lang="en-US" sz="2400" dirty="0"/>
                  <a:t>a Boolean product </a:t>
                </a:r>
                <a:r>
                  <a:rPr lang="en-US" sz="2400" i="1" dirty="0"/>
                  <a:t>y</a:t>
                </a:r>
                <a:r>
                  <a:rPr lang="en-US" sz="2400" baseline="-25000" dirty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sz="2400" i="1" dirty="0"/>
                  <a:t>y</a:t>
                </a:r>
                <a:r>
                  <a:rPr lang="en-US" sz="2400" baseline="-25000" dirty="0">
                    <a:latin typeface="Cambria Math" pitchFamily="18" charset="0"/>
                    <a:ea typeface="Cambria Math" pitchFamily="18" charset="0"/>
                  </a:rPr>
                  <a:t>2</a:t>
                </a:r>
                <a:r>
                  <a:rPr lang="en-US" sz="2400" dirty="0">
                    <a:sym typeface="Symbol"/>
                  </a:rPr>
                  <a:t></a:t>
                </a:r>
                <a:r>
                  <a:rPr lang="en-US" sz="2400" i="1" dirty="0" err="1"/>
                  <a:t>y</a:t>
                </a:r>
                <a:r>
                  <a:rPr lang="en-US" sz="2400" i="1" baseline="-25000" dirty="0" err="1"/>
                  <a:t>n</a:t>
                </a:r>
                <a:r>
                  <a:rPr lang="en-US" sz="2400" i="1" baseline="-25000" dirty="0"/>
                  <a:t> ,</a:t>
                </a:r>
                <a:r>
                  <a:rPr lang="en-US" sz="2400" dirty="0"/>
                  <a:t> where  </a:t>
                </a:r>
                <a:r>
                  <a:rPr lang="en-US" sz="2400" i="1" dirty="0" err="1"/>
                  <a:t>y</a:t>
                </a:r>
                <a:r>
                  <a:rPr lang="en-US" sz="2400" i="1" baseline="-25000" dirty="0" err="1"/>
                  <a:t>i</a:t>
                </a:r>
                <a:r>
                  <a:rPr lang="en-US" sz="2400" i="1" baseline="-25000" dirty="0"/>
                  <a:t> </a:t>
                </a:r>
                <a:r>
                  <a:rPr lang="en-US" sz="2400" i="1" dirty="0"/>
                  <a:t>=x</a:t>
                </a:r>
                <a:r>
                  <a:rPr lang="en-US" sz="2400" i="1" baseline="-25000" dirty="0"/>
                  <a:t>i</a:t>
                </a:r>
                <a:r>
                  <a:rPr lang="en-US" sz="2400" i="1" dirty="0"/>
                  <a:t>  </a:t>
                </a:r>
                <a:r>
                  <a:rPr lang="en-US" sz="2400" dirty="0"/>
                  <a:t>or</a:t>
                </a:r>
                <a:r>
                  <a:rPr lang="en-US" sz="2400" i="1" dirty="0"/>
                  <a:t> </a:t>
                </a:r>
                <a:r>
                  <a:rPr lang="en-US" sz="2400" i="1" dirty="0" err="1"/>
                  <a:t>y</a:t>
                </a:r>
                <a:r>
                  <a:rPr lang="en-US" sz="2400" i="1" baseline="-25000" dirty="0" err="1"/>
                  <a:t>i</a:t>
                </a:r>
                <a:r>
                  <a:rPr lang="en-US" sz="2400" i="1" baseline="-25000" dirty="0"/>
                  <a:t> </a:t>
                </a:r>
                <a:r>
                  <a:rPr lang="en-US" sz="2400" i="1" dirty="0"/>
                  <a:t>=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i="1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n-US" sz="2400" i="1" dirty="0"/>
                          <m:t>x</m:t>
                        </m:r>
                        <m:r>
                          <m:rPr>
                            <m:nor/>
                          </m:rPr>
                          <a:rPr lang="en-US" sz="2400" i="1" baseline="-25000" dirty="0"/>
                          <m:t>i</m:t>
                        </m:r>
                      </m:e>
                    </m:acc>
                  </m:oMath>
                </a14:m>
                <a:r>
                  <a:rPr lang="en-US" sz="2400" i="1" baseline="-25000" dirty="0"/>
                  <a:t> </a:t>
                </a:r>
                <a:endParaRPr lang="en-US" sz="2400" dirty="0"/>
              </a:p>
              <a:p>
                <a:endParaRPr lang="en-US" sz="2400" dirty="0" smtClean="0"/>
              </a:p>
            </p:txBody>
          </p:sp>
        </mc:Choice>
        <mc:Fallback xmlns="">
          <p:sp>
            <p:nvSpPr>
              <p:cNvPr id="6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1447800"/>
                <a:ext cx="6553200" cy="3009901"/>
              </a:xfrm>
              <a:prstGeom prst="rect">
                <a:avLst/>
              </a:prstGeom>
              <a:blipFill rotWithShape="1">
                <a:blip r:embed="rId3"/>
                <a:stretch>
                  <a:fillRect l="-1023" t="-1623" b="-2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1797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Sum-of-Products Expansion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524000"/>
                <a:ext cx="8153400" cy="4800600"/>
              </a:xfrm>
            </p:spPr>
            <p:txBody>
              <a:bodyPr>
                <a:normAutofit/>
              </a:bodyPr>
              <a:lstStyle/>
              <a:p>
                <a:r>
                  <a:rPr lang="en-US" sz="2400" dirty="0" smtClean="0"/>
                  <a:t>To construct Sum-of-Products: Form the sum of </a:t>
                </a:r>
                <a:r>
                  <a:rPr lang="en-US" sz="2400" dirty="0" err="1" smtClean="0"/>
                  <a:t>minterms</a:t>
                </a:r>
                <a:r>
                  <a:rPr lang="en-US" sz="2400" dirty="0" smtClean="0"/>
                  <a:t> for which the function yields </a:t>
                </a:r>
                <a:r>
                  <a:rPr lang="en-US" sz="2400" dirty="0" smtClean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sz="2400" dirty="0" smtClean="0"/>
                  <a:t> </a:t>
                </a:r>
              </a:p>
              <a:p>
                <a:r>
                  <a:rPr lang="en-US" sz="2400" b="1" dirty="0" smtClean="0">
                    <a:solidFill>
                      <a:prstClr val="black"/>
                    </a:solidFill>
                  </a:rPr>
                  <a:t>Example</a:t>
                </a:r>
                <a:r>
                  <a:rPr lang="en-US" sz="2400" dirty="0">
                    <a:solidFill>
                      <a:prstClr val="black"/>
                    </a:solidFill>
                  </a:rPr>
                  <a:t>: Find Boolean expressions </a:t>
                </a:r>
                <a:r>
                  <a:rPr lang="en-US" sz="2400" dirty="0" smtClean="0">
                    <a:solidFill>
                      <a:prstClr val="black"/>
                    </a:solidFill>
                  </a:rPr>
                  <a:t>for </a:t>
                </a:r>
                <a:r>
                  <a:rPr lang="en-US" sz="2400" i="1" dirty="0" smtClean="0">
                    <a:solidFill>
                      <a:prstClr val="black"/>
                    </a:solidFill>
                  </a:rPr>
                  <a:t>F</a:t>
                </a:r>
                <a:r>
                  <a:rPr lang="en-US" sz="2400" dirty="0">
                    <a:solidFill>
                      <a:prstClr val="black"/>
                    </a:solidFill>
                  </a:rPr>
                  <a:t> </a:t>
                </a:r>
                <a:r>
                  <a:rPr lang="en-US" sz="2400" dirty="0" smtClean="0">
                    <a:solidFill>
                      <a:prstClr val="black"/>
                    </a:solidFill>
                  </a:rPr>
                  <a:t>and </a:t>
                </a:r>
                <a:r>
                  <a:rPr lang="en-US" sz="2400" i="1" dirty="0" smtClean="0">
                    <a:solidFill>
                      <a:prstClr val="black"/>
                    </a:solidFill>
                  </a:rPr>
                  <a:t>G</a:t>
                </a:r>
                <a:r>
                  <a:rPr lang="en-US" sz="2400" dirty="0">
                    <a:solidFill>
                      <a:prstClr val="black"/>
                    </a:solidFill>
                  </a:rPr>
                  <a:t> </a:t>
                </a:r>
                <a:r>
                  <a:rPr lang="en-US" sz="2400" dirty="0" smtClean="0">
                    <a:solidFill>
                      <a:prstClr val="black"/>
                    </a:solidFill>
                  </a:rPr>
                  <a:t>in </a:t>
                </a:r>
                <a:r>
                  <a:rPr lang="en-US" sz="2400" dirty="0">
                    <a:solidFill>
                      <a:prstClr val="black"/>
                    </a:solidFill>
                  </a:rPr>
                  <a:t>Table </a:t>
                </a:r>
                <a:r>
                  <a:rPr lang="en-US" sz="2400" dirty="0" smtClean="0">
                    <a:solidFill>
                      <a:prstClr val="black"/>
                    </a:solidFill>
                    <a:latin typeface="Cambria Math" pitchFamily="18" charset="0"/>
                    <a:ea typeface="Cambria Math" pitchFamily="18" charset="0"/>
                  </a:rPr>
                  <a:t>1</a:t>
                </a:r>
                <a:endParaRPr lang="en-US" sz="2400" dirty="0">
                  <a:solidFill>
                    <a:prstClr val="black"/>
                  </a:solidFill>
                </a:endParaRPr>
              </a:p>
              <a:p>
                <a:pPr lvl="0">
                  <a:buClr>
                    <a:srgbClr val="0BD0D9"/>
                  </a:buClr>
                </a:pPr>
                <a:r>
                  <a:rPr lang="en-US" sz="2400" b="1" dirty="0">
                    <a:solidFill>
                      <a:prstClr val="black"/>
                    </a:solidFill>
                  </a:rPr>
                  <a:t>Solution</a:t>
                </a:r>
                <a:r>
                  <a:rPr lang="en-US" sz="2400" dirty="0">
                    <a:solidFill>
                      <a:prstClr val="black"/>
                    </a:solidFill>
                  </a:rPr>
                  <a:t>: </a:t>
                </a:r>
              </a:p>
              <a:p>
                <a:pPr marL="514350" lvl="1" indent="-365760">
                  <a:buClr>
                    <a:srgbClr val="0F6FC6"/>
                  </a:buClr>
                </a:pPr>
                <a:r>
                  <a:rPr lang="en-US" i="1" dirty="0" smtClean="0">
                    <a:solidFill>
                      <a:prstClr val="black"/>
                    </a:solidFill>
                  </a:rPr>
                  <a:t>F</a:t>
                </a:r>
                <a:r>
                  <a:rPr lang="en-US" dirty="0" smtClean="0">
                    <a:solidFill>
                      <a:prstClr val="black"/>
                    </a:solidFill>
                  </a:rPr>
                  <a:t>(</a:t>
                </a:r>
                <a:r>
                  <a:rPr lang="en-US" i="1" dirty="0" smtClean="0">
                    <a:solidFill>
                      <a:prstClr val="black"/>
                    </a:solidFill>
                  </a:rPr>
                  <a:t>x</a:t>
                </a:r>
                <a:r>
                  <a:rPr lang="en-US" dirty="0">
                    <a:solidFill>
                      <a:prstClr val="black"/>
                    </a:solidFill>
                  </a:rPr>
                  <a:t>, </a:t>
                </a:r>
                <a:r>
                  <a:rPr lang="en-US" i="1" dirty="0">
                    <a:solidFill>
                      <a:prstClr val="black"/>
                    </a:solidFill>
                  </a:rPr>
                  <a:t>y</a:t>
                </a:r>
                <a:r>
                  <a:rPr lang="en-US" dirty="0">
                    <a:solidFill>
                      <a:prstClr val="black"/>
                    </a:solidFill>
                  </a:rPr>
                  <a:t>, </a:t>
                </a:r>
                <a:r>
                  <a:rPr lang="en-US" i="1" dirty="0">
                    <a:solidFill>
                      <a:prstClr val="black"/>
                    </a:solidFill>
                  </a:rPr>
                  <a:t>z</a:t>
                </a:r>
                <a:r>
                  <a:rPr lang="en-US" dirty="0">
                    <a:solidFill>
                      <a:prstClr val="black"/>
                    </a:solidFill>
                  </a:rPr>
                  <a:t>) </a:t>
                </a:r>
                <a:r>
                  <a:rPr lang="en-US" i="1" dirty="0" smtClean="0">
                    <a:solidFill>
                      <a:prstClr val="black"/>
                    </a:solidFill>
                  </a:rPr>
                  <a:t>= x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𝑦</m:t>
                        </m:r>
                      </m:e>
                    </m:acc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</a:rPr>
                      <m:t>𝑧</m:t>
                    </m:r>
                  </m:oMath>
                </a14:m>
                <a:r>
                  <a:rPr lang="en-US" i="1" dirty="0">
                    <a:solidFill>
                      <a:srgbClr val="0F6FC6"/>
                    </a:solidFill>
                  </a:rPr>
                  <a:t> </a:t>
                </a:r>
                <a:endParaRPr lang="en-US" i="1" dirty="0">
                  <a:solidFill>
                    <a:prstClr val="black"/>
                  </a:solidFill>
                </a:endParaRPr>
              </a:p>
              <a:p>
                <a:pPr marL="514350" lvl="1" indent="-365760">
                  <a:buClr>
                    <a:srgbClr val="0F6FC6"/>
                  </a:buClr>
                </a:pPr>
                <a:r>
                  <a:rPr lang="en-US" dirty="0" smtClean="0">
                    <a:solidFill>
                      <a:prstClr val="black"/>
                    </a:solidFill>
                  </a:rPr>
                  <a:t>G(</a:t>
                </a:r>
                <a:r>
                  <a:rPr lang="en-US" i="1" dirty="0" smtClean="0">
                    <a:solidFill>
                      <a:prstClr val="black"/>
                    </a:solidFill>
                  </a:rPr>
                  <a:t>x</a:t>
                </a:r>
                <a:r>
                  <a:rPr lang="en-US" dirty="0">
                    <a:solidFill>
                      <a:prstClr val="black"/>
                    </a:solidFill>
                  </a:rPr>
                  <a:t>, </a:t>
                </a:r>
                <a:r>
                  <a:rPr lang="en-US" i="1" dirty="0">
                    <a:solidFill>
                      <a:prstClr val="black"/>
                    </a:solidFill>
                  </a:rPr>
                  <a:t>y</a:t>
                </a:r>
                <a:r>
                  <a:rPr lang="en-US" dirty="0">
                    <a:solidFill>
                      <a:prstClr val="black"/>
                    </a:solidFill>
                  </a:rPr>
                  <a:t>, </a:t>
                </a:r>
                <a:r>
                  <a:rPr lang="en-US" i="1" dirty="0">
                    <a:solidFill>
                      <a:prstClr val="black"/>
                    </a:solidFill>
                  </a:rPr>
                  <a:t>z</a:t>
                </a:r>
                <a:r>
                  <a:rPr lang="en-US" dirty="0">
                    <a:solidFill>
                      <a:prstClr val="black"/>
                    </a:solidFill>
                  </a:rPr>
                  <a:t>) </a:t>
                </a:r>
                <a:r>
                  <a:rPr lang="en-US" dirty="0" smtClean="0">
                    <a:solidFill>
                      <a:prstClr val="black"/>
                    </a:solidFill>
                  </a:rPr>
                  <a:t>= </a:t>
                </a:r>
                <a:r>
                  <a:rPr lang="en-US" i="1" dirty="0" err="1" smtClean="0">
                    <a:solidFill>
                      <a:prstClr val="black"/>
                    </a:solidFill>
                  </a:rPr>
                  <a:t>xy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𝑧</m:t>
                        </m:r>
                      </m:e>
                    </m:acc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+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i="1" dirty="0">
                    <a:solidFill>
                      <a:prstClr val="black"/>
                    </a:solidFill>
                  </a:rPr>
                  <a:t>y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𝑧</m:t>
                        </m:r>
                      </m:e>
                    </m:acc>
                  </m:oMath>
                </a14:m>
                <a:endParaRPr lang="en-US" i="1" dirty="0">
                  <a:solidFill>
                    <a:srgbClr val="0F6FC6"/>
                  </a:solidFill>
                </a:endParaRPr>
              </a:p>
              <a:p>
                <a:endParaRPr lang="en-US" dirty="0" smtClean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524000"/>
                <a:ext cx="8153400" cy="4800600"/>
              </a:xfrm>
              <a:blipFill rotWithShape="1">
                <a:blip r:embed="rId2"/>
                <a:stretch>
                  <a:fillRect l="-747" t="-10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819400"/>
            <a:ext cx="1981200" cy="3609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6314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Sum-of-Products Expansion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2400" b="1" dirty="0" smtClean="0"/>
                  <a:t>Example</a:t>
                </a:r>
                <a:r>
                  <a:rPr lang="en-US" sz="2400" dirty="0" smtClean="0"/>
                  <a:t>: Find the sum-of-products for F(</a:t>
                </a:r>
                <a:r>
                  <a:rPr lang="en-US" sz="2400" i="1" dirty="0" err="1" smtClean="0"/>
                  <a:t>x</a:t>
                </a:r>
                <a:r>
                  <a:rPr lang="en-US" sz="2400" dirty="0" err="1" smtClean="0"/>
                  <a:t>,</a:t>
                </a:r>
                <a:r>
                  <a:rPr lang="en-US" sz="2400" i="1" dirty="0" err="1" smtClean="0"/>
                  <a:t>y</a:t>
                </a:r>
                <a:r>
                  <a:rPr lang="en-US" sz="2400" dirty="0" err="1" smtClean="0"/>
                  <a:t>,</a:t>
                </a:r>
                <a:r>
                  <a:rPr lang="en-US" sz="2400" i="1" dirty="0" err="1" smtClean="0"/>
                  <a:t>z</a:t>
                </a:r>
                <a:r>
                  <a:rPr lang="en-US" sz="2400" dirty="0" smtClean="0"/>
                  <a:t>) = (</a:t>
                </a:r>
                <a:r>
                  <a:rPr lang="en-US" sz="2400" i="1" dirty="0" err="1" smtClean="0"/>
                  <a:t>x</a:t>
                </a:r>
                <a:r>
                  <a:rPr lang="en-US" sz="2400" dirty="0" err="1" smtClean="0"/>
                  <a:t>+</a:t>
                </a:r>
                <a:r>
                  <a:rPr lang="en-US" sz="2400" i="1" dirty="0" err="1" smtClean="0"/>
                  <a:t>y</a:t>
                </a:r>
                <a:r>
                  <a:rPr lang="en-US" sz="2400" dirty="0" smtClean="0"/>
                  <a:t>)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</a:rPr>
                          <m:t>𝑧</m:t>
                        </m:r>
                      </m:e>
                    </m:acc>
                  </m:oMath>
                </a14:m>
                <a:endParaRPr lang="en-US" sz="2400" dirty="0" smtClean="0"/>
              </a:p>
              <a:p>
                <a:r>
                  <a:rPr lang="en-US" sz="2400" b="1" dirty="0" smtClean="0"/>
                  <a:t>Solution </a:t>
                </a:r>
                <a:r>
                  <a:rPr lang="en-US" sz="2400" b="1" dirty="0" smtClean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sz="2400" dirty="0" smtClean="0"/>
                  <a:t>:  First build the table for F. Then form the sum of </a:t>
                </a:r>
                <a:r>
                  <a:rPr lang="en-US" sz="2400" dirty="0" err="1" smtClean="0"/>
                  <a:t>minterms</a:t>
                </a:r>
                <a:r>
                  <a:rPr lang="en-US" sz="2400" dirty="0" smtClean="0"/>
                  <a:t> that have the value </a:t>
                </a:r>
                <a:r>
                  <a:rPr lang="en-US" sz="2400" dirty="0" smtClean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sz="2400" dirty="0" smtClean="0"/>
                  <a:t> </a:t>
                </a:r>
              </a:p>
              <a:p>
                <a:pPr indent="0">
                  <a:buNone/>
                </a:pPr>
                <a:r>
                  <a:rPr lang="en-US" i="1" dirty="0" smtClean="0"/>
                  <a:t>F</a:t>
                </a:r>
                <a:r>
                  <a:rPr lang="en-US" dirty="0" smtClean="0"/>
                  <a:t>(</a:t>
                </a:r>
                <a:r>
                  <a:rPr lang="en-US" i="1" dirty="0" smtClean="0"/>
                  <a:t>x</a:t>
                </a:r>
                <a:r>
                  <a:rPr lang="en-US" dirty="0" smtClean="0"/>
                  <a:t>, </a:t>
                </a:r>
                <a:r>
                  <a:rPr lang="en-US" i="1" dirty="0" smtClean="0"/>
                  <a:t>y</a:t>
                </a:r>
                <a:r>
                  <a:rPr lang="en-US" dirty="0" smtClean="0"/>
                  <a:t>, </a:t>
                </a:r>
                <a:r>
                  <a:rPr lang="en-US" i="1" dirty="0" smtClean="0"/>
                  <a:t>z</a:t>
                </a:r>
                <a:r>
                  <a:rPr lang="en-US" dirty="0" smtClean="0"/>
                  <a:t>) = </a:t>
                </a:r>
                <a:r>
                  <a:rPr lang="en-US" i="1" dirty="0" err="1" smtClean="0"/>
                  <a:t>xy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𝑧</m:t>
                        </m:r>
                      </m:e>
                    </m:acc>
                  </m:oMath>
                </a14:m>
                <a:r>
                  <a:rPr lang="en-US" i="1" dirty="0" smtClean="0"/>
                  <a:t>  + x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𝑦</m:t>
                        </m:r>
                      </m:e>
                    </m:acc>
                    <m:acc>
                      <m:accPr>
                        <m:chr m:val="̅"/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𝑧</m:t>
                        </m:r>
                      </m:e>
                    </m:acc>
                  </m:oMath>
                </a14:m>
                <a:r>
                  <a:rPr lang="en-US" i="1" dirty="0"/>
                  <a:t> +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i="1" dirty="0" smtClean="0"/>
                  <a:t>y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𝑧</m:t>
                        </m:r>
                      </m:e>
                    </m:acc>
                  </m:oMath>
                </a14:m>
                <a:endParaRPr lang="en-US" i="1" dirty="0"/>
              </a:p>
              <a:p>
                <a:pPr indent="0">
                  <a:buNone/>
                </a:pPr>
                <a:endParaRPr lang="en-US" dirty="0" smtClean="0"/>
              </a:p>
              <a:p>
                <a:pPr indent="0">
                  <a:buNone/>
                </a:pPr>
                <a:endParaRPr lang="en-US" dirty="0"/>
              </a:p>
              <a:p>
                <a:pPr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741" t="-1015" r="-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352800"/>
            <a:ext cx="4667407" cy="3186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6011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Sum-of-Products Expansion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724400"/>
              </a:xfrm>
            </p:spPr>
            <p:txBody>
              <a:bodyPr>
                <a:normAutofit/>
              </a:bodyPr>
              <a:lstStyle/>
              <a:p>
                <a:r>
                  <a:rPr lang="en-US" sz="2400" b="1" dirty="0" smtClean="0"/>
                  <a:t>Solution </a:t>
                </a:r>
                <a:r>
                  <a:rPr lang="en-US" sz="2400" b="1" dirty="0" smtClean="0">
                    <a:latin typeface="Cambria Math" pitchFamily="18" charset="0"/>
                    <a:ea typeface="Cambria Math" pitchFamily="18" charset="0"/>
                  </a:rPr>
                  <a:t>2</a:t>
                </a:r>
                <a:r>
                  <a:rPr lang="en-US" sz="2400" dirty="0" smtClean="0"/>
                  <a:t>: use </a:t>
                </a:r>
                <a:r>
                  <a:rPr lang="en-US" sz="2400" dirty="0"/>
                  <a:t>Boolean identities to </a:t>
                </a:r>
                <a:r>
                  <a:rPr lang="en-US" sz="2400" dirty="0" smtClean="0"/>
                  <a:t>transform F(</a:t>
                </a:r>
                <a:r>
                  <a:rPr lang="en-US" sz="2400" i="1" dirty="0" err="1" smtClean="0"/>
                  <a:t>x</a:t>
                </a:r>
                <a:r>
                  <a:rPr lang="en-US" sz="2400" dirty="0" err="1" smtClean="0"/>
                  <a:t>,</a:t>
                </a:r>
                <a:r>
                  <a:rPr lang="en-US" sz="2400" i="1" dirty="0" err="1" smtClean="0"/>
                  <a:t>y</a:t>
                </a:r>
                <a:r>
                  <a:rPr lang="en-US" sz="2400" dirty="0" err="1" smtClean="0"/>
                  <a:t>,</a:t>
                </a:r>
                <a:r>
                  <a:rPr lang="en-US" sz="2400" i="1" dirty="0" err="1" smtClean="0"/>
                  <a:t>z</a:t>
                </a:r>
                <a:r>
                  <a:rPr lang="en-US" sz="2400" dirty="0" smtClean="0"/>
                  <a:t>):</a:t>
                </a:r>
              </a:p>
              <a:p>
                <a:pPr marL="0" indent="0">
                  <a:buNone/>
                </a:pPr>
                <a:endParaRPr lang="en-US" sz="2400" dirty="0" smtClean="0"/>
              </a:p>
              <a:p>
                <a:pPr marL="365760" lvl="1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 F(</a:t>
                </a:r>
                <a:r>
                  <a:rPr lang="en-US" i="1" dirty="0" err="1" smtClean="0"/>
                  <a:t>x</a:t>
                </a:r>
                <a:r>
                  <a:rPr lang="en-US" dirty="0" err="1" smtClean="0"/>
                  <a:t>,</a:t>
                </a:r>
                <a:r>
                  <a:rPr lang="en-US" i="1" dirty="0" err="1" smtClean="0"/>
                  <a:t>y</a:t>
                </a:r>
                <a:r>
                  <a:rPr lang="en-US" dirty="0" err="1" smtClean="0"/>
                  <a:t>,</a:t>
                </a:r>
                <a:r>
                  <a:rPr lang="en-US" i="1" dirty="0" err="1" smtClean="0"/>
                  <a:t>z</a:t>
                </a:r>
                <a:r>
                  <a:rPr lang="en-US" dirty="0" smtClean="0"/>
                  <a:t>) = (</a:t>
                </a:r>
                <a:r>
                  <a:rPr lang="en-US" i="1" dirty="0"/>
                  <a:t>x</a:t>
                </a:r>
                <a:r>
                  <a:rPr lang="en-US" dirty="0"/>
                  <a:t> + </a:t>
                </a:r>
                <a:r>
                  <a:rPr lang="en-US" i="1" dirty="0"/>
                  <a:t>y</a:t>
                </a:r>
                <a:r>
                  <a:rPr lang="en-US" dirty="0"/>
                  <a:t>)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i="1">
                            <a:latin typeface="Cambria Math"/>
                          </a:rPr>
                          <m:t>𝑧</m:t>
                        </m:r>
                      </m:e>
                    </m:acc>
                  </m:oMath>
                </a14:m>
                <a:endParaRPr lang="en-US" dirty="0"/>
              </a:p>
              <a:p>
                <a:pPr indent="0">
                  <a:buNone/>
                </a:pPr>
                <a:r>
                  <a:rPr lang="en-US" sz="2800" dirty="0" smtClean="0"/>
                  <a:t>		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= </a:t>
                </a:r>
                <a:r>
                  <a:rPr lang="en-US" sz="2400" i="1" dirty="0" smtClean="0">
                    <a:solidFill>
                      <a:schemeClr val="tx1"/>
                    </a:solidFill>
                  </a:rPr>
                  <a:t>x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𝑧</m:t>
                        </m:r>
                      </m:e>
                    </m:acc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>
                    <a:solidFill>
                      <a:schemeClr val="tx1"/>
                    </a:solidFill>
                  </a:rPr>
                  <a:t>+ </a:t>
                </a:r>
                <a:r>
                  <a:rPr lang="en-US" sz="2400" i="1" dirty="0" smtClean="0">
                    <a:solidFill>
                      <a:schemeClr val="tx1"/>
                    </a:solidFill>
                  </a:rPr>
                  <a:t>y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𝑧</m:t>
                        </m:r>
                      </m:e>
                    </m:acc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   			</a:t>
                </a:r>
                <a:r>
                  <a:rPr lang="en-US" sz="2400" i="1" dirty="0" smtClean="0">
                    <a:solidFill>
                      <a:schemeClr val="tx1"/>
                    </a:solidFill>
                  </a:rPr>
                  <a:t>distributive law</a:t>
                </a:r>
                <a:endParaRPr lang="en-US" sz="2400" dirty="0" smtClean="0">
                  <a:solidFill>
                    <a:schemeClr val="tx1"/>
                  </a:solidFill>
                </a:endParaRPr>
              </a:p>
              <a:p>
                <a:pPr indent="0">
                  <a:buNone/>
                </a:pPr>
                <a:r>
                  <a:rPr lang="en-US" sz="2400" dirty="0" smtClean="0">
                    <a:solidFill>
                      <a:schemeClr val="tx1"/>
                    </a:solidFill>
                  </a:rPr>
                  <a:t>		= </a:t>
                </a:r>
                <a:r>
                  <a:rPr lang="en-US" sz="2400" i="1" dirty="0">
                    <a:solidFill>
                      <a:schemeClr val="tx1"/>
                    </a:solidFill>
                  </a:rPr>
                  <a:t>x</a:t>
                </a:r>
                <a:r>
                  <a:rPr lang="en-US" sz="2400" dirty="0" smtClean="0">
                    <a:solidFill>
                      <a:schemeClr val="tx1"/>
                    </a:solidFill>
                    <a:latin typeface="Cambria Math" pitchFamily="18" charset="0"/>
                    <a:ea typeface="Cambria Math" pitchFamily="18" charset="0"/>
                  </a:rPr>
                  <a:t>1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𝑧</m:t>
                        </m:r>
                      </m:e>
                    </m:acc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+ </a:t>
                </a:r>
                <a:r>
                  <a:rPr lang="en-US" sz="2400" dirty="0" smtClean="0">
                    <a:solidFill>
                      <a:schemeClr val="tx1"/>
                    </a:solidFill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sz="2400" i="1" dirty="0" smtClean="0">
                    <a:solidFill>
                      <a:schemeClr val="tx1"/>
                    </a:solidFill>
                  </a:rPr>
                  <a:t>y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𝑧</m:t>
                        </m:r>
                      </m:e>
                    </m:acc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  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			</a:t>
                </a:r>
                <a:r>
                  <a:rPr lang="en-US" sz="2400" i="1" dirty="0" smtClean="0">
                    <a:solidFill>
                      <a:schemeClr val="tx1"/>
                    </a:solidFill>
                  </a:rPr>
                  <a:t>identity law</a:t>
                </a:r>
                <a:endParaRPr lang="en-US" sz="2400" dirty="0" smtClean="0">
                  <a:solidFill>
                    <a:schemeClr val="tx1"/>
                  </a:solidFill>
                </a:endParaRPr>
              </a:p>
              <a:p>
                <a:pPr lvl="0" indent="0">
                  <a:buClr>
                    <a:srgbClr val="0BD0D9"/>
                  </a:buClr>
                  <a:buNone/>
                </a:pPr>
                <a:r>
                  <a:rPr lang="en-US" sz="2400" dirty="0" smtClean="0">
                    <a:solidFill>
                      <a:schemeClr val="tx1"/>
                    </a:solidFill>
                  </a:rPr>
                  <a:t>		= </a:t>
                </a:r>
                <a:r>
                  <a:rPr lang="en-US" sz="2400" i="1" dirty="0">
                    <a:solidFill>
                      <a:schemeClr val="tx1"/>
                    </a:solidFill>
                  </a:rPr>
                  <a:t>x</a:t>
                </a:r>
                <a:r>
                  <a:rPr lang="en-US" sz="2400" dirty="0">
                    <a:solidFill>
                      <a:schemeClr val="tx1"/>
                    </a:solidFill>
                  </a:rPr>
                  <a:t>(</a:t>
                </a:r>
                <a:r>
                  <a:rPr lang="en-US" sz="2400" i="1" dirty="0">
                    <a:solidFill>
                      <a:schemeClr val="tx1"/>
                    </a:solidFill>
                  </a:rPr>
                  <a:t>y</a:t>
                </a:r>
                <a:r>
                  <a:rPr lang="en-US" sz="2400" dirty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𝑦</m:t>
                        </m:r>
                      </m:e>
                    </m:acc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)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𝑧</m:t>
                        </m:r>
                      </m:e>
                    </m:acc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+ 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(</a:t>
                </a:r>
                <a:r>
                  <a:rPr lang="en-US" sz="2400" i="1" dirty="0" smtClean="0">
                    <a:solidFill>
                      <a:schemeClr val="tx1"/>
                    </a:solidFill>
                  </a:rPr>
                  <a:t>x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>
                    <a:solidFill>
                      <a:schemeClr val="tx1"/>
                    </a:solidFill>
                  </a:rPr>
                  <a:t>+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)</a:t>
                </a:r>
                <a:r>
                  <a:rPr lang="en-US" sz="2400" i="1" dirty="0" smtClean="0">
                    <a:solidFill>
                      <a:schemeClr val="tx1"/>
                    </a:solidFill>
                  </a:rPr>
                  <a:t>y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𝑧</m:t>
                        </m:r>
                      </m:e>
                    </m:acc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  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	</a:t>
                </a:r>
                <a:r>
                  <a:rPr lang="en-US" sz="2400" i="1" dirty="0" smtClean="0">
                    <a:solidFill>
                      <a:schemeClr val="tx1"/>
                    </a:solidFill>
                  </a:rPr>
                  <a:t>unit property</a:t>
                </a:r>
                <a:endParaRPr lang="en-US" sz="2400" dirty="0">
                  <a:solidFill>
                    <a:schemeClr val="tx1"/>
                  </a:solidFill>
                </a:endParaRPr>
              </a:p>
              <a:p>
                <a:pPr indent="0">
                  <a:buClr>
                    <a:srgbClr val="0BD0D9"/>
                  </a:buClr>
                  <a:buNone/>
                </a:pPr>
                <a:r>
                  <a:rPr lang="en-US" sz="2400" i="1" dirty="0" smtClean="0">
                    <a:solidFill>
                      <a:schemeClr val="tx1"/>
                    </a:solidFill>
                  </a:rPr>
                  <a:t>		= </a:t>
                </a:r>
                <a:r>
                  <a:rPr lang="en-US" sz="2400" i="1" dirty="0" err="1">
                    <a:solidFill>
                      <a:schemeClr val="tx1"/>
                    </a:solidFill>
                  </a:rPr>
                  <a:t>xy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𝑧</m:t>
                        </m:r>
                      </m:e>
                    </m:acc>
                  </m:oMath>
                </a14:m>
                <a:r>
                  <a:rPr lang="en-US" sz="2400" i="1" dirty="0">
                    <a:solidFill>
                      <a:schemeClr val="tx1"/>
                    </a:solidFill>
                  </a:rPr>
                  <a:t>  + x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𝑦</m:t>
                        </m:r>
                      </m:e>
                    </m:acc>
                    <m:acc>
                      <m:accPr>
                        <m:chr m:val="̅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𝑧</m:t>
                        </m:r>
                      </m:e>
                    </m:acc>
                  </m:oMath>
                </a14:m>
                <a:r>
                  <a:rPr lang="en-US" sz="2400" i="1" dirty="0">
                    <a:solidFill>
                      <a:schemeClr val="tx1"/>
                    </a:solidFill>
                  </a:rPr>
                  <a:t> + xy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𝑧</m:t>
                        </m:r>
                      </m:e>
                    </m:acc>
                  </m:oMath>
                </a14:m>
                <a:r>
                  <a:rPr lang="en-US" sz="2400" i="1" dirty="0">
                    <a:solidFill>
                      <a:schemeClr val="tx1"/>
                    </a:solidFill>
                  </a:rPr>
                  <a:t>  +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sz="2400" i="1" dirty="0">
                    <a:solidFill>
                      <a:schemeClr val="tx1"/>
                    </a:solidFill>
                  </a:rPr>
                  <a:t>y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𝑧</m:t>
                        </m:r>
                      </m:e>
                    </m:acc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   	</a:t>
                </a:r>
                <a:r>
                  <a:rPr lang="en-US" sz="2400" i="1" dirty="0" smtClean="0">
                    <a:solidFill>
                      <a:schemeClr val="tx1"/>
                    </a:solidFill>
                  </a:rPr>
                  <a:t>distributive law</a:t>
                </a:r>
                <a:endParaRPr lang="en-US" sz="2400" dirty="0" smtClean="0">
                  <a:solidFill>
                    <a:schemeClr val="tx1"/>
                  </a:solidFill>
                </a:endParaRPr>
              </a:p>
              <a:p>
                <a:pPr lvl="0" indent="0">
                  <a:buClr>
                    <a:srgbClr val="0BD0D9"/>
                  </a:buClr>
                  <a:buNone/>
                </a:pPr>
                <a:r>
                  <a:rPr lang="en-US" sz="2400" i="1" dirty="0" smtClean="0">
                    <a:solidFill>
                      <a:schemeClr val="tx1"/>
                    </a:solidFill>
                  </a:rPr>
                  <a:t>		= </a:t>
                </a:r>
                <a:r>
                  <a:rPr lang="en-US" sz="2400" i="1" dirty="0" err="1" smtClean="0">
                    <a:solidFill>
                      <a:schemeClr val="tx1"/>
                    </a:solidFill>
                  </a:rPr>
                  <a:t>xy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𝑧</m:t>
                        </m:r>
                      </m:e>
                    </m:acc>
                  </m:oMath>
                </a14:m>
                <a:r>
                  <a:rPr lang="en-US" sz="2400" i="1" dirty="0">
                    <a:solidFill>
                      <a:schemeClr val="tx1"/>
                    </a:solidFill>
                  </a:rPr>
                  <a:t>  + x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𝑦</m:t>
                        </m:r>
                      </m:e>
                    </m:acc>
                    <m:acc>
                      <m:accPr>
                        <m:chr m:val="̅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𝑧</m:t>
                        </m:r>
                      </m:e>
                    </m:acc>
                  </m:oMath>
                </a14:m>
                <a:r>
                  <a:rPr lang="en-US" sz="2400" i="1" dirty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sz="2400" i="1" dirty="0">
                    <a:solidFill>
                      <a:schemeClr val="tx1"/>
                    </a:solidFill>
                  </a:rPr>
                  <a:t>y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𝑧</m:t>
                        </m:r>
                      </m:e>
                    </m:acc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  		</a:t>
                </a:r>
                <a:r>
                  <a:rPr lang="en-US" sz="2400" i="1" dirty="0" smtClean="0">
                    <a:solidFill>
                      <a:schemeClr val="tx1"/>
                    </a:solidFill>
                  </a:rPr>
                  <a:t>idempotent law</a:t>
                </a:r>
                <a:endParaRPr lang="en-US" sz="2400" dirty="0">
                  <a:solidFill>
                    <a:schemeClr val="tx1"/>
                  </a:solidFill>
                </a:endParaRPr>
              </a:p>
              <a:p>
                <a:pPr indent="0">
                  <a:buNone/>
                </a:pPr>
                <a:endParaRPr lang="en-US" i="1" dirty="0"/>
              </a:p>
              <a:p>
                <a:pPr indent="0">
                  <a:buNone/>
                </a:pPr>
                <a:endParaRPr lang="en-US" dirty="0" smtClean="0"/>
              </a:p>
              <a:p>
                <a:pPr indent="0">
                  <a:buNone/>
                </a:pPr>
                <a:endParaRPr lang="en-US" dirty="0"/>
              </a:p>
              <a:p>
                <a:pPr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724400"/>
              </a:xfrm>
              <a:blipFill rotWithShape="1">
                <a:blip r:embed="rId2"/>
                <a:stretch>
                  <a:fillRect l="-741" t="-12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8771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Functional Completeness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365760" indent="-365760"/>
                <a:r>
                  <a:rPr lang="en-US" sz="2400" b="1" dirty="0" smtClean="0"/>
                  <a:t>Observation: </a:t>
                </a:r>
                <a:r>
                  <a:rPr lang="en-US" sz="2400" dirty="0"/>
                  <a:t>every Boolean function can </a:t>
                </a:r>
                <a:r>
                  <a:rPr lang="en-US" sz="2400" dirty="0" smtClean="0"/>
                  <a:t>be written as a sum of </a:t>
                </a:r>
                <a:r>
                  <a:rPr lang="en-US" sz="2400" dirty="0" err="1" smtClean="0"/>
                  <a:t>minterms</a:t>
                </a:r>
                <a:r>
                  <a:rPr lang="en-US" sz="2400" dirty="0" smtClean="0"/>
                  <a:t>, i.e., </a:t>
                </a:r>
                <a:r>
                  <a:rPr lang="en-US" sz="2400" dirty="0"/>
                  <a:t>using </a:t>
                </a:r>
                <a:r>
                  <a:rPr lang="en-US" sz="2400" dirty="0" smtClean="0"/>
                  <a:t>only </a:t>
                </a:r>
                <a:r>
                  <a:rPr lang="en-US" sz="2400" dirty="0" smtClean="0">
                    <a:sym typeface="Symbol"/>
                  </a:rPr>
                  <a:t></a:t>
                </a:r>
                <a:r>
                  <a:rPr lang="en-US" sz="2400" dirty="0">
                    <a:sym typeface="Symbol"/>
                  </a:rPr>
                  <a:t>, +,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i="1">
                            <a:latin typeface="Cambria Math"/>
                            <a:sym typeface="Symbol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/>
                            <a:sym typeface="Symbol"/>
                          </a:rPr>
                          <m:t> </m:t>
                        </m:r>
                      </m:e>
                    </m:acc>
                    <m:r>
                      <a:rPr lang="en-US" sz="2400" b="0" i="1" smtClean="0">
                        <a:latin typeface="Cambria Math"/>
                        <a:sym typeface="Symbol"/>
                      </a:rPr>
                      <m:t> </m:t>
                    </m:r>
                  </m:oMath>
                </a14:m>
                <a:endParaRPr lang="en-US" sz="2400" b="1" dirty="0" smtClean="0"/>
              </a:p>
              <a:p>
                <a:pPr marL="365760" indent="-365760"/>
                <a:r>
                  <a:rPr lang="en-US" sz="2400" b="1" dirty="0" smtClean="0"/>
                  <a:t>Definition</a:t>
                </a:r>
                <a:r>
                  <a:rPr lang="en-US" sz="2400" dirty="0" smtClean="0"/>
                  <a:t>: T</a:t>
                </a:r>
                <a:r>
                  <a:rPr lang="en-US" sz="2400" dirty="0" smtClean="0">
                    <a:sym typeface="Symbol"/>
                  </a:rPr>
                  <a:t>he set  {</a:t>
                </a:r>
                <a:r>
                  <a:rPr lang="en-US" sz="2400" dirty="0">
                    <a:sym typeface="Symbol"/>
                  </a:rPr>
                  <a:t></a:t>
                </a:r>
                <a:r>
                  <a:rPr lang="en-US" sz="2400" dirty="0" smtClean="0">
                    <a:sym typeface="Symbol"/>
                  </a:rPr>
                  <a:t>,</a:t>
                </a:r>
                <a:r>
                  <a:rPr lang="en-US" sz="2400" dirty="0">
                    <a:sym typeface="Symbol"/>
                  </a:rPr>
                  <a:t> +</a:t>
                </a:r>
                <a:r>
                  <a:rPr lang="en-US" sz="2400" dirty="0" smtClean="0">
                    <a:sym typeface="Symbol"/>
                  </a:rPr>
                  <a:t> ,</a:t>
                </a:r>
                <a:r>
                  <a:rPr lang="en-US" sz="2400" dirty="0">
                    <a:sym typeface="Symbol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i="1">
                            <a:latin typeface="Cambria Math"/>
                            <a:sym typeface="Symbol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/>
                            <a:sym typeface="Symbol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sz="2400" dirty="0">
                    <a:sym typeface="Symbol"/>
                  </a:rPr>
                  <a:t> </a:t>
                </a:r>
                <a:r>
                  <a:rPr lang="en-US" sz="2400" dirty="0" smtClean="0">
                    <a:sym typeface="Symbol"/>
                  </a:rPr>
                  <a:t>} is </a:t>
                </a:r>
                <a:r>
                  <a:rPr lang="en-US" sz="2400" b="1" dirty="0" smtClean="0">
                    <a:sym typeface="Symbol"/>
                  </a:rPr>
                  <a:t>functionally complete</a:t>
                </a:r>
              </a:p>
              <a:p>
                <a:pPr marL="365760" indent="-365760"/>
                <a:r>
                  <a:rPr lang="en-US" sz="2400" dirty="0" smtClean="0">
                    <a:sym typeface="Symbol"/>
                  </a:rPr>
                  <a:t>The set {</a:t>
                </a:r>
                <a:r>
                  <a:rPr lang="en-US" sz="2400" dirty="0">
                    <a:sym typeface="Symbol"/>
                  </a:rPr>
                  <a:t></a:t>
                </a:r>
                <a:r>
                  <a:rPr lang="en-US" sz="2400" dirty="0" smtClean="0">
                    <a:sym typeface="Symbol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i="1">
                            <a:latin typeface="Cambria Math"/>
                            <a:sym typeface="Symbol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/>
                            <a:sym typeface="Symbol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sz="2400" dirty="0">
                    <a:sym typeface="Symbol"/>
                  </a:rPr>
                  <a:t> } </a:t>
                </a:r>
                <a:r>
                  <a:rPr lang="en-US" sz="2400" dirty="0" smtClean="0">
                    <a:sym typeface="Symbol"/>
                  </a:rPr>
                  <a:t>is also functionally complete since  </a:t>
                </a:r>
              </a:p>
              <a:p>
                <a:pPr marL="365760" lvl="1" indent="0">
                  <a:buNone/>
                </a:pPr>
                <a:r>
                  <a:rPr lang="en-US" i="1" dirty="0" smtClean="0">
                    <a:sym typeface="Symbol"/>
                  </a:rPr>
                  <a:t>			</a:t>
                </a:r>
                <a:r>
                  <a:rPr lang="en-US" i="1" dirty="0" err="1" smtClean="0">
                    <a:sym typeface="Symbol"/>
                  </a:rPr>
                  <a:t>x</a:t>
                </a:r>
                <a:r>
                  <a:rPr lang="en-US" dirty="0" err="1" smtClean="0">
                    <a:sym typeface="Symbol"/>
                  </a:rPr>
                  <a:t>+</a:t>
                </a:r>
                <a:r>
                  <a:rPr lang="en-US" i="1" dirty="0" err="1" smtClean="0">
                    <a:sym typeface="Symbol"/>
                  </a:rPr>
                  <a:t>y</a:t>
                </a:r>
                <a:r>
                  <a:rPr lang="en-US" dirty="0" smtClean="0">
                    <a:sym typeface="Symbol"/>
                  </a:rPr>
                  <a:t> =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i="1" smtClean="0">
                            <a:latin typeface="Cambria Math"/>
                            <a:sym typeface="Symbol"/>
                          </a:rPr>
                        </m:ctrlPr>
                      </m:barPr>
                      <m:e>
                        <m:acc>
                          <m:accPr>
                            <m:chr m:val="̅"/>
                            <m:ctrlPr>
                              <a:rPr lang="en-US" i="1" smtClean="0">
                                <a:latin typeface="Cambria Math"/>
                                <a:sym typeface="Symbol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/>
                                <a:sym typeface="Symbol"/>
                              </a:rPr>
                              <m:t>𝑥</m:t>
                            </m:r>
                          </m:e>
                        </m:acc>
                        <m:acc>
                          <m:accPr>
                            <m:chr m:val="̅"/>
                            <m:ctrlPr>
                              <a:rPr lang="en-US" i="1" smtClean="0">
                                <a:latin typeface="Cambria Math"/>
                                <a:sym typeface="Symbol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/>
                                <a:sym typeface="Symbol"/>
                              </a:rPr>
                              <m:t>𝑦</m:t>
                            </m:r>
                          </m:e>
                        </m:acc>
                      </m:e>
                    </m:bar>
                  </m:oMath>
                </a14:m>
                <a:r>
                  <a:rPr lang="en-US" dirty="0" smtClean="0"/>
                  <a:t> </a:t>
                </a:r>
              </a:p>
              <a:p>
                <a:pPr marL="365760" indent="-365760"/>
                <a:r>
                  <a:rPr lang="en-US" sz="2400" dirty="0" smtClean="0">
                    <a:sym typeface="Symbol"/>
                  </a:rPr>
                  <a:t>The </a:t>
                </a:r>
                <a:r>
                  <a:rPr lang="en-US" sz="2400" dirty="0">
                    <a:sym typeface="Symbol"/>
                  </a:rPr>
                  <a:t>set </a:t>
                </a:r>
                <a:r>
                  <a:rPr lang="en-US" sz="2400" dirty="0" smtClean="0">
                    <a:sym typeface="Symbol"/>
                  </a:rPr>
                  <a:t>{</a:t>
                </a:r>
                <a:r>
                  <a:rPr lang="en-US" sz="2400" dirty="0">
                    <a:sym typeface="Symbol"/>
                  </a:rPr>
                  <a:t>+</a:t>
                </a:r>
                <a:r>
                  <a:rPr lang="en-US" sz="2400" dirty="0" smtClean="0">
                    <a:sym typeface="Symbol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i="1">
                            <a:latin typeface="Cambria Math"/>
                            <a:sym typeface="Symbol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/>
                            <a:sym typeface="Symbol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sz="2400" dirty="0">
                    <a:sym typeface="Symbol"/>
                  </a:rPr>
                  <a:t> } is </a:t>
                </a:r>
                <a:r>
                  <a:rPr lang="en-US" sz="2400" dirty="0" smtClean="0">
                    <a:sym typeface="Symbol"/>
                  </a:rPr>
                  <a:t>also functionally </a:t>
                </a:r>
                <a:r>
                  <a:rPr lang="en-US" sz="2400" dirty="0">
                    <a:sym typeface="Symbol"/>
                  </a:rPr>
                  <a:t>complete since </a:t>
                </a:r>
                <a:r>
                  <a:rPr lang="en-US" sz="2400" dirty="0" smtClean="0">
                    <a:sym typeface="Symbol"/>
                  </a:rPr>
                  <a:t>       </a:t>
                </a:r>
              </a:p>
              <a:p>
                <a:pPr marL="365760" lvl="1" indent="0">
                  <a:buNone/>
                </a:pPr>
                <a:r>
                  <a:rPr lang="en-US" i="1" dirty="0">
                    <a:sym typeface="Symbol"/>
                  </a:rPr>
                  <a:t>	</a:t>
                </a:r>
                <a:r>
                  <a:rPr lang="en-US" i="1" dirty="0" smtClean="0">
                    <a:sym typeface="Symbol"/>
                  </a:rPr>
                  <a:t>		</a:t>
                </a:r>
                <a:r>
                  <a:rPr lang="en-US" i="1" dirty="0" err="1" smtClean="0">
                    <a:sym typeface="Symbol"/>
                  </a:rPr>
                  <a:t>x</a:t>
                </a:r>
                <a:r>
                  <a:rPr lang="en-US" dirty="0" err="1">
                    <a:sym typeface="Symbol"/>
                  </a:rPr>
                  <a:t></a:t>
                </a:r>
                <a:r>
                  <a:rPr lang="en-US" i="1" dirty="0" err="1" smtClean="0">
                    <a:sym typeface="Symbol"/>
                  </a:rPr>
                  <a:t>y</a:t>
                </a:r>
                <a:r>
                  <a:rPr lang="en-US" dirty="0" smtClean="0">
                    <a:sym typeface="Symbol"/>
                  </a:rPr>
                  <a:t> </a:t>
                </a:r>
                <a:r>
                  <a:rPr lang="en-US" dirty="0">
                    <a:sym typeface="Symbol"/>
                  </a:rPr>
                  <a:t>=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i="1" smtClean="0">
                            <a:latin typeface="Cambria Math"/>
                            <a:sym typeface="Symbol"/>
                          </a:rPr>
                        </m:ctrlPr>
                      </m:barPr>
                      <m:e>
                        <m:acc>
                          <m:accPr>
                            <m:chr m:val="̅"/>
                            <m:ctrlPr>
                              <a:rPr lang="en-US" i="1">
                                <a:latin typeface="Cambria Math"/>
                                <a:sym typeface="Symbol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/>
                                <a:sym typeface="Symbol"/>
                              </a:rPr>
                              <m:t>𝑥</m:t>
                            </m:r>
                          </m:e>
                        </m:acc>
                        <m:r>
                          <a:rPr lang="en-US" b="0" i="1" smtClean="0">
                            <a:latin typeface="Cambria Math"/>
                            <a:sym typeface="Symbol"/>
                          </a:rPr>
                          <m:t>+ </m:t>
                        </m:r>
                        <m:acc>
                          <m:accPr>
                            <m:chr m:val="̅"/>
                            <m:ctrlPr>
                              <a:rPr lang="en-US" b="0" i="1" smtClean="0">
                                <a:latin typeface="Cambria Math"/>
                                <a:sym typeface="Symbol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/>
                                <a:sym typeface="Symbol"/>
                              </a:rPr>
                              <m:t>𝑦</m:t>
                            </m:r>
                          </m:e>
                        </m:acc>
                        <m:r>
                          <a:rPr lang="en-US" b="0" i="1" smtClean="0">
                            <a:latin typeface="Cambria Math"/>
                            <a:sym typeface="Symbol"/>
                          </a:rPr>
                          <m:t> </m:t>
                        </m:r>
                      </m:e>
                    </m:bar>
                  </m:oMath>
                </a14:m>
                <a:r>
                  <a:rPr lang="en-US" dirty="0"/>
                  <a:t> </a:t>
                </a:r>
                <a:endParaRPr lang="en-US" dirty="0" smtClean="0"/>
              </a:p>
              <a:p>
                <a:pPr marL="365760" indent="-365760"/>
                <a:r>
                  <a:rPr lang="en-US" sz="2400" dirty="0" smtClean="0"/>
                  <a:t>Consequently, any expression containing  {</a:t>
                </a:r>
                <a:r>
                  <a:rPr lang="en-US" sz="2400" dirty="0" smtClean="0">
                    <a:sym typeface="Symbol"/>
                  </a:rPr>
                  <a:t></a:t>
                </a:r>
                <a:r>
                  <a:rPr lang="en-US" sz="2400" dirty="0">
                    <a:sym typeface="Symbol"/>
                  </a:rPr>
                  <a:t>, +,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i="1">
                            <a:latin typeface="Cambria Math"/>
                            <a:sym typeface="Symbol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/>
                            <a:sym typeface="Symbol"/>
                          </a:rPr>
                          <m:t> </m:t>
                        </m:r>
                      </m:e>
                    </m:acc>
                    <m:r>
                      <a:rPr lang="en-US" sz="2400" b="0" i="0" smtClean="0">
                        <a:latin typeface="Cambria Math"/>
                        <a:sym typeface="Symbol"/>
                      </a:rPr>
                      <m:t> }</m:t>
                    </m:r>
                  </m:oMath>
                </a14:m>
                <a:r>
                  <a:rPr lang="en-US" sz="2400" dirty="0" smtClean="0"/>
                  <a:t> can be transformed into one containing only {</a:t>
                </a:r>
                <a:r>
                  <a:rPr lang="en-US" sz="2400" dirty="0" smtClean="0">
                    <a:sym typeface="Symbol"/>
                  </a:rPr>
                  <a:t>,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i="1">
                            <a:latin typeface="Cambria Math"/>
                            <a:sym typeface="Symbol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/>
                            <a:sym typeface="Symbol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sz="2400" dirty="0" smtClean="0">
                    <a:sym typeface="Symbol"/>
                  </a:rPr>
                  <a:t> } or </a:t>
                </a:r>
                <a:r>
                  <a:rPr lang="en-US" sz="2400" dirty="0">
                    <a:sym typeface="Symbol"/>
                  </a:rPr>
                  <a:t>{+,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i="1">
                            <a:latin typeface="Cambria Math"/>
                            <a:sym typeface="Symbol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/>
                            <a:sym typeface="Symbol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sz="2400" dirty="0">
                    <a:sym typeface="Symbol"/>
                  </a:rPr>
                  <a:t> } </a:t>
                </a:r>
                <a:endParaRPr lang="en-US" sz="2400" dirty="0" smtClean="0">
                  <a:sym typeface="Symbol"/>
                </a:endParaRPr>
              </a:p>
              <a:p>
                <a:pPr marL="731520" lvl="1" indent="-365760"/>
                <a:r>
                  <a:rPr lang="en-US" dirty="0" smtClean="0">
                    <a:sym typeface="Symbol"/>
                  </a:rPr>
                  <a:t>Only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  <a:sym typeface="Symbol"/>
                  </a:rPr>
                  <a:t>2</a:t>
                </a:r>
                <a:r>
                  <a:rPr lang="en-US" dirty="0" smtClean="0">
                    <a:sym typeface="Symbol"/>
                  </a:rPr>
                  <a:t> types of electronic gates are needed</a:t>
                </a:r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741" t="-10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10498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26744</TotalTime>
  <Words>299</Words>
  <Application>Microsoft Office PowerPoint</Application>
  <PresentationFormat>On-screen Show (4:3)</PresentationFormat>
  <Paragraphs>38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Flow</vt:lpstr>
      <vt:lpstr>Representing Boolean Functions</vt:lpstr>
      <vt:lpstr>Sum-of-Products Expansion</vt:lpstr>
      <vt:lpstr>Sum-of-Products Expansion</vt:lpstr>
      <vt:lpstr>Sum-of-Products Expansion</vt:lpstr>
      <vt:lpstr>Sum-of-Products Expansion</vt:lpstr>
      <vt:lpstr>Functional Completeness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Induction and recursion</dc:title>
  <dc:creator>Richard Scherl</dc:creator>
  <cp:lastModifiedBy>Bren School of Information and Computers Science</cp:lastModifiedBy>
  <cp:revision>864</cp:revision>
  <dcterms:created xsi:type="dcterms:W3CDTF">2012-07-15T18:32:41Z</dcterms:created>
  <dcterms:modified xsi:type="dcterms:W3CDTF">2014-03-22T07:38:19Z</dcterms:modified>
</cp:coreProperties>
</file>