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53" r:id="rId2"/>
    <p:sldId id="425" r:id="rId3"/>
    <p:sldId id="429" r:id="rId4"/>
    <p:sldId id="430" r:id="rId5"/>
    <p:sldId id="433" r:id="rId6"/>
    <p:sldId id="434" r:id="rId7"/>
    <p:sldId id="43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Logic Gates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Logic Gates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Gates </a:t>
            </a:r>
            <a:r>
              <a:rPr lang="en-US" sz="2400" dirty="0" smtClean="0"/>
              <a:t>are basic elements of electronic circuits</a:t>
            </a:r>
          </a:p>
          <a:p>
            <a:pPr lvl="1"/>
            <a:r>
              <a:rPr lang="en-US" dirty="0" smtClean="0"/>
              <a:t>Each implements a Boolean operation</a:t>
            </a:r>
          </a:p>
          <a:p>
            <a:pPr lvl="1"/>
            <a:r>
              <a:rPr lang="en-US" dirty="0" smtClean="0"/>
              <a:t>Input: one or more Boolean </a:t>
            </a:r>
            <a:r>
              <a:rPr lang="en-US" dirty="0"/>
              <a:t>variables </a:t>
            </a:r>
            <a:endParaRPr lang="en-US" dirty="0" smtClean="0"/>
          </a:p>
          <a:p>
            <a:pPr lvl="1"/>
            <a:r>
              <a:rPr lang="en-US" dirty="0" smtClean="0"/>
              <a:t>Output: result of the Boolean operation</a:t>
            </a:r>
          </a:p>
          <a:p>
            <a:r>
              <a:rPr lang="en-US" sz="2400" b="1" dirty="0" smtClean="0"/>
              <a:t>Examples</a:t>
            </a:r>
            <a:r>
              <a:rPr lang="en-US" sz="2400" dirty="0" smtClean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61" y="4114800"/>
            <a:ext cx="7114007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61" y="5463988"/>
            <a:ext cx="730846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73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Combinations of Gates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Combinational</a:t>
            </a:r>
            <a:r>
              <a:rPr lang="en-US" sz="2400" dirty="0" smtClean="0"/>
              <a:t> circuits 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utput depends on only current inputs; no state</a:t>
            </a:r>
          </a:p>
          <a:p>
            <a:pPr lvl="1"/>
            <a:r>
              <a:rPr lang="en-US" dirty="0" smtClean="0"/>
              <a:t>constructed using combinations of AND, OR, NOT gates</a:t>
            </a:r>
          </a:p>
          <a:p>
            <a:pPr lvl="1"/>
            <a:endParaRPr lang="en-US" dirty="0" smtClean="0"/>
          </a:p>
          <a:p>
            <a:r>
              <a:rPr lang="en-US" sz="2400" dirty="0" smtClean="0"/>
              <a:t>Different ways of </a:t>
            </a:r>
          </a:p>
          <a:p>
            <a:pPr marL="0" indent="0">
              <a:buNone/>
            </a:pPr>
            <a:r>
              <a:rPr lang="en-US" sz="2400" dirty="0" smtClean="0"/>
              <a:t>    drawing a circuit</a:t>
            </a:r>
            <a:endParaRPr lang="en-US" sz="2400" i="1" dirty="0" smtClean="0"/>
          </a:p>
          <a:p>
            <a:endParaRPr lang="en-US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96070"/>
            <a:ext cx="3683840" cy="318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936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Combinational Circuits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389529"/>
                <a:ext cx="3886200" cy="4389120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lang="en-US" b="1" dirty="0" smtClean="0"/>
                  <a:t>Examples</a:t>
                </a:r>
                <a:r>
                  <a:rPr lang="en-US" dirty="0" smtClean="0"/>
                  <a:t>: </a:t>
                </a:r>
              </a:p>
              <a:p>
                <a:pPr indent="0">
                  <a:buNone/>
                </a:pPr>
                <a:r>
                  <a:rPr lang="en-US" dirty="0" smtClean="0"/>
                  <a:t>(a) (</a:t>
                </a:r>
                <a:r>
                  <a:rPr lang="en-US" i="1" dirty="0" smtClean="0"/>
                  <a:t>x + y</a:t>
                </a:r>
                <a:r>
                  <a:rPr lang="en-US" dirty="0"/>
                  <a:t>)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r>
                  <a:rPr lang="en-US" dirty="0" smtClean="0"/>
                  <a:t>(b)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dirty="0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dirty="0" smtClean="0">
                            <a:latin typeface="Cambria Math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𝑦</m:t>
                        </m:r>
                        <m:r>
                          <a:rPr lang="en-US" b="0" i="1" dirty="0" smtClean="0">
                            <a:latin typeface="Cambria Math"/>
                          </a:rPr>
                          <m:t>+ </m:t>
                        </m:r>
                        <m:acc>
                          <m:accPr>
                            <m:chr m:val="̅"/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)</m:t>
                            </m:r>
                          </m:e>
                        </m:acc>
                      </m:e>
                    </m:bar>
                  </m:oMath>
                </a14:m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r>
                  <a:rPr lang="en-US" dirty="0" smtClean="0"/>
                  <a:t>(c) (</a:t>
                </a:r>
                <a:r>
                  <a:rPr lang="en-US" i="1" dirty="0" err="1" smtClean="0"/>
                  <a:t>x</a:t>
                </a:r>
                <a:r>
                  <a:rPr lang="en-US" dirty="0" err="1" smtClean="0"/>
                  <a:t>+</a:t>
                </a:r>
                <a:r>
                  <a:rPr lang="en-US" i="1" dirty="0" err="1" smtClean="0"/>
                  <a:t>y</a:t>
                </a:r>
                <a:r>
                  <a:rPr lang="en-US" dirty="0" err="1" smtClean="0"/>
                  <a:t>+</a:t>
                </a:r>
                <a:r>
                  <a:rPr lang="en-US" i="1" dirty="0" err="1" smtClean="0"/>
                  <a:t>z</a:t>
                </a:r>
                <a:r>
                  <a:rPr lang="en-US" dirty="0" smtClean="0"/>
                  <a:t>)(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dirty="0" smtClean="0"/>
                  <a:t>) </a:t>
                </a:r>
                <a:endParaRPr lang="en-US" b="1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389529"/>
                <a:ext cx="3886200" cy="4389120"/>
              </a:xfrm>
              <a:blipFill rotWithShape="1">
                <a:blip r:embed="rId2"/>
                <a:stretch>
                  <a:fillRect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067" y="1447800"/>
            <a:ext cx="4985556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2186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Adders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4876800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 smtClean="0"/>
                  <a:t>Adder</a:t>
                </a:r>
                <a:r>
                  <a:rPr lang="en-US" sz="2400" dirty="0" smtClean="0"/>
                  <a:t>: a circuit to add two positive integers </a:t>
                </a:r>
              </a:p>
              <a:p>
                <a:r>
                  <a:rPr lang="en-US" sz="2400" dirty="0" smtClean="0"/>
                  <a:t>The first step is to build a </a:t>
                </a:r>
                <a:r>
                  <a:rPr lang="en-US" sz="2400" b="1" dirty="0" smtClean="0"/>
                  <a:t>half</a:t>
                </a:r>
                <a:r>
                  <a:rPr lang="en-US" sz="2400" i="1" dirty="0" smtClean="0"/>
                  <a:t> </a:t>
                </a:r>
                <a:r>
                  <a:rPr lang="en-US" sz="2400" b="1" dirty="0" smtClean="0"/>
                  <a:t>adder</a:t>
                </a:r>
                <a:r>
                  <a:rPr lang="en-US" sz="2400" i="1" dirty="0" smtClean="0"/>
                  <a:t>:</a:t>
                </a:r>
              </a:p>
              <a:p>
                <a:pPr lvl="1"/>
                <a:r>
                  <a:rPr lang="en-US" dirty="0"/>
                  <a:t>does not accept a carry from a previous addition</a:t>
                </a:r>
              </a:p>
              <a:p>
                <a:pPr lvl="1"/>
                <a:r>
                  <a:rPr lang="en-US" dirty="0" smtClean="0"/>
                  <a:t>adds two bits: 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s = 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itchFamily="18" charset="0"/>
                            <a:ea typeface="Cambria Math" pitchFamily="18" charset="0"/>
                          </a:rPr>
                          <m:t>y</m:t>
                        </m:r>
                      </m:e>
                    </m:acc>
                  </m:oMath>
                </a14:m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itchFamily="18" charset="0"/>
                            <a:ea typeface="Cambria Math" pitchFamily="18" charset="0"/>
                          </a:rPr>
                          <m:t>x</m:t>
                        </m:r>
                      </m:e>
                    </m:acc>
                    <m:r>
                      <m:rPr>
                        <m:sty m:val="p"/>
                      </m:rPr>
                      <a:rPr lang="en-US" b="0" i="0" smtClean="0">
                        <a:latin typeface="Cambria Math" pitchFamily="18" charset="0"/>
                        <a:ea typeface="Cambria Math" pitchFamily="18" charset="0"/>
                      </a:rPr>
                      <m:t>y</m:t>
                    </m:r>
                  </m:oMath>
                </a14:m>
                <a:r>
                  <a:rPr lang="en-US" b="0" i="0" dirty="0" smtClean="0">
                    <a:latin typeface="Cambria Math" pitchFamily="18" charset="0"/>
                    <a:ea typeface="Cambria Math" pitchFamily="18" charset="0"/>
                  </a:rPr>
                  <a:t> = (x+y)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itchFamily="18" charset="0"/>
                        <a:ea typeface="Cambria Math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itchFamily="18" charset="0"/>
                            <a:ea typeface="Cambria Math" pitchFamily="18" charset="0"/>
                          </a:rPr>
                          <m:t>xy</m:t>
                        </m:r>
                      </m:e>
                    </m:acc>
                    <m:r>
                      <a:rPr lang="en-US" b="0" i="0" smtClean="0">
                        <a:latin typeface="Cambria Math" pitchFamily="18" charset="0"/>
                        <a:ea typeface="Cambria Math" pitchFamily="18" charset="0"/>
                      </a:rPr>
                      <m:t>)</m:t>
                    </m:r>
                  </m:oMath>
                </a14:m>
                <a:endParaRPr lang="en-US" dirty="0" smtClean="0">
                  <a:latin typeface="Cambria Math" pitchFamily="18" charset="0"/>
                  <a:ea typeface="Cambria Math" pitchFamily="18" charset="0"/>
                </a:endParaRPr>
              </a:p>
              <a:p>
                <a:pPr lvl="1"/>
                <a:r>
                  <a:rPr lang="en-US" dirty="0"/>
                  <a:t>p</a:t>
                </a:r>
                <a:r>
                  <a:rPr lang="en-US" dirty="0" smtClean="0"/>
                  <a:t>roduces a carry:  c = </a:t>
                </a:r>
                <a:r>
                  <a:rPr lang="en-US" dirty="0" err="1" smtClean="0"/>
                  <a:t>xy</a:t>
                </a:r>
                <a:endParaRPr lang="en-US" dirty="0"/>
              </a:p>
              <a:p>
                <a:endParaRPr lang="en-US" dirty="0"/>
              </a:p>
              <a:p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4876800"/>
              </a:xfrm>
              <a:blipFill rotWithShape="1">
                <a:blip r:embed="rId2"/>
                <a:stretch>
                  <a:fillRect l="-741"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657711"/>
            <a:ext cx="1624013" cy="2841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10000"/>
            <a:ext cx="5352686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396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Full Adder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r>
              <a:rPr lang="en-US" dirty="0" smtClean="0"/>
              <a:t>Accepts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bits x and y and a carry </a:t>
            </a:r>
            <a:r>
              <a:rPr lang="en-US" i="1" dirty="0" smtClean="0"/>
              <a:t>c</a:t>
            </a:r>
            <a:r>
              <a:rPr lang="en-US" i="1" baseline="-25000" dirty="0" smtClean="0"/>
              <a:t>i</a:t>
            </a:r>
          </a:p>
          <a:p>
            <a:r>
              <a:rPr lang="en-US" dirty="0" smtClean="0"/>
              <a:t>Produces sum </a:t>
            </a:r>
            <a:r>
              <a:rPr lang="en-US" i="1" dirty="0" err="1" smtClean="0"/>
              <a:t>x+y</a:t>
            </a:r>
            <a:r>
              <a:rPr lang="en-US" dirty="0" smtClean="0"/>
              <a:t> and carry </a:t>
            </a:r>
            <a:r>
              <a:rPr lang="en-US" i="1" dirty="0" smtClean="0"/>
              <a:t>c</a:t>
            </a:r>
            <a:r>
              <a:rPr lang="en-US" i="1" baseline="-25000" dirty="0" smtClean="0"/>
              <a:t>i+1</a:t>
            </a:r>
            <a:endParaRPr lang="en-US" i="1" baseline="-25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895600"/>
            <a:ext cx="5020408" cy="1841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324" y="2362199"/>
            <a:ext cx="2369676" cy="3923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667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Multiple-Bit Adders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half adder and multiple full adders can be used to produce the sum of </a:t>
            </a:r>
            <a:r>
              <a:rPr lang="en-US" i="1" dirty="0" smtClean="0"/>
              <a:t>n</a:t>
            </a:r>
            <a:r>
              <a:rPr lang="en-US" dirty="0" smtClean="0"/>
              <a:t> bit integers. </a:t>
            </a:r>
          </a:p>
          <a:p>
            <a:r>
              <a:rPr lang="en-US" b="1" dirty="0" smtClean="0"/>
              <a:t>Example</a:t>
            </a:r>
            <a:r>
              <a:rPr lang="en-US" dirty="0" smtClean="0"/>
              <a:t>: </a:t>
            </a:r>
            <a:r>
              <a:rPr lang="en-US" dirty="0"/>
              <a:t> </a:t>
            </a:r>
            <a:r>
              <a:rPr lang="en-US" dirty="0" smtClean="0"/>
              <a:t>A circuit to add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three-bit integers.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15" y="2971800"/>
            <a:ext cx="5923707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2186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26715</TotalTime>
  <Words>208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Logic Gates</vt:lpstr>
      <vt:lpstr>Logic Gates</vt:lpstr>
      <vt:lpstr>Combinations of Gates</vt:lpstr>
      <vt:lpstr>Combinational Circuits</vt:lpstr>
      <vt:lpstr>Adders</vt:lpstr>
      <vt:lpstr>Full Adder</vt:lpstr>
      <vt:lpstr>Multiple-Bit Adders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Bren School of Information and Computers Science</cp:lastModifiedBy>
  <cp:revision>862</cp:revision>
  <dcterms:created xsi:type="dcterms:W3CDTF">2012-07-15T18:32:41Z</dcterms:created>
  <dcterms:modified xsi:type="dcterms:W3CDTF">2014-03-22T07:38:43Z</dcterms:modified>
</cp:coreProperties>
</file>