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433" r:id="rId2"/>
    <p:sldId id="410" r:id="rId3"/>
    <p:sldId id="487" r:id="rId4"/>
    <p:sldId id="488" r:id="rId5"/>
    <p:sldId id="489" r:id="rId6"/>
    <p:sldId id="490" r:id="rId7"/>
    <p:sldId id="426" r:id="rId8"/>
    <p:sldId id="419" r:id="rId9"/>
    <p:sldId id="49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44" autoAdjust="0"/>
    <p:restoredTop sz="94660"/>
  </p:normalViewPr>
  <p:slideViewPr>
    <p:cSldViewPr>
      <p:cViewPr varScale="1">
        <p:scale>
          <a:sx n="69" d="100"/>
          <a:sy n="69" d="100"/>
        </p:scale>
        <p:origin x="-13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2EE97F-2327-4FE9-8874-2C0F3581839A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6B134D-0EB3-42CB-9322-AA36973818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176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3539-C274-414E-836E-21403C9CE2AE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1AC4-40F7-4FE0-8905-74C669890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3539-C274-414E-836E-21403C9CE2AE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1AC4-40F7-4FE0-8905-74C669890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3539-C274-414E-836E-21403C9CE2AE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1AC4-40F7-4FE0-8905-74C669890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3539-C274-414E-836E-21403C9CE2AE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1AC4-40F7-4FE0-8905-74C669890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3539-C274-414E-836E-21403C9CE2AE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1AC4-40F7-4FE0-8905-74C669890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3539-C274-414E-836E-21403C9CE2AE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1AC4-40F7-4FE0-8905-74C669890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3539-C274-414E-836E-21403C9CE2AE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1AC4-40F7-4FE0-8905-74C669890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3539-C274-414E-836E-21403C9CE2AE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1AC4-40F7-4FE0-8905-74C669890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3539-C274-414E-836E-21403C9CE2AE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1AC4-40F7-4FE0-8905-74C669890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3539-C274-414E-836E-21403C9CE2AE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1AC4-40F7-4FE0-8905-74C669890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23539-C274-414E-836E-21403C9CE2AE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CD41AC4-40F7-4FE0-8905-74C6698904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4223539-C274-414E-836E-21403C9CE2AE}" type="datetimeFigureOut">
              <a:rPr lang="en-US" smtClean="0"/>
              <a:pPr/>
              <a:t>3/22/2014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CD41AC4-40F7-4FE0-8905-74C6698904F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Languages and Grammars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7362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Syntax</a:t>
            </a:r>
            <a:r>
              <a:rPr lang="en-US" sz="2400" i="1" dirty="0" smtClean="0"/>
              <a:t>: </a:t>
            </a:r>
            <a:r>
              <a:rPr lang="en-US" sz="2400" dirty="0" smtClean="0"/>
              <a:t>form of a sentence (is it valid)</a:t>
            </a:r>
          </a:p>
          <a:p>
            <a:r>
              <a:rPr lang="en-US" sz="2400" b="1" dirty="0" smtClean="0"/>
              <a:t>Semantics</a:t>
            </a:r>
            <a:r>
              <a:rPr lang="en-US" sz="2400" i="1" dirty="0" smtClean="0"/>
              <a:t>: </a:t>
            </a:r>
            <a:r>
              <a:rPr lang="en-US" sz="2400" dirty="0" smtClean="0"/>
              <a:t>meaning of a sentence</a:t>
            </a:r>
          </a:p>
          <a:p>
            <a:pPr lvl="1"/>
            <a:r>
              <a:rPr lang="en-US" i="1" dirty="0" smtClean="0"/>
              <a:t>Valid: the frog writes neatly </a:t>
            </a:r>
          </a:p>
          <a:p>
            <a:pPr lvl="1"/>
            <a:r>
              <a:rPr lang="en-US" i="1" dirty="0" smtClean="0"/>
              <a:t>Invalid: swims quickly mathematics</a:t>
            </a:r>
          </a:p>
          <a:p>
            <a:r>
              <a:rPr lang="en-US" sz="2400" b="1" dirty="0" smtClean="0"/>
              <a:t>Grammar</a:t>
            </a:r>
            <a:r>
              <a:rPr lang="en-US" sz="2400" dirty="0" smtClean="0"/>
              <a:t>: </a:t>
            </a:r>
            <a:r>
              <a:rPr lang="en-US" sz="2400" dirty="0"/>
              <a:t>rules that specify </a:t>
            </a:r>
            <a:r>
              <a:rPr lang="en-US" sz="2400" dirty="0" smtClean="0"/>
              <a:t>syntactically </a:t>
            </a:r>
            <a:r>
              <a:rPr lang="en-US" sz="2400" dirty="0"/>
              <a:t>correct sentences </a:t>
            </a:r>
            <a:endParaRPr lang="en-US" sz="2400" dirty="0" smtClean="0"/>
          </a:p>
          <a:p>
            <a:pPr lvl="1"/>
            <a:r>
              <a:rPr lang="en-US" dirty="0" smtClean="0"/>
              <a:t>natural </a:t>
            </a:r>
            <a:r>
              <a:rPr lang="en-US" dirty="0"/>
              <a:t>language </a:t>
            </a:r>
            <a:r>
              <a:rPr lang="en-US" dirty="0" smtClean="0"/>
              <a:t>grammars are complex</a:t>
            </a:r>
            <a:endParaRPr lang="en-US" dirty="0"/>
          </a:p>
          <a:p>
            <a:pPr lvl="1"/>
            <a:r>
              <a:rPr lang="en-US" b="1" dirty="0" smtClean="0"/>
              <a:t>formal </a:t>
            </a:r>
            <a:r>
              <a:rPr lang="en-US" b="1" dirty="0"/>
              <a:t>languages </a:t>
            </a:r>
            <a:r>
              <a:rPr lang="en-US" dirty="0" smtClean="0"/>
              <a:t>have </a:t>
            </a:r>
            <a:r>
              <a:rPr lang="en-US" dirty="0"/>
              <a:t>well-defined rules of </a:t>
            </a:r>
            <a:r>
              <a:rPr lang="en-US" dirty="0" smtClean="0"/>
              <a:t>syntax </a:t>
            </a:r>
            <a:endParaRPr lang="en-US" dirty="0"/>
          </a:p>
          <a:p>
            <a:r>
              <a:rPr lang="en-US" sz="2400" dirty="0" smtClean="0"/>
              <a:t>important in the </a:t>
            </a:r>
            <a:r>
              <a:rPr lang="en-US" sz="2400" dirty="0"/>
              <a:t>study of programming </a:t>
            </a:r>
            <a:r>
              <a:rPr lang="en-US" sz="2400" dirty="0" smtClean="0"/>
              <a:t>languages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237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743712"/>
          </a:xfrm>
        </p:spPr>
        <p:txBody>
          <a:bodyPr>
            <a:normAutofit fontScale="90000"/>
          </a:bodyPr>
          <a:lstStyle/>
          <a:p>
            <a:r>
              <a:rPr lang="en-US" dirty="0"/>
              <a:t>Phrase-Structure Grammars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lnSpcReduction="10000"/>
          </a:bodyPr>
          <a:lstStyle/>
          <a:p>
            <a:pPr marL="0" lvl="2" indent="0">
              <a:buClr>
                <a:schemeClr val="accent3"/>
              </a:buClr>
              <a:buSzPct val="95000"/>
              <a:buNone/>
            </a:pPr>
            <a:r>
              <a:rPr lang="en-US" sz="2400" b="1" dirty="0" smtClean="0"/>
              <a:t>Definitions:</a:t>
            </a:r>
            <a:endParaRPr lang="en-US" sz="2300" b="1" dirty="0" smtClean="0"/>
          </a:p>
          <a:p>
            <a:pPr marL="274320" lvl="2" indent="-274320">
              <a:buSzPct val="95000"/>
            </a:pPr>
            <a:r>
              <a:rPr lang="en-US" sz="2400" dirty="0" smtClean="0"/>
              <a:t>A </a:t>
            </a:r>
            <a:r>
              <a:rPr lang="en-US" sz="2400" b="1" dirty="0"/>
              <a:t>vocabulary</a:t>
            </a:r>
            <a:r>
              <a:rPr lang="en-US" sz="2400" dirty="0"/>
              <a:t> </a:t>
            </a:r>
            <a:r>
              <a:rPr lang="en-US" sz="2400" i="1" dirty="0" smtClean="0"/>
              <a:t>V</a:t>
            </a:r>
            <a:r>
              <a:rPr lang="en-US" sz="2400" dirty="0" smtClean="0"/>
              <a:t> </a:t>
            </a:r>
            <a:r>
              <a:rPr lang="en-US" sz="2400" dirty="0"/>
              <a:t>is a finite, nonempty set of </a:t>
            </a:r>
            <a:r>
              <a:rPr lang="en-US" sz="2400" b="1" dirty="0" smtClean="0"/>
              <a:t>symbols</a:t>
            </a:r>
            <a:endParaRPr lang="en-US" sz="2400" b="1" dirty="0"/>
          </a:p>
          <a:p>
            <a:pPr marL="274320" lvl="2" indent="-274320">
              <a:buSzPct val="95000"/>
            </a:pPr>
            <a:r>
              <a:rPr lang="en-US" sz="2400" dirty="0"/>
              <a:t>A </a:t>
            </a:r>
            <a:r>
              <a:rPr lang="en-US" sz="2400" b="1" dirty="0" smtClean="0"/>
              <a:t>sentence</a:t>
            </a:r>
            <a:r>
              <a:rPr lang="en-US" sz="2400" dirty="0" smtClean="0"/>
              <a:t> </a:t>
            </a:r>
            <a:r>
              <a:rPr lang="en-US" sz="2400" dirty="0"/>
              <a:t>over </a:t>
            </a:r>
            <a:r>
              <a:rPr lang="en-US" sz="2400" i="1" dirty="0"/>
              <a:t>V</a:t>
            </a:r>
            <a:r>
              <a:rPr lang="en-US" sz="2400" dirty="0"/>
              <a:t> is a string of finite length of </a:t>
            </a:r>
            <a:r>
              <a:rPr lang="en-US" sz="2400" dirty="0" smtClean="0"/>
              <a:t>symbols </a:t>
            </a:r>
          </a:p>
          <a:p>
            <a:pPr marL="274320" lvl="2" indent="-274320">
              <a:buSzPct val="95000"/>
            </a:pPr>
            <a:r>
              <a:rPr lang="en-US" sz="2400" dirty="0"/>
              <a:t>The </a:t>
            </a:r>
            <a:r>
              <a:rPr lang="en-US" sz="2400" b="1" dirty="0"/>
              <a:t>empty string </a:t>
            </a:r>
            <a:r>
              <a:rPr lang="en-US" sz="2400" dirty="0"/>
              <a:t>or </a:t>
            </a:r>
            <a:r>
              <a:rPr lang="en-US" sz="2400" b="1" dirty="0"/>
              <a:t>null </a:t>
            </a:r>
            <a:r>
              <a:rPr lang="en-US" sz="2400" b="1" dirty="0" smtClean="0"/>
              <a:t>string</a:t>
            </a:r>
            <a:r>
              <a:rPr lang="en-US" sz="2400" dirty="0"/>
              <a:t> </a:t>
            </a:r>
            <a:r>
              <a:rPr lang="el-GR" sz="2400" dirty="0" smtClean="0">
                <a:latin typeface="Cambria Math"/>
                <a:ea typeface="Cambria Math"/>
              </a:rPr>
              <a:t>λ</a:t>
            </a:r>
            <a:r>
              <a:rPr lang="en-US" sz="2400" dirty="0" smtClean="0"/>
              <a:t> contains </a:t>
            </a:r>
            <a:r>
              <a:rPr lang="en-US" sz="2400" dirty="0"/>
              <a:t>no </a:t>
            </a:r>
            <a:r>
              <a:rPr lang="en-US" sz="2400" dirty="0" smtClean="0"/>
              <a:t>symbols</a:t>
            </a:r>
            <a:endParaRPr lang="en-US" sz="2400" dirty="0"/>
          </a:p>
          <a:p>
            <a:pPr marL="274320" lvl="2" indent="-274320">
              <a:buSzPct val="95000"/>
            </a:pPr>
            <a:r>
              <a:rPr lang="en-US" sz="2400" i="1" dirty="0"/>
              <a:t>V</a:t>
            </a:r>
            <a:r>
              <a:rPr lang="en-US" sz="2400" dirty="0" smtClean="0"/>
              <a:t>* is the </a:t>
            </a:r>
            <a:r>
              <a:rPr lang="en-US" sz="2400" dirty="0"/>
              <a:t>set of all </a:t>
            </a:r>
            <a:r>
              <a:rPr lang="en-US" sz="2400" dirty="0" smtClean="0"/>
              <a:t>sentences over </a:t>
            </a:r>
            <a:r>
              <a:rPr lang="en-US" sz="2400" i="1" dirty="0" smtClean="0"/>
              <a:t>V;</a:t>
            </a:r>
            <a:r>
              <a:rPr lang="en-US" sz="2400" dirty="0" smtClean="0"/>
              <a:t> a </a:t>
            </a:r>
            <a:r>
              <a:rPr lang="en-US" sz="2400" b="1" dirty="0"/>
              <a:t>language</a:t>
            </a:r>
            <a:r>
              <a:rPr lang="en-US" sz="2400" dirty="0"/>
              <a:t> </a:t>
            </a:r>
            <a:r>
              <a:rPr lang="en-US" sz="2400" dirty="0" smtClean="0"/>
              <a:t>is </a:t>
            </a:r>
            <a:r>
              <a:rPr lang="en-US" sz="2400" dirty="0"/>
              <a:t>a subset of </a:t>
            </a:r>
            <a:r>
              <a:rPr lang="en-US" sz="2400" i="1" dirty="0"/>
              <a:t>V</a:t>
            </a:r>
            <a:r>
              <a:rPr lang="en-US" sz="2400" dirty="0" smtClean="0"/>
              <a:t>*</a:t>
            </a:r>
            <a:endParaRPr lang="en-US" sz="2400" dirty="0"/>
          </a:p>
          <a:p>
            <a:pPr marL="274320" lvl="2" indent="-274320">
              <a:buSzPct val="95000"/>
            </a:pPr>
            <a:r>
              <a:rPr lang="en-US" sz="2400" dirty="0" smtClean="0"/>
              <a:t>A</a:t>
            </a:r>
            <a:r>
              <a:rPr lang="en-US" sz="2400" b="1" dirty="0" smtClean="0"/>
              <a:t> production </a:t>
            </a:r>
            <a:r>
              <a:rPr lang="en-US" sz="2400" dirty="0" smtClean="0"/>
              <a:t>is a rule </a:t>
            </a:r>
            <a:r>
              <a:rPr lang="en-US" sz="2400" dirty="0"/>
              <a:t>that </a:t>
            </a:r>
            <a:r>
              <a:rPr lang="en-US" sz="2400" dirty="0" smtClean="0"/>
              <a:t>specifies the replacement of </a:t>
            </a:r>
            <a:r>
              <a:rPr lang="en-US" sz="2400" dirty="0"/>
              <a:t>a string </a:t>
            </a:r>
            <a:r>
              <a:rPr lang="en-US" sz="2400" dirty="0" smtClean="0"/>
              <a:t>with </a:t>
            </a:r>
            <a:r>
              <a:rPr lang="en-US" sz="2400" dirty="0"/>
              <a:t>another string </a:t>
            </a:r>
            <a:r>
              <a:rPr lang="en-US" sz="2400" dirty="0" smtClean="0"/>
              <a:t>; </a:t>
            </a:r>
            <a:r>
              <a:rPr lang="en-US" sz="2400" i="1" dirty="0" smtClean="0"/>
              <a:t>z</a:t>
            </a:r>
            <a:r>
              <a:rPr lang="en-US" sz="2400" baseline="-25000" dirty="0" smtClean="0">
                <a:latin typeface="Cambria Math" pitchFamily="18" charset="0"/>
                <a:ea typeface="Cambria Math" pitchFamily="18" charset="0"/>
              </a:rPr>
              <a:t>0</a:t>
            </a:r>
            <a:r>
              <a:rPr lang="en-US" sz="2400" dirty="0" smtClean="0"/>
              <a:t> </a:t>
            </a:r>
            <a:r>
              <a:rPr lang="en-US" sz="2400" dirty="0">
                <a:latin typeface="Cambria Math"/>
                <a:ea typeface="Cambria Math"/>
              </a:rPr>
              <a:t>→</a:t>
            </a:r>
            <a:r>
              <a:rPr lang="en-US" sz="2400" dirty="0"/>
              <a:t> </a:t>
            </a:r>
            <a:r>
              <a:rPr lang="en-US" sz="2400" i="1" dirty="0"/>
              <a:t>z</a:t>
            </a:r>
            <a:r>
              <a:rPr lang="en-US" sz="2400" baseline="-25000" dirty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sz="2400" dirty="0"/>
              <a:t> </a:t>
            </a:r>
            <a:r>
              <a:rPr lang="en-US" sz="2400" dirty="0" smtClean="0"/>
              <a:t>means that </a:t>
            </a:r>
            <a:r>
              <a:rPr lang="en-US" sz="2400" i="1" dirty="0"/>
              <a:t>z</a:t>
            </a:r>
            <a:r>
              <a:rPr lang="en-US" sz="2400" baseline="-25000" dirty="0">
                <a:latin typeface="Cambria Math" pitchFamily="18" charset="0"/>
                <a:ea typeface="Cambria Math" pitchFamily="18" charset="0"/>
              </a:rPr>
              <a:t>0</a:t>
            </a:r>
            <a:r>
              <a:rPr lang="en-US" sz="2400" dirty="0"/>
              <a:t> can be replaced by </a:t>
            </a:r>
            <a:r>
              <a:rPr lang="en-US" sz="2400" i="1" dirty="0"/>
              <a:t>z</a:t>
            </a:r>
            <a:r>
              <a:rPr lang="en-US" sz="2400" baseline="-25000" dirty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sz="2400" dirty="0"/>
              <a:t> </a:t>
            </a:r>
            <a:endParaRPr lang="en-US" sz="2400" dirty="0" smtClean="0"/>
          </a:p>
          <a:p>
            <a:pPr marL="274320" lvl="2" indent="-274320">
              <a:buSzPct val="95000"/>
            </a:pPr>
            <a:r>
              <a:rPr lang="en-US" sz="2400" dirty="0" smtClean="0"/>
              <a:t>Elements of </a:t>
            </a:r>
            <a:r>
              <a:rPr lang="en-US" sz="2400" i="1" dirty="0"/>
              <a:t>V</a:t>
            </a:r>
            <a:r>
              <a:rPr lang="en-US" sz="2400" dirty="0"/>
              <a:t> that can not be replaced by other symbols are </a:t>
            </a:r>
            <a:r>
              <a:rPr lang="en-US" sz="2400" b="1" dirty="0" smtClean="0"/>
              <a:t>terminals </a:t>
            </a:r>
            <a:endParaRPr lang="en-US" sz="2400" b="1" dirty="0"/>
          </a:p>
          <a:p>
            <a:pPr marL="274320" lvl="2" indent="-274320">
              <a:buSzPct val="95000"/>
            </a:pPr>
            <a:r>
              <a:rPr lang="en-US" sz="2400" dirty="0" smtClean="0"/>
              <a:t>Elements that </a:t>
            </a:r>
            <a:r>
              <a:rPr lang="en-US" sz="2400" dirty="0"/>
              <a:t>can be replaced by other symbols are </a:t>
            </a:r>
            <a:r>
              <a:rPr lang="en-US" sz="2400" b="1" dirty="0" err="1" smtClean="0"/>
              <a:t>nonterminals</a:t>
            </a:r>
            <a:endParaRPr lang="en-US" sz="2400" dirty="0"/>
          </a:p>
          <a:p>
            <a:pPr marL="274320" lvl="2" indent="-274320">
              <a:buClr>
                <a:schemeClr val="accent3"/>
              </a:buClr>
              <a:buSzPct val="95000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383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Phrase-Structure </a:t>
            </a:r>
            <a:r>
              <a:rPr lang="en-US" dirty="0" smtClean="0"/>
              <a:t>Grammars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 </a:t>
            </a:r>
            <a:r>
              <a:rPr lang="en-US" sz="2400" b="1" dirty="0"/>
              <a:t>phrase-structure </a:t>
            </a:r>
            <a:r>
              <a:rPr lang="en-US" sz="2400" b="1" dirty="0" smtClean="0"/>
              <a:t>grammar</a:t>
            </a:r>
            <a:r>
              <a:rPr lang="en-US" sz="2400" dirty="0" smtClean="0"/>
              <a:t> is a tuple </a:t>
            </a:r>
            <a:r>
              <a:rPr lang="en-US" sz="2400" i="1" dirty="0"/>
              <a:t>G=</a:t>
            </a:r>
            <a:r>
              <a:rPr lang="en-US" sz="2400" dirty="0"/>
              <a:t>(</a:t>
            </a:r>
            <a:r>
              <a:rPr lang="en-US" sz="2400" i="1" dirty="0"/>
              <a:t>V, T, S, </a:t>
            </a:r>
            <a:r>
              <a:rPr lang="en-US" sz="2400" i="1" dirty="0" smtClean="0"/>
              <a:t>P)</a:t>
            </a:r>
            <a:endParaRPr lang="en-US" sz="2400" b="1" dirty="0" smtClean="0"/>
          </a:p>
          <a:p>
            <a:pPr lvl="1"/>
            <a:r>
              <a:rPr lang="en-US" dirty="0" smtClean="0"/>
              <a:t>V is </a:t>
            </a:r>
            <a:r>
              <a:rPr lang="en-US" dirty="0"/>
              <a:t>a </a:t>
            </a:r>
            <a:r>
              <a:rPr lang="en-US" dirty="0" smtClean="0"/>
              <a:t>vocabulary</a:t>
            </a:r>
          </a:p>
          <a:p>
            <a:pPr lvl="1"/>
            <a:r>
              <a:rPr lang="en-US" dirty="0"/>
              <a:t>S is the start </a:t>
            </a:r>
            <a:r>
              <a:rPr lang="en-US" dirty="0" smtClean="0"/>
              <a:t>symbol</a:t>
            </a:r>
            <a:endParaRPr lang="en-US" dirty="0"/>
          </a:p>
          <a:p>
            <a:pPr lvl="1"/>
            <a:r>
              <a:rPr lang="en-US" dirty="0" smtClean="0"/>
              <a:t>T </a:t>
            </a:r>
            <a:r>
              <a:rPr lang="en-US" dirty="0" smtClean="0">
                <a:solidFill>
                  <a:prstClr val="black"/>
                </a:solidFill>
                <a:ea typeface="Cambria Math"/>
              </a:rPr>
              <a:t>⊂ V </a:t>
            </a:r>
            <a:r>
              <a:rPr lang="en-US" dirty="0" smtClean="0"/>
              <a:t>are terminal symbols</a:t>
            </a:r>
          </a:p>
          <a:p>
            <a:pPr lvl="1"/>
            <a:r>
              <a:rPr lang="en-US" dirty="0" smtClean="0"/>
              <a:t>P is a finite </a:t>
            </a:r>
            <a:r>
              <a:rPr lang="en-US" dirty="0"/>
              <a:t>set of </a:t>
            </a:r>
            <a:r>
              <a:rPr lang="en-US" dirty="0" smtClean="0"/>
              <a:t>productions</a:t>
            </a:r>
          </a:p>
          <a:p>
            <a:pPr lvl="1"/>
            <a:r>
              <a:rPr lang="en-US" i="1" dirty="0" smtClean="0"/>
              <a:t>N =</a:t>
            </a:r>
            <a:r>
              <a:rPr lang="en-US" dirty="0" smtClean="0"/>
              <a:t> </a:t>
            </a:r>
            <a:r>
              <a:rPr lang="en-US" i="1" dirty="0" smtClean="0"/>
              <a:t>V</a:t>
            </a:r>
            <a:r>
              <a:rPr lang="en-US" dirty="0" smtClean="0">
                <a:latin typeface="Cambria Math"/>
                <a:ea typeface="Cambria Math"/>
              </a:rPr>
              <a:t>−</a:t>
            </a:r>
            <a:r>
              <a:rPr lang="en-US" i="1" dirty="0"/>
              <a:t>T</a:t>
            </a:r>
            <a:r>
              <a:rPr lang="en-US" dirty="0"/>
              <a:t> is </a:t>
            </a:r>
            <a:r>
              <a:rPr lang="en-US" dirty="0" smtClean="0"/>
              <a:t>the set of nonterminal symbols</a:t>
            </a:r>
          </a:p>
          <a:p>
            <a:pPr>
              <a:spcBef>
                <a:spcPts val="1800"/>
              </a:spcBef>
            </a:pPr>
            <a:r>
              <a:rPr lang="en-US" sz="2400" b="1" dirty="0" smtClean="0"/>
              <a:t>Example </a:t>
            </a:r>
            <a:r>
              <a:rPr lang="en-US" sz="2400" dirty="0" smtClean="0"/>
              <a:t>: G </a:t>
            </a:r>
            <a:r>
              <a:rPr lang="en-US" sz="2400" dirty="0"/>
              <a:t>=(V</a:t>
            </a:r>
            <a:r>
              <a:rPr lang="en-US" sz="2400" dirty="0" smtClean="0"/>
              <a:t>, T, S, P</a:t>
            </a:r>
            <a:r>
              <a:rPr lang="en-US" sz="2400" dirty="0"/>
              <a:t>), where </a:t>
            </a:r>
            <a:r>
              <a:rPr lang="en-US" sz="2400" dirty="0" smtClean="0"/>
              <a:t>V={</a:t>
            </a:r>
            <a:r>
              <a:rPr lang="en-US" sz="2400" dirty="0"/>
              <a:t>a, b, A, B, S}, </a:t>
            </a:r>
            <a:r>
              <a:rPr lang="en-US" sz="2400" dirty="0" smtClean="0"/>
              <a:t>T={</a:t>
            </a:r>
            <a:r>
              <a:rPr lang="en-US" sz="2400" dirty="0" err="1"/>
              <a:t>a,b</a:t>
            </a:r>
            <a:r>
              <a:rPr lang="en-US" sz="2400" dirty="0"/>
              <a:t>}, </a:t>
            </a:r>
            <a:r>
              <a:rPr lang="en-US" sz="2400" dirty="0" smtClean="0"/>
              <a:t> S </a:t>
            </a:r>
            <a:r>
              <a:rPr lang="en-US" sz="2400" dirty="0"/>
              <a:t>is the start symbol, and </a:t>
            </a:r>
            <a:r>
              <a:rPr lang="en-US" sz="2400" dirty="0" smtClean="0"/>
              <a:t>P={</a:t>
            </a:r>
            <a:r>
              <a:rPr lang="en-US" sz="2400" dirty="0" err="1" smtClean="0"/>
              <a:t>S</a:t>
            </a:r>
            <a:r>
              <a:rPr lang="en-US" sz="2400" dirty="0" err="1" smtClean="0">
                <a:latin typeface="Cambria Math"/>
                <a:ea typeface="Cambria Math"/>
              </a:rPr>
              <a:t>→</a:t>
            </a:r>
            <a:r>
              <a:rPr lang="en-US" sz="2400" dirty="0" err="1">
                <a:ea typeface="Cambria Math"/>
              </a:rPr>
              <a:t>A</a:t>
            </a:r>
            <a:r>
              <a:rPr lang="en-US" sz="2400" dirty="0" err="1">
                <a:latin typeface="Cambria Math"/>
                <a:ea typeface="Cambria Math"/>
              </a:rPr>
              <a:t>ba</a:t>
            </a:r>
            <a:r>
              <a:rPr lang="en-US" sz="2400" dirty="0">
                <a:latin typeface="Cambria Math"/>
                <a:ea typeface="Cambria Math"/>
              </a:rPr>
              <a:t>, </a:t>
            </a:r>
            <a:r>
              <a:rPr lang="en-US" sz="2400" dirty="0" smtClean="0">
                <a:ea typeface="Cambria Math"/>
              </a:rPr>
              <a:t>A</a:t>
            </a:r>
            <a:r>
              <a:rPr lang="en-US" sz="2400" dirty="0" smtClean="0">
                <a:latin typeface="Cambria Math"/>
                <a:ea typeface="Cambria Math"/>
              </a:rPr>
              <a:t>→</a:t>
            </a:r>
            <a:r>
              <a:rPr lang="en-US" sz="2400" dirty="0">
                <a:ea typeface="Cambria Math"/>
              </a:rPr>
              <a:t>BB</a:t>
            </a:r>
            <a:r>
              <a:rPr lang="en-US" sz="2400" dirty="0">
                <a:latin typeface="Cambria Math"/>
                <a:ea typeface="Cambria Math"/>
              </a:rPr>
              <a:t>, </a:t>
            </a:r>
            <a:r>
              <a:rPr lang="en-US" sz="2400" dirty="0" err="1" smtClean="0">
                <a:ea typeface="Cambria Math"/>
              </a:rPr>
              <a:t>B</a:t>
            </a:r>
            <a:r>
              <a:rPr lang="en-US" sz="2400" dirty="0" err="1" smtClean="0">
                <a:latin typeface="Cambria Math"/>
                <a:ea typeface="Cambria Math"/>
              </a:rPr>
              <a:t>→</a:t>
            </a:r>
            <a:r>
              <a:rPr lang="en-US" sz="2400" dirty="0" err="1">
                <a:latin typeface="Cambria Math"/>
                <a:ea typeface="Cambria Math"/>
              </a:rPr>
              <a:t>ab</a:t>
            </a:r>
            <a:r>
              <a:rPr lang="en-US" sz="2400" dirty="0">
                <a:latin typeface="Cambria Math"/>
                <a:ea typeface="Cambria Math"/>
              </a:rPr>
              <a:t>, </a:t>
            </a:r>
            <a:r>
              <a:rPr lang="en-US" sz="2400" dirty="0" err="1" smtClean="0">
                <a:ea typeface="Cambria Math"/>
              </a:rPr>
              <a:t>AB</a:t>
            </a:r>
            <a:r>
              <a:rPr lang="en-US" sz="2400" dirty="0" err="1" smtClean="0">
                <a:latin typeface="Cambria Math"/>
                <a:ea typeface="Cambria Math"/>
              </a:rPr>
              <a:t>→</a:t>
            </a:r>
            <a:r>
              <a:rPr lang="en-US" sz="2400" dirty="0" err="1">
                <a:latin typeface="Cambria Math"/>
                <a:ea typeface="Cambria Math"/>
              </a:rPr>
              <a:t>b</a:t>
            </a:r>
            <a:r>
              <a:rPr lang="en-US" sz="2400" dirty="0" smtClean="0">
                <a:latin typeface="Cambria Math"/>
                <a:ea typeface="Cambria Math"/>
              </a:rPr>
              <a:t>}</a:t>
            </a:r>
          </a:p>
          <a:p>
            <a:pPr lvl="1">
              <a:spcBef>
                <a:spcPts val="1200"/>
              </a:spcBef>
            </a:pPr>
            <a:r>
              <a:rPr lang="en-US" dirty="0" smtClean="0">
                <a:latin typeface="Cambria Math"/>
                <a:ea typeface="Cambria Math"/>
              </a:rPr>
              <a:t>What is the language of G? (All valid sentences?)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279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913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Derivations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95400"/>
                <a:ext cx="8229600" cy="5410200"/>
              </a:xfrm>
            </p:spPr>
            <p:txBody>
              <a:bodyPr>
                <a:normAutofit fontScale="25000" lnSpcReduction="20000"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en-US" sz="9600" dirty="0" smtClean="0"/>
                  <a:t>Given </a:t>
                </a:r>
                <a:r>
                  <a:rPr lang="en-US" sz="9600" i="1" dirty="0" smtClean="0"/>
                  <a:t>G=</a:t>
                </a:r>
                <a:r>
                  <a:rPr lang="en-US" sz="9600" dirty="0" smtClean="0"/>
                  <a:t>(</a:t>
                </a:r>
                <a:r>
                  <a:rPr lang="en-US" sz="9600" i="1" dirty="0" smtClean="0"/>
                  <a:t>V,T,S,P</a:t>
                </a:r>
                <a:r>
                  <a:rPr lang="en-US" sz="9600" dirty="0" smtClean="0"/>
                  <a:t>); Let </a:t>
                </a:r>
                <a:r>
                  <a:rPr lang="en-US" sz="9600" i="1" dirty="0" smtClean="0"/>
                  <a:t>w</a:t>
                </a:r>
                <a:r>
                  <a:rPr lang="en-US" sz="9600" baseline="-25000" dirty="0" smtClean="0">
                    <a:latin typeface="Cambria Math" pitchFamily="18" charset="0"/>
                    <a:ea typeface="Cambria Math" pitchFamily="18" charset="0"/>
                  </a:rPr>
                  <a:t>0</a:t>
                </a:r>
                <a:r>
                  <a:rPr lang="en-US" sz="9600" dirty="0" smtClean="0"/>
                  <a:t>=</a:t>
                </a:r>
                <a:r>
                  <a:rPr lang="en-US" sz="9600" i="1" dirty="0" smtClean="0"/>
                  <a:t>lz</a:t>
                </a:r>
                <a:r>
                  <a:rPr lang="en-US" sz="9600" baseline="-25000" dirty="0" smtClean="0">
                    <a:latin typeface="Cambria Math" pitchFamily="18" charset="0"/>
                    <a:ea typeface="Cambria Math" pitchFamily="18" charset="0"/>
                  </a:rPr>
                  <a:t>0</a:t>
                </a:r>
                <a:r>
                  <a:rPr lang="en-US" sz="9600" i="1" dirty="0" smtClean="0"/>
                  <a:t>r</a:t>
                </a:r>
                <a:r>
                  <a:rPr lang="en-US" sz="9600" dirty="0" smtClean="0"/>
                  <a:t> and</a:t>
                </a:r>
                <a:r>
                  <a:rPr lang="en-US" sz="9600" i="1" dirty="0" smtClean="0"/>
                  <a:t> w</a:t>
                </a:r>
                <a:r>
                  <a:rPr lang="en-US" sz="9600" baseline="-25000" dirty="0" smtClean="0">
                    <a:latin typeface="Cambria Math" pitchFamily="18" charset="0"/>
                    <a:ea typeface="Cambria Math" pitchFamily="18" charset="0"/>
                  </a:rPr>
                  <a:t>1</a:t>
                </a:r>
                <a:r>
                  <a:rPr lang="en-US" sz="9600" dirty="0" smtClean="0"/>
                  <a:t>=</a:t>
                </a:r>
                <a:r>
                  <a:rPr lang="en-US" sz="9600" i="1" dirty="0" smtClean="0"/>
                  <a:t>lz</a:t>
                </a:r>
                <a:r>
                  <a:rPr lang="en-US" sz="9600" baseline="-25000" dirty="0" smtClean="0">
                    <a:latin typeface="Cambria Math" pitchFamily="18" charset="0"/>
                    <a:ea typeface="Cambria Math" pitchFamily="18" charset="0"/>
                  </a:rPr>
                  <a:t>1</a:t>
                </a:r>
                <a:r>
                  <a:rPr lang="en-US" sz="9600" i="1" dirty="0" smtClean="0"/>
                  <a:t>r</a:t>
                </a:r>
                <a:r>
                  <a:rPr lang="en-US" sz="9600" dirty="0" smtClean="0"/>
                  <a:t> </a:t>
                </a:r>
                <a:r>
                  <a:rPr lang="en-US" sz="9600" dirty="0"/>
                  <a:t>be strings over </a:t>
                </a:r>
                <a:r>
                  <a:rPr lang="en-US" sz="9600" i="1" dirty="0" smtClean="0"/>
                  <a:t>V</a:t>
                </a:r>
                <a:endParaRPr lang="en-US" sz="9600" dirty="0" smtClean="0"/>
              </a:p>
              <a:p>
                <a:pPr>
                  <a:lnSpc>
                    <a:spcPct val="120000"/>
                  </a:lnSpc>
                </a:pPr>
                <a:r>
                  <a:rPr lang="en-US" sz="9600" i="1" dirty="0"/>
                  <a:t>w</a:t>
                </a:r>
                <a:r>
                  <a:rPr lang="en-US" sz="9600" baseline="-25000" dirty="0">
                    <a:latin typeface="Cambria Math" pitchFamily="18" charset="0"/>
                    <a:ea typeface="Cambria Math" pitchFamily="18" charset="0"/>
                  </a:rPr>
                  <a:t>1</a:t>
                </a:r>
                <a:r>
                  <a:rPr lang="en-US" sz="9600" dirty="0"/>
                  <a:t> is </a:t>
                </a:r>
                <a:r>
                  <a:rPr lang="en-US" sz="9600" b="1" dirty="0"/>
                  <a:t>directly derivable </a:t>
                </a:r>
                <a:r>
                  <a:rPr lang="en-US" sz="9600" dirty="0"/>
                  <a:t>from </a:t>
                </a:r>
                <a:r>
                  <a:rPr lang="en-US" sz="9600" i="1" dirty="0"/>
                  <a:t>w</a:t>
                </a:r>
                <a:r>
                  <a:rPr lang="en-US" sz="9600" baseline="-25000" dirty="0">
                    <a:latin typeface="Cambria Math" pitchFamily="18" charset="0"/>
                    <a:ea typeface="Cambria Math" pitchFamily="18" charset="0"/>
                  </a:rPr>
                  <a:t>0</a:t>
                </a:r>
                <a:r>
                  <a:rPr lang="en-US" sz="9600" dirty="0"/>
                  <a:t> </a:t>
                </a:r>
                <a:r>
                  <a:rPr lang="en-US" sz="9600" dirty="0" smtClean="0"/>
                  <a:t>if </a:t>
                </a:r>
                <a:r>
                  <a:rPr lang="en-US" sz="9600" i="1" dirty="0" smtClean="0"/>
                  <a:t>z</a:t>
                </a:r>
                <a:r>
                  <a:rPr lang="en-US" sz="9600" baseline="-25000" dirty="0" smtClean="0">
                    <a:latin typeface="Cambria Math" pitchFamily="18" charset="0"/>
                    <a:ea typeface="Cambria Math" pitchFamily="18" charset="0"/>
                  </a:rPr>
                  <a:t>0</a:t>
                </a:r>
                <a:r>
                  <a:rPr lang="en-US" sz="9600" dirty="0" smtClean="0">
                    <a:latin typeface="Cambria Math"/>
                    <a:ea typeface="Cambria Math"/>
                  </a:rPr>
                  <a:t>→</a:t>
                </a:r>
                <a:r>
                  <a:rPr lang="en-US" sz="9600" i="1" dirty="0" smtClean="0"/>
                  <a:t>z</a:t>
                </a:r>
                <a:r>
                  <a:rPr lang="en-US" sz="9600" baseline="-25000" dirty="0" smtClean="0">
                    <a:latin typeface="Cambria Math" pitchFamily="18" charset="0"/>
                    <a:ea typeface="Cambria Math" pitchFamily="18" charset="0"/>
                  </a:rPr>
                  <a:t>1</a:t>
                </a:r>
                <a:r>
                  <a:rPr lang="en-US" sz="9600" dirty="0" smtClean="0"/>
                  <a:t> </a:t>
                </a:r>
                <a:r>
                  <a:rPr lang="en-US" sz="9600" dirty="0"/>
                  <a:t>is a production of </a:t>
                </a:r>
                <a:r>
                  <a:rPr lang="en-US" sz="9600" i="1" dirty="0" smtClean="0"/>
                  <a:t>G</a:t>
                </a:r>
                <a:r>
                  <a:rPr lang="en-US" sz="9600" dirty="0" smtClean="0"/>
                  <a:t>; notation: </a:t>
                </a:r>
                <a:r>
                  <a:rPr lang="en-US" sz="9600" b="1" i="1" dirty="0" smtClean="0"/>
                  <a:t>w</a:t>
                </a:r>
                <a:r>
                  <a:rPr lang="en-US" sz="9600" b="1" baseline="-25000" dirty="0" smtClean="0">
                    <a:latin typeface="Cambria Math" pitchFamily="18" charset="0"/>
                    <a:ea typeface="Cambria Math" pitchFamily="18" charset="0"/>
                  </a:rPr>
                  <a:t>0</a:t>
                </a:r>
                <a:r>
                  <a:rPr lang="en-US" sz="9600" b="1" dirty="0" smtClean="0">
                    <a:latin typeface="Cambria Math"/>
                    <a:ea typeface="Cambria Math"/>
                  </a:rPr>
                  <a:t>⇒</a:t>
                </a:r>
                <a:r>
                  <a:rPr lang="en-US" sz="9600" b="1" i="1" dirty="0" smtClean="0"/>
                  <a:t>w</a:t>
                </a:r>
                <a:r>
                  <a:rPr lang="en-US" sz="9600" b="1" baseline="-25000" dirty="0" smtClean="0">
                    <a:latin typeface="Cambria Math" pitchFamily="18" charset="0"/>
                    <a:ea typeface="Cambria Math" pitchFamily="18" charset="0"/>
                  </a:rPr>
                  <a:t>1</a:t>
                </a:r>
                <a:endParaRPr lang="en-US" sz="9600" b="1" dirty="0" smtClean="0"/>
              </a:p>
              <a:p>
                <a:pPr>
                  <a:lnSpc>
                    <a:spcPct val="120000"/>
                  </a:lnSpc>
                </a:pPr>
                <a:r>
                  <a:rPr lang="en-US" sz="9600" i="1" dirty="0" err="1" smtClean="0"/>
                  <a:t>w</a:t>
                </a:r>
                <a:r>
                  <a:rPr lang="en-US" sz="9600" i="1" baseline="-25000" dirty="0" err="1" smtClean="0"/>
                  <a:t>n</a:t>
                </a:r>
                <a:r>
                  <a:rPr lang="en-US" sz="9600" dirty="0" smtClean="0"/>
                  <a:t> is </a:t>
                </a:r>
                <a:r>
                  <a:rPr lang="en-US" sz="9600" b="1" dirty="0" smtClean="0"/>
                  <a:t>derivable </a:t>
                </a:r>
                <a:r>
                  <a:rPr lang="en-US" sz="9600" i="1" dirty="0" smtClean="0"/>
                  <a:t>from w</a:t>
                </a:r>
                <a:r>
                  <a:rPr lang="en-US" sz="9600" baseline="-25000" dirty="0" smtClean="0">
                    <a:latin typeface="Cambria Math" pitchFamily="18" charset="0"/>
                    <a:ea typeface="Cambria Math" pitchFamily="18" charset="0"/>
                  </a:rPr>
                  <a:t>0</a:t>
                </a:r>
                <a:r>
                  <a:rPr lang="en-US" sz="9600" dirty="0" smtClean="0"/>
                  <a:t> if </a:t>
                </a:r>
                <a:r>
                  <a:rPr lang="en-US" sz="9600" i="1" dirty="0"/>
                  <a:t>w</a:t>
                </a:r>
                <a:r>
                  <a:rPr lang="en-US" sz="9600" baseline="-25000" dirty="0">
                    <a:latin typeface="Cambria Math" pitchFamily="18" charset="0"/>
                    <a:ea typeface="Cambria Math" pitchFamily="18" charset="0"/>
                  </a:rPr>
                  <a:t>0</a:t>
                </a:r>
                <a:r>
                  <a:rPr lang="en-US" sz="9600" dirty="0"/>
                  <a:t>,</a:t>
                </a:r>
                <a:r>
                  <a:rPr lang="en-US" sz="9600" i="1" dirty="0"/>
                  <a:t>w</a:t>
                </a:r>
                <a:r>
                  <a:rPr lang="en-US" sz="9600" baseline="-25000" dirty="0">
                    <a:latin typeface="Cambria Math" pitchFamily="18" charset="0"/>
                    <a:ea typeface="Cambria Math" pitchFamily="18" charset="0"/>
                  </a:rPr>
                  <a:t>1</a:t>
                </a:r>
                <a:r>
                  <a:rPr lang="en-US" sz="9600" dirty="0" smtClean="0"/>
                  <a:t>,...,</a:t>
                </a:r>
                <a:r>
                  <a:rPr lang="en-US" sz="9600" i="1" dirty="0" err="1"/>
                  <a:t>w</a:t>
                </a:r>
                <a:r>
                  <a:rPr lang="en-US" sz="9600" i="1" baseline="-25000" dirty="0" err="1"/>
                  <a:t>n</a:t>
                </a:r>
                <a:r>
                  <a:rPr lang="en-US" sz="9600" dirty="0"/>
                  <a:t> are strings over </a:t>
                </a:r>
                <a:r>
                  <a:rPr lang="en-US" sz="9600" i="1" dirty="0"/>
                  <a:t>V</a:t>
                </a:r>
                <a:r>
                  <a:rPr lang="en-US" sz="9600" dirty="0"/>
                  <a:t> such that </a:t>
                </a:r>
                <a:r>
                  <a:rPr lang="en-US" sz="9600" i="1" dirty="0" smtClean="0"/>
                  <a:t>w</a:t>
                </a:r>
                <a:r>
                  <a:rPr lang="en-US" sz="9600" baseline="-25000" dirty="0" smtClean="0">
                    <a:latin typeface="Cambria Math" pitchFamily="18" charset="0"/>
                    <a:ea typeface="Cambria Math" pitchFamily="18" charset="0"/>
                  </a:rPr>
                  <a:t>0</a:t>
                </a:r>
                <a:r>
                  <a:rPr lang="en-US" sz="9600" dirty="0" smtClean="0">
                    <a:latin typeface="Cambria Math"/>
                    <a:ea typeface="Cambria Math"/>
                  </a:rPr>
                  <a:t>⇒</a:t>
                </a:r>
                <a:r>
                  <a:rPr lang="en-US" sz="9600" i="1" dirty="0"/>
                  <a:t>w</a:t>
                </a:r>
                <a:r>
                  <a:rPr lang="en-US" sz="9600" baseline="-25000" dirty="0">
                    <a:latin typeface="Cambria Math" pitchFamily="18" charset="0"/>
                    <a:ea typeface="Cambria Math" pitchFamily="18" charset="0"/>
                  </a:rPr>
                  <a:t>1</a:t>
                </a:r>
                <a:r>
                  <a:rPr lang="en-US" sz="9600" dirty="0"/>
                  <a:t>,</a:t>
                </a:r>
                <a:r>
                  <a:rPr lang="en-US" sz="9600" i="1" dirty="0"/>
                  <a:t> </a:t>
                </a:r>
                <a:r>
                  <a:rPr lang="en-US" sz="9600" i="1" dirty="0" smtClean="0"/>
                  <a:t>w</a:t>
                </a:r>
                <a:r>
                  <a:rPr lang="en-US" sz="9600" baseline="-25000" dirty="0" smtClean="0">
                    <a:latin typeface="Cambria Math" pitchFamily="18" charset="0"/>
                    <a:ea typeface="Cambria Math" pitchFamily="18" charset="0"/>
                  </a:rPr>
                  <a:t>1</a:t>
                </a:r>
                <a:r>
                  <a:rPr lang="en-US" sz="9600" dirty="0" smtClean="0">
                    <a:latin typeface="Cambria Math"/>
                    <a:ea typeface="Cambria Math"/>
                  </a:rPr>
                  <a:t>⇒</a:t>
                </a:r>
                <a:r>
                  <a:rPr lang="en-US" sz="9600" i="1" dirty="0"/>
                  <a:t>w</a:t>
                </a:r>
                <a:r>
                  <a:rPr lang="en-US" sz="9600" baseline="-25000" dirty="0">
                    <a:latin typeface="Cambria Math" pitchFamily="18" charset="0"/>
                    <a:ea typeface="Cambria Math" pitchFamily="18" charset="0"/>
                  </a:rPr>
                  <a:t>2</a:t>
                </a:r>
                <a:r>
                  <a:rPr lang="en-US" sz="9600" dirty="0"/>
                  <a:t>, </a:t>
                </a:r>
                <a:r>
                  <a:rPr lang="en-US" sz="9600" dirty="0" smtClean="0"/>
                  <a:t>…, </a:t>
                </a:r>
                <a:r>
                  <a:rPr lang="en-US" sz="9600" i="1" dirty="0" smtClean="0"/>
                  <a:t>w</a:t>
                </a:r>
                <a:r>
                  <a:rPr lang="en-US" sz="9600" i="1" baseline="-25000" dirty="0" smtClean="0">
                    <a:ea typeface="Cambria Math" pitchFamily="18" charset="0"/>
                  </a:rPr>
                  <a:t>n</a:t>
                </a:r>
                <a:r>
                  <a:rPr lang="en-US" sz="9600" baseline="-25000" dirty="0" smtClean="0">
                    <a:latin typeface="Cambria Math" pitchFamily="18" charset="0"/>
                    <a:ea typeface="Cambria Math" pitchFamily="18" charset="0"/>
                  </a:rPr>
                  <a:t>-1</a:t>
                </a:r>
                <a:r>
                  <a:rPr lang="en-US" sz="9600" dirty="0" smtClean="0">
                    <a:latin typeface="Cambria Math"/>
                    <a:ea typeface="Cambria Math"/>
                  </a:rPr>
                  <a:t>⇒</a:t>
                </a:r>
                <a:r>
                  <a:rPr lang="en-US" sz="9600" i="1" dirty="0" smtClean="0"/>
                  <a:t>w</a:t>
                </a:r>
                <a:r>
                  <a:rPr lang="en-US" sz="9600" i="1" baseline="-25000" dirty="0" smtClean="0"/>
                  <a:t>n</a:t>
                </a:r>
                <a:r>
                  <a:rPr lang="en-US" sz="9600" dirty="0" smtClean="0"/>
                  <a:t>; notation: </a:t>
                </a:r>
                <a:r>
                  <a:rPr lang="en-US" sz="9600" b="1" i="1" dirty="0" smtClean="0"/>
                  <a:t>w</a:t>
                </a:r>
                <a:r>
                  <a:rPr lang="en-US" sz="9600" b="1" baseline="-25000" dirty="0" smtClean="0">
                    <a:latin typeface="Cambria Math" pitchFamily="18" charset="0"/>
                    <a:ea typeface="Cambria Math" pitchFamily="18" charset="0"/>
                  </a:rPr>
                  <a:t>0</a:t>
                </a:r>
                <a14:m>
                  <m:oMath xmlns:m="http://schemas.openxmlformats.org/officeDocument/2006/math">
                    <m:groupChr>
                      <m:groupChrPr>
                        <m:chr m:val="⇒"/>
                        <m:vertJc m:val="bot"/>
                        <m:ctrlPr>
                          <a:rPr lang="en-US" sz="9600" b="1" i="1">
                            <a:latin typeface="Cambria Math"/>
                            <a:ea typeface="Cambria Math" pitchFamily="18" charset="0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en-US" sz="9600" b="1" i="1" baseline="-14000">
                            <a:latin typeface="Cambria Math"/>
                            <a:ea typeface="Cambria Math"/>
                          </a:rPr>
                          <m:t>∗</m:t>
                        </m:r>
                      </m:e>
                    </m:groupChr>
                  </m:oMath>
                </a14:m>
                <a:r>
                  <a:rPr lang="en-US" sz="9600" b="1" i="1" dirty="0" smtClean="0"/>
                  <a:t>w</a:t>
                </a:r>
                <a:r>
                  <a:rPr lang="en-US" sz="9600" b="1" i="1" baseline="-25000" dirty="0" smtClean="0"/>
                  <a:t>n</a:t>
                </a:r>
                <a:endParaRPr lang="en-US" sz="9600" b="1" dirty="0" smtClean="0"/>
              </a:p>
              <a:p>
                <a:pPr>
                  <a:lnSpc>
                    <a:spcPct val="120000"/>
                  </a:lnSpc>
                </a:pPr>
                <a:r>
                  <a:rPr lang="en-US" sz="9600" dirty="0"/>
                  <a:t>The sequence of steps used to obtain </a:t>
                </a:r>
                <a:r>
                  <a:rPr lang="en-US" sz="9600" i="1" dirty="0" err="1"/>
                  <a:t>w</a:t>
                </a:r>
                <a:r>
                  <a:rPr lang="en-US" sz="9600" i="1" baseline="-25000" dirty="0" err="1"/>
                  <a:t>n</a:t>
                </a:r>
                <a:r>
                  <a:rPr lang="en-US" sz="9600" dirty="0"/>
                  <a:t> from </a:t>
                </a:r>
                <a:r>
                  <a:rPr lang="en-US" sz="9600" i="1" dirty="0"/>
                  <a:t>w</a:t>
                </a:r>
                <a:r>
                  <a:rPr lang="en-US" sz="9600" baseline="-25000" dirty="0">
                    <a:latin typeface="Cambria Math" pitchFamily="18" charset="0"/>
                    <a:ea typeface="Cambria Math" pitchFamily="18" charset="0"/>
                  </a:rPr>
                  <a:t>0</a:t>
                </a:r>
                <a:r>
                  <a:rPr lang="en-US" sz="9600" dirty="0"/>
                  <a:t> is called a </a:t>
                </a:r>
                <a:r>
                  <a:rPr lang="en-US" sz="9600" b="1" dirty="0" smtClean="0"/>
                  <a:t>derivation</a:t>
                </a:r>
                <a:r>
                  <a:rPr lang="en-US" sz="9600" dirty="0" smtClean="0"/>
                  <a:t>.</a:t>
                </a:r>
              </a:p>
              <a:p>
                <a:pPr>
                  <a:lnSpc>
                    <a:spcPct val="120000"/>
                  </a:lnSpc>
                  <a:spcBef>
                    <a:spcPts val="1200"/>
                  </a:spcBef>
                </a:pPr>
                <a:r>
                  <a:rPr lang="en-US" sz="9600" b="1" dirty="0" smtClean="0"/>
                  <a:t>Example </a:t>
                </a:r>
                <a:r>
                  <a:rPr lang="en-US" sz="9600" dirty="0" smtClean="0"/>
                  <a:t>: </a:t>
                </a:r>
              </a:p>
              <a:p>
                <a:pPr lvl="1">
                  <a:lnSpc>
                    <a:spcPts val="2700"/>
                  </a:lnSpc>
                </a:pPr>
                <a:r>
                  <a:rPr lang="en-US" sz="9600" i="1" dirty="0" err="1"/>
                  <a:t>ABa</a:t>
                </a:r>
                <a:r>
                  <a:rPr lang="en-US" sz="9600" dirty="0" err="1" smtClean="0">
                    <a:latin typeface="Cambria Math"/>
                    <a:ea typeface="Cambria Math"/>
                  </a:rPr>
                  <a:t>⇒</a:t>
                </a:r>
                <a:r>
                  <a:rPr lang="en-US" sz="9600" i="1" dirty="0" err="1" smtClean="0"/>
                  <a:t>Aaba</a:t>
                </a:r>
                <a:r>
                  <a:rPr lang="en-US" sz="9600" dirty="0" smtClean="0"/>
                  <a:t> because </a:t>
                </a:r>
                <a:r>
                  <a:rPr lang="en-US" sz="9600" i="1" dirty="0" err="1" smtClean="0">
                    <a:ea typeface="Cambria Math"/>
                  </a:rPr>
                  <a:t>B</a:t>
                </a:r>
                <a:r>
                  <a:rPr lang="en-US" sz="9600" dirty="0" err="1" smtClean="0">
                    <a:latin typeface="Cambria Math"/>
                    <a:ea typeface="Cambria Math"/>
                  </a:rPr>
                  <a:t>→</a:t>
                </a:r>
                <a:r>
                  <a:rPr lang="en-US" sz="9600" i="1" dirty="0" err="1">
                    <a:ea typeface="Cambria Math"/>
                  </a:rPr>
                  <a:t>ab</a:t>
                </a:r>
                <a:r>
                  <a:rPr lang="en-US" sz="9600" i="1" dirty="0">
                    <a:latin typeface="Cambria Math"/>
                    <a:ea typeface="Cambria Math"/>
                  </a:rPr>
                  <a:t>  </a:t>
                </a:r>
                <a:r>
                  <a:rPr lang="en-US" sz="9600" dirty="0">
                    <a:ea typeface="Cambria Math"/>
                  </a:rPr>
                  <a:t>is a </a:t>
                </a:r>
                <a:r>
                  <a:rPr lang="en-US" sz="9600" dirty="0" smtClean="0">
                    <a:ea typeface="Cambria Math"/>
                  </a:rPr>
                  <a:t>production </a:t>
                </a:r>
              </a:p>
              <a:p>
                <a:pPr lvl="1">
                  <a:lnSpc>
                    <a:spcPts val="2700"/>
                  </a:lnSpc>
                </a:pPr>
                <a:r>
                  <a:rPr lang="en-US" sz="9600" i="1" dirty="0" smtClean="0">
                    <a:ea typeface="Cambria Math"/>
                  </a:rPr>
                  <a:t>Aba</a:t>
                </a:r>
                <a14:m>
                  <m:oMath xmlns:m="http://schemas.openxmlformats.org/officeDocument/2006/math">
                    <m:groupChr>
                      <m:groupChrPr>
                        <m:chr m:val="⇒"/>
                        <m:vertJc m:val="bot"/>
                        <m:ctrlPr>
                          <a:rPr lang="en-US" sz="9600" i="1">
                            <a:latin typeface="Cambria Math"/>
                            <a:ea typeface="Cambria Math" pitchFamily="18" charset="0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en-US" sz="9600" i="1" baseline="-14000">
                            <a:latin typeface="Cambria Math"/>
                            <a:ea typeface="Cambria Math"/>
                          </a:rPr>
                          <m:t>∗</m:t>
                        </m:r>
                      </m:e>
                    </m:groupChr>
                  </m:oMath>
                </a14:m>
                <a:r>
                  <a:rPr lang="en-US" sz="9600" i="1" dirty="0" err="1" smtClean="0">
                    <a:ea typeface="Cambria Math"/>
                  </a:rPr>
                  <a:t>abababa</a:t>
                </a:r>
                <a:r>
                  <a:rPr lang="en-US" sz="9600" dirty="0" smtClean="0">
                    <a:ea typeface="Cambria Math"/>
                  </a:rPr>
                  <a:t> </a:t>
                </a:r>
              </a:p>
              <a:p>
                <a:pPr marL="667512" lvl="2" indent="0">
                  <a:lnSpc>
                    <a:spcPts val="2700"/>
                  </a:lnSpc>
                  <a:buNone/>
                </a:pPr>
                <a:r>
                  <a:rPr lang="en-US" sz="9600" dirty="0" smtClean="0">
                    <a:ea typeface="Cambria Math"/>
                  </a:rPr>
                  <a:t>because </a:t>
                </a:r>
                <a:r>
                  <a:rPr lang="en-US" sz="9600" i="1" dirty="0" err="1" smtClean="0">
                    <a:ea typeface="Cambria Math"/>
                  </a:rPr>
                  <a:t>ABa</a:t>
                </a:r>
                <a:r>
                  <a:rPr lang="en-US" sz="9600" dirty="0" err="1" smtClean="0">
                    <a:latin typeface="Cambria Math"/>
                    <a:ea typeface="Cambria Math"/>
                  </a:rPr>
                  <a:t>⇒</a:t>
                </a:r>
                <a:r>
                  <a:rPr lang="en-US" sz="9600" i="1" dirty="0" err="1" smtClean="0">
                    <a:ea typeface="Cambria Math"/>
                  </a:rPr>
                  <a:t>Aaba</a:t>
                </a:r>
                <a:r>
                  <a:rPr lang="en-US" sz="9600" dirty="0" err="1" smtClean="0">
                    <a:latin typeface="Cambria Math"/>
                    <a:ea typeface="Cambria Math"/>
                  </a:rPr>
                  <a:t>⇒</a:t>
                </a:r>
                <a:r>
                  <a:rPr lang="en-US" sz="9600" i="1" dirty="0" err="1" smtClean="0">
                    <a:ea typeface="Cambria Math"/>
                  </a:rPr>
                  <a:t>BBaba</a:t>
                </a:r>
                <a:r>
                  <a:rPr lang="en-US" sz="9600" dirty="0" err="1" smtClean="0">
                    <a:latin typeface="Cambria Math"/>
                    <a:ea typeface="Cambria Math"/>
                  </a:rPr>
                  <a:t>⇒</a:t>
                </a:r>
                <a:r>
                  <a:rPr lang="en-US" sz="9600" i="1" dirty="0" err="1" smtClean="0">
                    <a:ea typeface="Cambria Math"/>
                  </a:rPr>
                  <a:t>Bababa</a:t>
                </a:r>
                <a:r>
                  <a:rPr lang="en-US" sz="9600" dirty="0" smtClean="0">
                    <a:latin typeface="Cambria Math"/>
                    <a:ea typeface="Cambria Math"/>
                  </a:rPr>
                  <a:t>⇒</a:t>
                </a:r>
                <a:r>
                  <a:rPr lang="en-US" sz="9600" dirty="0" smtClean="0">
                    <a:ea typeface="Cambria Math"/>
                  </a:rPr>
                  <a:t> </a:t>
                </a:r>
                <a:r>
                  <a:rPr lang="en-US" sz="9600" i="1" dirty="0" err="1">
                    <a:ea typeface="Cambria Math"/>
                  </a:rPr>
                  <a:t>abababa</a:t>
                </a:r>
                <a:r>
                  <a:rPr lang="en-US" sz="9600" dirty="0">
                    <a:ea typeface="Cambria Math"/>
                  </a:rPr>
                  <a:t> </a:t>
                </a:r>
                <a:endParaRPr lang="en-US" sz="9600" dirty="0" smtClean="0">
                  <a:ea typeface="Cambria Math"/>
                </a:endParaRPr>
              </a:p>
              <a:p>
                <a:pPr marL="667512" lvl="2" indent="0">
                  <a:lnSpc>
                    <a:spcPts val="2700"/>
                  </a:lnSpc>
                  <a:buNone/>
                </a:pPr>
                <a:r>
                  <a:rPr lang="en-US" sz="9600" dirty="0" smtClean="0">
                    <a:ea typeface="Cambria Math"/>
                  </a:rPr>
                  <a:t>using </a:t>
                </a:r>
                <a:r>
                  <a:rPr lang="en-US" sz="9600" dirty="0">
                    <a:ea typeface="Cambria Math"/>
                  </a:rPr>
                  <a:t>the productions </a:t>
                </a:r>
                <a:r>
                  <a:rPr lang="en-US" sz="9600" dirty="0" smtClean="0">
                    <a:ea typeface="Cambria Math"/>
                  </a:rPr>
                  <a:t> </a:t>
                </a:r>
                <a:r>
                  <a:rPr lang="en-US" sz="9600" i="1" dirty="0" err="1" smtClean="0">
                    <a:ea typeface="Cambria Math"/>
                  </a:rPr>
                  <a:t>B</a:t>
                </a:r>
                <a:r>
                  <a:rPr lang="en-US" sz="9600" dirty="0" err="1" smtClean="0">
                    <a:latin typeface="Cambria Math"/>
                    <a:ea typeface="Cambria Math"/>
                  </a:rPr>
                  <a:t>→</a:t>
                </a:r>
                <a:r>
                  <a:rPr lang="en-US" sz="9600" i="1" dirty="0" err="1">
                    <a:ea typeface="Cambria Math"/>
                  </a:rPr>
                  <a:t>ab</a:t>
                </a:r>
                <a:r>
                  <a:rPr lang="en-US" sz="9600" dirty="0">
                    <a:latin typeface="Cambria Math"/>
                    <a:ea typeface="Cambria Math"/>
                  </a:rPr>
                  <a:t>,</a:t>
                </a:r>
                <a:r>
                  <a:rPr lang="en-US" sz="9600" dirty="0">
                    <a:ea typeface="Cambria Math"/>
                  </a:rPr>
                  <a:t> </a:t>
                </a:r>
                <a:r>
                  <a:rPr lang="en-US" sz="9600" i="1" dirty="0" smtClean="0">
                    <a:ea typeface="Cambria Math"/>
                  </a:rPr>
                  <a:t>A</a:t>
                </a:r>
                <a:r>
                  <a:rPr lang="en-US" sz="9600" dirty="0" smtClean="0">
                    <a:latin typeface="Cambria Math"/>
                    <a:ea typeface="Cambria Math"/>
                  </a:rPr>
                  <a:t>→</a:t>
                </a:r>
                <a:r>
                  <a:rPr lang="en-US" sz="9600" i="1" dirty="0" smtClean="0">
                    <a:ea typeface="Cambria Math"/>
                  </a:rPr>
                  <a:t>BB</a:t>
                </a:r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95400"/>
                <a:ext cx="8229600" cy="5410200"/>
              </a:xfrm>
              <a:blipFill rotWithShape="1">
                <a:blip r:embed="rId2"/>
                <a:stretch>
                  <a:fillRect l="-741" t="-902" r="-19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15402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Language Generation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400" dirty="0" smtClean="0"/>
                  <a:t>Given </a:t>
                </a:r>
                <a:r>
                  <a:rPr lang="en-US" sz="2400" i="1" dirty="0" smtClean="0"/>
                  <a:t>G </a:t>
                </a:r>
                <a:r>
                  <a:rPr lang="en-US" sz="2400" i="1" dirty="0"/>
                  <a:t>=</a:t>
                </a:r>
                <a:r>
                  <a:rPr lang="en-US" sz="2400" dirty="0"/>
                  <a:t>(</a:t>
                </a:r>
                <a:r>
                  <a:rPr lang="en-US" sz="2400" i="1" dirty="0"/>
                  <a:t>V, T, S, P</a:t>
                </a:r>
                <a:r>
                  <a:rPr lang="en-US" sz="2400" dirty="0" smtClean="0"/>
                  <a:t>). </a:t>
                </a:r>
                <a:r>
                  <a:rPr lang="en-US" sz="2400" dirty="0"/>
                  <a:t>The </a:t>
                </a:r>
                <a:r>
                  <a:rPr lang="en-US" sz="2400" b="1" dirty="0"/>
                  <a:t>language </a:t>
                </a:r>
                <a:r>
                  <a:rPr lang="en-US" sz="2400" b="1" i="1" dirty="0"/>
                  <a:t>L</a:t>
                </a:r>
                <a:r>
                  <a:rPr lang="en-US" sz="2400" b="1" dirty="0"/>
                  <a:t>(</a:t>
                </a:r>
                <a:r>
                  <a:rPr lang="en-US" sz="2400" b="1" i="1" dirty="0"/>
                  <a:t>G</a:t>
                </a:r>
                <a:r>
                  <a:rPr lang="en-US" sz="2400" b="1" dirty="0"/>
                  <a:t>)</a:t>
                </a:r>
                <a:r>
                  <a:rPr lang="en-US" sz="2400" b="1" dirty="0" smtClean="0"/>
                  <a:t>generated </a:t>
                </a:r>
                <a:r>
                  <a:rPr lang="en-US" sz="2400" b="1" dirty="0"/>
                  <a:t>by </a:t>
                </a:r>
                <a:r>
                  <a:rPr lang="en-US" sz="2400" b="1" dirty="0" smtClean="0"/>
                  <a:t>G </a:t>
                </a:r>
                <a:r>
                  <a:rPr lang="en-US" sz="2400" dirty="0" smtClean="0"/>
                  <a:t>is </a:t>
                </a:r>
                <a:r>
                  <a:rPr lang="en-US" sz="2400" dirty="0"/>
                  <a:t>the set of all strings </a:t>
                </a:r>
                <a:r>
                  <a:rPr lang="en-US" sz="2400" dirty="0" smtClean="0"/>
                  <a:t>derivable </a:t>
                </a:r>
                <a:r>
                  <a:rPr lang="en-US" sz="2400" dirty="0"/>
                  <a:t>from the starting state </a:t>
                </a:r>
                <a:r>
                  <a:rPr lang="en-US" sz="2400" i="1" dirty="0" smtClean="0"/>
                  <a:t>S</a:t>
                </a:r>
                <a:endParaRPr lang="en-US" sz="2400" dirty="0" smtClean="0"/>
              </a:p>
              <a:p>
                <a:pPr lvl="1"/>
                <a:r>
                  <a:rPr lang="en-US" dirty="0" smtClean="0"/>
                  <a:t>Formally: </a:t>
                </a:r>
                <a:r>
                  <a:rPr lang="en-US" i="1" dirty="0" smtClean="0"/>
                  <a:t> </a:t>
                </a:r>
                <a:r>
                  <a:rPr lang="en-US" i="1" dirty="0"/>
                  <a:t>L</a:t>
                </a:r>
                <a:r>
                  <a:rPr lang="en-US" dirty="0"/>
                  <a:t>(</a:t>
                </a:r>
                <a:r>
                  <a:rPr lang="en-US" i="1" dirty="0"/>
                  <a:t>G</a:t>
                </a:r>
                <a:r>
                  <a:rPr lang="en-US" dirty="0"/>
                  <a:t>) = {</a:t>
                </a:r>
                <a:r>
                  <a:rPr lang="en-US" i="1" dirty="0"/>
                  <a:t>w</a:t>
                </a:r>
                <a:r>
                  <a:rPr lang="en-US" dirty="0"/>
                  <a:t> </a:t>
                </a:r>
                <a:r>
                  <a:rPr lang="en-US" dirty="0" smtClean="0">
                    <a:latin typeface="Cambria Math"/>
                    <a:ea typeface="Cambria Math"/>
                  </a:rPr>
                  <a:t>∈</a:t>
                </a:r>
                <a:r>
                  <a:rPr lang="en-US" dirty="0" smtClean="0"/>
                  <a:t> </a:t>
                </a:r>
                <a:r>
                  <a:rPr lang="en-US" i="1" dirty="0"/>
                  <a:t>T*</a:t>
                </a:r>
                <a:r>
                  <a:rPr lang="en-US" dirty="0"/>
                  <a:t> | S </a:t>
                </a:r>
                <a:r>
                  <a:rPr lang="en-US" baseline="-25000" dirty="0">
                    <a:latin typeface="Cambria Math" pitchFamily="18" charset="0"/>
                    <a:ea typeface="Cambria Math" pitchFamily="18" charset="0"/>
                  </a:rPr>
                  <a:t> </a:t>
                </a:r>
                <a14:m>
                  <m:oMath xmlns:m="http://schemas.openxmlformats.org/officeDocument/2006/math">
                    <m:groupChr>
                      <m:groupChrPr>
                        <m:chr m:val="⇒"/>
                        <m:vertJc m:val="bot"/>
                        <m:ctrlPr>
                          <a:rPr lang="en-US" i="1">
                            <a:latin typeface="Cambria Math"/>
                            <a:ea typeface="Cambria Math" pitchFamily="18" charset="0"/>
                          </a:rPr>
                        </m:ctrlPr>
                      </m:groupChrPr>
                      <m:e>
                        <m:r>
                          <m:rPr>
                            <m:brk m:alnAt="2"/>
                          </m:rPr>
                          <a:rPr lang="en-US" i="1" baseline="-14000">
                            <a:latin typeface="Cambria Math"/>
                            <a:ea typeface="Cambria Math"/>
                          </a:rPr>
                          <m:t>∗</m:t>
                        </m:r>
                      </m:e>
                    </m:groupChr>
                  </m:oMath>
                </a14:m>
                <a:r>
                  <a:rPr lang="en-US" dirty="0"/>
                  <a:t>  </a:t>
                </a:r>
                <a:r>
                  <a:rPr lang="en-US" i="1" dirty="0"/>
                  <a:t>w</a:t>
                </a:r>
                <a:r>
                  <a:rPr lang="en-US" dirty="0" smtClean="0"/>
                  <a:t>}</a:t>
                </a:r>
                <a:endParaRPr lang="en-US" dirty="0"/>
              </a:p>
              <a:p>
                <a:r>
                  <a:rPr lang="en-US" sz="2400" b="1" dirty="0" smtClean="0"/>
                  <a:t>Example</a:t>
                </a:r>
                <a:r>
                  <a:rPr lang="en-US" sz="2400" dirty="0" smtClean="0"/>
                  <a:t>:</a:t>
                </a:r>
              </a:p>
              <a:p>
                <a:pPr lvl="1"/>
                <a:r>
                  <a:rPr lang="en-US" dirty="0" smtClean="0"/>
                  <a:t>Let </a:t>
                </a:r>
                <a:r>
                  <a:rPr lang="en-US" i="1" dirty="0"/>
                  <a:t>G</a:t>
                </a:r>
                <a:r>
                  <a:rPr lang="en-US" dirty="0"/>
                  <a:t> be </a:t>
                </a:r>
                <a:r>
                  <a:rPr lang="en-US" dirty="0" smtClean="0"/>
                  <a:t>a grammar </a:t>
                </a:r>
                <a:r>
                  <a:rPr lang="en-US" dirty="0"/>
                  <a:t>with </a:t>
                </a:r>
                <a:r>
                  <a:rPr lang="en-US" i="1" dirty="0" smtClean="0"/>
                  <a:t>V</a:t>
                </a:r>
                <a:r>
                  <a:rPr lang="en-US" dirty="0" smtClean="0"/>
                  <a:t> </a:t>
                </a:r>
                <a:r>
                  <a:rPr lang="en-US" dirty="0"/>
                  <a:t>= {</a:t>
                </a:r>
                <a:r>
                  <a:rPr lang="en-US" i="1" dirty="0"/>
                  <a:t>S</a:t>
                </a:r>
                <a:r>
                  <a:rPr lang="en-US" dirty="0"/>
                  <a:t>, </a:t>
                </a:r>
                <a:r>
                  <a:rPr lang="en-US" i="1" dirty="0"/>
                  <a:t>A</a:t>
                </a:r>
                <a:r>
                  <a:rPr lang="en-US" dirty="0"/>
                  <a:t>, </a:t>
                </a:r>
                <a:r>
                  <a:rPr lang="en-US" i="1" dirty="0"/>
                  <a:t>a</a:t>
                </a:r>
                <a:r>
                  <a:rPr lang="en-US" dirty="0"/>
                  <a:t>, </a:t>
                </a:r>
                <a:r>
                  <a:rPr lang="en-US" i="1" dirty="0"/>
                  <a:t>b</a:t>
                </a:r>
                <a:r>
                  <a:rPr lang="en-US" dirty="0"/>
                  <a:t>}, </a:t>
                </a:r>
                <a:r>
                  <a:rPr lang="en-US" i="1" dirty="0" smtClean="0"/>
                  <a:t>T</a:t>
                </a:r>
                <a:r>
                  <a:rPr lang="en-US" dirty="0" smtClean="0"/>
                  <a:t> </a:t>
                </a:r>
                <a:r>
                  <a:rPr lang="en-US" dirty="0"/>
                  <a:t>= {</a:t>
                </a:r>
                <a:r>
                  <a:rPr lang="en-US" i="1" dirty="0"/>
                  <a:t>a</a:t>
                </a:r>
                <a:r>
                  <a:rPr lang="en-US" dirty="0"/>
                  <a:t>, </a:t>
                </a:r>
                <a:r>
                  <a:rPr lang="en-US" i="1" dirty="0"/>
                  <a:t>b</a:t>
                </a:r>
                <a:r>
                  <a:rPr lang="en-US" dirty="0"/>
                  <a:t>}, starting symbol </a:t>
                </a:r>
                <a:r>
                  <a:rPr lang="en-US" i="1" dirty="0"/>
                  <a:t>S</a:t>
                </a:r>
                <a:r>
                  <a:rPr lang="en-US" dirty="0"/>
                  <a:t>, and </a:t>
                </a:r>
                <a:r>
                  <a:rPr lang="en-US" i="1" dirty="0" smtClean="0"/>
                  <a:t>P</a:t>
                </a:r>
                <a:r>
                  <a:rPr lang="en-US" dirty="0" smtClean="0"/>
                  <a:t> </a:t>
                </a:r>
                <a:r>
                  <a:rPr lang="en-US" dirty="0"/>
                  <a:t>= </a:t>
                </a:r>
                <a:r>
                  <a:rPr lang="en-US" dirty="0" smtClean="0"/>
                  <a:t>{</a:t>
                </a:r>
                <a:r>
                  <a:rPr lang="en-US" i="1" dirty="0" err="1"/>
                  <a:t>S</a:t>
                </a:r>
                <a:r>
                  <a:rPr lang="en-US" dirty="0" err="1"/>
                  <a:t>→</a:t>
                </a:r>
                <a:r>
                  <a:rPr lang="en-US" i="1" dirty="0" err="1"/>
                  <a:t>b</a:t>
                </a:r>
                <a:r>
                  <a:rPr lang="en-US" dirty="0"/>
                  <a:t>, </a:t>
                </a:r>
                <a:r>
                  <a:rPr lang="en-US" i="1" dirty="0" err="1" smtClean="0"/>
                  <a:t>S</a:t>
                </a:r>
                <a:r>
                  <a:rPr lang="en-US" dirty="0" err="1" smtClean="0"/>
                  <a:t>→</a:t>
                </a:r>
                <a:r>
                  <a:rPr lang="en-US" i="1" dirty="0" err="1" smtClean="0"/>
                  <a:t>aA</a:t>
                </a:r>
                <a:r>
                  <a:rPr lang="en-US" dirty="0"/>
                  <a:t>, </a:t>
                </a:r>
                <a:r>
                  <a:rPr lang="en-US" i="1" dirty="0" err="1" smtClean="0"/>
                  <a:t>A</a:t>
                </a:r>
                <a:r>
                  <a:rPr lang="en-US" dirty="0" err="1" smtClean="0"/>
                  <a:t>→</a:t>
                </a:r>
                <a:r>
                  <a:rPr lang="en-US" i="1" dirty="0" err="1" smtClean="0"/>
                  <a:t>aa</a:t>
                </a:r>
                <a:r>
                  <a:rPr lang="en-US" dirty="0" smtClean="0"/>
                  <a:t>}</a:t>
                </a:r>
              </a:p>
              <a:p>
                <a:pPr lvl="1"/>
                <a:r>
                  <a:rPr lang="en-US" dirty="0" smtClean="0"/>
                  <a:t>All possible derivations:</a:t>
                </a:r>
              </a:p>
              <a:p>
                <a:pPr lvl="2"/>
                <a:r>
                  <a:rPr lang="en-US" sz="2400" i="1" dirty="0"/>
                  <a:t>S</a:t>
                </a:r>
                <a:r>
                  <a:rPr lang="en-US" sz="2400" dirty="0"/>
                  <a:t> </a:t>
                </a:r>
                <a:r>
                  <a:rPr lang="en-US" sz="2400" dirty="0">
                    <a:solidFill>
                      <a:prstClr val="black"/>
                    </a:solidFill>
                    <a:latin typeface="Cambria Math"/>
                    <a:ea typeface="Cambria Math"/>
                  </a:rPr>
                  <a:t>⇒ </a:t>
                </a:r>
                <a:r>
                  <a:rPr lang="en-US" sz="2400" i="1" dirty="0" smtClean="0"/>
                  <a:t>b</a:t>
                </a:r>
              </a:p>
              <a:p>
                <a:pPr lvl="2"/>
                <a:r>
                  <a:rPr lang="en-US" sz="2400" i="1" dirty="0"/>
                  <a:t>S</a:t>
                </a:r>
                <a:r>
                  <a:rPr lang="en-US" sz="2400" dirty="0"/>
                  <a:t> </a:t>
                </a:r>
                <a:r>
                  <a:rPr lang="en-US" sz="2400" dirty="0">
                    <a:solidFill>
                      <a:prstClr val="black"/>
                    </a:solidFill>
                    <a:latin typeface="Cambria Math"/>
                    <a:ea typeface="Cambria Math"/>
                  </a:rPr>
                  <a:t>⇒ </a:t>
                </a:r>
                <a:r>
                  <a:rPr lang="en-US" sz="2400" i="1" dirty="0" err="1" smtClean="0"/>
                  <a:t>aA</a:t>
                </a:r>
                <a:r>
                  <a:rPr lang="en-US" sz="2400" i="1" dirty="0" smtClean="0"/>
                  <a:t> </a:t>
                </a:r>
                <a:r>
                  <a:rPr lang="en-US" sz="2400" dirty="0" smtClean="0">
                    <a:solidFill>
                      <a:prstClr val="black"/>
                    </a:solidFill>
                    <a:latin typeface="Cambria Math"/>
                    <a:ea typeface="Cambria Math"/>
                  </a:rPr>
                  <a:t>⇒ </a:t>
                </a:r>
                <a:r>
                  <a:rPr lang="en-US" sz="2400" i="1" dirty="0" err="1"/>
                  <a:t>aaa</a:t>
                </a:r>
                <a:r>
                  <a:rPr lang="en-US" sz="2400" dirty="0"/>
                  <a:t> </a:t>
                </a:r>
                <a:endParaRPr lang="en-US" sz="2400" i="1" dirty="0" smtClean="0"/>
              </a:p>
              <a:p>
                <a:pPr lvl="1"/>
                <a:r>
                  <a:rPr lang="en-US" dirty="0" smtClean="0"/>
                  <a:t>Therefore </a:t>
                </a:r>
                <a:r>
                  <a:rPr lang="en-US" i="1" dirty="0" smtClean="0"/>
                  <a:t>L</a:t>
                </a:r>
                <a:r>
                  <a:rPr lang="en-US" dirty="0" smtClean="0"/>
                  <a:t>(</a:t>
                </a:r>
                <a:r>
                  <a:rPr lang="en-US" i="1" dirty="0" smtClean="0"/>
                  <a:t>G</a:t>
                </a:r>
                <a:r>
                  <a:rPr lang="en-US" dirty="0"/>
                  <a:t>) = {</a:t>
                </a:r>
                <a:r>
                  <a:rPr lang="en-US" i="1" dirty="0"/>
                  <a:t>b</a:t>
                </a:r>
                <a:r>
                  <a:rPr lang="en-US" dirty="0"/>
                  <a:t>, </a:t>
                </a:r>
                <a:r>
                  <a:rPr lang="en-US" i="1" dirty="0" err="1"/>
                  <a:t>aaa</a:t>
                </a:r>
                <a:r>
                  <a:rPr lang="en-US" dirty="0" smtClean="0"/>
                  <a:t>}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741" t="-1015" r="-17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259473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Types of Grammars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2582" y="4572000"/>
            <a:ext cx="8229600" cy="1600200"/>
          </a:xfrm>
        </p:spPr>
        <p:txBody>
          <a:bodyPr>
            <a:normAutofit/>
          </a:bodyPr>
          <a:lstStyle/>
          <a:p>
            <a:r>
              <a:rPr lang="en-US" dirty="0"/>
              <a:t>Type </a:t>
            </a:r>
            <a:r>
              <a:rPr lang="en-US" dirty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/>
              <a:t> grammars are </a:t>
            </a:r>
            <a:r>
              <a:rPr lang="en-US" b="1" dirty="0"/>
              <a:t>context-sensitive</a:t>
            </a:r>
            <a:endParaRPr lang="en-US" i="1" dirty="0"/>
          </a:p>
          <a:p>
            <a:r>
              <a:rPr lang="en-US" dirty="0" smtClean="0"/>
              <a:t>Type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/>
              <a:t> grammars are </a:t>
            </a:r>
            <a:r>
              <a:rPr lang="en-US" b="1" dirty="0" smtClean="0"/>
              <a:t>context-free</a:t>
            </a:r>
            <a:endParaRPr lang="en-US" i="1" dirty="0" smtClean="0"/>
          </a:p>
          <a:p>
            <a:r>
              <a:rPr lang="en-US" dirty="0" smtClean="0"/>
              <a:t>Most programming languages are of type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2</a:t>
            </a:r>
            <a:endParaRPr lang="en-US" dirty="0">
              <a:latin typeface="Cambria Math" pitchFamily="18" charset="0"/>
              <a:ea typeface="Cambria Math" pitchFamily="18" charset="0"/>
            </a:endParaRP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4532" y="152400"/>
            <a:ext cx="893064" cy="103251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858000" y="1201475"/>
            <a:ext cx="2249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Noam Chomsky</a:t>
            </a:r>
            <a:endParaRPr lang="en-US" dirty="0"/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28799"/>
            <a:ext cx="9173236" cy="259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041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Derivation Trees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derivation generated by a context-free grammar can be shown as an ordered rooted tree, called </a:t>
            </a:r>
            <a:r>
              <a:rPr lang="en-US" b="1" dirty="0" smtClean="0"/>
              <a:t>parse tree</a:t>
            </a:r>
          </a:p>
          <a:p>
            <a:pPr lvl="1"/>
            <a:r>
              <a:rPr lang="en-US" dirty="0" smtClean="0"/>
              <a:t>The root of the tree represents the start symbol</a:t>
            </a:r>
          </a:p>
          <a:p>
            <a:pPr lvl="1"/>
            <a:r>
              <a:rPr lang="en-US" dirty="0" smtClean="0"/>
              <a:t>The internal vertices represent the nonterminal symbols </a:t>
            </a:r>
          </a:p>
          <a:p>
            <a:pPr lvl="1"/>
            <a:r>
              <a:rPr lang="en-US" dirty="0" smtClean="0"/>
              <a:t>The leaves represent the terminal symbols </a:t>
            </a:r>
          </a:p>
          <a:p>
            <a:pPr lvl="1"/>
            <a:r>
              <a:rPr lang="en-US" dirty="0" smtClean="0"/>
              <a:t>For each production </a:t>
            </a:r>
            <a:r>
              <a:rPr lang="en-US" i="1" dirty="0" err="1" smtClean="0"/>
              <a:t>A</a:t>
            </a:r>
            <a:r>
              <a:rPr lang="en-US" dirty="0" err="1" smtClean="0">
                <a:latin typeface="Cambria Math"/>
                <a:ea typeface="Cambria Math"/>
              </a:rPr>
              <a:t>→</a:t>
            </a:r>
            <a:r>
              <a:rPr lang="en-US" i="1" dirty="0" err="1" smtClean="0"/>
              <a:t>w</a:t>
            </a:r>
            <a:r>
              <a:rPr lang="en-US" i="1" dirty="0" smtClean="0"/>
              <a:t> </a:t>
            </a:r>
            <a:r>
              <a:rPr lang="en-US" dirty="0" smtClean="0"/>
              <a:t>used, the vertex  </a:t>
            </a:r>
            <a:r>
              <a:rPr lang="en-US" i="1" dirty="0" smtClean="0"/>
              <a:t>A</a:t>
            </a:r>
            <a:r>
              <a:rPr lang="en-US" dirty="0" smtClean="0"/>
              <a:t> has as children the vertices that represent each symbol in </a:t>
            </a:r>
            <a:r>
              <a:rPr lang="en-US" i="1" dirty="0" smtClean="0"/>
              <a:t>w</a:t>
            </a:r>
            <a:r>
              <a:rPr lang="en-US" dirty="0" smtClean="0"/>
              <a:t>, in order from left to right</a:t>
            </a:r>
          </a:p>
          <a:p>
            <a:pPr indent="0">
              <a:buNone/>
            </a:pPr>
            <a:endParaRPr lang="en-US" dirty="0"/>
          </a:p>
          <a:p>
            <a:pPr indent="0">
              <a:buNone/>
            </a:pPr>
            <a:endParaRPr lang="en-US" dirty="0" smtClean="0"/>
          </a:p>
          <a:p>
            <a:pPr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74545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7437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Derivation Trees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81001" y="1371600"/>
            <a:ext cx="8610600" cy="52578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Example</a:t>
            </a:r>
            <a:r>
              <a:rPr lang="en-US" dirty="0" smtClean="0"/>
              <a:t>:</a:t>
            </a:r>
          </a:p>
          <a:p>
            <a:pPr lvl="1"/>
            <a:r>
              <a:rPr lang="en-US" b="1" dirty="0" smtClean="0"/>
              <a:t>sentence </a:t>
            </a:r>
            <a:r>
              <a:rPr lang="en-US" dirty="0" smtClean="0"/>
              <a:t>→ </a:t>
            </a:r>
            <a:r>
              <a:rPr lang="en-US" b="1" dirty="0" smtClean="0"/>
              <a:t>noun </a:t>
            </a:r>
            <a:r>
              <a:rPr lang="en-US" b="1" dirty="0"/>
              <a:t>phrase </a:t>
            </a:r>
            <a:r>
              <a:rPr lang="en-US" dirty="0" smtClean="0"/>
              <a:t>followed by a </a:t>
            </a:r>
            <a:r>
              <a:rPr lang="en-US" b="1" dirty="0"/>
              <a:t>verb </a:t>
            </a:r>
            <a:r>
              <a:rPr lang="en-US" b="1" dirty="0" smtClean="0"/>
              <a:t>phrase</a:t>
            </a:r>
            <a:endParaRPr lang="en-US" dirty="0"/>
          </a:p>
          <a:p>
            <a:pPr lvl="1"/>
            <a:r>
              <a:rPr lang="en-US" b="1" dirty="0" smtClean="0"/>
              <a:t>noun </a:t>
            </a:r>
            <a:r>
              <a:rPr lang="en-US" b="1" dirty="0"/>
              <a:t>phrase </a:t>
            </a:r>
            <a:r>
              <a:rPr lang="en-US" dirty="0" smtClean="0"/>
              <a:t>→ </a:t>
            </a:r>
            <a:r>
              <a:rPr lang="en-US" b="1" dirty="0" smtClean="0"/>
              <a:t>article </a:t>
            </a:r>
            <a:r>
              <a:rPr lang="en-US" dirty="0"/>
              <a:t>followed by an </a:t>
            </a:r>
            <a:r>
              <a:rPr lang="en-US" b="1" dirty="0"/>
              <a:t>adjective </a:t>
            </a:r>
            <a:r>
              <a:rPr lang="en-US" dirty="0"/>
              <a:t>followed by a </a:t>
            </a:r>
            <a:r>
              <a:rPr lang="en-US" b="1" dirty="0" smtClean="0"/>
              <a:t>noun</a:t>
            </a:r>
            <a:endParaRPr lang="en-US" dirty="0"/>
          </a:p>
          <a:p>
            <a:pPr lvl="1"/>
            <a:r>
              <a:rPr lang="en-US" b="1" dirty="0" smtClean="0"/>
              <a:t>noun </a:t>
            </a:r>
            <a:r>
              <a:rPr lang="en-US" b="1" dirty="0"/>
              <a:t>phrase </a:t>
            </a:r>
            <a:r>
              <a:rPr lang="en-US" dirty="0" smtClean="0"/>
              <a:t>→ </a:t>
            </a:r>
            <a:r>
              <a:rPr lang="en-US" b="1" dirty="0" smtClean="0"/>
              <a:t>article </a:t>
            </a:r>
            <a:r>
              <a:rPr lang="en-US" dirty="0"/>
              <a:t>followed by a </a:t>
            </a:r>
            <a:r>
              <a:rPr lang="en-US" b="1" dirty="0" smtClean="0"/>
              <a:t>noun</a:t>
            </a:r>
            <a:endParaRPr lang="en-US" dirty="0"/>
          </a:p>
          <a:p>
            <a:pPr lvl="1"/>
            <a:r>
              <a:rPr lang="en-US" b="1" dirty="0" smtClean="0"/>
              <a:t>verb </a:t>
            </a:r>
            <a:r>
              <a:rPr lang="en-US" b="1" dirty="0"/>
              <a:t>phrase </a:t>
            </a:r>
            <a:r>
              <a:rPr lang="en-US" dirty="0" smtClean="0"/>
              <a:t>→ </a:t>
            </a:r>
            <a:r>
              <a:rPr lang="en-US" b="1" dirty="0" smtClean="0"/>
              <a:t>verb </a:t>
            </a:r>
            <a:r>
              <a:rPr lang="en-US" dirty="0"/>
              <a:t>followed by an </a:t>
            </a:r>
            <a:r>
              <a:rPr lang="en-US" b="1" dirty="0" smtClean="0"/>
              <a:t>adverb</a:t>
            </a:r>
          </a:p>
          <a:p>
            <a:pPr lvl="1"/>
            <a:r>
              <a:rPr lang="en-US" b="1" dirty="0" smtClean="0"/>
              <a:t>verb </a:t>
            </a:r>
            <a:r>
              <a:rPr lang="en-US" b="1" dirty="0"/>
              <a:t>phrase </a:t>
            </a:r>
            <a:r>
              <a:rPr lang="en-US" dirty="0" smtClean="0"/>
              <a:t>→ </a:t>
            </a:r>
            <a:r>
              <a:rPr lang="en-US" b="1" dirty="0" smtClean="0"/>
              <a:t>verb</a:t>
            </a:r>
            <a:endParaRPr lang="en-US" dirty="0"/>
          </a:p>
          <a:p>
            <a:pPr lvl="1"/>
            <a:r>
              <a:rPr lang="en-US" b="1" dirty="0" smtClean="0"/>
              <a:t>article </a:t>
            </a:r>
            <a:r>
              <a:rPr lang="en-US" dirty="0" smtClean="0"/>
              <a:t>→ </a:t>
            </a:r>
            <a:r>
              <a:rPr lang="en-US" i="1" dirty="0" smtClean="0"/>
              <a:t>a</a:t>
            </a:r>
            <a:endParaRPr lang="en-US" dirty="0"/>
          </a:p>
          <a:p>
            <a:pPr lvl="1"/>
            <a:r>
              <a:rPr lang="en-US" b="1" dirty="0" smtClean="0"/>
              <a:t>article </a:t>
            </a:r>
            <a:r>
              <a:rPr lang="en-US" dirty="0" smtClean="0"/>
              <a:t>→ </a:t>
            </a:r>
            <a:r>
              <a:rPr lang="en-US" i="1" dirty="0" smtClean="0"/>
              <a:t>the</a:t>
            </a:r>
            <a:endParaRPr lang="en-US" dirty="0"/>
          </a:p>
          <a:p>
            <a:pPr lvl="1"/>
            <a:r>
              <a:rPr lang="en-US" b="1" dirty="0" smtClean="0"/>
              <a:t>adjective </a:t>
            </a:r>
            <a:r>
              <a:rPr lang="en-US" dirty="0" smtClean="0"/>
              <a:t>→ </a:t>
            </a:r>
            <a:r>
              <a:rPr lang="en-US" i="1" dirty="0" smtClean="0"/>
              <a:t>large</a:t>
            </a:r>
            <a:endParaRPr lang="en-US" dirty="0"/>
          </a:p>
          <a:p>
            <a:pPr lvl="1"/>
            <a:r>
              <a:rPr lang="en-US" b="1" dirty="0" smtClean="0"/>
              <a:t>adjective </a:t>
            </a:r>
            <a:r>
              <a:rPr lang="en-US" dirty="0" smtClean="0"/>
              <a:t>→ </a:t>
            </a:r>
            <a:r>
              <a:rPr lang="en-US" i="1" dirty="0" smtClean="0"/>
              <a:t>hungry</a:t>
            </a:r>
            <a:endParaRPr lang="en-US" dirty="0"/>
          </a:p>
          <a:p>
            <a:pPr lvl="1"/>
            <a:r>
              <a:rPr lang="en-US" b="1" dirty="0"/>
              <a:t>noun </a:t>
            </a:r>
            <a:r>
              <a:rPr lang="en-US" dirty="0"/>
              <a:t>→ </a:t>
            </a:r>
            <a:r>
              <a:rPr lang="en-US" i="1" dirty="0"/>
              <a:t>mathematician</a:t>
            </a:r>
            <a:endParaRPr lang="en-US" dirty="0"/>
          </a:p>
          <a:p>
            <a:pPr lvl="1"/>
            <a:r>
              <a:rPr lang="en-US" b="1" dirty="0" smtClean="0"/>
              <a:t>noun </a:t>
            </a:r>
            <a:r>
              <a:rPr lang="en-US" dirty="0" smtClean="0"/>
              <a:t>→ </a:t>
            </a:r>
            <a:r>
              <a:rPr lang="en-US" i="1" dirty="0" smtClean="0"/>
              <a:t>rabbit</a:t>
            </a:r>
            <a:endParaRPr lang="en-US" dirty="0" smtClean="0"/>
          </a:p>
          <a:p>
            <a:pPr lvl="1"/>
            <a:r>
              <a:rPr lang="en-US" b="1" dirty="0" smtClean="0"/>
              <a:t>verb </a:t>
            </a:r>
            <a:r>
              <a:rPr lang="en-US" dirty="0" smtClean="0"/>
              <a:t>→ </a:t>
            </a:r>
            <a:r>
              <a:rPr lang="en-US" i="1" dirty="0" smtClean="0"/>
              <a:t>eats</a:t>
            </a:r>
            <a:endParaRPr lang="en-US" dirty="0"/>
          </a:p>
          <a:p>
            <a:pPr lvl="1"/>
            <a:r>
              <a:rPr lang="en-US" b="1" dirty="0" smtClean="0"/>
              <a:t>verb </a:t>
            </a:r>
            <a:r>
              <a:rPr lang="en-US" dirty="0" smtClean="0"/>
              <a:t>→ </a:t>
            </a:r>
            <a:r>
              <a:rPr lang="en-US" i="1" dirty="0" smtClean="0"/>
              <a:t>hops</a:t>
            </a:r>
            <a:endParaRPr lang="en-US" dirty="0"/>
          </a:p>
          <a:p>
            <a:pPr lvl="1"/>
            <a:r>
              <a:rPr lang="en-US" b="1" dirty="0" smtClean="0"/>
              <a:t>adverb </a:t>
            </a:r>
            <a:r>
              <a:rPr lang="en-US" dirty="0" smtClean="0"/>
              <a:t>→ </a:t>
            </a:r>
            <a:r>
              <a:rPr lang="en-US" i="1" dirty="0" smtClean="0"/>
              <a:t>quickly</a:t>
            </a:r>
            <a:endParaRPr lang="en-US" dirty="0"/>
          </a:p>
          <a:p>
            <a:pPr lvl="1"/>
            <a:r>
              <a:rPr lang="en-US" b="1" dirty="0" smtClean="0"/>
              <a:t>adverb </a:t>
            </a:r>
            <a:r>
              <a:rPr lang="en-US" dirty="0" smtClean="0"/>
              <a:t>→ </a:t>
            </a:r>
            <a:r>
              <a:rPr lang="en-US" i="1" dirty="0" smtClean="0"/>
              <a:t>wildly</a:t>
            </a:r>
            <a:endParaRPr lang="en-US" dirty="0"/>
          </a:p>
        </p:txBody>
      </p:sp>
      <p:pic>
        <p:nvPicPr>
          <p:cNvPr id="7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3276600"/>
            <a:ext cx="4811415" cy="3126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503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28015</TotalTime>
  <Words>688</Words>
  <Application>Microsoft Office PowerPoint</Application>
  <PresentationFormat>On-screen Show (4:3)</PresentationFormat>
  <Paragraphs>78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Flow</vt:lpstr>
      <vt:lpstr>Languages and Grammars</vt:lpstr>
      <vt:lpstr>Introduction</vt:lpstr>
      <vt:lpstr>Phrase-Structure Grammars</vt:lpstr>
      <vt:lpstr>Phrase-Structure Grammars</vt:lpstr>
      <vt:lpstr>Derivations</vt:lpstr>
      <vt:lpstr>Language Generation</vt:lpstr>
      <vt:lpstr>Types of Grammars</vt:lpstr>
      <vt:lpstr>Derivation Trees</vt:lpstr>
      <vt:lpstr>Derivation Trees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Induction and recursion</dc:title>
  <dc:creator>Richard Scherl</dc:creator>
  <cp:lastModifiedBy>Bren School of Information and Computers Science</cp:lastModifiedBy>
  <cp:revision>995</cp:revision>
  <dcterms:created xsi:type="dcterms:W3CDTF">2012-07-15T18:32:41Z</dcterms:created>
  <dcterms:modified xsi:type="dcterms:W3CDTF">2014-03-22T07:39:01Z</dcterms:modified>
</cp:coreProperties>
</file>