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435" r:id="rId2"/>
    <p:sldId id="438" r:id="rId3"/>
    <p:sldId id="441" r:id="rId4"/>
    <p:sldId id="429" r:id="rId5"/>
    <p:sldId id="439" r:id="rId6"/>
    <p:sldId id="44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4" autoAdjust="0"/>
    <p:restoredTop sz="94660"/>
  </p:normalViewPr>
  <p:slideViewPr>
    <p:cSldViewPr>
      <p:cViewPr varScale="1">
        <p:scale>
          <a:sx n="69" d="100"/>
          <a:sy n="69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Finite-State Machines with Output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4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of a FSM with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vending machine accepts nickels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¢), dimes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dirty="0" smtClean="0"/>
              <a:t>¢), and quarters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25</a:t>
            </a:r>
            <a:r>
              <a:rPr lang="en-US" dirty="0" smtClean="0"/>
              <a:t>¢). When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30</a:t>
            </a:r>
            <a:r>
              <a:rPr lang="en-US" dirty="0" smtClean="0"/>
              <a:t>¢ or more has been deposited, the machine returns the amount over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30</a:t>
            </a:r>
            <a:r>
              <a:rPr lang="en-US" dirty="0" smtClean="0"/>
              <a:t>¢. The customer can then press an O-button to receive orange juice or an R-button to receive apple juice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971800"/>
            <a:ext cx="844468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of a FSM with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The same FSM can be represented using </a:t>
            </a:r>
            <a:r>
              <a:rPr lang="en-US" dirty="0" smtClean="0">
                <a:solidFill>
                  <a:prstClr val="black"/>
                </a:solidFill>
              </a:rPr>
              <a:t>a table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09800"/>
            <a:ext cx="8515699" cy="392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9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FSMs with 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A </a:t>
            </a:r>
            <a:r>
              <a:rPr lang="en-US" sz="3100" b="1" dirty="0" smtClean="0"/>
              <a:t>finite-state machine </a:t>
            </a:r>
            <a:r>
              <a:rPr lang="en-US" sz="3100" i="1" dirty="0" smtClean="0"/>
              <a:t>M</a:t>
            </a:r>
            <a:r>
              <a:rPr lang="en-US" sz="3100" dirty="0" smtClean="0"/>
              <a:t> = (</a:t>
            </a:r>
            <a:r>
              <a:rPr lang="en-US" sz="3100" i="1" dirty="0" smtClean="0"/>
              <a:t>S</a:t>
            </a:r>
            <a:r>
              <a:rPr lang="en-US" sz="3100" dirty="0" smtClean="0"/>
              <a:t>, </a:t>
            </a:r>
            <a:r>
              <a:rPr lang="en-US" sz="3100" i="1" dirty="0" smtClean="0"/>
              <a:t>I</a:t>
            </a:r>
            <a:r>
              <a:rPr lang="en-US" sz="3100" dirty="0" smtClean="0"/>
              <a:t>, </a:t>
            </a:r>
            <a:r>
              <a:rPr lang="en-US" sz="3100" i="1" dirty="0" smtClean="0"/>
              <a:t>O</a:t>
            </a:r>
            <a:r>
              <a:rPr lang="en-US" sz="3100" dirty="0" smtClean="0"/>
              <a:t>, </a:t>
            </a:r>
            <a:r>
              <a:rPr lang="en-US" sz="3100" i="1" dirty="0" smtClean="0"/>
              <a:t>f</a:t>
            </a:r>
            <a:r>
              <a:rPr lang="en-US" sz="3100" dirty="0" smtClean="0"/>
              <a:t>, </a:t>
            </a:r>
            <a:r>
              <a:rPr lang="en-US" sz="3100" i="1" dirty="0" smtClean="0"/>
              <a:t>g</a:t>
            </a:r>
            <a:r>
              <a:rPr lang="en-US" sz="3100" dirty="0" smtClean="0"/>
              <a:t>, </a:t>
            </a:r>
            <a:r>
              <a:rPr lang="en-US" sz="3100" i="1" dirty="0" smtClean="0"/>
              <a:t>s</a:t>
            </a:r>
            <a:r>
              <a:rPr lang="en-US" sz="3100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sz="3100" dirty="0" smtClean="0"/>
              <a:t>) consists of: </a:t>
            </a:r>
          </a:p>
          <a:p>
            <a:pPr lvl="1"/>
            <a:r>
              <a:rPr lang="en-US" sz="3100" dirty="0" smtClean="0"/>
              <a:t>a finite set </a:t>
            </a:r>
            <a:r>
              <a:rPr lang="en-US" sz="3100" i="1" dirty="0" smtClean="0"/>
              <a:t>S</a:t>
            </a:r>
            <a:r>
              <a:rPr lang="en-US" sz="3100" dirty="0" smtClean="0"/>
              <a:t> of </a:t>
            </a:r>
            <a:r>
              <a:rPr lang="en-US" sz="3100" i="1" dirty="0" smtClean="0"/>
              <a:t>states</a:t>
            </a:r>
            <a:endParaRPr lang="en-US" sz="3100" dirty="0" smtClean="0"/>
          </a:p>
          <a:p>
            <a:pPr lvl="1"/>
            <a:r>
              <a:rPr lang="en-US" sz="3100" dirty="0" smtClean="0"/>
              <a:t>a finite </a:t>
            </a:r>
            <a:r>
              <a:rPr lang="en-US" sz="3100" i="1" dirty="0" smtClean="0"/>
              <a:t>input alphabet I</a:t>
            </a:r>
            <a:endParaRPr lang="en-US" sz="3100" dirty="0" smtClean="0"/>
          </a:p>
          <a:p>
            <a:pPr lvl="1"/>
            <a:r>
              <a:rPr lang="en-US" sz="3100" dirty="0" smtClean="0"/>
              <a:t>a finite </a:t>
            </a:r>
            <a:r>
              <a:rPr lang="en-US" sz="3100" i="1" dirty="0" smtClean="0"/>
              <a:t>output alphabet O</a:t>
            </a:r>
            <a:endParaRPr lang="en-US" sz="3100" dirty="0" smtClean="0"/>
          </a:p>
          <a:p>
            <a:pPr lvl="1"/>
            <a:r>
              <a:rPr lang="en-US" sz="3100" dirty="0"/>
              <a:t>an </a:t>
            </a:r>
            <a:r>
              <a:rPr lang="en-US" sz="3100" i="1" dirty="0"/>
              <a:t>initial state s</a:t>
            </a:r>
            <a:r>
              <a:rPr lang="en-US" sz="3100" baseline="-25000" dirty="0">
                <a:latin typeface="Cambria Math" pitchFamily="18" charset="0"/>
                <a:ea typeface="Cambria Math" pitchFamily="18" charset="0"/>
              </a:rPr>
              <a:t>0</a:t>
            </a:r>
            <a:endParaRPr lang="en-US" sz="2800" dirty="0"/>
          </a:p>
          <a:p>
            <a:pPr lvl="1"/>
            <a:r>
              <a:rPr lang="en-US" sz="3100" dirty="0" smtClean="0"/>
              <a:t>a </a:t>
            </a:r>
            <a:r>
              <a:rPr lang="en-US" sz="3100" i="1" dirty="0" smtClean="0"/>
              <a:t>transition function f</a:t>
            </a:r>
            <a:r>
              <a:rPr lang="en-US" sz="3100" dirty="0" smtClean="0"/>
              <a:t> </a:t>
            </a:r>
          </a:p>
          <a:p>
            <a:pPr lvl="1"/>
            <a:r>
              <a:rPr lang="en-US" sz="3100" dirty="0" smtClean="0"/>
              <a:t>an </a:t>
            </a:r>
            <a:r>
              <a:rPr lang="en-US" sz="3100" i="1" dirty="0" smtClean="0"/>
              <a:t>output function g 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114800"/>
            <a:ext cx="3363308" cy="25937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888343"/>
            <a:ext cx="2871271" cy="2145775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06506" y="4040097"/>
            <a:ext cx="4343400" cy="27432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Example </a:t>
            </a:r>
            <a:r>
              <a:rPr lang="en-US" sz="2400" b="1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: </a:t>
            </a:r>
          </a:p>
          <a:p>
            <a:pPr marL="708660" lvl="1" indent="-342900">
              <a:spcBef>
                <a:spcPts val="0"/>
              </a:spcBef>
            </a:pPr>
            <a:r>
              <a:rPr lang="en-US" dirty="0" smtClean="0"/>
              <a:t>S = {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}</a:t>
            </a:r>
          </a:p>
          <a:p>
            <a:pPr marL="708660" lvl="1" indent="-342900">
              <a:spcBef>
                <a:spcPts val="0"/>
              </a:spcBef>
            </a:pPr>
            <a:r>
              <a:rPr lang="en-US" i="1" dirty="0" smtClean="0"/>
              <a:t>I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 </a:t>
            </a:r>
          </a:p>
          <a:p>
            <a:pPr marL="708660" lvl="1" indent="-342900">
              <a:spcBef>
                <a:spcPts val="0"/>
              </a:spcBef>
            </a:pPr>
            <a:r>
              <a:rPr lang="en-US" i="1" dirty="0" smtClean="0"/>
              <a:t>O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</a:t>
            </a:r>
          </a:p>
          <a:p>
            <a:pPr marL="708660" lvl="1" indent="-342900">
              <a:spcBef>
                <a:spcPts val="0"/>
              </a:spcBef>
            </a:pPr>
            <a:r>
              <a:rPr lang="en-US" dirty="0" smtClean="0"/>
              <a:t>Initial</a:t>
            </a:r>
            <a:r>
              <a:rPr lang="en-US" dirty="0"/>
              <a:t>: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</a:p>
          <a:p>
            <a:pPr marL="708660" lvl="1" indent="-342900">
              <a:spcBef>
                <a:spcPts val="0"/>
              </a:spcBef>
            </a:pPr>
            <a:r>
              <a:rPr lang="en-US" dirty="0" smtClean="0"/>
              <a:t>f, g: state table/diagram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889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4617B"/>
                </a:solidFill>
              </a:rPr>
              <a:t>FSMs with 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Example</a:t>
            </a:r>
            <a:r>
              <a:rPr lang="en-US" sz="2400" i="1" dirty="0" smtClean="0"/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</a:rPr>
              <a:t>:</a:t>
            </a:r>
            <a:r>
              <a:rPr lang="en-US" sz="2400" i="1" dirty="0" smtClean="0"/>
              <a:t> unit-delay machine</a:t>
            </a:r>
            <a:endParaRPr lang="en-US" sz="2400" dirty="0"/>
          </a:p>
          <a:p>
            <a:pPr lvl="1"/>
            <a:r>
              <a:rPr lang="en-US" dirty="0"/>
              <a:t>given the </a:t>
            </a:r>
            <a:r>
              <a:rPr lang="en-US" dirty="0" smtClean="0"/>
              <a:t>bit </a:t>
            </a:r>
            <a:r>
              <a:rPr lang="en-US" dirty="0"/>
              <a:t>string 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…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k</a:t>
            </a:r>
            <a:r>
              <a:rPr lang="en-US" dirty="0" smtClean="0"/>
              <a:t> it produces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…</a:t>
            </a:r>
            <a:r>
              <a:rPr lang="en-US" i="1" dirty="0" smtClean="0"/>
              <a:t>x</a:t>
            </a:r>
            <a:r>
              <a:rPr lang="en-US" i="1" baseline="-25000" dirty="0" smtClean="0"/>
              <a:t>k</a:t>
            </a:r>
            <a:r>
              <a:rPr lang="en-US" baseline="-25000" dirty="0" smtClean="0"/>
              <a:t>-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667000"/>
            <a:ext cx="3915899" cy="33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4617B"/>
                </a:solidFill>
              </a:rPr>
              <a:t>FSMs with 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lvl="0">
              <a:buClr>
                <a:srgbClr val="0BD0D9"/>
              </a:buClr>
            </a:pPr>
            <a:r>
              <a:rPr lang="en-US" sz="2400" b="1" dirty="0">
                <a:solidFill>
                  <a:prstClr val="black"/>
                </a:solidFill>
              </a:rPr>
              <a:t>Example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>
                <a:solidFill>
                  <a:prstClr val="black"/>
                </a:solidFill>
              </a:rPr>
              <a:t>:</a:t>
            </a:r>
            <a:r>
              <a:rPr lang="en-US" sz="2400" i="1" dirty="0" smtClean="0">
                <a:solidFill>
                  <a:prstClr val="black"/>
                </a:solidFill>
              </a:rPr>
              <a:t> adding machine for binary integers</a:t>
            </a:r>
            <a:endParaRPr lang="en-US" sz="2400" dirty="0">
              <a:solidFill>
                <a:prstClr val="black"/>
              </a:solidFill>
            </a:endParaRPr>
          </a:p>
          <a:p>
            <a:pPr lvl="1">
              <a:buClr>
                <a:srgbClr val="0F6FC6"/>
              </a:buClr>
            </a:pPr>
            <a:r>
              <a:rPr lang="en-US" dirty="0">
                <a:solidFill>
                  <a:prstClr val="black"/>
                </a:solidFill>
              </a:rPr>
              <a:t>given </a:t>
            </a:r>
            <a:r>
              <a:rPr lang="en-US" dirty="0" smtClean="0"/>
              <a:t>(</a:t>
            </a:r>
            <a:r>
              <a:rPr lang="en-US" i="1" dirty="0" err="1"/>
              <a:t>x</a:t>
            </a:r>
            <a:r>
              <a:rPr lang="en-US" i="1" baseline="-25000" dirty="0" err="1"/>
              <a:t>n</a:t>
            </a:r>
            <a:r>
              <a:rPr lang="en-US" dirty="0"/>
              <a:t>…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)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and </a:t>
            </a:r>
            <a:r>
              <a:rPr lang="en-US" dirty="0" smtClean="0"/>
              <a:t>(</a:t>
            </a:r>
            <a:r>
              <a:rPr lang="en-US" i="1" dirty="0" err="1"/>
              <a:t>y</a:t>
            </a:r>
            <a:r>
              <a:rPr lang="en-US" i="1" baseline="-25000" dirty="0" err="1"/>
              <a:t>n</a:t>
            </a:r>
            <a:r>
              <a:rPr lang="en-US" dirty="0"/>
              <a:t>…</a:t>
            </a:r>
            <a:r>
              <a:rPr lang="en-US" i="1" dirty="0"/>
              <a:t>y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/>
              <a:t>y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)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solidFill>
                  <a:prstClr val="black"/>
                </a:solidFill>
              </a:rPr>
              <a:t>it produces their sum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r>
              <a:rPr lang="en-US" dirty="0" smtClean="0">
                <a:ea typeface="Cambria Math" pitchFamily="18" charset="0"/>
              </a:rPr>
              <a:t> </a:t>
            </a: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baseline="-25000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baseline="-25000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41" y="2743201"/>
            <a:ext cx="6019800" cy="292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26596</TotalTime>
  <Words>207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Finite-State Machines with Output</vt:lpstr>
      <vt:lpstr>Example of a FSM with Output</vt:lpstr>
      <vt:lpstr>Example of a FSM with Output</vt:lpstr>
      <vt:lpstr>FSMs with Outputs</vt:lpstr>
      <vt:lpstr>FSMs with Outputs</vt:lpstr>
      <vt:lpstr>FSMs with Outputs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Bren School of Information and Computers Science</cp:lastModifiedBy>
  <cp:revision>988</cp:revision>
  <dcterms:created xsi:type="dcterms:W3CDTF">2012-07-15T18:32:41Z</dcterms:created>
  <dcterms:modified xsi:type="dcterms:W3CDTF">2014-03-22T07:39:23Z</dcterms:modified>
</cp:coreProperties>
</file>