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98" r:id="rId2"/>
    <p:sldId id="292" r:id="rId3"/>
    <p:sldId id="299" r:id="rId4"/>
    <p:sldId id="317" r:id="rId5"/>
    <p:sldId id="357" r:id="rId6"/>
    <p:sldId id="321" r:id="rId7"/>
    <p:sldId id="322" r:id="rId8"/>
    <p:sldId id="302" r:id="rId9"/>
    <p:sldId id="359" r:id="rId10"/>
    <p:sldId id="358" r:id="rId11"/>
    <p:sldId id="303" r:id="rId12"/>
    <p:sldId id="325" r:id="rId13"/>
    <p:sldId id="356" r:id="rId14"/>
    <p:sldId id="304" r:id="rId15"/>
    <p:sldId id="306" r:id="rId16"/>
    <p:sldId id="305" r:id="rId17"/>
    <p:sldId id="309" r:id="rId18"/>
    <p:sldId id="361" r:id="rId19"/>
    <p:sldId id="362" r:id="rId20"/>
  </p:sldIdLst>
  <p:sldSz cx="9144000" cy="6858000" type="screen4x3"/>
  <p:notesSz cx="6985000" cy="9271000"/>
  <p:embeddedFontLst>
    <p:embeddedFont>
      <p:font typeface="Constantia" panose="02030602050306030303" pitchFamily="18" charset="0"/>
      <p:regular r:id="rId23"/>
      <p:bold r:id="rId24"/>
      <p:italic r:id="rId25"/>
      <p:boldItalic r:id="rId26"/>
    </p:embeddedFont>
    <p:embeddedFont>
      <p:font typeface="Wingdings 2" panose="05020102010507070707" pitchFamily="18" charset="2"/>
      <p:regular r:id="rId27"/>
    </p:embeddedFont>
    <p:embeddedFont>
      <p:font typeface="Brush Script MT" panose="03060802040406070304" pitchFamily="66" charset="0"/>
      <p:italic r:id="rId28"/>
    </p:embeddedFont>
    <p:embeddedFont>
      <p:font typeface="Cambria Math" panose="02040503050406030204" pitchFamily="18" charset="0"/>
      <p:regular r:id="rId29"/>
    </p:embeddedFon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7" autoAdjust="0"/>
    <p:restoredTop sz="94660"/>
  </p:normalViewPr>
  <p:slideViewPr>
    <p:cSldViewPr>
      <p:cViewPr varScale="1">
        <p:scale>
          <a:sx n="68" d="100"/>
          <a:sy n="68" d="100"/>
        </p:scale>
        <p:origin x="-8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21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r">
              <a:defRPr sz="1300"/>
            </a:lvl1pPr>
          </a:lstStyle>
          <a:p>
            <a:fld id="{C0FEF7AE-0C30-4EA7-B74D-470A9C33048D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r">
              <a:defRPr sz="13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01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r">
              <a:defRPr sz="1300"/>
            </a:lvl1pPr>
          </a:lstStyle>
          <a:p>
            <a:fld id="{10106763-8029-41BC-9E70-E644A94F0E80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6913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74" tIns="46437" rIns="92874" bIns="4643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lIns="92874" tIns="46437" rIns="92874" bIns="4643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r">
              <a:defRPr sz="1300"/>
            </a:lvl1pPr>
          </a:lstStyle>
          <a:p>
            <a:fld id="{A56D6F1B-26ED-417A-B5D8-8AED7AD379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8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D6F1B-26ED-417A-B5D8-8AED7AD379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dirty="0" smtClean="0"/>
              <a:t>: Two sets are </a:t>
            </a:r>
            <a:r>
              <a:rPr lang="en-US" b="1" i="1" dirty="0" smtClean="0"/>
              <a:t>equal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they have the same elements. </a:t>
            </a:r>
          </a:p>
          <a:p>
            <a:pPr lvl="1"/>
            <a:r>
              <a:rPr lang="en-US" dirty="0" smtClean="0"/>
              <a:t>Formally: if A and B are sets, then A = B </a:t>
            </a:r>
            <a:r>
              <a:rPr lang="en-US" dirty="0" err="1" smtClean="0"/>
              <a:t>iff</a:t>
            </a:r>
            <a:r>
              <a:rPr lang="en-US" dirty="0" smtClean="0"/>
              <a:t>                                         </a:t>
            </a:r>
          </a:p>
          <a:p>
            <a:endParaRPr lang="en-US" b="1" dirty="0" smtClean="0"/>
          </a:p>
          <a:p>
            <a:pPr>
              <a:spcBef>
                <a:spcPts val="2400"/>
              </a:spcBef>
            </a:pPr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{1, 3, 5} = {3, 5, 1}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{1, 5, 5, 5, 3, 3, 1} = {1, 3, 5}</a:t>
            </a:r>
          </a:p>
          <a:p>
            <a:pPr lvl="1"/>
            <a:endParaRPr lang="en-US" dirty="0">
              <a:latin typeface="Cambria Math" pitchFamily="18" charset="0"/>
              <a:ea typeface="Cambria Math" pitchFamily="18" charset="0"/>
            </a:endParaRPr>
          </a:p>
          <a:p>
            <a:pPr lvl="1"/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4" name="Picture 3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905000" y="2948292"/>
            <a:ext cx="3092028" cy="36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7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:  The set </a:t>
            </a:r>
            <a:r>
              <a:rPr lang="en-US" sz="2400" i="1" dirty="0" smtClean="0"/>
              <a:t>A</a:t>
            </a:r>
            <a:r>
              <a:rPr lang="en-US" sz="2400" dirty="0" smtClean="0"/>
              <a:t> is a </a:t>
            </a:r>
            <a:r>
              <a:rPr lang="en-US" sz="2400" b="1" i="1" dirty="0" smtClean="0"/>
              <a:t>subset</a:t>
            </a:r>
            <a:r>
              <a:rPr lang="en-US" sz="2400" dirty="0" smtClean="0"/>
              <a:t> of </a:t>
            </a:r>
            <a:r>
              <a:rPr lang="en-US" sz="2400" i="1" dirty="0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iff</a:t>
            </a:r>
            <a:r>
              <a:rPr lang="en-US" sz="2400" dirty="0" smtClean="0"/>
              <a:t> every element of </a:t>
            </a:r>
            <a:r>
              <a:rPr lang="en-US" sz="2400" i="1" dirty="0" smtClean="0"/>
              <a:t>A</a:t>
            </a:r>
            <a:r>
              <a:rPr lang="en-US" sz="2400" dirty="0" smtClean="0"/>
              <a:t> is also an element of </a:t>
            </a:r>
            <a:r>
              <a:rPr lang="en-US" sz="2400" i="1" dirty="0" smtClean="0"/>
              <a:t>B</a:t>
            </a:r>
            <a:r>
              <a:rPr lang="en-US" sz="2400" dirty="0" smtClean="0"/>
              <a:t>.</a:t>
            </a:r>
          </a:p>
          <a:p>
            <a:pPr lvl="1"/>
            <a:r>
              <a:rPr lang="en-US" dirty="0" smtClean="0"/>
              <a:t>Formally:</a:t>
            </a:r>
          </a:p>
          <a:p>
            <a:pPr lvl="1"/>
            <a:r>
              <a:rPr lang="en-US" dirty="0" smtClean="0"/>
              <a:t>Notation: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⊆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</a:p>
          <a:p>
            <a:pPr>
              <a:spcBef>
                <a:spcPts val="1800"/>
              </a:spcBef>
            </a:pPr>
            <a:r>
              <a:rPr lang="en-US" sz="2400" b="1" dirty="0" smtClean="0">
                <a:ea typeface="Cambria Math" pitchFamily="18" charset="0"/>
              </a:rPr>
              <a:t>Examples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:</a:t>
            </a:r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  <a:p>
            <a:pPr lvl="1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N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⊆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Z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⊆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R</a:t>
            </a:r>
            <a:endParaRPr lang="en-US" b="1" dirty="0" smtClean="0">
              <a:latin typeface="Cambria Math" pitchFamily="18" charset="0"/>
              <a:ea typeface="Cambria Math" pitchFamily="18" charset="0"/>
            </a:endParaRPr>
          </a:p>
          <a:p>
            <a:pPr lvl="1"/>
            <a:r>
              <a:rPr lang="en-US" b="1" dirty="0" smtClean="0">
                <a:solidFill>
                  <a:prstClr val="black"/>
                </a:solidFill>
                <a:latin typeface="Cambria Math"/>
                <a:ea typeface="Cambria Math"/>
              </a:rPr>
              <a:t>Z </a:t>
            </a:r>
            <a:r>
              <a:rPr lang="en-US" dirty="0" smtClean="0">
                <a:solidFill>
                  <a:prstClr val="black"/>
                </a:solidFill>
                <a:latin typeface="Cambria Math"/>
                <a:ea typeface="Cambria Math"/>
              </a:rPr>
              <a:t>⊈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⁺</a:t>
            </a:r>
          </a:p>
          <a:p>
            <a:pPr>
              <a:spcBef>
                <a:spcPts val="1800"/>
              </a:spcBef>
            </a:pPr>
            <a:r>
              <a:rPr lang="en-US" sz="2400" b="1" dirty="0"/>
              <a:t>Theorem</a:t>
            </a:r>
            <a:r>
              <a:rPr lang="en-US" sz="2400" dirty="0"/>
              <a:t>: </a:t>
            </a:r>
            <a:r>
              <a:rPr lang="en-US" sz="2400" dirty="0" smtClean="0"/>
              <a:t> For </a:t>
            </a:r>
            <a:r>
              <a:rPr lang="en-US" sz="2400" dirty="0"/>
              <a:t>every set </a:t>
            </a:r>
            <a:r>
              <a:rPr lang="en-US" sz="2400" i="1" dirty="0" smtClean="0"/>
              <a:t>S:</a:t>
            </a:r>
            <a:endParaRPr lang="en-US" sz="2400" dirty="0" smtClean="0"/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Cambria Math"/>
                <a:ea typeface="Cambria Math"/>
              </a:rPr>
              <a:t>∅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⊆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</a:p>
          <a:p>
            <a:pPr lvl="1">
              <a:spcBef>
                <a:spcPts val="600"/>
              </a:spcBef>
            </a:pPr>
            <a:r>
              <a:rPr lang="en-US" i="1" dirty="0" smtClean="0">
                <a:latin typeface="Cambria Math"/>
                <a:ea typeface="Cambria Math"/>
              </a:rPr>
              <a:t>S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⊆ </a:t>
            </a:r>
            <a:r>
              <a:rPr lang="en-US" i="1" dirty="0">
                <a:latin typeface="Cambria Math" pitchFamily="18" charset="0"/>
                <a:ea typeface="Cambria Math" pitchFamily="18" charset="0"/>
              </a:rPr>
              <a:t>S</a:t>
            </a:r>
          </a:p>
          <a:p>
            <a:pPr lvl="1">
              <a:spcBef>
                <a:spcPts val="1800"/>
              </a:spcBef>
            </a:pPr>
            <a:endParaRPr lang="en-US" i="1" dirty="0" smtClean="0">
              <a:latin typeface="Cambria Math" pitchFamily="18" charset="0"/>
              <a:ea typeface="Cambria Math" pitchFamily="18" charset="0"/>
            </a:endParaRPr>
          </a:p>
          <a:p>
            <a:pPr lvl="1">
              <a:spcBef>
                <a:spcPts val="1800"/>
              </a:spcBef>
            </a:pPr>
            <a:endParaRPr lang="en-US" dirty="0"/>
          </a:p>
          <a:p>
            <a:endParaRPr lang="en-US" dirty="0">
              <a:latin typeface="Cambria Math" pitchFamily="18" charset="0"/>
              <a:ea typeface="Cambria Math" pitchFamily="18" charset="0"/>
            </a:endParaRPr>
          </a:p>
          <a:p>
            <a:endParaRPr lang="en-US" dirty="0" smtClean="0">
              <a:ea typeface="Cambria Math"/>
            </a:endParaRPr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2813102" y="2411006"/>
            <a:ext cx="3215749" cy="3810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876800" y="3569732"/>
            <a:ext cx="3810000" cy="1828800"/>
            <a:chOff x="3124200" y="4495800"/>
            <a:chExt cx="3962400" cy="1828800"/>
          </a:xfrm>
        </p:grpSpPr>
        <p:grpSp>
          <p:nvGrpSpPr>
            <p:cNvPr id="6" name="Group 5"/>
            <p:cNvGrpSpPr/>
            <p:nvPr/>
          </p:nvGrpSpPr>
          <p:grpSpPr>
            <a:xfrm>
              <a:off x="3124200" y="4495800"/>
              <a:ext cx="3962400" cy="1828800"/>
              <a:chOff x="3124200" y="4495800"/>
              <a:chExt cx="3962400" cy="1828800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6477000" y="44958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U</a:t>
                </a:r>
                <a:endParaRPr lang="en-US" i="1" dirty="0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3124200" y="4495800"/>
                <a:ext cx="3962400" cy="1828800"/>
                <a:chOff x="3124200" y="4495800"/>
                <a:chExt cx="3962400" cy="1828800"/>
              </a:xfrm>
            </p:grpSpPr>
            <p:sp>
              <p:nvSpPr>
                <p:cNvPr id="11" name="Oval 10"/>
                <p:cNvSpPr/>
                <p:nvPr/>
              </p:nvSpPr>
              <p:spPr>
                <a:xfrm>
                  <a:off x="4648200" y="4648200"/>
                  <a:ext cx="1219200" cy="12954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5029200" y="4724400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 smtClean="0"/>
                    <a:t>B</a:t>
                  </a:r>
                  <a:endParaRPr lang="en-US" i="1" dirty="0"/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029200" y="5105400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 smtClean="0"/>
                    <a:t>A</a:t>
                  </a:r>
                  <a:endParaRPr lang="en-US" i="1" dirty="0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3124200" y="4495800"/>
                  <a:ext cx="3962400" cy="18288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8" name="Oval 7"/>
            <p:cNvSpPr/>
            <p:nvPr/>
          </p:nvSpPr>
          <p:spPr>
            <a:xfrm>
              <a:off x="5029200" y="5105400"/>
              <a:ext cx="4572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365632" y="3108067"/>
            <a:ext cx="2297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/>
              <a:t>Venn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Cambria Math" pitchFamily="18" charset="0"/>
              </a:rPr>
              <a:t>Showing that A </a:t>
            </a:r>
            <a:r>
              <a:rPr lang="en-US" b="1" dirty="0" smtClean="0">
                <a:ea typeface="Cambria Math" pitchFamily="18" charset="0"/>
              </a:rPr>
              <a:t>is </a:t>
            </a:r>
            <a:r>
              <a:rPr lang="en-US" dirty="0" smtClean="0">
                <a:ea typeface="Cambria Math" pitchFamily="18" charset="0"/>
              </a:rPr>
              <a:t>a </a:t>
            </a:r>
            <a:r>
              <a:rPr lang="en-US" dirty="0">
                <a:ea typeface="Cambria Math" pitchFamily="18" charset="0"/>
              </a:rPr>
              <a:t>s</a:t>
            </a:r>
            <a:r>
              <a:rPr lang="en-US" dirty="0" smtClean="0">
                <a:ea typeface="Cambria Math" pitchFamily="18" charset="0"/>
              </a:rPr>
              <a:t>ubset of B: </a:t>
            </a:r>
          </a:p>
          <a:p>
            <a:pPr lvl="1"/>
            <a:r>
              <a:rPr lang="en-US" dirty="0" smtClean="0">
                <a:ea typeface="Cambria Math" pitchFamily="18" charset="0"/>
              </a:rPr>
              <a:t>To show that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⊆ </a:t>
            </a:r>
            <a:r>
              <a:rPr lang="en-US" i="1" dirty="0" smtClean="0">
                <a:ea typeface="Cambria Math" pitchFamily="18" charset="0"/>
              </a:rPr>
              <a:t>B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dirty="0" smtClean="0">
                <a:ea typeface="Cambria Math" pitchFamily="18" charset="0"/>
              </a:rPr>
              <a:t>show that if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ea typeface="Cambria Math" pitchFamily="18" charset="0"/>
              </a:rPr>
              <a:t> belongs to </a:t>
            </a:r>
            <a:r>
              <a:rPr lang="en-US" i="1" dirty="0" smtClean="0">
                <a:ea typeface="Cambria Math" pitchFamily="18" charset="0"/>
              </a:rPr>
              <a:t>A,</a:t>
            </a:r>
            <a:r>
              <a:rPr lang="en-US" dirty="0" smtClean="0">
                <a:ea typeface="Cambria Math" pitchFamily="18" charset="0"/>
              </a:rPr>
              <a:t> then x also belongs to </a:t>
            </a:r>
            <a:r>
              <a:rPr lang="en-US" i="1" dirty="0" smtClean="0">
                <a:ea typeface="Cambria Math" pitchFamily="18" charset="0"/>
              </a:rPr>
              <a:t>B</a:t>
            </a:r>
            <a:r>
              <a:rPr lang="en-US" dirty="0" smtClean="0">
                <a:ea typeface="Cambria Math" pitchFamily="18" charset="0"/>
              </a:rPr>
              <a:t>.</a:t>
            </a:r>
            <a:endParaRPr lang="en-US" b="1" dirty="0" smtClean="0">
              <a:ea typeface="Cambria Math" pitchFamily="18" charset="0"/>
            </a:endParaRPr>
          </a:p>
          <a:p>
            <a:pPr>
              <a:spcBef>
                <a:spcPts val="1800"/>
              </a:spcBef>
            </a:pPr>
            <a:r>
              <a:rPr lang="en-US" dirty="0" smtClean="0">
                <a:ea typeface="Cambria Math" pitchFamily="18" charset="0"/>
              </a:rPr>
              <a:t>Showing that A </a:t>
            </a:r>
            <a:r>
              <a:rPr lang="en-US" b="1" dirty="0" smtClean="0">
                <a:ea typeface="Cambria Math" pitchFamily="18" charset="0"/>
              </a:rPr>
              <a:t>is not </a:t>
            </a:r>
            <a:r>
              <a:rPr lang="en-US" dirty="0" smtClean="0">
                <a:ea typeface="Cambria Math" pitchFamily="18" charset="0"/>
              </a:rPr>
              <a:t>a subset of B: </a:t>
            </a:r>
          </a:p>
          <a:p>
            <a:pPr lvl="1"/>
            <a:r>
              <a:rPr lang="en-US" dirty="0" smtClean="0"/>
              <a:t>To show that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ea typeface="Cambria Math" pitchFamily="18" charset="0"/>
              </a:rPr>
              <a:t> ⊈ </a:t>
            </a:r>
            <a:r>
              <a:rPr lang="en-US" i="1" dirty="0" smtClean="0">
                <a:ea typeface="Cambria Math" pitchFamily="18" charset="0"/>
              </a:rPr>
              <a:t>B</a:t>
            </a:r>
            <a:r>
              <a:rPr lang="en-US" b="1" dirty="0" smtClean="0">
                <a:ea typeface="Cambria Math" pitchFamily="18" charset="0"/>
              </a:rPr>
              <a:t>,</a:t>
            </a:r>
            <a:r>
              <a:rPr lang="en-US" dirty="0" smtClean="0"/>
              <a:t>  find an element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ea typeface="Cambria Math" pitchFamily="18" charset="0"/>
              </a:rPr>
              <a:t> ∈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ea typeface="Cambria Math" pitchFamily="18" charset="0"/>
              </a:rPr>
              <a:t> with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ea typeface="Cambria Math" pitchFamily="18" charset="0"/>
              </a:rPr>
              <a:t> </a:t>
            </a:r>
            <a:r>
              <a:rPr lang="en-US" dirty="0" smtClean="0">
                <a:ea typeface="Cambria Math"/>
              </a:rPr>
              <a:t>∉</a:t>
            </a:r>
            <a:r>
              <a:rPr lang="en-US" dirty="0" smtClean="0"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B</a:t>
            </a:r>
            <a:endParaRPr lang="en-US" b="1" dirty="0">
              <a:ea typeface="Cambria Math" pitchFamily="18" charset="0"/>
            </a:endParaRPr>
          </a:p>
          <a:p>
            <a:pPr lvl="1"/>
            <a:r>
              <a:rPr lang="en-US" dirty="0" smtClean="0">
                <a:ea typeface="Cambria Math" pitchFamily="18" charset="0"/>
              </a:rPr>
              <a:t>Such an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ea typeface="Cambria Math" pitchFamily="18" charset="0"/>
              </a:rPr>
              <a:t> is a </a:t>
            </a:r>
            <a:r>
              <a:rPr lang="en-US" b="1" dirty="0" smtClean="0">
                <a:ea typeface="Cambria Math" pitchFamily="18" charset="0"/>
              </a:rPr>
              <a:t>counterexample</a:t>
            </a:r>
            <a:r>
              <a:rPr lang="en-US" dirty="0" smtClean="0">
                <a:ea typeface="Cambria Math" pitchFamily="18" charset="0"/>
              </a:rPr>
              <a:t> to the claim that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ea typeface="Cambria Math" pitchFamily="18" charset="0"/>
              </a:rPr>
              <a:t> ∈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ea typeface="Cambria Math" pitchFamily="18" charset="0"/>
              </a:rPr>
              <a:t> implies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ea typeface="Cambria Math" pitchFamily="18" charset="0"/>
              </a:rPr>
              <a:t> ∈ </a:t>
            </a:r>
            <a:r>
              <a:rPr lang="en-US" i="1" dirty="0" smtClean="0">
                <a:ea typeface="Cambria Math" pitchFamily="18" charset="0"/>
              </a:rPr>
              <a:t>B</a:t>
            </a:r>
            <a:endParaRPr lang="en-US" dirty="0" smtClean="0">
              <a:ea typeface="Cambria Math" pitchFamily="18" charset="0"/>
            </a:endParaRPr>
          </a:p>
          <a:p>
            <a:pPr>
              <a:buNone/>
            </a:pPr>
            <a:endParaRPr lang="en-US" b="1" dirty="0" smtClean="0">
              <a:latin typeface="Cambria Math" pitchFamily="18" charset="0"/>
              <a:ea typeface="Cambria Math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look at Equality of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Recall that </a:t>
            </a:r>
            <a:r>
              <a:rPr lang="en-US" sz="2400" i="1" dirty="0" smtClean="0"/>
              <a:t>A</a:t>
            </a:r>
            <a:r>
              <a:rPr lang="en-US" sz="2400" dirty="0" smtClean="0"/>
              <a:t> = </a:t>
            </a:r>
            <a:r>
              <a:rPr lang="en-US" sz="2400" i="1" dirty="0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Using logical equivalences, </a:t>
            </a:r>
            <a:r>
              <a:rPr lang="en-US" sz="2400" i="1" dirty="0" smtClean="0"/>
              <a:t>A</a:t>
            </a:r>
            <a:r>
              <a:rPr lang="en-US" sz="2400" dirty="0" smtClean="0"/>
              <a:t> =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pPr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This is equivalent to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                     </a:t>
            </a:r>
            <a:r>
              <a:rPr lang="en-US" sz="2800" i="1" dirty="0" smtClean="0">
                <a:ea typeface="Cambria Math" pitchFamily="18" charset="0"/>
              </a:rPr>
              <a:t>A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 ⊆ </a:t>
            </a:r>
            <a:r>
              <a:rPr lang="en-US" sz="2800" i="1" dirty="0" smtClean="0">
                <a:ea typeface="Cambria Math" pitchFamily="18" charset="0"/>
              </a:rPr>
              <a:t>B</a:t>
            </a:r>
            <a:r>
              <a:rPr lang="en-US" sz="2800" dirty="0" smtClean="0"/>
              <a:t>   and   </a:t>
            </a:r>
            <a:r>
              <a:rPr lang="en-US" sz="2800" i="1" dirty="0" smtClean="0">
                <a:ea typeface="Cambria Math" pitchFamily="18" charset="0"/>
              </a:rPr>
              <a:t>B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⊆ </a:t>
            </a:r>
            <a:r>
              <a:rPr lang="en-US" sz="2800" i="1" dirty="0" smtClean="0">
                <a:ea typeface="Cambria Math" pitchFamily="18" charset="0"/>
              </a:rPr>
              <a:t>A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Thus to show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 smtClean="0"/>
              <a:t>B </a:t>
            </a:r>
            <a:r>
              <a:rPr lang="en-US" sz="2400" dirty="0" smtClean="0"/>
              <a:t>we can show that each set is a subset of the other</a:t>
            </a:r>
            <a:endParaRPr lang="en-US" sz="2400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295400" y="3176468"/>
            <a:ext cx="6700838" cy="382905"/>
          </a:xfrm>
          <a:prstGeom prst="rect">
            <a:avLst/>
          </a:prstGeom>
        </p:spPr>
      </p:pic>
      <p:pic>
        <p:nvPicPr>
          <p:cNvPr id="8" name="Picture 7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2133600" y="2120980"/>
            <a:ext cx="3231833" cy="382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Proper Subsets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r>
              <a:rPr lang="en-US" b="1" dirty="0" smtClean="0"/>
              <a:t>Definition</a:t>
            </a:r>
            <a:r>
              <a:rPr lang="en-US" dirty="0" smtClean="0"/>
              <a:t>: If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⊆ </a:t>
            </a:r>
            <a:r>
              <a:rPr lang="en-US" i="1" dirty="0" smtClean="0">
                <a:ea typeface="Cambria Math" pitchFamily="18" charset="0"/>
              </a:rPr>
              <a:t>B</a:t>
            </a:r>
            <a:r>
              <a:rPr lang="en-US" dirty="0" smtClean="0"/>
              <a:t>, but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latin typeface="Cambria Math"/>
                <a:ea typeface="Cambria Math"/>
              </a:rPr>
              <a:t>≠</a:t>
            </a:r>
            <a:r>
              <a:rPr lang="en-US" i="1" dirty="0" smtClean="0">
                <a:ea typeface="Cambria Math" pitchFamily="18" charset="0"/>
              </a:rPr>
              <a:t>B</a:t>
            </a:r>
            <a:r>
              <a:rPr lang="en-US" dirty="0" smtClean="0"/>
              <a:t>, then </a:t>
            </a:r>
            <a:r>
              <a:rPr lang="en-US" i="1" dirty="0" smtClean="0"/>
              <a:t>A</a:t>
            </a:r>
            <a:r>
              <a:rPr lang="en-US" dirty="0" smtClean="0"/>
              <a:t> is a </a:t>
            </a:r>
            <a:r>
              <a:rPr lang="en-US" b="1" i="1" dirty="0" smtClean="0"/>
              <a:t>proper subset </a:t>
            </a:r>
            <a:r>
              <a:rPr lang="en-US" dirty="0" smtClean="0"/>
              <a:t>of </a:t>
            </a:r>
            <a:r>
              <a:rPr lang="en-US" i="1" dirty="0" smtClean="0"/>
              <a:t>B</a:t>
            </a:r>
            <a:endParaRPr lang="en-US" dirty="0"/>
          </a:p>
          <a:p>
            <a:pPr lvl="1"/>
            <a:r>
              <a:rPr lang="en-US" dirty="0" smtClean="0"/>
              <a:t>Notation: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⊂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B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Formally: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⊂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B</a:t>
            </a:r>
            <a:r>
              <a:rPr lang="en-US" dirty="0">
                <a:ea typeface="Cambria Math" pitchFamily="18" charset="0"/>
              </a:rPr>
              <a:t> </a:t>
            </a:r>
            <a:r>
              <a:rPr lang="en-US" dirty="0" err="1" smtClean="0">
                <a:ea typeface="Cambria Math" pitchFamily="18" charset="0"/>
              </a:rPr>
              <a:t>iff</a:t>
            </a:r>
            <a:endParaRPr lang="en-US" b="1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endParaRPr lang="en-US" b="1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   </a:t>
            </a:r>
            <a:endParaRPr lang="en-US" dirty="0" smtClean="0"/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70635" y="3584578"/>
            <a:ext cx="6755130" cy="382905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038600" y="4369832"/>
            <a:ext cx="3810000" cy="1828800"/>
            <a:chOff x="3124200" y="4495800"/>
            <a:chExt cx="3962400" cy="1828800"/>
          </a:xfrm>
        </p:grpSpPr>
        <p:grpSp>
          <p:nvGrpSpPr>
            <p:cNvPr id="15" name="Group 14"/>
            <p:cNvGrpSpPr/>
            <p:nvPr/>
          </p:nvGrpSpPr>
          <p:grpSpPr>
            <a:xfrm>
              <a:off x="3124200" y="4495800"/>
              <a:ext cx="3962400" cy="1828800"/>
              <a:chOff x="3124200" y="4495800"/>
              <a:chExt cx="3962400" cy="1828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6477000" y="44958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U</a:t>
                </a:r>
                <a:endParaRPr lang="en-US" i="1" dirty="0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3124200" y="4495800"/>
                <a:ext cx="3962400" cy="1828800"/>
                <a:chOff x="3124200" y="4495800"/>
                <a:chExt cx="3962400" cy="1828800"/>
              </a:xfrm>
            </p:grpSpPr>
            <p:sp>
              <p:nvSpPr>
                <p:cNvPr id="19" name="Oval 18"/>
                <p:cNvSpPr/>
                <p:nvPr/>
              </p:nvSpPr>
              <p:spPr>
                <a:xfrm>
                  <a:off x="4648200" y="4648200"/>
                  <a:ext cx="1219200" cy="12954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5029200" y="4724400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 smtClean="0"/>
                    <a:t>B</a:t>
                  </a:r>
                  <a:endParaRPr lang="en-US" i="1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5029200" y="5105400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 smtClean="0"/>
                    <a:t>A</a:t>
                  </a:r>
                  <a:endParaRPr lang="en-US" i="1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3124200" y="4495800"/>
                  <a:ext cx="3962400" cy="18288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6" name="Oval 15"/>
            <p:cNvSpPr/>
            <p:nvPr/>
          </p:nvSpPr>
          <p:spPr>
            <a:xfrm>
              <a:off x="5029200" y="5105400"/>
              <a:ext cx="4572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Cardinality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:</a:t>
            </a:r>
            <a:r>
              <a:rPr lang="en-US" sz="2400" b="1" dirty="0" smtClean="0"/>
              <a:t> </a:t>
            </a:r>
            <a:r>
              <a:rPr lang="en-US" sz="2400" dirty="0" smtClean="0"/>
              <a:t>If there are exactly </a:t>
            </a:r>
            <a:r>
              <a:rPr lang="en-US" sz="2400" i="1" dirty="0" smtClean="0"/>
              <a:t>n</a:t>
            </a:r>
            <a:r>
              <a:rPr lang="en-US" sz="2400" dirty="0" smtClean="0"/>
              <a:t> distinct elements in </a:t>
            </a:r>
            <a:r>
              <a:rPr lang="en-US" sz="2400" i="1" dirty="0" smtClean="0"/>
              <a:t>S </a:t>
            </a:r>
            <a:r>
              <a:rPr lang="en-US" sz="2400" dirty="0" smtClean="0"/>
              <a:t>where </a:t>
            </a:r>
            <a:r>
              <a:rPr lang="en-US" sz="2400" i="1" dirty="0" smtClean="0"/>
              <a:t>n</a:t>
            </a:r>
            <a:r>
              <a:rPr lang="en-US" sz="2400" dirty="0" smtClean="0"/>
              <a:t> is a nonnegative integer, then </a:t>
            </a:r>
            <a:r>
              <a:rPr lang="en-US" sz="2400" i="1" dirty="0" smtClean="0"/>
              <a:t>S</a:t>
            </a:r>
            <a:r>
              <a:rPr lang="en-US" sz="2400" dirty="0" smtClean="0"/>
              <a:t> is </a:t>
            </a:r>
            <a:r>
              <a:rPr lang="en-US" sz="2400" b="1" i="1" dirty="0" smtClean="0"/>
              <a:t>finite</a:t>
            </a:r>
            <a:r>
              <a:rPr lang="en-US" sz="2400" dirty="0" smtClean="0"/>
              <a:t>. Otherwise it is </a:t>
            </a:r>
            <a:r>
              <a:rPr lang="en-US" sz="2400" b="1" i="1" dirty="0" smtClean="0"/>
              <a:t>infinite</a:t>
            </a:r>
            <a:r>
              <a:rPr lang="en-US" sz="2400" dirty="0" smtClean="0"/>
              <a:t>. </a:t>
            </a:r>
          </a:p>
          <a:p>
            <a:r>
              <a:rPr lang="en-US" sz="2400" b="1" dirty="0" smtClean="0"/>
              <a:t>Definition</a:t>
            </a:r>
            <a:r>
              <a:rPr lang="en-US" sz="2400" dirty="0" smtClean="0"/>
              <a:t>:</a:t>
            </a:r>
            <a:r>
              <a:rPr lang="en-US" sz="2400" b="1" dirty="0" smtClean="0"/>
              <a:t> </a:t>
            </a:r>
            <a:r>
              <a:rPr lang="en-US" sz="2400" dirty="0" smtClean="0"/>
              <a:t>The </a:t>
            </a:r>
            <a:r>
              <a:rPr lang="en-US" sz="2400" b="1" i="1" dirty="0" smtClean="0"/>
              <a:t>cardinality</a:t>
            </a:r>
            <a:r>
              <a:rPr lang="en-US" sz="2400" dirty="0" smtClean="0"/>
              <a:t> of a finite set </a:t>
            </a:r>
            <a:r>
              <a:rPr lang="en-US" sz="2400" i="1" dirty="0" smtClean="0"/>
              <a:t>A, </a:t>
            </a:r>
            <a:r>
              <a:rPr lang="en-US" sz="2400" dirty="0" smtClean="0"/>
              <a:t>denoted by |</a:t>
            </a:r>
            <a:r>
              <a:rPr lang="en-US" sz="2400" i="1" dirty="0" smtClean="0"/>
              <a:t>A</a:t>
            </a:r>
            <a:r>
              <a:rPr lang="en-US" sz="2400" dirty="0" smtClean="0"/>
              <a:t>|, is the number of (distinct) elements of </a:t>
            </a:r>
            <a:r>
              <a:rPr lang="en-US" sz="2400" i="1" dirty="0" smtClean="0"/>
              <a:t>A</a:t>
            </a:r>
            <a:r>
              <a:rPr lang="en-US" sz="2400" dirty="0" smtClean="0"/>
              <a:t>. </a:t>
            </a:r>
          </a:p>
          <a:p>
            <a:r>
              <a:rPr lang="en-US" sz="2400" b="1" dirty="0" smtClean="0"/>
              <a:t>Examples</a:t>
            </a:r>
            <a:r>
              <a:rPr lang="en-US" sz="2400" dirty="0" smtClean="0"/>
              <a:t>:</a:t>
            </a:r>
          </a:p>
          <a:p>
            <a:pPr lvl="1"/>
            <a:r>
              <a:rPr lang="en-US" dirty="0" smtClean="0"/>
              <a:t>Let S be the letters of the English alphabet. Then |</a:t>
            </a:r>
            <a:r>
              <a:rPr lang="en-US" i="1" dirty="0" smtClean="0"/>
              <a:t>S</a:t>
            </a:r>
            <a:r>
              <a:rPr lang="en-US" dirty="0" smtClean="0"/>
              <a:t>|=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26</a:t>
            </a:r>
          </a:p>
          <a:p>
            <a:pPr lvl="1"/>
            <a:r>
              <a:rPr lang="en-US" dirty="0" smtClean="0"/>
              <a:t>|{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1,2,3</a:t>
            </a:r>
            <a:r>
              <a:rPr lang="en-US" dirty="0" smtClean="0"/>
              <a:t>}|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</a:p>
          <a:p>
            <a:pPr lvl="1"/>
            <a:r>
              <a:rPr lang="en-US" dirty="0"/>
              <a:t>|ø| =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0</a:t>
            </a:r>
          </a:p>
          <a:p>
            <a:pPr lvl="1"/>
            <a:r>
              <a:rPr lang="en-US" dirty="0" smtClean="0"/>
              <a:t>|{ø}|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</a:p>
          <a:p>
            <a:pPr lvl="1"/>
            <a:r>
              <a:rPr lang="en-US" dirty="0" smtClean="0"/>
              <a:t>The set of integers is infinite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Power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dirty="0" smtClean="0"/>
              <a:t>: The set of all subsets of a set </a:t>
            </a:r>
            <a:r>
              <a:rPr lang="en-US" i="1" dirty="0" smtClean="0"/>
              <a:t>A</a:t>
            </a:r>
            <a:r>
              <a:rPr lang="en-US" dirty="0" smtClean="0"/>
              <a:t>, denoted by </a:t>
            </a:r>
            <a:r>
              <a:rPr lang="en-US" dirty="0" smtClean="0">
                <a:latin typeface="Brush Script MT" pitchFamily="66" charset="0"/>
              </a:rPr>
              <a:t>P</a:t>
            </a:r>
            <a:r>
              <a:rPr lang="en-US" b="1" dirty="0" smtClean="0"/>
              <a:t>(</a:t>
            </a:r>
            <a:r>
              <a:rPr lang="en-US" i="1" dirty="0" smtClean="0"/>
              <a:t>A</a:t>
            </a:r>
            <a:r>
              <a:rPr lang="en-US" b="1" dirty="0" smtClean="0"/>
              <a:t>)</a:t>
            </a:r>
            <a:r>
              <a:rPr lang="en-US" dirty="0" smtClean="0"/>
              <a:t>, is called the </a:t>
            </a:r>
            <a:r>
              <a:rPr lang="en-US" b="1" i="1" dirty="0" smtClean="0"/>
              <a:t>power set </a:t>
            </a:r>
            <a:r>
              <a:rPr lang="en-US" dirty="0" smtClean="0"/>
              <a:t>of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Examples</a:t>
            </a:r>
            <a:r>
              <a:rPr lang="en-US" dirty="0" smtClean="0"/>
              <a:t>: </a:t>
            </a:r>
          </a:p>
          <a:p>
            <a:pPr lvl="1">
              <a:spcBef>
                <a:spcPts val="1800"/>
              </a:spcBef>
            </a:pPr>
            <a:r>
              <a:rPr lang="en-US" i="1" dirty="0" smtClean="0"/>
              <a:t>A</a:t>
            </a:r>
            <a:r>
              <a:rPr lang="en-US" dirty="0" smtClean="0"/>
              <a:t> = {</a:t>
            </a:r>
            <a:r>
              <a:rPr lang="en-US" dirty="0" err="1" smtClean="0"/>
              <a:t>a,b</a:t>
            </a:r>
            <a:r>
              <a:rPr lang="en-US" dirty="0" smtClean="0"/>
              <a:t>},  </a:t>
            </a:r>
            <a:r>
              <a:rPr lang="en-US" dirty="0" smtClean="0">
                <a:latin typeface="Brush Script MT" pitchFamily="66" charset="0"/>
              </a:rPr>
              <a:t>P</a:t>
            </a:r>
            <a:r>
              <a:rPr lang="en-US" dirty="0" smtClean="0"/>
              <a:t>(A) = {ø, {a},{b},{</a:t>
            </a:r>
            <a:r>
              <a:rPr lang="en-US" dirty="0" err="1" smtClean="0"/>
              <a:t>a,b</a:t>
            </a:r>
            <a:r>
              <a:rPr lang="en-US" dirty="0" smtClean="0"/>
              <a:t>}}</a:t>
            </a:r>
          </a:p>
          <a:p>
            <a:pPr lvl="1">
              <a:spcBef>
                <a:spcPts val="1800"/>
              </a:spcBef>
            </a:pP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 smtClean="0"/>
              <a:t>{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},  </a:t>
            </a:r>
            <a:r>
              <a:rPr lang="en-US" dirty="0">
                <a:latin typeface="Brush Script MT" pitchFamily="66" charset="0"/>
              </a:rPr>
              <a:t>P</a:t>
            </a:r>
            <a:r>
              <a:rPr lang="en-US" dirty="0"/>
              <a:t>(A) = {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ø</a:t>
            </a:r>
            <a:r>
              <a:rPr lang="en-US" dirty="0"/>
              <a:t>, </a:t>
            </a:r>
            <a:r>
              <a:rPr lang="en-US" dirty="0" smtClean="0"/>
              <a:t>{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}}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ø</a:t>
            </a:r>
            <a:r>
              <a:rPr lang="en-US" dirty="0" smtClean="0"/>
              <a:t>,  </a:t>
            </a:r>
            <a:r>
              <a:rPr lang="en-US" dirty="0">
                <a:latin typeface="Brush Script MT" pitchFamily="66" charset="0"/>
              </a:rPr>
              <a:t>P</a:t>
            </a:r>
            <a:r>
              <a:rPr lang="en-US" dirty="0"/>
              <a:t>(A) = {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ø</a:t>
            </a:r>
            <a:r>
              <a:rPr lang="en-US" dirty="0" smtClean="0"/>
              <a:t>}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 smtClean="0"/>
              <a:t>{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ø</a:t>
            </a:r>
            <a:r>
              <a:rPr lang="en-US" dirty="0" smtClean="0"/>
              <a:t>},  </a:t>
            </a:r>
            <a:r>
              <a:rPr lang="en-US" dirty="0">
                <a:latin typeface="Brush Script MT" pitchFamily="66" charset="0"/>
              </a:rPr>
              <a:t>P</a:t>
            </a:r>
            <a:r>
              <a:rPr lang="en-US" dirty="0"/>
              <a:t>(A) = {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ø</a:t>
            </a:r>
            <a:r>
              <a:rPr lang="en-US" dirty="0"/>
              <a:t>, </a:t>
            </a:r>
            <a:r>
              <a:rPr lang="en-US" dirty="0" smtClean="0"/>
              <a:t>{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ø</a:t>
            </a:r>
            <a:r>
              <a:rPr lang="en-US" dirty="0" smtClean="0"/>
              <a:t>}}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ordered n-tuple </a:t>
            </a:r>
            <a:r>
              <a:rPr lang="en-US" dirty="0" smtClean="0"/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,…..,a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dirty="0" smtClean="0"/>
              <a:t>  is the ordered collection that has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as its first element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as its second element and so on until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 as its last element.</a:t>
            </a:r>
          </a:p>
          <a:p>
            <a:r>
              <a:rPr lang="en-US" dirty="0" smtClean="0"/>
              <a:t>Two n-</a:t>
            </a:r>
            <a:r>
              <a:rPr lang="en-US" dirty="0" err="1" smtClean="0"/>
              <a:t>tuples</a:t>
            </a:r>
            <a:r>
              <a:rPr lang="en-US" dirty="0" smtClean="0"/>
              <a:t> are equal if and only if their corresponding elements are equal.</a:t>
            </a:r>
          </a:p>
          <a:p>
            <a:r>
              <a:rPr lang="en-US" dirty="0" smtClean="0"/>
              <a:t>2-tuples are called </a:t>
            </a:r>
            <a:r>
              <a:rPr lang="en-US" i="1" dirty="0" smtClean="0"/>
              <a:t>ordered pairs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ordered pairs 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/>
              <a:t>) and 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c,d</a:t>
            </a:r>
            <a:r>
              <a:rPr lang="en-US" dirty="0" smtClean="0"/>
              <a:t>) are equal if and only if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 = c </a:t>
            </a:r>
            <a:r>
              <a:rPr lang="en-US" dirty="0" smtClean="0"/>
              <a:t>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 = 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Cartesian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fontScale="55000" lnSpcReduction="20000"/>
          </a:bodyPr>
          <a:lstStyle/>
          <a:p>
            <a:r>
              <a:rPr lang="en-US" sz="4500" b="1" dirty="0" smtClean="0">
                <a:ea typeface="Cambria Math" pitchFamily="18" charset="0"/>
              </a:rPr>
              <a:t>Definition</a:t>
            </a:r>
            <a:r>
              <a:rPr lang="en-US" sz="4500" dirty="0" smtClean="0">
                <a:ea typeface="Cambria Math" pitchFamily="18" charset="0"/>
              </a:rPr>
              <a:t>:  The </a:t>
            </a:r>
            <a:r>
              <a:rPr lang="en-US" sz="4500" i="1" dirty="0" smtClean="0">
                <a:ea typeface="Cambria Math" pitchFamily="18" charset="0"/>
              </a:rPr>
              <a:t>Cartesian Product </a:t>
            </a:r>
            <a:r>
              <a:rPr lang="en-US" sz="4500" dirty="0" smtClean="0">
                <a:ea typeface="Cambria Math" pitchFamily="18" charset="0"/>
              </a:rPr>
              <a:t>of two sets </a:t>
            </a:r>
            <a:r>
              <a:rPr lang="en-US" sz="4500" i="1" dirty="0" smtClean="0">
                <a:ea typeface="Cambria Math" pitchFamily="18" charset="0"/>
              </a:rPr>
              <a:t>A</a:t>
            </a:r>
            <a:r>
              <a:rPr lang="en-US" sz="4500" b="1" dirty="0" smtClean="0">
                <a:ea typeface="Cambria Math" pitchFamily="18" charset="0"/>
              </a:rPr>
              <a:t> </a:t>
            </a:r>
            <a:r>
              <a:rPr lang="en-US" sz="4500" dirty="0" smtClean="0">
                <a:ea typeface="Cambria Math" pitchFamily="18" charset="0"/>
              </a:rPr>
              <a:t>and </a:t>
            </a:r>
            <a:r>
              <a:rPr lang="en-US" sz="4500" i="1" dirty="0" smtClean="0">
                <a:ea typeface="Cambria Math" pitchFamily="18" charset="0"/>
              </a:rPr>
              <a:t>B</a:t>
            </a:r>
            <a:r>
              <a:rPr lang="en-US" sz="4500" dirty="0" smtClean="0">
                <a:ea typeface="Cambria Math" pitchFamily="18" charset="0"/>
              </a:rPr>
              <a:t>, denoted by  </a:t>
            </a:r>
            <a:r>
              <a:rPr lang="en-US" sz="4500" i="1" dirty="0" smtClean="0">
                <a:ea typeface="Cambria Math" pitchFamily="18" charset="0"/>
              </a:rPr>
              <a:t>A</a:t>
            </a:r>
            <a:r>
              <a:rPr lang="en-US" sz="4500" dirty="0" smtClean="0">
                <a:ea typeface="Cambria Math" pitchFamily="18" charset="0"/>
              </a:rPr>
              <a:t> × </a:t>
            </a:r>
            <a:r>
              <a:rPr lang="en-US" sz="4500" i="1" dirty="0" smtClean="0">
                <a:ea typeface="Cambria Math" pitchFamily="18" charset="0"/>
              </a:rPr>
              <a:t>B</a:t>
            </a:r>
            <a:r>
              <a:rPr lang="en-US" sz="4500" dirty="0" smtClean="0">
                <a:ea typeface="Cambria Math" pitchFamily="18" charset="0"/>
              </a:rPr>
              <a:t> is the set of ordered pairs (</a:t>
            </a:r>
            <a:r>
              <a:rPr lang="en-US" sz="4500" dirty="0" err="1" smtClean="0">
                <a:ea typeface="Cambria Math" pitchFamily="18" charset="0"/>
              </a:rPr>
              <a:t>a,b</a:t>
            </a:r>
            <a:r>
              <a:rPr lang="en-US" sz="4500" dirty="0" smtClean="0">
                <a:ea typeface="Cambria Math" pitchFamily="18" charset="0"/>
              </a:rPr>
              <a:t>) where    </a:t>
            </a:r>
            <a:r>
              <a:rPr lang="en-US" sz="4500" i="1" dirty="0" smtClean="0">
                <a:ea typeface="Cambria Math" pitchFamily="18" charset="0"/>
              </a:rPr>
              <a:t>a </a:t>
            </a:r>
            <a:r>
              <a:rPr lang="en-US" sz="4500" dirty="0" smtClean="0">
                <a:ea typeface="Cambria Math" pitchFamily="18" charset="0"/>
              </a:rPr>
              <a:t>∈ </a:t>
            </a:r>
            <a:r>
              <a:rPr lang="en-US" sz="4500" i="1" dirty="0" smtClean="0">
                <a:ea typeface="Cambria Math" pitchFamily="18" charset="0"/>
              </a:rPr>
              <a:t>A</a:t>
            </a:r>
            <a:r>
              <a:rPr lang="en-US" sz="4500" dirty="0" smtClean="0">
                <a:ea typeface="Cambria Math" pitchFamily="18" charset="0"/>
              </a:rPr>
              <a:t>   and </a:t>
            </a:r>
            <a:r>
              <a:rPr lang="en-US" sz="4500" i="1" dirty="0" smtClean="0">
                <a:ea typeface="Cambria Math" pitchFamily="18" charset="0"/>
              </a:rPr>
              <a:t>b </a:t>
            </a:r>
            <a:r>
              <a:rPr lang="en-US" sz="4500" dirty="0" smtClean="0">
                <a:ea typeface="Cambria Math" pitchFamily="18" charset="0"/>
              </a:rPr>
              <a:t>∈ </a:t>
            </a:r>
            <a:r>
              <a:rPr lang="en-US" sz="4500" i="1" dirty="0" smtClean="0">
                <a:ea typeface="Cambria Math" pitchFamily="18" charset="0"/>
              </a:rPr>
              <a:t>B</a:t>
            </a:r>
            <a:r>
              <a:rPr lang="en-US" sz="4500" dirty="0" smtClean="0">
                <a:ea typeface="Cambria Math" pitchFamily="18" charset="0"/>
              </a:rPr>
              <a:t> .</a:t>
            </a:r>
          </a:p>
          <a:p>
            <a:pPr>
              <a:buNone/>
            </a:pPr>
            <a:endParaRPr lang="en-US" sz="4500" dirty="0" smtClean="0">
              <a:ea typeface="Cambria Math" pitchFamily="18" charset="0"/>
            </a:endParaRPr>
          </a:p>
          <a:p>
            <a:pPr>
              <a:buNone/>
            </a:pPr>
            <a:r>
              <a:rPr lang="en-US" sz="4500" b="1" dirty="0" smtClean="0">
                <a:ea typeface="Cambria Math" pitchFamily="18" charset="0"/>
              </a:rPr>
              <a:t>   </a:t>
            </a:r>
          </a:p>
          <a:p>
            <a:r>
              <a:rPr lang="en-US" sz="4500" b="1" dirty="0" smtClean="0">
                <a:ea typeface="Cambria Math" pitchFamily="18" charset="0"/>
              </a:rPr>
              <a:t>Example</a:t>
            </a:r>
            <a:r>
              <a:rPr lang="en-US" sz="4500" dirty="0" smtClean="0">
                <a:ea typeface="Cambria Math" pitchFamily="18" charset="0"/>
              </a:rPr>
              <a:t>:</a:t>
            </a:r>
          </a:p>
          <a:p>
            <a:pPr>
              <a:buNone/>
            </a:pPr>
            <a:r>
              <a:rPr lang="en-US" sz="4500" dirty="0" smtClean="0">
                <a:ea typeface="Cambria Math" pitchFamily="18" charset="0"/>
              </a:rPr>
              <a:t>   </a:t>
            </a:r>
            <a:r>
              <a:rPr lang="en-US" sz="45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 = {a, b}   B = {1, 2, 3}</a:t>
            </a:r>
          </a:p>
          <a:p>
            <a:pPr>
              <a:buNone/>
            </a:pPr>
            <a:r>
              <a:rPr lang="en-US" sz="45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 A × B = {(a, 1), (a, 2), (a, 3), (b, 1), (b, 2), (b, 3)}</a:t>
            </a:r>
          </a:p>
          <a:p>
            <a:pPr>
              <a:buNone/>
            </a:pPr>
            <a:endParaRPr lang="en-US" sz="4500" dirty="0" smtClean="0">
              <a:ea typeface="Cambria Math" pitchFamily="18" charset="0"/>
            </a:endParaRPr>
          </a:p>
          <a:p>
            <a:r>
              <a:rPr lang="en-US" sz="4500" b="1" dirty="0" smtClean="0">
                <a:ea typeface="Cambria Math" pitchFamily="18" charset="0"/>
              </a:rPr>
              <a:t>Definition</a:t>
            </a:r>
            <a:r>
              <a:rPr lang="en-US" sz="4500" dirty="0" smtClean="0">
                <a:ea typeface="Cambria Math" pitchFamily="18" charset="0"/>
              </a:rPr>
              <a:t>: A subset </a:t>
            </a:r>
            <a:r>
              <a:rPr lang="en-US" sz="4500" i="1" dirty="0" smtClean="0">
                <a:ea typeface="Cambria Math" pitchFamily="18" charset="0"/>
              </a:rPr>
              <a:t>R</a:t>
            </a:r>
            <a:r>
              <a:rPr lang="en-US" sz="4500" dirty="0" smtClean="0">
                <a:ea typeface="Cambria Math" pitchFamily="18" charset="0"/>
              </a:rPr>
              <a:t> of the Cartesian product</a:t>
            </a:r>
            <a:r>
              <a:rPr lang="en-US" sz="4500" b="1" dirty="0" smtClean="0">
                <a:ea typeface="Cambria Math" pitchFamily="18" charset="0"/>
              </a:rPr>
              <a:t> </a:t>
            </a:r>
            <a:r>
              <a:rPr lang="en-US" sz="4500" i="1" dirty="0" smtClean="0">
                <a:ea typeface="Cambria Math" pitchFamily="18" charset="0"/>
              </a:rPr>
              <a:t>A</a:t>
            </a:r>
            <a:r>
              <a:rPr lang="en-US" sz="4500" dirty="0" smtClean="0">
                <a:ea typeface="Cambria Math" pitchFamily="18" charset="0"/>
              </a:rPr>
              <a:t> × </a:t>
            </a:r>
            <a:r>
              <a:rPr lang="en-US" sz="4500" i="1" dirty="0" smtClean="0">
                <a:ea typeface="Cambria Math" pitchFamily="18" charset="0"/>
              </a:rPr>
              <a:t>B</a:t>
            </a:r>
            <a:r>
              <a:rPr lang="en-US" sz="4500" dirty="0" smtClean="0">
                <a:ea typeface="Cambria Math" pitchFamily="18" charset="0"/>
              </a:rPr>
              <a:t> is called a </a:t>
            </a:r>
            <a:r>
              <a:rPr lang="en-US" sz="4500" i="1" dirty="0" smtClean="0">
                <a:ea typeface="Cambria Math" pitchFamily="18" charset="0"/>
              </a:rPr>
              <a:t>relation </a:t>
            </a:r>
            <a:r>
              <a:rPr lang="en-US" sz="4500" dirty="0" smtClean="0">
                <a:ea typeface="Cambria Math" pitchFamily="18" charset="0"/>
              </a:rPr>
              <a:t>from the set A to the set B. (Relations will be covered in depth in a later chapter. 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i="1" dirty="0"/>
          </a:p>
        </p:txBody>
      </p:sp>
      <p:pic>
        <p:nvPicPr>
          <p:cNvPr id="8" name="Picture 7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905000" y="2744005"/>
            <a:ext cx="5143500" cy="382905"/>
          </a:xfrm>
          <a:prstGeom prst="rect">
            <a:avLst/>
          </a:prstGeom>
        </p:spPr>
      </p:pic>
      <p:pic>
        <p:nvPicPr>
          <p:cNvPr id="5" name="Picture 4" descr="02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0" y="381000"/>
            <a:ext cx="899160" cy="10424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0" y="5334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Ren</a:t>
            </a:r>
            <a:r>
              <a:rPr lang="en-US" dirty="0" smtClean="0">
                <a:latin typeface="Cambria Math"/>
                <a:ea typeface="Cambria Math"/>
              </a:rPr>
              <a:t>é Descartes (1596-1650)</a:t>
            </a:r>
          </a:p>
        </p:txBody>
      </p:sp>
    </p:spTree>
    <p:extLst>
      <p:ext uri="{BB962C8B-B14F-4D97-AF65-F5344CB8AC3E}">
        <p14:creationId xmlns:p14="http://schemas.microsoft.com/office/powerpoint/2010/main" val="20383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Cartesian Product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Definition</a:t>
            </a:r>
            <a:r>
              <a:rPr lang="en-US" dirty="0" smtClean="0"/>
              <a:t>: The Cartesian product of the sets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,……,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, denoted by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×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×</a:t>
            </a:r>
            <a:r>
              <a:rPr lang="en-US" b="1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…… ×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 </a:t>
            </a:r>
            <a:r>
              <a:rPr lang="en-US" dirty="0" smtClean="0"/>
              <a:t>is the set of ordered </a:t>
            </a:r>
            <a:r>
              <a:rPr lang="en-US" dirty="0" smtClean="0"/>
              <a:t>          </a:t>
            </a:r>
            <a:r>
              <a:rPr lang="en-US" i="1" dirty="0" smtClean="0"/>
              <a:t>n</a:t>
            </a:r>
            <a:r>
              <a:rPr lang="en-US" dirty="0" smtClean="0"/>
              <a:t>-tuples </a:t>
            </a:r>
            <a:r>
              <a:rPr lang="en-US" dirty="0" smtClean="0"/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,……,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) where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belongs to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/>
              <a:t> for </a:t>
            </a:r>
            <a:r>
              <a:rPr lang="en-US" i="1" dirty="0" err="1" smtClean="0"/>
              <a:t>i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…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dirty="0" smtClean="0"/>
              <a:t>: Construct the Cartesian product of the sets       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 = {0,1}, B = {1,2} and C = {0,1,2}:</a:t>
            </a:r>
            <a:endParaRPr lang="en-US" b="1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  A ×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×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{(0,1,0), (0,1,1), (0,1,2),(0,2,0), (0,2,1),</a:t>
            </a:r>
          </a:p>
          <a:p>
            <a:pPr marL="0" indent="0">
              <a:buNone/>
            </a:pP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            (0,2,2),(1,1,0), (1,1,1), (1,1,2), (1,2,0), (1,2,1), (1,1,2)}</a:t>
            </a:r>
            <a:endParaRPr lang="en-US" b="1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142999" y="2877411"/>
            <a:ext cx="6386513" cy="68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42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i="1" dirty="0" smtClean="0"/>
              <a:t>set</a:t>
            </a:r>
            <a:r>
              <a:rPr lang="en-US" dirty="0" smtClean="0"/>
              <a:t> is an unordered collection of objects.</a:t>
            </a:r>
          </a:p>
          <a:p>
            <a:pPr lvl="1"/>
            <a:r>
              <a:rPr lang="en-US" dirty="0" smtClean="0"/>
              <a:t> the students in this class</a:t>
            </a:r>
          </a:p>
          <a:p>
            <a:pPr lvl="1"/>
            <a:r>
              <a:rPr lang="en-US" dirty="0" smtClean="0"/>
              <a:t> the positive integers</a:t>
            </a:r>
          </a:p>
          <a:p>
            <a:r>
              <a:rPr lang="en-US" dirty="0" smtClean="0"/>
              <a:t>The objects in a set are called the </a:t>
            </a:r>
            <a:r>
              <a:rPr lang="en-US" b="1" i="1" dirty="0" smtClean="0"/>
              <a:t>elements</a:t>
            </a:r>
            <a:r>
              <a:rPr lang="en-US" dirty="0" smtClean="0"/>
              <a:t>, or </a:t>
            </a:r>
            <a:r>
              <a:rPr lang="en-US" b="1" i="1" dirty="0" smtClean="0"/>
              <a:t>members</a:t>
            </a:r>
            <a:r>
              <a:rPr lang="en-US" dirty="0" smtClean="0"/>
              <a:t> of the set. A set is said to </a:t>
            </a:r>
            <a:r>
              <a:rPr lang="en-US" i="1" dirty="0" smtClean="0"/>
              <a:t>contain</a:t>
            </a:r>
            <a:r>
              <a:rPr lang="en-US" dirty="0" smtClean="0"/>
              <a:t> its elements.</a:t>
            </a:r>
          </a:p>
          <a:p>
            <a:r>
              <a:rPr lang="en-US" dirty="0" smtClean="0"/>
              <a:t>The notation  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∈ 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/>
              <a:t>denotes that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/>
              <a:t> is an element of the set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/>
              <a:t> is not a member of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/>
              <a:t>, write 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b="1" dirty="0" smtClean="0">
                <a:latin typeface="Cambria Math"/>
                <a:ea typeface="Cambria Math"/>
              </a:rPr>
              <a:t>∉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Describing a Set: Roster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a,b,c,d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r>
              <a:rPr lang="en-US" dirty="0" smtClean="0"/>
              <a:t>Order not important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a,b,c,d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 =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b,c,a,d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r>
              <a:rPr lang="en-US" dirty="0" smtClean="0"/>
              <a:t>Each distinct object is either a member or not; listing more than once does not change the set.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a,b,c,d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 =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a,b,c,b,c,d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Ellipses (…) may be used to describe a set without listing all of the members when the pattern is clear.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a,b,c,d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,…,z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pPr>
              <a:buNone/>
            </a:pP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Roster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Set of all vowels in the English alphabet:</a:t>
            </a:r>
          </a:p>
          <a:p>
            <a:pPr lvl="1">
              <a:buNone/>
            </a:pPr>
            <a:r>
              <a:rPr lang="en-US" dirty="0" smtClean="0"/>
              <a:t>     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V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a,e,i,o,u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pPr lvl="1"/>
            <a:r>
              <a:rPr lang="en-US" dirty="0" smtClean="0"/>
              <a:t>Set of all odd positive integers less than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    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{1,3,5,7,9}</a:t>
            </a:r>
          </a:p>
          <a:p>
            <a:pPr lvl="1"/>
            <a:r>
              <a:rPr lang="en-US" dirty="0" smtClean="0"/>
              <a:t>Set of all positive integers less than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100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     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{1,2,3,…,99}</a:t>
            </a:r>
          </a:p>
          <a:p>
            <a:pPr marL="880110" lvl="1" indent="-514350"/>
            <a:r>
              <a:rPr lang="en-US" dirty="0" smtClean="0">
                <a:latin typeface="Cambria Math" pitchFamily="18" charset="0"/>
                <a:ea typeface="Cambria Math" pitchFamily="18" charset="0"/>
              </a:rPr>
              <a:t>Set of all integers less than 0:</a:t>
            </a:r>
          </a:p>
          <a:p>
            <a:pPr lvl="1"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  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{…,-3,-2,-1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}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{-1,-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,-3,…}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  <a:p>
            <a:pPr lvl="1">
              <a:buNone/>
            </a:pP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Set-Builder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Specify the </a:t>
            </a:r>
            <a:r>
              <a:rPr lang="en-US" b="1" dirty="0" smtClean="0"/>
              <a:t>properties</a:t>
            </a:r>
            <a:r>
              <a:rPr lang="en-US" dirty="0" smtClean="0"/>
              <a:t> that all members must satisfy</a:t>
            </a:r>
          </a:p>
          <a:p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is a positive integer less than 100}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{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is an odd positive integer less than 10}</a:t>
            </a:r>
          </a:p>
          <a:p>
            <a:r>
              <a:rPr lang="en-US" dirty="0" smtClean="0"/>
              <a:t>A predicate may be used: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{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)}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{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Prime(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)}</a:t>
            </a:r>
            <a:endParaRPr lang="en-US" i="1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147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Important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ea typeface="Cambria Math" pitchFamily="18" charset="0"/>
              </a:rPr>
              <a:t>Some sets, e.g. all real numbers, cannot be listed (even using ellipses)</a:t>
            </a:r>
          </a:p>
          <a:p>
            <a:pPr lvl="1"/>
            <a:r>
              <a:rPr lang="en-US" dirty="0" smtClean="0">
                <a:ea typeface="Cambria Math" pitchFamily="18" charset="0"/>
              </a:rPr>
              <a:t>Use special notation: </a:t>
            </a:r>
            <a:r>
              <a:rPr lang="en-US" b="1" dirty="0" smtClean="0">
                <a:ea typeface="Cambria Math" pitchFamily="18" charset="0"/>
              </a:rPr>
              <a:t>R</a:t>
            </a:r>
          </a:p>
          <a:p>
            <a:r>
              <a:rPr lang="en-US" dirty="0" smtClean="0">
                <a:ea typeface="Cambria Math" pitchFamily="18" charset="0"/>
              </a:rPr>
              <a:t>Other infinite sets can be expressed using other sets</a:t>
            </a:r>
          </a:p>
          <a:p>
            <a:pPr lvl="1"/>
            <a:r>
              <a:rPr lang="en-US" dirty="0" smtClean="0">
                <a:ea typeface="Cambria Math" pitchFamily="18" charset="0"/>
              </a:rPr>
              <a:t>Example: Positive </a:t>
            </a:r>
            <a:r>
              <a:rPr lang="en-US" dirty="0">
                <a:ea typeface="Cambria Math" pitchFamily="18" charset="0"/>
              </a:rPr>
              <a:t>rational numbers</a:t>
            </a:r>
            <a:r>
              <a:rPr lang="en-US" i="1" dirty="0">
                <a:ea typeface="Cambria Math" pitchFamily="18" charset="0"/>
              </a:rPr>
              <a:t>:</a:t>
            </a:r>
          </a:p>
          <a:p>
            <a:pPr lvl="1">
              <a:buNone/>
            </a:pPr>
            <a:r>
              <a:rPr lang="en-US" i="1" dirty="0">
                <a:ea typeface="Cambria Math" pitchFamily="18" charset="0"/>
              </a:rPr>
              <a:t>    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b="1" baseline="30000" dirty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baseline="30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∈ </a:t>
            </a:r>
            <a:r>
              <a:rPr lang="en-US" b="1" dirty="0">
                <a:ea typeface="Cambria Math" pitchFamily="18" charset="0"/>
              </a:rPr>
              <a:t>R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i="1" dirty="0"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/</a:t>
            </a:r>
            <a:r>
              <a:rPr lang="en-US" i="1" dirty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dirty="0">
                <a:ea typeface="Cambria Math" pitchFamily="18" charset="0"/>
              </a:rPr>
              <a:t>for some positive integers </a:t>
            </a:r>
            <a:r>
              <a:rPr lang="en-US" i="1" dirty="0"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r>
              <a:rPr lang="en-US" dirty="0" smtClean="0">
                <a:ea typeface="Cambria Math" pitchFamily="18" charset="0"/>
              </a:rPr>
              <a:t>We predefine some important sets to reduce the notation</a:t>
            </a:r>
          </a:p>
          <a:p>
            <a:pPr lvl="1"/>
            <a:r>
              <a:rPr lang="en-US" b="1" dirty="0">
                <a:latin typeface="Cambria Math" pitchFamily="18" charset="0"/>
                <a:ea typeface="Cambria Math" pitchFamily="18" charset="0"/>
              </a:rPr>
              <a:t>Z</a:t>
            </a:r>
            <a:r>
              <a:rPr lang="en-US" dirty="0"/>
              <a:t> = </a:t>
            </a:r>
            <a:r>
              <a:rPr lang="en-US" i="1" dirty="0"/>
              <a:t>integers</a:t>
            </a:r>
            <a:r>
              <a:rPr lang="en-US" dirty="0"/>
              <a:t> =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{…,-3,-2,-1,0,1,2,3,…}</a:t>
            </a:r>
          </a:p>
          <a:p>
            <a:pPr lvl="1"/>
            <a:r>
              <a:rPr lang="en-US" b="1" dirty="0">
                <a:latin typeface="Cambria Math" pitchFamily="18" charset="0"/>
                <a:ea typeface="Cambria Math" pitchFamily="18" charset="0"/>
              </a:rPr>
              <a:t>Z⁺</a:t>
            </a:r>
            <a:r>
              <a:rPr lang="en-US" dirty="0"/>
              <a:t> = </a:t>
            </a:r>
            <a:r>
              <a:rPr lang="en-US" i="1" dirty="0"/>
              <a:t>positive integers </a:t>
            </a:r>
            <a:r>
              <a:rPr lang="en-US" dirty="0"/>
              <a:t>=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{1,2,3,…} = {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∈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 Z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&gt;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pPr lvl="1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 = </a:t>
            </a:r>
            <a:r>
              <a:rPr lang="en-US" i="1" dirty="0" smtClean="0"/>
              <a:t>natural numbers </a:t>
            </a:r>
            <a:r>
              <a:rPr lang="en-US" dirty="0" smtClean="0"/>
              <a:t>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{0,1,2,3,…} =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{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∈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Z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|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≥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0}</a:t>
            </a:r>
          </a:p>
          <a:p>
            <a:pPr lvl="1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/>
              <a:t> = </a:t>
            </a:r>
            <a:r>
              <a:rPr lang="en-US" i="1" dirty="0" smtClean="0"/>
              <a:t>real numbers</a:t>
            </a:r>
          </a:p>
          <a:p>
            <a:pPr lvl="1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dirty="0" smtClean="0"/>
              <a:t> = </a:t>
            </a:r>
            <a:r>
              <a:rPr lang="en-US" i="1" dirty="0" smtClean="0"/>
              <a:t>positive real numbers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∈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| </a:t>
            </a:r>
            <a:r>
              <a:rPr lang="en-US" i="1" dirty="0">
                <a:ea typeface="Cambria Math" pitchFamily="18" charset="0"/>
              </a:rPr>
              <a:t>x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&gt;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  <a:endParaRPr lang="en-US" i="1" dirty="0" smtClean="0"/>
          </a:p>
          <a:p>
            <a:pPr lvl="1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dirty="0" smtClean="0"/>
              <a:t> = </a:t>
            </a:r>
            <a:r>
              <a:rPr lang="en-US" i="1" dirty="0" smtClean="0"/>
              <a:t>rational numbers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i="1" dirty="0" smtClean="0">
                <a:ea typeface="Cambria Math" pitchFamily="18" charset="0"/>
              </a:rPr>
              <a:t>p/q </a:t>
            </a:r>
            <a:r>
              <a:rPr lang="en-US" dirty="0" smtClean="0">
                <a:ea typeface="Cambria Math" pitchFamily="18" charset="0"/>
              </a:rPr>
              <a:t>| </a:t>
            </a:r>
            <a:r>
              <a:rPr lang="en-US" i="1" dirty="0" smtClean="0">
                <a:ea typeface="Cambria Math" pitchFamily="18" charset="0"/>
              </a:rPr>
              <a:t>p </a:t>
            </a:r>
            <a:r>
              <a:rPr lang="en-US" dirty="0" smtClean="0">
                <a:ea typeface="Cambria Math" pitchFamily="18" charset="0"/>
              </a:rPr>
              <a:t>∈ </a:t>
            </a:r>
            <a:r>
              <a:rPr lang="en-US" b="1" dirty="0" smtClean="0">
                <a:ea typeface="Cambria Math" pitchFamily="18" charset="0"/>
              </a:rPr>
              <a:t>Z, </a:t>
            </a:r>
            <a:r>
              <a:rPr lang="en-US" i="1" dirty="0" smtClean="0">
                <a:ea typeface="Cambria Math" pitchFamily="18" charset="0"/>
              </a:rPr>
              <a:t>q </a:t>
            </a:r>
            <a:r>
              <a:rPr lang="en-US" dirty="0">
                <a:ea typeface="Cambria Math" pitchFamily="18" charset="0"/>
              </a:rPr>
              <a:t>∈ </a:t>
            </a:r>
            <a:r>
              <a:rPr lang="en-US" b="1" dirty="0" smtClean="0">
                <a:ea typeface="Cambria Math" pitchFamily="18" charset="0"/>
              </a:rPr>
              <a:t>Z,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i="1" dirty="0" smtClean="0">
                <a:ea typeface="Cambria Math" pitchFamily="18" charset="0"/>
              </a:rPr>
              <a:t> q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≠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  <a:p>
            <a:pPr lvl="1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complex numbers</a:t>
            </a:r>
            <a:endParaRPr lang="en-US" i="1" dirty="0"/>
          </a:p>
          <a:p>
            <a:pPr lvl="1"/>
            <a:endParaRPr lang="en-US" dirty="0" smtClean="0"/>
          </a:p>
          <a:p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Interval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Ranges of real numbers can be expressed as intervals: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[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] = {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 ≤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[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= {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 &lt;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  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] = {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&lt; </a:t>
            </a:r>
            <a:r>
              <a:rPr lang="en-US" i="1" dirty="0" smtClean="0">
                <a:latin typeface="Cambria Math"/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 ≤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= {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&lt; </a:t>
            </a:r>
            <a:r>
              <a:rPr lang="en-US" i="1" dirty="0" smtClean="0">
                <a:latin typeface="Cambria Math"/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 &lt;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</a:t>
            </a:r>
          </a:p>
          <a:p>
            <a:pPr lvl="1"/>
            <a:endParaRPr lang="en-US" dirty="0" smtClean="0">
              <a:latin typeface="Cambria Math"/>
              <a:ea typeface="Cambria Math"/>
            </a:endParaRPr>
          </a:p>
          <a:p>
            <a:pPr lvl="1"/>
            <a:r>
              <a:rPr lang="en-US" i="1" dirty="0" smtClean="0"/>
              <a:t>  closed interval  </a:t>
            </a:r>
            <a:r>
              <a:rPr lang="en-US" dirty="0" smtClean="0"/>
              <a:t>[</a:t>
            </a:r>
            <a:r>
              <a:rPr lang="en-US" dirty="0" err="1" smtClean="0"/>
              <a:t>a,b</a:t>
            </a:r>
            <a:r>
              <a:rPr lang="en-US" dirty="0" smtClean="0"/>
              <a:t>]</a:t>
            </a:r>
          </a:p>
          <a:p>
            <a:pPr lvl="1"/>
            <a:r>
              <a:rPr lang="en-US" i="1" dirty="0" smtClean="0"/>
              <a:t>  open interval     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Venn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represents sets graphically</a:t>
            </a:r>
          </a:p>
          <a:p>
            <a:r>
              <a:rPr lang="en-US" dirty="0" smtClean="0"/>
              <a:t>The </a:t>
            </a:r>
            <a:r>
              <a:rPr lang="en-US" b="1" i="1" dirty="0" smtClean="0"/>
              <a:t>universal set</a:t>
            </a:r>
            <a:r>
              <a:rPr lang="en-US" b="1" dirty="0" smtClean="0"/>
              <a:t> </a:t>
            </a:r>
            <a:r>
              <a:rPr lang="en-US" b="1" i="1" dirty="0" smtClean="0"/>
              <a:t>U</a:t>
            </a:r>
            <a:r>
              <a:rPr lang="en-US" i="1" dirty="0" smtClean="0"/>
              <a:t> </a:t>
            </a:r>
            <a:r>
              <a:rPr lang="en-US" dirty="0" smtClean="0"/>
              <a:t>is the set containing all elements of the domain</a:t>
            </a:r>
          </a:p>
          <a:p>
            <a:r>
              <a:rPr lang="en-US" dirty="0" smtClean="0"/>
              <a:t>Sets are shown as circles or other closed shapes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U = set of all letters</a:t>
            </a:r>
          </a:p>
          <a:p>
            <a:pPr lvl="1"/>
            <a:r>
              <a:rPr lang="en-US" dirty="0" smtClean="0"/>
              <a:t>V = set of vowels 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148788" y="3581400"/>
            <a:ext cx="4004611" cy="2451939"/>
            <a:chOff x="5638800" y="3581400"/>
            <a:chExt cx="2819400" cy="1676400"/>
          </a:xfrm>
        </p:grpSpPr>
        <p:sp>
          <p:nvSpPr>
            <p:cNvPr id="4" name="Rectangle 3"/>
            <p:cNvSpPr/>
            <p:nvPr/>
          </p:nvSpPr>
          <p:spPr>
            <a:xfrm>
              <a:off x="5638800" y="3581400"/>
              <a:ext cx="2590800" cy="1676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29400" y="4267200"/>
              <a:ext cx="1828800" cy="652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</a:t>
              </a:r>
              <a:r>
                <a:rPr lang="en-US" sz="2800" dirty="0" smtClean="0"/>
                <a:t>a e </a:t>
              </a:r>
              <a:r>
                <a:rPr lang="en-US" sz="2800" dirty="0" err="1" smtClean="0"/>
                <a:t>i</a:t>
              </a:r>
              <a:endParaRPr lang="en-US" sz="2800" dirty="0" smtClean="0"/>
            </a:p>
            <a:p>
              <a:r>
                <a:rPr lang="en-US" sz="2800" dirty="0" smtClean="0"/>
                <a:t>    o u</a:t>
              </a:r>
              <a:endParaRPr lang="en-US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755016" y="3657600"/>
              <a:ext cx="375534" cy="357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/>
                <a:t>U</a:t>
              </a:r>
              <a:endParaRPr lang="en-US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00800" y="4267200"/>
              <a:ext cx="457200" cy="357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/>
                <a:t>V</a:t>
              </a:r>
              <a:endParaRPr lang="en-US" sz="2400" i="1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6705600" y="4267200"/>
              <a:ext cx="762000" cy="609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02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262205"/>
            <a:ext cx="893064" cy="103632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248400" y="457200"/>
            <a:ext cx="2345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John Venn (1834-1923)</a:t>
            </a:r>
          </a:p>
          <a:p>
            <a:r>
              <a:rPr lang="en-US" dirty="0" smtClean="0"/>
              <a:t>Cambridge, UK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important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/>
              <a:t>The </a:t>
            </a:r>
            <a:r>
              <a:rPr lang="en-US" b="1" i="1" dirty="0"/>
              <a:t>empty set </a:t>
            </a:r>
            <a:r>
              <a:rPr lang="en-US" dirty="0"/>
              <a:t>is the set with no elements. </a:t>
            </a:r>
          </a:p>
          <a:p>
            <a:pPr lvl="1"/>
            <a:r>
              <a:rPr lang="en-US" dirty="0"/>
              <a:t>Notation: {}</a:t>
            </a:r>
            <a:r>
              <a:rPr lang="en-US" dirty="0">
                <a:latin typeface="Cambria Math"/>
                <a:ea typeface="Cambria Math"/>
              </a:rPr>
              <a:t> or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∅</a:t>
            </a:r>
            <a:endParaRPr lang="en-US" dirty="0"/>
          </a:p>
          <a:p>
            <a:pPr lvl="1"/>
            <a:r>
              <a:rPr lang="en-US" dirty="0"/>
              <a:t>Important to note:  </a:t>
            </a:r>
            <a:r>
              <a:rPr lang="en-US" dirty="0">
                <a:latin typeface="Cambria Math"/>
                <a:ea typeface="Cambria Math"/>
              </a:rPr>
              <a:t>∅</a:t>
            </a:r>
            <a:r>
              <a:rPr lang="en-US" dirty="0"/>
              <a:t>  </a:t>
            </a:r>
            <a:r>
              <a:rPr lang="en-US" dirty="0">
                <a:latin typeface="Cambria Math"/>
                <a:ea typeface="Cambria Math"/>
              </a:rPr>
              <a:t>≠ { ∅ } </a:t>
            </a:r>
            <a:endParaRPr lang="en-US" dirty="0"/>
          </a:p>
          <a:p>
            <a:pPr>
              <a:spcBef>
                <a:spcPts val="2400"/>
              </a:spcBef>
            </a:pPr>
            <a:r>
              <a:rPr lang="en-US" dirty="0" smtClean="0"/>
              <a:t>Sets can be elements of sets: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{{1,2,3},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{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b,c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}}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{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Z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147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&#10;&#10;$\forall x ( x \in A \leftrightarrow x \in B)$&#10;\end{document}"/>
  <p:tag name="IGUANATEXSIZE" val="3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forall x (x \in A \rightarrow x \in B)$&#10;&#10;\end{document}"/>
  <p:tag name="IGUANATEXSIZE" val="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\forall x [ (x\in A \rightarrow  x \in B) \wedge (x \in B \rightarrow x \in A)]$&#10;&#10;\end{document}"/>
  <p:tag name="IGUANATEXSIZE" val="3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&#10;&#10;$\forall x ( x \in A \leftrightarrow x \in B)$&#10;\end{document}"/>
  <p:tag name="IGUANATEXSIZE" val="3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\forall x (x \in A \rightarrow x \in  B) \wedge \exists x (x \in B \wedge x \not\in A)$&#10;&#10;\end{document}"/>
  <p:tag name="IGUANATEXSIZE" val="3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times B = \{(a,b) | a \in A \wedge b \in B\}$&#10;&#10;&#10;\end{document}"/>
  <p:tag name="IGUANATEXSIZE" val="3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_1\times  A_2 \times \dots \times A_n =\\&#10;\hspace*{.5in} \{(a_1,a_2,\ldots, a_n) | a_i \in A_i\; \mbox{for}\; i = 1,2, \ldots n \}$&#10;&#10;&#10;\end{document}"/>
  <p:tag name="IGUANATEXSIZE" val="2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56974</TotalTime>
  <Words>1451</Words>
  <Application>Microsoft Office PowerPoint</Application>
  <PresentationFormat>On-screen Show (4:3)</PresentationFormat>
  <Paragraphs>170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Constantia</vt:lpstr>
      <vt:lpstr>Wingdings 2</vt:lpstr>
      <vt:lpstr>Brush Script MT</vt:lpstr>
      <vt:lpstr>Cambria Math</vt:lpstr>
      <vt:lpstr>Calibri</vt:lpstr>
      <vt:lpstr>Flow</vt:lpstr>
      <vt:lpstr>Sets</vt:lpstr>
      <vt:lpstr>Sets</vt:lpstr>
      <vt:lpstr>Describing a Set: Roster Method</vt:lpstr>
      <vt:lpstr>Roster Method</vt:lpstr>
      <vt:lpstr>Set-Builder Notation</vt:lpstr>
      <vt:lpstr>Some Important Sets</vt:lpstr>
      <vt:lpstr>Interval Notation</vt:lpstr>
      <vt:lpstr>Venn Diagrams</vt:lpstr>
      <vt:lpstr>Other important concepts</vt:lpstr>
      <vt:lpstr>Set Equality</vt:lpstr>
      <vt:lpstr>Subsets</vt:lpstr>
      <vt:lpstr>Subsets</vt:lpstr>
      <vt:lpstr>Another look at Equality of Sets</vt:lpstr>
      <vt:lpstr>Proper Subsets</vt:lpstr>
      <vt:lpstr>Set Cardinality</vt:lpstr>
      <vt:lpstr>Power Sets</vt:lpstr>
      <vt:lpstr>Tuples</vt:lpstr>
      <vt:lpstr>Cartesian Product</vt:lpstr>
      <vt:lpstr>Cartesian Product </vt:lpstr>
    </vt:vector>
  </TitlesOfParts>
  <Company>Monmouth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Bren School of Information and Computers Science</cp:lastModifiedBy>
  <cp:revision>3738</cp:revision>
  <dcterms:created xsi:type="dcterms:W3CDTF">2011-03-27T19:09:13Z</dcterms:created>
  <dcterms:modified xsi:type="dcterms:W3CDTF">2014-04-13T21:47:08Z</dcterms:modified>
</cp:coreProperties>
</file>