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18" r:id="rId2"/>
    <p:sldId id="324" r:id="rId3"/>
    <p:sldId id="325" r:id="rId4"/>
    <p:sldId id="326" r:id="rId5"/>
    <p:sldId id="329" r:id="rId6"/>
    <p:sldId id="328" r:id="rId7"/>
    <p:sldId id="344" r:id="rId8"/>
    <p:sldId id="343" r:id="rId9"/>
    <p:sldId id="330" r:id="rId10"/>
    <p:sldId id="331" r:id="rId11"/>
    <p:sldId id="341" r:id="rId12"/>
    <p:sldId id="333" r:id="rId13"/>
    <p:sldId id="33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5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B134D-0EB3-42CB-9322-AA369738187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Representing Relations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4617B"/>
                </a:solidFill>
              </a:rPr>
              <a:t>Representing Relations Using Digraphs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8006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Each vertex is an element of a set A</a:t>
            </a:r>
          </a:p>
          <a:p>
            <a:r>
              <a:rPr lang="en-US" sz="2400" dirty="0" smtClean="0"/>
              <a:t>Each edge (</a:t>
            </a:r>
            <a:r>
              <a:rPr lang="en-US" sz="2400" dirty="0" err="1" smtClean="0"/>
              <a:t>a,b</a:t>
            </a:r>
            <a:r>
              <a:rPr lang="en-US" sz="2400" dirty="0" smtClean="0"/>
              <a:t>) represents an element of the relation R on A</a:t>
            </a:r>
          </a:p>
          <a:p>
            <a:r>
              <a:rPr lang="en-US" sz="2400" b="1" dirty="0" smtClean="0"/>
              <a:t>Example</a:t>
            </a:r>
            <a:r>
              <a:rPr lang="en-US" sz="2400" dirty="0" smtClean="0"/>
              <a:t>: What are the ordered pairs in the relation represented by this directed graph?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2400" b="1" dirty="0" smtClean="0"/>
              <a:t>Solution</a:t>
            </a:r>
            <a:r>
              <a:rPr lang="en-US" sz="2400" dirty="0" smtClean="0"/>
              <a:t>:</a:t>
            </a:r>
          </a:p>
          <a:p>
            <a:pPr>
              <a:buNone/>
            </a:pPr>
            <a:r>
              <a:rPr lang="en-US" sz="2800" i="1" dirty="0" smtClean="0"/>
              <a:t>   </a:t>
            </a:r>
            <a:r>
              <a:rPr lang="en-US" sz="2400" dirty="0" smtClean="0"/>
              <a:t>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1,3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1,4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2,1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2,2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2,3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3,1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3,3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4,1</a:t>
            </a:r>
            <a:r>
              <a:rPr lang="en-US" sz="2400" dirty="0" smtClean="0"/>
              <a:t>), (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4,3</a:t>
            </a:r>
            <a:r>
              <a:rPr lang="en-US" sz="2400" dirty="0" smtClean="0"/>
              <a:t>)</a:t>
            </a:r>
          </a:p>
          <a:p>
            <a:endParaRPr lang="en-US" dirty="0"/>
          </a:p>
        </p:txBody>
      </p:sp>
      <p:pic>
        <p:nvPicPr>
          <p:cNvPr id="6" name="Content Placeholder 5" descr="08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3124200"/>
            <a:ext cx="2362200" cy="2532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Determining Properties from a Digraph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84632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 b="1" dirty="0" smtClean="0">
                <a:ea typeface="Cambria Math"/>
              </a:rPr>
              <a:t>Reflexivity</a:t>
            </a:r>
            <a:r>
              <a:rPr lang="en-US" sz="2400" dirty="0" smtClean="0">
                <a:ea typeface="Cambria Math"/>
              </a:rPr>
              <a:t>: A </a:t>
            </a:r>
            <a:r>
              <a:rPr lang="en-US" sz="2400" b="1" dirty="0" smtClean="0">
                <a:ea typeface="Cambria Math"/>
              </a:rPr>
              <a:t>loop</a:t>
            </a:r>
            <a:r>
              <a:rPr lang="en-US" sz="2400" dirty="0" smtClean="0">
                <a:ea typeface="Cambria Math"/>
              </a:rPr>
              <a:t> must be present at </a:t>
            </a:r>
            <a:r>
              <a:rPr lang="en-US" sz="2400" b="1" dirty="0" smtClean="0">
                <a:ea typeface="Cambria Math"/>
              </a:rPr>
              <a:t>all</a:t>
            </a:r>
            <a:r>
              <a:rPr lang="en-US" sz="2400" dirty="0" smtClean="0">
                <a:ea typeface="Cambria Math"/>
              </a:rPr>
              <a:t> vertices in the graph</a:t>
            </a:r>
          </a:p>
          <a:p>
            <a:pPr>
              <a:spcBef>
                <a:spcPts val="1800"/>
              </a:spcBef>
            </a:pPr>
            <a:r>
              <a:rPr lang="en-US" sz="2400" b="1" dirty="0" smtClean="0">
                <a:ea typeface="Cambria Math"/>
              </a:rPr>
              <a:t>Symmetry</a:t>
            </a:r>
            <a:r>
              <a:rPr lang="en-US" sz="2400" dirty="0" smtClean="0">
                <a:latin typeface="Cambria Math"/>
                <a:ea typeface="Cambria Math"/>
              </a:rPr>
              <a:t>: If </a:t>
            </a:r>
            <a:r>
              <a:rPr lang="en-US" sz="2400" dirty="0" smtClean="0">
                <a:ea typeface="Cambria Math"/>
              </a:rPr>
              <a:t> </a:t>
            </a:r>
            <a:r>
              <a:rPr lang="en-US" sz="2400" b="1" dirty="0" smtClean="0">
                <a:ea typeface="Cambria Math"/>
              </a:rPr>
              <a:t>(</a:t>
            </a:r>
            <a:r>
              <a:rPr lang="en-US" sz="2400" b="1" i="1" dirty="0" err="1" smtClean="0">
                <a:ea typeface="Cambria Math"/>
              </a:rPr>
              <a:t>x,y</a:t>
            </a:r>
            <a:r>
              <a:rPr lang="en-US" sz="2400" b="1" dirty="0" smtClean="0">
                <a:ea typeface="Cambria Math"/>
              </a:rPr>
              <a:t>) </a:t>
            </a:r>
            <a:r>
              <a:rPr lang="en-US" sz="2400" dirty="0" smtClean="0">
                <a:ea typeface="Cambria Math"/>
              </a:rPr>
              <a:t>is an edge,</a:t>
            </a:r>
            <a:r>
              <a:rPr lang="en-US" sz="2400" i="1" dirty="0" smtClean="0">
                <a:ea typeface="Cambria Math"/>
              </a:rPr>
              <a:t> </a:t>
            </a:r>
            <a:r>
              <a:rPr lang="en-US" sz="2400" dirty="0" smtClean="0">
                <a:ea typeface="Cambria Math"/>
              </a:rPr>
              <a:t>then so is </a:t>
            </a:r>
            <a:r>
              <a:rPr lang="en-US" sz="2400" b="1" dirty="0" smtClean="0">
                <a:ea typeface="Cambria Math"/>
              </a:rPr>
              <a:t>(</a:t>
            </a:r>
            <a:r>
              <a:rPr lang="en-US" sz="2400" b="1" i="1" dirty="0" err="1" smtClean="0">
                <a:ea typeface="Cambria Math"/>
              </a:rPr>
              <a:t>y,x</a:t>
            </a:r>
            <a:r>
              <a:rPr lang="en-US" sz="2400" b="1" dirty="0" smtClean="0">
                <a:ea typeface="Cambria Math"/>
              </a:rPr>
              <a:t>)</a:t>
            </a:r>
            <a:endParaRPr lang="en-US" sz="2400" b="1" i="1" dirty="0" smtClean="0">
              <a:ea typeface="Cambria Math"/>
            </a:endParaRPr>
          </a:p>
          <a:p>
            <a:pPr>
              <a:spcBef>
                <a:spcPts val="1800"/>
              </a:spcBef>
            </a:pPr>
            <a:r>
              <a:rPr lang="en-US" sz="2400" b="1" dirty="0" err="1" smtClean="0">
                <a:ea typeface="Cambria Math"/>
              </a:rPr>
              <a:t>Antisymmetry</a:t>
            </a:r>
            <a:r>
              <a:rPr lang="en-US" sz="2400" dirty="0" smtClean="0">
                <a:ea typeface="Cambria Math"/>
              </a:rPr>
              <a:t>: If </a:t>
            </a:r>
            <a:r>
              <a:rPr lang="en-US" sz="2400" b="1" dirty="0" smtClean="0">
                <a:ea typeface="Cambria Math"/>
              </a:rPr>
              <a:t>(</a:t>
            </a:r>
            <a:r>
              <a:rPr lang="en-US" sz="2400" b="1" i="1" dirty="0" err="1" smtClean="0">
                <a:ea typeface="Cambria Math"/>
              </a:rPr>
              <a:t>x,y</a:t>
            </a:r>
            <a:r>
              <a:rPr lang="en-US" sz="2400" b="1" dirty="0" smtClean="0">
                <a:ea typeface="Cambria Math"/>
              </a:rPr>
              <a:t>) </a:t>
            </a:r>
            <a:r>
              <a:rPr lang="en-US" sz="2400" dirty="0" smtClean="0">
                <a:ea typeface="Cambria Math"/>
              </a:rPr>
              <a:t>with </a:t>
            </a:r>
            <a:r>
              <a:rPr lang="en-US" sz="2400" i="1" dirty="0" err="1" smtClean="0">
                <a:ea typeface="Cambria Math"/>
              </a:rPr>
              <a:t>x</a:t>
            </a:r>
            <a:r>
              <a:rPr lang="en-US" sz="2400" dirty="0" err="1" smtClean="0">
                <a:latin typeface="Cambria Math"/>
                <a:ea typeface="Cambria Math"/>
              </a:rPr>
              <a:t>≠</a:t>
            </a:r>
            <a:r>
              <a:rPr lang="en-US" sz="2400" i="1" dirty="0" err="1" smtClean="0">
                <a:ea typeface="Cambria Math"/>
              </a:rPr>
              <a:t>y</a:t>
            </a:r>
            <a:r>
              <a:rPr lang="en-US" sz="2400" dirty="0" smtClean="0">
                <a:ea typeface="Cambria Math"/>
              </a:rPr>
              <a:t> is an edge, then </a:t>
            </a:r>
            <a:r>
              <a:rPr lang="en-US" sz="2400" b="1" dirty="0" smtClean="0">
                <a:ea typeface="Cambria Math"/>
              </a:rPr>
              <a:t>(</a:t>
            </a:r>
            <a:r>
              <a:rPr lang="en-US" sz="2400" b="1" i="1" dirty="0" err="1" smtClean="0">
                <a:ea typeface="Cambria Math"/>
              </a:rPr>
              <a:t>y,x</a:t>
            </a:r>
            <a:r>
              <a:rPr lang="en-US" sz="2400" b="1" dirty="0" smtClean="0">
                <a:ea typeface="Cambria Math"/>
              </a:rPr>
              <a:t>) </a:t>
            </a:r>
            <a:r>
              <a:rPr lang="en-US" sz="2400" dirty="0" smtClean="0">
                <a:ea typeface="Cambria Math"/>
              </a:rPr>
              <a:t>is </a:t>
            </a:r>
            <a:r>
              <a:rPr lang="en-US" sz="2400" b="1" dirty="0" smtClean="0">
                <a:ea typeface="Cambria Math"/>
              </a:rPr>
              <a:t>not</a:t>
            </a:r>
            <a:r>
              <a:rPr lang="en-US" sz="2400" dirty="0" smtClean="0">
                <a:ea typeface="Cambria Math"/>
              </a:rPr>
              <a:t> an edge</a:t>
            </a:r>
          </a:p>
          <a:p>
            <a:pPr>
              <a:spcBef>
                <a:spcPts val="1800"/>
              </a:spcBef>
            </a:pPr>
            <a:r>
              <a:rPr lang="en-US" sz="2400" b="1" dirty="0" smtClean="0">
                <a:ea typeface="Cambria Math"/>
              </a:rPr>
              <a:t>Transitivity</a:t>
            </a:r>
            <a:r>
              <a:rPr lang="en-US" sz="2400" dirty="0" smtClean="0">
                <a:latin typeface="Cambria Math"/>
                <a:ea typeface="Cambria Math"/>
              </a:rPr>
              <a:t>: If </a:t>
            </a:r>
            <a:r>
              <a:rPr lang="en-US" sz="2400" b="1" dirty="0" smtClean="0">
                <a:ea typeface="Cambria Math"/>
              </a:rPr>
              <a:t>(</a:t>
            </a:r>
            <a:r>
              <a:rPr lang="en-US" sz="2400" b="1" i="1" dirty="0" err="1" smtClean="0">
                <a:ea typeface="Cambria Math"/>
              </a:rPr>
              <a:t>x,y</a:t>
            </a:r>
            <a:r>
              <a:rPr lang="en-US" sz="2400" b="1" dirty="0" smtClean="0">
                <a:ea typeface="Cambria Math"/>
              </a:rPr>
              <a:t>) </a:t>
            </a:r>
            <a:r>
              <a:rPr lang="en-US" sz="2400" dirty="0" smtClean="0">
                <a:ea typeface="Cambria Math"/>
              </a:rPr>
              <a:t>and </a:t>
            </a:r>
            <a:r>
              <a:rPr lang="en-US" sz="2400" b="1" dirty="0" smtClean="0">
                <a:ea typeface="Cambria Math"/>
              </a:rPr>
              <a:t>(</a:t>
            </a:r>
            <a:r>
              <a:rPr lang="en-US" sz="2400" b="1" i="1" dirty="0" err="1" smtClean="0">
                <a:ea typeface="Cambria Math"/>
              </a:rPr>
              <a:t>y,z</a:t>
            </a:r>
            <a:r>
              <a:rPr lang="en-US" sz="2400" b="1" dirty="0" smtClean="0">
                <a:ea typeface="Cambria Math"/>
              </a:rPr>
              <a:t>)</a:t>
            </a:r>
            <a:r>
              <a:rPr lang="en-US" sz="2400" b="1" i="1" dirty="0" smtClean="0">
                <a:ea typeface="Cambria Math"/>
              </a:rPr>
              <a:t> </a:t>
            </a:r>
            <a:r>
              <a:rPr lang="en-US" sz="2400" dirty="0" smtClean="0">
                <a:ea typeface="Cambria Math"/>
              </a:rPr>
              <a:t>are edges, then so is </a:t>
            </a:r>
            <a:r>
              <a:rPr lang="en-US" sz="2400" b="1" dirty="0" smtClean="0">
                <a:ea typeface="Cambria Math"/>
              </a:rPr>
              <a:t>(</a:t>
            </a:r>
            <a:r>
              <a:rPr lang="en-US" sz="2400" b="1" i="1" dirty="0" err="1" smtClean="0">
                <a:ea typeface="Cambria Math"/>
              </a:rPr>
              <a:t>x,z</a:t>
            </a:r>
            <a:r>
              <a:rPr lang="en-US" sz="2400" b="1" dirty="0" smtClean="0">
                <a:ea typeface="Cambria Math"/>
              </a:rPr>
              <a:t>)</a:t>
            </a:r>
          </a:p>
          <a:p>
            <a:pPr lvl="1"/>
            <a:endParaRPr lang="en-US" dirty="0" smtClean="0"/>
          </a:p>
          <a:p>
            <a:pPr lvl="1"/>
            <a:endParaRPr lang="en-US" i="1" dirty="0" smtClean="0"/>
          </a:p>
          <a:p>
            <a:pPr lvl="1"/>
            <a:endParaRPr lang="en-US" i="1" dirty="0" smtClean="0"/>
          </a:p>
          <a:p>
            <a:pPr lvl="1"/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85800" y="3581400"/>
            <a:ext cx="777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/>
              <a:t>Reflexive:</a:t>
            </a:r>
            <a:r>
              <a:rPr lang="en-US" sz="2400" dirty="0" smtClean="0"/>
              <a:t>  No, there are no loops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/>
              <a:t>Symmetric:</a:t>
            </a:r>
            <a:r>
              <a:rPr lang="en-US" sz="2400" dirty="0" smtClean="0"/>
              <a:t>  No, there is an edge from </a:t>
            </a:r>
            <a:r>
              <a:rPr lang="en-US" sz="2400" i="1" dirty="0" smtClean="0"/>
              <a:t>a</a:t>
            </a:r>
            <a:r>
              <a:rPr lang="en-US" sz="2400" dirty="0" smtClean="0"/>
              <a:t> to </a:t>
            </a:r>
            <a:r>
              <a:rPr lang="en-US" sz="2400" i="1" dirty="0" smtClean="0"/>
              <a:t>b</a:t>
            </a:r>
            <a:r>
              <a:rPr lang="en-US" sz="2400" dirty="0" smtClean="0"/>
              <a:t>, but not from </a:t>
            </a:r>
            <a:r>
              <a:rPr lang="en-US" sz="2400" i="1" dirty="0" smtClean="0"/>
              <a:t>b</a:t>
            </a:r>
            <a:r>
              <a:rPr lang="en-US" sz="2400" dirty="0" smtClean="0"/>
              <a:t> to </a:t>
            </a:r>
            <a:r>
              <a:rPr lang="en-US" sz="2400" i="1" dirty="0" smtClean="0"/>
              <a:t>a</a:t>
            </a: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err="1" smtClean="0"/>
              <a:t>Antisymmetric</a:t>
            </a:r>
            <a:r>
              <a:rPr lang="en-US" sz="2400" i="1" dirty="0"/>
              <a:t>:</a:t>
            </a:r>
            <a:r>
              <a:rPr lang="en-US" sz="2400" dirty="0" smtClean="0"/>
              <a:t> No, there is an edge from </a:t>
            </a:r>
            <a:r>
              <a:rPr lang="en-US" sz="2400" i="1" dirty="0" smtClean="0"/>
              <a:t>d</a:t>
            </a:r>
            <a:r>
              <a:rPr lang="en-US" sz="2400" dirty="0" smtClean="0"/>
              <a:t> to </a:t>
            </a:r>
            <a:r>
              <a:rPr lang="en-US" sz="2400" i="1" dirty="0" smtClean="0"/>
              <a:t>b</a:t>
            </a:r>
            <a:r>
              <a:rPr lang="en-US" sz="2400" dirty="0" smtClean="0"/>
              <a:t> and </a:t>
            </a:r>
            <a:r>
              <a:rPr lang="en-US" sz="2400" i="1" dirty="0" smtClean="0"/>
              <a:t>b</a:t>
            </a:r>
            <a:r>
              <a:rPr lang="en-US" sz="2400" dirty="0" smtClean="0"/>
              <a:t> to </a:t>
            </a:r>
            <a:r>
              <a:rPr lang="en-US" sz="2400" i="1" dirty="0" smtClean="0"/>
              <a:t>d</a:t>
            </a:r>
            <a:r>
              <a:rPr lang="en-US" sz="2400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/>
              <a:t>Transitive:</a:t>
            </a:r>
            <a:r>
              <a:rPr lang="en-US" sz="2400" dirty="0" smtClean="0"/>
              <a:t> No, there are edges from </a:t>
            </a:r>
            <a:r>
              <a:rPr lang="en-US" sz="2400" i="1" dirty="0" smtClean="0"/>
              <a:t>a</a:t>
            </a:r>
            <a:r>
              <a:rPr lang="en-US" sz="2400" dirty="0" smtClean="0"/>
              <a:t> to </a:t>
            </a:r>
            <a:r>
              <a:rPr lang="en-US" sz="2400" i="1" dirty="0"/>
              <a:t>b</a:t>
            </a:r>
            <a:r>
              <a:rPr lang="en-US" sz="2400" dirty="0" smtClean="0"/>
              <a:t> and from </a:t>
            </a:r>
            <a:r>
              <a:rPr lang="en-US" sz="2400" i="1" dirty="0"/>
              <a:t>b</a:t>
            </a:r>
            <a:r>
              <a:rPr lang="en-US" sz="2400" dirty="0" smtClean="0"/>
              <a:t> to </a:t>
            </a:r>
            <a:r>
              <a:rPr lang="en-US" sz="2400" i="1" dirty="0"/>
              <a:t>d</a:t>
            </a:r>
            <a:r>
              <a:rPr lang="en-US" sz="2400" dirty="0" smtClean="0"/>
              <a:t>, but not from </a:t>
            </a:r>
            <a:r>
              <a:rPr lang="en-US" sz="2400" i="1" dirty="0" smtClean="0"/>
              <a:t>a</a:t>
            </a:r>
            <a:r>
              <a:rPr lang="en-US" sz="2400" dirty="0" smtClean="0"/>
              <a:t> to </a:t>
            </a:r>
            <a:r>
              <a:rPr lang="en-US" sz="2400" i="1" dirty="0" smtClean="0"/>
              <a:t>d</a:t>
            </a:r>
            <a:endParaRPr lang="en-US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705100" y="1757690"/>
            <a:ext cx="2232718" cy="1447800"/>
            <a:chOff x="1905000" y="2590800"/>
            <a:chExt cx="3124200" cy="1971020"/>
          </a:xfrm>
        </p:grpSpPr>
        <p:sp>
          <p:nvSpPr>
            <p:cNvPr id="4" name="Oval 3"/>
            <p:cNvSpPr/>
            <p:nvPr/>
          </p:nvSpPr>
          <p:spPr>
            <a:xfrm>
              <a:off x="2286000" y="2590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724400" y="2590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>
              <a:stCxn id="4" idx="6"/>
              <a:endCxn id="10" idx="2"/>
            </p:cNvCxnSpPr>
            <p:nvPr/>
          </p:nvCxnSpPr>
          <p:spPr>
            <a:xfrm>
              <a:off x="2590800" y="2743200"/>
              <a:ext cx="213360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05000" y="26670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a</a:t>
              </a:r>
              <a:endParaRPr lang="en-US" sz="2800" i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67200" y="28956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b</a:t>
              </a:r>
              <a:endParaRPr lang="en-US" sz="2800" i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905000" y="40386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c</a:t>
              </a:r>
              <a:endParaRPr lang="en-US" sz="2800" i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91000" y="40386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d</a:t>
              </a:r>
              <a:endParaRPr lang="en-US" sz="2800" i="1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2362200" y="4114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4724400" y="41910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Arrow Connector 36"/>
            <p:cNvCxnSpPr>
              <a:stCxn id="35" idx="1"/>
              <a:endCxn id="10" idx="3"/>
            </p:cNvCxnSpPr>
            <p:nvPr/>
          </p:nvCxnSpPr>
          <p:spPr>
            <a:xfrm flipV="1">
              <a:off x="4769037" y="2850963"/>
              <a:ext cx="0" cy="1384674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10" idx="5"/>
              <a:endCxn id="35" idx="7"/>
            </p:cNvCxnSpPr>
            <p:nvPr/>
          </p:nvCxnSpPr>
          <p:spPr>
            <a:xfrm>
              <a:off x="4984563" y="2850963"/>
              <a:ext cx="0" cy="1384674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"/>
          <p:cNvSpPr txBox="1">
            <a:spLocks/>
          </p:cNvSpPr>
          <p:nvPr/>
        </p:nvSpPr>
        <p:spPr>
          <a:xfrm>
            <a:off x="457200" y="685800"/>
            <a:ext cx="8229600" cy="685800"/>
          </a:xfrm>
          <a:prstGeom prst="rect">
            <a:avLst/>
          </a:prstGeom>
        </p:spPr>
        <p:txBody>
          <a:bodyPr vert="horz" lIns="0" rIns="0" bIns="0" anchor="b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40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Determining Properties from a Digraph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609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Example </a:t>
            </a:r>
            <a:r>
              <a:rPr lang="en-US" sz="2400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09600" y="3733800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/>
              <a:t>Reflexive:</a:t>
            </a:r>
            <a:r>
              <a:rPr lang="en-US" sz="2400" dirty="0" smtClean="0"/>
              <a:t> No, there are no loops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/>
              <a:t>Symmetric:</a:t>
            </a:r>
            <a:r>
              <a:rPr lang="en-US" sz="2400" dirty="0" smtClean="0"/>
              <a:t>  No, for example, there is no edge from </a:t>
            </a:r>
            <a:r>
              <a:rPr lang="en-US" sz="2400" i="1" dirty="0" smtClean="0"/>
              <a:t>c</a:t>
            </a:r>
            <a:r>
              <a:rPr lang="en-US" sz="2400" dirty="0" smtClean="0"/>
              <a:t> to </a:t>
            </a:r>
            <a:r>
              <a:rPr lang="en-US" sz="2400" i="1" dirty="0" smtClean="0"/>
              <a:t>a</a:t>
            </a:r>
            <a:r>
              <a:rPr lang="en-US" sz="2400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err="1" smtClean="0"/>
              <a:t>Antisymmetric</a:t>
            </a:r>
            <a:r>
              <a:rPr lang="en-US" sz="2400" i="1" dirty="0"/>
              <a:t>:</a:t>
            </a:r>
            <a:r>
              <a:rPr lang="en-US" sz="2400" dirty="0" smtClean="0"/>
              <a:t> Yes, whenever there is an edge from one vertex to another, there is not one going back 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/>
              <a:t>Transitive:  </a:t>
            </a:r>
            <a:r>
              <a:rPr lang="en-US" sz="2400" dirty="0" smtClean="0"/>
              <a:t>Yes, there an edge from </a:t>
            </a:r>
            <a:r>
              <a:rPr lang="en-US" sz="2400" i="1" dirty="0" smtClean="0"/>
              <a:t>a</a:t>
            </a:r>
            <a:r>
              <a:rPr lang="en-US" sz="2400" dirty="0" smtClean="0"/>
              <a:t> to </a:t>
            </a:r>
            <a:r>
              <a:rPr lang="en-US" sz="2400" i="1" dirty="0" smtClean="0"/>
              <a:t>b</a:t>
            </a:r>
            <a:r>
              <a:rPr lang="en-US" sz="2400" dirty="0" smtClean="0"/>
              <a:t> for (</a:t>
            </a:r>
            <a:r>
              <a:rPr lang="en-US" sz="2400" dirty="0" err="1" smtClean="0"/>
              <a:t>a,c</a:t>
            </a:r>
            <a:r>
              <a:rPr lang="en-US" sz="2400" dirty="0" smtClean="0"/>
              <a:t>), (</a:t>
            </a:r>
            <a:r>
              <a:rPr lang="en-US" sz="2400" dirty="0" err="1" smtClean="0"/>
              <a:t>c,b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2651312" y="1932595"/>
            <a:ext cx="3048000" cy="1447800"/>
            <a:chOff x="1828800" y="2590800"/>
            <a:chExt cx="3581400" cy="1926010"/>
          </a:xfrm>
        </p:grpSpPr>
        <p:sp>
          <p:nvSpPr>
            <p:cNvPr id="4" name="Oval 3"/>
            <p:cNvSpPr/>
            <p:nvPr/>
          </p:nvSpPr>
          <p:spPr>
            <a:xfrm>
              <a:off x="2286000" y="2590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724400" y="2590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724400" y="4038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>
              <a:stCxn id="4" idx="6"/>
              <a:endCxn id="10" idx="2"/>
            </p:cNvCxnSpPr>
            <p:nvPr/>
          </p:nvCxnSpPr>
          <p:spPr>
            <a:xfrm>
              <a:off x="2590800" y="2743200"/>
              <a:ext cx="213360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4" idx="4"/>
              <a:endCxn id="24" idx="0"/>
            </p:cNvCxnSpPr>
            <p:nvPr/>
          </p:nvCxnSpPr>
          <p:spPr>
            <a:xfrm>
              <a:off x="2438400" y="2895600"/>
              <a:ext cx="0" cy="11430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24" idx="7"/>
              <a:endCxn id="10" idx="3"/>
            </p:cNvCxnSpPr>
            <p:nvPr/>
          </p:nvCxnSpPr>
          <p:spPr>
            <a:xfrm flipV="1">
              <a:off x="2546163" y="2850963"/>
              <a:ext cx="2222874" cy="123227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1828800" y="25908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a</a:t>
              </a:r>
              <a:endParaRPr lang="en-US" sz="2800" i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29200" y="399359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d</a:t>
              </a:r>
              <a:endParaRPr lang="en-US" sz="2800" i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05000" y="39624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c</a:t>
              </a:r>
              <a:endParaRPr lang="en-US" sz="2800" i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29200" y="263399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smtClean="0"/>
                <a:t>b</a:t>
              </a:r>
              <a:endParaRPr lang="en-US" sz="2800" i="1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2286000" y="4038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"/>
          <p:cNvSpPr txBox="1">
            <a:spLocks/>
          </p:cNvSpPr>
          <p:nvPr/>
        </p:nvSpPr>
        <p:spPr>
          <a:xfrm>
            <a:off x="457200" y="685800"/>
            <a:ext cx="8229600" cy="685800"/>
          </a:xfrm>
          <a:prstGeom prst="rect">
            <a:avLst/>
          </a:prstGeom>
        </p:spPr>
        <p:txBody>
          <a:bodyPr vert="horz" lIns="0" rIns="0" bIns="0" anchor="b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40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Determining Properties from a Digraph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609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Example </a:t>
            </a:r>
            <a:r>
              <a:rPr lang="en-US" sz="2400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Representing Relations Using Matrices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relation between finite sets can be represented using a </a:t>
            </a:r>
            <a:r>
              <a:rPr lang="en-US" sz="2400" b="1" i="1" dirty="0" smtClean="0"/>
              <a:t>zero-one matrix</a:t>
            </a:r>
            <a:endParaRPr lang="en-US" sz="2400" dirty="0" smtClean="0"/>
          </a:p>
          <a:p>
            <a:r>
              <a:rPr lang="en-US" sz="2400" dirty="0" smtClean="0"/>
              <a:t>Suppose </a:t>
            </a:r>
            <a:r>
              <a:rPr lang="en-US" sz="2400" i="1" dirty="0" smtClean="0"/>
              <a:t>R</a:t>
            </a:r>
            <a:r>
              <a:rPr lang="en-US" sz="2400" dirty="0" smtClean="0"/>
              <a:t> is a relation from </a:t>
            </a:r>
            <a:r>
              <a:rPr lang="en-US" sz="2400" i="1" dirty="0" smtClean="0"/>
              <a:t>A</a:t>
            </a:r>
            <a:r>
              <a:rPr lang="en-US" sz="2400" dirty="0" smtClean="0"/>
              <a:t> = {</a:t>
            </a:r>
            <a:r>
              <a:rPr lang="en-US" sz="2400" i="1" dirty="0" smtClean="0"/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, </a:t>
            </a:r>
            <a:r>
              <a:rPr lang="en-US" sz="2400" i="1" dirty="0" smtClean="0"/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, …, </a:t>
            </a:r>
            <a:r>
              <a:rPr lang="en-US" sz="2400" i="1" dirty="0" smtClean="0"/>
              <a:t>a</a:t>
            </a:r>
            <a:r>
              <a:rPr lang="en-US" sz="2400" i="1" baseline="-25000" dirty="0" smtClean="0"/>
              <a:t>m</a:t>
            </a:r>
            <a:r>
              <a:rPr lang="en-US" sz="2400" dirty="0" smtClean="0"/>
              <a:t>} to                         </a:t>
            </a:r>
            <a:r>
              <a:rPr lang="en-US" sz="2400" i="1" dirty="0" smtClean="0"/>
              <a:t>B</a:t>
            </a:r>
            <a:r>
              <a:rPr lang="en-US" sz="2400" dirty="0" smtClean="0"/>
              <a:t> = {</a:t>
            </a:r>
            <a:r>
              <a:rPr lang="en-US" sz="2400" i="1" dirty="0" smtClean="0"/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, </a:t>
            </a:r>
            <a:r>
              <a:rPr lang="en-US" sz="2400" i="1" dirty="0" smtClean="0"/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, …, </a:t>
            </a:r>
            <a:r>
              <a:rPr lang="en-US" sz="2400" i="1" dirty="0" err="1" smtClean="0"/>
              <a:t>b</a:t>
            </a:r>
            <a:r>
              <a:rPr lang="en-US" sz="2400" i="1" baseline="-25000" dirty="0" err="1" smtClean="0"/>
              <a:t>n</a:t>
            </a:r>
            <a:r>
              <a:rPr lang="en-US" sz="2400" dirty="0" smtClean="0"/>
              <a:t>}</a:t>
            </a:r>
          </a:p>
          <a:p>
            <a:r>
              <a:rPr lang="en-US" sz="2400" i="1" dirty="0" smtClean="0"/>
              <a:t>R</a:t>
            </a:r>
            <a:r>
              <a:rPr lang="en-US" sz="2400" dirty="0" smtClean="0"/>
              <a:t> is represented by the matrix  </a:t>
            </a:r>
            <a:r>
              <a:rPr lang="en-US" sz="2400" i="1" dirty="0" smtClean="0"/>
              <a:t>M</a:t>
            </a:r>
            <a:r>
              <a:rPr lang="en-US" sz="2400" i="1" baseline="-25000" dirty="0" smtClean="0"/>
              <a:t>R</a:t>
            </a:r>
            <a:r>
              <a:rPr lang="en-US" sz="2400" dirty="0" smtClean="0"/>
              <a:t> = [</a:t>
            </a:r>
            <a:r>
              <a:rPr lang="en-US" sz="2400" i="1" dirty="0" err="1" smtClean="0"/>
              <a:t>m</a:t>
            </a:r>
            <a:r>
              <a:rPr lang="en-US" sz="2400" i="1" baseline="-25000" dirty="0" err="1" smtClean="0"/>
              <a:t>ij</a:t>
            </a:r>
            <a:r>
              <a:rPr lang="en-US" sz="2400" dirty="0" smtClean="0"/>
              <a:t>], where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 smtClean="0"/>
          </a:p>
          <a:p>
            <a:pPr>
              <a:spcBef>
                <a:spcPts val="1200"/>
              </a:spcBef>
            </a:pPr>
            <a:r>
              <a:rPr lang="en-US" sz="2400" dirty="0" smtClean="0"/>
              <a:t>Informally: </a:t>
            </a:r>
            <a:r>
              <a:rPr lang="en-US" sz="2400" i="1" dirty="0" smtClean="0"/>
              <a:t>M</a:t>
            </a:r>
            <a:r>
              <a:rPr lang="en-US" sz="2400" i="1" baseline="-25000" dirty="0" smtClean="0"/>
              <a:t>R </a:t>
            </a:r>
            <a:r>
              <a:rPr lang="en-US" sz="2400" dirty="0" smtClean="0"/>
              <a:t>has a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 in (</a:t>
            </a:r>
            <a:r>
              <a:rPr lang="en-US" sz="2400" i="1" dirty="0" err="1" smtClean="0"/>
              <a:t>i</a:t>
            </a:r>
            <a:r>
              <a:rPr lang="en-US" sz="2400" dirty="0" err="1" smtClean="0"/>
              <a:t>,</a:t>
            </a:r>
            <a:r>
              <a:rPr lang="en-US" sz="2400" i="1" dirty="0" err="1" smtClean="0"/>
              <a:t>j</a:t>
            </a:r>
            <a:r>
              <a:rPr lang="en-US" sz="2400" dirty="0" smtClean="0"/>
              <a:t>) when </a:t>
            </a:r>
            <a:r>
              <a:rPr lang="en-US" sz="2400" i="1" dirty="0" err="1" smtClean="0"/>
              <a:t>a</a:t>
            </a:r>
            <a:r>
              <a:rPr lang="en-US" sz="2400" i="1" baseline="-25000" dirty="0" err="1" smtClean="0"/>
              <a:t>i</a:t>
            </a:r>
            <a:r>
              <a:rPr lang="en-US" sz="2400" dirty="0" smtClean="0"/>
              <a:t> is related to </a:t>
            </a:r>
            <a:r>
              <a:rPr lang="en-US" sz="2400" i="1" dirty="0" err="1" smtClean="0"/>
              <a:t>b</a:t>
            </a:r>
            <a:r>
              <a:rPr lang="en-US" sz="2400" i="1" baseline="-25000" dirty="0" err="1" smtClean="0"/>
              <a:t>j</a:t>
            </a:r>
            <a:r>
              <a:rPr lang="en-US" sz="2400" i="1" dirty="0" smtClean="0"/>
              <a:t> </a:t>
            </a:r>
            <a:r>
              <a:rPr lang="en-US" sz="2400" dirty="0" smtClean="0"/>
              <a:t>and a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sz="2400" dirty="0" smtClean="0"/>
              <a:t> if  </a:t>
            </a:r>
            <a:r>
              <a:rPr lang="en-US" sz="2400" i="1" dirty="0" err="1" smtClean="0"/>
              <a:t>a</a:t>
            </a:r>
            <a:r>
              <a:rPr lang="en-US" sz="2400" i="1" baseline="-25000" dirty="0" err="1" smtClean="0"/>
              <a:t>i</a:t>
            </a:r>
            <a:r>
              <a:rPr lang="en-US" sz="2400" dirty="0" smtClean="0"/>
              <a:t> is not related to </a:t>
            </a:r>
            <a:r>
              <a:rPr lang="en-US" sz="2400" i="1" dirty="0" err="1" smtClean="0"/>
              <a:t>b</a:t>
            </a:r>
            <a:r>
              <a:rPr lang="en-US" sz="2400" i="1" baseline="-25000" dirty="0" err="1" smtClean="0"/>
              <a:t>j</a:t>
            </a:r>
            <a:endParaRPr lang="en-US" sz="2400" dirty="0"/>
          </a:p>
        </p:txBody>
      </p:sp>
      <p:pic>
        <p:nvPicPr>
          <p:cNvPr id="5" name="Picture 4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886738" y="3733800"/>
            <a:ext cx="3450431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Representing Relations Using Matrices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Example </a:t>
            </a:r>
            <a:r>
              <a:rPr lang="en-US" sz="2400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: </a:t>
            </a:r>
          </a:p>
          <a:p>
            <a:pPr lvl="1"/>
            <a:r>
              <a:rPr lang="en-US" dirty="0" smtClean="0"/>
              <a:t>Suppose that </a:t>
            </a:r>
            <a:r>
              <a:rPr lang="en-US" i="1" dirty="0" smtClean="0"/>
              <a:t>A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1,2,3</a:t>
            </a:r>
            <a:r>
              <a:rPr lang="en-US" dirty="0" smtClean="0"/>
              <a:t>} and </a:t>
            </a:r>
            <a:r>
              <a:rPr lang="en-US" i="1" dirty="0" smtClean="0"/>
              <a:t>B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1,2</a:t>
            </a:r>
            <a:r>
              <a:rPr lang="en-US" dirty="0" smtClean="0"/>
              <a:t>}</a:t>
            </a:r>
          </a:p>
          <a:p>
            <a:pPr lvl="1"/>
            <a:r>
              <a:rPr lang="en-US" dirty="0" smtClean="0"/>
              <a:t>Let </a:t>
            </a:r>
            <a:r>
              <a:rPr lang="en-US" i="1" dirty="0" smtClean="0"/>
              <a:t>R</a:t>
            </a:r>
            <a:r>
              <a:rPr lang="en-US" dirty="0" smtClean="0"/>
              <a:t> be  the relation from </a:t>
            </a:r>
            <a:r>
              <a:rPr lang="en-US" i="1" dirty="0" smtClean="0"/>
              <a:t>A</a:t>
            </a:r>
            <a:r>
              <a:rPr lang="en-US" dirty="0" smtClean="0"/>
              <a:t> to </a:t>
            </a:r>
            <a:r>
              <a:rPr lang="en-US" i="1" dirty="0" smtClean="0"/>
              <a:t>B</a:t>
            </a:r>
            <a:r>
              <a:rPr lang="en-US" dirty="0" smtClean="0"/>
              <a:t> such that 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∈ </a:t>
            </a:r>
            <a:r>
              <a:rPr lang="en-US" i="1" dirty="0" smtClean="0">
                <a:latin typeface="Cambria Math"/>
                <a:ea typeface="Cambria Math"/>
              </a:rPr>
              <a:t>R</a:t>
            </a:r>
            <a:r>
              <a:rPr lang="en-US" dirty="0" smtClean="0">
                <a:latin typeface="Cambria Math"/>
                <a:ea typeface="Cambria Math"/>
              </a:rPr>
              <a:t> </a:t>
            </a:r>
            <a:r>
              <a:rPr lang="en-US" dirty="0" smtClean="0"/>
              <a:t>if      </a:t>
            </a:r>
            <a:r>
              <a:rPr lang="en-US" i="1" dirty="0" smtClean="0"/>
              <a:t>a</a:t>
            </a:r>
            <a:r>
              <a:rPr lang="en-US" dirty="0" smtClean="0"/>
              <a:t> &gt; </a:t>
            </a:r>
            <a:r>
              <a:rPr lang="en-US" i="1" dirty="0" smtClean="0"/>
              <a:t>b</a:t>
            </a:r>
            <a:endParaRPr lang="en-US" dirty="0" smtClean="0"/>
          </a:p>
          <a:p>
            <a:pPr lvl="1"/>
            <a:r>
              <a:rPr lang="en-US" dirty="0" smtClean="0"/>
              <a:t>Show </a:t>
            </a:r>
            <a:r>
              <a:rPr lang="en-US" i="1" dirty="0"/>
              <a:t>R </a:t>
            </a:r>
            <a:r>
              <a:rPr lang="en-US" dirty="0" smtClean="0"/>
              <a:t>as a matrix</a:t>
            </a:r>
          </a:p>
          <a:p>
            <a:pPr lvl="1"/>
            <a:r>
              <a:rPr lang="en-US" b="1" dirty="0" smtClean="0"/>
              <a:t>Solution: </a:t>
            </a:r>
            <a:r>
              <a:rPr lang="en-US" i="1" dirty="0" smtClean="0"/>
              <a:t>R</a:t>
            </a:r>
            <a:r>
              <a:rPr lang="en-US" dirty="0" smtClean="0"/>
              <a:t> = {(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2,1</a:t>
            </a:r>
            <a:r>
              <a:rPr lang="en-US" dirty="0" smtClean="0"/>
              <a:t>),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3,1</a:t>
            </a:r>
            <a:r>
              <a:rPr lang="en-US" dirty="0" smtClean="0"/>
              <a:t>),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3,2</a:t>
            </a:r>
            <a:r>
              <a:rPr lang="en-US" dirty="0" smtClean="0"/>
              <a:t>)}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133600" y="4419600"/>
            <a:ext cx="2708336" cy="1281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Representing Relations Using Matrices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Example </a:t>
            </a:r>
            <a:r>
              <a:rPr lang="en-US" sz="2400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: Let </a:t>
            </a:r>
            <a:r>
              <a:rPr lang="en-US" sz="2400" i="1" dirty="0" smtClean="0"/>
              <a:t>A</a:t>
            </a:r>
            <a:r>
              <a:rPr lang="en-US" sz="2400" dirty="0" smtClean="0"/>
              <a:t> = {</a:t>
            </a:r>
            <a:r>
              <a:rPr lang="en-US" sz="2400" i="1" dirty="0" smtClean="0"/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2400" i="1" dirty="0" smtClean="0">
                <a:ea typeface="Cambria Math" pitchFamily="18" charset="0"/>
              </a:rPr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2400" i="1" dirty="0" smtClean="0">
                <a:ea typeface="Cambria Math" pitchFamily="18" charset="0"/>
              </a:rPr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/>
              <a:t>} and </a:t>
            </a:r>
            <a:r>
              <a:rPr lang="en-US" sz="2400" i="1" dirty="0" smtClean="0"/>
              <a:t>B</a:t>
            </a:r>
            <a:r>
              <a:rPr lang="en-US" sz="2400" dirty="0" smtClean="0"/>
              <a:t> = {</a:t>
            </a:r>
            <a:r>
              <a:rPr lang="en-US" sz="2400" i="1" dirty="0" smtClean="0"/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2400" dirty="0" smtClean="0"/>
              <a:t>} Which ordered pairs are in the relation </a:t>
            </a:r>
            <a:r>
              <a:rPr lang="en-US" sz="2400" i="1" dirty="0" smtClean="0"/>
              <a:t>R</a:t>
            </a:r>
            <a:r>
              <a:rPr lang="en-US" sz="2400" dirty="0" smtClean="0"/>
              <a:t> represented by the matrix: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lvl="1"/>
            <a:r>
              <a:rPr lang="en-US" b="1" dirty="0" smtClean="0"/>
              <a:t>Solution: </a:t>
            </a:r>
            <a:endParaRPr lang="en-US" dirty="0" smtClean="0"/>
          </a:p>
          <a:p>
            <a:pPr>
              <a:buNone/>
            </a:pPr>
            <a:r>
              <a:rPr lang="en-US" sz="2400" i="1" dirty="0" smtClean="0"/>
              <a:t>         R </a:t>
            </a:r>
            <a:r>
              <a:rPr lang="en-US" sz="2400" dirty="0" smtClean="0"/>
              <a:t>= {(</a:t>
            </a:r>
            <a:r>
              <a:rPr lang="en-US" sz="2400" i="1" dirty="0" smtClean="0"/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), (</a:t>
            </a:r>
            <a:r>
              <a:rPr lang="en-US" sz="2400" i="1" dirty="0" smtClean="0">
                <a:ea typeface="Cambria Math" pitchFamily="18" charset="0"/>
              </a:rPr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sz="2400" i="1" dirty="0" smtClean="0"/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),(</a:t>
            </a:r>
            <a:r>
              <a:rPr lang="en-US" sz="2400" i="1" dirty="0" smtClean="0">
                <a:ea typeface="Cambria Math" pitchFamily="18" charset="0"/>
              </a:rPr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/>
              <a:t>), (</a:t>
            </a:r>
            <a:r>
              <a:rPr lang="en-US" sz="2400" i="1" dirty="0" smtClean="0">
                <a:ea typeface="Cambria Math" pitchFamily="18" charset="0"/>
              </a:rPr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sz="2400" i="1" dirty="0" smtClean="0"/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sz="2400" dirty="0" smtClean="0"/>
              <a:t>),(</a:t>
            </a:r>
            <a:r>
              <a:rPr lang="en-US" sz="2400" i="1" dirty="0" smtClean="0">
                <a:ea typeface="Cambria Math" pitchFamily="18" charset="0"/>
              </a:rPr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 smtClean="0"/>
              <a:t>), (</a:t>
            </a:r>
            <a:r>
              <a:rPr lang="en-US" sz="2400" i="1" dirty="0" smtClean="0"/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sz="2400" i="1" dirty="0" smtClean="0">
                <a:ea typeface="Cambria Math" pitchFamily="18" charset="0"/>
              </a:rPr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/>
              <a:t>), (</a:t>
            </a:r>
            <a:r>
              <a:rPr lang="en-US" sz="2400" i="1" dirty="0" smtClean="0">
                <a:ea typeface="Cambria Math" pitchFamily="18" charset="0"/>
              </a:rPr>
              <a:t>a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sz="2400" i="1" dirty="0" smtClean="0"/>
              <a:t>b</a:t>
            </a:r>
            <a:r>
              <a:rPr lang="en-US" sz="2400" baseline="-25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2400" dirty="0" smtClean="0"/>
              <a:t>)} </a:t>
            </a:r>
            <a:endParaRPr lang="en-US" sz="2400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286000" y="2895600"/>
            <a:ext cx="3603512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4617B"/>
                </a:solidFill>
              </a:rPr>
              <a:t>Determining  Properties from Matrices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sz="2400" dirty="0" smtClean="0"/>
              <a:t>If </a:t>
            </a:r>
            <a:r>
              <a:rPr lang="en-US" sz="2400" i="1" dirty="0" smtClean="0"/>
              <a:t>R</a:t>
            </a:r>
            <a:r>
              <a:rPr lang="en-US" sz="2400" dirty="0" smtClean="0"/>
              <a:t> is a </a:t>
            </a:r>
            <a:r>
              <a:rPr lang="en-US" sz="2400" b="1" dirty="0" smtClean="0"/>
              <a:t>reflexive</a:t>
            </a:r>
            <a:r>
              <a:rPr lang="en-US" sz="2400" dirty="0" smtClean="0"/>
              <a:t> relation, all the elements on the main diagonal of </a:t>
            </a:r>
            <a:r>
              <a:rPr lang="en-US" sz="2400" i="1" dirty="0" smtClean="0"/>
              <a:t>M</a:t>
            </a:r>
            <a:r>
              <a:rPr lang="en-US" sz="2400" i="1" baseline="-25000" dirty="0" smtClean="0"/>
              <a:t>R</a:t>
            </a:r>
            <a:r>
              <a:rPr lang="en-US" sz="2400" dirty="0" smtClean="0"/>
              <a:t> are equal to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spcBef>
                <a:spcPts val="2400"/>
              </a:spcBef>
            </a:pPr>
            <a:r>
              <a:rPr lang="en-US" sz="2400" i="1" dirty="0" smtClean="0"/>
              <a:t>R</a:t>
            </a:r>
            <a:r>
              <a:rPr lang="en-US" sz="2400" dirty="0" smtClean="0"/>
              <a:t> is </a:t>
            </a:r>
            <a:r>
              <a:rPr lang="en-US" sz="2400" b="1" dirty="0" smtClean="0"/>
              <a:t>symmetric</a:t>
            </a:r>
            <a:r>
              <a:rPr lang="en-US" sz="2400" dirty="0" smtClean="0"/>
              <a:t> </a:t>
            </a:r>
            <a:r>
              <a:rPr lang="en-US" sz="2400" dirty="0" err="1" smtClean="0"/>
              <a:t>iff</a:t>
            </a:r>
            <a:r>
              <a:rPr lang="en-US" sz="2400" dirty="0" smtClean="0"/>
              <a:t>  </a:t>
            </a:r>
            <a:r>
              <a:rPr lang="en-US" sz="2400" i="1" dirty="0" err="1" smtClean="0"/>
              <a:t>m</a:t>
            </a:r>
            <a:r>
              <a:rPr lang="en-US" sz="2400" i="1" baseline="-25000" dirty="0" err="1" smtClean="0"/>
              <a:t>ij</a:t>
            </a:r>
            <a:r>
              <a:rPr lang="en-US" sz="2400" dirty="0" smtClean="0"/>
              <a:t>=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sz="2400" dirty="0" smtClean="0"/>
              <a:t>whenever </a:t>
            </a:r>
            <a:r>
              <a:rPr lang="en-US" sz="2400" i="1" dirty="0" err="1" smtClean="0"/>
              <a:t>m</a:t>
            </a:r>
            <a:r>
              <a:rPr lang="en-US" sz="2400" i="1" baseline="-25000" dirty="0" err="1" smtClean="0"/>
              <a:t>ji</a:t>
            </a:r>
            <a:r>
              <a:rPr lang="en-US" sz="2400" dirty="0" smtClean="0"/>
              <a:t>=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</a:t>
            </a:r>
            <a:endParaRPr lang="en-US" sz="2400" dirty="0" smtClean="0"/>
          </a:p>
          <a:p>
            <a:r>
              <a:rPr lang="en-US" sz="2400" i="1" dirty="0" smtClean="0"/>
              <a:t>R</a:t>
            </a:r>
            <a:r>
              <a:rPr lang="en-US" sz="2400" dirty="0" smtClean="0"/>
              <a:t> is </a:t>
            </a:r>
            <a:r>
              <a:rPr lang="en-US" sz="2400" b="1" dirty="0" err="1" smtClean="0"/>
              <a:t>antisymmetric</a:t>
            </a:r>
            <a:r>
              <a:rPr lang="en-US" sz="2400" dirty="0" smtClean="0"/>
              <a:t>, </a:t>
            </a:r>
            <a:r>
              <a:rPr lang="en-US" sz="2400" dirty="0" err="1" smtClean="0"/>
              <a:t>iff</a:t>
            </a:r>
            <a:r>
              <a:rPr lang="en-US" sz="2400" dirty="0" smtClean="0"/>
              <a:t> </a:t>
            </a:r>
            <a:r>
              <a:rPr lang="en-US" sz="2400" i="1" dirty="0" err="1" smtClean="0"/>
              <a:t>m</a:t>
            </a:r>
            <a:r>
              <a:rPr lang="en-US" sz="2400" i="1" baseline="-25000" dirty="0" err="1" smtClean="0"/>
              <a:t>ij</a:t>
            </a:r>
            <a:r>
              <a:rPr lang="en-US" sz="2400" dirty="0" smtClean="0"/>
              <a:t>=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0 or </a:t>
            </a:r>
            <a:r>
              <a:rPr lang="en-US" sz="2400" i="1" dirty="0" err="1" smtClean="0"/>
              <a:t>m</a:t>
            </a:r>
            <a:r>
              <a:rPr lang="en-US" sz="2400" i="1" baseline="-25000" dirty="0" err="1" smtClean="0"/>
              <a:t>ji</a:t>
            </a:r>
            <a:r>
              <a:rPr lang="en-US" sz="2400" dirty="0" smtClean="0"/>
              <a:t>=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0 when  </a:t>
            </a:r>
            <a:r>
              <a:rPr lang="en-US" sz="2400" i="1" dirty="0" err="1" smtClean="0">
                <a:ea typeface="Cambria Math" pitchFamily="18" charset="0"/>
              </a:rPr>
              <a:t>i</a:t>
            </a:r>
            <a:r>
              <a:rPr lang="en-US" sz="2400" dirty="0" err="1" smtClean="0">
                <a:latin typeface="Cambria Math"/>
                <a:ea typeface="Cambria Math"/>
              </a:rPr>
              <a:t>≠</a:t>
            </a:r>
            <a:r>
              <a:rPr lang="en-US" sz="2400" i="1" dirty="0" err="1" smtClean="0">
                <a:ea typeface="Cambria Math" pitchFamily="18" charset="0"/>
              </a:rPr>
              <a:t>j</a:t>
            </a:r>
            <a:r>
              <a:rPr lang="en-US" sz="2400" dirty="0" smtClean="0"/>
              <a:t> </a:t>
            </a:r>
          </a:p>
          <a:p>
            <a:endParaRPr lang="en-US" dirty="0"/>
          </a:p>
        </p:txBody>
      </p:sp>
      <p:pic>
        <p:nvPicPr>
          <p:cNvPr id="4" name="Content Placeholder 3" descr="08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1981199"/>
            <a:ext cx="1447800" cy="1470695"/>
          </a:xfrm>
          <a:prstGeom prst="rect">
            <a:avLst/>
          </a:prstGeom>
        </p:spPr>
      </p:pic>
      <p:pic>
        <p:nvPicPr>
          <p:cNvPr id="5" name="Content Placeholder 5" descr="08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6695" y="4572000"/>
            <a:ext cx="3780259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04617B"/>
                </a:solidFill>
              </a:rPr>
              <a:t>Determining Properties </a:t>
            </a:r>
            <a:r>
              <a:rPr lang="en-US" sz="4000" dirty="0">
                <a:solidFill>
                  <a:srgbClr val="04617B"/>
                </a:solidFill>
              </a:rPr>
              <a:t>from Matrices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 Consider the following relation </a:t>
            </a:r>
            <a:r>
              <a:rPr lang="en-US" sz="2400" i="1" dirty="0" smtClean="0"/>
              <a:t>R</a:t>
            </a:r>
            <a:r>
              <a:rPr lang="en-US" sz="2400" dirty="0" smtClean="0"/>
              <a:t> on a set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</a:t>
            </a:r>
          </a:p>
          <a:p>
            <a:pPr>
              <a:buNone/>
            </a:pPr>
            <a:r>
              <a:rPr lang="en-US" sz="2400" dirty="0"/>
              <a:t>	</a:t>
            </a:r>
            <a:endParaRPr lang="en-US" sz="2400" dirty="0" smtClean="0"/>
          </a:p>
          <a:p>
            <a:pPr lvl="1">
              <a:spcBef>
                <a:spcPts val="1200"/>
              </a:spcBef>
              <a:buNone/>
            </a:pPr>
            <a:r>
              <a:rPr lang="en-US" dirty="0" smtClean="0"/>
              <a:t>Is </a:t>
            </a:r>
            <a:r>
              <a:rPr lang="en-US" i="1" dirty="0" smtClean="0"/>
              <a:t>R</a:t>
            </a:r>
            <a:r>
              <a:rPr lang="en-US" dirty="0" smtClean="0"/>
              <a:t> reflexive, symmetric, and/or </a:t>
            </a:r>
            <a:r>
              <a:rPr lang="en-US" dirty="0" err="1" smtClean="0"/>
              <a:t>antisymmetric</a:t>
            </a:r>
            <a:r>
              <a:rPr lang="en-US" dirty="0" smtClean="0"/>
              <a:t>?</a:t>
            </a:r>
          </a:p>
          <a:p>
            <a:r>
              <a:rPr lang="en-US" sz="2400" b="1" dirty="0" smtClean="0"/>
              <a:t>Solution</a:t>
            </a:r>
            <a:r>
              <a:rPr lang="en-US" sz="2400" dirty="0" smtClean="0"/>
              <a:t>: </a:t>
            </a:r>
          </a:p>
          <a:p>
            <a:pPr lvl="1"/>
            <a:r>
              <a:rPr lang="en-US" dirty="0" smtClean="0"/>
              <a:t>Because all the diagonal elements are equal to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1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dirty="0" smtClean="0"/>
              <a:t> is reflexive </a:t>
            </a:r>
          </a:p>
          <a:p>
            <a:pPr lvl="1"/>
            <a:r>
              <a:rPr lang="en-US" dirty="0" smtClean="0"/>
              <a:t>Because </a:t>
            </a:r>
            <a:r>
              <a:rPr lang="en-US" i="1" dirty="0" smtClean="0"/>
              <a:t>M</a:t>
            </a:r>
            <a:r>
              <a:rPr lang="en-US" i="1" baseline="-25000" dirty="0" smtClean="0"/>
              <a:t>R</a:t>
            </a:r>
            <a:r>
              <a:rPr lang="en-US" dirty="0" smtClean="0"/>
              <a:t> is symmetric, </a:t>
            </a:r>
            <a:r>
              <a:rPr lang="en-US" i="1" dirty="0" smtClean="0"/>
              <a:t>R</a:t>
            </a:r>
            <a:r>
              <a:rPr lang="en-US" dirty="0" smtClean="0"/>
              <a:t> is symmetric </a:t>
            </a:r>
          </a:p>
          <a:p>
            <a:pPr lvl="1"/>
            <a:r>
              <a:rPr lang="en-US" dirty="0" smtClean="0"/>
              <a:t>Because both </a:t>
            </a:r>
            <a:r>
              <a:rPr lang="en-US" i="1" dirty="0" smtClean="0"/>
              <a:t>m</a:t>
            </a:r>
            <a:r>
              <a:rPr lang="en-US" baseline="-25000" dirty="0" smtClean="0">
                <a:latin typeface="Cambria" pitchFamily="18" charset="0"/>
              </a:rPr>
              <a:t>1,2</a:t>
            </a:r>
            <a:r>
              <a:rPr lang="en-US" dirty="0" smtClean="0"/>
              <a:t> and </a:t>
            </a:r>
            <a:r>
              <a:rPr lang="en-US" i="1" dirty="0" smtClean="0"/>
              <a:t>m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2,1</a:t>
            </a:r>
            <a:r>
              <a:rPr lang="en-US" dirty="0" smtClean="0"/>
              <a:t> 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/>
              <a:t>R</a:t>
            </a:r>
            <a:r>
              <a:rPr lang="en-US" dirty="0"/>
              <a:t> is </a:t>
            </a:r>
            <a:r>
              <a:rPr lang="en-US" dirty="0" smtClean="0"/>
              <a:t>not </a:t>
            </a:r>
            <a:r>
              <a:rPr lang="en-US" dirty="0" err="1" smtClean="0"/>
              <a:t>antisymmetric</a:t>
            </a:r>
            <a:r>
              <a:rPr lang="en-US" dirty="0" smtClean="0"/>
              <a:t> </a:t>
            </a:r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2438400" y="2057400"/>
            <a:ext cx="3275305" cy="129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43712"/>
          </a:xfrm>
        </p:spPr>
        <p:txBody>
          <a:bodyPr>
            <a:normAutofit fontScale="90000"/>
          </a:bodyPr>
          <a:lstStyle/>
          <a:p>
            <a:r>
              <a:rPr lang="en-US" dirty="0"/>
              <a:t>Combining </a:t>
            </a:r>
            <a:r>
              <a:rPr lang="en-US" dirty="0" smtClean="0"/>
              <a:t>Relations using Matrices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b="1" dirty="0" smtClean="0"/>
              <a:t>M</a:t>
            </a:r>
            <a:r>
              <a:rPr lang="en-US" i="1" baseline="-25000" dirty="0" smtClean="0"/>
              <a:t>R</a:t>
            </a:r>
            <a:r>
              <a:rPr lang="en-US" baseline="-25000" dirty="0" smtClean="0"/>
              <a:t>1</a:t>
            </a:r>
            <a:r>
              <a:rPr lang="en-US" baseline="-25000" dirty="0"/>
              <a:t>∪</a:t>
            </a:r>
            <a:r>
              <a:rPr lang="en-US" i="1" baseline="-25000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= </a:t>
            </a:r>
            <a:r>
              <a:rPr lang="en-US" b="1" dirty="0" smtClean="0"/>
              <a:t>M</a:t>
            </a:r>
            <a:r>
              <a:rPr lang="en-US" i="1" baseline="-25000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∨ </a:t>
            </a:r>
            <a:r>
              <a:rPr lang="en-US" b="1" dirty="0"/>
              <a:t>M</a:t>
            </a:r>
            <a:r>
              <a:rPr lang="en-US" i="1" baseline="-25000" dirty="0"/>
              <a:t>R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smtClean="0"/>
              <a:t>  and   </a:t>
            </a:r>
            <a:r>
              <a:rPr lang="en-US" b="1" dirty="0" smtClean="0"/>
              <a:t>M</a:t>
            </a:r>
            <a:r>
              <a:rPr lang="en-US" i="1" baseline="-25000" dirty="0" smtClean="0"/>
              <a:t>R</a:t>
            </a:r>
            <a:r>
              <a:rPr lang="en-US" baseline="-25000" dirty="0" smtClean="0"/>
              <a:t>1</a:t>
            </a:r>
            <a:r>
              <a:rPr lang="en-US" baseline="-25000" dirty="0"/>
              <a:t>∩</a:t>
            </a:r>
            <a:r>
              <a:rPr lang="en-US" i="1" baseline="-25000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= </a:t>
            </a:r>
            <a:r>
              <a:rPr lang="en-US" b="1" dirty="0" smtClean="0"/>
              <a:t>M</a:t>
            </a:r>
            <a:r>
              <a:rPr lang="en-US" i="1" baseline="-25000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∧ </a:t>
            </a:r>
            <a:r>
              <a:rPr lang="en-US" b="1" dirty="0" smtClean="0"/>
              <a:t>M</a:t>
            </a:r>
            <a:r>
              <a:rPr lang="en-US" i="1" baseline="-25000" dirty="0" smtClean="0"/>
              <a:t>R</a:t>
            </a:r>
            <a:r>
              <a:rPr lang="en-US" baseline="-25000" dirty="0" smtClean="0"/>
              <a:t>2</a:t>
            </a:r>
          </a:p>
          <a:p>
            <a:r>
              <a:rPr lang="en-US" b="1" dirty="0" smtClean="0"/>
              <a:t>Example</a:t>
            </a:r>
            <a:r>
              <a:rPr lang="en-US" dirty="0" smtClean="0"/>
              <a:t>: 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1"/>
            <a:ext cx="7302018" cy="118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73" y="3696704"/>
            <a:ext cx="5417128" cy="1345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339" y="5042360"/>
            <a:ext cx="534092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554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43712"/>
          </a:xfrm>
        </p:spPr>
        <p:txBody>
          <a:bodyPr>
            <a:normAutofit fontScale="90000"/>
          </a:bodyPr>
          <a:lstStyle/>
          <a:p>
            <a:r>
              <a:rPr lang="en-US" dirty="0"/>
              <a:t>Combining </a:t>
            </a:r>
            <a:r>
              <a:rPr lang="en-US" dirty="0" smtClean="0"/>
              <a:t>Relations using Matrices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b="1" dirty="0" smtClean="0"/>
              <a:t>M</a:t>
            </a:r>
            <a:r>
              <a:rPr lang="en-US" i="1" baseline="-25000" dirty="0" smtClean="0"/>
              <a:t>S </a:t>
            </a:r>
            <a:r>
              <a:rPr lang="en-US" baseline="-25000" dirty="0"/>
              <a:t>◦</a:t>
            </a:r>
            <a:r>
              <a:rPr lang="en-US" i="1" baseline="-25000" dirty="0"/>
              <a:t>R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b="1" dirty="0" smtClean="0"/>
              <a:t>M</a:t>
            </a:r>
            <a:r>
              <a:rPr lang="en-US" i="1" baseline="-25000" dirty="0" smtClean="0"/>
              <a:t>R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⊙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 </a:t>
            </a:r>
            <a:r>
              <a:rPr lang="en-US" b="1" dirty="0" smtClean="0"/>
              <a:t>M</a:t>
            </a:r>
            <a:r>
              <a:rPr lang="en-US" i="1" baseline="-25000" dirty="0" smtClean="0"/>
              <a:t>S</a:t>
            </a:r>
            <a:endParaRPr lang="en-US" baseline="-25000" dirty="0" smtClean="0"/>
          </a:p>
          <a:p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0">
              <a:buClr>
                <a:srgbClr val="0BD0D9"/>
              </a:buClr>
            </a:pPr>
            <a:r>
              <a:rPr lang="en-US" b="1" dirty="0" err="1" smtClean="0">
                <a:solidFill>
                  <a:prstClr val="black"/>
                </a:solidFill>
              </a:rPr>
              <a:t>M</a:t>
            </a:r>
            <a:r>
              <a:rPr lang="en-US" sz="2800" i="1" baseline="-25000" dirty="0" err="1" smtClean="0">
                <a:solidFill>
                  <a:prstClr val="black"/>
                </a:solidFill>
              </a:rPr>
              <a:t>R</a:t>
            </a:r>
            <a:r>
              <a:rPr lang="en-US" i="1" baseline="30000" dirty="0" err="1" smtClean="0">
                <a:solidFill>
                  <a:prstClr val="black"/>
                </a:solidFill>
              </a:rPr>
              <a:t>n</a:t>
            </a:r>
            <a:r>
              <a:rPr lang="en-US" i="1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= </a:t>
            </a:r>
            <a:r>
              <a:rPr lang="en-US" b="1" dirty="0" smtClean="0">
                <a:solidFill>
                  <a:prstClr val="black"/>
                </a:solidFill>
              </a:rPr>
              <a:t>M</a:t>
            </a:r>
            <a:r>
              <a:rPr lang="en-US" i="1" baseline="-25000" dirty="0" smtClean="0">
                <a:solidFill>
                  <a:prstClr val="black"/>
                </a:solidFill>
              </a:rPr>
              <a:t>R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⊙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 </a:t>
            </a:r>
            <a:r>
              <a:rPr lang="en-US" b="1" dirty="0" smtClean="0">
                <a:solidFill>
                  <a:prstClr val="black"/>
                </a:solidFill>
              </a:rPr>
              <a:t>M</a:t>
            </a:r>
            <a:r>
              <a:rPr lang="en-US" i="1" baseline="-25000" dirty="0" smtClean="0">
                <a:solidFill>
                  <a:prstClr val="black"/>
                </a:solidFill>
              </a:rPr>
              <a:t>R </a:t>
            </a:r>
            <a:r>
              <a:rPr lang="en-US" sz="2000" b="1" dirty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⊙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 </a:t>
            </a:r>
            <a:r>
              <a:rPr lang="en-US" dirty="0" smtClean="0">
                <a:solidFill>
                  <a:prstClr val="black"/>
                </a:solidFill>
                <a:sym typeface="Symbol"/>
              </a:rPr>
              <a:t>…</a:t>
            </a:r>
            <a:r>
              <a:rPr lang="en-US" i="1" baseline="-25000" dirty="0" smtClean="0">
                <a:solidFill>
                  <a:prstClr val="black"/>
                </a:solidFill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⊙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  <a:sym typeface="Symbol"/>
              </a:rPr>
              <a:t> </a:t>
            </a:r>
            <a:r>
              <a:rPr lang="en-US" b="1" dirty="0">
                <a:solidFill>
                  <a:prstClr val="black"/>
                </a:solidFill>
              </a:rPr>
              <a:t>M</a:t>
            </a:r>
            <a:r>
              <a:rPr lang="en-US" i="1" baseline="-25000" dirty="0">
                <a:solidFill>
                  <a:prstClr val="black"/>
                </a:solidFill>
              </a:rPr>
              <a:t>R</a:t>
            </a:r>
            <a:endParaRPr lang="en-US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endParaRPr lang="en-US" dirty="0">
              <a:solidFill>
                <a:prstClr val="black"/>
              </a:solidFill>
            </a:endParaRPr>
          </a:p>
          <a:p>
            <a:pPr lvl="0">
              <a:buClr>
                <a:srgbClr val="0BD0D9"/>
              </a:buClr>
            </a:pPr>
            <a:endParaRPr lang="en-US" dirty="0">
              <a:solidFill>
                <a:prstClr val="black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2553408"/>
            <a:ext cx="7239000" cy="129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38601"/>
            <a:ext cx="4876800" cy="126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722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Representing Relations Using Digraphs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28956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Definition</a:t>
            </a:r>
            <a:r>
              <a:rPr lang="en-US" sz="2400" dirty="0" smtClean="0"/>
              <a:t>: </a:t>
            </a:r>
          </a:p>
          <a:p>
            <a:pPr lvl="1"/>
            <a:r>
              <a:rPr lang="en-US" dirty="0" smtClean="0"/>
              <a:t>A </a:t>
            </a:r>
            <a:r>
              <a:rPr lang="en-US" b="1" i="1" dirty="0" smtClean="0"/>
              <a:t>directed graph</a:t>
            </a:r>
            <a:r>
              <a:rPr lang="en-US" dirty="0" smtClean="0"/>
              <a:t>, or </a:t>
            </a:r>
            <a:r>
              <a:rPr lang="en-US" i="1" dirty="0" smtClean="0"/>
              <a:t>digraph</a:t>
            </a:r>
            <a:r>
              <a:rPr lang="en-US" dirty="0" smtClean="0"/>
              <a:t>, consists of a set </a:t>
            </a:r>
            <a:r>
              <a:rPr lang="en-US" i="1" dirty="0" smtClean="0"/>
              <a:t>V</a:t>
            </a:r>
            <a:r>
              <a:rPr lang="en-US" dirty="0" smtClean="0"/>
              <a:t> of </a:t>
            </a:r>
            <a:r>
              <a:rPr lang="en-US" b="1" i="1" dirty="0" smtClean="0"/>
              <a:t>vertices</a:t>
            </a:r>
            <a:r>
              <a:rPr lang="en-US" dirty="0" smtClean="0"/>
              <a:t> (</a:t>
            </a:r>
            <a:r>
              <a:rPr lang="en-US" i="1" dirty="0" smtClean="0"/>
              <a:t>nodes</a:t>
            </a:r>
            <a:r>
              <a:rPr lang="en-US" dirty="0" smtClean="0"/>
              <a:t>), a set </a:t>
            </a:r>
            <a:r>
              <a:rPr lang="en-US" i="1" dirty="0" smtClean="0"/>
              <a:t>E</a:t>
            </a:r>
            <a:r>
              <a:rPr lang="en-US" dirty="0" smtClean="0"/>
              <a:t> of ordered pairs of elements of </a:t>
            </a:r>
            <a:r>
              <a:rPr lang="en-US" i="1" dirty="0" smtClean="0"/>
              <a:t>V</a:t>
            </a:r>
            <a:r>
              <a:rPr lang="en-US" dirty="0" smtClean="0"/>
              <a:t> called </a:t>
            </a:r>
            <a:r>
              <a:rPr lang="en-US" b="1" i="1" dirty="0" smtClean="0"/>
              <a:t>edges</a:t>
            </a:r>
            <a:r>
              <a:rPr lang="en-US" dirty="0" smtClean="0"/>
              <a:t> (</a:t>
            </a:r>
            <a:r>
              <a:rPr lang="en-US" i="1" dirty="0" smtClean="0"/>
              <a:t>arcs</a:t>
            </a:r>
            <a:r>
              <a:rPr lang="en-US" dirty="0" smtClean="0"/>
              <a:t>) </a:t>
            </a:r>
          </a:p>
          <a:p>
            <a:pPr lvl="1"/>
            <a:r>
              <a:rPr lang="en-US" i="1" dirty="0" smtClean="0"/>
              <a:t>a</a:t>
            </a:r>
            <a:r>
              <a:rPr lang="en-US" dirty="0" smtClean="0"/>
              <a:t> is called the </a:t>
            </a:r>
            <a:r>
              <a:rPr lang="en-US" b="1" i="1" dirty="0" smtClean="0"/>
              <a:t>initial</a:t>
            </a:r>
            <a:r>
              <a:rPr lang="en-US" i="1" dirty="0" smtClean="0"/>
              <a:t> vertex</a:t>
            </a:r>
            <a:r>
              <a:rPr lang="en-US" dirty="0" smtClean="0"/>
              <a:t> of the edge 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</a:t>
            </a:r>
          </a:p>
          <a:p>
            <a:pPr lvl="1"/>
            <a:r>
              <a:rPr lang="en-US" i="1" dirty="0" smtClean="0"/>
              <a:t>b</a:t>
            </a:r>
            <a:r>
              <a:rPr lang="en-US" dirty="0" smtClean="0"/>
              <a:t> is called the </a:t>
            </a:r>
            <a:r>
              <a:rPr lang="en-US" b="1" i="1" dirty="0" smtClean="0"/>
              <a:t>terminal</a:t>
            </a:r>
            <a:r>
              <a:rPr lang="en-US" i="1" dirty="0" smtClean="0"/>
              <a:t> vertex </a:t>
            </a:r>
            <a:r>
              <a:rPr lang="en-US" dirty="0" smtClean="0"/>
              <a:t>of this edge</a:t>
            </a:r>
          </a:p>
          <a:p>
            <a:pPr lvl="1"/>
            <a:r>
              <a:rPr lang="en-US" dirty="0" smtClean="0"/>
              <a:t>An edge of the form 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a</a:t>
            </a:r>
            <a:r>
              <a:rPr lang="en-US" dirty="0" smtClean="0"/>
              <a:t>) is called a </a:t>
            </a:r>
            <a:r>
              <a:rPr lang="en-US" b="1" i="1" dirty="0" smtClean="0"/>
              <a:t>loop</a:t>
            </a:r>
            <a:r>
              <a:rPr lang="en-US" b="1" dirty="0" smtClean="0"/>
              <a:t>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Content Placeholder 3" descr="08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4114801"/>
            <a:ext cx="2036267" cy="231285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267200"/>
            <a:ext cx="4800600" cy="203580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Example</a:t>
            </a:r>
            <a:r>
              <a:rPr lang="en-US" sz="2400" dirty="0" smtClean="0"/>
              <a:t>:  Digraph with:</a:t>
            </a:r>
          </a:p>
          <a:p>
            <a:pPr lvl="1"/>
            <a:r>
              <a:rPr lang="en-US" dirty="0" smtClean="0"/>
              <a:t>vertices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; </a:t>
            </a:r>
          </a:p>
          <a:p>
            <a:pPr lvl="1"/>
            <a:r>
              <a:rPr lang="en-US" dirty="0" smtClean="0"/>
              <a:t>edges 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), (</a:t>
            </a:r>
            <a:r>
              <a:rPr lang="en-US" i="1" dirty="0" err="1" smtClean="0"/>
              <a:t>a</a:t>
            </a:r>
            <a:r>
              <a:rPr lang="en-US" dirty="0" err="1" smtClean="0"/>
              <a:t>,</a:t>
            </a:r>
            <a:r>
              <a:rPr lang="en-US" i="1" dirty="0" err="1" smtClean="0"/>
              <a:t>d</a:t>
            </a:r>
            <a:r>
              <a:rPr lang="en-US" dirty="0" smtClean="0"/>
              <a:t>), (</a:t>
            </a:r>
            <a:r>
              <a:rPr lang="en-US" i="1" dirty="0" err="1" smtClean="0"/>
              <a:t>b</a:t>
            </a:r>
            <a:r>
              <a:rPr lang="en-US" dirty="0" err="1" smtClean="0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), (</a:t>
            </a:r>
            <a:r>
              <a:rPr lang="en-US" i="1" dirty="0" err="1" smtClean="0"/>
              <a:t>b</a:t>
            </a:r>
            <a:r>
              <a:rPr lang="en-US" dirty="0" err="1" smtClean="0"/>
              <a:t>,</a:t>
            </a:r>
            <a:r>
              <a:rPr lang="en-US" i="1" dirty="0" err="1" smtClean="0"/>
              <a:t>d</a:t>
            </a:r>
            <a:r>
              <a:rPr lang="en-US" dirty="0" smtClean="0"/>
              <a:t>), (</a:t>
            </a:r>
            <a:r>
              <a:rPr lang="en-US" i="1" dirty="0" err="1" smtClean="0"/>
              <a:t>c</a:t>
            </a:r>
            <a:r>
              <a:rPr lang="en-US" dirty="0" err="1" smtClean="0"/>
              <a:t>,a</a:t>
            </a:r>
            <a:r>
              <a:rPr lang="en-US" dirty="0" smtClean="0"/>
              <a:t>), (</a:t>
            </a:r>
            <a:r>
              <a:rPr lang="en-US" i="1" dirty="0" err="1" smtClean="0"/>
              <a:t>c,b</a:t>
            </a:r>
            <a:r>
              <a:rPr lang="en-US" dirty="0" smtClean="0"/>
              <a:t>), (</a:t>
            </a:r>
            <a:r>
              <a:rPr lang="en-US" i="1" dirty="0" err="1" smtClean="0"/>
              <a:t>d</a:t>
            </a:r>
            <a:r>
              <a:rPr lang="en-US" dirty="0" err="1"/>
              <a:t>,</a:t>
            </a:r>
            <a:r>
              <a:rPr lang="en-US" i="1" dirty="0" err="1" smtClean="0"/>
              <a:t>b</a:t>
            </a:r>
            <a:r>
              <a:rPr lang="en-US" dirty="0" smtClean="0"/>
              <a:t>)</a:t>
            </a:r>
          </a:p>
          <a:p>
            <a:pPr>
              <a:buFont typeface="Wingdings 2"/>
              <a:buNone/>
            </a:pPr>
            <a:endParaRPr lang="en-US" dirty="0" smtClean="0"/>
          </a:p>
          <a:p>
            <a:pPr>
              <a:buFont typeface="Wingdings 2"/>
              <a:buNone/>
            </a:pP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 m_{ij} = \left\{ \begin{array}{l}&#10; 1\; \mbox{if} \;(a_i, b_j) \in R,\\&#10;0\; \mbox{if}\; (a_i,b_j) \not\in R.\end{array}\right.&#10;$$&#10;&#10;&#10;\end{document}"/>
  <p:tag name="IGUANATEXSIZE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M_{R} =\left[\begin{array}{ll}&#10;0 &amp; 0\\&#10;1 &amp;0\\&#10;1&amp; 1&#10;\end{array}&#10;\right].&#10;$$&#10;&#10;\end{document}"/>
  <p:tag name="IGUANATEXSIZE" val="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M_{R} =\left[\begin{array}{lllll}&#10;0&amp;1 &amp; 0&amp; 0 &amp; 0\\&#10;1 &amp;0&amp; 1 &amp; 1 &amp; 0\\&#10;1&amp; 0 &amp; 1 &amp; 0 &amp; 1&#10;\end{array}&#10;\right]?&#10;$$&#10;&#10;\end{document}"/>
  <p:tag name="IGUANATEXSIZE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M_{R} =\left[\begin{array}{lll}&#10;1 &amp;1&amp; 0\\&#10;1 &amp;1 &amp; 1\\&#10;0&amp; 1 &amp; 1&#10;\end{array}&#10;\right].&#10;$$&#10;&#10;\end{document}"/>
  <p:tag name="IGUANATEXSIZE" val="2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Flow.thmx</Template>
  <TotalTime>9453</TotalTime>
  <Words>718</Words>
  <Application>Microsoft Office PowerPoint</Application>
  <PresentationFormat>On-screen Show (4:3)</PresentationFormat>
  <Paragraphs>102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Representing Relations</vt:lpstr>
      <vt:lpstr>Representing Relations Using Matrices</vt:lpstr>
      <vt:lpstr>Representing Relations Using Matrices</vt:lpstr>
      <vt:lpstr>Representing Relations Using Matrices</vt:lpstr>
      <vt:lpstr>Determining  Properties from Matrices</vt:lpstr>
      <vt:lpstr>Determining Properties from Matrices</vt:lpstr>
      <vt:lpstr>Combining Relations using Matrices</vt:lpstr>
      <vt:lpstr>Combining Relations using Matrices</vt:lpstr>
      <vt:lpstr>Representing Relations Using Digraphs</vt:lpstr>
      <vt:lpstr>Representing Relations Using Digraphs</vt:lpstr>
      <vt:lpstr>Determining Properties from a Digraph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Bren School of Information and Computers Science</cp:lastModifiedBy>
  <cp:revision>530</cp:revision>
  <dcterms:created xsi:type="dcterms:W3CDTF">2011-12-08T02:09:54Z</dcterms:created>
  <dcterms:modified xsi:type="dcterms:W3CDTF">2014-03-22T07:35:49Z</dcterms:modified>
</cp:coreProperties>
</file>