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98" r:id="rId2"/>
    <p:sldId id="522" r:id="rId3"/>
    <p:sldId id="292" r:id="rId4"/>
    <p:sldId id="497" r:id="rId5"/>
    <p:sldId id="498" r:id="rId6"/>
    <p:sldId id="499" r:id="rId7"/>
    <p:sldId id="523" r:id="rId8"/>
    <p:sldId id="524" r:id="rId9"/>
  </p:sldIdLst>
  <p:sldSz cx="9144000" cy="6858000" type="screen4x3"/>
  <p:notesSz cx="6985000" cy="9271000"/>
  <p:embeddedFontLst>
    <p:embeddedFont>
      <p:font typeface="Constantia" panose="02030602050306030303" pitchFamily="18" charset="0"/>
      <p:regular r:id="rId12"/>
      <p:bold r:id="rId13"/>
      <p:italic r:id="rId14"/>
      <p:boldItalic r:id="rId15"/>
    </p:embeddedFont>
    <p:embeddedFont>
      <p:font typeface="Wingdings 2" panose="05020102010507070707" pitchFamily="18" charset="2"/>
      <p:regular r:id="rId16"/>
    </p:embeddedFont>
    <p:embeddedFont>
      <p:font typeface="Cambria Math" panose="02040503050406030204" pitchFamily="18" charset="0"/>
      <p:regular r:id="rId17"/>
    </p:embeddedFon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77" autoAdjust="0"/>
    <p:restoredTop sz="94660"/>
  </p:normalViewPr>
  <p:slideViewPr>
    <p:cSldViewPr>
      <p:cViewPr>
        <p:scale>
          <a:sx n="134" d="100"/>
          <a:sy n="134" d="100"/>
        </p:scale>
        <p:origin x="1020" y="14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3550"/>
          </a:xfrm>
          <a:prstGeom prst="rect">
            <a:avLst/>
          </a:prstGeom>
        </p:spPr>
        <p:txBody>
          <a:bodyPr vert="horz" lIns="92874" tIns="46437" rIns="92874" bIns="46437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1" y="0"/>
            <a:ext cx="3026833" cy="463550"/>
          </a:xfrm>
          <a:prstGeom prst="rect">
            <a:avLst/>
          </a:prstGeom>
        </p:spPr>
        <p:txBody>
          <a:bodyPr vert="horz" lIns="92874" tIns="46437" rIns="92874" bIns="46437" rtlCol="0"/>
          <a:lstStyle>
            <a:lvl1pPr algn="r">
              <a:defRPr sz="1300"/>
            </a:lvl1pPr>
          </a:lstStyle>
          <a:p>
            <a:fld id="{C0FEF7AE-0C30-4EA7-B74D-470A9C33048D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05841"/>
            <a:ext cx="3026833" cy="463550"/>
          </a:xfrm>
          <a:prstGeom prst="rect">
            <a:avLst/>
          </a:prstGeom>
        </p:spPr>
        <p:txBody>
          <a:bodyPr vert="horz" lIns="92874" tIns="46437" rIns="92874" bIns="46437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1" y="8805841"/>
            <a:ext cx="3026833" cy="463550"/>
          </a:xfrm>
          <a:prstGeom prst="rect">
            <a:avLst/>
          </a:prstGeom>
        </p:spPr>
        <p:txBody>
          <a:bodyPr vert="horz" lIns="92874" tIns="46437" rIns="92874" bIns="46437" rtlCol="0" anchor="b"/>
          <a:lstStyle>
            <a:lvl1pPr algn="r">
              <a:defRPr sz="1300"/>
            </a:lvl1pPr>
          </a:lstStyle>
          <a:p>
            <a:fld id="{E3901582-F5A8-41ED-8946-57B4D8BFA9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281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3550"/>
          </a:xfrm>
          <a:prstGeom prst="rect">
            <a:avLst/>
          </a:prstGeom>
        </p:spPr>
        <p:txBody>
          <a:bodyPr vert="horz" lIns="92874" tIns="46437" rIns="92874" bIns="46437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1" y="0"/>
            <a:ext cx="3026833" cy="463550"/>
          </a:xfrm>
          <a:prstGeom prst="rect">
            <a:avLst/>
          </a:prstGeom>
        </p:spPr>
        <p:txBody>
          <a:bodyPr vert="horz" lIns="92874" tIns="46437" rIns="92874" bIns="46437" rtlCol="0"/>
          <a:lstStyle>
            <a:lvl1pPr algn="r">
              <a:defRPr sz="1300"/>
            </a:lvl1pPr>
          </a:lstStyle>
          <a:p>
            <a:fld id="{10106763-8029-41BC-9E70-E644A94F0E80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4750" y="696913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74" tIns="46437" rIns="92874" bIns="4643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3725"/>
            <a:ext cx="5588000" cy="4171950"/>
          </a:xfrm>
          <a:prstGeom prst="rect">
            <a:avLst/>
          </a:prstGeom>
        </p:spPr>
        <p:txBody>
          <a:bodyPr vert="horz" lIns="92874" tIns="46437" rIns="92874" bIns="4643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41"/>
            <a:ext cx="3026833" cy="463550"/>
          </a:xfrm>
          <a:prstGeom prst="rect">
            <a:avLst/>
          </a:prstGeom>
        </p:spPr>
        <p:txBody>
          <a:bodyPr vert="horz" lIns="92874" tIns="46437" rIns="92874" bIns="46437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1" y="8805841"/>
            <a:ext cx="3026833" cy="463550"/>
          </a:xfrm>
          <a:prstGeom prst="rect">
            <a:avLst/>
          </a:prstGeom>
        </p:spPr>
        <p:txBody>
          <a:bodyPr vert="horz" lIns="92874" tIns="46437" rIns="92874" bIns="46437" rtlCol="0" anchor="b"/>
          <a:lstStyle>
            <a:lvl1pPr algn="r">
              <a:defRPr sz="1300"/>
            </a:lvl1pPr>
          </a:lstStyle>
          <a:p>
            <a:fld id="{A56D6F1B-26ED-417A-B5D8-8AED7AD379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672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Autofit/>
          </a:bodyPr>
          <a:lstStyle>
            <a:lvl1pPr>
              <a:defRPr sz="5000"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8229600" cy="4800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15220D-0BB5-4C71-B862-812B075D02F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Closures of Relations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Closures of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Let R be a relation on a set A</a:t>
            </a:r>
          </a:p>
          <a:p>
            <a:r>
              <a:rPr lang="en-US" sz="2400" dirty="0" smtClean="0"/>
              <a:t>Let P be a property, such as reflexivity, symmetry or transitivity </a:t>
            </a:r>
          </a:p>
          <a:p>
            <a:r>
              <a:rPr lang="en-US" sz="2400" dirty="0" smtClean="0"/>
              <a:t>The </a:t>
            </a:r>
            <a:r>
              <a:rPr lang="en-US" sz="2400" b="1" dirty="0" smtClean="0"/>
              <a:t>closure S</a:t>
            </a:r>
            <a:r>
              <a:rPr lang="en-US" sz="2400" dirty="0" smtClean="0"/>
              <a:t> of </a:t>
            </a:r>
            <a:r>
              <a:rPr lang="en-US" sz="2400" dirty="0"/>
              <a:t>R </a:t>
            </a:r>
            <a:r>
              <a:rPr lang="en-US" sz="2400" dirty="0" smtClean="0"/>
              <a:t>with </a:t>
            </a:r>
            <a:r>
              <a:rPr lang="en-US" sz="2400" dirty="0"/>
              <a:t>respect to </a:t>
            </a:r>
            <a:r>
              <a:rPr lang="en-US" sz="2400" dirty="0" smtClean="0"/>
              <a:t>P</a:t>
            </a:r>
            <a:r>
              <a:rPr lang="en-US" sz="2400" dirty="0"/>
              <a:t> </a:t>
            </a:r>
            <a:r>
              <a:rPr lang="en-US" sz="2400" dirty="0" smtClean="0"/>
              <a:t>is the </a:t>
            </a:r>
            <a:r>
              <a:rPr lang="en-US" sz="2400" b="1" dirty="0" smtClean="0"/>
              <a:t>smallest superset of R</a:t>
            </a:r>
            <a:r>
              <a:rPr lang="en-US" sz="2400" dirty="0" smtClean="0"/>
              <a:t> that has the property P</a:t>
            </a:r>
          </a:p>
          <a:p>
            <a:r>
              <a:rPr lang="en-US" sz="2400" dirty="0" smtClean="0"/>
              <a:t>Consequently, S is a subset of every relation with property P that contains 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Reflexive Closure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</a:t>
            </a:r>
            <a:r>
              <a:rPr lang="en-US" sz="2400" b="1" dirty="0" smtClean="0"/>
              <a:t>reflexive</a:t>
            </a:r>
            <a:r>
              <a:rPr lang="en-US" sz="2400" dirty="0" smtClean="0"/>
              <a:t> closure of R on a set A is the smallest relation S</a:t>
            </a:r>
            <a:r>
              <a:rPr lang="en-US" sz="2400" dirty="0">
                <a:solidFill>
                  <a:prstClr val="black"/>
                </a:solidFill>
                <a:latin typeface="Cambria Math"/>
                <a:ea typeface="Cambria Math"/>
              </a:rPr>
              <a:t> ⊇ </a:t>
            </a:r>
            <a:r>
              <a:rPr lang="en-US" sz="2400" dirty="0" smtClean="0">
                <a:solidFill>
                  <a:prstClr val="black"/>
                </a:solidFill>
                <a:latin typeface="Cambria Math"/>
                <a:ea typeface="Cambria Math"/>
              </a:rPr>
              <a:t>R </a:t>
            </a:r>
            <a:r>
              <a:rPr lang="en-US" sz="2400" dirty="0" smtClean="0">
                <a:solidFill>
                  <a:prstClr val="black"/>
                </a:solidFill>
                <a:ea typeface="Cambria Math"/>
              </a:rPr>
              <a:t>such that (</a:t>
            </a:r>
            <a:r>
              <a:rPr lang="en-US" sz="2400" dirty="0" err="1" smtClean="0">
                <a:solidFill>
                  <a:prstClr val="black"/>
                </a:solidFill>
                <a:ea typeface="Cambria Math"/>
              </a:rPr>
              <a:t>a,a</a:t>
            </a:r>
            <a:r>
              <a:rPr lang="en-US" sz="2400" dirty="0" smtClean="0">
                <a:solidFill>
                  <a:prstClr val="black"/>
                </a:solidFill>
                <a:ea typeface="Cambria Math"/>
              </a:rPr>
              <a:t>) </a:t>
            </a:r>
            <a:r>
              <a:rPr lang="en-US" sz="2400" dirty="0">
                <a:solidFill>
                  <a:prstClr val="black"/>
                </a:solidFill>
                <a:ea typeface="Cambria Math"/>
              </a:rPr>
              <a:t>∈</a:t>
            </a:r>
            <a:r>
              <a:rPr lang="en-US" sz="2400" dirty="0" smtClean="0">
                <a:solidFill>
                  <a:prstClr val="black"/>
                </a:solidFill>
                <a:ea typeface="Cambria Math"/>
              </a:rPr>
              <a:t> S for all a </a:t>
            </a:r>
            <a:r>
              <a:rPr lang="en-US" sz="2400" dirty="0">
                <a:solidFill>
                  <a:prstClr val="black"/>
                </a:solidFill>
                <a:ea typeface="Cambria Math"/>
              </a:rPr>
              <a:t>∈ A </a:t>
            </a:r>
            <a:endParaRPr lang="en-US" sz="2400" dirty="0" smtClean="0">
              <a:solidFill>
                <a:prstClr val="black"/>
              </a:solidFill>
              <a:ea typeface="Cambria Math"/>
            </a:endParaRPr>
          </a:p>
          <a:p>
            <a:r>
              <a:rPr lang="en-US" sz="2400" dirty="0" smtClean="0">
                <a:solidFill>
                  <a:prstClr val="black"/>
                </a:solidFill>
                <a:ea typeface="Cambria Math"/>
              </a:rPr>
              <a:t>That is, S must contain the </a:t>
            </a:r>
            <a:r>
              <a:rPr lang="en-US" sz="2400" b="1" dirty="0" smtClean="0">
                <a:solidFill>
                  <a:prstClr val="black"/>
                </a:solidFill>
                <a:ea typeface="Cambria Math"/>
              </a:rPr>
              <a:t>diagonal </a:t>
            </a:r>
          </a:p>
          <a:p>
            <a:pPr marL="640080" lvl="2" indent="0">
              <a:buNone/>
            </a:pPr>
            <a:r>
              <a:rPr lang="en-US" sz="2400" dirty="0" smtClean="0">
                <a:solidFill>
                  <a:prstClr val="black"/>
                </a:solidFill>
                <a:ea typeface="Cambria Math"/>
              </a:rPr>
              <a:t>		Δ = {(</a:t>
            </a:r>
            <a:r>
              <a:rPr lang="en-US" sz="2400" dirty="0" err="1" smtClean="0">
                <a:solidFill>
                  <a:prstClr val="black"/>
                </a:solidFill>
                <a:ea typeface="Cambria Math"/>
              </a:rPr>
              <a:t>a,a</a:t>
            </a:r>
            <a:r>
              <a:rPr lang="en-US" sz="2400" dirty="0" smtClean="0">
                <a:solidFill>
                  <a:prstClr val="black"/>
                </a:solidFill>
                <a:ea typeface="Cambria Math"/>
              </a:rPr>
              <a:t>) | </a:t>
            </a:r>
            <a:r>
              <a:rPr lang="en-US" sz="2400" dirty="0">
                <a:solidFill>
                  <a:prstClr val="black"/>
                </a:solidFill>
                <a:ea typeface="Cambria Math"/>
              </a:rPr>
              <a:t>a ∈ </a:t>
            </a:r>
            <a:r>
              <a:rPr lang="en-US" sz="2400" dirty="0" smtClean="0">
                <a:solidFill>
                  <a:prstClr val="black"/>
                </a:solidFill>
                <a:ea typeface="Cambria Math"/>
              </a:rPr>
              <a:t>A}</a:t>
            </a:r>
          </a:p>
          <a:p>
            <a:pPr marL="640080" lvl="2" indent="0">
              <a:buNone/>
            </a:pPr>
            <a:endParaRPr lang="en-US" sz="2400" dirty="0" smtClean="0"/>
          </a:p>
          <a:p>
            <a:r>
              <a:rPr lang="en-US" sz="2400" b="1" dirty="0" smtClean="0"/>
              <a:t>Example 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400" dirty="0" smtClean="0"/>
              <a:t>:  The relation R = {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(1,1),(1,2),(2,1),(3,2)</a:t>
            </a:r>
            <a:r>
              <a:rPr lang="en-US" sz="2400" dirty="0" smtClean="0">
                <a:ea typeface="Cambria Math" pitchFamily="18" charset="0"/>
              </a:rPr>
              <a:t>} </a:t>
            </a:r>
            <a:r>
              <a:rPr lang="en-US" sz="2400" dirty="0" smtClean="0"/>
              <a:t>on the set A={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1,2,3</a:t>
            </a:r>
            <a:r>
              <a:rPr lang="en-US" sz="2400" dirty="0" smtClean="0"/>
              <a:t>} is not reflexive  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reflexive closure </a:t>
            </a:r>
            <a:r>
              <a:rPr lang="en-US" dirty="0" smtClean="0"/>
              <a:t>S of R is R </a:t>
            </a:r>
            <a:r>
              <a:rPr lang="en-US" dirty="0" smtClean="0">
                <a:solidFill>
                  <a:prstClr val="black"/>
                </a:solidFill>
                <a:latin typeface="Cambria Math"/>
                <a:ea typeface="Cambria Math"/>
              </a:rPr>
              <a:t>⋃ </a:t>
            </a:r>
            <a:r>
              <a:rPr lang="en-US" dirty="0">
                <a:solidFill>
                  <a:prstClr val="black"/>
                </a:solidFill>
                <a:ea typeface="Cambria Math"/>
              </a:rPr>
              <a:t>Δ</a:t>
            </a:r>
            <a:endParaRPr lang="en-US" dirty="0" smtClean="0"/>
          </a:p>
          <a:p>
            <a:pPr lvl="1"/>
            <a:r>
              <a:rPr lang="en-US" dirty="0" smtClean="0"/>
              <a:t>Add the two missing elements 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2,2</a:t>
            </a:r>
            <a:r>
              <a:rPr lang="en-US" dirty="0" smtClean="0"/>
              <a:t>) and 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3,3</a:t>
            </a:r>
            <a:r>
              <a:rPr lang="en-US" dirty="0" smtClean="0"/>
              <a:t>): </a:t>
            </a:r>
          </a:p>
          <a:p>
            <a:pPr marL="667512" lvl="2" indent="0">
              <a:buNone/>
            </a:pPr>
            <a:r>
              <a:rPr lang="en-US" sz="2400" dirty="0" smtClean="0"/>
              <a:t>S </a:t>
            </a:r>
            <a:r>
              <a:rPr lang="en-US" sz="2400" dirty="0"/>
              <a:t>= {</a:t>
            </a:r>
            <a:r>
              <a:rPr lang="en-US" sz="2400" dirty="0">
                <a:latin typeface="Cambria Math" pitchFamily="18" charset="0"/>
                <a:ea typeface="Cambria Math" pitchFamily="18" charset="0"/>
              </a:rPr>
              <a:t>(1,1),(1,2),(2,1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),(2,2),(3,2),(3,3)</a:t>
            </a:r>
            <a:r>
              <a:rPr lang="en-US" sz="2400" dirty="0" smtClean="0">
                <a:ea typeface="Cambria Math" pitchFamily="18" charset="0"/>
              </a:rPr>
              <a:t>}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Reflexive Closure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Example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:  What is the reflexive closure of the relation R = {(</a:t>
            </a:r>
            <a:r>
              <a:rPr lang="en-US" dirty="0" err="1" smtClean="0"/>
              <a:t>a,b</a:t>
            </a:r>
            <a:r>
              <a:rPr lang="en-US" dirty="0" smtClean="0"/>
              <a:t>) | a&lt;b} on the set of integers?  </a:t>
            </a:r>
          </a:p>
          <a:p>
            <a:pPr>
              <a:buNone/>
            </a:pPr>
            <a:r>
              <a:rPr lang="en-US" dirty="0" smtClean="0"/>
              <a:t>      </a:t>
            </a:r>
          </a:p>
          <a:p>
            <a:pPr>
              <a:buNone/>
            </a:pPr>
            <a:r>
              <a:rPr lang="en-US" dirty="0" smtClean="0"/>
              <a:t>     R </a:t>
            </a:r>
            <a:r>
              <a:rPr lang="en-US" sz="2000" dirty="0">
                <a:solidFill>
                  <a:prstClr val="black"/>
                </a:solidFill>
                <a:latin typeface="Cambria Math"/>
                <a:ea typeface="Cambria Math"/>
              </a:rPr>
              <a:t>⋃</a:t>
            </a:r>
            <a:r>
              <a:rPr lang="en-US" dirty="0" smtClean="0"/>
              <a:t> ∆ = {(</a:t>
            </a:r>
            <a:r>
              <a:rPr lang="en-US" dirty="0" err="1" smtClean="0"/>
              <a:t>a,b</a:t>
            </a:r>
            <a:r>
              <a:rPr lang="en-US" dirty="0" smtClean="0"/>
              <a:t>)| a&lt;b} </a:t>
            </a:r>
            <a:r>
              <a:rPr lang="en-US" sz="2000" dirty="0" smtClean="0">
                <a:solidFill>
                  <a:prstClr val="black"/>
                </a:solidFill>
                <a:latin typeface="Cambria Math"/>
                <a:ea typeface="Cambria Math"/>
              </a:rPr>
              <a:t>⋃ </a:t>
            </a:r>
            <a:r>
              <a:rPr lang="en-US" dirty="0" smtClean="0"/>
              <a:t>{(</a:t>
            </a:r>
            <a:r>
              <a:rPr lang="en-US" dirty="0" err="1" smtClean="0"/>
              <a:t>a,a</a:t>
            </a:r>
            <a:r>
              <a:rPr lang="en-US" dirty="0" smtClean="0"/>
              <a:t>)| a </a:t>
            </a:r>
            <a:r>
              <a:rPr lang="en-US" sz="2000" dirty="0" smtClean="0">
                <a:solidFill>
                  <a:prstClr val="black"/>
                </a:solidFill>
                <a:latin typeface="Cambria Math"/>
                <a:ea typeface="Cambria Math"/>
              </a:rPr>
              <a:t>∈</a:t>
            </a:r>
            <a:r>
              <a:rPr lang="en-US" dirty="0" smtClean="0"/>
              <a:t> Z} = {(</a:t>
            </a:r>
            <a:r>
              <a:rPr lang="en-US" dirty="0" err="1" smtClean="0"/>
              <a:t>a,b</a:t>
            </a:r>
            <a:r>
              <a:rPr lang="en-US" dirty="0" smtClean="0"/>
              <a:t>)| </a:t>
            </a:r>
            <a:r>
              <a:rPr lang="en-US" dirty="0" err="1" smtClean="0"/>
              <a:t>a≤b</a:t>
            </a:r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Symmetric Closure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</a:t>
            </a:r>
            <a:r>
              <a:rPr lang="en-US" sz="2400" b="1" dirty="0" smtClean="0"/>
              <a:t>symmetric </a:t>
            </a:r>
            <a:r>
              <a:rPr lang="en-US" sz="2400" dirty="0" smtClean="0"/>
              <a:t>closure </a:t>
            </a:r>
            <a:r>
              <a:rPr lang="en-US" sz="2400" dirty="0"/>
              <a:t>of R on a set A is the smallest relation S</a:t>
            </a:r>
            <a:r>
              <a:rPr lang="en-US" sz="2400" dirty="0">
                <a:solidFill>
                  <a:prstClr val="black"/>
                </a:solidFill>
                <a:latin typeface="Cambria Math"/>
                <a:ea typeface="Cambria Math"/>
              </a:rPr>
              <a:t> ⊇ R </a:t>
            </a:r>
            <a:r>
              <a:rPr lang="en-US" sz="2400" dirty="0">
                <a:solidFill>
                  <a:prstClr val="black"/>
                </a:solidFill>
                <a:ea typeface="Cambria Math"/>
              </a:rPr>
              <a:t>such that </a:t>
            </a:r>
            <a:r>
              <a:rPr lang="en-US" sz="2400" dirty="0" smtClean="0">
                <a:solidFill>
                  <a:prstClr val="black"/>
                </a:solidFill>
                <a:ea typeface="Cambria Math"/>
              </a:rPr>
              <a:t>if (</a:t>
            </a:r>
            <a:r>
              <a:rPr lang="en-US" sz="2400" dirty="0" err="1" smtClean="0">
                <a:solidFill>
                  <a:prstClr val="black"/>
                </a:solidFill>
                <a:ea typeface="Cambria Math"/>
              </a:rPr>
              <a:t>a,b</a:t>
            </a:r>
            <a:r>
              <a:rPr lang="en-US" sz="2400" dirty="0" smtClean="0">
                <a:solidFill>
                  <a:prstClr val="black"/>
                </a:solidFill>
                <a:ea typeface="Cambria Math"/>
              </a:rPr>
              <a:t>) </a:t>
            </a:r>
            <a:r>
              <a:rPr lang="en-US" sz="2400" dirty="0">
                <a:solidFill>
                  <a:prstClr val="black"/>
                </a:solidFill>
                <a:ea typeface="Cambria Math"/>
              </a:rPr>
              <a:t>∈ S </a:t>
            </a:r>
            <a:r>
              <a:rPr lang="en-US" sz="2400" dirty="0" smtClean="0">
                <a:solidFill>
                  <a:prstClr val="black"/>
                </a:solidFill>
                <a:ea typeface="Cambria Math"/>
              </a:rPr>
              <a:t>then (</a:t>
            </a:r>
            <a:r>
              <a:rPr lang="en-US" sz="2400" dirty="0" err="1" smtClean="0">
                <a:solidFill>
                  <a:prstClr val="black"/>
                </a:solidFill>
                <a:ea typeface="Cambria Math"/>
              </a:rPr>
              <a:t>b,a</a:t>
            </a:r>
            <a:r>
              <a:rPr lang="en-US" sz="2400" dirty="0" smtClean="0">
                <a:solidFill>
                  <a:prstClr val="black"/>
                </a:solidFill>
                <a:ea typeface="Cambria Math"/>
              </a:rPr>
              <a:t>) </a:t>
            </a:r>
            <a:r>
              <a:rPr lang="en-US" sz="2400" dirty="0">
                <a:solidFill>
                  <a:prstClr val="black"/>
                </a:solidFill>
                <a:ea typeface="Cambria Math"/>
              </a:rPr>
              <a:t>∈ </a:t>
            </a:r>
            <a:r>
              <a:rPr lang="en-US" sz="2400" dirty="0" smtClean="0">
                <a:solidFill>
                  <a:prstClr val="black"/>
                </a:solidFill>
                <a:ea typeface="Cambria Math"/>
              </a:rPr>
              <a:t>S for </a:t>
            </a:r>
            <a:r>
              <a:rPr lang="en-US" sz="2400" dirty="0">
                <a:solidFill>
                  <a:prstClr val="black"/>
                </a:solidFill>
                <a:ea typeface="Cambria Math"/>
              </a:rPr>
              <a:t>all </a:t>
            </a:r>
            <a:r>
              <a:rPr lang="en-US" sz="2400" dirty="0" smtClean="0">
                <a:solidFill>
                  <a:prstClr val="black"/>
                </a:solidFill>
                <a:ea typeface="Cambria Math"/>
              </a:rPr>
              <a:t>  </a:t>
            </a:r>
            <a:r>
              <a:rPr lang="en-US" sz="2400" dirty="0" err="1" smtClean="0">
                <a:solidFill>
                  <a:prstClr val="black"/>
                </a:solidFill>
                <a:ea typeface="Cambria Math"/>
              </a:rPr>
              <a:t>a,b</a:t>
            </a:r>
            <a:r>
              <a:rPr lang="en-US" sz="2400" dirty="0" smtClean="0">
                <a:solidFill>
                  <a:prstClr val="black"/>
                </a:solidFill>
                <a:ea typeface="Cambria Math"/>
              </a:rPr>
              <a:t> </a:t>
            </a:r>
            <a:r>
              <a:rPr lang="en-US" sz="2400" dirty="0">
                <a:solidFill>
                  <a:prstClr val="black"/>
                </a:solidFill>
                <a:ea typeface="Cambria Math"/>
              </a:rPr>
              <a:t>∈ A </a:t>
            </a:r>
          </a:p>
          <a:p>
            <a:pPr>
              <a:spcBef>
                <a:spcPts val="1800"/>
              </a:spcBef>
            </a:pPr>
            <a:r>
              <a:rPr lang="en-US" sz="2400" b="1" dirty="0" smtClean="0"/>
              <a:t>Definition</a:t>
            </a:r>
            <a:r>
              <a:rPr lang="en-US" sz="2400" dirty="0" smtClean="0"/>
              <a:t>: Let R be a relation from a set A to a set B. The </a:t>
            </a:r>
            <a:r>
              <a:rPr lang="en-US" sz="2400" b="1" dirty="0" smtClean="0"/>
              <a:t>inverse relation </a:t>
            </a:r>
            <a:r>
              <a:rPr lang="en-US" sz="2400" dirty="0" smtClean="0"/>
              <a:t>from B to A, denoted by R</a:t>
            </a:r>
            <a:r>
              <a:rPr lang="en-US" sz="2400" baseline="30000" dirty="0" smtClean="0"/>
              <a:t>-</a:t>
            </a:r>
            <a:r>
              <a:rPr lang="en-US" sz="2800" baseline="30000" dirty="0" smtClean="0"/>
              <a:t>1</a:t>
            </a:r>
            <a:r>
              <a:rPr lang="en-US" sz="2400" dirty="0" smtClean="0"/>
              <a:t>, is the set of ordered pairs {(</a:t>
            </a:r>
            <a:r>
              <a:rPr lang="en-US" sz="2400" dirty="0" err="1" smtClean="0"/>
              <a:t>b,a</a:t>
            </a:r>
            <a:r>
              <a:rPr lang="en-US" sz="2400" dirty="0" smtClean="0"/>
              <a:t>)|(</a:t>
            </a:r>
            <a:r>
              <a:rPr lang="en-US" sz="2400" dirty="0" err="1" smtClean="0"/>
              <a:t>a,b</a:t>
            </a:r>
            <a:r>
              <a:rPr lang="en-US" sz="2400" dirty="0" smtClean="0"/>
              <a:t>) </a:t>
            </a:r>
            <a:r>
              <a:rPr lang="en-US" sz="2400" dirty="0" smtClean="0">
                <a:solidFill>
                  <a:prstClr val="black"/>
                </a:solidFill>
                <a:latin typeface="Cambria Math"/>
                <a:ea typeface="Cambria Math"/>
              </a:rPr>
              <a:t>∈</a:t>
            </a:r>
            <a:r>
              <a:rPr lang="en-US" sz="2400" dirty="0" smtClean="0"/>
              <a:t> R}</a:t>
            </a:r>
          </a:p>
          <a:p>
            <a:r>
              <a:rPr lang="en-US" sz="2400" dirty="0" smtClean="0"/>
              <a:t>Therefore,  S = </a:t>
            </a:r>
            <a:r>
              <a:rPr lang="en-US" sz="2400" dirty="0"/>
              <a:t>R </a:t>
            </a:r>
            <a:r>
              <a:rPr lang="en-US" sz="2400" dirty="0">
                <a:solidFill>
                  <a:prstClr val="black"/>
                </a:solidFill>
                <a:latin typeface="Cambria Math"/>
                <a:ea typeface="Cambria Math"/>
              </a:rPr>
              <a:t>⋃</a:t>
            </a:r>
            <a:r>
              <a:rPr lang="en-US" sz="2400" dirty="0" smtClean="0"/>
              <a:t> R</a:t>
            </a:r>
            <a:r>
              <a:rPr lang="en-US" sz="2400" baseline="30000" dirty="0" smtClean="0"/>
              <a:t>-</a:t>
            </a:r>
            <a:r>
              <a:rPr lang="en-US" sz="2800" baseline="30000" dirty="0" smtClean="0"/>
              <a:t>1</a:t>
            </a:r>
            <a:endParaRPr lang="en-US" sz="2800" dirty="0" smtClean="0"/>
          </a:p>
          <a:p>
            <a:pPr>
              <a:spcBef>
                <a:spcPts val="1800"/>
              </a:spcBef>
            </a:pPr>
            <a:r>
              <a:rPr lang="en-US" sz="2400" b="1" dirty="0" smtClean="0"/>
              <a:t>Example</a:t>
            </a:r>
            <a:r>
              <a:rPr lang="en-US" sz="2400" dirty="0" smtClean="0"/>
              <a:t>:  </a:t>
            </a:r>
            <a:r>
              <a:rPr lang="en-US" sz="2400" dirty="0"/>
              <a:t>Consider R = {(</a:t>
            </a:r>
            <a:r>
              <a:rPr lang="en-US" sz="2400" dirty="0" err="1"/>
              <a:t>a,b</a:t>
            </a:r>
            <a:r>
              <a:rPr lang="en-US" sz="2400" dirty="0"/>
              <a:t>)| a&gt;b} </a:t>
            </a:r>
            <a:r>
              <a:rPr lang="en-US" sz="2400" dirty="0" smtClean="0"/>
              <a:t>on </a:t>
            </a:r>
            <a:r>
              <a:rPr lang="en-US" sz="2400" b="1" dirty="0" smtClean="0"/>
              <a:t>Z</a:t>
            </a:r>
            <a:r>
              <a:rPr lang="en-US" sz="2400" b="1" baseline="30000" dirty="0" smtClean="0"/>
              <a:t>+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S = R </a:t>
            </a:r>
            <a:r>
              <a:rPr lang="en-US" sz="2400" dirty="0">
                <a:solidFill>
                  <a:prstClr val="black"/>
                </a:solidFill>
                <a:latin typeface="Cambria Math"/>
                <a:ea typeface="Cambria Math"/>
              </a:rPr>
              <a:t>⋃</a:t>
            </a:r>
            <a:r>
              <a:rPr lang="en-US" sz="2400" dirty="0" smtClean="0"/>
              <a:t> R</a:t>
            </a:r>
            <a:r>
              <a:rPr lang="en-US" sz="2400" baseline="30000" dirty="0" smtClean="0"/>
              <a:t>-</a:t>
            </a:r>
            <a:r>
              <a:rPr lang="en-US" sz="2800" baseline="30000" dirty="0" smtClean="0"/>
              <a:t>1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= {(</a:t>
            </a:r>
            <a:r>
              <a:rPr lang="en-US" sz="2400" dirty="0" err="1" smtClean="0"/>
              <a:t>a,b</a:t>
            </a:r>
            <a:r>
              <a:rPr lang="en-US" sz="2400" dirty="0" smtClean="0"/>
              <a:t>)|a&gt;b}</a:t>
            </a:r>
            <a:r>
              <a:rPr lang="en-US" sz="2400" dirty="0">
                <a:solidFill>
                  <a:prstClr val="black"/>
                </a:solidFill>
                <a:latin typeface="Cambria Math"/>
                <a:ea typeface="Cambria Math"/>
              </a:rPr>
              <a:t> ⋃ </a:t>
            </a:r>
            <a:r>
              <a:rPr lang="en-US" sz="2400" dirty="0" smtClean="0"/>
              <a:t>{(</a:t>
            </a:r>
            <a:r>
              <a:rPr lang="en-US" sz="2400" dirty="0" err="1" smtClean="0"/>
              <a:t>b,a</a:t>
            </a:r>
            <a:r>
              <a:rPr lang="en-US" sz="2400" dirty="0" smtClean="0"/>
              <a:t>)|a&gt;b} = {(</a:t>
            </a:r>
            <a:r>
              <a:rPr lang="en-US" sz="2400" dirty="0" err="1" smtClean="0"/>
              <a:t>a,b</a:t>
            </a:r>
            <a:r>
              <a:rPr lang="en-US" sz="2400" dirty="0" smtClean="0"/>
              <a:t>)|</a:t>
            </a:r>
            <a:r>
              <a:rPr lang="en-US" sz="2400" dirty="0" err="1" smtClean="0"/>
              <a:t>a≠b</a:t>
            </a:r>
            <a:r>
              <a:rPr lang="en-US" sz="2400" dirty="0" smtClean="0"/>
              <a:t>}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Paths in Directed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05800" cy="48006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Definition: </a:t>
            </a:r>
            <a:r>
              <a:rPr lang="en-US" sz="2400" dirty="0" smtClean="0"/>
              <a:t>A </a:t>
            </a:r>
            <a:r>
              <a:rPr lang="en-US" sz="2400" b="1" dirty="0" smtClean="0"/>
              <a:t>path</a:t>
            </a:r>
            <a:r>
              <a:rPr lang="en-US" sz="2400" dirty="0" smtClean="0"/>
              <a:t> from a to b in a directed </a:t>
            </a:r>
            <a:r>
              <a:rPr lang="en-US" sz="2400" b="1" dirty="0" smtClean="0"/>
              <a:t>graph</a:t>
            </a:r>
            <a:r>
              <a:rPr lang="en-US" sz="2400" dirty="0" smtClean="0"/>
              <a:t> G is a sequence of edges (x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sz="2400" dirty="0" smtClean="0"/>
              <a:t>,x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400" dirty="0" smtClean="0"/>
              <a:t>), </a:t>
            </a:r>
            <a:r>
              <a:rPr lang="en-US" sz="2400" dirty="0">
                <a:solidFill>
                  <a:prstClr val="black"/>
                </a:solidFill>
              </a:rPr>
              <a:t>(</a:t>
            </a:r>
            <a:r>
              <a:rPr lang="en-US" sz="2400" dirty="0" smtClean="0">
                <a:solidFill>
                  <a:prstClr val="black"/>
                </a:solidFill>
              </a:rPr>
              <a:t>x</a:t>
            </a:r>
            <a:r>
              <a:rPr lang="en-US" sz="2400" baseline="-25000" dirty="0" smtClean="0"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400" dirty="0" smtClean="0">
                <a:solidFill>
                  <a:prstClr val="black"/>
                </a:solidFill>
              </a:rPr>
              <a:t>,x</a:t>
            </a:r>
            <a:r>
              <a:rPr lang="en-US" sz="2400" baseline="-25000" dirty="0"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400" dirty="0" smtClean="0">
                <a:solidFill>
                  <a:prstClr val="black"/>
                </a:solidFill>
              </a:rPr>
              <a:t>), …,</a:t>
            </a:r>
            <a:r>
              <a:rPr lang="en-US" sz="2400" dirty="0" smtClean="0"/>
              <a:t> (x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2400" baseline="-25000" dirty="0">
                <a:latin typeface="Cambria Math" pitchFamily="18" charset="0"/>
                <a:ea typeface="Cambria Math" pitchFamily="18" charset="0"/>
              </a:rPr>
              <a:t>-1</a:t>
            </a:r>
            <a:r>
              <a:rPr lang="en-US" sz="2400" dirty="0" smtClean="0"/>
              <a:t>,x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2400" dirty="0" smtClean="0"/>
              <a:t>), where </a:t>
            </a:r>
            <a:r>
              <a:rPr lang="en-US" sz="2400" dirty="0" smtClean="0">
                <a:solidFill>
                  <a:prstClr val="black"/>
                </a:solidFill>
              </a:rPr>
              <a:t>x</a:t>
            </a:r>
            <a:r>
              <a:rPr lang="en-US" sz="2400" baseline="-25000" dirty="0" smtClean="0"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sz="2400" dirty="0" smtClean="0">
                <a:solidFill>
                  <a:prstClr val="black"/>
                </a:solidFill>
              </a:rPr>
              <a:t>=a and </a:t>
            </a:r>
            <a:r>
              <a:rPr lang="en-US" sz="2400" dirty="0" err="1" smtClean="0">
                <a:solidFill>
                  <a:prstClr val="black"/>
                </a:solidFill>
              </a:rPr>
              <a:t>x</a:t>
            </a:r>
            <a:r>
              <a:rPr lang="en-US" sz="2400" baseline="-25000" dirty="0" err="1" smtClean="0"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2400" dirty="0" smtClean="0">
                <a:solidFill>
                  <a:prstClr val="black"/>
                </a:solidFill>
              </a:rPr>
              <a:t>=b </a:t>
            </a:r>
            <a:endParaRPr lang="en-US" sz="2400" dirty="0" smtClean="0"/>
          </a:p>
          <a:p>
            <a:pPr lvl="1"/>
            <a:r>
              <a:rPr lang="en-US" dirty="0" smtClean="0"/>
              <a:t>This path is denoted </a:t>
            </a:r>
            <a:r>
              <a:rPr lang="en-US" dirty="0"/>
              <a:t>as </a:t>
            </a:r>
            <a:r>
              <a:rPr lang="en-US" dirty="0" smtClean="0"/>
              <a:t>x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dirty="0" smtClean="0"/>
              <a:t>,x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solidFill>
                  <a:prstClr val="black"/>
                </a:solidFill>
              </a:rPr>
              <a:t>,x</a:t>
            </a:r>
            <a:r>
              <a:rPr lang="en-US" baseline="-25000" dirty="0" smtClean="0"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solidFill>
                  <a:prstClr val="black"/>
                </a:solidFill>
              </a:rPr>
              <a:t>, </a:t>
            </a:r>
            <a:r>
              <a:rPr lang="en-US" dirty="0">
                <a:solidFill>
                  <a:prstClr val="black"/>
                </a:solidFill>
              </a:rPr>
              <a:t>…,</a:t>
            </a:r>
            <a:r>
              <a:rPr lang="en-US" dirty="0"/>
              <a:t> </a:t>
            </a:r>
            <a:r>
              <a:rPr lang="en-US" dirty="0" smtClean="0"/>
              <a:t>x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baseline="-25000" dirty="0">
                <a:latin typeface="Cambria Math" pitchFamily="18" charset="0"/>
                <a:ea typeface="Cambria Math" pitchFamily="18" charset="0"/>
              </a:rPr>
              <a:t>-1</a:t>
            </a:r>
            <a:r>
              <a:rPr lang="en-US" dirty="0" smtClean="0"/>
              <a:t>,x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ea typeface="Cambria Math" pitchFamily="18" charset="0"/>
              </a:rPr>
              <a:t>and has the length n</a:t>
            </a:r>
            <a:r>
              <a:rPr lang="en-US" dirty="0" smtClean="0"/>
              <a:t> </a:t>
            </a:r>
          </a:p>
          <a:p>
            <a:r>
              <a:rPr lang="en-US" sz="2400" dirty="0" smtClean="0"/>
              <a:t>The same path may be shown in </a:t>
            </a:r>
            <a:r>
              <a:rPr lang="en-US" sz="2400" dirty="0"/>
              <a:t>a </a:t>
            </a:r>
            <a:r>
              <a:rPr lang="en-US" sz="2400" b="1" dirty="0"/>
              <a:t>relation</a:t>
            </a:r>
            <a:r>
              <a:rPr lang="en-US" sz="2400" dirty="0" smtClean="0"/>
              <a:t>: </a:t>
            </a:r>
          </a:p>
          <a:p>
            <a:pPr lvl="1"/>
            <a:r>
              <a:rPr lang="en-US" dirty="0" smtClean="0"/>
              <a:t>x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dirty="0" smtClean="0"/>
              <a:t>,x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solidFill>
                  <a:prstClr val="black"/>
                </a:solidFill>
              </a:rPr>
              <a:t>,x</a:t>
            </a:r>
            <a:r>
              <a:rPr lang="en-US" baseline="-25000" dirty="0" smtClean="0"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>
                <a:solidFill>
                  <a:prstClr val="black"/>
                </a:solidFill>
              </a:rPr>
              <a:t>, …,</a:t>
            </a:r>
            <a:r>
              <a:rPr lang="en-US" dirty="0"/>
              <a:t> </a:t>
            </a:r>
            <a:r>
              <a:rPr lang="en-US" dirty="0" smtClean="0"/>
              <a:t>x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baseline="-25000" dirty="0">
                <a:latin typeface="Cambria Math" pitchFamily="18" charset="0"/>
                <a:ea typeface="Cambria Math" pitchFamily="18" charset="0"/>
              </a:rPr>
              <a:t>-1</a:t>
            </a:r>
            <a:r>
              <a:rPr lang="en-US" dirty="0" smtClean="0"/>
              <a:t>,x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ea typeface="Cambria Math" pitchFamily="18" charset="0"/>
              </a:rPr>
              <a:t>is a path in R if</a:t>
            </a:r>
          </a:p>
          <a:p>
            <a:pPr marL="393192" lvl="1" indent="0">
              <a:buNone/>
            </a:pPr>
            <a:r>
              <a:rPr lang="en-US" dirty="0" smtClean="0"/>
              <a:t>   (</a:t>
            </a:r>
            <a:r>
              <a:rPr lang="en-US" dirty="0"/>
              <a:t>x</a:t>
            </a:r>
            <a:r>
              <a:rPr lang="en-US" baseline="-25000" dirty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dirty="0"/>
              <a:t>,x</a:t>
            </a:r>
            <a:r>
              <a:rPr lang="en-US" baseline="-25000" dirty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) </a:t>
            </a:r>
            <a:r>
              <a:rPr lang="en-US" dirty="0" smtClean="0">
                <a:solidFill>
                  <a:prstClr val="black"/>
                </a:solidFill>
                <a:latin typeface="Cambria Math"/>
                <a:ea typeface="Cambria Math"/>
              </a:rPr>
              <a:t>∈</a:t>
            </a:r>
            <a:r>
              <a:rPr lang="en-US" dirty="0" smtClean="0"/>
              <a:t> R, </a:t>
            </a:r>
            <a:r>
              <a:rPr lang="en-US" dirty="0">
                <a:solidFill>
                  <a:prstClr val="black"/>
                </a:solidFill>
              </a:rPr>
              <a:t>(x</a:t>
            </a:r>
            <a:r>
              <a:rPr lang="en-US" baseline="-25000" dirty="0"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>
                <a:solidFill>
                  <a:prstClr val="black"/>
                </a:solidFill>
              </a:rPr>
              <a:t>,x</a:t>
            </a:r>
            <a:r>
              <a:rPr lang="en-US" baseline="-25000" dirty="0"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solidFill>
                  <a:prstClr val="black"/>
                </a:solidFill>
              </a:rPr>
              <a:t>) </a:t>
            </a:r>
            <a:r>
              <a:rPr lang="en-US" dirty="0">
                <a:solidFill>
                  <a:prstClr val="black"/>
                </a:solidFill>
                <a:latin typeface="Cambria Math"/>
                <a:ea typeface="Cambria Math"/>
              </a:rPr>
              <a:t>∈</a:t>
            </a:r>
            <a:r>
              <a:rPr lang="en-US" dirty="0" smtClean="0">
                <a:solidFill>
                  <a:prstClr val="black"/>
                </a:solidFill>
              </a:rPr>
              <a:t> R , </a:t>
            </a:r>
            <a:r>
              <a:rPr lang="en-US" dirty="0">
                <a:solidFill>
                  <a:prstClr val="black"/>
                </a:solidFill>
              </a:rPr>
              <a:t>…,</a:t>
            </a:r>
            <a:r>
              <a:rPr lang="en-US" dirty="0"/>
              <a:t> (</a:t>
            </a:r>
            <a:r>
              <a:rPr lang="en-US" dirty="0" smtClean="0"/>
              <a:t>x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baseline="-25000" dirty="0">
                <a:latin typeface="Cambria Math" pitchFamily="18" charset="0"/>
                <a:ea typeface="Cambria Math" pitchFamily="18" charset="0"/>
              </a:rPr>
              <a:t>-1</a:t>
            </a:r>
            <a:r>
              <a:rPr lang="en-US" dirty="0" smtClean="0"/>
              <a:t>,x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dirty="0" smtClean="0"/>
              <a:t>) </a:t>
            </a:r>
            <a:r>
              <a:rPr lang="en-US" dirty="0">
                <a:solidFill>
                  <a:prstClr val="black"/>
                </a:solidFill>
                <a:latin typeface="Cambria Math"/>
                <a:ea typeface="Cambria Math"/>
              </a:rPr>
              <a:t>∈</a:t>
            </a:r>
            <a:r>
              <a:rPr lang="en-US" dirty="0" smtClean="0"/>
              <a:t> 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Transitive Closure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The </a:t>
            </a:r>
            <a:r>
              <a:rPr lang="en-US" sz="2400" b="1" dirty="0" smtClean="0"/>
              <a:t>transitive </a:t>
            </a:r>
            <a:r>
              <a:rPr lang="en-US" sz="2400" dirty="0" smtClean="0"/>
              <a:t>closure </a:t>
            </a:r>
            <a:r>
              <a:rPr lang="en-US" sz="2400" dirty="0"/>
              <a:t>of R on a set A is the smallest relation S</a:t>
            </a:r>
            <a:r>
              <a:rPr lang="en-US" sz="2400" dirty="0">
                <a:solidFill>
                  <a:prstClr val="black"/>
                </a:solidFill>
                <a:latin typeface="Cambria Math"/>
                <a:ea typeface="Cambria Math"/>
              </a:rPr>
              <a:t> ⊇ R </a:t>
            </a:r>
            <a:r>
              <a:rPr lang="en-US" sz="2400" dirty="0">
                <a:solidFill>
                  <a:prstClr val="black"/>
                </a:solidFill>
                <a:ea typeface="Cambria Math"/>
              </a:rPr>
              <a:t>such that </a:t>
            </a:r>
            <a:r>
              <a:rPr lang="en-US" sz="2400" dirty="0" smtClean="0">
                <a:solidFill>
                  <a:prstClr val="black"/>
                </a:solidFill>
                <a:ea typeface="Cambria Math"/>
              </a:rPr>
              <a:t>(</a:t>
            </a:r>
            <a:r>
              <a:rPr lang="en-US" sz="2400" dirty="0" err="1" smtClean="0">
                <a:solidFill>
                  <a:prstClr val="black"/>
                </a:solidFill>
                <a:ea typeface="Cambria Math"/>
              </a:rPr>
              <a:t>a,b</a:t>
            </a:r>
            <a:r>
              <a:rPr lang="en-US" sz="2400" dirty="0" smtClean="0">
                <a:solidFill>
                  <a:prstClr val="black"/>
                </a:solidFill>
                <a:ea typeface="Cambria Math"/>
              </a:rPr>
              <a:t>) </a:t>
            </a:r>
            <a:r>
              <a:rPr lang="en-US" sz="2400" dirty="0">
                <a:solidFill>
                  <a:prstClr val="black"/>
                </a:solidFill>
                <a:ea typeface="Cambria Math"/>
              </a:rPr>
              <a:t>∈ S </a:t>
            </a:r>
            <a:r>
              <a:rPr lang="en-US" sz="2400" dirty="0" smtClean="0">
                <a:solidFill>
                  <a:prstClr val="black"/>
                </a:solidFill>
                <a:ea typeface="Cambria Math"/>
              </a:rPr>
              <a:t>if there is a path from       a to b for </a:t>
            </a:r>
            <a:r>
              <a:rPr lang="en-US" sz="2400" dirty="0">
                <a:solidFill>
                  <a:prstClr val="black"/>
                </a:solidFill>
                <a:ea typeface="Cambria Math"/>
              </a:rPr>
              <a:t>all </a:t>
            </a:r>
            <a:r>
              <a:rPr lang="en-US" sz="2400" dirty="0" err="1" smtClean="0">
                <a:solidFill>
                  <a:prstClr val="black"/>
                </a:solidFill>
                <a:ea typeface="Cambria Math"/>
              </a:rPr>
              <a:t>a,b</a:t>
            </a:r>
            <a:r>
              <a:rPr lang="en-US" sz="2400" dirty="0" smtClean="0">
                <a:solidFill>
                  <a:prstClr val="black"/>
                </a:solidFill>
                <a:ea typeface="Cambria Math"/>
              </a:rPr>
              <a:t> </a:t>
            </a:r>
            <a:r>
              <a:rPr lang="en-US" sz="2400" dirty="0">
                <a:solidFill>
                  <a:prstClr val="black"/>
                </a:solidFill>
                <a:ea typeface="Cambria Math"/>
              </a:rPr>
              <a:t>∈ A </a:t>
            </a:r>
          </a:p>
          <a:p>
            <a:r>
              <a:rPr lang="en-US" sz="2400" b="1" dirty="0" smtClean="0"/>
              <a:t>Example</a:t>
            </a:r>
            <a:r>
              <a:rPr lang="en-US" sz="2400" dirty="0" smtClean="0"/>
              <a:t>:  </a:t>
            </a:r>
            <a:r>
              <a:rPr lang="en-US" sz="2400" dirty="0"/>
              <a:t>Consider </a:t>
            </a:r>
            <a:r>
              <a:rPr lang="en-US" sz="2400" dirty="0" smtClean="0"/>
              <a:t>a “parent” relation:</a:t>
            </a:r>
          </a:p>
          <a:p>
            <a:pPr lvl="1"/>
            <a:r>
              <a:rPr lang="en-US" dirty="0" smtClean="0"/>
              <a:t>R </a:t>
            </a:r>
            <a:r>
              <a:rPr lang="en-US" dirty="0"/>
              <a:t>= {(</a:t>
            </a:r>
            <a:r>
              <a:rPr lang="en-US" dirty="0" err="1"/>
              <a:t>a,b</a:t>
            </a:r>
            <a:r>
              <a:rPr lang="en-US" dirty="0"/>
              <a:t>)| </a:t>
            </a:r>
            <a:r>
              <a:rPr lang="en-US" dirty="0" smtClean="0"/>
              <a:t>a is a parent of b</a:t>
            </a:r>
            <a:r>
              <a:rPr lang="en-US" dirty="0"/>
              <a:t>} </a:t>
            </a:r>
            <a:endParaRPr lang="en-US" dirty="0" smtClean="0"/>
          </a:p>
          <a:p>
            <a:pPr lvl="1"/>
            <a:r>
              <a:rPr lang="en-US" dirty="0"/>
              <a:t>R</a:t>
            </a:r>
            <a:r>
              <a:rPr lang="en-US" baseline="30000" dirty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/>
              <a:t> = R </a:t>
            </a:r>
            <a:r>
              <a:rPr lang="en-US" dirty="0">
                <a:solidFill>
                  <a:prstClr val="black"/>
                </a:solidFill>
                <a:latin typeface="Cambria Math"/>
                <a:ea typeface="Cambria Math"/>
              </a:rPr>
              <a:t>∘ </a:t>
            </a:r>
            <a:r>
              <a:rPr lang="en-US" dirty="0"/>
              <a:t>R is the “grandparent” relation</a:t>
            </a:r>
          </a:p>
          <a:p>
            <a:pPr lvl="1"/>
            <a:r>
              <a:rPr lang="en-US" dirty="0" smtClean="0"/>
              <a:t>R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= </a:t>
            </a:r>
            <a:r>
              <a:rPr lang="en-US" dirty="0"/>
              <a:t>{(</a:t>
            </a:r>
            <a:r>
              <a:rPr lang="en-US" dirty="0" err="1" smtClean="0"/>
              <a:t>a,c</a:t>
            </a:r>
            <a:r>
              <a:rPr lang="en-US" dirty="0" smtClean="0"/>
              <a:t>)| </a:t>
            </a:r>
            <a:r>
              <a:rPr lang="en-US" dirty="0"/>
              <a:t>a is </a:t>
            </a:r>
            <a:r>
              <a:rPr lang="en-US" dirty="0" smtClean="0"/>
              <a:t>a parent </a:t>
            </a:r>
            <a:r>
              <a:rPr lang="en-US" dirty="0"/>
              <a:t>of </a:t>
            </a:r>
            <a:r>
              <a:rPr lang="en-US" dirty="0" smtClean="0"/>
              <a:t>b and b is a parent of c} </a:t>
            </a:r>
          </a:p>
          <a:p>
            <a:pPr lvl="1"/>
            <a:r>
              <a:rPr lang="en-US" dirty="0" smtClean="0"/>
              <a:t>R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 = R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dirty="0" smtClean="0">
                <a:solidFill>
                  <a:prstClr val="black"/>
                </a:solidFill>
                <a:latin typeface="Cambria Math"/>
                <a:ea typeface="Cambria Math"/>
              </a:rPr>
              <a:t>∘ </a:t>
            </a:r>
            <a:r>
              <a:rPr lang="en-US" dirty="0" smtClean="0"/>
              <a:t>R is the “great grandparent” relation, etc.</a:t>
            </a:r>
          </a:p>
          <a:p>
            <a:pPr lvl="1">
              <a:spcBef>
                <a:spcPts val="1200"/>
              </a:spcBef>
            </a:pPr>
            <a:r>
              <a:rPr lang="en-US" b="1" dirty="0"/>
              <a:t>R* = R </a:t>
            </a:r>
            <a:r>
              <a:rPr lang="en-US" b="1" dirty="0">
                <a:solidFill>
                  <a:prstClr val="black"/>
                </a:solidFill>
                <a:latin typeface="Cambria Math"/>
                <a:ea typeface="Cambria Math"/>
              </a:rPr>
              <a:t>⋃ </a:t>
            </a:r>
            <a:r>
              <a:rPr lang="en-US" b="1" dirty="0"/>
              <a:t>R</a:t>
            </a:r>
            <a:r>
              <a:rPr lang="en-US" b="1" baseline="30000" dirty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b="1" dirty="0"/>
              <a:t> </a:t>
            </a:r>
            <a:r>
              <a:rPr lang="en-US" b="1" dirty="0">
                <a:solidFill>
                  <a:prstClr val="black"/>
                </a:solidFill>
                <a:latin typeface="Cambria Math"/>
                <a:ea typeface="Cambria Math"/>
              </a:rPr>
              <a:t>⋃ </a:t>
            </a:r>
            <a:r>
              <a:rPr lang="en-US" b="1" dirty="0"/>
              <a:t>… </a:t>
            </a:r>
            <a:r>
              <a:rPr lang="en-US" b="1" dirty="0">
                <a:solidFill>
                  <a:prstClr val="black"/>
                </a:solidFill>
                <a:latin typeface="Cambria Math"/>
                <a:ea typeface="Cambria Math"/>
              </a:rPr>
              <a:t>⋃ </a:t>
            </a:r>
            <a:r>
              <a:rPr lang="en-US" b="1" dirty="0" err="1"/>
              <a:t>R</a:t>
            </a:r>
            <a:r>
              <a:rPr lang="en-US" b="1" baseline="30000" dirty="0" err="1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b="1" dirty="0"/>
              <a:t> </a:t>
            </a:r>
            <a:r>
              <a:rPr lang="en-US" b="1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the complete “ancestor” </a:t>
            </a:r>
            <a:r>
              <a:rPr lang="en-US" dirty="0" smtClean="0"/>
              <a:t>relation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Expressed using matrices:</a:t>
            </a:r>
          </a:p>
          <a:p>
            <a:pPr marL="667512" lvl="2" indent="0">
              <a:buNone/>
            </a:pPr>
            <a:r>
              <a:rPr lang="en-US" sz="2400" dirty="0" smtClean="0"/>
              <a:t>M</a:t>
            </a:r>
            <a:r>
              <a:rPr lang="en-US" sz="2400" baseline="-25000" dirty="0" smtClean="0"/>
              <a:t>R* </a:t>
            </a:r>
            <a:r>
              <a:rPr lang="en-US" sz="2400" dirty="0" smtClean="0"/>
              <a:t>= M</a:t>
            </a:r>
            <a:r>
              <a:rPr lang="en-US" sz="2400" baseline="-25000" dirty="0" smtClean="0"/>
              <a:t>R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rPr>
              <a:t>∨ </a:t>
            </a:r>
            <a:r>
              <a:rPr lang="en-US" sz="2400" dirty="0" smtClean="0"/>
              <a:t>M</a:t>
            </a:r>
            <a:r>
              <a:rPr lang="en-US" sz="2400" baseline="-25000" dirty="0" smtClean="0"/>
              <a:t>R2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rPr>
              <a:t>∨ </a:t>
            </a:r>
            <a:r>
              <a:rPr lang="en-US" sz="2400" dirty="0" smtClean="0"/>
              <a:t>… </a:t>
            </a:r>
            <a:r>
              <a:rPr lang="en-US" sz="2400" dirty="0" smtClean="0"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rPr>
              <a:t>∨ 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Rn</a:t>
            </a:r>
            <a:endParaRPr lang="en-US" sz="2400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1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Transitive Closure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Example 2</a:t>
            </a:r>
            <a:r>
              <a:rPr lang="en-US" dirty="0" smtClean="0"/>
              <a:t>: Find the transitive close of the matrix M</a:t>
            </a:r>
            <a:r>
              <a:rPr lang="en-US" baseline="-25000" dirty="0" smtClean="0"/>
              <a:t>R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536" y="2158787"/>
            <a:ext cx="2311204" cy="1091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312" y="3581400"/>
            <a:ext cx="6553200" cy="1146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475" y="5029200"/>
            <a:ext cx="7656588" cy="1126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728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80134</TotalTime>
  <Words>519</Words>
  <Application>Microsoft Office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Constantia</vt:lpstr>
      <vt:lpstr>Wingdings 2</vt:lpstr>
      <vt:lpstr>Cambria Math</vt:lpstr>
      <vt:lpstr>Calibri</vt:lpstr>
      <vt:lpstr>Flow</vt:lpstr>
      <vt:lpstr>Closures of Relations</vt:lpstr>
      <vt:lpstr>Closures of Relations</vt:lpstr>
      <vt:lpstr>Reflexive Closure</vt:lpstr>
      <vt:lpstr>Reflexive Closure</vt:lpstr>
      <vt:lpstr>Symmetric Closure</vt:lpstr>
      <vt:lpstr>Paths in Directed Graphs</vt:lpstr>
      <vt:lpstr>Transitive Closure</vt:lpstr>
      <vt:lpstr>Transitive Closure</vt:lpstr>
    </vt:vector>
  </TitlesOfParts>
  <Company>Monmouth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Foundations: Logic and Proofs</dc:title>
  <dc:creator>Richard Scherl</dc:creator>
  <cp:lastModifiedBy>Bren School of Information and Computers Science</cp:lastModifiedBy>
  <cp:revision>5709</cp:revision>
  <dcterms:created xsi:type="dcterms:W3CDTF">2011-03-27T19:09:13Z</dcterms:created>
  <dcterms:modified xsi:type="dcterms:W3CDTF">2014-03-22T07:37:03Z</dcterms:modified>
</cp:coreProperties>
</file>