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98" r:id="rId2"/>
    <p:sldId id="502" r:id="rId3"/>
    <p:sldId id="503" r:id="rId4"/>
    <p:sldId id="504" r:id="rId5"/>
    <p:sldId id="505" r:id="rId6"/>
  </p:sldIdLst>
  <p:sldSz cx="9144000" cy="6858000" type="screen4x3"/>
  <p:notesSz cx="6985000" cy="9271000"/>
  <p:embeddedFontLst>
    <p:embeddedFont>
      <p:font typeface="Constantia" panose="02030602050306030303" pitchFamily="18" charset="0"/>
      <p:regular r:id="rId9"/>
      <p:bold r:id="rId10"/>
      <p:italic r:id="rId11"/>
      <p:boldItalic r:id="rId12"/>
    </p:embeddedFont>
    <p:embeddedFont>
      <p:font typeface="Wingdings 2" panose="05020102010507070707" pitchFamily="18" charset="2"/>
      <p:regular r:id="rId13"/>
    </p:embeddedFont>
    <p:embeddedFont>
      <p:font typeface="Cambria Math" panose="02040503050406030204" pitchFamily="18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7" autoAdjust="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1" y="0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/>
          <a:lstStyle>
            <a:lvl1pPr algn="r">
              <a:defRPr sz="1300"/>
            </a:lvl1pPr>
          </a:lstStyle>
          <a:p>
            <a:fld id="{C0FEF7AE-0C30-4EA7-B74D-470A9C33048D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41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1" y="8805841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 anchor="b"/>
          <a:lstStyle>
            <a:lvl1pPr algn="r">
              <a:defRPr sz="1300"/>
            </a:lvl1pPr>
          </a:lstStyle>
          <a:p>
            <a:fld id="{E3901582-F5A8-41ED-8946-57B4D8BFA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281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0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/>
          <a:lstStyle>
            <a:lvl1pPr algn="r">
              <a:defRPr sz="1300"/>
            </a:lvl1pPr>
          </a:lstStyle>
          <a:p>
            <a:fld id="{10106763-8029-41BC-9E70-E644A94F0E80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4750" y="696913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74" tIns="46437" rIns="92874" bIns="4643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3725"/>
            <a:ext cx="5588000" cy="4171950"/>
          </a:xfrm>
          <a:prstGeom prst="rect">
            <a:avLst/>
          </a:prstGeom>
        </p:spPr>
        <p:txBody>
          <a:bodyPr vert="horz" lIns="92874" tIns="46437" rIns="92874" bIns="4643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841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05841"/>
            <a:ext cx="3026833" cy="463550"/>
          </a:xfrm>
          <a:prstGeom prst="rect">
            <a:avLst/>
          </a:prstGeom>
        </p:spPr>
        <p:txBody>
          <a:bodyPr vert="horz" lIns="92874" tIns="46437" rIns="92874" bIns="46437" rtlCol="0" anchor="b"/>
          <a:lstStyle>
            <a:lvl1pPr algn="r">
              <a:defRPr sz="1300"/>
            </a:lvl1pPr>
          </a:lstStyle>
          <a:p>
            <a:fld id="{A56D6F1B-26ED-417A-B5D8-8AED7AD379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672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Equivalence Relations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Equivalence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A relation R on a set A is an </a:t>
            </a:r>
            <a:r>
              <a:rPr lang="en-US" b="1" dirty="0" smtClean="0"/>
              <a:t>equivalence relation </a:t>
            </a:r>
            <a:r>
              <a:rPr lang="en-US" dirty="0" smtClean="0"/>
              <a:t>if it is reflexive, symmetric, and transitive</a:t>
            </a:r>
          </a:p>
          <a:p>
            <a:r>
              <a:rPr lang="en-US" dirty="0" err="1" smtClean="0"/>
              <a:t>a~b</a:t>
            </a:r>
            <a:r>
              <a:rPr lang="en-US" dirty="0" smtClean="0"/>
              <a:t> denotes that a and b (</a:t>
            </a:r>
            <a:r>
              <a:rPr lang="en-US" dirty="0" err="1" smtClean="0"/>
              <a:t>a,b</a:t>
            </a:r>
            <a:r>
              <a:rPr lang="en-US" dirty="0" smtClean="0"/>
              <a:t> </a:t>
            </a:r>
            <a:r>
              <a:rPr lang="en-US" sz="2000" dirty="0">
                <a:solidFill>
                  <a:prstClr val="black"/>
                </a:solidFill>
                <a:latin typeface="Cambria Math"/>
                <a:ea typeface="Cambria Math"/>
              </a:rPr>
              <a:t>∈</a:t>
            </a:r>
            <a:r>
              <a:rPr lang="en-US" dirty="0" smtClean="0"/>
              <a:t> A) are </a:t>
            </a:r>
            <a:r>
              <a:rPr lang="en-US" b="1" dirty="0" smtClean="0"/>
              <a:t>equivalent</a:t>
            </a:r>
            <a:r>
              <a:rPr lang="en-US" dirty="0" smtClean="0"/>
              <a:t> elements with respect to R</a:t>
            </a:r>
          </a:p>
          <a:p>
            <a:r>
              <a:rPr lang="en-US" b="1" dirty="0" smtClean="0"/>
              <a:t>Intuition:</a:t>
            </a:r>
            <a:r>
              <a:rPr lang="en-US" dirty="0" smtClean="0"/>
              <a:t> an equivalence relation ties together elements into groups such that all are symmetrically interrelated (each to all within the group)</a:t>
            </a: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Equivalence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Example</a:t>
            </a:r>
            <a:r>
              <a:rPr lang="en-US" sz="2400" dirty="0" smtClean="0"/>
              <a:t>: Let R be the relation on real numbers such that </a:t>
            </a:r>
            <a:r>
              <a:rPr lang="en-US" sz="2400" dirty="0" err="1" smtClean="0"/>
              <a:t>aRb</a:t>
            </a:r>
            <a:r>
              <a:rPr lang="en-US" sz="2400" dirty="0" smtClean="0"/>
              <a:t> </a:t>
            </a:r>
            <a:r>
              <a:rPr lang="en-US" sz="2400" dirty="0" err="1" smtClean="0"/>
              <a:t>iff</a:t>
            </a:r>
            <a:r>
              <a:rPr lang="en-US" sz="2400" dirty="0" smtClean="0"/>
              <a:t> a</a:t>
            </a:r>
            <a:r>
              <a:rPr lang="en-US" sz="2400" dirty="0" smtClean="0">
                <a:solidFill>
                  <a:prstClr val="black"/>
                </a:solidFill>
                <a:latin typeface="Cambria Math"/>
                <a:ea typeface="Cambria Math"/>
              </a:rPr>
              <a:t>–</a:t>
            </a:r>
            <a:r>
              <a:rPr lang="en-US" sz="2400" dirty="0" smtClean="0"/>
              <a:t>b is an integer</a:t>
            </a:r>
          </a:p>
          <a:p>
            <a:pPr lvl="1"/>
            <a:r>
              <a:rPr lang="en-US" dirty="0" smtClean="0"/>
              <a:t>a</a:t>
            </a:r>
            <a:r>
              <a:rPr lang="en-US" dirty="0" smtClean="0">
                <a:solidFill>
                  <a:prstClr val="black"/>
                </a:solidFill>
                <a:latin typeface="Cambria Math"/>
                <a:ea typeface="Cambria Math"/>
              </a:rPr>
              <a:t>–</a:t>
            </a:r>
            <a:r>
              <a:rPr lang="en-US" dirty="0" smtClean="0"/>
              <a:t>a=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is an integer for all values of a so R is reflexive</a:t>
            </a:r>
          </a:p>
          <a:p>
            <a:pPr lvl="1"/>
            <a:r>
              <a:rPr lang="en-US" dirty="0" smtClean="0"/>
              <a:t>For any </a:t>
            </a:r>
            <a:r>
              <a:rPr lang="en-US" dirty="0" err="1" smtClean="0"/>
              <a:t>aRb</a:t>
            </a:r>
            <a:r>
              <a:rPr lang="en-US" dirty="0" smtClean="0"/>
              <a:t>, a</a:t>
            </a:r>
            <a:r>
              <a:rPr lang="en-US" dirty="0" smtClean="0">
                <a:solidFill>
                  <a:prstClr val="black"/>
                </a:solidFill>
                <a:latin typeface="Cambria Math"/>
                <a:ea typeface="Cambria Math"/>
              </a:rPr>
              <a:t>–</a:t>
            </a:r>
            <a:r>
              <a:rPr lang="en-US" dirty="0" smtClean="0"/>
              <a:t>b is an integer, b</a:t>
            </a:r>
            <a:r>
              <a:rPr lang="en-US" dirty="0" smtClean="0">
                <a:solidFill>
                  <a:prstClr val="black"/>
                </a:solidFill>
                <a:latin typeface="Cambria Math"/>
                <a:ea typeface="Cambria Math"/>
              </a:rPr>
              <a:t>–</a:t>
            </a:r>
            <a:r>
              <a:rPr lang="en-US" dirty="0" smtClean="0"/>
              <a:t>a is also an integer and hence </a:t>
            </a:r>
            <a:r>
              <a:rPr lang="en-US" dirty="0" err="1" smtClean="0"/>
              <a:t>bRa</a:t>
            </a:r>
            <a:r>
              <a:rPr lang="en-US" dirty="0" smtClean="0"/>
              <a:t> holds. So R is symmetric</a:t>
            </a:r>
          </a:p>
          <a:p>
            <a:pPr lvl="1"/>
            <a:r>
              <a:rPr lang="en-US" dirty="0" smtClean="0"/>
              <a:t>If </a:t>
            </a:r>
            <a:r>
              <a:rPr lang="en-US" dirty="0" err="1" smtClean="0"/>
              <a:t>aRb</a:t>
            </a:r>
            <a:r>
              <a:rPr lang="en-US" dirty="0" smtClean="0"/>
              <a:t> and </a:t>
            </a:r>
            <a:r>
              <a:rPr lang="en-US" dirty="0" err="1" smtClean="0"/>
              <a:t>bRc</a:t>
            </a:r>
            <a:r>
              <a:rPr lang="en-US" dirty="0" smtClean="0"/>
              <a:t> then a</a:t>
            </a:r>
            <a:r>
              <a:rPr lang="en-US" dirty="0" smtClean="0">
                <a:solidFill>
                  <a:prstClr val="black"/>
                </a:solidFill>
                <a:latin typeface="Cambria Math"/>
                <a:ea typeface="Cambria Math"/>
              </a:rPr>
              <a:t>–</a:t>
            </a:r>
            <a:r>
              <a:rPr lang="en-US" dirty="0" smtClean="0"/>
              <a:t>b and b</a:t>
            </a:r>
            <a:r>
              <a:rPr lang="en-US" dirty="0" smtClean="0">
                <a:solidFill>
                  <a:prstClr val="black"/>
                </a:solidFill>
                <a:latin typeface="Cambria Math"/>
                <a:ea typeface="Cambria Math"/>
              </a:rPr>
              <a:t>–</a:t>
            </a:r>
            <a:r>
              <a:rPr lang="en-US" dirty="0" smtClean="0"/>
              <a:t>c are integers.  </a:t>
            </a:r>
            <a:r>
              <a:rPr lang="en-US" dirty="0"/>
              <a:t>Therefore (a</a:t>
            </a:r>
            <a:r>
              <a:rPr lang="en-US" dirty="0">
                <a:solidFill>
                  <a:prstClr val="black"/>
                </a:solidFill>
                <a:latin typeface="Cambria Math"/>
                <a:ea typeface="Cambria Math"/>
              </a:rPr>
              <a:t>–</a:t>
            </a:r>
            <a:r>
              <a:rPr lang="en-US" dirty="0"/>
              <a:t>b) + (b</a:t>
            </a:r>
            <a:r>
              <a:rPr lang="en-US" dirty="0">
                <a:solidFill>
                  <a:prstClr val="black"/>
                </a:solidFill>
                <a:latin typeface="Cambria Math"/>
                <a:ea typeface="Cambria Math"/>
              </a:rPr>
              <a:t>–</a:t>
            </a:r>
            <a:r>
              <a:rPr lang="en-US" dirty="0"/>
              <a:t>c</a:t>
            </a:r>
            <a:r>
              <a:rPr lang="en-US" dirty="0" smtClean="0"/>
              <a:t>) = </a:t>
            </a:r>
            <a:r>
              <a:rPr lang="en-US" dirty="0"/>
              <a:t>a</a:t>
            </a:r>
            <a:r>
              <a:rPr lang="en-US" dirty="0" smtClean="0">
                <a:solidFill>
                  <a:prstClr val="black"/>
                </a:solidFill>
                <a:latin typeface="Cambria Math"/>
                <a:ea typeface="Cambria Math"/>
              </a:rPr>
              <a:t>–</a:t>
            </a:r>
            <a:r>
              <a:rPr lang="en-US" dirty="0" smtClean="0"/>
              <a:t>c is also an integer.  Hence </a:t>
            </a:r>
            <a:r>
              <a:rPr lang="en-US" dirty="0" err="1" smtClean="0"/>
              <a:t>aRc</a:t>
            </a:r>
            <a:r>
              <a:rPr lang="en-US" dirty="0" smtClean="0"/>
              <a:t> holds. So R is transitive</a:t>
            </a:r>
          </a:p>
          <a:p>
            <a:pPr lvl="1"/>
            <a:r>
              <a:rPr lang="en-US" dirty="0" smtClean="0"/>
              <a:t>Consequently, R is an equivalence relation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Equivalence Classes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848600" cy="4800600"/>
          </a:xfrm>
        </p:spPr>
        <p:txBody>
          <a:bodyPr>
            <a:noAutofit/>
          </a:bodyPr>
          <a:lstStyle/>
          <a:p>
            <a:r>
              <a:rPr lang="en-US" sz="2400" dirty="0" smtClean="0"/>
              <a:t>Let R be an equivalence relation on a set A. 	           The </a:t>
            </a:r>
            <a:r>
              <a:rPr lang="en-US" sz="2400" b="1" dirty="0" smtClean="0"/>
              <a:t>equivalence </a:t>
            </a:r>
            <a:r>
              <a:rPr lang="en-US" sz="2400" b="1" dirty="0"/>
              <a:t>class </a:t>
            </a:r>
            <a:r>
              <a:rPr lang="en-US" sz="2400" dirty="0"/>
              <a:t>of </a:t>
            </a:r>
            <a:r>
              <a:rPr lang="en-US" sz="2400" i="1" dirty="0" smtClean="0"/>
              <a:t>a</a:t>
            </a:r>
            <a:r>
              <a:rPr lang="en-US" sz="2400" dirty="0" smtClean="0"/>
              <a:t> is the set of all elements that are related to </a:t>
            </a:r>
            <a:r>
              <a:rPr lang="en-US" sz="2400" i="1" dirty="0" smtClean="0"/>
              <a:t>a</a:t>
            </a:r>
            <a:r>
              <a:rPr lang="en-US" sz="2400" dirty="0" smtClean="0"/>
              <a:t> (and also to each other because of symmetry and transitivity)</a:t>
            </a:r>
          </a:p>
          <a:p>
            <a:pPr lvl="1"/>
            <a:r>
              <a:rPr lang="en-US" dirty="0" smtClean="0"/>
              <a:t>Notation</a:t>
            </a:r>
            <a:r>
              <a:rPr lang="en-US" dirty="0"/>
              <a:t>: [</a:t>
            </a:r>
            <a:r>
              <a:rPr lang="en-US" dirty="0" smtClean="0"/>
              <a:t>a]</a:t>
            </a:r>
            <a:r>
              <a:rPr lang="en-US" baseline="-25000" dirty="0" smtClean="0"/>
              <a:t>R</a:t>
            </a:r>
            <a:r>
              <a:rPr lang="en-US" dirty="0" smtClean="0"/>
              <a:t> is the equivalence class of </a:t>
            </a:r>
            <a:r>
              <a:rPr lang="en-US" i="1" dirty="0" smtClean="0"/>
              <a:t>a</a:t>
            </a:r>
            <a:r>
              <a:rPr lang="en-US" dirty="0" smtClean="0"/>
              <a:t> with respect to R </a:t>
            </a:r>
          </a:p>
          <a:p>
            <a:pPr lvl="1"/>
            <a:r>
              <a:rPr lang="en-US" dirty="0"/>
              <a:t>[a]</a:t>
            </a:r>
            <a:r>
              <a:rPr lang="en-US" baseline="-25000" dirty="0"/>
              <a:t>R</a:t>
            </a:r>
            <a:r>
              <a:rPr lang="en-US" dirty="0"/>
              <a:t> </a:t>
            </a:r>
            <a:r>
              <a:rPr lang="en-US" dirty="0" smtClean="0"/>
              <a:t>= {s </a:t>
            </a:r>
            <a:r>
              <a:rPr lang="en-US" dirty="0" smtClean="0">
                <a:solidFill>
                  <a:prstClr val="black"/>
                </a:solidFill>
                <a:ea typeface="Cambria Math"/>
              </a:rPr>
              <a:t>| (</a:t>
            </a:r>
            <a:r>
              <a:rPr lang="en-US" dirty="0" err="1" smtClean="0">
                <a:solidFill>
                  <a:prstClr val="black"/>
                </a:solidFill>
                <a:ea typeface="Cambria Math"/>
              </a:rPr>
              <a:t>a,s</a:t>
            </a:r>
            <a:r>
              <a:rPr lang="en-US" dirty="0" smtClean="0">
                <a:solidFill>
                  <a:prstClr val="black"/>
                </a:solidFill>
                <a:ea typeface="Cambria Math"/>
              </a:rPr>
              <a:t>) </a:t>
            </a:r>
            <a:r>
              <a:rPr lang="en-US" dirty="0">
                <a:solidFill>
                  <a:prstClr val="black"/>
                </a:solidFill>
                <a:latin typeface="Cambria Math"/>
                <a:ea typeface="Cambria Math"/>
              </a:rPr>
              <a:t>∈</a:t>
            </a:r>
            <a:r>
              <a:rPr lang="en-US" dirty="0" smtClean="0">
                <a:solidFill>
                  <a:prstClr val="black"/>
                </a:solidFill>
                <a:ea typeface="Cambria Math"/>
              </a:rPr>
              <a:t> R}</a:t>
            </a:r>
            <a:endParaRPr lang="en-US" dirty="0"/>
          </a:p>
          <a:p>
            <a:r>
              <a:rPr lang="en-US" sz="2400" b="1" dirty="0" smtClean="0"/>
              <a:t>Example</a:t>
            </a:r>
            <a:r>
              <a:rPr lang="en-US" sz="2400" dirty="0"/>
              <a:t>: Let R be the relation on </a:t>
            </a:r>
            <a:r>
              <a:rPr lang="en-US" sz="2400" dirty="0" smtClean="0"/>
              <a:t>integers such </a:t>
            </a:r>
            <a:r>
              <a:rPr lang="en-US" sz="2400" dirty="0"/>
              <a:t>that </a:t>
            </a:r>
            <a:r>
              <a:rPr lang="en-US" sz="2400" dirty="0" err="1"/>
              <a:t>aRb</a:t>
            </a:r>
            <a:r>
              <a:rPr lang="en-US" sz="2400" dirty="0"/>
              <a:t> </a:t>
            </a:r>
            <a:r>
              <a:rPr lang="en-US" sz="2400" dirty="0" err="1"/>
              <a:t>iff</a:t>
            </a:r>
            <a:r>
              <a:rPr lang="en-US" sz="2400" dirty="0"/>
              <a:t> </a:t>
            </a:r>
            <a:r>
              <a:rPr lang="en-US" sz="2400" dirty="0" smtClean="0"/>
              <a:t>a</a:t>
            </a:r>
            <a:r>
              <a:rPr lang="en-US" sz="2400" dirty="0" smtClean="0">
                <a:solidFill>
                  <a:prstClr val="black"/>
                </a:solidFill>
                <a:latin typeface="Cambria Math"/>
                <a:ea typeface="Cambria Math"/>
              </a:rPr>
              <a:t>=</a:t>
            </a:r>
            <a:r>
              <a:rPr lang="en-US" sz="2400" dirty="0" smtClean="0"/>
              <a:t>b or a=</a:t>
            </a:r>
            <a:r>
              <a:rPr lang="en-US" sz="2400" dirty="0">
                <a:solidFill>
                  <a:prstClr val="black"/>
                </a:solidFill>
                <a:latin typeface="Cambria Math"/>
                <a:ea typeface="Cambria Math"/>
              </a:rPr>
              <a:t>–</a:t>
            </a:r>
            <a:r>
              <a:rPr lang="en-US" sz="2400" dirty="0" smtClean="0"/>
              <a:t>b</a:t>
            </a:r>
          </a:p>
          <a:p>
            <a:pPr lvl="1"/>
            <a:r>
              <a:rPr lang="en-US" dirty="0" smtClean="0">
                <a:latin typeface="Cambria Math" pitchFamily="18" charset="0"/>
                <a:ea typeface="Cambria Math" pitchFamily="18" charset="0"/>
              </a:rPr>
              <a:t>[a] = {a, </a:t>
            </a:r>
            <a:r>
              <a:rPr lang="en-US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–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a}</a:t>
            </a:r>
          </a:p>
          <a:p>
            <a:pPr lvl="1"/>
            <a:r>
              <a:rPr lang="en-US" dirty="0" smtClean="0">
                <a:latin typeface="Cambria Math" pitchFamily="18" charset="0"/>
                <a:ea typeface="Cambria Math" pitchFamily="18" charset="0"/>
              </a:rPr>
              <a:t>…, [</a:t>
            </a: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–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]={</a:t>
            </a:r>
            <a:r>
              <a:rPr lang="en-US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–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2,2},  [</a:t>
            </a: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–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1]={</a:t>
            </a:r>
            <a:r>
              <a:rPr lang="en-US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–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1,1},  [0]={0},  [1]={1,</a:t>
            </a: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–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1},  [2]={2,</a:t>
            </a:r>
            <a:r>
              <a:rPr lang="en-US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–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2}, …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Equivalence Classes and Partitions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equivalence relation on a set A </a:t>
            </a:r>
            <a:r>
              <a:rPr lang="en-US" b="1" dirty="0" smtClean="0"/>
              <a:t>partitions</a:t>
            </a:r>
            <a:r>
              <a:rPr lang="en-US" dirty="0" smtClean="0"/>
              <a:t> A into disjoint subsets, such that: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spcBef>
                <a:spcPts val="2400"/>
              </a:spcBef>
            </a:pPr>
            <a:r>
              <a:rPr lang="en-US" b="1" dirty="0" smtClean="0"/>
              <a:t>Example</a:t>
            </a:r>
            <a:r>
              <a:rPr lang="en-US" dirty="0" smtClean="0"/>
              <a:t>: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A = {1, 2, 3, 4, 5, 6}</a:t>
            </a:r>
          </a:p>
          <a:p>
            <a:pPr marL="365760" lvl="1" indent="0">
              <a:buNone/>
            </a:pPr>
            <a:r>
              <a:rPr lang="en-US" dirty="0" smtClean="0"/>
              <a:t>The following sets form a partition of A: </a:t>
            </a:r>
          </a:p>
          <a:p>
            <a:pPr marL="365760" lvl="1" indent="0"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{1, 2, 3},  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{4, 5},  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{6}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387" y="2632102"/>
            <a:ext cx="1850213" cy="853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3733801"/>
            <a:ext cx="2514601" cy="397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776359"/>
            <a:ext cx="2971800" cy="387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75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82797</TotalTime>
  <Words>243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Constantia</vt:lpstr>
      <vt:lpstr>Wingdings 2</vt:lpstr>
      <vt:lpstr>Cambria Math</vt:lpstr>
      <vt:lpstr>Calibri</vt:lpstr>
      <vt:lpstr>Flow</vt:lpstr>
      <vt:lpstr>Equivalence Relations</vt:lpstr>
      <vt:lpstr>Equivalence Relations</vt:lpstr>
      <vt:lpstr>Equivalence Relations</vt:lpstr>
      <vt:lpstr>Equivalence Classes </vt:lpstr>
      <vt:lpstr>Equivalence Classes and Partitions </vt:lpstr>
    </vt:vector>
  </TitlesOfParts>
  <Company>Monmouth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Foundations: Logic and Proofs</dc:title>
  <dc:creator>Richard Scherl</dc:creator>
  <cp:lastModifiedBy>Bren School of Information and Computers Science</cp:lastModifiedBy>
  <cp:revision>5701</cp:revision>
  <dcterms:created xsi:type="dcterms:W3CDTF">2011-03-27T19:09:13Z</dcterms:created>
  <dcterms:modified xsi:type="dcterms:W3CDTF">2014-03-22T07:37:20Z</dcterms:modified>
</cp:coreProperties>
</file>