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1" r:id="rId2"/>
    <p:sldId id="333" r:id="rId3"/>
    <p:sldId id="332" r:id="rId4"/>
    <p:sldId id="257" r:id="rId5"/>
    <p:sldId id="334" r:id="rId6"/>
    <p:sldId id="344" r:id="rId7"/>
    <p:sldId id="330" r:id="rId8"/>
    <p:sldId id="328" r:id="rId9"/>
    <p:sldId id="336" r:id="rId10"/>
    <p:sldId id="327" r:id="rId11"/>
    <p:sldId id="289" r:id="rId12"/>
    <p:sldId id="339" r:id="rId13"/>
    <p:sldId id="340" r:id="rId14"/>
    <p:sldId id="306" r:id="rId15"/>
    <p:sldId id="348" r:id="rId16"/>
    <p:sldId id="321" r:id="rId17"/>
    <p:sldId id="347" r:id="rId18"/>
    <p:sldId id="345" r:id="rId19"/>
    <p:sldId id="302" r:id="rId20"/>
    <p:sldId id="303" r:id="rId21"/>
    <p:sldId id="304" r:id="rId22"/>
    <p:sldId id="322" r:id="rId23"/>
    <p:sldId id="316" r:id="rId24"/>
    <p:sldId id="341" r:id="rId25"/>
    <p:sldId id="342" r:id="rId26"/>
    <p:sldId id="317" r:id="rId27"/>
    <p:sldId id="318" r:id="rId28"/>
    <p:sldId id="319" r:id="rId29"/>
    <p:sldId id="286" r:id="rId30"/>
    <p:sldId id="346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A2E52AE-5B7B-CB4D-A686-081860A582B2}">
          <p14:sldIdLst>
            <p14:sldId id="331"/>
            <p14:sldId id="333"/>
            <p14:sldId id="332"/>
            <p14:sldId id="257"/>
            <p14:sldId id="334"/>
          </p14:sldIdLst>
        </p14:section>
        <p14:section name="Approach" id="{B56B4ED0-0B1B-5442-A59C-7E1040CCBFF6}">
          <p14:sldIdLst>
            <p14:sldId id="344"/>
            <p14:sldId id="330"/>
            <p14:sldId id="328"/>
            <p14:sldId id="336"/>
            <p14:sldId id="327"/>
            <p14:sldId id="289"/>
          </p14:sldIdLst>
        </p14:section>
        <p14:section name="Algorithms" id="{CA4A262E-1311-4947-9064-89C2367D9D3E}">
          <p14:sldIdLst>
            <p14:sldId id="339"/>
            <p14:sldId id="340"/>
            <p14:sldId id="306"/>
            <p14:sldId id="348"/>
            <p14:sldId id="321"/>
            <p14:sldId id="347"/>
          </p14:sldIdLst>
        </p14:section>
        <p14:section name="Implementation" id="{0745F00A-BA8B-8E49-A4C7-8D83F161B887}">
          <p14:sldIdLst>
            <p14:sldId id="345"/>
            <p14:sldId id="302"/>
            <p14:sldId id="303"/>
            <p14:sldId id="304"/>
          </p14:sldIdLst>
        </p14:section>
        <p14:section name="Experimental Results" id="{81E4A390-536E-4847-B664-21BBD06A63A1}">
          <p14:sldIdLst>
            <p14:sldId id="322"/>
            <p14:sldId id="316"/>
            <p14:sldId id="341"/>
            <p14:sldId id="342"/>
            <p14:sldId id="317"/>
            <p14:sldId id="318"/>
            <p14:sldId id="319"/>
          </p14:sldIdLst>
        </p14:section>
        <p14:section name="Conclusion" id="{D571FE9B-95E2-6845-8BA9-CA7982BD856D}">
          <p14:sldIdLst>
            <p14:sldId id="286"/>
            <p14:sldId id="34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84061" autoAdjust="0"/>
  </p:normalViewPr>
  <p:slideViewPr>
    <p:cSldViewPr snapToGrid="0" snapToObjects="1">
      <p:cViewPr>
        <p:scale>
          <a:sx n="125" d="100"/>
          <a:sy n="125" d="100"/>
        </p:scale>
        <p:origin x="-1096" y="-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image" Target="../media/image90.png"/><Relationship Id="rId2" Type="http://schemas.openxmlformats.org/officeDocument/2006/relationships/image" Target="../media/image9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image" Target="../media/image90.png"/><Relationship Id="rId2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350A35-6323-FF45-85CA-7C1A75B662F2}" type="doc">
      <dgm:prSet loTypeId="urn:microsoft.com/office/officeart/2005/8/layout/arrow4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08CCBF-222D-FA40-B79A-18A29DBD5600}">
      <dgm:prSet custT="1"/>
      <dgm:spPr/>
      <dgm:t>
        <a:bodyPr/>
        <a:lstStyle/>
        <a:p>
          <a:pPr rtl="0"/>
          <a:r>
            <a:rPr lang="en-US" sz="2200" b="1" dirty="0" smtClean="0"/>
            <a:t>Ride-C</a:t>
          </a:r>
          <a:endParaRPr lang="en-US" sz="2200" b="1" dirty="0"/>
        </a:p>
      </dgm:t>
    </dgm:pt>
    <dgm:pt modelId="{99792DF9-D0A9-984D-A305-FB31A404A217}" type="parTrans" cxnId="{8C086616-936D-6743-80A5-70BF88205D35}">
      <dgm:prSet/>
      <dgm:spPr/>
      <dgm:t>
        <a:bodyPr/>
        <a:lstStyle/>
        <a:p>
          <a:endParaRPr lang="en-US"/>
        </a:p>
      </dgm:t>
    </dgm:pt>
    <dgm:pt modelId="{6F74F252-84B8-974F-A769-399CF0BCD43C}" type="sibTrans" cxnId="{8C086616-936D-6743-80A5-70BF88205D35}">
      <dgm:prSet/>
      <dgm:spPr/>
      <dgm:t>
        <a:bodyPr/>
        <a:lstStyle/>
        <a:p>
          <a:endParaRPr lang="en-US"/>
        </a:p>
      </dgm:t>
    </dgm:pt>
    <dgm:pt modelId="{1B32ED62-4905-EC4C-9242-B45F7F772CFB}">
      <dgm:prSet custT="1"/>
      <dgm:spPr/>
      <dgm:t>
        <a:bodyPr/>
        <a:lstStyle/>
        <a:p>
          <a:pPr rtl="0"/>
          <a:r>
            <a:rPr lang="en-US" sz="1700" dirty="0" smtClean="0"/>
            <a:t>How to ensure cloud service stability or edge fail-over according to application-specified </a:t>
          </a:r>
          <a:r>
            <a:rPr lang="en-US" sz="1700" i="1" dirty="0" smtClean="0"/>
            <a:t>resilience requirements?</a:t>
          </a:r>
          <a:endParaRPr lang="en-US" sz="1700" dirty="0"/>
        </a:p>
      </dgm:t>
    </dgm:pt>
    <dgm:pt modelId="{A957EDE7-E2B3-2C48-877B-4CEB18E08559}" type="parTrans" cxnId="{19834346-062C-3748-9353-F98BBBC64CFF}">
      <dgm:prSet/>
      <dgm:spPr/>
      <dgm:t>
        <a:bodyPr/>
        <a:lstStyle/>
        <a:p>
          <a:endParaRPr lang="en-US"/>
        </a:p>
      </dgm:t>
    </dgm:pt>
    <dgm:pt modelId="{162D8B09-FB9D-6349-A7BD-D30881BA754D}" type="sibTrans" cxnId="{19834346-062C-3748-9353-F98BBBC64CFF}">
      <dgm:prSet/>
      <dgm:spPr/>
      <dgm:t>
        <a:bodyPr/>
        <a:lstStyle/>
        <a:p>
          <a:endParaRPr lang="en-US"/>
        </a:p>
      </dgm:t>
    </dgm:pt>
    <dgm:pt modelId="{BD380497-9184-8C40-9A3A-173A09834658}">
      <dgm:prSet custT="1"/>
      <dgm:spPr/>
      <dgm:t>
        <a:bodyPr/>
        <a:lstStyle/>
        <a:p>
          <a:pPr rtl="0"/>
          <a:r>
            <a:rPr lang="en-US" sz="1700" dirty="0" smtClean="0"/>
            <a:t>Without over-burdening constrained </a:t>
          </a:r>
          <a:r>
            <a:rPr lang="en-US" sz="1700" dirty="0" err="1" smtClean="0"/>
            <a:t>IoT</a:t>
          </a:r>
          <a:r>
            <a:rPr lang="en-US" sz="1700" dirty="0" smtClean="0"/>
            <a:t> devices or edge network infrastructure?</a:t>
          </a:r>
          <a:endParaRPr lang="en-US" sz="1700" dirty="0"/>
        </a:p>
      </dgm:t>
    </dgm:pt>
    <dgm:pt modelId="{D2E93857-BC27-2349-A465-668C5765E03A}" type="parTrans" cxnId="{776BA2DA-5C2D-5A41-82ED-EE889ABB2F14}">
      <dgm:prSet/>
      <dgm:spPr/>
      <dgm:t>
        <a:bodyPr/>
        <a:lstStyle/>
        <a:p>
          <a:endParaRPr lang="en-US"/>
        </a:p>
      </dgm:t>
    </dgm:pt>
    <dgm:pt modelId="{16975EE9-8DB7-4247-A391-46AE256851F5}" type="sibTrans" cxnId="{776BA2DA-5C2D-5A41-82ED-EE889ABB2F14}">
      <dgm:prSet/>
      <dgm:spPr/>
      <dgm:t>
        <a:bodyPr/>
        <a:lstStyle/>
        <a:p>
          <a:endParaRPr lang="en-US"/>
        </a:p>
      </dgm:t>
    </dgm:pt>
    <dgm:pt modelId="{DF5D8FF1-96A0-7242-A684-79BC7EE2E103}">
      <dgm:prSet custT="1"/>
      <dgm:spPr/>
      <dgm:t>
        <a:bodyPr/>
        <a:lstStyle/>
        <a:p>
          <a:pPr rtl="0"/>
          <a:r>
            <a:rPr lang="en-US" sz="2200" b="1" dirty="0" smtClean="0"/>
            <a:t>Ride-D</a:t>
          </a:r>
          <a:endParaRPr lang="en-US" sz="2200" b="1" dirty="0"/>
        </a:p>
      </dgm:t>
    </dgm:pt>
    <dgm:pt modelId="{91F257A6-7ED7-874C-A43E-2E63F309BB7C}" type="parTrans" cxnId="{3C9454CC-C8BA-A746-8A3C-B28D3BC7ED7D}">
      <dgm:prSet/>
      <dgm:spPr/>
      <dgm:t>
        <a:bodyPr/>
        <a:lstStyle/>
        <a:p>
          <a:endParaRPr lang="en-US"/>
        </a:p>
      </dgm:t>
    </dgm:pt>
    <dgm:pt modelId="{9525E362-524E-834F-8C01-8BA6867EF60D}" type="sibTrans" cxnId="{3C9454CC-C8BA-A746-8A3C-B28D3BC7ED7D}">
      <dgm:prSet/>
      <dgm:spPr/>
      <dgm:t>
        <a:bodyPr/>
        <a:lstStyle/>
        <a:p>
          <a:endParaRPr lang="en-US"/>
        </a:p>
      </dgm:t>
    </dgm:pt>
    <dgm:pt modelId="{869926BC-F5B2-054D-B5DE-A61CA8D036E2}">
      <dgm:prSet/>
      <dgm:spPr/>
      <dgm:t>
        <a:bodyPr/>
        <a:lstStyle/>
        <a:p>
          <a:pPr rtl="0"/>
          <a:r>
            <a:rPr lang="en-US" sz="1700" dirty="0" smtClean="0"/>
            <a:t>How to leverage network awareness for more </a:t>
          </a:r>
          <a:r>
            <a:rPr lang="en-US" sz="1700" i="1" dirty="0" smtClean="0"/>
            <a:t>resilient local alerting?</a:t>
          </a:r>
          <a:endParaRPr lang="en-US" sz="1700" dirty="0"/>
        </a:p>
      </dgm:t>
    </dgm:pt>
    <dgm:pt modelId="{B1C13610-FE29-924B-9577-C38D0EF9F5D1}" type="parTrans" cxnId="{AF4E5EF1-B358-2847-87C2-3D078D5042D1}">
      <dgm:prSet/>
      <dgm:spPr/>
      <dgm:t>
        <a:bodyPr/>
        <a:lstStyle/>
        <a:p>
          <a:endParaRPr lang="en-US"/>
        </a:p>
      </dgm:t>
    </dgm:pt>
    <dgm:pt modelId="{02002FCE-1802-694E-8754-00320BEE324C}" type="sibTrans" cxnId="{AF4E5EF1-B358-2847-87C2-3D078D5042D1}">
      <dgm:prSet/>
      <dgm:spPr/>
      <dgm:t>
        <a:bodyPr/>
        <a:lstStyle/>
        <a:p>
          <a:endParaRPr lang="en-US"/>
        </a:p>
      </dgm:t>
    </dgm:pt>
    <dgm:pt modelId="{63ECF893-6DCE-FA4F-9C51-CA9C7F0386D9}">
      <dgm:prSet/>
      <dgm:spPr/>
      <dgm:t>
        <a:bodyPr/>
        <a:lstStyle/>
        <a:p>
          <a:pPr rtl="0"/>
          <a:r>
            <a:rPr lang="en-US" sz="1700" dirty="0" smtClean="0"/>
            <a:t>Without over-burdening constrained </a:t>
          </a:r>
          <a:r>
            <a:rPr lang="en-US" sz="1700" dirty="0" err="1" smtClean="0"/>
            <a:t>IoT</a:t>
          </a:r>
          <a:r>
            <a:rPr lang="en-US" sz="1700" dirty="0" smtClean="0"/>
            <a:t> devices or edge network infrastructure?</a:t>
          </a:r>
          <a:endParaRPr lang="en-US" sz="1700" dirty="0"/>
        </a:p>
      </dgm:t>
    </dgm:pt>
    <dgm:pt modelId="{71146EA4-91A6-D949-A94E-383DB8C085E1}" type="parTrans" cxnId="{FC8FE8AF-7AE4-7B49-BC31-54FC96E079BB}">
      <dgm:prSet/>
      <dgm:spPr/>
      <dgm:t>
        <a:bodyPr/>
        <a:lstStyle/>
        <a:p>
          <a:endParaRPr lang="en-US"/>
        </a:p>
      </dgm:t>
    </dgm:pt>
    <dgm:pt modelId="{AAB54BA3-B64A-1543-935F-C3100F1EDF6F}" type="sibTrans" cxnId="{FC8FE8AF-7AE4-7B49-BC31-54FC96E079BB}">
      <dgm:prSet/>
      <dgm:spPr/>
      <dgm:t>
        <a:bodyPr/>
        <a:lstStyle/>
        <a:p>
          <a:endParaRPr lang="en-US"/>
        </a:p>
      </dgm:t>
    </dgm:pt>
    <dgm:pt modelId="{79908D0A-2F1D-4A48-B322-A41F2DAFE967}" type="pres">
      <dgm:prSet presAssocID="{0D350A35-6323-FF45-85CA-7C1A75B662F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F755EF-E7F4-5F4F-9DBD-C027643A13F3}" type="pres">
      <dgm:prSet presAssocID="{EE08CCBF-222D-FA40-B79A-18A29DBD5600}" presName="upArrow" presStyleLbl="node1" presStyleIdx="0" presStyleCnt="2"/>
      <dgm:spPr/>
    </dgm:pt>
    <dgm:pt modelId="{4E47A2A2-7828-C44E-BE03-AD7470CBE94E}" type="pres">
      <dgm:prSet presAssocID="{EE08CCBF-222D-FA40-B79A-18A29DBD5600}" presName="upArrowText" presStyleLbl="revTx" presStyleIdx="0" presStyleCnt="2" custScaleX="112394" custLinFactNeighborX="5010" custLinFactNeighborY="425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69236-76DE-D344-9292-0ECA0AED3D18}" type="pres">
      <dgm:prSet presAssocID="{DF5D8FF1-96A0-7242-A684-79BC7EE2E103}" presName="downArrow" presStyleLbl="node1" presStyleIdx="1" presStyleCnt="2"/>
      <dgm:spPr/>
    </dgm:pt>
    <dgm:pt modelId="{AAFD90B0-F2D7-4B43-9B59-9790DACE2C70}" type="pres">
      <dgm:prSet presAssocID="{DF5D8FF1-96A0-7242-A684-79BC7EE2E103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834346-062C-3748-9353-F98BBBC64CFF}" srcId="{EE08CCBF-222D-FA40-B79A-18A29DBD5600}" destId="{1B32ED62-4905-EC4C-9242-B45F7F772CFB}" srcOrd="0" destOrd="0" parTransId="{A957EDE7-E2B3-2C48-877B-4CEB18E08559}" sibTransId="{162D8B09-FB9D-6349-A7BD-D30881BA754D}"/>
    <dgm:cxn modelId="{AF4E5EF1-B358-2847-87C2-3D078D5042D1}" srcId="{DF5D8FF1-96A0-7242-A684-79BC7EE2E103}" destId="{869926BC-F5B2-054D-B5DE-A61CA8D036E2}" srcOrd="0" destOrd="0" parTransId="{B1C13610-FE29-924B-9577-C38D0EF9F5D1}" sibTransId="{02002FCE-1802-694E-8754-00320BEE324C}"/>
    <dgm:cxn modelId="{FC8FE8AF-7AE4-7B49-BC31-54FC96E079BB}" srcId="{DF5D8FF1-96A0-7242-A684-79BC7EE2E103}" destId="{63ECF893-6DCE-FA4F-9C51-CA9C7F0386D9}" srcOrd="1" destOrd="0" parTransId="{71146EA4-91A6-D949-A94E-383DB8C085E1}" sibTransId="{AAB54BA3-B64A-1543-935F-C3100F1EDF6F}"/>
    <dgm:cxn modelId="{BC0FD839-24A4-BD46-BAC5-89C54091DB5B}" type="presOf" srcId="{DF5D8FF1-96A0-7242-A684-79BC7EE2E103}" destId="{AAFD90B0-F2D7-4B43-9B59-9790DACE2C70}" srcOrd="0" destOrd="0" presId="urn:microsoft.com/office/officeart/2005/8/layout/arrow4"/>
    <dgm:cxn modelId="{3C9454CC-C8BA-A746-8A3C-B28D3BC7ED7D}" srcId="{0D350A35-6323-FF45-85CA-7C1A75B662F2}" destId="{DF5D8FF1-96A0-7242-A684-79BC7EE2E103}" srcOrd="1" destOrd="0" parTransId="{91F257A6-7ED7-874C-A43E-2E63F309BB7C}" sibTransId="{9525E362-524E-834F-8C01-8BA6867EF60D}"/>
    <dgm:cxn modelId="{694E8B18-5A42-C546-86B9-F3DFC722F2B3}" type="presOf" srcId="{0D350A35-6323-FF45-85CA-7C1A75B662F2}" destId="{79908D0A-2F1D-4A48-B322-A41F2DAFE967}" srcOrd="0" destOrd="0" presId="urn:microsoft.com/office/officeart/2005/8/layout/arrow4"/>
    <dgm:cxn modelId="{D0CF91A6-B1C5-B945-BA9E-85F3B84C37AE}" type="presOf" srcId="{63ECF893-6DCE-FA4F-9C51-CA9C7F0386D9}" destId="{AAFD90B0-F2D7-4B43-9B59-9790DACE2C70}" srcOrd="0" destOrd="2" presId="urn:microsoft.com/office/officeart/2005/8/layout/arrow4"/>
    <dgm:cxn modelId="{8C086616-936D-6743-80A5-70BF88205D35}" srcId="{0D350A35-6323-FF45-85CA-7C1A75B662F2}" destId="{EE08CCBF-222D-FA40-B79A-18A29DBD5600}" srcOrd="0" destOrd="0" parTransId="{99792DF9-D0A9-984D-A305-FB31A404A217}" sibTransId="{6F74F252-84B8-974F-A769-399CF0BCD43C}"/>
    <dgm:cxn modelId="{EB4C96AB-D52B-3749-8B58-8A577CF1DDDF}" type="presOf" srcId="{1B32ED62-4905-EC4C-9242-B45F7F772CFB}" destId="{4E47A2A2-7828-C44E-BE03-AD7470CBE94E}" srcOrd="0" destOrd="1" presId="urn:microsoft.com/office/officeart/2005/8/layout/arrow4"/>
    <dgm:cxn modelId="{8B17A50F-BC5D-5440-8123-0F3434FC4BA6}" type="presOf" srcId="{EE08CCBF-222D-FA40-B79A-18A29DBD5600}" destId="{4E47A2A2-7828-C44E-BE03-AD7470CBE94E}" srcOrd="0" destOrd="0" presId="urn:microsoft.com/office/officeart/2005/8/layout/arrow4"/>
    <dgm:cxn modelId="{0F4C7A91-3473-3F42-B68C-31B6433F5C56}" type="presOf" srcId="{869926BC-F5B2-054D-B5DE-A61CA8D036E2}" destId="{AAFD90B0-F2D7-4B43-9B59-9790DACE2C70}" srcOrd="0" destOrd="1" presId="urn:microsoft.com/office/officeart/2005/8/layout/arrow4"/>
    <dgm:cxn modelId="{776BA2DA-5C2D-5A41-82ED-EE889ABB2F14}" srcId="{EE08CCBF-222D-FA40-B79A-18A29DBD5600}" destId="{BD380497-9184-8C40-9A3A-173A09834658}" srcOrd="1" destOrd="0" parTransId="{D2E93857-BC27-2349-A465-668C5765E03A}" sibTransId="{16975EE9-8DB7-4247-A391-46AE256851F5}"/>
    <dgm:cxn modelId="{62DA7DCA-F6B7-D948-A52A-57C42D0D1361}" type="presOf" srcId="{BD380497-9184-8C40-9A3A-173A09834658}" destId="{4E47A2A2-7828-C44E-BE03-AD7470CBE94E}" srcOrd="0" destOrd="2" presId="urn:microsoft.com/office/officeart/2005/8/layout/arrow4"/>
    <dgm:cxn modelId="{378CAE19-12D7-DA41-B054-CC95CDA8848A}" type="presParOf" srcId="{79908D0A-2F1D-4A48-B322-A41F2DAFE967}" destId="{F9F755EF-E7F4-5F4F-9DBD-C027643A13F3}" srcOrd="0" destOrd="0" presId="urn:microsoft.com/office/officeart/2005/8/layout/arrow4"/>
    <dgm:cxn modelId="{758BEBCA-6692-0141-975D-E3A6133C0269}" type="presParOf" srcId="{79908D0A-2F1D-4A48-B322-A41F2DAFE967}" destId="{4E47A2A2-7828-C44E-BE03-AD7470CBE94E}" srcOrd="1" destOrd="0" presId="urn:microsoft.com/office/officeart/2005/8/layout/arrow4"/>
    <dgm:cxn modelId="{2B5D24D5-9E08-124B-9C58-8A098B7E8BD2}" type="presParOf" srcId="{79908D0A-2F1D-4A48-B322-A41F2DAFE967}" destId="{43569236-76DE-D344-9292-0ECA0AED3D18}" srcOrd="2" destOrd="0" presId="urn:microsoft.com/office/officeart/2005/8/layout/arrow4"/>
    <dgm:cxn modelId="{A552095F-BF27-7C4E-A039-D0851B50EC56}" type="presParOf" srcId="{79908D0A-2F1D-4A48-B322-A41F2DAFE967}" destId="{AAFD90B0-F2D7-4B43-9B59-9790DACE2C7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BB87BF-30D3-9243-BED5-F658860F525F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852875-6636-7E4E-AAC4-DF07FC65AD24}">
      <dgm:prSet phldrT="[Text]" custT="1"/>
      <dgm:spPr/>
      <dgm:t>
        <a:bodyPr/>
        <a:lstStyle/>
        <a:p>
          <a:r>
            <a:rPr lang="en-US" sz="2000" dirty="0" smtClean="0"/>
            <a:t>Initialization</a:t>
          </a:r>
          <a:endParaRPr lang="en-US" sz="2000" dirty="0"/>
        </a:p>
      </dgm:t>
    </dgm:pt>
    <dgm:pt modelId="{5121BB45-7C85-CB4E-BB1A-5AE7FBD14A15}" type="parTrans" cxnId="{ADFA32B6-B241-A345-B0A3-3E76CF79BD59}">
      <dgm:prSet/>
      <dgm:spPr/>
      <dgm:t>
        <a:bodyPr/>
        <a:lstStyle/>
        <a:p>
          <a:endParaRPr lang="en-US"/>
        </a:p>
      </dgm:t>
    </dgm:pt>
    <dgm:pt modelId="{63DB0F20-6C4C-424A-B5EF-64BBC49E08FC}" type="sibTrans" cxnId="{ADFA32B6-B241-A345-B0A3-3E76CF79BD59}">
      <dgm:prSet/>
      <dgm:spPr/>
      <dgm:t>
        <a:bodyPr/>
        <a:lstStyle/>
        <a:p>
          <a:endParaRPr lang="en-US"/>
        </a:p>
      </dgm:t>
    </dgm:pt>
    <dgm:pt modelId="{0C259555-431A-EC48-BFA7-AD2611046ACD}">
      <dgm:prSet phldrT="[Text]"/>
      <dgm:spPr/>
      <dgm:t>
        <a:bodyPr/>
        <a:lstStyle/>
        <a:p>
          <a:r>
            <a:rPr lang="en-US" dirty="0" smtClean="0"/>
            <a:t>Register apps &amp; their </a:t>
          </a:r>
          <a:r>
            <a:rPr lang="en-US" i="1" dirty="0" smtClean="0"/>
            <a:t>requirements</a:t>
          </a:r>
          <a:endParaRPr lang="en-US" i="1" dirty="0"/>
        </a:p>
      </dgm:t>
    </dgm:pt>
    <dgm:pt modelId="{0208922F-77C8-244E-A569-C4123A6F8874}" type="parTrans" cxnId="{71B778F5-4778-9F49-95B7-268CAA3AF174}">
      <dgm:prSet/>
      <dgm:spPr/>
      <dgm:t>
        <a:bodyPr/>
        <a:lstStyle/>
        <a:p>
          <a:endParaRPr lang="en-US"/>
        </a:p>
      </dgm:t>
    </dgm:pt>
    <dgm:pt modelId="{091196BD-DF03-C346-BE7F-98ECCD1347C5}" type="sibTrans" cxnId="{71B778F5-4778-9F49-95B7-268CAA3AF174}">
      <dgm:prSet/>
      <dgm:spPr/>
      <dgm:t>
        <a:bodyPr/>
        <a:lstStyle/>
        <a:p>
          <a:endParaRPr lang="en-US"/>
        </a:p>
      </dgm:t>
    </dgm:pt>
    <dgm:pt modelId="{33B28C5F-E992-804E-9061-88EE7F77A033}">
      <dgm:prSet phldrT="[Text]" custT="1"/>
      <dgm:spPr/>
      <dgm:t>
        <a:bodyPr/>
        <a:lstStyle/>
        <a:p>
          <a:r>
            <a:rPr lang="en-US" sz="2000" dirty="0" smtClean="0"/>
            <a:t>Maintenance</a:t>
          </a:r>
          <a:endParaRPr lang="en-US" sz="2000" dirty="0"/>
        </a:p>
      </dgm:t>
    </dgm:pt>
    <dgm:pt modelId="{DE5A5CFD-CBCB-884B-9358-7589D544DDA2}" type="parTrans" cxnId="{FB18F37F-3656-2A4E-9DA0-B013CD4A5218}">
      <dgm:prSet/>
      <dgm:spPr/>
      <dgm:t>
        <a:bodyPr/>
        <a:lstStyle/>
        <a:p>
          <a:endParaRPr lang="en-US"/>
        </a:p>
      </dgm:t>
    </dgm:pt>
    <dgm:pt modelId="{41D6A6E1-ED8F-4944-871A-1D9208669155}" type="sibTrans" cxnId="{FB18F37F-3656-2A4E-9DA0-B013CD4A5218}">
      <dgm:prSet/>
      <dgm:spPr/>
      <dgm:t>
        <a:bodyPr/>
        <a:lstStyle/>
        <a:p>
          <a:endParaRPr lang="en-US"/>
        </a:p>
      </dgm:t>
    </dgm:pt>
    <dgm:pt modelId="{B57477A1-71BE-9D41-8094-4AF1FB9B817E}">
      <dgm:prSet phldrT="[Text]"/>
      <dgm:spPr/>
      <dgm:t>
        <a:bodyPr/>
        <a:lstStyle/>
        <a:p>
          <a:r>
            <a:rPr lang="en-US" dirty="0" smtClean="0"/>
            <a:t>Gather network state awareness</a:t>
          </a:r>
          <a:endParaRPr lang="en-US" dirty="0"/>
        </a:p>
      </dgm:t>
    </dgm:pt>
    <dgm:pt modelId="{B6750F8C-CF14-EA42-929A-297C84C1B4ED}" type="parTrans" cxnId="{28E146F0-58C2-BC4F-A411-3F2C57CA5F50}">
      <dgm:prSet/>
      <dgm:spPr/>
      <dgm:t>
        <a:bodyPr/>
        <a:lstStyle/>
        <a:p>
          <a:endParaRPr lang="en-US"/>
        </a:p>
      </dgm:t>
    </dgm:pt>
    <dgm:pt modelId="{33C5CFBB-7794-8C44-8EEC-7542412CE69D}" type="sibTrans" cxnId="{28E146F0-58C2-BC4F-A411-3F2C57CA5F50}">
      <dgm:prSet/>
      <dgm:spPr/>
      <dgm:t>
        <a:bodyPr/>
        <a:lstStyle/>
        <a:p>
          <a:endParaRPr lang="en-US"/>
        </a:p>
      </dgm:t>
    </dgm:pt>
    <dgm:pt modelId="{B7AC61D5-7918-C142-9E41-D16DFE4AD583}">
      <dgm:prSet phldrT="[Text]" custT="1"/>
      <dgm:spPr/>
      <dgm:t>
        <a:bodyPr/>
        <a:lstStyle/>
        <a:p>
          <a:r>
            <a:rPr lang="en-US" sz="2000" dirty="0" smtClean="0"/>
            <a:t>Adaptation</a:t>
          </a:r>
          <a:endParaRPr lang="en-US" sz="2000" dirty="0"/>
        </a:p>
      </dgm:t>
    </dgm:pt>
    <dgm:pt modelId="{660D2E79-2BC9-FE4B-B81D-60AC154228E3}" type="parTrans" cxnId="{471B844B-4E4B-5E48-9A89-7228A723759D}">
      <dgm:prSet/>
      <dgm:spPr/>
      <dgm:t>
        <a:bodyPr/>
        <a:lstStyle/>
        <a:p>
          <a:endParaRPr lang="en-US"/>
        </a:p>
      </dgm:t>
    </dgm:pt>
    <dgm:pt modelId="{D7905AEE-6E87-7146-AB82-236EE542868A}" type="sibTrans" cxnId="{471B844B-4E4B-5E48-9A89-7228A723759D}">
      <dgm:prSet/>
      <dgm:spPr/>
      <dgm:t>
        <a:bodyPr/>
        <a:lstStyle/>
        <a:p>
          <a:endParaRPr lang="en-US"/>
        </a:p>
      </dgm:t>
    </dgm:pt>
    <dgm:pt modelId="{CD55F314-2EEF-0C48-8026-48AA18257CBB}">
      <dgm:prSet phldrT="[Text]"/>
      <dgm:spPr/>
      <dgm:t>
        <a:bodyPr/>
        <a:lstStyle/>
        <a:p>
          <a:r>
            <a:rPr lang="en-US" dirty="0" smtClean="0"/>
            <a:t>Cloud path or edge fail-over</a:t>
          </a:r>
          <a:endParaRPr lang="en-US" dirty="0"/>
        </a:p>
      </dgm:t>
    </dgm:pt>
    <dgm:pt modelId="{6FE782E1-8D88-3A45-BCBD-D24A24344D5A}" type="parTrans" cxnId="{270A26D0-66F1-644A-8F3D-C9717BD7B8A4}">
      <dgm:prSet/>
      <dgm:spPr/>
      <dgm:t>
        <a:bodyPr/>
        <a:lstStyle/>
        <a:p>
          <a:endParaRPr lang="en-US"/>
        </a:p>
      </dgm:t>
    </dgm:pt>
    <dgm:pt modelId="{D5E34BCF-446A-4647-9FBB-3B87A6D54662}" type="sibTrans" cxnId="{270A26D0-66F1-644A-8F3D-C9717BD7B8A4}">
      <dgm:prSet/>
      <dgm:spPr/>
      <dgm:t>
        <a:bodyPr/>
        <a:lstStyle/>
        <a:p>
          <a:endParaRPr lang="en-US"/>
        </a:p>
      </dgm:t>
    </dgm:pt>
    <dgm:pt modelId="{6D8C3F45-FD34-934C-BF86-8047A5E34C95}">
      <dgm:prSet phldrT="[Text]"/>
      <dgm:spPr/>
      <dgm:t>
        <a:bodyPr/>
        <a:lstStyle/>
        <a:p>
          <a:r>
            <a:rPr lang="en-US" dirty="0" smtClean="0"/>
            <a:t>Configure Ride-C </a:t>
          </a:r>
          <a:r>
            <a:rPr lang="en-US" i="1" dirty="0" smtClean="0"/>
            <a:t>cloud service monitoring</a:t>
          </a:r>
          <a:endParaRPr lang="en-US" i="1" dirty="0"/>
        </a:p>
      </dgm:t>
    </dgm:pt>
    <dgm:pt modelId="{FEEAA420-0BBF-244A-B515-75BE2AD0467A}" type="parTrans" cxnId="{BBD333BC-3B35-734A-885C-68CBAF00BBC6}">
      <dgm:prSet/>
      <dgm:spPr/>
      <dgm:t>
        <a:bodyPr/>
        <a:lstStyle/>
        <a:p>
          <a:endParaRPr lang="en-US"/>
        </a:p>
      </dgm:t>
    </dgm:pt>
    <dgm:pt modelId="{BA110C81-D359-EF46-984C-85F6AB4666F5}" type="sibTrans" cxnId="{BBD333BC-3B35-734A-885C-68CBAF00BBC6}">
      <dgm:prSet/>
      <dgm:spPr/>
      <dgm:t>
        <a:bodyPr/>
        <a:lstStyle/>
        <a:p>
          <a:endParaRPr lang="en-US"/>
        </a:p>
      </dgm:t>
    </dgm:pt>
    <dgm:pt modelId="{C71E126A-D226-1A41-9CB9-0E15955DB689}">
      <dgm:prSet phldrT="[Text]"/>
      <dgm:spPr/>
      <dgm:t>
        <a:bodyPr/>
        <a:lstStyle/>
        <a:p>
          <a:r>
            <a:rPr lang="en-US" dirty="0" smtClean="0"/>
            <a:t>Configure Ride-D </a:t>
          </a:r>
          <a:r>
            <a:rPr lang="en-US" i="1" dirty="0" smtClean="0"/>
            <a:t>local</a:t>
          </a:r>
          <a:r>
            <a:rPr lang="en-US" dirty="0" smtClean="0"/>
            <a:t> </a:t>
          </a:r>
          <a:r>
            <a:rPr lang="en-US" i="1" dirty="0" smtClean="0"/>
            <a:t>alert dissemination routes</a:t>
          </a:r>
          <a:endParaRPr lang="en-US" dirty="0"/>
        </a:p>
      </dgm:t>
    </dgm:pt>
    <dgm:pt modelId="{2642186F-90A2-004D-AF39-2D8C4EC5D25A}" type="parTrans" cxnId="{3FFA5FD7-1E95-3C4F-8072-002C85A6EC16}">
      <dgm:prSet/>
      <dgm:spPr/>
      <dgm:t>
        <a:bodyPr/>
        <a:lstStyle/>
        <a:p>
          <a:endParaRPr lang="en-US"/>
        </a:p>
      </dgm:t>
    </dgm:pt>
    <dgm:pt modelId="{9E18B5F5-A255-5947-9A1B-022D6F7D21BE}" type="sibTrans" cxnId="{3FFA5FD7-1E95-3C4F-8072-002C85A6EC16}">
      <dgm:prSet/>
      <dgm:spPr/>
      <dgm:t>
        <a:bodyPr/>
        <a:lstStyle/>
        <a:p>
          <a:endParaRPr lang="en-US"/>
        </a:p>
      </dgm:t>
    </dgm:pt>
    <dgm:pt modelId="{63B3A5AF-0F93-8D40-9364-518EB98D363B}">
      <dgm:prSet phldrT="[Text]"/>
      <dgm:spPr/>
      <dgm:t>
        <a:bodyPr/>
        <a:lstStyle/>
        <a:p>
          <a:r>
            <a:rPr lang="en-US" dirty="0" smtClean="0"/>
            <a:t>Update requirements (e.g. new subscriptions)</a:t>
          </a:r>
          <a:endParaRPr lang="en-US" dirty="0"/>
        </a:p>
      </dgm:t>
    </dgm:pt>
    <dgm:pt modelId="{C81CB5F1-9F70-FF4A-9F61-DD6F560EFF97}" type="parTrans" cxnId="{E4CBE05E-EE0A-244B-B60D-DB5188BE9733}">
      <dgm:prSet/>
      <dgm:spPr/>
      <dgm:t>
        <a:bodyPr/>
        <a:lstStyle/>
        <a:p>
          <a:endParaRPr lang="en-US"/>
        </a:p>
      </dgm:t>
    </dgm:pt>
    <dgm:pt modelId="{98E5AB6D-EBEE-B647-BECC-AF108DCDB4F8}" type="sibTrans" cxnId="{E4CBE05E-EE0A-244B-B60D-DB5188BE9733}">
      <dgm:prSet/>
      <dgm:spPr/>
      <dgm:t>
        <a:bodyPr/>
        <a:lstStyle/>
        <a:p>
          <a:endParaRPr lang="en-US"/>
        </a:p>
      </dgm:t>
    </dgm:pt>
    <dgm:pt modelId="{BE92435D-809E-464A-8A50-3BF4FBAB6093}">
      <dgm:prSet phldrT="[Text]"/>
      <dgm:spPr/>
      <dgm:t>
        <a:bodyPr/>
        <a:lstStyle/>
        <a:p>
          <a:r>
            <a:rPr lang="en-US" dirty="0" smtClean="0"/>
            <a:t>Local resilient multicast alerting</a:t>
          </a:r>
          <a:endParaRPr lang="en-US" dirty="0"/>
        </a:p>
      </dgm:t>
    </dgm:pt>
    <dgm:pt modelId="{475B3E1B-BEF6-5D4F-A46F-418876118E43}" type="parTrans" cxnId="{7C941CB9-41A2-144B-AA0B-6DBC72077891}">
      <dgm:prSet/>
      <dgm:spPr/>
      <dgm:t>
        <a:bodyPr/>
        <a:lstStyle/>
        <a:p>
          <a:endParaRPr lang="en-US"/>
        </a:p>
      </dgm:t>
    </dgm:pt>
    <dgm:pt modelId="{EED4F46A-A071-704B-B0DD-EC1973CACF2A}" type="sibTrans" cxnId="{7C941CB9-41A2-144B-AA0B-6DBC72077891}">
      <dgm:prSet/>
      <dgm:spPr/>
      <dgm:t>
        <a:bodyPr/>
        <a:lstStyle/>
        <a:p>
          <a:endParaRPr lang="en-US"/>
        </a:p>
      </dgm:t>
    </dgm:pt>
    <dgm:pt modelId="{8B6102E1-8152-DD42-AA67-89E4D7C25B94}" type="pres">
      <dgm:prSet presAssocID="{8FBB87BF-30D3-9243-BED5-F658860F525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040D8E-DDFA-FB46-A518-340A6EEC814A}" type="pres">
      <dgm:prSet presAssocID="{07852875-6636-7E4E-AAC4-DF07FC65AD24}" presName="composite" presStyleCnt="0"/>
      <dgm:spPr/>
    </dgm:pt>
    <dgm:pt modelId="{DC4BD0E5-0990-9940-A2C2-167205293855}" type="pres">
      <dgm:prSet presAssocID="{07852875-6636-7E4E-AAC4-DF07FC65AD24}" presName="parentText" presStyleLbl="alignNode1" presStyleIdx="0" presStyleCnt="3" custScaleX="13586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8E880-4FE6-8241-A54A-221A1F962203}" type="pres">
      <dgm:prSet presAssocID="{07852875-6636-7E4E-AAC4-DF07FC65AD24}" presName="descendantText" presStyleLbl="alignAcc1" presStyleIdx="0" presStyleCnt="3" custScaleX="92678" custLinFactNeighborX="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6CF4A-CB7A-C84E-BDCF-AEC82B5C7E8B}" type="pres">
      <dgm:prSet presAssocID="{63DB0F20-6C4C-424A-B5EF-64BBC49E08FC}" presName="sp" presStyleCnt="0"/>
      <dgm:spPr/>
    </dgm:pt>
    <dgm:pt modelId="{6A2CEA5E-71D5-2E4D-8BE7-9D4188A5D4E4}" type="pres">
      <dgm:prSet presAssocID="{33B28C5F-E992-804E-9061-88EE7F77A033}" presName="composite" presStyleCnt="0"/>
      <dgm:spPr/>
    </dgm:pt>
    <dgm:pt modelId="{A3E23CBC-931B-0F41-A7B3-2563899CFCF8}" type="pres">
      <dgm:prSet presAssocID="{33B28C5F-E992-804E-9061-88EE7F77A033}" presName="parentText" presStyleLbl="alignNode1" presStyleIdx="1" presStyleCnt="3" custScaleX="13586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CE1F7E-7C1B-4A43-80F9-3FBCB68774D5}" type="pres">
      <dgm:prSet presAssocID="{33B28C5F-E992-804E-9061-88EE7F77A033}" presName="descendantText" presStyleLbl="alignAcc1" presStyleIdx="1" presStyleCnt="3" custScaleX="92947" custLinFactNeighborX="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5961DB-A142-3449-B3A6-E05141AD6290}" type="pres">
      <dgm:prSet presAssocID="{41D6A6E1-ED8F-4944-871A-1D9208669155}" presName="sp" presStyleCnt="0"/>
      <dgm:spPr/>
    </dgm:pt>
    <dgm:pt modelId="{B5F5701D-CE35-BB49-B7AD-803CFC236A11}" type="pres">
      <dgm:prSet presAssocID="{B7AC61D5-7918-C142-9E41-D16DFE4AD583}" presName="composite" presStyleCnt="0"/>
      <dgm:spPr/>
    </dgm:pt>
    <dgm:pt modelId="{B86DECE0-E10D-4843-BA71-BCB6FB40A0DF}" type="pres">
      <dgm:prSet presAssocID="{B7AC61D5-7918-C142-9E41-D16DFE4AD583}" presName="parentText" presStyleLbl="alignNode1" presStyleIdx="2" presStyleCnt="3" custScaleX="13586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BA308-3A07-CA43-A753-B77AE98BCAA8}" type="pres">
      <dgm:prSet presAssocID="{B7AC61D5-7918-C142-9E41-D16DFE4AD583}" presName="descendantText" presStyleLbl="alignAcc1" presStyleIdx="2" presStyleCnt="3" custScaleX="92930" custLinFactNeighborX="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CEEDC5-B460-B543-8500-35E0D2923944}" type="presOf" srcId="{B7AC61D5-7918-C142-9E41-D16DFE4AD583}" destId="{B86DECE0-E10D-4843-BA71-BCB6FB40A0DF}" srcOrd="0" destOrd="0" presId="urn:microsoft.com/office/officeart/2005/8/layout/chevron2"/>
    <dgm:cxn modelId="{3FFA5FD7-1E95-3C4F-8072-002C85A6EC16}" srcId="{07852875-6636-7E4E-AAC4-DF07FC65AD24}" destId="{C71E126A-D226-1A41-9CB9-0E15955DB689}" srcOrd="2" destOrd="0" parTransId="{2642186F-90A2-004D-AF39-2D8C4EC5D25A}" sibTransId="{9E18B5F5-A255-5947-9A1B-022D6F7D21BE}"/>
    <dgm:cxn modelId="{ED8E0F9F-613F-6D46-BBC3-98FAD1A4D946}" type="presOf" srcId="{63B3A5AF-0F93-8D40-9364-518EB98D363B}" destId="{36CE1F7E-7C1B-4A43-80F9-3FBCB68774D5}" srcOrd="0" destOrd="1" presId="urn:microsoft.com/office/officeart/2005/8/layout/chevron2"/>
    <dgm:cxn modelId="{71B778F5-4778-9F49-95B7-268CAA3AF174}" srcId="{07852875-6636-7E4E-AAC4-DF07FC65AD24}" destId="{0C259555-431A-EC48-BFA7-AD2611046ACD}" srcOrd="0" destOrd="0" parTransId="{0208922F-77C8-244E-A569-C4123A6F8874}" sibTransId="{091196BD-DF03-C346-BE7F-98ECCD1347C5}"/>
    <dgm:cxn modelId="{0986C1E6-7228-BD4A-ACFC-7D9B35279973}" type="presOf" srcId="{8FBB87BF-30D3-9243-BED5-F658860F525F}" destId="{8B6102E1-8152-DD42-AA67-89E4D7C25B94}" srcOrd="0" destOrd="0" presId="urn:microsoft.com/office/officeart/2005/8/layout/chevron2"/>
    <dgm:cxn modelId="{FB18F37F-3656-2A4E-9DA0-B013CD4A5218}" srcId="{8FBB87BF-30D3-9243-BED5-F658860F525F}" destId="{33B28C5F-E992-804E-9061-88EE7F77A033}" srcOrd="1" destOrd="0" parTransId="{DE5A5CFD-CBCB-884B-9358-7589D544DDA2}" sibTransId="{41D6A6E1-ED8F-4944-871A-1D9208669155}"/>
    <dgm:cxn modelId="{3663A372-9177-D341-B7F1-2FA79BB73759}" type="presOf" srcId="{0C259555-431A-EC48-BFA7-AD2611046ACD}" destId="{EBB8E880-4FE6-8241-A54A-221A1F962203}" srcOrd="0" destOrd="0" presId="urn:microsoft.com/office/officeart/2005/8/layout/chevron2"/>
    <dgm:cxn modelId="{E4CBE05E-EE0A-244B-B60D-DB5188BE9733}" srcId="{33B28C5F-E992-804E-9061-88EE7F77A033}" destId="{63B3A5AF-0F93-8D40-9364-518EB98D363B}" srcOrd="1" destOrd="0" parTransId="{C81CB5F1-9F70-FF4A-9F61-DD6F560EFF97}" sibTransId="{98E5AB6D-EBEE-B647-BECC-AF108DCDB4F8}"/>
    <dgm:cxn modelId="{B7CD3FE1-E373-464E-B63B-E88343D23342}" type="presOf" srcId="{CD55F314-2EEF-0C48-8026-48AA18257CBB}" destId="{7E1BA308-3A07-CA43-A753-B77AE98BCAA8}" srcOrd="0" destOrd="0" presId="urn:microsoft.com/office/officeart/2005/8/layout/chevron2"/>
    <dgm:cxn modelId="{9B9ACDF1-08A2-D046-A857-68DAA9843CA8}" type="presOf" srcId="{B57477A1-71BE-9D41-8094-4AF1FB9B817E}" destId="{36CE1F7E-7C1B-4A43-80F9-3FBCB68774D5}" srcOrd="0" destOrd="0" presId="urn:microsoft.com/office/officeart/2005/8/layout/chevron2"/>
    <dgm:cxn modelId="{7C941CB9-41A2-144B-AA0B-6DBC72077891}" srcId="{B7AC61D5-7918-C142-9E41-D16DFE4AD583}" destId="{BE92435D-809E-464A-8A50-3BF4FBAB6093}" srcOrd="1" destOrd="0" parTransId="{475B3E1B-BEF6-5D4F-A46F-418876118E43}" sibTransId="{EED4F46A-A071-704B-B0DD-EC1973CACF2A}"/>
    <dgm:cxn modelId="{D7BD84B8-6D15-F244-A301-22757F1369D1}" type="presOf" srcId="{C71E126A-D226-1A41-9CB9-0E15955DB689}" destId="{EBB8E880-4FE6-8241-A54A-221A1F962203}" srcOrd="0" destOrd="2" presId="urn:microsoft.com/office/officeart/2005/8/layout/chevron2"/>
    <dgm:cxn modelId="{96DDD225-6112-DA4C-9089-3391A390E934}" type="presOf" srcId="{33B28C5F-E992-804E-9061-88EE7F77A033}" destId="{A3E23CBC-931B-0F41-A7B3-2563899CFCF8}" srcOrd="0" destOrd="0" presId="urn:microsoft.com/office/officeart/2005/8/layout/chevron2"/>
    <dgm:cxn modelId="{270A26D0-66F1-644A-8F3D-C9717BD7B8A4}" srcId="{B7AC61D5-7918-C142-9E41-D16DFE4AD583}" destId="{CD55F314-2EEF-0C48-8026-48AA18257CBB}" srcOrd="0" destOrd="0" parTransId="{6FE782E1-8D88-3A45-BCBD-D24A24344D5A}" sibTransId="{D5E34BCF-446A-4647-9FBB-3B87A6D54662}"/>
    <dgm:cxn modelId="{28E146F0-58C2-BC4F-A411-3F2C57CA5F50}" srcId="{33B28C5F-E992-804E-9061-88EE7F77A033}" destId="{B57477A1-71BE-9D41-8094-4AF1FB9B817E}" srcOrd="0" destOrd="0" parTransId="{B6750F8C-CF14-EA42-929A-297C84C1B4ED}" sibTransId="{33C5CFBB-7794-8C44-8EEC-7542412CE69D}"/>
    <dgm:cxn modelId="{BBD333BC-3B35-734A-885C-68CBAF00BBC6}" srcId="{07852875-6636-7E4E-AAC4-DF07FC65AD24}" destId="{6D8C3F45-FD34-934C-BF86-8047A5E34C95}" srcOrd="1" destOrd="0" parTransId="{FEEAA420-0BBF-244A-B515-75BE2AD0467A}" sibTransId="{BA110C81-D359-EF46-984C-85F6AB4666F5}"/>
    <dgm:cxn modelId="{CF2D8DCC-6690-F045-BB13-D946137E396E}" type="presOf" srcId="{BE92435D-809E-464A-8A50-3BF4FBAB6093}" destId="{7E1BA308-3A07-CA43-A753-B77AE98BCAA8}" srcOrd="0" destOrd="1" presId="urn:microsoft.com/office/officeart/2005/8/layout/chevron2"/>
    <dgm:cxn modelId="{2A43EDEB-034D-8842-9CF9-4B5A1F3CC08F}" type="presOf" srcId="{6D8C3F45-FD34-934C-BF86-8047A5E34C95}" destId="{EBB8E880-4FE6-8241-A54A-221A1F962203}" srcOrd="0" destOrd="1" presId="urn:microsoft.com/office/officeart/2005/8/layout/chevron2"/>
    <dgm:cxn modelId="{471B844B-4E4B-5E48-9A89-7228A723759D}" srcId="{8FBB87BF-30D3-9243-BED5-F658860F525F}" destId="{B7AC61D5-7918-C142-9E41-D16DFE4AD583}" srcOrd="2" destOrd="0" parTransId="{660D2E79-2BC9-FE4B-B81D-60AC154228E3}" sibTransId="{D7905AEE-6E87-7146-AB82-236EE542868A}"/>
    <dgm:cxn modelId="{C6F42C88-0CB6-884C-9A16-25D44D29BBCA}" type="presOf" srcId="{07852875-6636-7E4E-AAC4-DF07FC65AD24}" destId="{DC4BD0E5-0990-9940-A2C2-167205293855}" srcOrd="0" destOrd="0" presId="urn:microsoft.com/office/officeart/2005/8/layout/chevron2"/>
    <dgm:cxn modelId="{ADFA32B6-B241-A345-B0A3-3E76CF79BD59}" srcId="{8FBB87BF-30D3-9243-BED5-F658860F525F}" destId="{07852875-6636-7E4E-AAC4-DF07FC65AD24}" srcOrd="0" destOrd="0" parTransId="{5121BB45-7C85-CB4E-BB1A-5AE7FBD14A15}" sibTransId="{63DB0F20-6C4C-424A-B5EF-64BBC49E08FC}"/>
    <dgm:cxn modelId="{9ED7D08C-FFEE-414F-8D32-C45FE8230D28}" type="presParOf" srcId="{8B6102E1-8152-DD42-AA67-89E4D7C25B94}" destId="{F8040D8E-DDFA-FB46-A518-340A6EEC814A}" srcOrd="0" destOrd="0" presId="urn:microsoft.com/office/officeart/2005/8/layout/chevron2"/>
    <dgm:cxn modelId="{F622160E-D3E9-F041-B38C-9BE65FD37E2C}" type="presParOf" srcId="{F8040D8E-DDFA-FB46-A518-340A6EEC814A}" destId="{DC4BD0E5-0990-9940-A2C2-167205293855}" srcOrd="0" destOrd="0" presId="urn:microsoft.com/office/officeart/2005/8/layout/chevron2"/>
    <dgm:cxn modelId="{324DE6AC-6C9F-454F-9CC1-4E6BFDC3D326}" type="presParOf" srcId="{F8040D8E-DDFA-FB46-A518-340A6EEC814A}" destId="{EBB8E880-4FE6-8241-A54A-221A1F962203}" srcOrd="1" destOrd="0" presId="urn:microsoft.com/office/officeart/2005/8/layout/chevron2"/>
    <dgm:cxn modelId="{D406EF5C-1902-7544-AAA5-F3211F8E273A}" type="presParOf" srcId="{8B6102E1-8152-DD42-AA67-89E4D7C25B94}" destId="{3576CF4A-CB7A-C84E-BDCF-AEC82B5C7E8B}" srcOrd="1" destOrd="0" presId="urn:microsoft.com/office/officeart/2005/8/layout/chevron2"/>
    <dgm:cxn modelId="{F4258E66-92C8-1448-9BE7-3901847B8FBF}" type="presParOf" srcId="{8B6102E1-8152-DD42-AA67-89E4D7C25B94}" destId="{6A2CEA5E-71D5-2E4D-8BE7-9D4188A5D4E4}" srcOrd="2" destOrd="0" presId="urn:microsoft.com/office/officeart/2005/8/layout/chevron2"/>
    <dgm:cxn modelId="{7F9CAF4F-A094-A54A-B4DF-CA2598FEFDA8}" type="presParOf" srcId="{6A2CEA5E-71D5-2E4D-8BE7-9D4188A5D4E4}" destId="{A3E23CBC-931B-0F41-A7B3-2563899CFCF8}" srcOrd="0" destOrd="0" presId="urn:microsoft.com/office/officeart/2005/8/layout/chevron2"/>
    <dgm:cxn modelId="{8CC070BD-E9B2-1543-B08C-852CE77176A9}" type="presParOf" srcId="{6A2CEA5E-71D5-2E4D-8BE7-9D4188A5D4E4}" destId="{36CE1F7E-7C1B-4A43-80F9-3FBCB68774D5}" srcOrd="1" destOrd="0" presId="urn:microsoft.com/office/officeart/2005/8/layout/chevron2"/>
    <dgm:cxn modelId="{A947CDCC-87F9-9E48-9051-B8BD8551993A}" type="presParOf" srcId="{8B6102E1-8152-DD42-AA67-89E4D7C25B94}" destId="{985961DB-A142-3449-B3A6-E05141AD6290}" srcOrd="3" destOrd="0" presId="urn:microsoft.com/office/officeart/2005/8/layout/chevron2"/>
    <dgm:cxn modelId="{25F92E70-2961-9543-BE76-575BE00D5DE5}" type="presParOf" srcId="{8B6102E1-8152-DD42-AA67-89E4D7C25B94}" destId="{B5F5701D-CE35-BB49-B7AD-803CFC236A11}" srcOrd="4" destOrd="0" presId="urn:microsoft.com/office/officeart/2005/8/layout/chevron2"/>
    <dgm:cxn modelId="{C025E3D0-DD45-7746-9FE7-9E1CF36B3822}" type="presParOf" srcId="{B5F5701D-CE35-BB49-B7AD-803CFC236A11}" destId="{B86DECE0-E10D-4843-BA71-BCB6FB40A0DF}" srcOrd="0" destOrd="0" presId="urn:microsoft.com/office/officeart/2005/8/layout/chevron2"/>
    <dgm:cxn modelId="{0CAD9098-077D-CC43-A058-23DDA8A00D7F}" type="presParOf" srcId="{B5F5701D-CE35-BB49-B7AD-803CFC236A11}" destId="{7E1BA308-3A07-CA43-A753-B77AE98BCAA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826506-C206-D747-A1DC-C8C43BBF7AEA}" type="doc">
      <dgm:prSet loTypeId="urn:microsoft.com/office/officeart/2005/8/layout/process3" loCatId="" qsTypeId="urn:microsoft.com/office/officeart/2005/8/quickstyle/simple5" qsCatId="simple" csTypeId="urn:microsoft.com/office/officeart/2005/8/colors/accent1_2" csCatId="accent1" phldr="1"/>
      <dgm:spPr/>
    </dgm:pt>
    <dgm:pt modelId="{74936DD7-0497-0147-ADF7-3494471FA32B}">
      <dgm:prSet phldrT="[Text]" custT="1"/>
      <dgm:spPr/>
      <dgm:t>
        <a:bodyPr/>
        <a:lstStyle/>
        <a:p>
          <a:r>
            <a:rPr lang="en-US" sz="2000" dirty="0" smtClean="0"/>
            <a:t>MDMT</a:t>
          </a:r>
        </a:p>
        <a:p>
          <a:r>
            <a:rPr lang="en-US" sz="2000" dirty="0" smtClean="0"/>
            <a:t>Construction</a:t>
          </a:r>
          <a:endParaRPr lang="en-US" sz="2000" dirty="0"/>
        </a:p>
      </dgm:t>
    </dgm:pt>
    <dgm:pt modelId="{90B96A27-9C65-0C4A-BCC0-7A70C3898109}" type="parTrans" cxnId="{4A29CC4A-46B6-1A41-83B6-3AAD03E62D62}">
      <dgm:prSet/>
      <dgm:spPr/>
      <dgm:t>
        <a:bodyPr/>
        <a:lstStyle/>
        <a:p>
          <a:endParaRPr lang="en-US"/>
        </a:p>
      </dgm:t>
    </dgm:pt>
    <dgm:pt modelId="{4C100100-0BC1-1549-A012-E7AF36BBF511}" type="sibTrans" cxnId="{4A29CC4A-46B6-1A41-83B6-3AAD03E62D62}">
      <dgm:prSet/>
      <dgm:spPr/>
      <dgm:t>
        <a:bodyPr/>
        <a:lstStyle/>
        <a:p>
          <a:endParaRPr lang="en-US"/>
        </a:p>
      </dgm:t>
    </dgm:pt>
    <dgm:pt modelId="{1E9E4D03-D408-7545-9597-54D5D040FE5F}">
      <dgm:prSet phldrT="[Text]" custT="1"/>
      <dgm:spPr/>
      <dgm:t>
        <a:bodyPr/>
        <a:lstStyle/>
        <a:p>
          <a:r>
            <a:rPr lang="en-US" sz="2000" dirty="0" smtClean="0"/>
            <a:t>Network-aware</a:t>
          </a:r>
        </a:p>
        <a:p>
          <a:r>
            <a:rPr lang="en-US" sz="2000" dirty="0" smtClean="0"/>
            <a:t>MDMT Selection</a:t>
          </a:r>
          <a:endParaRPr lang="en-US" sz="2000" dirty="0"/>
        </a:p>
      </dgm:t>
    </dgm:pt>
    <dgm:pt modelId="{AA3BD4C5-20C2-334F-A9BC-926E5441C03C}" type="parTrans" cxnId="{04F0F027-C9D3-9E45-9E51-C1F27CDD9303}">
      <dgm:prSet/>
      <dgm:spPr/>
      <dgm:t>
        <a:bodyPr/>
        <a:lstStyle/>
        <a:p>
          <a:endParaRPr lang="en-US"/>
        </a:p>
      </dgm:t>
    </dgm:pt>
    <dgm:pt modelId="{12ED3277-3344-5C41-A269-C79E2800F0EA}" type="sibTrans" cxnId="{04F0F027-C9D3-9E45-9E51-C1F27CDD9303}">
      <dgm:prSet/>
      <dgm:spPr/>
      <dgm:t>
        <a:bodyPr/>
        <a:lstStyle/>
        <a:p>
          <a:endParaRPr lang="en-US"/>
        </a:p>
      </dgm:t>
    </dgm:pt>
    <dgm:pt modelId="{CF536376-B798-9F47-9E46-54D0F627405A}">
      <dgm:prSet custT="1"/>
      <dgm:spPr/>
      <dgm:t>
        <a:bodyPr/>
        <a:lstStyle/>
        <a:p>
          <a:r>
            <a:rPr lang="en-US" sz="1400" b="1" dirty="0" err="1" smtClean="0"/>
            <a:t>steiner</a:t>
          </a:r>
          <a:r>
            <a:rPr lang="en-US" sz="1400" dirty="0" smtClean="0"/>
            <a:t>: bounded low cost </a:t>
          </a:r>
          <a:r>
            <a:rPr lang="en-US" sz="1400" dirty="0" err="1" smtClean="0"/>
            <a:t>appx</a:t>
          </a:r>
          <a:r>
            <a:rPr lang="en-US" sz="1400" dirty="0" smtClean="0"/>
            <a:t>. (Hwang 1992)</a:t>
          </a:r>
          <a:endParaRPr lang="en-US" sz="1400" dirty="0"/>
        </a:p>
      </dgm:t>
    </dgm:pt>
    <dgm:pt modelId="{AAD36D56-F7D5-F140-A404-7310A99EDA5C}" type="parTrans" cxnId="{2DB5CBC4-B99F-F448-AC18-45B628E3FA1C}">
      <dgm:prSet/>
      <dgm:spPr/>
      <dgm:t>
        <a:bodyPr/>
        <a:lstStyle/>
        <a:p>
          <a:endParaRPr lang="en-US"/>
        </a:p>
      </dgm:t>
    </dgm:pt>
    <dgm:pt modelId="{167AB55D-DAF5-2142-924F-E8FCCE484DA5}" type="sibTrans" cxnId="{2DB5CBC4-B99F-F448-AC18-45B628E3FA1C}">
      <dgm:prSet/>
      <dgm:spPr/>
      <dgm:t>
        <a:bodyPr/>
        <a:lstStyle/>
        <a:p>
          <a:endParaRPr lang="en-US"/>
        </a:p>
      </dgm:t>
    </dgm:pt>
    <dgm:pt modelId="{004FA551-9226-8642-9467-7EB0D5C19481}">
      <dgm:prSet custT="1"/>
      <dgm:spPr/>
      <dgm:t>
        <a:bodyPr/>
        <a:lstStyle/>
        <a:p>
          <a:r>
            <a:rPr lang="en-US" sz="1400" b="1" dirty="0" smtClean="0"/>
            <a:t>diverse-paths</a:t>
          </a:r>
          <a:r>
            <a:rPr lang="en-US" sz="1400" dirty="0" smtClean="0"/>
            <a:t>: one subscriber at a time</a:t>
          </a:r>
          <a:endParaRPr lang="en-US" sz="1400" dirty="0"/>
        </a:p>
      </dgm:t>
    </dgm:pt>
    <dgm:pt modelId="{FC87971C-55A1-364B-8E8F-ED4E666C9AF0}" type="parTrans" cxnId="{58E83931-2637-0647-B65B-6B5D46138602}">
      <dgm:prSet/>
      <dgm:spPr/>
      <dgm:t>
        <a:bodyPr/>
        <a:lstStyle/>
        <a:p>
          <a:endParaRPr lang="en-US"/>
        </a:p>
      </dgm:t>
    </dgm:pt>
    <dgm:pt modelId="{AD087DCA-0348-E34D-8F21-EF4C1B1EFE2C}" type="sibTrans" cxnId="{58E83931-2637-0647-B65B-6B5D46138602}">
      <dgm:prSet/>
      <dgm:spPr/>
      <dgm:t>
        <a:bodyPr/>
        <a:lstStyle/>
        <a:p>
          <a:endParaRPr lang="en-US"/>
        </a:p>
      </dgm:t>
    </dgm:pt>
    <dgm:pt modelId="{FFD9F318-6310-B548-9071-7922E1656C07}">
      <dgm:prSet custT="1"/>
      <dgm:spPr/>
      <dgm:t>
        <a:bodyPr/>
        <a:lstStyle/>
        <a:p>
          <a:r>
            <a:rPr lang="en-US" sz="1400" b="1" dirty="0" smtClean="0"/>
            <a:t>red-blue</a:t>
          </a:r>
          <a:r>
            <a:rPr lang="en-US" sz="1400" dirty="0" smtClean="0"/>
            <a:t>: edge-disjoint pair of trees</a:t>
          </a:r>
          <a:endParaRPr lang="en-US" sz="1400" dirty="0"/>
        </a:p>
      </dgm:t>
    </dgm:pt>
    <dgm:pt modelId="{AEC58EC8-90AD-6C49-AE19-5DB8A4FC2D7C}" type="parTrans" cxnId="{40DDB55E-FC5D-7F4D-AC79-3548BD4DD6B1}">
      <dgm:prSet/>
      <dgm:spPr/>
      <dgm:t>
        <a:bodyPr/>
        <a:lstStyle/>
        <a:p>
          <a:endParaRPr lang="en-US"/>
        </a:p>
      </dgm:t>
    </dgm:pt>
    <dgm:pt modelId="{E355F2C6-6C76-1745-AC73-86F3D5F0D695}" type="sibTrans" cxnId="{40DDB55E-FC5D-7F4D-AC79-3548BD4DD6B1}">
      <dgm:prSet/>
      <dgm:spPr/>
      <dgm:t>
        <a:bodyPr/>
        <a:lstStyle/>
        <a:p>
          <a:endParaRPr lang="en-US"/>
        </a:p>
      </dgm:t>
    </dgm:pt>
    <dgm:pt modelId="{700DF7E9-F039-0F49-B2BC-29090649FCD3}">
      <dgm:prSet custT="1"/>
      <dgm:spPr/>
      <dgm:t>
        <a:bodyPr/>
        <a:lstStyle/>
        <a:p>
          <a:r>
            <a:rPr lang="en-US" sz="1400" dirty="0" smtClean="0"/>
            <a:t>Iteratively increase weight of used edges</a:t>
          </a:r>
          <a:endParaRPr lang="en-US" sz="1400" dirty="0"/>
        </a:p>
      </dgm:t>
    </dgm:pt>
    <dgm:pt modelId="{80679AD4-7E96-CE4B-BDDB-59D720B9A881}" type="parTrans" cxnId="{326B6FC6-0721-BD47-805B-0567A8A69852}">
      <dgm:prSet/>
      <dgm:spPr/>
      <dgm:t>
        <a:bodyPr/>
        <a:lstStyle/>
        <a:p>
          <a:endParaRPr lang="en-US"/>
        </a:p>
      </dgm:t>
    </dgm:pt>
    <dgm:pt modelId="{EBD9CE0F-6463-5144-8D40-7739686894FF}" type="sibTrans" cxnId="{326B6FC6-0721-BD47-805B-0567A8A69852}">
      <dgm:prSet/>
      <dgm:spPr/>
      <dgm:t>
        <a:bodyPr/>
        <a:lstStyle/>
        <a:p>
          <a:endParaRPr lang="en-US"/>
        </a:p>
      </dgm:t>
    </dgm:pt>
    <dgm:pt modelId="{29D5FE09-1A57-0345-8B21-3D436856DA0C}">
      <dgm:prSet custT="1"/>
      <dgm:spPr/>
      <dgm:t>
        <a:bodyPr/>
        <a:lstStyle/>
        <a:p>
          <a:r>
            <a:rPr lang="en-US" sz="1400" dirty="0" smtClean="0"/>
            <a:t>Disjoint paths generated using (</a:t>
          </a:r>
          <a:r>
            <a:rPr lang="en-US" sz="1400" dirty="0" err="1" smtClean="0"/>
            <a:t>Zheng</a:t>
          </a:r>
          <a:r>
            <a:rPr lang="en-US" sz="1400" dirty="0" smtClean="0"/>
            <a:t> 2010)</a:t>
          </a:r>
          <a:endParaRPr lang="en-US" sz="1400" dirty="0"/>
        </a:p>
      </dgm:t>
    </dgm:pt>
    <dgm:pt modelId="{776B57D8-95C4-FB48-9E7B-F6A768762D94}" type="parTrans" cxnId="{558E4351-95C6-D64F-9120-740FA91CA096}">
      <dgm:prSet/>
      <dgm:spPr/>
      <dgm:t>
        <a:bodyPr/>
        <a:lstStyle/>
        <a:p>
          <a:endParaRPr lang="en-US"/>
        </a:p>
      </dgm:t>
    </dgm:pt>
    <dgm:pt modelId="{ACD0DACB-EB56-8347-86C7-42F5B5A1460D}" type="sibTrans" cxnId="{558E4351-95C6-D64F-9120-740FA91CA096}">
      <dgm:prSet/>
      <dgm:spPr/>
      <dgm:t>
        <a:bodyPr/>
        <a:lstStyle/>
        <a:p>
          <a:endParaRPr lang="en-US"/>
        </a:p>
      </dgm:t>
    </dgm:pt>
    <dgm:pt modelId="{A3D07296-FB17-B94B-AFFE-6C7CC1FA877A}">
      <dgm:prSet custT="1"/>
      <dgm:spPr/>
      <dgm:t>
        <a:bodyPr/>
        <a:lstStyle/>
        <a:p>
          <a:r>
            <a:rPr lang="en-US" sz="1400" dirty="0" smtClean="0"/>
            <a:t>Split topology recursively using </a:t>
          </a:r>
          <a:r>
            <a:rPr lang="en-US" sz="1400" dirty="0" err="1" smtClean="0"/>
            <a:t>Bejerano</a:t>
          </a:r>
          <a:r>
            <a:rPr lang="en-US" sz="1400" dirty="0" smtClean="0"/>
            <a:t> 2013’s </a:t>
          </a:r>
          <a:r>
            <a:rPr lang="en-US" sz="1400" i="1" dirty="0" smtClean="0"/>
            <a:t>skeleton list</a:t>
          </a:r>
          <a:r>
            <a:rPr lang="en-US" sz="1400" i="0" dirty="0" smtClean="0"/>
            <a:t> data structure</a:t>
          </a:r>
          <a:endParaRPr lang="en-US" sz="1400" dirty="0"/>
        </a:p>
      </dgm:t>
    </dgm:pt>
    <dgm:pt modelId="{341F2C8C-8593-F24F-9590-7A163D148AF3}" type="parTrans" cxnId="{01F70E2C-C9A0-3E40-AD99-60F5EE5212DD}">
      <dgm:prSet/>
      <dgm:spPr/>
      <dgm:t>
        <a:bodyPr/>
        <a:lstStyle/>
        <a:p>
          <a:endParaRPr lang="en-US"/>
        </a:p>
      </dgm:t>
    </dgm:pt>
    <dgm:pt modelId="{6E1B4476-CCB4-544C-AFEA-1487D3E01066}" type="sibTrans" cxnId="{01F70E2C-C9A0-3E40-AD99-60F5EE5212DD}">
      <dgm:prSet/>
      <dgm:spPr/>
      <dgm:t>
        <a:bodyPr/>
        <a:lstStyle/>
        <a:p>
          <a:endParaRPr lang="en-US"/>
        </a:p>
      </dgm:t>
    </dgm:pt>
    <dgm:pt modelId="{F5AA77A3-ED8A-DA46-B0C6-1FC339FFD92C}">
      <dgm:prSet custT="1"/>
      <dgm:spPr/>
      <dgm:t>
        <a:bodyPr/>
        <a:lstStyle/>
        <a:p>
          <a:r>
            <a:rPr lang="en-US" sz="1400" b="0" dirty="0" smtClean="0"/>
            <a:t>Min-cost multicast trees NP-Hard! Heuristics:</a:t>
          </a:r>
          <a:endParaRPr lang="en-US" sz="1400" b="0" dirty="0"/>
        </a:p>
      </dgm:t>
    </dgm:pt>
    <dgm:pt modelId="{550B8B8A-79EA-514D-96C5-80203FD7240E}" type="parTrans" cxnId="{8B04DBF0-AAF3-7E41-9629-62E2B301DD0B}">
      <dgm:prSet/>
      <dgm:spPr/>
      <dgm:t>
        <a:bodyPr/>
        <a:lstStyle/>
        <a:p>
          <a:endParaRPr lang="en-US"/>
        </a:p>
      </dgm:t>
    </dgm:pt>
    <dgm:pt modelId="{04139D1C-1B63-F246-B815-ABE851799AA7}" type="sibTrans" cxnId="{8B04DBF0-AAF3-7E41-9629-62E2B301DD0B}">
      <dgm:prSet/>
      <dgm:spPr/>
      <dgm:t>
        <a:bodyPr/>
        <a:lstStyle/>
        <a:p>
          <a:endParaRPr lang="en-US"/>
        </a:p>
      </dgm:t>
    </dgm:pt>
    <dgm:pt modelId="{4724D720-07C1-CF40-BA26-8AC3752185B0}">
      <dgm:prSet custT="1"/>
      <dgm:spPr/>
      <dgm:t>
        <a:bodyPr/>
        <a:lstStyle/>
        <a:p>
          <a:r>
            <a:rPr lang="en-US" sz="1400" b="1" i="1" dirty="0" smtClean="0"/>
            <a:t>min-missing-links </a:t>
          </a:r>
          <a:r>
            <a:rPr lang="en-US" sz="1400" b="0" i="0" dirty="0" smtClean="0"/>
            <a:t>from STT</a:t>
          </a:r>
          <a:endParaRPr lang="en-US" sz="1400" dirty="0"/>
        </a:p>
      </dgm:t>
    </dgm:pt>
    <dgm:pt modelId="{F88E315F-DBE2-304F-BD4C-393BAB5063F0}" type="parTrans" cxnId="{B5291D47-0952-2742-A213-D8CBA83BEFE4}">
      <dgm:prSet/>
      <dgm:spPr/>
      <dgm:t>
        <a:bodyPr/>
        <a:lstStyle/>
        <a:p>
          <a:endParaRPr lang="en-US"/>
        </a:p>
      </dgm:t>
    </dgm:pt>
    <dgm:pt modelId="{6437A50F-D57B-E74A-812D-F2ED49D49AA8}" type="sibTrans" cxnId="{B5291D47-0952-2742-A213-D8CBA83BEFE4}">
      <dgm:prSet/>
      <dgm:spPr/>
      <dgm:t>
        <a:bodyPr/>
        <a:lstStyle/>
        <a:p>
          <a:endParaRPr lang="en-US"/>
        </a:p>
      </dgm:t>
    </dgm:pt>
    <dgm:pt modelId="{F4713063-3746-6D4C-B03D-B7022199C40B}">
      <dgm:prSet custT="1"/>
      <dgm:spPr/>
      <dgm:t>
        <a:bodyPr/>
        <a:lstStyle/>
        <a:p>
          <a:r>
            <a:rPr lang="en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max-overlap-links</a:t>
          </a:r>
          <a:r>
            <a:rPr lang="en" sz="1400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 </a:t>
          </a:r>
          <a:r>
            <a:rPr lang="en-US" sz="140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with STT</a:t>
          </a:r>
          <a:endParaRPr lang="en-US" sz="1400" dirty="0"/>
        </a:p>
      </dgm:t>
    </dgm:pt>
    <dgm:pt modelId="{EB7864FC-47B7-6B4B-A904-054E8FD6992A}" type="parTrans" cxnId="{2534CE71-0159-1449-A466-1450E43F3563}">
      <dgm:prSet/>
      <dgm:spPr/>
      <dgm:t>
        <a:bodyPr/>
        <a:lstStyle/>
        <a:p>
          <a:endParaRPr lang="en-US"/>
        </a:p>
      </dgm:t>
    </dgm:pt>
    <dgm:pt modelId="{6F284AE5-F8E9-6E40-812A-302402158768}" type="sibTrans" cxnId="{2534CE71-0159-1449-A466-1450E43F3563}">
      <dgm:prSet/>
      <dgm:spPr/>
      <dgm:t>
        <a:bodyPr/>
        <a:lstStyle/>
        <a:p>
          <a:endParaRPr lang="en-US"/>
        </a:p>
      </dgm:t>
    </dgm:pt>
    <dgm:pt modelId="{9995FE64-213C-8A4D-BBBA-00478A45758F}">
      <dgm:prSet custT="1"/>
      <dgm:spPr/>
      <dgm:t>
        <a:bodyPr/>
        <a:lstStyle/>
        <a:p>
          <a:r>
            <a:rPr lang="en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max-reachable-subscribers</a:t>
          </a:r>
          <a:r>
            <a:rPr lang="en-US" sz="140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via complete STT paths</a:t>
          </a:r>
          <a:endParaRPr lang="en-US" sz="1400" dirty="0"/>
        </a:p>
      </dgm:t>
    </dgm:pt>
    <dgm:pt modelId="{417D97CA-CE9A-5D4C-86E2-AC28F18CA1A6}" type="parTrans" cxnId="{80FFA825-4E83-3642-80C4-CD8FF218ACDE}">
      <dgm:prSet/>
      <dgm:spPr/>
      <dgm:t>
        <a:bodyPr/>
        <a:lstStyle/>
        <a:p>
          <a:endParaRPr lang="en-US"/>
        </a:p>
      </dgm:t>
    </dgm:pt>
    <dgm:pt modelId="{461F7442-0254-794B-959D-51F681DD4766}" type="sibTrans" cxnId="{80FFA825-4E83-3642-80C4-CD8FF218ACDE}">
      <dgm:prSet/>
      <dgm:spPr/>
      <dgm:t>
        <a:bodyPr/>
        <a:lstStyle/>
        <a:p>
          <a:endParaRPr lang="en-US"/>
        </a:p>
      </dgm:t>
    </dgm:pt>
    <dgm:pt modelId="{37F37211-A10A-9C47-A760-3FED8405F74C}">
      <dgm:prSet custT="1"/>
      <dgm:spPr/>
      <dgm:t>
        <a:bodyPr/>
        <a:lstStyle/>
        <a:p>
          <a:r>
            <a:rPr lang="en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max-link-importance</a:t>
          </a:r>
          <a:r>
            <a:rPr lang="en-US" sz="1400" b="1" i="1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: </a:t>
          </a:r>
          <a:r>
            <a:rPr lang="en-US" sz="1400" b="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hybrid of others</a:t>
          </a:r>
          <a:endParaRPr lang="en-US" sz="1400" dirty="0"/>
        </a:p>
      </dgm:t>
    </dgm:pt>
    <dgm:pt modelId="{4ACB6270-82DF-4D49-A4A3-5BC82CF46582}" type="parTrans" cxnId="{7B1EC600-BB21-3E48-A568-78F3F17E8CDF}">
      <dgm:prSet/>
      <dgm:spPr/>
      <dgm:t>
        <a:bodyPr/>
        <a:lstStyle/>
        <a:p>
          <a:endParaRPr lang="en-US"/>
        </a:p>
      </dgm:t>
    </dgm:pt>
    <dgm:pt modelId="{269A96FD-DC58-104F-8FF0-AF86784A96B0}" type="sibTrans" cxnId="{7B1EC600-BB21-3E48-A568-78F3F17E8CDF}">
      <dgm:prSet/>
      <dgm:spPr/>
      <dgm:t>
        <a:bodyPr/>
        <a:lstStyle/>
        <a:p>
          <a:endParaRPr lang="en-US"/>
        </a:p>
      </dgm:t>
    </dgm:pt>
    <dgm:pt modelId="{3ED63020-BE11-6D46-B4F5-87FDE39520C0}">
      <dgm:prSet custT="1"/>
      <dgm:spPr/>
      <dgm:t>
        <a:bodyPr/>
        <a:lstStyle/>
        <a:p>
          <a:r>
            <a:rPr lang="en-US" sz="1400" b="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Sum of STT links’ importance:</a:t>
          </a:r>
          <a:endParaRPr lang="en-US" sz="1400" dirty="0"/>
        </a:p>
      </dgm:t>
    </dgm:pt>
    <dgm:pt modelId="{78F13973-3F8D-0C4A-BF6A-4A37174B41ED}" type="parTrans" cxnId="{01671730-6D9B-9E46-BDBC-4CF17742404E}">
      <dgm:prSet/>
      <dgm:spPr/>
      <dgm:t>
        <a:bodyPr/>
        <a:lstStyle/>
        <a:p>
          <a:endParaRPr lang="en-US"/>
        </a:p>
      </dgm:t>
    </dgm:pt>
    <dgm:pt modelId="{34BCB55E-90B2-C948-9DBE-8F4B825A2E22}" type="sibTrans" cxnId="{01671730-6D9B-9E46-BDBC-4CF17742404E}">
      <dgm:prSet/>
      <dgm:spPr/>
      <dgm:t>
        <a:bodyPr/>
        <a:lstStyle/>
        <a:p>
          <a:endParaRPr lang="en-US"/>
        </a:p>
      </dgm:t>
    </dgm:pt>
    <dgm:pt modelId="{15AD5DFF-49C1-8D4D-8F9B-3D99338FBB6E}">
      <dgm:prSet custT="1"/>
      <dgm:spPr/>
      <dgm:t>
        <a:bodyPr/>
        <a:lstStyle/>
        <a:p>
          <a:r>
            <a:rPr lang="en-US" sz="1400" b="0" i="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# subscriber-paths traversing the link.</a:t>
          </a:r>
          <a:endParaRPr lang="en-US" sz="1400" dirty="0"/>
        </a:p>
      </dgm:t>
    </dgm:pt>
    <dgm:pt modelId="{AF4A2A7B-539A-5B44-8631-D329BB537107}" type="parTrans" cxnId="{0203F3F0-7068-7B46-B4A9-618D4B052C06}">
      <dgm:prSet/>
      <dgm:spPr/>
      <dgm:t>
        <a:bodyPr/>
        <a:lstStyle/>
        <a:p>
          <a:endParaRPr lang="en-US"/>
        </a:p>
      </dgm:t>
    </dgm:pt>
    <dgm:pt modelId="{D71501E4-11CB-144B-B8E8-92EC456A68CC}" type="sibTrans" cxnId="{0203F3F0-7068-7B46-B4A9-618D4B052C06}">
      <dgm:prSet/>
      <dgm:spPr/>
      <dgm:t>
        <a:bodyPr/>
        <a:lstStyle/>
        <a:p>
          <a:endParaRPr lang="en-US"/>
        </a:p>
      </dgm:t>
    </dgm:pt>
    <dgm:pt modelId="{2B04A085-9346-5348-B9D4-1FB9F0420BE4}">
      <dgm:prSet custT="1"/>
      <dgm:spPr/>
      <dgm:t>
        <a:bodyPr/>
        <a:lstStyle/>
        <a:p>
          <a:r>
            <a:rPr lang="en-US" sz="1400" b="0" i="0" dirty="0" smtClean="0"/>
            <a:t>STT indicates likely functional paths from Ride-C data paths  </a:t>
          </a:r>
          <a:r>
            <a:rPr lang="en-US" sz="1400" b="0" i="0" dirty="0" smtClean="0">
              <a:sym typeface="Wingdings"/>
            </a:rPr>
            <a:t>  heuristics:</a:t>
          </a:r>
          <a:endParaRPr lang="en-US" sz="1400" b="0" i="0" dirty="0"/>
        </a:p>
      </dgm:t>
    </dgm:pt>
    <dgm:pt modelId="{47F145EB-B404-F44C-B761-581E735C5EB6}" type="parTrans" cxnId="{98B237EC-D563-6647-895C-1EB615A0E28F}">
      <dgm:prSet/>
      <dgm:spPr/>
      <dgm:t>
        <a:bodyPr/>
        <a:lstStyle/>
        <a:p>
          <a:endParaRPr lang="en-US"/>
        </a:p>
      </dgm:t>
    </dgm:pt>
    <dgm:pt modelId="{A06568D9-41C0-D645-A827-E3C9FFD86157}" type="sibTrans" cxnId="{98B237EC-D563-6647-895C-1EB615A0E28F}">
      <dgm:prSet/>
      <dgm:spPr/>
      <dgm:t>
        <a:bodyPr/>
        <a:lstStyle/>
        <a:p>
          <a:endParaRPr lang="en-US"/>
        </a:p>
      </dgm:t>
    </dgm:pt>
    <dgm:pt modelId="{96BB491D-FAC2-D846-917D-D7F6DEB89466}" type="pres">
      <dgm:prSet presAssocID="{C7826506-C206-D747-A1DC-C8C43BBF7AEA}" presName="linearFlow" presStyleCnt="0">
        <dgm:presLayoutVars>
          <dgm:dir/>
          <dgm:animLvl val="lvl"/>
          <dgm:resizeHandles val="exact"/>
        </dgm:presLayoutVars>
      </dgm:prSet>
      <dgm:spPr/>
    </dgm:pt>
    <dgm:pt modelId="{9B1C2BED-93A6-D646-A3EC-8496CDB124A7}" type="pres">
      <dgm:prSet presAssocID="{74936DD7-0497-0147-ADF7-3494471FA32B}" presName="composite" presStyleCnt="0"/>
      <dgm:spPr/>
    </dgm:pt>
    <dgm:pt modelId="{A3019ECF-0455-F743-9210-0DA8E5A02AC9}" type="pres">
      <dgm:prSet presAssocID="{74936DD7-0497-0147-ADF7-3494471FA32B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59F73-064A-DB47-9C36-E58169601052}" type="pres">
      <dgm:prSet presAssocID="{74936DD7-0497-0147-ADF7-3494471FA32B}" presName="parSh" presStyleLbl="node1" presStyleIdx="0" presStyleCnt="2" custScaleX="69829" custScaleY="63316" custLinFactNeighborX="16428" custLinFactNeighborY="4596"/>
      <dgm:spPr/>
      <dgm:t>
        <a:bodyPr/>
        <a:lstStyle/>
        <a:p>
          <a:endParaRPr lang="en-US"/>
        </a:p>
      </dgm:t>
    </dgm:pt>
    <dgm:pt modelId="{AE3CE053-5EEC-394C-80C8-03246F02E088}" type="pres">
      <dgm:prSet presAssocID="{74936DD7-0497-0147-ADF7-3494471FA32B}" presName="desTx" presStyleLbl="fgAcc1" presStyleIdx="0" presStyleCnt="2" custScaleX="147637" custScaleY="63754" custLinFactNeighborX="117" custLinFactNeighborY="35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5025E-478A-BE4F-9B29-3A4C7D148DE7}" type="pres">
      <dgm:prSet presAssocID="{4C100100-0BC1-1549-A012-E7AF36BBF511}" presName="sibTrans" presStyleLbl="sibTrans2D1" presStyleIdx="0" presStyleCnt="1" custLinFactNeighborX="-2305" custLinFactNeighborY="32248"/>
      <dgm:spPr/>
      <dgm:t>
        <a:bodyPr/>
        <a:lstStyle/>
        <a:p>
          <a:endParaRPr lang="en-US"/>
        </a:p>
      </dgm:t>
    </dgm:pt>
    <dgm:pt modelId="{3A25B8FF-C94C-914A-9CFB-204C6FCB43E3}" type="pres">
      <dgm:prSet presAssocID="{4C100100-0BC1-1549-A012-E7AF36BBF511}" presName="connTx" presStyleLbl="sibTrans2D1" presStyleIdx="0" presStyleCnt="1"/>
      <dgm:spPr/>
      <dgm:t>
        <a:bodyPr/>
        <a:lstStyle/>
        <a:p>
          <a:endParaRPr lang="en-US"/>
        </a:p>
      </dgm:t>
    </dgm:pt>
    <dgm:pt modelId="{53D9EA3D-853A-4347-8962-AFF728C858B6}" type="pres">
      <dgm:prSet presAssocID="{1E9E4D03-D408-7545-9597-54D5D040FE5F}" presName="composite" presStyleCnt="0"/>
      <dgm:spPr/>
    </dgm:pt>
    <dgm:pt modelId="{0676D7CA-B85B-9C47-995B-38911373848C}" type="pres">
      <dgm:prSet presAssocID="{1E9E4D03-D408-7545-9597-54D5D040FE5F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6BCEC-90E1-0E48-95C6-60E22BA95B3A}" type="pres">
      <dgm:prSet presAssocID="{1E9E4D03-D408-7545-9597-54D5D040FE5F}" presName="parSh" presStyleLbl="node1" presStyleIdx="1" presStyleCnt="2" custScaleX="79234" custScaleY="63316" custLinFactNeighborX="16428" custLinFactNeighborY="4596"/>
      <dgm:spPr/>
      <dgm:t>
        <a:bodyPr/>
        <a:lstStyle/>
        <a:p>
          <a:endParaRPr lang="en-US"/>
        </a:p>
      </dgm:t>
    </dgm:pt>
    <dgm:pt modelId="{D9ECCC18-355B-E14D-A395-D7BD355D3893}" type="pres">
      <dgm:prSet presAssocID="{1E9E4D03-D408-7545-9597-54D5D040FE5F}" presName="desTx" presStyleLbl="fgAcc1" presStyleIdx="1" presStyleCnt="2" custScaleX="125657" custScaleY="63754" custLinFactNeighborX="117" custLinFactNeighborY="35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C6D40A-2104-074D-BB69-BEAD3D8CBCA6}" type="presOf" srcId="{74936DD7-0497-0147-ADF7-3494471FA32B}" destId="{15959F73-064A-DB47-9C36-E58169601052}" srcOrd="1" destOrd="0" presId="urn:microsoft.com/office/officeart/2005/8/layout/process3"/>
    <dgm:cxn modelId="{AE7F880A-29F4-CA45-9D4A-DE61B7977E26}" type="presOf" srcId="{A3D07296-FB17-B94B-AFFE-6C7CC1FA877A}" destId="{AE3CE053-5EEC-394C-80C8-03246F02E088}" srcOrd="0" destOrd="6" presId="urn:microsoft.com/office/officeart/2005/8/layout/process3"/>
    <dgm:cxn modelId="{2DB5CBC4-B99F-F448-AC18-45B628E3FA1C}" srcId="{74936DD7-0497-0147-ADF7-3494471FA32B}" destId="{CF536376-B798-9F47-9E46-54D0F627405A}" srcOrd="1" destOrd="0" parTransId="{AAD36D56-F7D5-F140-A404-7310A99EDA5C}" sibTransId="{167AB55D-DAF5-2142-924F-E8FCCE484DA5}"/>
    <dgm:cxn modelId="{F5B01A38-B304-7D46-968B-129F55185824}" type="presOf" srcId="{4724D720-07C1-CF40-BA26-8AC3752185B0}" destId="{D9ECCC18-355B-E14D-A395-D7BD355D3893}" srcOrd="0" destOrd="1" presId="urn:microsoft.com/office/officeart/2005/8/layout/process3"/>
    <dgm:cxn modelId="{58B558A3-20F1-4444-9722-06A9E1B4FBCB}" type="presOf" srcId="{37F37211-A10A-9C47-A760-3FED8405F74C}" destId="{D9ECCC18-355B-E14D-A395-D7BD355D3893}" srcOrd="0" destOrd="4" presId="urn:microsoft.com/office/officeart/2005/8/layout/process3"/>
    <dgm:cxn modelId="{558E4351-95C6-D64F-9120-740FA91CA096}" srcId="{004FA551-9226-8642-9467-7EB0D5C19481}" destId="{29D5FE09-1A57-0345-8B21-3D436856DA0C}" srcOrd="0" destOrd="0" parTransId="{776B57D8-95C4-FB48-9E7B-F6A768762D94}" sibTransId="{ACD0DACB-EB56-8347-86C7-42F5B5A1460D}"/>
    <dgm:cxn modelId="{B5291D47-0952-2742-A213-D8CBA83BEFE4}" srcId="{1E9E4D03-D408-7545-9597-54D5D040FE5F}" destId="{4724D720-07C1-CF40-BA26-8AC3752185B0}" srcOrd="1" destOrd="0" parTransId="{F88E315F-DBE2-304F-BD4C-393BAB5063F0}" sibTransId="{6437A50F-D57B-E74A-812D-F2ED49D49AA8}"/>
    <dgm:cxn modelId="{248002DE-35DF-AA4C-B328-30B8BC543096}" type="presOf" srcId="{29D5FE09-1A57-0345-8B21-3D436856DA0C}" destId="{AE3CE053-5EEC-394C-80C8-03246F02E088}" srcOrd="0" destOrd="4" presId="urn:microsoft.com/office/officeart/2005/8/layout/process3"/>
    <dgm:cxn modelId="{A8E4D0AA-6AC1-2E40-AA38-5E77C8034693}" type="presOf" srcId="{9995FE64-213C-8A4D-BBBA-00478A45758F}" destId="{D9ECCC18-355B-E14D-A395-D7BD355D3893}" srcOrd="0" destOrd="3" presId="urn:microsoft.com/office/officeart/2005/8/layout/process3"/>
    <dgm:cxn modelId="{D61FA010-9FFA-CE44-8A37-04366D80E43D}" type="presOf" srcId="{CF536376-B798-9F47-9E46-54D0F627405A}" destId="{AE3CE053-5EEC-394C-80C8-03246F02E088}" srcOrd="0" destOrd="1" presId="urn:microsoft.com/office/officeart/2005/8/layout/process3"/>
    <dgm:cxn modelId="{5FCD0BEC-DA74-484F-BD93-14F23F7728CA}" type="presOf" srcId="{1E9E4D03-D408-7545-9597-54D5D040FE5F}" destId="{0676D7CA-B85B-9C47-995B-38911373848C}" srcOrd="0" destOrd="0" presId="urn:microsoft.com/office/officeart/2005/8/layout/process3"/>
    <dgm:cxn modelId="{0203F3F0-7068-7B46-B4A9-618D4B052C06}" srcId="{37F37211-A10A-9C47-A760-3FED8405F74C}" destId="{15AD5DFF-49C1-8D4D-8F9B-3D99338FBB6E}" srcOrd="1" destOrd="0" parTransId="{AF4A2A7B-539A-5B44-8631-D329BB537107}" sibTransId="{D71501E4-11CB-144B-B8E8-92EC456A68CC}"/>
    <dgm:cxn modelId="{04F0F027-C9D3-9E45-9E51-C1F27CDD9303}" srcId="{C7826506-C206-D747-A1DC-C8C43BBF7AEA}" destId="{1E9E4D03-D408-7545-9597-54D5D040FE5F}" srcOrd="1" destOrd="0" parTransId="{AA3BD4C5-20C2-334F-A9BC-926E5441C03C}" sibTransId="{12ED3277-3344-5C41-A269-C79E2800F0EA}"/>
    <dgm:cxn modelId="{98B237EC-D563-6647-895C-1EB615A0E28F}" srcId="{1E9E4D03-D408-7545-9597-54D5D040FE5F}" destId="{2B04A085-9346-5348-B9D4-1FB9F0420BE4}" srcOrd="0" destOrd="0" parTransId="{47F145EB-B404-F44C-B761-581E735C5EB6}" sibTransId="{A06568D9-41C0-D645-A827-E3C9FFD86157}"/>
    <dgm:cxn modelId="{01F70E2C-C9A0-3E40-AD99-60F5EE5212DD}" srcId="{FFD9F318-6310-B548-9071-7922E1656C07}" destId="{A3D07296-FB17-B94B-AFFE-6C7CC1FA877A}" srcOrd="0" destOrd="0" parTransId="{341F2C8C-8593-F24F-9590-7A163D148AF3}" sibTransId="{6E1B4476-CCB4-544C-AFEA-1487D3E01066}"/>
    <dgm:cxn modelId="{912A9116-1460-F844-B721-431BD99FE89A}" type="presOf" srcId="{4C100100-0BC1-1549-A012-E7AF36BBF511}" destId="{3A25B8FF-C94C-914A-9CFB-204C6FCB43E3}" srcOrd="1" destOrd="0" presId="urn:microsoft.com/office/officeart/2005/8/layout/process3"/>
    <dgm:cxn modelId="{326B6FC6-0721-BD47-805B-0567A8A69852}" srcId="{CF536376-B798-9F47-9E46-54D0F627405A}" destId="{700DF7E9-F039-0F49-B2BC-29090649FCD3}" srcOrd="0" destOrd="0" parTransId="{80679AD4-7E96-CE4B-BDDB-59D720B9A881}" sibTransId="{EBD9CE0F-6463-5144-8D40-7739686894FF}"/>
    <dgm:cxn modelId="{4887952E-5B9D-6540-995E-53AEDEDF34F4}" type="presOf" srcId="{3ED63020-BE11-6D46-B4F5-87FDE39520C0}" destId="{D9ECCC18-355B-E14D-A395-D7BD355D3893}" srcOrd="0" destOrd="5" presId="urn:microsoft.com/office/officeart/2005/8/layout/process3"/>
    <dgm:cxn modelId="{7E5B224C-8506-E346-B90A-9B1326DAE7A2}" type="presOf" srcId="{74936DD7-0497-0147-ADF7-3494471FA32B}" destId="{A3019ECF-0455-F743-9210-0DA8E5A02AC9}" srcOrd="0" destOrd="0" presId="urn:microsoft.com/office/officeart/2005/8/layout/process3"/>
    <dgm:cxn modelId="{21109AFE-BB4F-1445-90F7-D69AD20C651F}" type="presOf" srcId="{4C100100-0BC1-1549-A012-E7AF36BBF511}" destId="{07B5025E-478A-BE4F-9B29-3A4C7D148DE7}" srcOrd="0" destOrd="0" presId="urn:microsoft.com/office/officeart/2005/8/layout/process3"/>
    <dgm:cxn modelId="{57F1B21F-A49C-3D42-8B92-CF7A0996BEFB}" type="presOf" srcId="{2B04A085-9346-5348-B9D4-1FB9F0420BE4}" destId="{D9ECCC18-355B-E14D-A395-D7BD355D3893}" srcOrd="0" destOrd="0" presId="urn:microsoft.com/office/officeart/2005/8/layout/process3"/>
    <dgm:cxn modelId="{548A2F29-C0A4-8A4C-8916-79F7F0D9E265}" type="presOf" srcId="{C7826506-C206-D747-A1DC-C8C43BBF7AEA}" destId="{96BB491D-FAC2-D846-917D-D7F6DEB89466}" srcOrd="0" destOrd="0" presId="urn:microsoft.com/office/officeart/2005/8/layout/process3"/>
    <dgm:cxn modelId="{40DDB55E-FC5D-7F4D-AC79-3548BD4DD6B1}" srcId="{74936DD7-0497-0147-ADF7-3494471FA32B}" destId="{FFD9F318-6310-B548-9071-7922E1656C07}" srcOrd="3" destOrd="0" parTransId="{AEC58EC8-90AD-6C49-AE19-5DB8A4FC2D7C}" sibTransId="{E355F2C6-6C76-1745-AC73-86F3D5F0D695}"/>
    <dgm:cxn modelId="{80FFA825-4E83-3642-80C4-CD8FF218ACDE}" srcId="{1E9E4D03-D408-7545-9597-54D5D040FE5F}" destId="{9995FE64-213C-8A4D-BBBA-00478A45758F}" srcOrd="3" destOrd="0" parTransId="{417D97CA-CE9A-5D4C-86E2-AC28F18CA1A6}" sibTransId="{461F7442-0254-794B-959D-51F681DD4766}"/>
    <dgm:cxn modelId="{28790DD5-8141-A84C-82C6-EC412090F00F}" type="presOf" srcId="{FFD9F318-6310-B548-9071-7922E1656C07}" destId="{AE3CE053-5EEC-394C-80C8-03246F02E088}" srcOrd="0" destOrd="5" presId="urn:microsoft.com/office/officeart/2005/8/layout/process3"/>
    <dgm:cxn modelId="{7B1EC600-BB21-3E48-A568-78F3F17E8CDF}" srcId="{1E9E4D03-D408-7545-9597-54D5D040FE5F}" destId="{37F37211-A10A-9C47-A760-3FED8405F74C}" srcOrd="4" destOrd="0" parTransId="{4ACB6270-82DF-4D49-A4A3-5BC82CF46582}" sibTransId="{269A96FD-DC58-104F-8FF0-AF86784A96B0}"/>
    <dgm:cxn modelId="{8107ABF4-8B9F-EF4C-9D38-1A6087A3D91F}" type="presOf" srcId="{F4713063-3746-6D4C-B03D-B7022199C40B}" destId="{D9ECCC18-355B-E14D-A395-D7BD355D3893}" srcOrd="0" destOrd="2" presId="urn:microsoft.com/office/officeart/2005/8/layout/process3"/>
    <dgm:cxn modelId="{35F7F071-23B4-9C44-A409-03BECAD2CB87}" type="presOf" srcId="{1E9E4D03-D408-7545-9597-54D5D040FE5F}" destId="{4866BCEC-90E1-0E48-95C6-60E22BA95B3A}" srcOrd="1" destOrd="0" presId="urn:microsoft.com/office/officeart/2005/8/layout/process3"/>
    <dgm:cxn modelId="{545E3E27-24B0-8A45-B7D0-BB55718EBC78}" type="presOf" srcId="{15AD5DFF-49C1-8D4D-8F9B-3D99338FBB6E}" destId="{D9ECCC18-355B-E14D-A395-D7BD355D3893}" srcOrd="0" destOrd="6" presId="urn:microsoft.com/office/officeart/2005/8/layout/process3"/>
    <dgm:cxn modelId="{8FC1EA8E-4561-2D4B-B9F0-CE5384CBC41F}" type="presOf" srcId="{F5AA77A3-ED8A-DA46-B0C6-1FC339FFD92C}" destId="{AE3CE053-5EEC-394C-80C8-03246F02E088}" srcOrd="0" destOrd="0" presId="urn:microsoft.com/office/officeart/2005/8/layout/process3"/>
    <dgm:cxn modelId="{8B04DBF0-AAF3-7E41-9629-62E2B301DD0B}" srcId="{74936DD7-0497-0147-ADF7-3494471FA32B}" destId="{F5AA77A3-ED8A-DA46-B0C6-1FC339FFD92C}" srcOrd="0" destOrd="0" parTransId="{550B8B8A-79EA-514D-96C5-80203FD7240E}" sibTransId="{04139D1C-1B63-F246-B815-ABE851799AA7}"/>
    <dgm:cxn modelId="{2534CE71-0159-1449-A466-1450E43F3563}" srcId="{1E9E4D03-D408-7545-9597-54D5D040FE5F}" destId="{F4713063-3746-6D4C-B03D-B7022199C40B}" srcOrd="2" destOrd="0" parTransId="{EB7864FC-47B7-6B4B-A904-054E8FD6992A}" sibTransId="{6F284AE5-F8E9-6E40-812A-302402158768}"/>
    <dgm:cxn modelId="{01671730-6D9B-9E46-BDBC-4CF17742404E}" srcId="{37F37211-A10A-9C47-A760-3FED8405F74C}" destId="{3ED63020-BE11-6D46-B4F5-87FDE39520C0}" srcOrd="0" destOrd="0" parTransId="{78F13973-3F8D-0C4A-BF6A-4A37174B41ED}" sibTransId="{34BCB55E-90B2-C948-9DBE-8F4B825A2E22}"/>
    <dgm:cxn modelId="{4A29CC4A-46B6-1A41-83B6-3AAD03E62D62}" srcId="{C7826506-C206-D747-A1DC-C8C43BBF7AEA}" destId="{74936DD7-0497-0147-ADF7-3494471FA32B}" srcOrd="0" destOrd="0" parTransId="{90B96A27-9C65-0C4A-BCC0-7A70C3898109}" sibTransId="{4C100100-0BC1-1549-A012-E7AF36BBF511}"/>
    <dgm:cxn modelId="{AE3EA508-AE18-8F47-97D6-15E613C2314C}" type="presOf" srcId="{700DF7E9-F039-0F49-B2BC-29090649FCD3}" destId="{AE3CE053-5EEC-394C-80C8-03246F02E088}" srcOrd="0" destOrd="2" presId="urn:microsoft.com/office/officeart/2005/8/layout/process3"/>
    <dgm:cxn modelId="{58E83931-2637-0647-B65B-6B5D46138602}" srcId="{74936DD7-0497-0147-ADF7-3494471FA32B}" destId="{004FA551-9226-8642-9467-7EB0D5C19481}" srcOrd="2" destOrd="0" parTransId="{FC87971C-55A1-364B-8E8F-ED4E666C9AF0}" sibTransId="{AD087DCA-0348-E34D-8F21-EF4C1B1EFE2C}"/>
    <dgm:cxn modelId="{974F89E7-BDFD-ED45-892A-C48B86D8AC52}" type="presOf" srcId="{004FA551-9226-8642-9467-7EB0D5C19481}" destId="{AE3CE053-5EEC-394C-80C8-03246F02E088}" srcOrd="0" destOrd="3" presId="urn:microsoft.com/office/officeart/2005/8/layout/process3"/>
    <dgm:cxn modelId="{3FFBB1B2-08F7-0247-9F21-E8EA184DADB0}" type="presParOf" srcId="{96BB491D-FAC2-D846-917D-D7F6DEB89466}" destId="{9B1C2BED-93A6-D646-A3EC-8496CDB124A7}" srcOrd="0" destOrd="0" presId="urn:microsoft.com/office/officeart/2005/8/layout/process3"/>
    <dgm:cxn modelId="{C03E0DDC-1AE8-E644-A0B9-F9E362E2E5AA}" type="presParOf" srcId="{9B1C2BED-93A6-D646-A3EC-8496CDB124A7}" destId="{A3019ECF-0455-F743-9210-0DA8E5A02AC9}" srcOrd="0" destOrd="0" presId="urn:microsoft.com/office/officeart/2005/8/layout/process3"/>
    <dgm:cxn modelId="{ABA789FC-B25E-D54C-A73F-7939A919CE57}" type="presParOf" srcId="{9B1C2BED-93A6-D646-A3EC-8496CDB124A7}" destId="{15959F73-064A-DB47-9C36-E58169601052}" srcOrd="1" destOrd="0" presId="urn:microsoft.com/office/officeart/2005/8/layout/process3"/>
    <dgm:cxn modelId="{B91A1C4B-69E4-F14F-BD51-CD10875B27AF}" type="presParOf" srcId="{9B1C2BED-93A6-D646-A3EC-8496CDB124A7}" destId="{AE3CE053-5EEC-394C-80C8-03246F02E088}" srcOrd="2" destOrd="0" presId="urn:microsoft.com/office/officeart/2005/8/layout/process3"/>
    <dgm:cxn modelId="{E085F45A-ADE7-2140-9FFA-73DA9377479D}" type="presParOf" srcId="{96BB491D-FAC2-D846-917D-D7F6DEB89466}" destId="{07B5025E-478A-BE4F-9B29-3A4C7D148DE7}" srcOrd="1" destOrd="0" presId="urn:microsoft.com/office/officeart/2005/8/layout/process3"/>
    <dgm:cxn modelId="{99139DB4-0807-D143-9FC9-EE5254B9FBA2}" type="presParOf" srcId="{07B5025E-478A-BE4F-9B29-3A4C7D148DE7}" destId="{3A25B8FF-C94C-914A-9CFB-204C6FCB43E3}" srcOrd="0" destOrd="0" presId="urn:microsoft.com/office/officeart/2005/8/layout/process3"/>
    <dgm:cxn modelId="{91397394-376C-AD43-AA99-009AA25E1806}" type="presParOf" srcId="{96BB491D-FAC2-D846-917D-D7F6DEB89466}" destId="{53D9EA3D-853A-4347-8962-AFF728C858B6}" srcOrd="2" destOrd="0" presId="urn:microsoft.com/office/officeart/2005/8/layout/process3"/>
    <dgm:cxn modelId="{C8F2380D-87D2-EC4C-82DD-50703154930A}" type="presParOf" srcId="{53D9EA3D-853A-4347-8962-AFF728C858B6}" destId="{0676D7CA-B85B-9C47-995B-38911373848C}" srcOrd="0" destOrd="0" presId="urn:microsoft.com/office/officeart/2005/8/layout/process3"/>
    <dgm:cxn modelId="{443F76EE-6097-A247-ACAA-C1F8D088B022}" type="presParOf" srcId="{53D9EA3D-853A-4347-8962-AFF728C858B6}" destId="{4866BCEC-90E1-0E48-95C6-60E22BA95B3A}" srcOrd="1" destOrd="0" presId="urn:microsoft.com/office/officeart/2005/8/layout/process3"/>
    <dgm:cxn modelId="{374AA77C-D4B3-3C45-8F0B-55F1CA7976B3}" type="presParOf" srcId="{53D9EA3D-853A-4347-8962-AFF728C858B6}" destId="{D9ECCC18-355B-E14D-A395-D7BD355D389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5D85F5-F498-2B48-B919-205ED16903C3}" type="doc">
      <dgm:prSet loTypeId="urn:microsoft.com/office/officeart/2005/8/layout/hProcess10" loCatId="" qsTypeId="urn:microsoft.com/office/officeart/2005/8/quickstyle/simple4" qsCatId="simple" csTypeId="urn:microsoft.com/office/officeart/2005/8/colors/accent1_2" csCatId="accent1" phldr="1"/>
      <dgm:spPr/>
    </dgm:pt>
    <dgm:pt modelId="{866711AC-9ADA-9347-A3D9-C1C0F4437AA4}">
      <dgm:prSet phldrT="[Text]" custT="1"/>
      <dgm:spPr/>
      <dgm:t>
        <a:bodyPr/>
        <a:lstStyle/>
        <a:p>
          <a:r>
            <a:rPr lang="en-US" sz="1400" dirty="0" smtClean="0"/>
            <a:t>Generate synthetic campus network topologies</a:t>
          </a:r>
          <a:endParaRPr lang="en-US" sz="1400" dirty="0"/>
        </a:p>
      </dgm:t>
    </dgm:pt>
    <dgm:pt modelId="{FD3D66E5-2739-B748-8B71-E45FA709943D}" type="parTrans" cxnId="{3C0CBBE0-F517-0247-95F6-D655B16C612D}">
      <dgm:prSet/>
      <dgm:spPr/>
      <dgm:t>
        <a:bodyPr/>
        <a:lstStyle/>
        <a:p>
          <a:endParaRPr lang="en-US"/>
        </a:p>
      </dgm:t>
    </dgm:pt>
    <dgm:pt modelId="{E6BBF4C5-9632-3843-A0A8-8C589BB4868A}" type="sibTrans" cxnId="{3C0CBBE0-F517-0247-95F6-D655B16C612D}">
      <dgm:prSet/>
      <dgm:spPr/>
      <dgm:t>
        <a:bodyPr/>
        <a:lstStyle/>
        <a:p>
          <a:endParaRPr lang="en-US"/>
        </a:p>
      </dgm:t>
    </dgm:pt>
    <dgm:pt modelId="{4B7DF912-57E9-504B-89A9-613C482ED93E}">
      <dgm:prSet phldrT="[Text]" custT="1"/>
      <dgm:spPr/>
      <dgm:t>
        <a:bodyPr/>
        <a:lstStyle/>
        <a:p>
          <a:r>
            <a:rPr lang="en-US" sz="1400" dirty="0" smtClean="0"/>
            <a:t>Network failures</a:t>
          </a:r>
        </a:p>
        <a:p>
          <a:r>
            <a:rPr lang="en-US" sz="1100" dirty="0" smtClean="0"/>
            <a:t>(uniformly-random)</a:t>
          </a:r>
        </a:p>
      </dgm:t>
    </dgm:pt>
    <dgm:pt modelId="{3541ECB4-188A-2F4A-B4BD-665F52740A18}" type="parTrans" cxnId="{172EE4EF-0464-9E40-9DFC-D6AACF9BDE1D}">
      <dgm:prSet/>
      <dgm:spPr/>
      <dgm:t>
        <a:bodyPr/>
        <a:lstStyle/>
        <a:p>
          <a:endParaRPr lang="en-US"/>
        </a:p>
      </dgm:t>
    </dgm:pt>
    <dgm:pt modelId="{33C94901-92DE-CC48-BA7F-F86DF3B7002E}" type="sibTrans" cxnId="{172EE4EF-0464-9E40-9DFC-D6AACF9BDE1D}">
      <dgm:prSet/>
      <dgm:spPr/>
      <dgm:t>
        <a:bodyPr/>
        <a:lstStyle/>
        <a:p>
          <a:endParaRPr lang="en-US"/>
        </a:p>
      </dgm:t>
    </dgm:pt>
    <dgm:pt modelId="{BDFE6FDB-4D92-0245-B0FB-F1024943556A}">
      <dgm:prSet custT="1"/>
      <dgm:spPr/>
      <dgm:t>
        <a:bodyPr/>
        <a:lstStyle/>
        <a:p>
          <a:r>
            <a:rPr lang="en-US" sz="1400" dirty="0" smtClean="0"/>
            <a:t>Emulate an IP network        (via </a:t>
          </a:r>
          <a:r>
            <a:rPr lang="en-US" sz="1400" dirty="0" err="1" smtClean="0"/>
            <a:t>Mininet</a:t>
          </a:r>
          <a:r>
            <a:rPr lang="en-US" sz="1400" dirty="0" smtClean="0"/>
            <a:t>)</a:t>
          </a:r>
          <a:endParaRPr lang="en-US" sz="1400" dirty="0"/>
        </a:p>
      </dgm:t>
    </dgm:pt>
    <dgm:pt modelId="{0333AD71-EEBA-A241-974B-66124AD4B617}" type="parTrans" cxnId="{F8159975-B20F-3943-806F-834EEADF0A72}">
      <dgm:prSet/>
      <dgm:spPr/>
      <dgm:t>
        <a:bodyPr/>
        <a:lstStyle/>
        <a:p>
          <a:endParaRPr lang="en-US"/>
        </a:p>
      </dgm:t>
    </dgm:pt>
    <dgm:pt modelId="{B912EADF-F564-6648-9BE1-154631C3AB69}" type="sibTrans" cxnId="{F8159975-B20F-3943-806F-834EEADF0A72}">
      <dgm:prSet/>
      <dgm:spPr/>
      <dgm:t>
        <a:bodyPr/>
        <a:lstStyle/>
        <a:p>
          <a:endParaRPr lang="en-US"/>
        </a:p>
      </dgm:t>
    </dgm:pt>
    <dgm:pt modelId="{E6D70DB0-D6D9-2A4C-834D-12F5EE557D93}">
      <dgm:prSet phldrT="[Text]" custT="1"/>
      <dgm:spPr/>
      <dgm:t>
        <a:bodyPr/>
        <a:lstStyle/>
        <a:p>
          <a:r>
            <a:rPr lang="en-US" sz="1400" dirty="0" smtClean="0"/>
            <a:t>Configure Ride-enabled SCALE clients as:</a:t>
          </a:r>
        </a:p>
        <a:p>
          <a:r>
            <a:rPr lang="en-US" sz="1400" dirty="0" smtClean="0"/>
            <a:t>Event publishers &amp; Alert subscribers</a:t>
          </a:r>
        </a:p>
        <a:p>
          <a:r>
            <a:rPr lang="en-US" sz="1100" dirty="0" smtClean="0"/>
            <a:t>(uniformly random)</a:t>
          </a:r>
        </a:p>
      </dgm:t>
    </dgm:pt>
    <dgm:pt modelId="{7C2EB785-AF8A-0046-AD19-7681FACF4D36}" type="parTrans" cxnId="{1167C4D5-9F97-F64E-9132-9B7944989386}">
      <dgm:prSet/>
      <dgm:spPr/>
      <dgm:t>
        <a:bodyPr/>
        <a:lstStyle/>
        <a:p>
          <a:endParaRPr lang="en-US"/>
        </a:p>
      </dgm:t>
    </dgm:pt>
    <dgm:pt modelId="{E3D6F864-7F87-104A-BF18-CB7D03BBADB3}" type="sibTrans" cxnId="{1167C4D5-9F97-F64E-9132-9B7944989386}">
      <dgm:prSet/>
      <dgm:spPr/>
      <dgm:t>
        <a:bodyPr/>
        <a:lstStyle/>
        <a:p>
          <a:endParaRPr lang="en-US"/>
        </a:p>
      </dgm:t>
    </dgm:pt>
    <dgm:pt modelId="{D2C8034A-D9B1-2B42-8E82-97F412205730}">
      <dgm:prSet phldrT="[Text]" custT="1"/>
      <dgm:spPr/>
      <dgm:t>
        <a:bodyPr/>
        <a:lstStyle/>
        <a:p>
          <a:r>
            <a:rPr lang="en-US" sz="1100" dirty="0" smtClean="0"/>
            <a:t>Output events </a:t>
          </a:r>
          <a:r>
            <a:rPr lang="en-US" sz="1100" dirty="0" smtClean="0">
              <a:sym typeface="Wingdings"/>
            </a:rPr>
            <a:t> </a:t>
          </a:r>
          <a:r>
            <a:rPr lang="en-US" sz="1100" dirty="0" smtClean="0"/>
            <a:t>parse &amp; plot results</a:t>
          </a:r>
        </a:p>
      </dgm:t>
    </dgm:pt>
    <dgm:pt modelId="{3535F529-4342-7F42-9D7A-A8F97A37300A}" type="parTrans" cxnId="{E7CF5B02-635B-D14A-A524-955B764B7D34}">
      <dgm:prSet/>
      <dgm:spPr/>
      <dgm:t>
        <a:bodyPr/>
        <a:lstStyle/>
        <a:p>
          <a:endParaRPr lang="en-US"/>
        </a:p>
      </dgm:t>
    </dgm:pt>
    <dgm:pt modelId="{3E684879-C5E6-A346-8431-C617D6CA73A7}" type="sibTrans" cxnId="{E7CF5B02-635B-D14A-A524-955B764B7D34}">
      <dgm:prSet/>
      <dgm:spPr/>
      <dgm:t>
        <a:bodyPr/>
        <a:lstStyle/>
        <a:p>
          <a:endParaRPr lang="en-US"/>
        </a:p>
      </dgm:t>
    </dgm:pt>
    <dgm:pt modelId="{23221693-DE4B-EB44-9574-BC660F2E2203}" type="pres">
      <dgm:prSet presAssocID="{8E5D85F5-F498-2B48-B919-205ED16903C3}" presName="Name0" presStyleCnt="0">
        <dgm:presLayoutVars>
          <dgm:dir/>
          <dgm:resizeHandles val="exact"/>
        </dgm:presLayoutVars>
      </dgm:prSet>
      <dgm:spPr/>
    </dgm:pt>
    <dgm:pt modelId="{66587150-FB32-8346-897A-A8187CB39A01}" type="pres">
      <dgm:prSet presAssocID="{866711AC-9ADA-9347-A3D9-C1C0F4437AA4}" presName="composite" presStyleCnt="0"/>
      <dgm:spPr/>
    </dgm:pt>
    <dgm:pt modelId="{A01D9588-FE17-B842-8283-C03CF888F6CD}" type="pres">
      <dgm:prSet presAssocID="{866711AC-9ADA-9347-A3D9-C1C0F4437AA4}" presName="imagSh" presStyleLbl="bgImgPlace1" presStyleIdx="0" presStyleCnt="5" custScaleX="939378" custScaleY="973832" custLinFactY="-117178" custLinFactNeighborX="27211" custLinFactNeighborY="-2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5E1809-CC6C-824C-AFC6-A1C0A0ECC853}" type="pres">
      <dgm:prSet presAssocID="{866711AC-9ADA-9347-A3D9-C1C0F4437AA4}" presName="txNode" presStyleLbl="node1" presStyleIdx="0" presStyleCnt="5" custScaleX="717189" custScaleY="342319" custLinFactY="127762" custLinFactNeighborX="75851" custLinFactNeighborY="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84303-F311-FE4A-8B33-BBF22CF4B44A}" type="pres">
      <dgm:prSet presAssocID="{E6BBF4C5-9632-3843-A0A8-8C589BB4868A}" presName="sibTrans" presStyleLbl="sibTrans2D1" presStyleIdx="0" presStyleCnt="4" custScaleX="180609" custScaleY="447211"/>
      <dgm:spPr/>
      <dgm:t>
        <a:bodyPr/>
        <a:lstStyle/>
        <a:p>
          <a:endParaRPr lang="en-US"/>
        </a:p>
      </dgm:t>
    </dgm:pt>
    <dgm:pt modelId="{580FAF9A-063A-374F-9571-31FB216BDA61}" type="pres">
      <dgm:prSet presAssocID="{E6BBF4C5-9632-3843-A0A8-8C589BB4868A}" presName="connTx" presStyleLbl="sibTrans2D1" presStyleIdx="0" presStyleCnt="4"/>
      <dgm:spPr/>
      <dgm:t>
        <a:bodyPr/>
        <a:lstStyle/>
        <a:p>
          <a:endParaRPr lang="en-US"/>
        </a:p>
      </dgm:t>
    </dgm:pt>
    <dgm:pt modelId="{E300702C-3C56-F448-92CD-76E97085B26D}" type="pres">
      <dgm:prSet presAssocID="{BDFE6FDB-4D92-0245-B0FB-F1024943556A}" presName="composite" presStyleCnt="0"/>
      <dgm:spPr/>
    </dgm:pt>
    <dgm:pt modelId="{0A1F2499-C9F1-DC47-B6D6-FF00A2CDCD39}" type="pres">
      <dgm:prSet presAssocID="{BDFE6FDB-4D92-0245-B0FB-F1024943556A}" presName="imagSh" presStyleLbl="bgImgPlace1" presStyleIdx="1" presStyleCnt="5" custScaleX="682440" custScaleY="406193" custLinFactX="100000" custLinFactY="-222919" custLinFactNeighborX="116282" custLinFactNeighborY="-30000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7" t="-1944" r="-2240" b="-368"/>
          </a:stretch>
        </a:blipFill>
      </dgm:spPr>
      <dgm:t>
        <a:bodyPr/>
        <a:lstStyle/>
        <a:p>
          <a:endParaRPr lang="en-US"/>
        </a:p>
      </dgm:t>
    </dgm:pt>
    <dgm:pt modelId="{8AD8780F-65EA-344D-A67A-A1FAE2B25914}" type="pres">
      <dgm:prSet presAssocID="{BDFE6FDB-4D92-0245-B0FB-F1024943556A}" presName="txNode" presStyleLbl="node1" presStyleIdx="1" presStyleCnt="5" custScaleX="560734" custScaleY="302374" custLinFactX="99728" custLinFactY="-100000" custLinFactNeighborX="100000" custLinFactNeighborY="-1241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65FA0-A65D-5A45-90F6-0AE3C83ADD1A}" type="pres">
      <dgm:prSet presAssocID="{B912EADF-F564-6648-9BE1-154631C3AB69}" presName="sibTrans" presStyleLbl="sibTrans2D1" presStyleIdx="1" presStyleCnt="4" custScaleX="158074" custScaleY="509473" custLinFactNeighborX="27511"/>
      <dgm:spPr/>
      <dgm:t>
        <a:bodyPr/>
        <a:lstStyle/>
        <a:p>
          <a:endParaRPr lang="en-US"/>
        </a:p>
      </dgm:t>
    </dgm:pt>
    <dgm:pt modelId="{F9B7A91A-2C33-8A47-84E4-F546382010B2}" type="pres">
      <dgm:prSet presAssocID="{B912EADF-F564-6648-9BE1-154631C3AB69}" presName="connTx" presStyleLbl="sibTrans2D1" presStyleIdx="1" presStyleCnt="4"/>
      <dgm:spPr/>
      <dgm:t>
        <a:bodyPr/>
        <a:lstStyle/>
        <a:p>
          <a:endParaRPr lang="en-US"/>
        </a:p>
      </dgm:t>
    </dgm:pt>
    <dgm:pt modelId="{CEE53F2C-9DC2-7543-9C8F-DEB347D20C6C}" type="pres">
      <dgm:prSet presAssocID="{E6D70DB0-D6D9-2A4C-834D-12F5EE557D93}" presName="composite" presStyleCnt="0"/>
      <dgm:spPr/>
    </dgm:pt>
    <dgm:pt modelId="{25ACE627-2B06-AC4F-8336-DEFA95052531}" type="pres">
      <dgm:prSet presAssocID="{E6D70DB0-D6D9-2A4C-834D-12F5EE557D93}" presName="imagSh" presStyleLbl="bgImgPlace1" presStyleIdx="2" presStyleCnt="5" custScaleX="794758" custScaleY="473679" custLinFactX="200000" custLinFactY="-199888" custLinFactNeighborX="274548" custLinFactNeighborY="-2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D65C930-F729-2040-8E05-897D083BFE23}" type="pres">
      <dgm:prSet presAssocID="{E6D70DB0-D6D9-2A4C-834D-12F5EE557D93}" presName="txNode" presStyleLbl="node1" presStyleIdx="2" presStyleCnt="5" custScaleX="605898" custScaleY="662976" custLinFactX="300000" custLinFactY="71772" custLinFactNeighborX="30176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C4F81A-753B-4B41-83CB-675806F18583}" type="pres">
      <dgm:prSet presAssocID="{E3D6F864-7F87-104A-BF18-CB7D03BBADB3}" presName="sibTrans" presStyleLbl="sibTrans2D1" presStyleIdx="2" presStyleCnt="4" custAng="20605455" custScaleX="158073" custScaleY="509473" custLinFactNeighborX="-25557" custLinFactNeighborY="37520"/>
      <dgm:spPr/>
      <dgm:t>
        <a:bodyPr/>
        <a:lstStyle/>
        <a:p>
          <a:endParaRPr lang="en-US"/>
        </a:p>
      </dgm:t>
    </dgm:pt>
    <dgm:pt modelId="{AFE8219B-36DF-204C-BB93-C7A3E196B0A5}" type="pres">
      <dgm:prSet presAssocID="{E3D6F864-7F87-104A-BF18-CB7D03BBADB3}" presName="connTx" presStyleLbl="sibTrans2D1" presStyleIdx="2" presStyleCnt="4"/>
      <dgm:spPr/>
      <dgm:t>
        <a:bodyPr/>
        <a:lstStyle/>
        <a:p>
          <a:endParaRPr lang="en-US"/>
        </a:p>
      </dgm:t>
    </dgm:pt>
    <dgm:pt modelId="{A3EDA3E3-C60A-7F43-85C3-361970D7B5D8}" type="pres">
      <dgm:prSet presAssocID="{4B7DF912-57E9-504B-89A9-613C482ED93E}" presName="composite" presStyleCnt="0"/>
      <dgm:spPr/>
    </dgm:pt>
    <dgm:pt modelId="{7B1027FB-D464-2B41-A20F-9C9CBB63C928}" type="pres">
      <dgm:prSet presAssocID="{4B7DF912-57E9-504B-89A9-613C482ED93E}" presName="imagSh" presStyleLbl="bgImgPlace1" presStyleIdx="3" presStyleCnt="5" custScaleX="469299" custScaleY="392641" custLinFactX="-398487" custLinFactY="139259" custLinFactNeighborX="-400000" custLinFactNeighborY="200000"/>
      <dgm:spPr>
        <a:prstGeom prst="ellipse">
          <a:avLst/>
        </a:prstGeom>
        <a:blipFill dpi="0" rotWithShape="1">
          <a:blip xmlns:r="http://schemas.openxmlformats.org/officeDocument/2006/relationships" r:embed="rId4"/>
          <a:srcRect/>
          <a:stretch>
            <a:fillRect l="1064" t="-21066" r="-57172" b="-11264"/>
          </a:stretch>
        </a:blipFill>
      </dgm:spPr>
    </dgm:pt>
    <dgm:pt modelId="{C2161BA6-D139-EF43-A268-9B96F15D7D22}" type="pres">
      <dgm:prSet presAssocID="{4B7DF912-57E9-504B-89A9-613C482ED93E}" presName="txNode" presStyleLbl="node1" presStyleIdx="3" presStyleCnt="5" custScaleX="623062" custScaleY="243649" custLinFactX="-372259" custLinFactY="300000" custLinFactNeighborX="-400000" custLinFactNeighborY="3157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80E1A-F445-7C46-8FBA-7B1135C150BE}" type="pres">
      <dgm:prSet presAssocID="{33C94901-92DE-CC48-BA7F-F86DF3B7002E}" presName="sibTrans" presStyleLbl="sibTrans2D1" presStyleIdx="3" presStyleCnt="4" custScaleX="158074" custScaleY="509473" custLinFactNeighborX="2428" custLinFactNeighborY="-98428"/>
      <dgm:spPr/>
      <dgm:t>
        <a:bodyPr/>
        <a:lstStyle/>
        <a:p>
          <a:endParaRPr lang="en-US"/>
        </a:p>
      </dgm:t>
    </dgm:pt>
    <dgm:pt modelId="{ACF80D42-94A2-494D-9CCF-B1B5701D115F}" type="pres">
      <dgm:prSet presAssocID="{33C94901-92DE-CC48-BA7F-F86DF3B7002E}" presName="connTx" presStyleLbl="sibTrans2D1" presStyleIdx="3" presStyleCnt="4"/>
      <dgm:spPr/>
      <dgm:t>
        <a:bodyPr/>
        <a:lstStyle/>
        <a:p>
          <a:endParaRPr lang="en-US"/>
        </a:p>
      </dgm:t>
    </dgm:pt>
    <dgm:pt modelId="{909C8CD4-18B8-7E4B-B9D3-21FD14309EDD}" type="pres">
      <dgm:prSet presAssocID="{D2C8034A-D9B1-2B42-8E82-97F412205730}" presName="composite" presStyleCnt="0"/>
      <dgm:spPr/>
    </dgm:pt>
    <dgm:pt modelId="{2A51171F-6A01-054F-97A9-3825DC07EDBB}" type="pres">
      <dgm:prSet presAssocID="{D2C8034A-D9B1-2B42-8E82-97F412205730}" presName="imagSh" presStyleLbl="bgImgPlace1" presStyleIdx="4" presStyleCnt="5" custScaleX="289446" custScaleY="167153" custLinFactX="-1100000" custLinFactY="200000" custLinFactNeighborX="-1118996" custLinFactNeighborY="296356"/>
      <dgm:spPr>
        <a:blipFill dpi="0" rotWithShape="1">
          <a:blip xmlns:r="http://schemas.openxmlformats.org/officeDocument/2006/relationships" r:embed="rId5"/>
          <a:srcRect/>
          <a:stretch>
            <a:fillRect l="-3845" t="2392" r="-26311" b="-31864"/>
          </a:stretch>
        </a:blipFill>
      </dgm:spPr>
    </dgm:pt>
    <dgm:pt modelId="{F3B2C604-3251-B545-9028-001B6A0B373C}" type="pres">
      <dgm:prSet presAssocID="{D2C8034A-D9B1-2B42-8E82-97F412205730}" presName="txNode" presStyleLbl="node1" presStyleIdx="4" presStyleCnt="5" custScaleX="509651" custScaleY="215135" custLinFactX="-1100000" custLinFactY="300000" custLinFactNeighborX="-1115706" custLinFactNeighborY="3445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0CBBE0-F517-0247-95F6-D655B16C612D}" srcId="{8E5D85F5-F498-2B48-B919-205ED16903C3}" destId="{866711AC-9ADA-9347-A3D9-C1C0F4437AA4}" srcOrd="0" destOrd="0" parTransId="{FD3D66E5-2739-B748-8B71-E45FA709943D}" sibTransId="{E6BBF4C5-9632-3843-A0A8-8C589BB4868A}"/>
    <dgm:cxn modelId="{6BA19C8F-2665-2840-AA6B-AC17BFBD995B}" type="presOf" srcId="{E3D6F864-7F87-104A-BF18-CB7D03BBADB3}" destId="{C2C4F81A-753B-4B41-83CB-675806F18583}" srcOrd="0" destOrd="0" presId="urn:microsoft.com/office/officeart/2005/8/layout/hProcess10"/>
    <dgm:cxn modelId="{66ABDEBE-B29D-9A4A-A8B9-0491D1F1AA6E}" type="presOf" srcId="{E6BBF4C5-9632-3843-A0A8-8C589BB4868A}" destId="{DF484303-F311-FE4A-8B33-BBF22CF4B44A}" srcOrd="0" destOrd="0" presId="urn:microsoft.com/office/officeart/2005/8/layout/hProcess10"/>
    <dgm:cxn modelId="{4AF4124B-E43B-A140-B0F3-F3E48A852D6A}" type="presOf" srcId="{4B7DF912-57E9-504B-89A9-613C482ED93E}" destId="{C2161BA6-D139-EF43-A268-9B96F15D7D22}" srcOrd="0" destOrd="0" presId="urn:microsoft.com/office/officeart/2005/8/layout/hProcess10"/>
    <dgm:cxn modelId="{6BDC8BC5-6B59-884C-BBB9-7F2016D0BC64}" type="presOf" srcId="{B912EADF-F564-6648-9BE1-154631C3AB69}" destId="{F9B7A91A-2C33-8A47-84E4-F546382010B2}" srcOrd="1" destOrd="0" presId="urn:microsoft.com/office/officeart/2005/8/layout/hProcess10"/>
    <dgm:cxn modelId="{F8159975-B20F-3943-806F-834EEADF0A72}" srcId="{8E5D85F5-F498-2B48-B919-205ED16903C3}" destId="{BDFE6FDB-4D92-0245-B0FB-F1024943556A}" srcOrd="1" destOrd="0" parTransId="{0333AD71-EEBA-A241-974B-66124AD4B617}" sibTransId="{B912EADF-F564-6648-9BE1-154631C3AB69}"/>
    <dgm:cxn modelId="{BDDD1ED6-BACB-0F4F-9EE8-1A9EF81ED516}" type="presOf" srcId="{E3D6F864-7F87-104A-BF18-CB7D03BBADB3}" destId="{AFE8219B-36DF-204C-BB93-C7A3E196B0A5}" srcOrd="1" destOrd="0" presId="urn:microsoft.com/office/officeart/2005/8/layout/hProcess10"/>
    <dgm:cxn modelId="{FEBF9676-EE1B-234A-AB0E-5F2A3A86C0C2}" type="presOf" srcId="{866711AC-9ADA-9347-A3D9-C1C0F4437AA4}" destId="{485E1809-CC6C-824C-AFC6-A1C0A0ECC853}" srcOrd="0" destOrd="0" presId="urn:microsoft.com/office/officeart/2005/8/layout/hProcess10"/>
    <dgm:cxn modelId="{1167C4D5-9F97-F64E-9132-9B7944989386}" srcId="{8E5D85F5-F498-2B48-B919-205ED16903C3}" destId="{E6D70DB0-D6D9-2A4C-834D-12F5EE557D93}" srcOrd="2" destOrd="0" parTransId="{7C2EB785-AF8A-0046-AD19-7681FACF4D36}" sibTransId="{E3D6F864-7F87-104A-BF18-CB7D03BBADB3}"/>
    <dgm:cxn modelId="{7F9A9927-FD8E-114D-BE78-3EBB8A33D349}" type="presOf" srcId="{B912EADF-F564-6648-9BE1-154631C3AB69}" destId="{29B65FA0-A65D-5A45-90F6-0AE3C83ADD1A}" srcOrd="0" destOrd="0" presId="urn:microsoft.com/office/officeart/2005/8/layout/hProcess10"/>
    <dgm:cxn modelId="{064D4733-AC19-3744-B49C-9CC8693D8AA9}" type="presOf" srcId="{E6BBF4C5-9632-3843-A0A8-8C589BB4868A}" destId="{580FAF9A-063A-374F-9571-31FB216BDA61}" srcOrd="1" destOrd="0" presId="urn:microsoft.com/office/officeart/2005/8/layout/hProcess10"/>
    <dgm:cxn modelId="{B8367022-7EF6-6E46-86DF-558168D3D7FC}" type="presOf" srcId="{8E5D85F5-F498-2B48-B919-205ED16903C3}" destId="{23221693-DE4B-EB44-9574-BC660F2E2203}" srcOrd="0" destOrd="0" presId="urn:microsoft.com/office/officeart/2005/8/layout/hProcess10"/>
    <dgm:cxn modelId="{45829D5B-D3E3-8749-9A40-758A29A55C8A}" type="presOf" srcId="{D2C8034A-D9B1-2B42-8E82-97F412205730}" destId="{F3B2C604-3251-B545-9028-001B6A0B373C}" srcOrd="0" destOrd="0" presId="urn:microsoft.com/office/officeart/2005/8/layout/hProcess10"/>
    <dgm:cxn modelId="{1B4327F1-C22D-D84C-8FE9-6D85124A4C41}" type="presOf" srcId="{33C94901-92DE-CC48-BA7F-F86DF3B7002E}" destId="{3A480E1A-F445-7C46-8FBA-7B1135C150BE}" srcOrd="0" destOrd="0" presId="urn:microsoft.com/office/officeart/2005/8/layout/hProcess10"/>
    <dgm:cxn modelId="{6E74F7E4-0E5D-2D41-AA49-214928DB2A89}" type="presOf" srcId="{33C94901-92DE-CC48-BA7F-F86DF3B7002E}" destId="{ACF80D42-94A2-494D-9CCF-B1B5701D115F}" srcOrd="1" destOrd="0" presId="urn:microsoft.com/office/officeart/2005/8/layout/hProcess10"/>
    <dgm:cxn modelId="{E7CF5B02-635B-D14A-A524-955B764B7D34}" srcId="{8E5D85F5-F498-2B48-B919-205ED16903C3}" destId="{D2C8034A-D9B1-2B42-8E82-97F412205730}" srcOrd="4" destOrd="0" parTransId="{3535F529-4342-7F42-9D7A-A8F97A37300A}" sibTransId="{3E684879-C5E6-A346-8431-C617D6CA73A7}"/>
    <dgm:cxn modelId="{FF5E80DE-280E-0443-A936-B4563630F065}" type="presOf" srcId="{BDFE6FDB-4D92-0245-B0FB-F1024943556A}" destId="{8AD8780F-65EA-344D-A67A-A1FAE2B25914}" srcOrd="0" destOrd="0" presId="urn:microsoft.com/office/officeart/2005/8/layout/hProcess10"/>
    <dgm:cxn modelId="{C3E01142-19F4-A147-B3EA-B9A968330C2F}" type="presOf" srcId="{E6D70DB0-D6D9-2A4C-834D-12F5EE557D93}" destId="{2D65C930-F729-2040-8E05-897D083BFE23}" srcOrd="0" destOrd="0" presId="urn:microsoft.com/office/officeart/2005/8/layout/hProcess10"/>
    <dgm:cxn modelId="{172EE4EF-0464-9E40-9DFC-D6AACF9BDE1D}" srcId="{8E5D85F5-F498-2B48-B919-205ED16903C3}" destId="{4B7DF912-57E9-504B-89A9-613C482ED93E}" srcOrd="3" destOrd="0" parTransId="{3541ECB4-188A-2F4A-B4BD-665F52740A18}" sibTransId="{33C94901-92DE-CC48-BA7F-F86DF3B7002E}"/>
    <dgm:cxn modelId="{64A02265-22B1-0547-94C6-BBD72EB8CC97}" type="presParOf" srcId="{23221693-DE4B-EB44-9574-BC660F2E2203}" destId="{66587150-FB32-8346-897A-A8187CB39A01}" srcOrd="0" destOrd="0" presId="urn:microsoft.com/office/officeart/2005/8/layout/hProcess10"/>
    <dgm:cxn modelId="{E1457487-70E5-4F44-8EE2-D00B5C599C38}" type="presParOf" srcId="{66587150-FB32-8346-897A-A8187CB39A01}" destId="{A01D9588-FE17-B842-8283-C03CF888F6CD}" srcOrd="0" destOrd="0" presId="urn:microsoft.com/office/officeart/2005/8/layout/hProcess10"/>
    <dgm:cxn modelId="{BEDAE62E-A47A-0D42-A5D9-635C2D78C5AE}" type="presParOf" srcId="{66587150-FB32-8346-897A-A8187CB39A01}" destId="{485E1809-CC6C-824C-AFC6-A1C0A0ECC853}" srcOrd="1" destOrd="0" presId="urn:microsoft.com/office/officeart/2005/8/layout/hProcess10"/>
    <dgm:cxn modelId="{60A94DC0-225A-8540-BDFF-C88A446D483E}" type="presParOf" srcId="{23221693-DE4B-EB44-9574-BC660F2E2203}" destId="{DF484303-F311-FE4A-8B33-BBF22CF4B44A}" srcOrd="1" destOrd="0" presId="urn:microsoft.com/office/officeart/2005/8/layout/hProcess10"/>
    <dgm:cxn modelId="{A2451B59-856C-5F43-85B9-A458282F4C40}" type="presParOf" srcId="{DF484303-F311-FE4A-8B33-BBF22CF4B44A}" destId="{580FAF9A-063A-374F-9571-31FB216BDA61}" srcOrd="0" destOrd="0" presId="urn:microsoft.com/office/officeart/2005/8/layout/hProcess10"/>
    <dgm:cxn modelId="{E17BF998-4DD4-6646-9FE2-940B531AB3CA}" type="presParOf" srcId="{23221693-DE4B-EB44-9574-BC660F2E2203}" destId="{E300702C-3C56-F448-92CD-76E97085B26D}" srcOrd="2" destOrd="0" presId="urn:microsoft.com/office/officeart/2005/8/layout/hProcess10"/>
    <dgm:cxn modelId="{C455E8A0-3AE2-9945-9617-83CBC6A01E1C}" type="presParOf" srcId="{E300702C-3C56-F448-92CD-76E97085B26D}" destId="{0A1F2499-C9F1-DC47-B6D6-FF00A2CDCD39}" srcOrd="0" destOrd="0" presId="urn:microsoft.com/office/officeart/2005/8/layout/hProcess10"/>
    <dgm:cxn modelId="{9D73D32C-2B14-4E44-9528-7D71C5257D3F}" type="presParOf" srcId="{E300702C-3C56-F448-92CD-76E97085B26D}" destId="{8AD8780F-65EA-344D-A67A-A1FAE2B25914}" srcOrd="1" destOrd="0" presId="urn:microsoft.com/office/officeart/2005/8/layout/hProcess10"/>
    <dgm:cxn modelId="{F3DF15FC-3E72-FB4A-9105-AB343C998D0E}" type="presParOf" srcId="{23221693-DE4B-EB44-9574-BC660F2E2203}" destId="{29B65FA0-A65D-5A45-90F6-0AE3C83ADD1A}" srcOrd="3" destOrd="0" presId="urn:microsoft.com/office/officeart/2005/8/layout/hProcess10"/>
    <dgm:cxn modelId="{30CF6662-3F0B-1D49-A26E-6F15171108F2}" type="presParOf" srcId="{29B65FA0-A65D-5A45-90F6-0AE3C83ADD1A}" destId="{F9B7A91A-2C33-8A47-84E4-F546382010B2}" srcOrd="0" destOrd="0" presId="urn:microsoft.com/office/officeart/2005/8/layout/hProcess10"/>
    <dgm:cxn modelId="{6FA523BE-6629-7249-8EFD-31C4A78E499F}" type="presParOf" srcId="{23221693-DE4B-EB44-9574-BC660F2E2203}" destId="{CEE53F2C-9DC2-7543-9C8F-DEB347D20C6C}" srcOrd="4" destOrd="0" presId="urn:microsoft.com/office/officeart/2005/8/layout/hProcess10"/>
    <dgm:cxn modelId="{527CAEE5-746E-EC4D-9F06-D8E2731DA4C0}" type="presParOf" srcId="{CEE53F2C-9DC2-7543-9C8F-DEB347D20C6C}" destId="{25ACE627-2B06-AC4F-8336-DEFA95052531}" srcOrd="0" destOrd="0" presId="urn:microsoft.com/office/officeart/2005/8/layout/hProcess10"/>
    <dgm:cxn modelId="{9894657C-56C3-0646-A7B2-83C5613B8F5F}" type="presParOf" srcId="{CEE53F2C-9DC2-7543-9C8F-DEB347D20C6C}" destId="{2D65C930-F729-2040-8E05-897D083BFE23}" srcOrd="1" destOrd="0" presId="urn:microsoft.com/office/officeart/2005/8/layout/hProcess10"/>
    <dgm:cxn modelId="{F987F428-500C-A542-BDBB-86DAA16637C5}" type="presParOf" srcId="{23221693-DE4B-EB44-9574-BC660F2E2203}" destId="{C2C4F81A-753B-4B41-83CB-675806F18583}" srcOrd="5" destOrd="0" presId="urn:microsoft.com/office/officeart/2005/8/layout/hProcess10"/>
    <dgm:cxn modelId="{9C5722CF-C834-1D43-AA6A-BD227ED8C62E}" type="presParOf" srcId="{C2C4F81A-753B-4B41-83CB-675806F18583}" destId="{AFE8219B-36DF-204C-BB93-C7A3E196B0A5}" srcOrd="0" destOrd="0" presId="urn:microsoft.com/office/officeart/2005/8/layout/hProcess10"/>
    <dgm:cxn modelId="{86F89FA5-CEFA-F24B-92F9-67B3F97C4C4B}" type="presParOf" srcId="{23221693-DE4B-EB44-9574-BC660F2E2203}" destId="{A3EDA3E3-C60A-7F43-85C3-361970D7B5D8}" srcOrd="6" destOrd="0" presId="urn:microsoft.com/office/officeart/2005/8/layout/hProcess10"/>
    <dgm:cxn modelId="{BED6E48C-6DDB-FB4F-81FB-FA97FFC76D86}" type="presParOf" srcId="{A3EDA3E3-C60A-7F43-85C3-361970D7B5D8}" destId="{7B1027FB-D464-2B41-A20F-9C9CBB63C928}" srcOrd="0" destOrd="0" presId="urn:microsoft.com/office/officeart/2005/8/layout/hProcess10"/>
    <dgm:cxn modelId="{159FEEDE-CFC7-3F46-87DC-ADC10BB29D05}" type="presParOf" srcId="{A3EDA3E3-C60A-7F43-85C3-361970D7B5D8}" destId="{C2161BA6-D139-EF43-A268-9B96F15D7D22}" srcOrd="1" destOrd="0" presId="urn:microsoft.com/office/officeart/2005/8/layout/hProcess10"/>
    <dgm:cxn modelId="{E13F350A-1DBB-FC4F-A6DD-8ABCDC993DEB}" type="presParOf" srcId="{23221693-DE4B-EB44-9574-BC660F2E2203}" destId="{3A480E1A-F445-7C46-8FBA-7B1135C150BE}" srcOrd="7" destOrd="0" presId="urn:microsoft.com/office/officeart/2005/8/layout/hProcess10"/>
    <dgm:cxn modelId="{86E58B97-F75E-DA48-8387-92F8F5661E0D}" type="presParOf" srcId="{3A480E1A-F445-7C46-8FBA-7B1135C150BE}" destId="{ACF80D42-94A2-494D-9CCF-B1B5701D115F}" srcOrd="0" destOrd="0" presId="urn:microsoft.com/office/officeart/2005/8/layout/hProcess10"/>
    <dgm:cxn modelId="{52053E5B-6C99-D14A-8DDB-941FEDE13383}" type="presParOf" srcId="{23221693-DE4B-EB44-9574-BC660F2E2203}" destId="{909C8CD4-18B8-7E4B-B9D3-21FD14309EDD}" srcOrd="8" destOrd="0" presId="urn:microsoft.com/office/officeart/2005/8/layout/hProcess10"/>
    <dgm:cxn modelId="{953223B6-6EA3-A04F-ACE6-33BA27AC2099}" type="presParOf" srcId="{909C8CD4-18B8-7E4B-B9D3-21FD14309EDD}" destId="{2A51171F-6A01-054F-97A9-3825DC07EDBB}" srcOrd="0" destOrd="0" presId="urn:microsoft.com/office/officeart/2005/8/layout/hProcess10"/>
    <dgm:cxn modelId="{057EEA13-1909-CD48-AAC9-F0120A34D83D}" type="presParOf" srcId="{909C8CD4-18B8-7E4B-B9D3-21FD14309EDD}" destId="{F3B2C604-3251-B545-9028-001B6A0B373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755EF-E7F4-5F4F-9DBD-C027643A13F3}">
      <dsp:nvSpPr>
        <dsp:cNvPr id="0" name=""/>
        <dsp:cNvSpPr/>
      </dsp:nvSpPr>
      <dsp:spPr>
        <a:xfrm>
          <a:off x="365824" y="0"/>
          <a:ext cx="2172462" cy="1629346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47A2A2-7828-C44E-BE03-AD7470CBE94E}">
      <dsp:nvSpPr>
        <dsp:cNvPr id="0" name=""/>
        <dsp:cNvSpPr/>
      </dsp:nvSpPr>
      <dsp:spPr>
        <a:xfrm>
          <a:off x="2548756" y="69263"/>
          <a:ext cx="5179762" cy="1629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Ride-C</a:t>
          </a:r>
          <a:endParaRPr lang="en-US" sz="2200" b="1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How to ensure cloud service stability or edge fail-over according to application-specified </a:t>
          </a:r>
          <a:r>
            <a:rPr lang="en-US" sz="1700" i="1" kern="1200" dirty="0" smtClean="0"/>
            <a:t>resilience requirements?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Without over-burdening constrained </a:t>
          </a:r>
          <a:r>
            <a:rPr lang="en-US" sz="1700" kern="1200" dirty="0" err="1" smtClean="0"/>
            <a:t>IoT</a:t>
          </a:r>
          <a:r>
            <a:rPr lang="en-US" sz="1700" kern="1200" dirty="0" smtClean="0"/>
            <a:t> devices or edge network infrastructure?</a:t>
          </a:r>
          <a:endParaRPr lang="en-US" sz="1700" kern="1200" dirty="0"/>
        </a:p>
      </dsp:txBody>
      <dsp:txXfrm>
        <a:off x="2548756" y="69263"/>
        <a:ext cx="5179762" cy="1629346"/>
      </dsp:txXfrm>
    </dsp:sp>
    <dsp:sp modelId="{43569236-76DE-D344-9292-0ECA0AED3D18}">
      <dsp:nvSpPr>
        <dsp:cNvPr id="0" name=""/>
        <dsp:cNvSpPr/>
      </dsp:nvSpPr>
      <dsp:spPr>
        <a:xfrm>
          <a:off x="1017563" y="1765125"/>
          <a:ext cx="2172462" cy="1629346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FD90B0-F2D7-4B43-9B59-9790DACE2C70}">
      <dsp:nvSpPr>
        <dsp:cNvPr id="0" name=""/>
        <dsp:cNvSpPr/>
      </dsp:nvSpPr>
      <dsp:spPr>
        <a:xfrm>
          <a:off x="3255199" y="1765125"/>
          <a:ext cx="4608576" cy="1629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Ride-D</a:t>
          </a:r>
          <a:endParaRPr lang="en-US" sz="2200" b="1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How to leverage network awareness for more </a:t>
          </a:r>
          <a:r>
            <a:rPr lang="en-US" sz="1700" i="1" kern="1200" dirty="0" smtClean="0"/>
            <a:t>resilient local alerting?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Without over-burdening constrained </a:t>
          </a:r>
          <a:r>
            <a:rPr lang="en-US" sz="1700" kern="1200" dirty="0" err="1" smtClean="0"/>
            <a:t>IoT</a:t>
          </a:r>
          <a:r>
            <a:rPr lang="en-US" sz="1700" kern="1200" dirty="0" smtClean="0"/>
            <a:t> devices or edge network infrastructure?</a:t>
          </a:r>
          <a:endParaRPr lang="en-US" sz="1700" kern="1200" dirty="0"/>
        </a:p>
      </dsp:txBody>
      <dsp:txXfrm>
        <a:off x="3255199" y="1765125"/>
        <a:ext cx="4608576" cy="1629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4BD0E5-0990-9940-A2C2-167205293855}">
      <dsp:nvSpPr>
        <dsp:cNvPr id="0" name=""/>
        <dsp:cNvSpPr/>
      </dsp:nvSpPr>
      <dsp:spPr>
        <a:xfrm rot="5400000">
          <a:off x="-55236" y="39462"/>
          <a:ext cx="1482862" cy="141026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Initialization</a:t>
          </a:r>
          <a:endParaRPr lang="en-US" sz="2000" kern="1200" dirty="0"/>
        </a:p>
      </dsp:txBody>
      <dsp:txXfrm rot="-5400000">
        <a:off x="-18936" y="708295"/>
        <a:ext cx="1410263" cy="72599"/>
      </dsp:txXfrm>
    </dsp:sp>
    <dsp:sp modelId="{EBB8E880-4FE6-8241-A54A-221A1F962203}">
      <dsp:nvSpPr>
        <dsp:cNvPr id="0" name=""/>
        <dsp:cNvSpPr/>
      </dsp:nvSpPr>
      <dsp:spPr>
        <a:xfrm rot="5400000">
          <a:off x="2825041" y="-1462770"/>
          <a:ext cx="964367" cy="38962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Register apps &amp; their </a:t>
          </a:r>
          <a:r>
            <a:rPr lang="en-US" sz="1400" i="1" kern="1200" dirty="0" smtClean="0"/>
            <a:t>requirements</a:t>
          </a:r>
          <a:endParaRPr lang="en-US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Configure Ride-C </a:t>
          </a:r>
          <a:r>
            <a:rPr lang="en-US" sz="1400" i="1" kern="1200" dirty="0" smtClean="0"/>
            <a:t>cloud service monitoring</a:t>
          </a:r>
          <a:endParaRPr lang="en-US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Configure Ride-D </a:t>
          </a:r>
          <a:r>
            <a:rPr lang="en-US" sz="1400" i="1" kern="1200" dirty="0" smtClean="0"/>
            <a:t>local</a:t>
          </a:r>
          <a:r>
            <a:rPr lang="en-US" sz="1400" kern="1200" dirty="0" smtClean="0"/>
            <a:t> </a:t>
          </a:r>
          <a:r>
            <a:rPr lang="en-US" sz="1400" i="1" kern="1200" dirty="0" smtClean="0"/>
            <a:t>alert dissemination routes</a:t>
          </a:r>
          <a:endParaRPr lang="en-US" sz="1400" kern="1200" dirty="0"/>
        </a:p>
      </dsp:txBody>
      <dsp:txXfrm rot="-5400000">
        <a:off x="1359108" y="50240"/>
        <a:ext cx="3849157" cy="870213"/>
      </dsp:txXfrm>
    </dsp:sp>
    <dsp:sp modelId="{A3E23CBC-931B-0F41-A7B3-2563899CFCF8}">
      <dsp:nvSpPr>
        <dsp:cNvPr id="0" name=""/>
        <dsp:cNvSpPr/>
      </dsp:nvSpPr>
      <dsp:spPr>
        <a:xfrm rot="5400000">
          <a:off x="-55236" y="1326868"/>
          <a:ext cx="1482862" cy="141026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Maintenance</a:t>
          </a:r>
          <a:endParaRPr lang="en-US" sz="2000" kern="1200" dirty="0"/>
        </a:p>
      </dsp:txBody>
      <dsp:txXfrm rot="-5400000">
        <a:off x="-18936" y="1995701"/>
        <a:ext cx="1410263" cy="72599"/>
      </dsp:txXfrm>
    </dsp:sp>
    <dsp:sp modelId="{36CE1F7E-7C1B-4A43-80F9-3FBCB68774D5}">
      <dsp:nvSpPr>
        <dsp:cNvPr id="0" name=""/>
        <dsp:cNvSpPr/>
      </dsp:nvSpPr>
      <dsp:spPr>
        <a:xfrm rot="5400000">
          <a:off x="2825294" y="-181272"/>
          <a:ext cx="963860" cy="39075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Gather network state awareness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Update requirements (e.g. new subscriptions)</a:t>
          </a:r>
          <a:endParaRPr lang="en-US" sz="1400" kern="1200" dirty="0"/>
        </a:p>
      </dsp:txBody>
      <dsp:txXfrm rot="-5400000">
        <a:off x="1353453" y="1337621"/>
        <a:ext cx="3860491" cy="869756"/>
      </dsp:txXfrm>
    </dsp:sp>
    <dsp:sp modelId="{B86DECE0-E10D-4843-BA71-BCB6FB40A0DF}">
      <dsp:nvSpPr>
        <dsp:cNvPr id="0" name=""/>
        <dsp:cNvSpPr/>
      </dsp:nvSpPr>
      <dsp:spPr>
        <a:xfrm rot="5400000">
          <a:off x="-55236" y="2614273"/>
          <a:ext cx="1482862" cy="141026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Adaptation</a:t>
          </a:r>
          <a:endParaRPr lang="en-US" sz="2000" kern="1200" dirty="0"/>
        </a:p>
      </dsp:txBody>
      <dsp:txXfrm rot="-5400000">
        <a:off x="-18936" y="3283106"/>
        <a:ext cx="1410263" cy="72599"/>
      </dsp:txXfrm>
    </dsp:sp>
    <dsp:sp modelId="{7E1BA308-3A07-CA43-A753-B77AE98BCAA8}">
      <dsp:nvSpPr>
        <dsp:cNvPr id="0" name=""/>
        <dsp:cNvSpPr/>
      </dsp:nvSpPr>
      <dsp:spPr>
        <a:xfrm rot="5400000">
          <a:off x="2825294" y="1106489"/>
          <a:ext cx="963860" cy="39068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Cloud path or edge fail-over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Local resilient multicast alerting</a:t>
          </a:r>
          <a:endParaRPr lang="en-US" sz="1400" kern="1200" dirty="0"/>
        </a:p>
      </dsp:txBody>
      <dsp:txXfrm rot="-5400000">
        <a:off x="1353810" y="2625025"/>
        <a:ext cx="3859777" cy="869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59F73-064A-DB47-9C36-E58169601052}">
      <dsp:nvSpPr>
        <dsp:cNvPr id="0" name=""/>
        <dsp:cNvSpPr/>
      </dsp:nvSpPr>
      <dsp:spPr>
        <a:xfrm>
          <a:off x="915779" y="258005"/>
          <a:ext cx="1832894" cy="997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MDMT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Construction</a:t>
          </a:r>
          <a:endParaRPr lang="en-US" sz="2000" kern="1200" dirty="0"/>
        </a:p>
      </dsp:txBody>
      <dsp:txXfrm>
        <a:off x="915779" y="258005"/>
        <a:ext cx="1832894" cy="664775"/>
      </dsp:txXfrm>
    </dsp:sp>
    <dsp:sp modelId="{AE3CE053-5EEC-394C-80C8-03246F02E088}">
      <dsp:nvSpPr>
        <dsp:cNvPr id="0" name=""/>
        <dsp:cNvSpPr/>
      </dsp:nvSpPr>
      <dsp:spPr>
        <a:xfrm>
          <a:off x="4094" y="1415240"/>
          <a:ext cx="3875223" cy="2350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kern="1200" dirty="0" smtClean="0"/>
            <a:t>Min-cost multicast trees NP-Hard! Heuristics:</a:t>
          </a:r>
          <a:endParaRPr lang="en-US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 smtClean="0"/>
            <a:t>steiner</a:t>
          </a:r>
          <a:r>
            <a:rPr lang="en-US" sz="1400" kern="1200" dirty="0" smtClean="0"/>
            <a:t>: bounded low cost </a:t>
          </a:r>
          <a:r>
            <a:rPr lang="en-US" sz="1400" kern="1200" dirty="0" err="1" smtClean="0"/>
            <a:t>appx</a:t>
          </a:r>
          <a:r>
            <a:rPr lang="en-US" sz="1400" kern="1200" dirty="0" smtClean="0"/>
            <a:t>. (Hwang 1992)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Iteratively increase weight of used edges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diverse-paths</a:t>
          </a:r>
          <a:r>
            <a:rPr lang="en-US" sz="1400" kern="1200" dirty="0" smtClean="0"/>
            <a:t>: one subscriber at a time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Disjoint paths generated using (</a:t>
          </a:r>
          <a:r>
            <a:rPr lang="en-US" sz="1400" kern="1200" dirty="0" err="1" smtClean="0"/>
            <a:t>Zheng</a:t>
          </a:r>
          <a:r>
            <a:rPr lang="en-US" sz="1400" kern="1200" dirty="0" smtClean="0"/>
            <a:t> 2010)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/>
            <a:t>red-blue</a:t>
          </a:r>
          <a:r>
            <a:rPr lang="en-US" sz="1400" kern="1200" dirty="0" smtClean="0"/>
            <a:t>: edge-disjoint pair of trees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Split topology recursively using </a:t>
          </a:r>
          <a:r>
            <a:rPr lang="en-US" sz="1400" kern="1200" dirty="0" err="1" smtClean="0"/>
            <a:t>Bejerano</a:t>
          </a:r>
          <a:r>
            <a:rPr lang="en-US" sz="1400" kern="1200" dirty="0" smtClean="0"/>
            <a:t> 2013’s </a:t>
          </a:r>
          <a:r>
            <a:rPr lang="en-US" sz="1400" i="1" kern="1200" dirty="0" smtClean="0"/>
            <a:t>skeleton list</a:t>
          </a:r>
          <a:r>
            <a:rPr lang="en-US" sz="1400" i="0" kern="1200" dirty="0" smtClean="0"/>
            <a:t> data structure</a:t>
          </a:r>
          <a:endParaRPr lang="en-US" sz="1400" kern="1200" dirty="0"/>
        </a:p>
      </dsp:txBody>
      <dsp:txXfrm>
        <a:off x="72930" y="1484076"/>
        <a:ext cx="3737551" cy="2212555"/>
      </dsp:txXfrm>
    </dsp:sp>
    <dsp:sp modelId="{07B5025E-478A-BE4F-9B29-3A4C7D148DE7}">
      <dsp:nvSpPr>
        <dsp:cNvPr id="0" name=""/>
        <dsp:cNvSpPr/>
      </dsp:nvSpPr>
      <dsp:spPr>
        <a:xfrm>
          <a:off x="3386996" y="474382"/>
          <a:ext cx="1422770" cy="6535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>
        <a:off x="3386996" y="605083"/>
        <a:ext cx="1226718" cy="392105"/>
      </dsp:txXfrm>
    </dsp:sp>
    <dsp:sp modelId="{4866BCEC-90E1-0E48-95C6-60E22BA95B3A}">
      <dsp:nvSpPr>
        <dsp:cNvPr id="0" name=""/>
        <dsp:cNvSpPr/>
      </dsp:nvSpPr>
      <dsp:spPr>
        <a:xfrm>
          <a:off x="5433145" y="258005"/>
          <a:ext cx="2079759" cy="9971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Network-aware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MDMT Selection</a:t>
          </a:r>
          <a:endParaRPr lang="en-US" sz="2000" kern="1200" dirty="0"/>
        </a:p>
      </dsp:txBody>
      <dsp:txXfrm>
        <a:off x="5433145" y="258005"/>
        <a:ext cx="2079759" cy="664775"/>
      </dsp:txXfrm>
    </dsp:sp>
    <dsp:sp modelId="{D9ECCC18-355B-E14D-A395-D7BD355D3893}">
      <dsp:nvSpPr>
        <dsp:cNvPr id="0" name=""/>
        <dsp:cNvSpPr/>
      </dsp:nvSpPr>
      <dsp:spPr>
        <a:xfrm>
          <a:off x="4931314" y="1415240"/>
          <a:ext cx="3298285" cy="23502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/>
            <a:t>STT indicates likely functional paths from Ride-C data paths  </a:t>
          </a:r>
          <a:r>
            <a:rPr lang="en-US" sz="1400" b="0" i="0" kern="1200" dirty="0" smtClean="0">
              <a:sym typeface="Wingdings"/>
            </a:rPr>
            <a:t>  heuristics:</a:t>
          </a:r>
          <a:endParaRPr lang="en-US" sz="1400" b="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i="1" kern="1200" dirty="0" smtClean="0"/>
            <a:t>min-missing-links </a:t>
          </a:r>
          <a:r>
            <a:rPr lang="en-US" sz="1400" b="0" i="0" kern="1200" dirty="0" smtClean="0"/>
            <a:t>from STT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max-overlap-links</a:t>
          </a:r>
          <a:r>
            <a:rPr lang="en" sz="1400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 </a:t>
          </a:r>
          <a:r>
            <a:rPr lang="en-US" sz="140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with STT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max-reachable-subscribers</a:t>
          </a:r>
          <a:r>
            <a:rPr lang="en-US" sz="140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via complete STT paths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max-link-importance</a:t>
          </a:r>
          <a:r>
            <a:rPr lang="en-US" sz="1400" b="1" i="1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: </a:t>
          </a:r>
          <a:r>
            <a:rPr lang="en-US" sz="1400" b="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hybrid of others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Sum of STT links’ importance: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>
              <a:solidFill>
                <a:schemeClr val="dk1"/>
              </a:solidFill>
              <a:ea typeface="Calibri"/>
              <a:cs typeface="Calibri"/>
              <a:sym typeface="Calibri"/>
            </a:rPr>
            <a:t># subscriber-paths traversing the link.</a:t>
          </a:r>
          <a:endParaRPr lang="en-US" sz="1400" kern="1200" dirty="0"/>
        </a:p>
      </dsp:txBody>
      <dsp:txXfrm>
        <a:off x="5000150" y="1484076"/>
        <a:ext cx="3160613" cy="22125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D9588-FE17-B842-8283-C03CF888F6CD}">
      <dsp:nvSpPr>
        <dsp:cNvPr id="0" name=""/>
        <dsp:cNvSpPr/>
      </dsp:nvSpPr>
      <dsp:spPr>
        <a:xfrm>
          <a:off x="66240" y="664126"/>
          <a:ext cx="2200237" cy="22809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5E1809-CC6C-824C-AFC6-A1C0A0ECC853}">
      <dsp:nvSpPr>
        <dsp:cNvPr id="0" name=""/>
        <dsp:cNvSpPr/>
      </dsp:nvSpPr>
      <dsp:spPr>
        <a:xfrm>
          <a:off x="478504" y="3054831"/>
          <a:ext cx="1679820" cy="8017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Generate synthetic campus network topologies</a:t>
          </a:r>
          <a:endParaRPr lang="en-US" sz="1400" kern="1200" dirty="0"/>
        </a:p>
      </dsp:txBody>
      <dsp:txXfrm>
        <a:off x="501988" y="3078315"/>
        <a:ext cx="1632852" cy="754821"/>
      </dsp:txXfrm>
    </dsp:sp>
    <dsp:sp modelId="{DF484303-F311-FE4A-8B33-BBF22CF4B44A}">
      <dsp:nvSpPr>
        <dsp:cNvPr id="0" name=""/>
        <dsp:cNvSpPr/>
      </dsp:nvSpPr>
      <dsp:spPr>
        <a:xfrm rot="20914918">
          <a:off x="2374564" y="1399985"/>
          <a:ext cx="344130" cy="2516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75311" y="1457797"/>
        <a:ext cx="268622" cy="151016"/>
      </dsp:txXfrm>
    </dsp:sp>
    <dsp:sp modelId="{0A1F2499-C9F1-DC47-B6D6-FF00A2CDCD39}">
      <dsp:nvSpPr>
        <dsp:cNvPr id="0" name=""/>
        <dsp:cNvSpPr/>
      </dsp:nvSpPr>
      <dsp:spPr>
        <a:xfrm>
          <a:off x="2800100" y="837529"/>
          <a:ext cx="1598430" cy="95139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7" t="-1944" r="-2240" b="-368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D8780F-65EA-344D-A67A-A1FAE2B25914}">
      <dsp:nvSpPr>
        <dsp:cNvPr id="0" name=""/>
        <dsp:cNvSpPr/>
      </dsp:nvSpPr>
      <dsp:spPr>
        <a:xfrm>
          <a:off x="2941988" y="1799504"/>
          <a:ext cx="1313367" cy="708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Emulate an IP network        (via </a:t>
          </a:r>
          <a:r>
            <a:rPr lang="en-US" sz="1400" kern="1200" dirty="0" err="1" smtClean="0"/>
            <a:t>Mininet</a:t>
          </a:r>
          <a:r>
            <a:rPr lang="en-US" sz="1400" kern="1200" dirty="0" smtClean="0"/>
            <a:t>)</a:t>
          </a:r>
          <a:endParaRPr lang="en-US" sz="1400" kern="1200" dirty="0"/>
        </a:p>
      </dsp:txBody>
      <dsp:txXfrm>
        <a:off x="2962731" y="1820247"/>
        <a:ext cx="1271881" cy="666742"/>
      </dsp:txXfrm>
    </dsp:sp>
    <dsp:sp modelId="{29B65FA0-A65D-5A45-90F6-0AE3C83ADD1A}">
      <dsp:nvSpPr>
        <dsp:cNvPr id="0" name=""/>
        <dsp:cNvSpPr/>
      </dsp:nvSpPr>
      <dsp:spPr>
        <a:xfrm rot="222349">
          <a:off x="4638044" y="1245281"/>
          <a:ext cx="385704" cy="28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638134" y="1299848"/>
        <a:ext cx="299684" cy="172039"/>
      </dsp:txXfrm>
    </dsp:sp>
    <dsp:sp modelId="{25ACE627-2B06-AC4F-8336-DEFA95052531}">
      <dsp:nvSpPr>
        <dsp:cNvPr id="0" name=""/>
        <dsp:cNvSpPr/>
      </dsp:nvSpPr>
      <dsp:spPr>
        <a:xfrm>
          <a:off x="5094223" y="915603"/>
          <a:ext cx="1861504" cy="11094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65C930-F729-2040-8E05-897D083BFE23}">
      <dsp:nvSpPr>
        <dsp:cNvPr id="0" name=""/>
        <dsp:cNvSpPr/>
      </dsp:nvSpPr>
      <dsp:spPr>
        <a:xfrm>
          <a:off x="5651493" y="2173407"/>
          <a:ext cx="1419151" cy="15528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Configure Ride-enabled SCALE clients as: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Event publishers &amp; Alert subscribers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(uniformly random)</a:t>
          </a:r>
        </a:p>
      </dsp:txBody>
      <dsp:txXfrm>
        <a:off x="5693059" y="2214973"/>
        <a:ext cx="1336019" cy="1469709"/>
      </dsp:txXfrm>
    </dsp:sp>
    <dsp:sp modelId="{C2C4F81A-753B-4B41-83CB-675806F18583}">
      <dsp:nvSpPr>
        <dsp:cNvPr id="0" name=""/>
        <dsp:cNvSpPr/>
      </dsp:nvSpPr>
      <dsp:spPr>
        <a:xfrm rot="6453180">
          <a:off x="4964856" y="2352860"/>
          <a:ext cx="572936" cy="28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5020837" y="2369200"/>
        <a:ext cx="486916" cy="172039"/>
      </dsp:txXfrm>
    </dsp:sp>
    <dsp:sp modelId="{7B1027FB-D464-2B41-A20F-9C9CBB63C928}">
      <dsp:nvSpPr>
        <dsp:cNvPr id="0" name=""/>
        <dsp:cNvSpPr/>
      </dsp:nvSpPr>
      <dsp:spPr>
        <a:xfrm>
          <a:off x="4206709" y="2882293"/>
          <a:ext cx="1099205" cy="919654"/>
        </a:xfrm>
        <a:prstGeom prst="ellipse">
          <a:avLst/>
        </a:prstGeom>
        <a:blipFill dpi="0" rotWithShape="1">
          <a:blip xmlns:r="http://schemas.openxmlformats.org/officeDocument/2006/relationships" r:embed="rId4"/>
          <a:srcRect/>
          <a:stretch>
            <a:fillRect l="1064" t="-21066" r="-57172" b="-11264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161BA6-D139-EF43-A268-9B96F15D7D22}">
      <dsp:nvSpPr>
        <dsp:cNvPr id="0" name=""/>
        <dsp:cNvSpPr/>
      </dsp:nvSpPr>
      <dsp:spPr>
        <a:xfrm>
          <a:off x="4126196" y="3844834"/>
          <a:ext cx="1459353" cy="5706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Network failures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(uniformly-random)</a:t>
          </a:r>
        </a:p>
      </dsp:txBody>
      <dsp:txXfrm>
        <a:off x="4142911" y="3861549"/>
        <a:ext cx="1425923" cy="537251"/>
      </dsp:txXfrm>
    </dsp:sp>
    <dsp:sp modelId="{3A480E1A-F445-7C46-8FBA-7B1135C150BE}">
      <dsp:nvSpPr>
        <dsp:cNvPr id="0" name=""/>
        <dsp:cNvSpPr/>
      </dsp:nvSpPr>
      <dsp:spPr>
        <a:xfrm rot="10317912">
          <a:off x="3393994" y="3296625"/>
          <a:ext cx="570627" cy="28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 rot="10800000">
        <a:off x="3479592" y="3347960"/>
        <a:ext cx="484607" cy="172039"/>
      </dsp:txXfrm>
    </dsp:sp>
    <dsp:sp modelId="{2A51171F-6A01-054F-97A9-3825DC07EDBB}">
      <dsp:nvSpPr>
        <dsp:cNvPr id="0" name=""/>
        <dsp:cNvSpPr/>
      </dsp:nvSpPr>
      <dsp:spPr>
        <a:xfrm>
          <a:off x="2507492" y="3415959"/>
          <a:ext cx="677948" cy="391510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/>
          <a:srcRect/>
          <a:stretch>
            <a:fillRect l="-3845" t="2392" r="-26311" b="-31864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B2C604-3251-B545-9028-001B6A0B373C}">
      <dsp:nvSpPr>
        <dsp:cNvPr id="0" name=""/>
        <dsp:cNvSpPr/>
      </dsp:nvSpPr>
      <dsp:spPr>
        <a:xfrm>
          <a:off x="2295442" y="3847348"/>
          <a:ext cx="1193719" cy="503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Output events </a:t>
          </a:r>
          <a:r>
            <a:rPr lang="en-US" sz="1100" kern="1200" dirty="0" smtClean="0">
              <a:sym typeface="Wingdings"/>
            </a:rPr>
            <a:t> </a:t>
          </a:r>
          <a:r>
            <a:rPr lang="en-US" sz="1100" kern="1200" dirty="0" smtClean="0"/>
            <a:t>parse &amp; plot results</a:t>
          </a:r>
        </a:p>
      </dsp:txBody>
      <dsp:txXfrm>
        <a:off x="2310201" y="3862107"/>
        <a:ext cx="1164201" cy="474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7AC82-8F8A-D348-8282-FCBE5FBF952F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95F95-F6C1-A741-8171-D64E63E70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75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B8C6C-5D23-5D42-8F96-5A6C7A6E25EA}" type="datetimeFigureOut">
              <a:rPr lang="en-US" smtClean="0"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FEBB5-79F6-5340-AF0A-0DF6C04FA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19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Inspired by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-enhanced emergency response possibilities, we explored the use of off-the-shelf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hardware in creating a smart safe home / community environment.</a:t>
            </a:r>
          </a:p>
          <a:p>
            <a:r>
              <a:rPr lang="en-US" baseline="0" dirty="0" smtClean="0"/>
              <a:t>Multi-sector team of organizations demonstrating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for community safety in response to 2013 White House/NIST  </a:t>
            </a:r>
            <a:r>
              <a:rPr lang="en-US" baseline="0" dirty="0" err="1" smtClean="0"/>
              <a:t>SmartAmerica</a:t>
            </a:r>
            <a:r>
              <a:rPr lang="en-US" baseline="0" dirty="0" smtClean="0"/>
              <a:t> Challenge</a:t>
            </a:r>
          </a:p>
          <a:p>
            <a:r>
              <a:rPr lang="en-US" baseline="0" dirty="0" smtClean="0"/>
              <a:t>I led development on SCALE as an Innovation Fellow in Montgomery County, MD in Spring 2014.  Many thanks to other primary </a:t>
            </a:r>
            <a:r>
              <a:rPr lang="en-US" baseline="0" dirty="0" err="1" smtClean="0"/>
              <a:t>devs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Guoxi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Qiuxi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[WORKFLOW OVERVIEW]</a:t>
            </a:r>
          </a:p>
          <a:p>
            <a:r>
              <a:rPr lang="en-US" baseline="0" dirty="0" smtClean="0"/>
              <a:t>SCALE has since expanded to include many more partners and served as a </a:t>
            </a:r>
            <a:r>
              <a:rPr lang="en-US" baseline="0" dirty="0" err="1" smtClean="0"/>
              <a:t>testbed</a:t>
            </a:r>
            <a:r>
              <a:rPr lang="en-US" baseline="0" dirty="0" smtClean="0"/>
              <a:t> for various research projects in our group.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E29C8-2366-7343-9ECC-7DEBBEAB81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5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3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OUTPUT</a:t>
            </a:r>
            <a:r>
              <a:rPr lang="en-US" baseline="0" dirty="0" smtClean="0"/>
              <a:t> PARAMS: </a:t>
            </a:r>
            <a:r>
              <a:rPr lang="en-US" dirty="0" smtClean="0"/>
              <a:t>#</a:t>
            </a:r>
            <a:r>
              <a:rPr lang="en-US" baseline="0" dirty="0" smtClean="0"/>
              <a:t> Probes that timed out after a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42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Operating in edge mode, so local Time critical</a:t>
            </a:r>
            <a:r>
              <a:rPr lang="en-US" baseline="0" dirty="0" smtClean="0"/>
              <a:t> earthquake warning</a:t>
            </a:r>
          </a:p>
          <a:p>
            <a:r>
              <a:rPr lang="en-US" baseline="0" dirty="0" smtClean="0"/>
              <a:t>Multicast lets us reach relevant subscribers with efficient network bandwidth usage (e.g. rich notifications)</a:t>
            </a:r>
          </a:p>
          <a:p>
            <a:r>
              <a:rPr lang="en-US" baseline="0" dirty="0" smtClean="0"/>
              <a:t>To enhance resilience (i.e. improve reachability despite local failures), we exploit topological diversity by constructing MDMTs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Multicast path protection is not new</a:t>
            </a:r>
            <a:r>
              <a:rPr lang="mr-IN" baseline="0" dirty="0" smtClean="0"/>
              <a:t>…</a:t>
            </a:r>
            <a:r>
              <a:rPr lang="en-US" baseline="0" dirty="0" smtClean="0"/>
              <a:t> but our technique for selecting the tree at alert-time rather than using one as a primary and one as backup is!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Network-aware </a:t>
            </a:r>
            <a:r>
              <a:rPr lang="en-US" sz="1200" dirty="0" smtClean="0">
                <a:solidFill>
                  <a:srgbClr val="FF0000"/>
                </a:solidFill>
              </a:rPr>
              <a:t>tree selection based not on known link status,</a:t>
            </a:r>
            <a:r>
              <a:rPr lang="en-US" sz="1200" baseline="0" dirty="0" smtClean="0">
                <a:solidFill>
                  <a:srgbClr val="FF0000"/>
                </a:solidFill>
              </a:rPr>
              <a:t> which takes time for control plane to gather, but </a:t>
            </a:r>
            <a:r>
              <a:rPr lang="en-US" sz="1200" dirty="0" smtClean="0">
                <a:solidFill>
                  <a:srgbClr val="FF0000"/>
                </a:solidFill>
              </a:rPr>
              <a:t>on sensor publications recently-received via functional links: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We consider the local sensor data collection paths configured by Ride-C; </a:t>
            </a:r>
            <a:r>
              <a:rPr lang="en-US" sz="1200" baseline="0" dirty="0" smtClean="0">
                <a:solidFill>
                  <a:srgbClr val="FF0000"/>
                </a:solidFill>
              </a:rPr>
              <a:t>produce a by-product of that phase: STT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*SDN</a:t>
            </a:r>
            <a:r>
              <a:rPr lang="en-US" sz="1200" baseline="0" dirty="0" smtClean="0">
                <a:solidFill>
                  <a:srgbClr val="FF0000"/>
                </a:solidFill>
              </a:rPr>
              <a:t> enables STT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>
                <a:solidFill>
                  <a:srgbClr val="FF0000"/>
                </a:solidFill>
              </a:rPr>
              <a:t>sensor1’s </a:t>
            </a:r>
            <a:r>
              <a:rPr lang="en-US" sz="1200" dirty="0" smtClean="0">
                <a:solidFill>
                  <a:srgbClr val="FF0000"/>
                </a:solidFill>
              </a:rPr>
              <a:t>data never delivered</a:t>
            </a:r>
            <a:r>
              <a:rPr lang="en-US" sz="1200" i="1" dirty="0" smtClean="0">
                <a:solidFill>
                  <a:srgbClr val="FF0000"/>
                </a:solidFill>
              </a:rPr>
              <a:t>, </a:t>
            </a:r>
            <a:r>
              <a:rPr lang="en-US" sz="1200" dirty="0" smtClean="0">
                <a:solidFill>
                  <a:srgbClr val="FF0000"/>
                </a:solidFill>
              </a:rPr>
              <a:t>so</a:t>
            </a:r>
            <a:r>
              <a:rPr lang="en-US" sz="1200" i="1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MDMT 2 “overlaps” with STT more than MDMT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6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SPEECH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 generating</a:t>
            </a:r>
            <a:r>
              <a:rPr lang="en-US" baseline="0" dirty="0" smtClean="0"/>
              <a:t> even a single multicast tree of min cost is NP-Hard, we c</a:t>
            </a:r>
            <a:r>
              <a:rPr lang="en-US" dirty="0" smtClean="0"/>
              <a:t>ompared several heuristics derived from existing algorithms</a:t>
            </a:r>
            <a:r>
              <a:rPr lang="mr-IN" dirty="0" smtClean="0"/>
              <a:t>…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</a:t>
            </a:r>
            <a:r>
              <a:rPr lang="en-US" baseline="0" dirty="0" smtClean="0"/>
              <a:t> of our key contributions is the mechanism for selecting MDMTs in a network-aware manner and the following proposed policies: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- some look at the overlap of STT and MDMTs, one the # subscribers reachable via intersection of STT and MDMT, and our best policy combines these two to consider the importance of MDMT links present in STT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Steiner: </a:t>
            </a:r>
            <a:r>
              <a:rPr lang="en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minimum spanning tree of the metric closure subgraph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Diverse-paths: min-cost network-flow based, start with subscriber closest to server, add paths to MDMT with max overlap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reduce cost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Red-blue: trims links to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create </a:t>
            </a:r>
            <a:r>
              <a:rPr lang="en-US" sz="1200" baseline="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mdmt</a:t>
            </a: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SPEECH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 generating</a:t>
            </a:r>
            <a:r>
              <a:rPr lang="en-US" baseline="0" dirty="0" smtClean="0"/>
              <a:t> even a single multicast tree of min cost is NP-Hard, we c</a:t>
            </a:r>
            <a:r>
              <a:rPr lang="en-US" dirty="0" smtClean="0"/>
              <a:t>ompared several heuristics derived from existing algorithms</a:t>
            </a:r>
            <a:r>
              <a:rPr lang="mr-IN" dirty="0" smtClean="0"/>
              <a:t>…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One</a:t>
            </a:r>
            <a:r>
              <a:rPr lang="en-US" baseline="0" dirty="0" smtClean="0"/>
              <a:t> of our key contributions is the mechanism for selecting MDMTs in a network-aware manner and the following proposed policies: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- some look at the overlap of STT and MDMTs, one the # subscribers reachable via intersection of STT and MDMT, and our best policy combines these two to consider the importance of MDMT links present in STT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</a:t>
            </a:r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MAYBE: Pictures: could show the little ‘4 constellations’ diagram on right with big ?</a:t>
            </a:r>
            <a:r>
              <a:rPr lang="en-US" baseline="0" dirty="0" smtClean="0"/>
              <a:t> Mark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----------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BACKUP notes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Steiner: </a:t>
            </a:r>
            <a:r>
              <a:rPr lang="en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minimum spanning tree of the metric closure subgraph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Diverse-paths: min-cost network-flow based, start with subscriber closest to server, add paths to MDMT with max overlap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to reduce cost</a:t>
            </a:r>
            <a:endParaRPr lang="en-US" sz="12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Red-blue: trims links to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create </a:t>
            </a:r>
            <a:r>
              <a:rPr lang="en-US" sz="1200" baseline="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mdmt</a:t>
            </a: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TODO: runtime complexities!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TODO: explain difference between min-missing and max-overlap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2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the future, onos application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</a:t>
            </a:r>
            <a:r>
              <a:rPr lang="en-US" baseline="0" dirty="0" smtClean="0"/>
              <a:t> to talk about </a:t>
            </a:r>
            <a:r>
              <a:rPr lang="en-US" baseline="0" dirty="0" err="1" smtClean="0"/>
              <a:t>Mininet</a:t>
            </a:r>
            <a:r>
              <a:rPr lang="en-US" baseline="0" dirty="0" smtClean="0"/>
              <a:t> and get across how difficult it was to setup our test-bed environment that other group members will be using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5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3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Scenario includes several different earthquakes each of which </a:t>
            </a:r>
            <a:r>
              <a:rPr lang="mr-IN" dirty="0" smtClean="0"/>
              <a:t>…</a:t>
            </a:r>
            <a:r>
              <a:rPr lang="en-US" dirty="0" smtClean="0"/>
              <a:t>. To showcase different aspects of Ride</a:t>
            </a:r>
          </a:p>
          <a:p>
            <a:r>
              <a:rPr lang="en-US" dirty="0" smtClean="0"/>
              <a:t>The Top bars represents alerting</a:t>
            </a:r>
            <a:r>
              <a:rPr lang="en-US" baseline="0" dirty="0" smtClean="0"/>
              <a:t> services’ view of</a:t>
            </a:r>
            <a:r>
              <a:rPr lang="en-US" dirty="0" smtClean="0"/>
              <a:t> received event data</a:t>
            </a:r>
          </a:p>
          <a:p>
            <a:r>
              <a:rPr lang="en-US" dirty="0" smtClean="0"/>
              <a:t>Bottom</a:t>
            </a:r>
            <a:r>
              <a:rPr lang="en-US" baseline="0" dirty="0" smtClean="0"/>
              <a:t> bars represent alert </a:t>
            </a:r>
            <a:r>
              <a:rPr lang="en-US" baseline="0" dirty="0" err="1" smtClean="0"/>
              <a:t>subsribers</a:t>
            </a:r>
            <a:r>
              <a:rPr lang="en-US" baseline="0" dirty="0" smtClean="0"/>
              <a:t>’ view of received alert data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</a:t>
            </a:r>
            <a:r>
              <a:rPr lang="en-US" dirty="0" smtClean="0"/>
              <a:t>Time placement of quakes not</a:t>
            </a:r>
            <a:r>
              <a:rPr lang="en-US" baseline="0" dirty="0" smtClean="0"/>
              <a:t> </a:t>
            </a:r>
            <a:r>
              <a:rPr lang="en-US" dirty="0" smtClean="0"/>
              <a:t>realistic: only for simplicity</a:t>
            </a:r>
            <a:r>
              <a:rPr lang="en-US" baseline="0" dirty="0" smtClean="0"/>
              <a:t> of </a:t>
            </a:r>
            <a:r>
              <a:rPr lang="en-US" dirty="0" smtClean="0"/>
              <a:t>demonstration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r>
              <a:rPr lang="en-US" dirty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8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We see that the adaptive failure detectors always</a:t>
            </a:r>
            <a:r>
              <a:rPr lang="en-US" baseline="0" dirty="0" smtClean="0"/>
              <a:t> perform with lower overhead compared with RON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650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-------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Ride-D large-scale evaluations done in purely simulated setup.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0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-------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Results shown for </a:t>
            </a:r>
            <a:r>
              <a:rPr lang="en-US" b="1" i="1" dirty="0" smtClean="0"/>
              <a:t>red-blue</a:t>
            </a:r>
            <a:r>
              <a:rPr lang="en-US" i="1" dirty="0" smtClean="0"/>
              <a:t> </a:t>
            </a:r>
            <a:r>
              <a:rPr lang="en-US" dirty="0" smtClean="0"/>
              <a:t>construction, but others appear similar</a:t>
            </a:r>
            <a:endParaRPr lang="en-US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0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-------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LINK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COST: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total cost for that MDMT: metric cost for construction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baseline="0" dirty="0" err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algs</a:t>
            </a:r>
            <a:r>
              <a:rPr lang="en-US" sz="1200" baseline="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0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 easily try out passing to neighbor devices using </a:t>
            </a:r>
            <a:r>
              <a:rPr lang="en-US" dirty="0" err="1" smtClean="0"/>
              <a:t>CoAP</a:t>
            </a:r>
            <a:r>
              <a:rPr lang="en-US" dirty="0" smtClean="0"/>
              <a:t> observe</a:t>
            </a:r>
          </a:p>
          <a:p>
            <a:pPr lvl="1"/>
            <a:r>
              <a:rPr lang="en-US" dirty="0" smtClean="0"/>
              <a:t>Could look at MQTT “ALM” with </a:t>
            </a:r>
            <a:r>
              <a:rPr lang="en-US" dirty="0" err="1" smtClean="0"/>
              <a:t>CoAP</a:t>
            </a:r>
            <a:r>
              <a:rPr lang="en-US" dirty="0" smtClean="0"/>
              <a:t> lateral pass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24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Stop elevators, notify users on phones</a:t>
            </a:r>
            <a:r>
              <a:rPr lang="en-US" baseline="0" dirty="0" smtClean="0"/>
              <a:t> and query if okay (</a:t>
            </a:r>
            <a:r>
              <a:rPr lang="en-US" baseline="0" dirty="0" err="1" smtClean="0"/>
              <a:t>didja</a:t>
            </a:r>
            <a:r>
              <a:rPr lang="en-US" baseline="0" dirty="0" smtClean="0"/>
              <a:t> feel it?)</a:t>
            </a:r>
          </a:p>
          <a:p>
            <a:r>
              <a:rPr lang="en-US" baseline="0" dirty="0" smtClean="0"/>
              <a:t>Alert users with infrastructure: sirens, flashing lights for the deaf</a:t>
            </a:r>
          </a:p>
          <a:p>
            <a:r>
              <a:rPr lang="en-US" baseline="0" dirty="0" smtClean="0"/>
              <a:t>Begin monitoring environment: fires, gas leaks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E29C8-2366-7343-9ECC-7DEBBEAB81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19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aseline="0" dirty="0" smtClean="0"/>
              <a:t>-------</a:t>
            </a:r>
          </a:p>
          <a:p>
            <a:r>
              <a:rPr lang="en-US" sz="1600" baseline="0" dirty="0" smtClean="0"/>
              <a:t>SPEECH</a:t>
            </a:r>
          </a:p>
          <a:p>
            <a:r>
              <a:rPr lang="en-US" sz="1600" dirty="0" smtClean="0"/>
              <a:t>Edge</a:t>
            </a:r>
            <a:r>
              <a:rPr lang="en-US" sz="1600" baseline="0" dirty="0" smtClean="0"/>
              <a:t> computing is frequently discussed in the context of 5G, whose architecture allows running services nearer to the base stations for</a:t>
            </a:r>
            <a:r>
              <a:rPr lang="mr-IN" sz="1600" baseline="0" dirty="0" smtClean="0"/>
              <a:t>…</a:t>
            </a:r>
            <a:endParaRPr lang="en-US" sz="1600" dirty="0" smtClean="0"/>
          </a:p>
          <a:p>
            <a:r>
              <a:rPr lang="en-US" sz="1600" dirty="0" smtClean="0"/>
              <a:t>Different</a:t>
            </a:r>
            <a:r>
              <a:rPr lang="en-US" sz="1600" baseline="0" dirty="0" smtClean="0"/>
              <a:t> network routes, which may or may not mean entirely different physical network technologies.</a:t>
            </a:r>
          </a:p>
          <a:p>
            <a:r>
              <a:rPr lang="en-US" sz="1600" baseline="0" dirty="0" smtClean="0"/>
              <a:t>------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-----</a:t>
            </a:r>
          </a:p>
          <a:p>
            <a:r>
              <a:rPr lang="en-US" baseline="0" dirty="0" smtClean="0"/>
              <a:t>SPEECH:</a:t>
            </a:r>
          </a:p>
          <a:p>
            <a:r>
              <a:rPr lang="en-US" baseline="0" dirty="0" smtClean="0"/>
              <a:t>SDN lets us manage physical network infrastructure with the same abstractions / APIs used for managing virtual networks of cloud services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Centrally viewing network state to optimize the whole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communications network from the SDN controllers, where we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This allows us to deploy network services such as those in our Ride m/w to centrally manage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networking along with rides services for managing </a:t>
            </a:r>
            <a:r>
              <a:rPr lang="en-US" baseline="0" dirty="0" err="1" smtClean="0"/>
              <a:t>IoT</a:t>
            </a:r>
            <a:r>
              <a:rPr lang="en-US" baseline="0" dirty="0" smtClean="0"/>
              <a:t> data exchange and application workflows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r>
              <a:rPr lang="en-US" baseline="0" dirty="0" smtClean="0"/>
              <a:t>So what are these services?</a:t>
            </a:r>
          </a:p>
          <a:p>
            <a:r>
              <a:rPr lang="en-US" baseline="0" dirty="0" smtClean="0"/>
              <a:t>-------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9E19-7C83-0942-AB26-31225671AC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90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------</a:t>
            </a:r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Treat app logic as a black</a:t>
            </a:r>
            <a:r>
              <a:rPr lang="en-US" baseline="0" dirty="0" smtClean="0"/>
              <a:t> box</a:t>
            </a:r>
            <a:endParaRPr lang="en-US" dirty="0" smtClean="0"/>
          </a:p>
          <a:p>
            <a:r>
              <a:rPr lang="en-US" dirty="0" smtClean="0"/>
              <a:t>Awareness</a:t>
            </a:r>
            <a:r>
              <a:rPr lang="mr-IN" dirty="0" smtClean="0"/>
              <a:t>…</a:t>
            </a:r>
            <a:r>
              <a:rPr lang="en-US" dirty="0" smtClean="0"/>
              <a:t> enables Ride</a:t>
            </a:r>
            <a:r>
              <a:rPr lang="en-US" baseline="0" dirty="0" smtClean="0"/>
              <a:t> to be both application and network aware</a:t>
            </a:r>
            <a:endParaRPr lang="en-US" dirty="0" smtClean="0"/>
          </a:p>
          <a:p>
            <a:r>
              <a:rPr lang="en-US" dirty="0" smtClean="0"/>
              <a:t>------------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A0207-3760-5046-A1D2-71E5CDCCB6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1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FEBB5-79F6-5340-AF0A-0DF6C04FAA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0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00B9F-48DB-8C44-BDE0-AD9CA058B82D}" type="datetime1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7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1754-D4EE-BB4D-A21E-E3A842998BA8}" type="datetime1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7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0A52-AE28-704C-A411-929C500C1C18}" type="datetime1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36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837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8532-390F-0440-9C52-BC64596F4734}" type="datetime1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6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42735-657A-9941-A27C-8D1190065E51}" type="datetime1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5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46B8-D0C9-D34E-BB2D-D675C4FD8B78}" type="datetime1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DEAB2-C426-774F-9A47-FEEB24C61565}" type="datetime1">
              <a:rPr lang="en-US" smtClean="0"/>
              <a:t>6/19/18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3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4F13-4FF8-EB47-879F-53733EB057A1}" type="datetime1">
              <a:rPr lang="en-US" smtClean="0"/>
              <a:t>6/19/18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6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9EEFB-0D93-6241-BC08-426C008BACBC}" type="datetime1">
              <a:rPr lang="en-US" smtClean="0"/>
              <a:t>6/19/18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1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1353-A91A-534D-8787-B197E4D8BB24}" type="datetime1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7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E6ADA-903D-1F42-9CB9-44E662994256}" type="datetime1">
              <a:rPr lang="en-US" smtClean="0"/>
              <a:t>6/19/18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4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2ED06-6BB7-6C45-872B-06CB6D581963}" type="datetime1">
              <a:rPr lang="en-US" smtClean="0"/>
              <a:t>6/19/18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3FAF6-ED50-1441-BF30-3B1D9F227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1.png"/><Relationship Id="rId5" Type="http://schemas.openxmlformats.org/officeDocument/2006/relationships/image" Target="../media/image27.png"/><Relationship Id="rId6" Type="http://schemas.openxmlformats.org/officeDocument/2006/relationships/image" Target="../media/image76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40.png"/><Relationship Id="rId5" Type="http://schemas.openxmlformats.org/officeDocument/2006/relationships/image" Target="../media/image31.png"/><Relationship Id="rId6" Type="http://schemas.openxmlformats.org/officeDocument/2006/relationships/image" Target="../media/image41.png"/><Relationship Id="rId7" Type="http://schemas.openxmlformats.org/officeDocument/2006/relationships/image" Target="../media/image76.png"/><Relationship Id="rId8" Type="http://schemas.openxmlformats.org/officeDocument/2006/relationships/image" Target="../media/image27.png"/><Relationship Id="rId9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image" Target="../media/image21.jp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jpg"/><Relationship Id="rId24" Type="http://schemas.openxmlformats.org/officeDocument/2006/relationships/image" Target="../media/image25.emf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jpg"/><Relationship Id="rId13" Type="http://schemas.openxmlformats.org/officeDocument/2006/relationships/image" Target="../media/image14.jp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Relationship Id="rId25" Type="http://schemas.openxmlformats.org/officeDocument/2006/relationships/image" Target="../media/image47.png"/><Relationship Id="rId26" Type="http://schemas.openxmlformats.org/officeDocument/2006/relationships/image" Target="../media/image48.png"/><Relationship Id="rId27" Type="http://schemas.openxmlformats.org/officeDocument/2006/relationships/image" Target="../media/image49.png"/><Relationship Id="rId28" Type="http://schemas.openxmlformats.org/officeDocument/2006/relationships/image" Target="../media/image50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30" Type="http://schemas.openxmlformats.org/officeDocument/2006/relationships/image" Target="../media/image52.png"/><Relationship Id="rId31" Type="http://schemas.openxmlformats.org/officeDocument/2006/relationships/image" Target="../media/image53.png"/><Relationship Id="rId32" Type="http://schemas.openxmlformats.org/officeDocument/2006/relationships/image" Target="../media/image54.jpg"/><Relationship Id="rId9" Type="http://schemas.openxmlformats.org/officeDocument/2006/relationships/image" Target="../media/image17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33" Type="http://schemas.openxmlformats.org/officeDocument/2006/relationships/image" Target="../media/image55.png"/><Relationship Id="rId34" Type="http://schemas.openxmlformats.org/officeDocument/2006/relationships/image" Target="../media/image56.png"/><Relationship Id="rId35" Type="http://schemas.microsoft.com/office/2007/relationships/hdphoto" Target="../media/hdphoto1.wdp"/><Relationship Id="rId36" Type="http://schemas.openxmlformats.org/officeDocument/2006/relationships/image" Target="../media/image57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jpg"/><Relationship Id="rId13" Type="http://schemas.openxmlformats.org/officeDocument/2006/relationships/image" Target="../media/image35.jp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41.png"/><Relationship Id="rId37" Type="http://schemas.openxmlformats.org/officeDocument/2006/relationships/image" Target="../media/image58.png"/><Relationship Id="rId38" Type="http://schemas.openxmlformats.org/officeDocument/2006/relationships/image" Target="../media/image59.png"/><Relationship Id="rId39" Type="http://schemas.openxmlformats.org/officeDocument/2006/relationships/image" Target="../media/image6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62.png"/><Relationship Id="rId7" Type="http://schemas.openxmlformats.org/officeDocument/2006/relationships/image" Target="../media/image17.png"/><Relationship Id="rId8" Type="http://schemas.openxmlformats.org/officeDocument/2006/relationships/image" Target="../media/image41.png"/><Relationship Id="rId9" Type="http://schemas.openxmlformats.org/officeDocument/2006/relationships/image" Target="../media/image31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Relationship Id="rId25" Type="http://schemas.openxmlformats.org/officeDocument/2006/relationships/image" Target="../media/image47.png"/><Relationship Id="rId26" Type="http://schemas.openxmlformats.org/officeDocument/2006/relationships/image" Target="../media/image48.png"/><Relationship Id="rId27" Type="http://schemas.openxmlformats.org/officeDocument/2006/relationships/image" Target="../media/image49.png"/><Relationship Id="rId28" Type="http://schemas.openxmlformats.org/officeDocument/2006/relationships/image" Target="../media/image50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30" Type="http://schemas.openxmlformats.org/officeDocument/2006/relationships/image" Target="../media/image52.png"/><Relationship Id="rId31" Type="http://schemas.openxmlformats.org/officeDocument/2006/relationships/image" Target="../media/image53.png"/><Relationship Id="rId32" Type="http://schemas.openxmlformats.org/officeDocument/2006/relationships/image" Target="../media/image54.jpg"/><Relationship Id="rId9" Type="http://schemas.openxmlformats.org/officeDocument/2006/relationships/image" Target="../media/image17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33" Type="http://schemas.openxmlformats.org/officeDocument/2006/relationships/image" Target="../media/image55.png"/><Relationship Id="rId34" Type="http://schemas.openxmlformats.org/officeDocument/2006/relationships/image" Target="../media/image56.png"/><Relationship Id="rId35" Type="http://schemas.microsoft.com/office/2007/relationships/hdphoto" Target="../media/hdphoto1.wdp"/><Relationship Id="rId36" Type="http://schemas.openxmlformats.org/officeDocument/2006/relationships/image" Target="../media/image57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jpg"/><Relationship Id="rId13" Type="http://schemas.openxmlformats.org/officeDocument/2006/relationships/image" Target="../media/image35.jp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41.png"/><Relationship Id="rId37" Type="http://schemas.openxmlformats.org/officeDocument/2006/relationships/image" Target="../media/image58.png"/><Relationship Id="rId38" Type="http://schemas.openxmlformats.org/officeDocument/2006/relationships/image" Target="../media/image59.png"/><Relationship Id="rId39" Type="http://schemas.openxmlformats.org/officeDocument/2006/relationships/image" Target="../media/image60.png"/><Relationship Id="rId40" Type="http://schemas.openxmlformats.org/officeDocument/2006/relationships/image" Target="../media/image63.png"/><Relationship Id="rId41" Type="http://schemas.openxmlformats.org/officeDocument/2006/relationships/image" Target="../media/image64.jpg"/><Relationship Id="rId42" Type="http://schemas.openxmlformats.org/officeDocument/2006/relationships/image" Target="../media/image65.png"/><Relationship Id="rId43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20" Type="http://schemas.openxmlformats.org/officeDocument/2006/relationships/image" Target="../media/image68.png"/><Relationship Id="rId21" Type="http://schemas.openxmlformats.org/officeDocument/2006/relationships/image" Target="../media/image26.png"/><Relationship Id="rId22" Type="http://schemas.openxmlformats.org/officeDocument/2006/relationships/image" Target="../media/image69.jpg"/><Relationship Id="rId23" Type="http://schemas.openxmlformats.org/officeDocument/2006/relationships/image" Target="../media/image48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50.png"/><Relationship Id="rId16" Type="http://schemas.openxmlformats.org/officeDocument/2006/relationships/image" Target="../media/image54.jpg"/><Relationship Id="rId17" Type="http://schemas.openxmlformats.org/officeDocument/2006/relationships/image" Target="../media/image55.png"/><Relationship Id="rId18" Type="http://schemas.openxmlformats.org/officeDocument/2006/relationships/image" Target="../media/image57.png"/><Relationship Id="rId19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67.png"/><Relationship Id="rId6" Type="http://schemas.openxmlformats.org/officeDocument/2006/relationships/image" Target="../media/image35.jpg"/><Relationship Id="rId7" Type="http://schemas.openxmlformats.org/officeDocument/2006/relationships/image" Target="../media/image38.png"/><Relationship Id="rId8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hyperlink" Target="https://commsbusiness.co.uk/features/software-defined-networking-sdn-explained/" TargetMode="External"/><Relationship Id="rId8" Type="http://schemas.openxmlformats.org/officeDocument/2006/relationships/image" Target="../media/image73.png"/><Relationship Id="rId9" Type="http://schemas.openxmlformats.org/officeDocument/2006/relationships/image" Target="../media/image31.png"/><Relationship Id="rId10" Type="http://schemas.openxmlformats.org/officeDocument/2006/relationships/image" Target="../media/image41.png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55.png"/><Relationship Id="rId5" Type="http://schemas.openxmlformats.org/officeDocument/2006/relationships/image" Target="../media/image70.png"/><Relationship Id="rId6" Type="http://schemas.openxmlformats.org/officeDocument/2006/relationships/image" Target="../media/image50.png"/><Relationship Id="rId7" Type="http://schemas.openxmlformats.org/officeDocument/2006/relationships/image" Target="../media/image74.png"/><Relationship Id="rId8" Type="http://schemas.openxmlformats.org/officeDocument/2006/relationships/image" Target="../media/image67.png"/><Relationship Id="rId9" Type="http://schemas.openxmlformats.org/officeDocument/2006/relationships/image" Target="../media/image31.png"/><Relationship Id="rId10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ommunity_infrastru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1"/>
            <a:ext cx="9144000" cy="6096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1027" y="700216"/>
            <a:ext cx="8807622" cy="1640703"/>
          </a:xfrm>
          <a:prstGeom prst="rect">
            <a:avLst/>
          </a:prstGeom>
          <a:solidFill>
            <a:schemeClr val="bg1">
              <a:alpha val="65000"/>
            </a:schemeClr>
          </a:solidFill>
          <a:ln w="76200" cmpd="thinThick">
            <a:noFill/>
            <a:miter lim="800000"/>
          </a:ln>
        </p:spPr>
        <p:txBody>
          <a:bodyPr vert="horz" lIns="91440" tIns="45720" rIns="91440" bIns="0" rtlCol="0" anchor="ctr" anchorCtr="0">
            <a:noAutofit/>
          </a:bodyPr>
          <a:lstStyle>
            <a:lvl1pPr algn="ctr" defTabSz="914400" rtl="0" eaLnBrk="1" latinLnBrk="0" hangingPunct="1">
              <a:spcBef>
                <a:spcPts val="400"/>
              </a:spcBef>
              <a:buNone/>
              <a:defRPr sz="1800" b="1" kern="1200" cap="all" spc="0" baseline="0">
                <a:solidFill>
                  <a:schemeClr val="bg1">
                    <a:lumMod val="75000"/>
                    <a:lumOff val="25000"/>
                  </a:schemeClr>
                </a:solidFill>
                <a:effectLst>
                  <a:glow rad="88900">
                    <a:schemeClr val="tx1">
                      <a:alpha val="60000"/>
                    </a:schemeClr>
                  </a:glow>
                </a:effectLst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4000" dirty="0"/>
              <a:t>Ride: a </a:t>
            </a:r>
            <a:r>
              <a:rPr lang="en-US" sz="4000" u="sng" dirty="0"/>
              <a:t>R</a:t>
            </a:r>
            <a:r>
              <a:rPr lang="en-US" sz="4000" dirty="0"/>
              <a:t>esilient </a:t>
            </a:r>
            <a:r>
              <a:rPr lang="en-US" sz="4000" u="sng" dirty="0" err="1"/>
              <a:t>I</a:t>
            </a:r>
            <a:r>
              <a:rPr lang="en-US" sz="4000" dirty="0" err="1"/>
              <a:t>oT</a:t>
            </a:r>
            <a:r>
              <a:rPr lang="en-US" sz="4000" dirty="0"/>
              <a:t> </a:t>
            </a:r>
            <a:r>
              <a:rPr lang="en-US" sz="4000" u="sng" dirty="0"/>
              <a:t>D</a:t>
            </a:r>
            <a:r>
              <a:rPr lang="en-US" sz="4000" dirty="0"/>
              <a:t>ata </a:t>
            </a:r>
            <a:r>
              <a:rPr lang="en-US" sz="4000" u="sng" dirty="0"/>
              <a:t>E</a:t>
            </a:r>
            <a:r>
              <a:rPr lang="en-US" sz="4000" dirty="0"/>
              <a:t>xchange </a:t>
            </a:r>
            <a:r>
              <a:rPr lang="en-US" sz="2800" dirty="0"/>
              <a:t>Middleware Leveraging SDN and</a:t>
            </a:r>
            <a:br>
              <a:rPr lang="en-US" sz="2800" dirty="0"/>
            </a:br>
            <a:r>
              <a:rPr lang="en-US" sz="2800" dirty="0" smtClean="0"/>
              <a:t>Edge </a:t>
            </a:r>
            <a:r>
              <a:rPr lang="en-US" sz="2800" dirty="0"/>
              <a:t>Cloud Resources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89459" y="2697006"/>
            <a:ext cx="7578811" cy="123656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600" b="0" i="0" kern="1200" cap="none" spc="0" baseline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Kyle E. Benson, </a:t>
            </a:r>
            <a:r>
              <a:rPr lang="en-US" sz="1800" dirty="0" err="1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Guoxi</a:t>
            </a:r>
            <a:r>
              <a:rPr lang="en-US" sz="18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Wang, Young-Jin Kim*, </a:t>
            </a:r>
            <a:r>
              <a:rPr lang="en-US" sz="1800" dirty="0" err="1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Nalini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Venkatasubramanian</a:t>
            </a:r>
            <a:endParaRPr lang="en-US" sz="1800" dirty="0">
              <a:solidFill>
                <a:schemeClr val="accent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400" i="1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University of California-Irvine &amp; *Nokia Bell </a:t>
            </a:r>
            <a:r>
              <a:rPr lang="en-US" sz="1400" i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Labs</a:t>
            </a:r>
            <a:endParaRPr lang="en-US" sz="1400" i="1" dirty="0">
              <a:solidFill>
                <a:schemeClr val="accent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1800" dirty="0" err="1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IoTDI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2018, Orlando, Florida, USA</a:t>
            </a:r>
            <a:endParaRPr lang="en-US" sz="1800" dirty="0">
              <a:solidFill>
                <a:schemeClr val="accent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 descr="uci_seal_solid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167516"/>
            <a:ext cx="965606" cy="96377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 descr="nokia bell lab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4475164"/>
            <a:ext cx="2540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9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1231" y="-102221"/>
            <a:ext cx="8411307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</a:t>
            </a:r>
            <a:r>
              <a:rPr lang="en-US" dirty="0"/>
              <a:t> </a:t>
            </a:r>
            <a:r>
              <a:rPr lang="en-US" dirty="0" smtClean="0"/>
              <a:t>Workflow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98960922"/>
              </p:ext>
            </p:extLst>
          </p:nvPr>
        </p:nvGraphicFramePr>
        <p:xfrm>
          <a:off x="352807" y="874887"/>
          <a:ext cx="524206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ride_workflow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68" y="1524768"/>
            <a:ext cx="3350055" cy="20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9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4BD0E5-0990-9940-A2C2-167205293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B8E880-4FE6-8241-A54A-221A1F962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E23CBC-931B-0F41-A7B3-2563899CF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CE1F7E-7C1B-4A43-80F9-3FBCB6877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6DECE0-E10D-4843-BA71-BCB6FB40A0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1BA308-3A07-CA43-A753-B77AE98BCA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 Workflow</a:t>
            </a:r>
            <a:endParaRPr lang="en-US" dirty="0"/>
          </a:p>
        </p:txBody>
      </p:sp>
      <p:pic>
        <p:nvPicPr>
          <p:cNvPr id="3" name="Picture 2" descr="ride_workfl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75" y="1072032"/>
            <a:ext cx="6700809" cy="4009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74" y="2197645"/>
            <a:ext cx="2624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279400">
              <a:buFont typeface="+mj-lt"/>
              <a:buAutoNum type="arabicPeriod"/>
              <a:tabLst>
                <a:tab pos="1600200" algn="l"/>
              </a:tabLst>
            </a:pPr>
            <a:r>
              <a:rPr lang="en-US" sz="1400" b="1" dirty="0" smtClean="0"/>
              <a:t>Register</a:t>
            </a:r>
            <a:r>
              <a:rPr lang="en-US" sz="1400" dirty="0" smtClean="0"/>
              <a:t> applications’ resilience requirements and subscriptions.  Configure CDP monitoring and MDMTs.</a:t>
            </a:r>
          </a:p>
          <a:p>
            <a:pPr marL="339725" indent="-279400">
              <a:buFont typeface="+mj-lt"/>
              <a:buAutoNum type="arabicPeriod"/>
              <a:tabLst>
                <a:tab pos="1600200" algn="l"/>
              </a:tabLst>
            </a:pPr>
            <a:r>
              <a:rPr lang="en-US" sz="1400" b="1" dirty="0" smtClean="0"/>
              <a:t>Maintain </a:t>
            </a:r>
            <a:r>
              <a:rPr lang="en-US" sz="1400" dirty="0" smtClean="0"/>
              <a:t>network state awareness, cloud data paths, and MDMTs.</a:t>
            </a:r>
          </a:p>
          <a:p>
            <a:pPr marL="339725" indent="-279400">
              <a:buFont typeface="+mj-lt"/>
              <a:buAutoNum type="arabicPeriod"/>
              <a:tabLst>
                <a:tab pos="1600200" algn="l"/>
              </a:tabLst>
            </a:pPr>
            <a:r>
              <a:rPr lang="en-US" sz="1400" b="1" dirty="0" smtClean="0"/>
              <a:t>Adapt to failures</a:t>
            </a:r>
            <a:r>
              <a:rPr lang="en-US" sz="1400" dirty="0" smtClean="0"/>
              <a:t> via SDN-based CDP/edge fail-over. Gather updated network awareness for resilient local alerting.</a:t>
            </a:r>
            <a:endParaRPr lang="en-US" sz="1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4F62B-2BEE-4220-BF9D-EDEA2946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Ride-C: Resilient 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FFDD854-8D1D-4C19-B739-06DF4091C4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graphicFrame>
        <p:nvGraphicFramePr>
          <p:cNvPr id="93" name="Table 92">
            <a:extLst>
              <a:ext uri="{FF2B5EF4-FFF2-40B4-BE49-F238E27FC236}">
                <a16:creationId xmlns="" xmlns:a16="http://schemas.microsoft.com/office/drawing/2014/main" id="{8CD33042-A659-D041-8DBA-9EA28D458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276303"/>
              </p:ext>
            </p:extLst>
          </p:nvPr>
        </p:nvGraphicFramePr>
        <p:xfrm>
          <a:off x="452133" y="3729693"/>
          <a:ext cx="2164486" cy="1072709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214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30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642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Path Purpose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Line</a:t>
                      </a:r>
                      <a:endParaRPr 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469">
                <a:tc>
                  <a:txBody>
                    <a:bodyPr/>
                    <a:lstStyle/>
                    <a:p>
                      <a:r>
                        <a:rPr lang="en-US" sz="1200" dirty="0"/>
                        <a:t>Data </a:t>
                      </a:r>
                      <a:r>
                        <a:rPr lang="en-US" sz="1200" dirty="0" smtClean="0"/>
                        <a:t>Collection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4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Probing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2128161517"/>
                  </a:ext>
                </a:extLst>
              </a:tr>
              <a:tr h="2533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Failover</a:t>
                      </a:r>
                      <a:endParaRPr lang="en-US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9F389EF8-DB21-A44F-98A3-54F933A0B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066" y="3272385"/>
            <a:ext cx="1639513" cy="5232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>
                <a:solidFill>
                  <a:srgbClr val="00B050"/>
                </a:solidFill>
              </a:rPr>
              <a:t>Setting Up Data Collection Routes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95178021-C4CA-5B4D-8588-6D7A9BD5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54" y="1564569"/>
            <a:ext cx="2635650" cy="30777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>
                <a:solidFill>
                  <a:srgbClr val="00B0F0"/>
                </a:solidFill>
              </a:rPr>
              <a:t>Adaptive Probing and Failover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="" xmlns:a16="http://schemas.microsoft.com/office/drawing/2014/main" id="{A9ED9DBB-4A5C-C649-9B41-23F44D43C3EC}"/>
              </a:ext>
            </a:extLst>
          </p:cNvPr>
          <p:cNvGrpSpPr/>
          <p:nvPr/>
        </p:nvGrpSpPr>
        <p:grpSpPr>
          <a:xfrm>
            <a:off x="1298421" y="1222759"/>
            <a:ext cx="5430631" cy="3603017"/>
            <a:chOff x="1298421" y="1222759"/>
            <a:chExt cx="5430631" cy="3603017"/>
          </a:xfrm>
        </p:grpSpPr>
        <p:pic>
          <p:nvPicPr>
            <p:cNvPr id="75" name="Picture 74" descr="cisco-router-icon.jpg">
              <a:extLst>
                <a:ext uri="{FF2B5EF4-FFF2-40B4-BE49-F238E27FC236}">
                  <a16:creationId xmlns="" xmlns:a16="http://schemas.microsoft.com/office/drawing/2014/main" id="{7C76293A-E3D1-514A-AC40-5ACFEDF57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668" y="2603526"/>
              <a:ext cx="386334" cy="32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6" name="Straight Arrow Connector 225">
              <a:extLst>
                <a:ext uri="{FF2B5EF4-FFF2-40B4-BE49-F238E27FC236}">
                  <a16:creationId xmlns="" xmlns:a16="http://schemas.microsoft.com/office/drawing/2014/main" id="{133C1BD4-7462-5F43-82F2-8C9F0928B9BA}"/>
                </a:ext>
              </a:extLst>
            </p:cNvPr>
            <p:cNvCxnSpPr>
              <a:cxnSpLocks/>
              <a:stCxn id="87" idx="0"/>
              <a:endCxn id="75" idx="2"/>
            </p:cNvCxnSpPr>
            <p:nvPr/>
          </p:nvCxnSpPr>
          <p:spPr>
            <a:xfrm flipV="1">
              <a:off x="3861835" y="2925852"/>
              <a:ext cx="0" cy="71735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>
              <a:extLst>
                <a:ext uri="{FF2B5EF4-FFF2-40B4-BE49-F238E27FC236}">
                  <a16:creationId xmlns="" xmlns:a16="http://schemas.microsoft.com/office/drawing/2014/main" id="{17D9F0A2-147E-0B46-AA51-F315A061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7901" y="4202537"/>
              <a:ext cx="325120" cy="32512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="" xmlns:a16="http://schemas.microsoft.com/office/drawing/2014/main" id="{4CE7C3F3-737B-C24B-A104-29CD6D969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1149" y="4266048"/>
              <a:ext cx="325120" cy="325120"/>
            </a:xfrm>
            <a:prstGeom prst="rect">
              <a:avLst/>
            </a:prstGeom>
          </p:spPr>
        </p:pic>
        <p:pic>
          <p:nvPicPr>
            <p:cNvPr id="86" name="Picture 85" descr="cisco-router-icon.jpg">
              <a:extLst>
                <a:ext uri="{FF2B5EF4-FFF2-40B4-BE49-F238E27FC236}">
                  <a16:creationId xmlns="" xmlns:a16="http://schemas.microsoft.com/office/drawing/2014/main" id="{0EDCFCFC-CFC3-A54E-9188-27A32D787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206" y="2603526"/>
              <a:ext cx="386334" cy="32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86" descr="cisco-router-icon.jpg">
              <a:extLst>
                <a:ext uri="{FF2B5EF4-FFF2-40B4-BE49-F238E27FC236}">
                  <a16:creationId xmlns="" xmlns:a16="http://schemas.microsoft.com/office/drawing/2014/main" id="{D23D29FF-25B9-7B41-90D5-4FEF7E58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8668" y="3643204"/>
              <a:ext cx="386334" cy="32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 descr="cisco-router-icon.jpg">
              <a:extLst>
                <a:ext uri="{FF2B5EF4-FFF2-40B4-BE49-F238E27FC236}">
                  <a16:creationId xmlns="" xmlns:a16="http://schemas.microsoft.com/office/drawing/2014/main" id="{AF7E6043-B104-C24F-A943-865EBEBA5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206" y="3643204"/>
              <a:ext cx="386334" cy="32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240" descr="cloud_server.png">
              <a:extLst>
                <a:ext uri="{FF2B5EF4-FFF2-40B4-BE49-F238E27FC236}">
                  <a16:creationId xmlns="" xmlns:a16="http://schemas.microsoft.com/office/drawing/2014/main" id="{D1C346B7-DE77-FE48-A5FB-DE323815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437" y="1222759"/>
              <a:ext cx="619125" cy="435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TextBox 247">
              <a:extLst>
                <a:ext uri="{FF2B5EF4-FFF2-40B4-BE49-F238E27FC236}">
                  <a16:creationId xmlns="" xmlns:a16="http://schemas.microsoft.com/office/drawing/2014/main" id="{99A925C1-26AF-5745-AAFF-464B97D726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871" y="1231515"/>
              <a:ext cx="18771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400" dirty="0"/>
                <a:t>Cloud Alerting Server</a:t>
              </a:r>
            </a:p>
          </p:txBody>
        </p:sp>
        <p:pic>
          <p:nvPicPr>
            <p:cNvPr id="91" name="Picture 4" descr="Image result for server">
              <a:extLst>
                <a:ext uri="{FF2B5EF4-FFF2-40B4-BE49-F238E27FC236}">
                  <a16:creationId xmlns="" xmlns:a16="http://schemas.microsoft.com/office/drawing/2014/main" id="{2D1A5EB3-ABE4-CE45-B3DD-BD3A2DFA0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079" y="2557802"/>
              <a:ext cx="355289" cy="431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TextBox 247">
              <a:extLst>
                <a:ext uri="{FF2B5EF4-FFF2-40B4-BE49-F238E27FC236}">
                  <a16:creationId xmlns="" xmlns:a16="http://schemas.microsoft.com/office/drawing/2014/main" id="{18F01587-02E0-114C-B1F3-60157F6C1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421" y="3006542"/>
              <a:ext cx="18274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1400" dirty="0"/>
                <a:t>Edge Alerting Server</a:t>
              </a:r>
            </a:p>
          </p:txBody>
        </p:sp>
        <p:cxnSp>
          <p:nvCxnSpPr>
            <p:cNvPr id="97" name="Straight Arrow Connector 225">
              <a:extLst>
                <a:ext uri="{FF2B5EF4-FFF2-40B4-BE49-F238E27FC236}">
                  <a16:creationId xmlns="" xmlns:a16="http://schemas.microsoft.com/office/drawing/2014/main" id="{B31CB9DB-826C-C04B-BE57-C04A840B3C9F}"/>
                </a:ext>
              </a:extLst>
            </p:cNvPr>
            <p:cNvCxnSpPr>
              <a:cxnSpLocks/>
              <a:stCxn id="87" idx="0"/>
              <a:endCxn id="86" idx="2"/>
            </p:cNvCxnSpPr>
            <p:nvPr/>
          </p:nvCxnSpPr>
          <p:spPr>
            <a:xfrm flipV="1">
              <a:off x="3861835" y="2925852"/>
              <a:ext cx="1432538" cy="71735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225">
              <a:extLst>
                <a:ext uri="{FF2B5EF4-FFF2-40B4-BE49-F238E27FC236}">
                  <a16:creationId xmlns="" xmlns:a16="http://schemas.microsoft.com/office/drawing/2014/main" id="{542A987D-F7CF-584F-A957-6ABF88E08410}"/>
                </a:ext>
              </a:extLst>
            </p:cNvPr>
            <p:cNvCxnSpPr>
              <a:cxnSpLocks/>
              <a:stCxn id="75" idx="3"/>
              <a:endCxn id="86" idx="1"/>
            </p:cNvCxnSpPr>
            <p:nvPr/>
          </p:nvCxnSpPr>
          <p:spPr>
            <a:xfrm>
              <a:off x="4055002" y="2764689"/>
              <a:ext cx="104620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225">
              <a:extLst>
                <a:ext uri="{FF2B5EF4-FFF2-40B4-BE49-F238E27FC236}">
                  <a16:creationId xmlns="" xmlns:a16="http://schemas.microsoft.com/office/drawing/2014/main" id="{906FD4B2-DE47-1047-AFB6-2B2C133E98CC}"/>
                </a:ext>
              </a:extLst>
            </p:cNvPr>
            <p:cNvCxnSpPr>
              <a:cxnSpLocks/>
              <a:endCxn id="88" idx="1"/>
            </p:cNvCxnSpPr>
            <p:nvPr/>
          </p:nvCxnSpPr>
          <p:spPr>
            <a:xfrm>
              <a:off x="4014235" y="3795605"/>
              <a:ext cx="1086971" cy="876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225">
              <a:extLst>
                <a:ext uri="{FF2B5EF4-FFF2-40B4-BE49-F238E27FC236}">
                  <a16:creationId xmlns="" xmlns:a16="http://schemas.microsoft.com/office/drawing/2014/main" id="{04658283-E7C1-714A-BA08-7694A94A8673}"/>
                </a:ext>
              </a:extLst>
            </p:cNvPr>
            <p:cNvCxnSpPr>
              <a:cxnSpLocks/>
              <a:stCxn id="86" idx="2"/>
              <a:endCxn id="88" idx="0"/>
            </p:cNvCxnSpPr>
            <p:nvPr/>
          </p:nvCxnSpPr>
          <p:spPr>
            <a:xfrm>
              <a:off x="5294373" y="2925852"/>
              <a:ext cx="0" cy="71735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01">
              <a:extLst>
                <a:ext uri="{FF2B5EF4-FFF2-40B4-BE49-F238E27FC236}">
                  <a16:creationId xmlns="" xmlns:a16="http://schemas.microsoft.com/office/drawing/2014/main" id="{E396FE9F-BD7D-F644-A5A3-3E24D3EDC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6316" y="4500656"/>
              <a:ext cx="325120" cy="32512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="" xmlns:a16="http://schemas.microsoft.com/office/drawing/2014/main" id="{2CDB1B98-83EF-0E4B-8317-816AAC174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675" y="4500656"/>
              <a:ext cx="325120" cy="32512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001775C2-ED66-4B44-B0F7-A36E43F1A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176056">
              <a:off x="3565694" y="1886603"/>
              <a:ext cx="1194775" cy="474376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="" xmlns:a16="http://schemas.microsoft.com/office/drawing/2014/main" id="{BA93971A-24ED-3141-B789-7F7C46F9B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634338">
              <a:off x="4405520" y="1895440"/>
              <a:ext cx="1194775" cy="474376"/>
            </a:xfrm>
            <a:prstGeom prst="rect">
              <a:avLst/>
            </a:prstGeom>
          </p:spPr>
        </p:pic>
        <p:cxnSp>
          <p:nvCxnSpPr>
            <p:cNvPr id="107" name="Straight Arrow Connector 225">
              <a:extLst>
                <a:ext uri="{FF2B5EF4-FFF2-40B4-BE49-F238E27FC236}">
                  <a16:creationId xmlns="" xmlns:a16="http://schemas.microsoft.com/office/drawing/2014/main" id="{1EAFE2C6-182D-E148-B5BD-877079841709}"/>
                </a:ext>
              </a:extLst>
            </p:cNvPr>
            <p:cNvCxnSpPr>
              <a:cxnSpLocks/>
              <a:stCxn id="91" idx="3"/>
              <a:endCxn id="75" idx="1"/>
            </p:cNvCxnSpPr>
            <p:nvPr/>
          </p:nvCxnSpPr>
          <p:spPr>
            <a:xfrm flipV="1">
              <a:off x="2429368" y="2764689"/>
              <a:ext cx="1239300" cy="876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Curved Connector 157">
            <a:extLst>
              <a:ext uri="{FF2B5EF4-FFF2-40B4-BE49-F238E27FC236}">
                <a16:creationId xmlns="" xmlns:a16="http://schemas.microsoft.com/office/drawing/2014/main" id="{FA3DCCD5-53C3-EE4E-8196-CF2C1F651166}"/>
              </a:ext>
            </a:extLst>
          </p:cNvPr>
          <p:cNvCxnSpPr>
            <a:cxnSpLocks/>
            <a:stCxn id="81" idx="1"/>
            <a:endCxn id="88" idx="2"/>
          </p:cNvCxnSpPr>
          <p:nvPr/>
        </p:nvCxnSpPr>
        <p:spPr>
          <a:xfrm rot="10800000">
            <a:off x="5294373" y="3965531"/>
            <a:ext cx="333528" cy="399567"/>
          </a:xfrm>
          <a:prstGeom prst="curvedConnector2">
            <a:avLst/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urved Connector 157">
            <a:extLst>
              <a:ext uri="{FF2B5EF4-FFF2-40B4-BE49-F238E27FC236}">
                <a16:creationId xmlns="" xmlns:a16="http://schemas.microsoft.com/office/drawing/2014/main" id="{456E77B4-E6E4-954B-A9DE-9F2687F5065F}"/>
              </a:ext>
            </a:extLst>
          </p:cNvPr>
          <p:cNvCxnSpPr>
            <a:cxnSpLocks/>
            <a:stCxn id="102" idx="0"/>
            <a:endCxn id="88" idx="2"/>
          </p:cNvCxnSpPr>
          <p:nvPr/>
        </p:nvCxnSpPr>
        <p:spPr>
          <a:xfrm rot="5400000" flipH="1" flipV="1">
            <a:off x="4939061" y="4145345"/>
            <a:ext cx="535126" cy="175497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urved Connector 157">
            <a:extLst>
              <a:ext uri="{FF2B5EF4-FFF2-40B4-BE49-F238E27FC236}">
                <a16:creationId xmlns="" xmlns:a16="http://schemas.microsoft.com/office/drawing/2014/main" id="{0321D03E-1B35-6B40-8E77-F37621904174}"/>
              </a:ext>
            </a:extLst>
          </p:cNvPr>
          <p:cNvCxnSpPr>
            <a:cxnSpLocks/>
            <a:stCxn id="103" idx="0"/>
            <a:endCxn id="87" idx="2"/>
          </p:cNvCxnSpPr>
          <p:nvPr/>
        </p:nvCxnSpPr>
        <p:spPr>
          <a:xfrm rot="16200000" flipV="1">
            <a:off x="3670472" y="4156893"/>
            <a:ext cx="535126" cy="152400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urved Connector 157">
            <a:extLst>
              <a:ext uri="{FF2B5EF4-FFF2-40B4-BE49-F238E27FC236}">
                <a16:creationId xmlns="" xmlns:a16="http://schemas.microsoft.com/office/drawing/2014/main" id="{9B4CFEBF-C36D-F848-8EEF-C370D6A48FE0}"/>
              </a:ext>
            </a:extLst>
          </p:cNvPr>
          <p:cNvCxnSpPr>
            <a:cxnSpLocks/>
            <a:stCxn id="84" idx="0"/>
            <a:endCxn id="87" idx="2"/>
          </p:cNvCxnSpPr>
          <p:nvPr/>
        </p:nvCxnSpPr>
        <p:spPr>
          <a:xfrm rot="5400000" flipH="1" flipV="1">
            <a:off x="3422513" y="3826726"/>
            <a:ext cx="300518" cy="578126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Curved Connector 157">
            <a:extLst>
              <a:ext uri="{FF2B5EF4-FFF2-40B4-BE49-F238E27FC236}">
                <a16:creationId xmlns="" xmlns:a16="http://schemas.microsoft.com/office/drawing/2014/main" id="{2F41E86A-5265-CE46-90FC-E974C6E6FBF4}"/>
              </a:ext>
            </a:extLst>
          </p:cNvPr>
          <p:cNvCxnSpPr>
            <a:cxnSpLocks/>
            <a:stCxn id="75" idx="0"/>
            <a:endCxn id="89" idx="2"/>
          </p:cNvCxnSpPr>
          <p:nvPr/>
        </p:nvCxnSpPr>
        <p:spPr>
          <a:xfrm rot="5400000" flipH="1" flipV="1">
            <a:off x="3744466" y="1775993"/>
            <a:ext cx="944903" cy="710165"/>
          </a:xfrm>
          <a:prstGeom prst="curvedConnector3">
            <a:avLst>
              <a:gd name="adj1" fmla="val 51075"/>
            </a:avLst>
          </a:prstGeom>
          <a:ln>
            <a:solidFill>
              <a:srgbClr val="00B050"/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urved Connector 157">
            <a:extLst>
              <a:ext uri="{FF2B5EF4-FFF2-40B4-BE49-F238E27FC236}">
                <a16:creationId xmlns="" xmlns:a16="http://schemas.microsoft.com/office/drawing/2014/main" id="{D17643A5-DFCA-2C40-AB89-7503AA05B25D}"/>
              </a:ext>
            </a:extLst>
          </p:cNvPr>
          <p:cNvCxnSpPr>
            <a:cxnSpLocks/>
            <a:stCxn id="88" idx="3"/>
            <a:endCxn id="86" idx="3"/>
          </p:cNvCxnSpPr>
          <p:nvPr/>
        </p:nvCxnSpPr>
        <p:spPr>
          <a:xfrm flipV="1">
            <a:off x="5487540" y="2764689"/>
            <a:ext cx="12700" cy="1039678"/>
          </a:xfrm>
          <a:prstGeom prst="curvedConnector3">
            <a:avLst>
              <a:gd name="adj1" fmla="val 180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urved Connector 157">
            <a:extLst>
              <a:ext uri="{FF2B5EF4-FFF2-40B4-BE49-F238E27FC236}">
                <a16:creationId xmlns="" xmlns:a16="http://schemas.microsoft.com/office/drawing/2014/main" id="{544A3366-9BAB-3743-AA5D-196D0CF2C635}"/>
              </a:ext>
            </a:extLst>
          </p:cNvPr>
          <p:cNvCxnSpPr>
            <a:cxnSpLocks/>
            <a:stCxn id="87" idx="0"/>
            <a:endCxn id="86" idx="2"/>
          </p:cNvCxnSpPr>
          <p:nvPr/>
        </p:nvCxnSpPr>
        <p:spPr>
          <a:xfrm rot="5400000" flipH="1" flipV="1">
            <a:off x="4219428" y="2568259"/>
            <a:ext cx="717352" cy="1432538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urved Connector 157">
            <a:extLst>
              <a:ext uri="{FF2B5EF4-FFF2-40B4-BE49-F238E27FC236}">
                <a16:creationId xmlns="" xmlns:a16="http://schemas.microsoft.com/office/drawing/2014/main" id="{4970EF57-FD06-9A49-B6D9-46A95F667FA0}"/>
              </a:ext>
            </a:extLst>
          </p:cNvPr>
          <p:cNvCxnSpPr>
            <a:cxnSpLocks/>
            <a:stCxn id="86" idx="0"/>
            <a:endCxn id="89" idx="2"/>
          </p:cNvCxnSpPr>
          <p:nvPr/>
        </p:nvCxnSpPr>
        <p:spPr>
          <a:xfrm rot="16200000" flipV="1">
            <a:off x="4460736" y="1769888"/>
            <a:ext cx="944903" cy="722373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urved Connector 157">
            <a:extLst>
              <a:ext uri="{FF2B5EF4-FFF2-40B4-BE49-F238E27FC236}">
                <a16:creationId xmlns="" xmlns:a16="http://schemas.microsoft.com/office/drawing/2014/main" id="{8E079207-C9FB-CC4A-A442-1B69B935E6DB}"/>
              </a:ext>
            </a:extLst>
          </p:cNvPr>
          <p:cNvCxnSpPr>
            <a:cxnSpLocks/>
          </p:cNvCxnSpPr>
          <p:nvPr/>
        </p:nvCxnSpPr>
        <p:spPr>
          <a:xfrm>
            <a:off x="2128840" y="4146931"/>
            <a:ext cx="269616" cy="15367"/>
          </a:xfrm>
          <a:prstGeom prst="curved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urved Connector 157">
            <a:extLst>
              <a:ext uri="{FF2B5EF4-FFF2-40B4-BE49-F238E27FC236}">
                <a16:creationId xmlns="" xmlns:a16="http://schemas.microsoft.com/office/drawing/2014/main" id="{02141A95-BDB0-3E49-81B4-C79CF0CB6E8A}"/>
              </a:ext>
            </a:extLst>
          </p:cNvPr>
          <p:cNvCxnSpPr>
            <a:cxnSpLocks/>
          </p:cNvCxnSpPr>
          <p:nvPr/>
        </p:nvCxnSpPr>
        <p:spPr>
          <a:xfrm>
            <a:off x="2128840" y="4425146"/>
            <a:ext cx="269616" cy="15367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57">
            <a:extLst>
              <a:ext uri="{FF2B5EF4-FFF2-40B4-BE49-F238E27FC236}">
                <a16:creationId xmlns="" xmlns:a16="http://schemas.microsoft.com/office/drawing/2014/main" id="{06D85E70-BC5D-BC4F-AA9F-E535E8814E98}"/>
              </a:ext>
            </a:extLst>
          </p:cNvPr>
          <p:cNvCxnSpPr>
            <a:cxnSpLocks/>
          </p:cNvCxnSpPr>
          <p:nvPr/>
        </p:nvCxnSpPr>
        <p:spPr>
          <a:xfrm>
            <a:off x="2128840" y="4693999"/>
            <a:ext cx="269616" cy="1536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4" name="Curved Connector 1053">
            <a:extLst>
              <a:ext uri="{FF2B5EF4-FFF2-40B4-BE49-F238E27FC236}">
                <a16:creationId xmlns="" xmlns:a16="http://schemas.microsoft.com/office/drawing/2014/main" id="{FD532989-AD3E-A34F-B15D-2F1706EFD23F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2416668" y="2764689"/>
            <a:ext cx="1252000" cy="147335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urved Connector 175">
            <a:extLst>
              <a:ext uri="{FF2B5EF4-FFF2-40B4-BE49-F238E27FC236}">
                <a16:creationId xmlns="" xmlns:a16="http://schemas.microsoft.com/office/drawing/2014/main" id="{24195023-7A64-D948-86CB-5FD67ACA54CF}"/>
              </a:ext>
            </a:extLst>
          </p:cNvPr>
          <p:cNvCxnSpPr>
            <a:cxnSpLocks/>
            <a:stCxn id="75" idx="2"/>
            <a:endCxn id="86" idx="2"/>
          </p:cNvCxnSpPr>
          <p:nvPr/>
        </p:nvCxnSpPr>
        <p:spPr>
          <a:xfrm rot="16200000" flipH="1">
            <a:off x="4578104" y="2209583"/>
            <a:ext cx="12700" cy="1432538"/>
          </a:xfrm>
          <a:prstGeom prst="curvedConnector3">
            <a:avLst>
              <a:gd name="adj1" fmla="val 993102"/>
            </a:avLst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175">
            <a:extLst>
              <a:ext uri="{FF2B5EF4-FFF2-40B4-BE49-F238E27FC236}">
                <a16:creationId xmlns="" xmlns:a16="http://schemas.microsoft.com/office/drawing/2014/main" id="{34DB173F-FE20-446A-B13B-332E8B35FC37}"/>
              </a:ext>
            </a:extLst>
          </p:cNvPr>
          <p:cNvCxnSpPr>
            <a:cxnSpLocks/>
            <a:stCxn id="86" idx="0"/>
            <a:endCxn id="89" idx="3"/>
          </p:cNvCxnSpPr>
          <p:nvPr/>
        </p:nvCxnSpPr>
        <p:spPr>
          <a:xfrm rot="16200000" flipV="1">
            <a:off x="4506551" y="1815703"/>
            <a:ext cx="1162835" cy="412811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175">
            <a:extLst>
              <a:ext uri="{FF2B5EF4-FFF2-40B4-BE49-F238E27FC236}">
                <a16:creationId xmlns="" xmlns:a16="http://schemas.microsoft.com/office/drawing/2014/main" id="{8B213E8A-8DA0-42A7-B90B-AF1024A510B3}"/>
              </a:ext>
            </a:extLst>
          </p:cNvPr>
          <p:cNvCxnSpPr>
            <a:cxnSpLocks/>
            <a:stCxn id="75" idx="0"/>
            <a:endCxn id="89" idx="1"/>
          </p:cNvCxnSpPr>
          <p:nvPr/>
        </p:nvCxnSpPr>
        <p:spPr>
          <a:xfrm rot="5400000" flipH="1" flipV="1">
            <a:off x="3480719" y="1821808"/>
            <a:ext cx="1162835" cy="400602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9D239F5-A193-4379-AA93-1366978F81CA}"/>
              </a:ext>
            </a:extLst>
          </p:cNvPr>
          <p:cNvSpPr/>
          <p:nvPr/>
        </p:nvSpPr>
        <p:spPr>
          <a:xfrm>
            <a:off x="2506717" y="2680138"/>
            <a:ext cx="142294" cy="14733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1154016-D2C5-4F2A-8103-14E5CBDD88D2}"/>
              </a:ext>
            </a:extLst>
          </p:cNvPr>
          <p:cNvSpPr/>
          <p:nvPr/>
        </p:nvSpPr>
        <p:spPr>
          <a:xfrm>
            <a:off x="2531338" y="2856332"/>
            <a:ext cx="142294" cy="14733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ightning Bolt 52">
            <a:extLst>
              <a:ext uri="{FF2B5EF4-FFF2-40B4-BE49-F238E27FC236}">
                <a16:creationId xmlns="" xmlns:a16="http://schemas.microsoft.com/office/drawing/2014/main" id="{8368E6AE-E1E2-4CA7-A3A8-746DDDC6B193}"/>
              </a:ext>
            </a:extLst>
          </p:cNvPr>
          <p:cNvSpPr/>
          <p:nvPr/>
        </p:nvSpPr>
        <p:spPr>
          <a:xfrm>
            <a:off x="4815335" y="1923086"/>
            <a:ext cx="328883" cy="415975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Curved Connector 157">
            <a:extLst>
              <a:ext uri="{FF2B5EF4-FFF2-40B4-BE49-F238E27FC236}">
                <a16:creationId xmlns="" xmlns:a16="http://schemas.microsoft.com/office/drawing/2014/main" id="{8BA21BD8-FEB1-4E76-A635-59E2B4737D0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38909" y="1771940"/>
            <a:ext cx="944903" cy="710165"/>
          </a:xfrm>
          <a:prstGeom prst="curvedConnector3">
            <a:avLst>
              <a:gd name="adj1" fmla="val 51075"/>
            </a:avLst>
          </a:prstGeom>
          <a:ln>
            <a:solidFill>
              <a:srgbClr val="00B05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154">
            <a:extLst>
              <a:ext uri="{FF2B5EF4-FFF2-40B4-BE49-F238E27FC236}">
                <a16:creationId xmlns="" xmlns:a16="http://schemas.microsoft.com/office/drawing/2014/main" id="{A85C06B5-198E-41FF-A5CB-F982A2EF7667}"/>
              </a:ext>
            </a:extLst>
          </p:cNvPr>
          <p:cNvCxnSpPr>
            <a:cxnSpLocks/>
            <a:stCxn id="105" idx="1"/>
            <a:endCxn id="59" idx="1"/>
          </p:cNvCxnSpPr>
          <p:nvPr/>
        </p:nvCxnSpPr>
        <p:spPr>
          <a:xfrm rot="5400000" flipH="1">
            <a:off x="4530008" y="1933464"/>
            <a:ext cx="43949" cy="1427373"/>
          </a:xfrm>
          <a:prstGeom prst="curvedConnector3">
            <a:avLst>
              <a:gd name="adj1" fmla="val 160886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Lightning Bolt 59">
            <a:extLst>
              <a:ext uri="{FF2B5EF4-FFF2-40B4-BE49-F238E27FC236}">
                <a16:creationId xmlns="" xmlns:a16="http://schemas.microsoft.com/office/drawing/2014/main" id="{6C30CF71-9CD0-41E8-9750-59791AD6825D}"/>
              </a:ext>
            </a:extLst>
          </p:cNvPr>
          <p:cNvSpPr/>
          <p:nvPr/>
        </p:nvSpPr>
        <p:spPr>
          <a:xfrm>
            <a:off x="4054628" y="1886174"/>
            <a:ext cx="328883" cy="415975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urved Connector 154">
            <a:extLst>
              <a:ext uri="{FF2B5EF4-FFF2-40B4-BE49-F238E27FC236}">
                <a16:creationId xmlns="" xmlns:a16="http://schemas.microsoft.com/office/drawing/2014/main" id="{38941889-B7E6-44EF-8E5A-AFB803375804}"/>
              </a:ext>
            </a:extLst>
          </p:cNvPr>
          <p:cNvCxnSpPr>
            <a:cxnSpLocks/>
            <a:stCxn id="87" idx="0"/>
            <a:endCxn id="75" idx="2"/>
          </p:cNvCxnSpPr>
          <p:nvPr/>
        </p:nvCxnSpPr>
        <p:spPr>
          <a:xfrm rot="5400000" flipH="1" flipV="1">
            <a:off x="3503159" y="3284528"/>
            <a:ext cx="717352" cy="127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154">
            <a:extLst>
              <a:ext uri="{FF2B5EF4-FFF2-40B4-BE49-F238E27FC236}">
                <a16:creationId xmlns="" xmlns:a16="http://schemas.microsoft.com/office/drawing/2014/main" id="{AB376AFE-6504-4D51-A669-94674745DFD4}"/>
              </a:ext>
            </a:extLst>
          </p:cNvPr>
          <p:cNvCxnSpPr>
            <a:cxnSpLocks/>
            <a:stCxn id="75" idx="0"/>
            <a:endCxn id="91" idx="0"/>
          </p:cNvCxnSpPr>
          <p:nvPr/>
        </p:nvCxnSpPr>
        <p:spPr>
          <a:xfrm rot="16200000" flipV="1">
            <a:off x="3033918" y="1775608"/>
            <a:ext cx="45724" cy="1610111"/>
          </a:xfrm>
          <a:prstGeom prst="curvedConnector3">
            <a:avLst>
              <a:gd name="adj1" fmla="val 599956"/>
            </a:avLst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30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277 -0.00494 L -0.00277 -0.00494 C 0.00018 -0.00402 0.00296 -0.00247 0.00591 -0.00217 C 0.00678 -0.00186 0.00764 -0.0034 0.00851 -0.0034 C 0.01129 -0.00433 0.01424 -0.00463 0.01719 -0.00494 C 0.02257 -0.00463 0.02813 -0.00433 0.03351 -0.0034 C 0.03872 -0.00278 0.04393 -0.00155 0.04896 -0.00062 C 0.05053 4.81481E-6 0.05191 0.00092 0.0533 0.00092 C 0.05816 0.00185 0.06303 0.00185 0.06789 0.00246 C 0.07084 0.00308 0.07379 0.0037 0.07657 0.00401 L 0.14115 0.00246 C 0.14271 0.00246 0.14375 4.81481E-6 0.14462 -0.00217 C 0.14532 -0.0034 0.14514 -0.00525 0.14549 -0.00649 C 0.14601 -0.00834 0.14671 -0.00957 0.14723 -0.01112 C 0.14757 -0.01328 0.14775 -0.01544 0.14809 -0.01729 C 0.14862 -0.01914 0.14931 -0.02038 0.14983 -0.02192 C 0.15018 -0.02346 0.15035 -0.025 0.1507 -0.02655 C 0.15105 -0.07007 0.15105 -0.11328 0.15157 -0.15679 C 0.15157 -0.15896 0.15209 -0.16081 0.15244 -0.16297 C 0.15278 -0.16544 0.15452 -0.17377 0.15504 -0.175 C 0.15573 -0.17686 0.15678 -0.17809 0.15764 -0.17963 C 0.15782 -0.18118 0.15816 -0.18272 0.15851 -0.18426 C 0.15973 -0.18982 0.16025 -0.19044 0.16198 -0.19507 C 0.16285 -0.1997 0.16285 -0.20093 0.16459 -0.20587 C 0.16563 -0.20896 0.16789 -0.21513 0.16789 -0.21513 C 0.16945 -0.22562 0.16771 -0.21667 0.17136 -0.22717 C 0.17448 -0.23612 0.17136 -0.23118 0.1757 -0.23642 C 0.17865 -0.24414 0.17587 -0.23889 0.18004 -0.2426 C 0.18091 -0.24352 0.1816 -0.24476 0.18264 -0.24568 C 0.18421 -0.24692 0.18785 -0.24877 0.18785 -0.24877 C 0.18872 -0.25031 0.19046 -0.25124 0.19046 -0.2534 C 0.19046 -0.25494 0.18855 -0.25278 0.18785 -0.25186 C 0.18698 -0.25062 0.18646 -0.24877 0.18612 -0.24723 C 0.18559 -0.24568 0.18559 -0.24414 0.18525 -0.2426 C 0.18473 -0.24044 0.18403 -0.23859 0.18351 -0.23642 C 0.18264 -0.23272 0.1823 -0.22963 0.18178 -0.22562 C 0.18143 -0.22408 0.18108 -0.22254 0.18091 -0.22099 C 0.18056 -0.21914 0.18039 -0.21698 0.18004 -0.21513 C 0.17952 -0.21297 0.17865 -0.21112 0.1783 -0.20896 C 0.17761 -0.20494 0.17761 -0.20031 0.17657 -0.19661 C 0.17605 -0.19445 0.17535 -0.1926 0.17483 -0.19044 C 0.17414 -0.18735 0.17379 -0.18426 0.17309 -0.18118 C 0.17292 -0.17963 0.1724 -0.1784 0.17223 -0.17655 C 0.17205 -0.17408 0.17188 -0.17161 0.17136 -0.16914 C 0.17066 -0.16513 0.16928 -0.16173 0.16789 -0.15834 C 0.16771 -0.15587 0.16754 -0.15309 0.16702 -0.15062 C 0.16615 -0.1463 0.16511 -0.14229 0.16372 -0.13828 C 0.16303 -0.13673 0.16233 -0.1355 0.16198 -0.13365 C 0.16112 -0.13087 0.16129 -0.12717 0.16025 -0.1247 C 0.15955 -0.12315 0.15886 -0.12161 0.15851 -0.12007 C 0.15782 -0.11698 0.1573 -0.11389 0.15678 -0.11081 L 0.15591 -0.10618 C 0.15556 -0.10463 0.15556 -0.10309 0.15504 -0.10155 C 0.15452 -0.1 0.15382 -0.09877 0.1533 -0.09692 C 0.15296 -0.09568 0.15261 -0.09383 0.15244 -0.09229 C 0.15209 -0.09044 0.15209 -0.08797 0.15157 -0.08642 C 0.15105 -0.08426 0.14983 -0.08334 0.14896 -0.08179 C 0.1474 -0.07315 0.14827 -0.07871 0.14636 -0.06482 C 0.14619 -0.06266 0.14619 -0.0605 0.14549 -0.05865 L 0.14375 -0.05402 C 0.14358 -0.05155 0.14323 -0.04908 0.14289 -0.0463 C 0.14271 -0.04445 0.14237 -0.04229 0.14202 -0.04044 C 0.13994 -0.02161 0.14237 -0.0392 0.14046 -0.025 C 0.14011 -0.01821 0.13994 -0.01173 0.13959 -0.00494 C 0.13924 -0.00093 0.13976 0.0037 0.13872 0.00709 C 0.13803 0.00895 0.13646 0.00833 0.13525 0.00864 C 0.1323 0.00956 0.12952 0.00956 0.12657 0.01018 C 0.12518 0.01049 0.12379 0.01172 0.12223 0.01172 C 0.10938 0.01265 0.09636 0.01265 0.08351 0.01327 C 0.08264 0.01388 0.08178 0.0145 0.08091 0.01481 C 0.06684 0.01821 0.05573 0.01574 0.04046 0.01481 C 0.02431 0.01141 0.03994 0.0145 0.00938 0.01172 C 0.00539 0.01141 0.00139 0.0108 -0.00277 0.01018 L -0.00607 0.00864 " pathEditMode="relative" ptsTypes="AAAAAAAAAAAAAAAAAAAAAAAAAAAAAAAAAAAAAAAAAAAAAAAAAAAAAAAAAAAAAAAAAAAAAAAAAA">
                                      <p:cBhvr>
                                        <p:cTn id="54" dur="2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521 0.00679 L -0.00521 0.00679 C -0.00504 0.00649 0.00382 0.0034 0.0059 0.00216 C 0.00764 0.00124 0.00937 0.00062 0.01111 -0.00092 C 0.01215 -0.00185 0.01319 -0.0037 0.01458 -0.00401 C 0.02101 -0.00586 0.03437 -0.00709 0.03437 -0.00709 C 0.04045 -0.00987 0.04531 -0.01203 0.05243 -0.01327 L 0.07222 -0.01635 C 0.07344 -0.01666 0.07465 -0.01697 0.07569 -0.0179 C 0.07673 -0.01851 0.07726 -0.02037 0.0783 -0.02098 C 0.08108 -0.02253 0.08698 -0.02407 0.08698 -0.02407 C 0.08802 -0.02561 0.08906 -0.02716 0.09028 -0.02839 C 0.09236 -0.03055 0.09774 -0.03117 0.09896 -0.03148 L 0.1059 -0.03302 C 0.10851 -0.03487 0.11059 -0.03611 0.11354 -0.03611 C 0.11771 -0.03611 0.1217 -0.03518 0.12569 -0.03456 C 0.12795 -0.03333 0.13055 -0.03179 0.13264 -0.02993 C 0.13351 -0.02932 0.1342 -0.02777 0.13524 -0.02716 C 0.1368 -0.02561 0.13854 -0.025 0.14028 -0.02407 C 0.14271 -0.01975 0.14548 -0.01635 0.14722 -0.01172 C 0.14983 -0.00463 0.14965 -0.00246 0.1533 0.00062 C 0.15434 0.00155 0.15833 0.0034 0.15937 0.00371 C 0.17274 0.00865 0.16337 0.00525 0.1783 0.00834 C 0.18958 0.0105 0.1783 0.00865 0.1868 0.01142 C 0.18923 0.01204 0.19149 0.01266 0.19375 0.01297 C 0.21076 0.01389 0.2276 0.01389 0.24462 0.01451 C 0.25885 0.01945 0.25312 0.01791 0.2816 0.01451 C 0.28316 0.0142 0.28646 0.00957 0.28767 0.00834 C 0.28889 0.0071 0.2901 0.00649 0.29114 0.00525 C 0.29965 -0.00339 0.2868 0.00834 0.29722 -0.00092 C 0.29774 -0.00246 0.29809 -0.00432 0.29896 -0.00555 C 0.29965 -0.00679 0.30087 -0.00709 0.30156 -0.00864 C 0.30191 -0.00956 0.30312 -0.01882 0.3033 -0.01944 C 0.30295 -0.03765 0.30295 -0.05617 0.30243 -0.07469 C 0.30226 -0.07623 0.30173 -0.07746 0.30156 -0.07901 C 0.30087 -0.08518 0.30035 -0.09135 0.29983 -0.09753 C 0.29965 -0.09907 0.29913 -0.10061 0.29896 -0.10216 C 0.29844 -0.10524 0.29844 -0.10833 0.29809 -0.11142 C 0.29757 -0.11604 0.29722 -0.11759 0.29635 -0.12222 C 0.29601 -0.12623 0.29566 -0.13024 0.29548 -0.13425 C 0.29496 -0.14135 0.29462 -0.15308 0.29375 -0.16049 C 0.29358 -0.16203 0.29323 -0.16358 0.29288 -0.16512 C 0.29114 -0.18271 0.29271 -0.16543 0.29114 -0.18796 C 0.29097 -0.19012 0.2901 -0.20308 0.28941 -0.20648 C 0.28906 -0.20864 0.28819 -0.21049 0.28767 -0.21265 C 0.28733 -0.21419 0.28698 -0.21574 0.2868 -0.21728 C 0.28646 -0.22037 0.28663 -0.22345 0.28594 -0.22654 C 0.28542 -0.22839 0.2842 -0.22932 0.28333 -0.23086 C 0.28281 -0.2324 0.28229 -0.23425 0.2816 -0.23549 C 0.27969 -0.2395 0.27726 -0.24228 0.27569 -0.24629 C 0.27153 -0.25586 0.27413 -0.25061 0.26788 -0.26172 L 0.2618 -0.27253 L 0.2592 -0.27685 C 0.25955 -0.27561 0.25955 -0.27376 0.26007 -0.27253 C 0.26076 -0.27067 0.26198 -0.26944 0.26267 -0.2679 C 0.26337 -0.26635 0.26389 -0.26481 0.26441 -0.26327 C 0.26614 -0.25123 0.26389 -0.26234 0.26788 -0.25246 C 0.26858 -0.25061 0.26892 -0.24814 0.26962 -0.24629 C 0.27031 -0.24444 0.27153 -0.24351 0.27222 -0.24166 C 0.27778 -0.22746 0.26979 -0.2429 0.27656 -0.23086 C 0.27847 -0.22006 0.27726 -0.22438 0.27986 -0.21728 L 0.2816 -0.20802 C 0.28194 -0.20648 0.28229 -0.20493 0.28246 -0.20339 C 0.28368 -0.19382 0.28264 -0.19784 0.28507 -0.19104 C 0.28576 -0.18703 0.28559 -0.1824 0.2868 -0.1787 C 0.28733 -0.17716 0.28819 -0.17592 0.28854 -0.17438 C 0.28923 -0.17129 0.29028 -0.16512 0.29028 -0.16512 C 0.29097 -0.1574 0.29149 -0.15123 0.29288 -0.14351 L 0.29462 -0.13425 L 0.29548 -0.12963 C 0.29566 -0.1253 0.29583 -0.12067 0.29635 -0.11604 C 0.29653 -0.1145 0.29687 -0.11296 0.29722 -0.11142 C 0.29757 -0.10895 0.29774 -0.10617 0.29809 -0.1037 C 0.29913 -0.08117 0.29965 -0.07993 0.29809 -0.05308 C 0.29774 -0.04876 0.2967 -0.04506 0.29635 -0.04074 C 0.29618 -0.03888 0.29531 -0.02839 0.29462 -0.02561 C 0.29427 -0.02376 0.2934 -0.02253 0.29288 -0.02098 C 0.29253 -0.01882 0.29219 -0.01666 0.29201 -0.01481 C 0.29167 -0.01234 0.29167 -0.00956 0.29114 -0.00709 C 0.2908 -0.00524 0.28993 -0.00401 0.28941 -0.00246 C 0.28871 -0.00061 0.28871 0.00216 0.28767 0.00371 C 0.28628 0.00556 0.28437 0.00587 0.28246 0.00679 C 0.26875 0.01297 0.27569 0.01081 0.2618 0.01297 C 0.25746 0.0142 0.25434 0.01513 0.24983 0.01605 C 0.24548 0.01667 0.24114 0.01698 0.2368 0.0176 C 0.22309 0.02377 0.23524 0.01883 0.20156 0.0176 L 0.1559 0.01605 C 0.15469 0.01451 0.15364 0.01266 0.15243 0.01142 C 0.14826 0.0071 0.15121 0.01297 0.14722 0.00679 C 0.13941 -0.00586 0.14427 -0.00216 0.13854 -0.00555 C 0.13663 -0.00925 0.1342 -0.01203 0.13264 -0.01635 C 0.13194 -0.0179 0.12882 -0.02654 0.1283 -0.02716 C 0.12621 -0.0287 0.12361 -0.02808 0.12135 -0.02839 C 0.11389 -0.03302 0.12691 -0.02561 0.11024 -0.03148 C 0.10868 -0.03209 0.10746 -0.03425 0.1059 -0.03456 C 0.10243 -0.0358 0.09896 -0.0358 0.09548 -0.03611 C 0.08958 -0.0358 0.08351 -0.03549 0.07743 -0.03456 C 0.075 -0.03425 0.07361 -0.03271 0.07135 -0.03148 C 0.06996 -0.03086 0.06858 -0.03055 0.06701 -0.02993 C 0.06597 -0.02963 0.06476 -0.02901 0.06371 -0.02839 C 0.05937 -0.02345 0.06267 -0.02654 0.05677 -0.02407 C 0.05243 -0.02191 0.05573 -0.02253 0.05069 -0.01944 C 0.0493 -0.01851 0.0441 -0.01666 0.04288 -0.01635 C 0.03246 -0.00679 0.04236 -0.01481 0.03437 -0.01018 C 0.03281 -0.00925 0.0316 -0.00771 0.03003 -0.00709 C 0.02778 -0.00617 0.02552 -0.00617 0.02309 -0.00555 C 0.02222 -0.00463 0.02153 -0.00308 0.02048 -0.00246 C 0.01927 -0.00154 0.01771 -0.00154 0.01632 -0.00092 C 0.00851 0.00247 0.02205 0.00062 0.0033 0.00062 " pathEditMode="relative" ptsTypes="AAAAAAAAAAAAAAAAAAAAAAAAAAAAAAAAAAAAAAAAAAAAAAAAAAAAAAAAAAAAAAAAAAAAAAAAAAAAAAAAAAAAAAAAAAAAAAAAAAAAAAAAAAAAA">
                                      <p:cBhvr>
                                        <p:cTn id="56" dur="28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12" grpId="0" animBg="1"/>
      <p:bldP spid="12" grpId="1" animBg="1"/>
      <p:bldP spid="52" grpId="0" animBg="1"/>
      <p:bldP spid="52" grpId="1" animBg="1"/>
      <p:bldP spid="53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40AE3B-5C53-45DB-800C-0336FB9A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Ride-C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14F0CC-B97D-4918-A74F-863FA3374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288390" cy="3416400"/>
          </a:xfrm>
        </p:spPr>
        <p:txBody>
          <a:bodyPr/>
          <a:lstStyle/>
          <a:p>
            <a:pPr marL="0" lvl="1" indent="0">
              <a:lnSpc>
                <a:spcPct val="90000"/>
              </a:lnSpc>
              <a:buClr>
                <a:schemeClr val="dk1"/>
              </a:buClr>
              <a:buSzPts val="2400"/>
              <a:buNone/>
            </a:pPr>
            <a:r>
              <a:rPr lang="en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Monitor</a:t>
            </a: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 multiple</a:t>
            </a:r>
            <a:r>
              <a:rPr lang="en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0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Cloud </a:t>
            </a:r>
            <a:r>
              <a:rPr lang="en-US" sz="20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Overlay </a:t>
            </a:r>
            <a:r>
              <a:rPr lang="en" sz="20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Path</a:t>
            </a:r>
            <a:r>
              <a:rPr lang="en-US" sz="20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 </a:t>
            </a:r>
            <a:r>
              <a:rPr lang="en-US" sz="2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 resilient data collection.</a:t>
            </a:r>
            <a:endParaRPr lang="en" sz="2000" b="1" i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1" indent="0">
              <a:lnSpc>
                <a:spcPct val="90000"/>
              </a:lnSpc>
              <a:buClr>
                <a:schemeClr val="dk1"/>
              </a:buClr>
              <a:buSzPts val="2400"/>
              <a:buNone/>
            </a:pPr>
            <a:endParaRPr lang="en-US"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1143000" lvl="3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647D0C2-BAF0-4DA9-8D78-8847C8AAEFA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EBF4B3F-C2EC-EF44-94AD-AFE3E47F4EF2}"/>
              </a:ext>
            </a:extLst>
          </p:cNvPr>
          <p:cNvSpPr/>
          <p:nvPr/>
        </p:nvSpPr>
        <p:spPr>
          <a:xfrm>
            <a:off x="1392936" y="5230672"/>
            <a:ext cx="4572000" cy="1646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Adaptation Process:</a:t>
            </a:r>
          </a:p>
          <a:p>
            <a:pPr marL="685800" lvl="2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Number of Probes for Detection</a:t>
            </a:r>
          </a:p>
          <a:p>
            <a:pPr marL="914400" lvl="3" indent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None/>
            </a:pPr>
            <a:r>
              <a:rPr lang="en-US" sz="1400" i="1" dirty="0">
                <a:solidFill>
                  <a:schemeClr val="accent3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Maximum False Positive Rate</a:t>
            </a:r>
            <a:r>
              <a:rPr lang="en-US" sz="14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Link Loss Rate</a:t>
            </a:r>
          </a:p>
          <a:p>
            <a:pPr marL="685800" lvl="2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Probe Interval</a:t>
            </a:r>
            <a:r>
              <a:rPr lang="en-US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</a:t>
            </a:r>
          </a:p>
          <a:p>
            <a:pPr marL="914400" lvl="3" indent="0">
              <a:lnSpc>
                <a:spcPct val="90000"/>
              </a:lnSpc>
              <a:spcBef>
                <a:spcPts val="600"/>
              </a:spcBef>
              <a:buClr>
                <a:schemeClr val="dk1"/>
              </a:buClr>
              <a:buSzPts val="2400"/>
              <a:buNone/>
            </a:pPr>
            <a:r>
              <a:rPr lang="en-US" sz="12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Number of Probes for Detection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US" sz="1200" i="1" dirty="0">
                <a:solidFill>
                  <a:schemeClr val="accent3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Maximum Detection Time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6F77F9E-8934-2346-88BF-0E9F633E2B4F}"/>
              </a:ext>
            </a:extLst>
          </p:cNvPr>
          <p:cNvSpPr txBox="1"/>
          <p:nvPr/>
        </p:nvSpPr>
        <p:spPr>
          <a:xfrm>
            <a:off x="2882300" y="3360158"/>
            <a:ext cx="14966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Network State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B7295BD-F3E3-4345-BE57-A90EDE58912A}"/>
              </a:ext>
            </a:extLst>
          </p:cNvPr>
          <p:cNvSpPr txBox="1"/>
          <p:nvPr/>
        </p:nvSpPr>
        <p:spPr>
          <a:xfrm>
            <a:off x="2882300" y="1894239"/>
            <a:ext cx="14966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AA3DC25-2432-0D4E-A852-283B77ACD988}"/>
              </a:ext>
            </a:extLst>
          </p:cNvPr>
          <p:cNvSpPr txBox="1"/>
          <p:nvPr/>
        </p:nvSpPr>
        <p:spPr>
          <a:xfrm>
            <a:off x="4665294" y="2656749"/>
            <a:ext cx="139580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Adaptive Probing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15AFDD4-BCD8-6D45-99ED-48D9042DD2F0}"/>
              </a:ext>
            </a:extLst>
          </p:cNvPr>
          <p:cNvSpPr txBox="1"/>
          <p:nvPr/>
        </p:nvSpPr>
        <p:spPr>
          <a:xfrm>
            <a:off x="251009" y="1895029"/>
            <a:ext cx="1915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Max. Detection 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D6210A8-F155-824F-B28D-925B2DDB0D7E}"/>
              </a:ext>
            </a:extLst>
          </p:cNvPr>
          <p:cNvSpPr txBox="1"/>
          <p:nvPr/>
        </p:nvSpPr>
        <p:spPr>
          <a:xfrm>
            <a:off x="241526" y="2171238"/>
            <a:ext cx="2173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Max. False Positive Rate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EDAE6A5-4E48-FA43-9AD4-AC2C42691843}"/>
              </a:ext>
            </a:extLst>
          </p:cNvPr>
          <p:cNvSpPr txBox="1"/>
          <p:nvPr/>
        </p:nvSpPr>
        <p:spPr>
          <a:xfrm>
            <a:off x="251009" y="3329370"/>
            <a:ext cx="2257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Average Round-trip 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CA7E695-7321-E94B-BA0E-D684A5BA5293}"/>
              </a:ext>
            </a:extLst>
          </p:cNvPr>
          <p:cNvSpPr txBox="1"/>
          <p:nvPr/>
        </p:nvSpPr>
        <p:spPr>
          <a:xfrm>
            <a:off x="251009" y="3605583"/>
            <a:ext cx="1384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Path Loss Rate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="" xmlns:a16="http://schemas.microsoft.com/office/drawing/2014/main" id="{D64348AF-DAE8-604B-90C0-D262CE1464E7}"/>
              </a:ext>
            </a:extLst>
          </p:cNvPr>
          <p:cNvCxnSpPr>
            <a:stCxn id="18" idx="3"/>
            <a:endCxn id="22" idx="0"/>
          </p:cNvCxnSpPr>
          <p:nvPr/>
        </p:nvCxnSpPr>
        <p:spPr>
          <a:xfrm>
            <a:off x="4378960" y="2217405"/>
            <a:ext cx="984235" cy="439344"/>
          </a:xfrm>
          <a:prstGeom prst="bentConnector2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="" xmlns:a16="http://schemas.microsoft.com/office/drawing/2014/main" id="{56D5E1BE-BC6C-E748-8A38-825665D74F8B}"/>
              </a:ext>
            </a:extLst>
          </p:cNvPr>
          <p:cNvCxnSpPr>
            <a:stCxn id="16" idx="3"/>
            <a:endCxn id="22" idx="2"/>
          </p:cNvCxnSpPr>
          <p:nvPr/>
        </p:nvCxnSpPr>
        <p:spPr>
          <a:xfrm flipV="1">
            <a:off x="4378960" y="3303080"/>
            <a:ext cx="984235" cy="380244"/>
          </a:xfrm>
          <a:prstGeom prst="bentConnector2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06882B3-F030-2C44-AEEA-886A00463A89}"/>
              </a:ext>
            </a:extLst>
          </p:cNvPr>
          <p:cNvSpPr txBox="1"/>
          <p:nvPr/>
        </p:nvSpPr>
        <p:spPr>
          <a:xfrm>
            <a:off x="6804756" y="1879640"/>
            <a:ext cx="139580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Probing Interval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51411677-BEB1-E740-9455-5EB3AB8C82D4}"/>
              </a:ext>
            </a:extLst>
          </p:cNvPr>
          <p:cNvCxnSpPr>
            <a:cxnSpLocks/>
          </p:cNvCxnSpPr>
          <p:nvPr/>
        </p:nvCxnSpPr>
        <p:spPr>
          <a:xfrm>
            <a:off x="2441895" y="3498647"/>
            <a:ext cx="37701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EFD63EFD-1C1A-9141-A294-1DCEA1C7666E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635491" y="3774860"/>
            <a:ext cx="118341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724A0CC0-385C-A147-B11F-27AD0CFEFB2E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166533" y="2064306"/>
            <a:ext cx="626000" cy="317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3F620547-0A9B-9D4C-9ABE-788236DF1988}"/>
              </a:ext>
            </a:extLst>
          </p:cNvPr>
          <p:cNvCxnSpPr>
            <a:cxnSpLocks/>
          </p:cNvCxnSpPr>
          <p:nvPr/>
        </p:nvCxnSpPr>
        <p:spPr>
          <a:xfrm>
            <a:off x="2415519" y="2340515"/>
            <a:ext cx="37701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906949F-2496-714B-AFE1-59653186F429}"/>
              </a:ext>
            </a:extLst>
          </p:cNvPr>
          <p:cNvSpPr txBox="1"/>
          <p:nvPr/>
        </p:nvSpPr>
        <p:spPr>
          <a:xfrm>
            <a:off x="6823114" y="3169926"/>
            <a:ext cx="139580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Failure Detection Parameters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="" xmlns:a16="http://schemas.microsoft.com/office/drawing/2014/main" id="{A31D9984-9AD7-A04F-8652-A5FC67381087}"/>
              </a:ext>
            </a:extLst>
          </p:cNvPr>
          <p:cNvCxnSpPr>
            <a:stCxn id="22" idx="3"/>
            <a:endCxn id="28" idx="1"/>
          </p:cNvCxnSpPr>
          <p:nvPr/>
        </p:nvCxnSpPr>
        <p:spPr>
          <a:xfrm flipV="1">
            <a:off x="6061095" y="2202806"/>
            <a:ext cx="743661" cy="77710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="" xmlns:a16="http://schemas.microsoft.com/office/drawing/2014/main" id="{1EFAD57B-3941-1946-8D0B-C42AD42EB00C}"/>
              </a:ext>
            </a:extLst>
          </p:cNvPr>
          <p:cNvCxnSpPr>
            <a:stCxn id="22" idx="3"/>
            <a:endCxn id="43" idx="1"/>
          </p:cNvCxnSpPr>
          <p:nvPr/>
        </p:nvCxnSpPr>
        <p:spPr>
          <a:xfrm>
            <a:off x="6061095" y="2979915"/>
            <a:ext cx="762019" cy="651676"/>
          </a:xfrm>
          <a:prstGeom prst="bentConnector3">
            <a:avLst>
              <a:gd name="adj1" fmla="val 4866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8FC95E19-A852-BF41-A317-49C95E28ADB8}"/>
              </a:ext>
            </a:extLst>
          </p:cNvPr>
          <p:cNvSpPr/>
          <p:nvPr/>
        </p:nvSpPr>
        <p:spPr>
          <a:xfrm>
            <a:off x="6172815" y="2498847"/>
            <a:ext cx="249744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50" lvl="2" indent="-1778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Conserves resources e.g. bandwidth.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99BB314F-36FB-A740-A6CC-7E187946F178}"/>
              </a:ext>
            </a:extLst>
          </p:cNvPr>
          <p:cNvSpPr/>
          <p:nvPr/>
        </p:nvSpPr>
        <p:spPr>
          <a:xfrm>
            <a:off x="6383942" y="4093256"/>
            <a:ext cx="227414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50" lvl="2" indent="-1778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Meets detection</a:t>
            </a:r>
          </a:p>
          <a:p>
            <a:pPr marL="577850" lvl="2" indent="-177800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en-US" sz="1600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time requirement. </a:t>
            </a:r>
          </a:p>
        </p:txBody>
      </p:sp>
    </p:spTree>
    <p:extLst>
      <p:ext uri="{BB962C8B-B14F-4D97-AF65-F5344CB8AC3E}">
        <p14:creationId xmlns:p14="http://schemas.microsoft.com/office/powerpoint/2010/main" val="342350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28650" y="1215629"/>
            <a:ext cx="3822542" cy="157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1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DataPath</a:t>
            </a:r>
            <a:r>
              <a:rPr lang="en-US" sz="20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7800" marR="0" lvl="1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tive 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adjusts interval:</a:t>
            </a:r>
          </a:p>
          <a:p>
            <a:pPr marL="577850" lvl="2" indent="-1778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Conserves resources e.g. bandwidth.</a:t>
            </a:r>
          </a:p>
          <a:p>
            <a:pPr marL="577850" lvl="2" indent="-1778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16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Meets detection time requirement.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369219"/>
            <a:ext cx="3947497" cy="31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" y="2788444"/>
            <a:ext cx="3822542" cy="1738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09600" y="3583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Ride-C Algorithms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9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Ride-D: Resilient Alert Dissemination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775" y="2976973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952" y="2367707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757" y="1667427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225"/>
          <p:cNvCxnSpPr>
            <a:stCxn id="4" idx="2"/>
            <a:endCxn id="3" idx="1"/>
          </p:cNvCxnSpPr>
          <p:nvPr/>
        </p:nvCxnSpPr>
        <p:spPr>
          <a:xfrm>
            <a:off x="2368119" y="2676577"/>
            <a:ext cx="869656" cy="44810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225"/>
          <p:cNvCxnSpPr>
            <a:stCxn id="13" idx="1"/>
            <a:endCxn id="3" idx="3"/>
          </p:cNvCxnSpPr>
          <p:nvPr/>
        </p:nvCxnSpPr>
        <p:spPr>
          <a:xfrm flipH="1" flipV="1">
            <a:off x="3624109" y="3124680"/>
            <a:ext cx="1070521" cy="116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25"/>
          <p:cNvCxnSpPr>
            <a:stCxn id="5" idx="1"/>
            <a:endCxn id="4" idx="0"/>
          </p:cNvCxnSpPr>
          <p:nvPr/>
        </p:nvCxnSpPr>
        <p:spPr>
          <a:xfrm flipH="1">
            <a:off x="2368119" y="1815134"/>
            <a:ext cx="892638" cy="55257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8346" y="1662527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4630" y="2978139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9072" y="1680884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225"/>
          <p:cNvCxnSpPr>
            <a:stCxn id="13" idx="0"/>
            <a:endCxn id="12" idx="2"/>
          </p:cNvCxnSpPr>
          <p:nvPr/>
        </p:nvCxnSpPr>
        <p:spPr>
          <a:xfrm flipV="1">
            <a:off x="4887797" y="1957940"/>
            <a:ext cx="23716" cy="102019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25"/>
          <p:cNvCxnSpPr>
            <a:stCxn id="14" idx="1"/>
            <a:endCxn id="12" idx="3"/>
          </p:cNvCxnSpPr>
          <p:nvPr/>
        </p:nvCxnSpPr>
        <p:spPr>
          <a:xfrm flipH="1" flipV="1">
            <a:off x="5104680" y="1810234"/>
            <a:ext cx="874392" cy="1835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4682" y="2963517"/>
            <a:ext cx="386334" cy="2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225"/>
          <p:cNvCxnSpPr>
            <a:stCxn id="17" idx="1"/>
            <a:endCxn id="13" idx="3"/>
          </p:cNvCxnSpPr>
          <p:nvPr/>
        </p:nvCxnSpPr>
        <p:spPr>
          <a:xfrm flipH="1">
            <a:off x="5080964" y="3111224"/>
            <a:ext cx="873718" cy="1462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25"/>
          <p:cNvCxnSpPr>
            <a:stCxn id="14" idx="2"/>
            <a:endCxn id="13" idx="3"/>
          </p:cNvCxnSpPr>
          <p:nvPr/>
        </p:nvCxnSpPr>
        <p:spPr>
          <a:xfrm flipH="1">
            <a:off x="5080964" y="1976297"/>
            <a:ext cx="1091275" cy="11495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25"/>
          <p:cNvCxnSpPr>
            <a:stCxn id="17" idx="0"/>
            <a:endCxn id="14" idx="2"/>
          </p:cNvCxnSpPr>
          <p:nvPr/>
        </p:nvCxnSpPr>
        <p:spPr>
          <a:xfrm flipV="1">
            <a:off x="6147849" y="1976297"/>
            <a:ext cx="24390" cy="9872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25"/>
          <p:cNvCxnSpPr>
            <a:stCxn id="5" idx="2"/>
            <a:endCxn id="3" idx="0"/>
          </p:cNvCxnSpPr>
          <p:nvPr/>
        </p:nvCxnSpPr>
        <p:spPr>
          <a:xfrm flipH="1">
            <a:off x="3430942" y="1962840"/>
            <a:ext cx="22982" cy="101413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225"/>
          <p:cNvCxnSpPr>
            <a:stCxn id="5" idx="3"/>
            <a:endCxn id="12" idx="1"/>
          </p:cNvCxnSpPr>
          <p:nvPr/>
        </p:nvCxnSpPr>
        <p:spPr>
          <a:xfrm flipV="1">
            <a:off x="3647091" y="1810234"/>
            <a:ext cx="1071255" cy="490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8" name="Picture 237" descr="magnifying_gla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98" y="2023729"/>
            <a:ext cx="330838" cy="2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Box 247"/>
          <p:cNvSpPr txBox="1">
            <a:spLocks noChangeArrowheads="1"/>
          </p:cNvSpPr>
          <p:nvPr/>
        </p:nvSpPr>
        <p:spPr bwMode="auto">
          <a:xfrm>
            <a:off x="328500" y="2912412"/>
            <a:ext cx="19012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Edge Alerting Service</a:t>
            </a:r>
            <a:endParaRPr lang="en-US" sz="1400" dirty="0"/>
          </a:p>
        </p:txBody>
      </p:sp>
      <p:cxnSp>
        <p:nvCxnSpPr>
          <p:cNvPr id="103" name="Straight Arrow Connector 225"/>
          <p:cNvCxnSpPr>
            <a:stCxn id="4" idx="1"/>
            <a:endCxn id="84" idx="3"/>
          </p:cNvCxnSpPr>
          <p:nvPr/>
        </p:nvCxnSpPr>
        <p:spPr>
          <a:xfrm flipH="1">
            <a:off x="1523161" y="2515414"/>
            <a:ext cx="651791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urved Connector 127"/>
          <p:cNvCxnSpPr>
            <a:stCxn id="12" idx="0"/>
            <a:endCxn id="5" idx="0"/>
          </p:cNvCxnSpPr>
          <p:nvPr/>
        </p:nvCxnSpPr>
        <p:spPr>
          <a:xfrm rot="16200000" flipH="1" flipV="1">
            <a:off x="4180269" y="936182"/>
            <a:ext cx="4900" cy="1457589"/>
          </a:xfrm>
          <a:prstGeom prst="curvedConnector3">
            <a:avLst>
              <a:gd name="adj1" fmla="val -3184265"/>
            </a:avLst>
          </a:prstGeom>
          <a:ln>
            <a:solidFill>
              <a:srgbClr val="008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/>
          <p:cNvCxnSpPr>
            <a:stCxn id="13" idx="3"/>
            <a:endCxn id="14" idx="2"/>
          </p:cNvCxnSpPr>
          <p:nvPr/>
        </p:nvCxnSpPr>
        <p:spPr>
          <a:xfrm flipV="1">
            <a:off x="5080964" y="1976297"/>
            <a:ext cx="1091275" cy="1149549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4" name="Picture 1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939" y="2965937"/>
            <a:ext cx="325120" cy="325120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7033042" y="3227702"/>
            <a:ext cx="902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sensor2</a:t>
            </a:r>
            <a:endParaRPr lang="en-US" sz="1200" dirty="0"/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629" y="940228"/>
            <a:ext cx="325120" cy="325120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3726584" y="1216383"/>
            <a:ext cx="902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sensor1</a:t>
            </a:r>
            <a:endParaRPr lang="en-US" sz="1200" dirty="0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570" y="1680884"/>
            <a:ext cx="325120" cy="325120"/>
          </a:xfrm>
          <a:prstGeom prst="rect">
            <a:avLst/>
          </a:prstGeom>
        </p:spPr>
      </p:pic>
      <p:sp>
        <p:nvSpPr>
          <p:cNvPr id="139" name="TextBox 138"/>
          <p:cNvSpPr txBox="1"/>
          <p:nvPr/>
        </p:nvSpPr>
        <p:spPr>
          <a:xfrm>
            <a:off x="7033042" y="1961435"/>
            <a:ext cx="902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sensor3</a:t>
            </a:r>
            <a:endParaRPr lang="en-US" sz="1200" dirty="0"/>
          </a:p>
        </p:txBody>
      </p:sp>
      <p:cxnSp>
        <p:nvCxnSpPr>
          <p:cNvPr id="142" name="Curved Connector 141"/>
          <p:cNvCxnSpPr>
            <a:stCxn id="5" idx="1"/>
            <a:endCxn id="4" idx="0"/>
          </p:cNvCxnSpPr>
          <p:nvPr/>
        </p:nvCxnSpPr>
        <p:spPr>
          <a:xfrm rot="10800000" flipV="1">
            <a:off x="2368119" y="1815133"/>
            <a:ext cx="892638" cy="552573"/>
          </a:xfrm>
          <a:prstGeom prst="curvedConnector2">
            <a:avLst/>
          </a:prstGeom>
          <a:ln>
            <a:solidFill>
              <a:srgbClr val="008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urved Connector 144"/>
          <p:cNvCxnSpPr>
            <a:stCxn id="4" idx="2"/>
            <a:endCxn id="84" idx="2"/>
          </p:cNvCxnSpPr>
          <p:nvPr/>
        </p:nvCxnSpPr>
        <p:spPr>
          <a:xfrm rot="5400000">
            <a:off x="1822847" y="2185790"/>
            <a:ext cx="67943" cy="1022602"/>
          </a:xfrm>
          <a:prstGeom prst="curvedConnector3">
            <a:avLst>
              <a:gd name="adj1" fmla="val 436459"/>
            </a:avLst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Curved Connector 148"/>
          <p:cNvCxnSpPr>
            <a:stCxn id="3" idx="1"/>
            <a:endCxn id="4" idx="2"/>
          </p:cNvCxnSpPr>
          <p:nvPr/>
        </p:nvCxnSpPr>
        <p:spPr>
          <a:xfrm rot="10800000">
            <a:off x="2368119" y="2676578"/>
            <a:ext cx="869656" cy="448103"/>
          </a:xfrm>
          <a:prstGeom prst="curvedConnector2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urved Connector 151"/>
          <p:cNvCxnSpPr>
            <a:stCxn id="138" idx="1"/>
            <a:endCxn id="14" idx="3"/>
          </p:cNvCxnSpPr>
          <p:nvPr/>
        </p:nvCxnSpPr>
        <p:spPr>
          <a:xfrm flipH="1" flipV="1">
            <a:off x="6365406" y="1828591"/>
            <a:ext cx="952164" cy="14853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urved Connector 154"/>
          <p:cNvCxnSpPr>
            <a:stCxn id="14" idx="2"/>
            <a:endCxn id="13" idx="3"/>
          </p:cNvCxnSpPr>
          <p:nvPr/>
        </p:nvCxnSpPr>
        <p:spPr>
          <a:xfrm rot="5400000">
            <a:off x="5051828" y="2005434"/>
            <a:ext cx="1149549" cy="1091275"/>
          </a:xfrm>
          <a:prstGeom prst="curvedConnector2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/>
          <p:cNvCxnSpPr>
            <a:stCxn id="13" idx="0"/>
            <a:endCxn id="3" idx="0"/>
          </p:cNvCxnSpPr>
          <p:nvPr/>
        </p:nvCxnSpPr>
        <p:spPr>
          <a:xfrm rot="16200000" flipV="1">
            <a:off x="4158787" y="2249128"/>
            <a:ext cx="1166" cy="1456855"/>
          </a:xfrm>
          <a:prstGeom prst="curvedConnector3">
            <a:avLst>
              <a:gd name="adj1" fmla="val 2589365"/>
            </a:avLst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urved Connector 160"/>
          <p:cNvCxnSpPr>
            <a:stCxn id="17" idx="1"/>
            <a:endCxn id="13" idx="3"/>
          </p:cNvCxnSpPr>
          <p:nvPr/>
        </p:nvCxnSpPr>
        <p:spPr>
          <a:xfrm flipH="1">
            <a:off x="5080964" y="3111224"/>
            <a:ext cx="873718" cy="14622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urved Connector 167"/>
          <p:cNvCxnSpPr>
            <a:stCxn id="134" idx="1"/>
            <a:endCxn id="17" idx="3"/>
          </p:cNvCxnSpPr>
          <p:nvPr/>
        </p:nvCxnSpPr>
        <p:spPr>
          <a:xfrm flipH="1" flipV="1">
            <a:off x="6341016" y="3111224"/>
            <a:ext cx="980923" cy="17273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Curved Connector 176"/>
          <p:cNvCxnSpPr>
            <a:stCxn id="14" idx="0"/>
            <a:endCxn id="72" idx="2"/>
          </p:cNvCxnSpPr>
          <p:nvPr/>
        </p:nvCxnSpPr>
        <p:spPr>
          <a:xfrm flipV="1">
            <a:off x="6172239" y="1354883"/>
            <a:ext cx="552355" cy="326001"/>
          </a:xfrm>
          <a:prstGeom prst="straightConnector1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Curved Connector 177"/>
          <p:cNvCxnSpPr>
            <a:stCxn id="13" idx="1"/>
            <a:endCxn id="70" idx="0"/>
          </p:cNvCxnSpPr>
          <p:nvPr/>
        </p:nvCxnSpPr>
        <p:spPr>
          <a:xfrm rot="10800000" flipV="1">
            <a:off x="4343750" y="3125845"/>
            <a:ext cx="350881" cy="621647"/>
          </a:xfrm>
          <a:prstGeom prst="curvedConnector2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Curved Connector 178"/>
          <p:cNvCxnSpPr>
            <a:stCxn id="17" idx="2"/>
            <a:endCxn id="83" idx="0"/>
          </p:cNvCxnSpPr>
          <p:nvPr/>
        </p:nvCxnSpPr>
        <p:spPr>
          <a:xfrm rot="16200000" flipH="1">
            <a:off x="5824792" y="3581986"/>
            <a:ext cx="651358" cy="5245"/>
          </a:xfrm>
          <a:prstGeom prst="curvedConnector3">
            <a:avLst>
              <a:gd name="adj1" fmla="val 50000"/>
            </a:avLst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urved Connector 180"/>
          <p:cNvCxnSpPr>
            <a:stCxn id="3" idx="3"/>
            <a:endCxn id="13" idx="1"/>
          </p:cNvCxnSpPr>
          <p:nvPr/>
        </p:nvCxnSpPr>
        <p:spPr>
          <a:xfrm>
            <a:off x="3624109" y="3124680"/>
            <a:ext cx="1070521" cy="1166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Curved Connector 181"/>
          <p:cNvCxnSpPr>
            <a:stCxn id="4" idx="2"/>
            <a:endCxn id="3" idx="1"/>
          </p:cNvCxnSpPr>
          <p:nvPr/>
        </p:nvCxnSpPr>
        <p:spPr>
          <a:xfrm>
            <a:off x="2368119" y="2663120"/>
            <a:ext cx="869656" cy="461560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urved Connector 200"/>
          <p:cNvCxnSpPr>
            <a:stCxn id="12" idx="3"/>
            <a:endCxn id="14" idx="1"/>
          </p:cNvCxnSpPr>
          <p:nvPr/>
        </p:nvCxnSpPr>
        <p:spPr>
          <a:xfrm>
            <a:off x="5104680" y="1810234"/>
            <a:ext cx="874392" cy="18357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urved Connector 201"/>
          <p:cNvCxnSpPr>
            <a:stCxn id="5" idx="3"/>
            <a:endCxn id="12" idx="1"/>
          </p:cNvCxnSpPr>
          <p:nvPr/>
        </p:nvCxnSpPr>
        <p:spPr>
          <a:xfrm flipV="1">
            <a:off x="3647091" y="1810234"/>
            <a:ext cx="1071255" cy="490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urved Connector 204"/>
          <p:cNvCxnSpPr>
            <a:stCxn id="4" idx="0"/>
            <a:endCxn id="5" idx="1"/>
          </p:cNvCxnSpPr>
          <p:nvPr/>
        </p:nvCxnSpPr>
        <p:spPr>
          <a:xfrm flipV="1">
            <a:off x="2368119" y="1815134"/>
            <a:ext cx="892638" cy="552573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Curved Connector 228"/>
          <p:cNvCxnSpPr>
            <a:stCxn id="14" idx="2"/>
            <a:endCxn id="17" idx="0"/>
          </p:cNvCxnSpPr>
          <p:nvPr/>
        </p:nvCxnSpPr>
        <p:spPr>
          <a:xfrm flipH="1">
            <a:off x="6147849" y="1976297"/>
            <a:ext cx="24390" cy="98722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Curved Connector 229"/>
          <p:cNvCxnSpPr>
            <a:stCxn id="14" idx="1"/>
            <a:endCxn id="13" idx="0"/>
          </p:cNvCxnSpPr>
          <p:nvPr/>
        </p:nvCxnSpPr>
        <p:spPr>
          <a:xfrm rot="10800000" flipV="1">
            <a:off x="4887798" y="1828591"/>
            <a:ext cx="1091275" cy="1149548"/>
          </a:xfrm>
          <a:prstGeom prst="curvedConnector2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8" name="Lightning Bolt 237"/>
          <p:cNvSpPr/>
          <p:nvPr/>
        </p:nvSpPr>
        <p:spPr>
          <a:xfrm>
            <a:off x="4057999" y="1493382"/>
            <a:ext cx="412401" cy="512622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2" name="Table 2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7496"/>
              </p:ext>
            </p:extLst>
          </p:nvPr>
        </p:nvGraphicFramePr>
        <p:xfrm>
          <a:off x="640080" y="3482902"/>
          <a:ext cx="1913539" cy="121583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98880"/>
                <a:gridCol w="714659"/>
              </a:tblGrid>
              <a:tr h="316423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Data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Collection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 path (Ride-C)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4346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MDMT 1</a:t>
                      </a:r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5336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MDMT 2</a:t>
                      </a:r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7667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MDMT 1 &amp; 2</a:t>
                      </a:r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34290" marB="3429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3" name="TextBox 252"/>
          <p:cNvSpPr txBox="1">
            <a:spLocks noChangeArrowheads="1"/>
          </p:cNvSpPr>
          <p:nvPr/>
        </p:nvSpPr>
        <p:spPr bwMode="auto">
          <a:xfrm>
            <a:off x="4778805" y="3633142"/>
            <a:ext cx="1041224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 dirty="0" smtClean="0">
                <a:solidFill>
                  <a:srgbClr val="FF0000"/>
                </a:solidFill>
              </a:rPr>
              <a:t>M</a:t>
            </a:r>
            <a:r>
              <a:rPr lang="en-US" sz="1200" dirty="0" smtClean="0">
                <a:solidFill>
                  <a:srgbClr val="FF0000"/>
                </a:solidFill>
              </a:rPr>
              <a:t>aximally-</a:t>
            </a:r>
            <a:r>
              <a:rPr lang="en-US" sz="1200" b="1" dirty="0">
                <a:solidFill>
                  <a:srgbClr val="FF0000"/>
                </a:solidFill>
              </a:rPr>
              <a:t>D</a:t>
            </a:r>
            <a:r>
              <a:rPr lang="en-US" sz="1200" dirty="0" smtClean="0">
                <a:solidFill>
                  <a:srgbClr val="FF0000"/>
                </a:solidFill>
              </a:rPr>
              <a:t>isjoint </a:t>
            </a:r>
            <a:r>
              <a:rPr lang="en-US" sz="1200" b="1" dirty="0">
                <a:solidFill>
                  <a:srgbClr val="FF0000"/>
                </a:solidFill>
              </a:rPr>
              <a:t>M</a:t>
            </a:r>
            <a:r>
              <a:rPr lang="en-US" sz="1200" dirty="0" smtClean="0">
                <a:solidFill>
                  <a:srgbClr val="FF0000"/>
                </a:solidFill>
              </a:rPr>
              <a:t>ulticast </a:t>
            </a:r>
            <a:r>
              <a:rPr lang="en-US" sz="1200" b="1" dirty="0" smtClean="0">
                <a:solidFill>
                  <a:srgbClr val="FF0000"/>
                </a:solidFill>
              </a:rPr>
              <a:t>T</a:t>
            </a:r>
            <a:r>
              <a:rPr lang="en-US" sz="1200" dirty="0" smtClean="0">
                <a:solidFill>
                  <a:srgbClr val="FF0000"/>
                </a:solidFill>
              </a:rPr>
              <a:t>rees*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15</a:t>
            </a:fld>
            <a:endParaRPr lang="en-US"/>
          </a:p>
        </p:txBody>
      </p:sp>
      <p:cxnSp>
        <p:nvCxnSpPr>
          <p:cNvPr id="77" name="Curved Connector 76"/>
          <p:cNvCxnSpPr>
            <a:stCxn id="136" idx="3"/>
            <a:endCxn id="12" idx="0"/>
          </p:cNvCxnSpPr>
          <p:nvPr/>
        </p:nvCxnSpPr>
        <p:spPr>
          <a:xfrm>
            <a:off x="4343749" y="1102788"/>
            <a:ext cx="567764" cy="559739"/>
          </a:xfrm>
          <a:prstGeom prst="curvedConnector2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768723" y="1385528"/>
            <a:ext cx="1792564" cy="276999"/>
          </a:xfrm>
          <a:prstGeom prst="rect">
            <a:avLst/>
          </a:prstGeom>
          <a:noFill/>
          <a:ln w="12700" cmpd="sng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|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T1 ^ STT| 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&lt;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|T2 ^ STT|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5" name="Curved Connector 74"/>
          <p:cNvCxnSpPr/>
          <p:nvPr/>
        </p:nvCxnSpPr>
        <p:spPr>
          <a:xfrm>
            <a:off x="2004828" y="4036177"/>
            <a:ext cx="469909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/>
          <p:nvPr/>
        </p:nvCxnSpPr>
        <p:spPr>
          <a:xfrm>
            <a:off x="2004828" y="4276539"/>
            <a:ext cx="469909" cy="0"/>
          </a:xfrm>
          <a:prstGeom prst="straightConnector1">
            <a:avLst/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urved Connector 80"/>
          <p:cNvCxnSpPr/>
          <p:nvPr/>
        </p:nvCxnSpPr>
        <p:spPr>
          <a:xfrm>
            <a:off x="2004828" y="3699362"/>
            <a:ext cx="459493" cy="0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890012" y="3633142"/>
            <a:ext cx="1124435" cy="646331"/>
          </a:xfrm>
          <a:prstGeom prst="rect">
            <a:avLst/>
          </a:prstGeom>
          <a:noFill/>
          <a:ln w="12700" cmpd="sng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b="1" dirty="0" smtClean="0">
                <a:solidFill>
                  <a:srgbClr val="008000"/>
                </a:solidFill>
              </a:rPr>
              <a:t>S</a:t>
            </a:r>
            <a:r>
              <a:rPr lang="en-US" sz="1200" dirty="0" smtClean="0">
                <a:solidFill>
                  <a:srgbClr val="008000"/>
                </a:solidFill>
              </a:rPr>
              <a:t>uccessfully</a:t>
            </a:r>
            <a:r>
              <a:rPr lang="en-US" sz="1200" b="1" dirty="0" smtClean="0">
                <a:solidFill>
                  <a:srgbClr val="008000"/>
                </a:solidFill>
              </a:rPr>
              <a:t>-</a:t>
            </a:r>
          </a:p>
          <a:p>
            <a:r>
              <a:rPr lang="en-US" sz="1200" b="1" dirty="0" smtClean="0">
                <a:solidFill>
                  <a:srgbClr val="008000"/>
                </a:solidFill>
              </a:rPr>
              <a:t>T</a:t>
            </a:r>
            <a:r>
              <a:rPr lang="en-US" sz="1200" dirty="0" smtClean="0">
                <a:solidFill>
                  <a:srgbClr val="008000"/>
                </a:solidFill>
              </a:rPr>
              <a:t>raversed</a:t>
            </a:r>
          </a:p>
          <a:p>
            <a:r>
              <a:rPr lang="en-US" sz="1200" b="1" dirty="0" smtClean="0">
                <a:solidFill>
                  <a:srgbClr val="008000"/>
                </a:solidFill>
              </a:rPr>
              <a:t>T</a:t>
            </a:r>
            <a:r>
              <a:rPr lang="en-US" sz="1200" dirty="0" smtClean="0">
                <a:solidFill>
                  <a:srgbClr val="008000"/>
                </a:solidFill>
              </a:rPr>
              <a:t>opology*</a:t>
            </a:r>
            <a:endParaRPr lang="en-US" sz="1200" dirty="0">
              <a:solidFill>
                <a:srgbClr val="008000"/>
              </a:solidFill>
            </a:endParaRPr>
          </a:p>
        </p:txBody>
      </p:sp>
      <p:cxnSp>
        <p:nvCxnSpPr>
          <p:cNvPr id="80" name="Curved Connector 79"/>
          <p:cNvCxnSpPr>
            <a:stCxn id="12" idx="3"/>
          </p:cNvCxnSpPr>
          <p:nvPr/>
        </p:nvCxnSpPr>
        <p:spPr>
          <a:xfrm flipV="1">
            <a:off x="5104680" y="1370177"/>
            <a:ext cx="194737" cy="440057"/>
          </a:xfrm>
          <a:prstGeom prst="curvedConnector2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13" idx="0"/>
            <a:endCxn id="12" idx="2"/>
          </p:cNvCxnSpPr>
          <p:nvPr/>
        </p:nvCxnSpPr>
        <p:spPr>
          <a:xfrm rot="5400000" flipH="1" flipV="1">
            <a:off x="4389556" y="2456182"/>
            <a:ext cx="1020199" cy="23716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999" y="3747493"/>
            <a:ext cx="571500" cy="41465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844" y="940228"/>
            <a:ext cx="571500" cy="41465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667" y="979839"/>
            <a:ext cx="571500" cy="41465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344" y="3910288"/>
            <a:ext cx="571500" cy="414655"/>
          </a:xfrm>
          <a:prstGeom prst="rect">
            <a:avLst/>
          </a:prstGeom>
        </p:spPr>
      </p:pic>
      <p:pic>
        <p:nvPicPr>
          <p:cNvPr id="84" name="Picture 4" descr="Image result for server">
            <a:extLst>
              <a:ext uri="{FF2B5EF4-FFF2-40B4-BE49-F238E27FC236}">
                <a16:creationId xmlns="" xmlns:a16="http://schemas.microsoft.com/office/drawing/2014/main" id="{2D1A5EB3-ABE4-CE45-B3DD-BD3A2DFA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72" y="2299764"/>
            <a:ext cx="355289" cy="43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Curved Connector 85"/>
          <p:cNvCxnSpPr/>
          <p:nvPr/>
        </p:nvCxnSpPr>
        <p:spPr>
          <a:xfrm>
            <a:off x="2004829" y="4521852"/>
            <a:ext cx="459494" cy="2"/>
          </a:xfrm>
          <a:prstGeom prst="curvedConnector3">
            <a:avLst>
              <a:gd name="adj1" fmla="val 50000"/>
            </a:avLst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stCxn id="84" idx="3"/>
            <a:endCxn id="4" idx="1"/>
          </p:cNvCxnSpPr>
          <p:nvPr/>
        </p:nvCxnSpPr>
        <p:spPr>
          <a:xfrm>
            <a:off x="1523161" y="2515414"/>
            <a:ext cx="651791" cy="0"/>
          </a:xfrm>
          <a:prstGeom prst="straightConnector1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TextBox 231"/>
          <p:cNvSpPr txBox="1"/>
          <p:nvPr/>
        </p:nvSpPr>
        <p:spPr>
          <a:xfrm>
            <a:off x="3624109" y="4522561"/>
            <a:ext cx="14513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*Pre-configured via SDN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(</a:t>
            </a:r>
            <a:r>
              <a:rPr lang="en-US" sz="1000" dirty="0" err="1" smtClean="0"/>
              <a:t>OpenFlow</a:t>
            </a:r>
            <a:r>
              <a:rPr lang="en-US" sz="1000" dirty="0" smtClean="0"/>
              <a:t> </a:t>
            </a:r>
            <a:r>
              <a:rPr lang="en-US" sz="1000" i="1" dirty="0" smtClean="0"/>
              <a:t>flow rules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 No device burden!</a:t>
            </a:r>
            <a:endParaRPr lang="en-US" sz="1000" dirty="0"/>
          </a:p>
        </p:txBody>
      </p:sp>
      <p:cxnSp>
        <p:nvCxnSpPr>
          <p:cNvPr id="97" name="Curved Connector 96"/>
          <p:cNvCxnSpPr>
            <a:stCxn id="84" idx="3"/>
            <a:endCxn id="4" idx="1"/>
          </p:cNvCxnSpPr>
          <p:nvPr/>
        </p:nvCxnSpPr>
        <p:spPr>
          <a:xfrm>
            <a:off x="1523161" y="2515414"/>
            <a:ext cx="651791" cy="0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urved Connector 101"/>
          <p:cNvCxnSpPr>
            <a:stCxn id="12" idx="3"/>
            <a:endCxn id="73" idx="2"/>
          </p:cNvCxnSpPr>
          <p:nvPr/>
        </p:nvCxnSpPr>
        <p:spPr>
          <a:xfrm flipV="1">
            <a:off x="5104680" y="1394494"/>
            <a:ext cx="194737" cy="415740"/>
          </a:xfrm>
          <a:prstGeom prst="curvedConnector2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urved Connector 176"/>
          <p:cNvCxnSpPr>
            <a:stCxn id="14" idx="0"/>
            <a:endCxn id="72" idx="2"/>
          </p:cNvCxnSpPr>
          <p:nvPr/>
        </p:nvCxnSpPr>
        <p:spPr>
          <a:xfrm flipV="1">
            <a:off x="6172239" y="1354883"/>
            <a:ext cx="552355" cy="326001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urved Connector 114"/>
          <p:cNvCxnSpPr>
            <a:stCxn id="13" idx="1"/>
            <a:endCxn id="70" idx="0"/>
          </p:cNvCxnSpPr>
          <p:nvPr/>
        </p:nvCxnSpPr>
        <p:spPr>
          <a:xfrm rot="10800000" flipV="1">
            <a:off x="4343750" y="3125845"/>
            <a:ext cx="350881" cy="621647"/>
          </a:xfrm>
          <a:prstGeom prst="curvedConnector2">
            <a:avLst/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115"/>
          <p:cNvCxnSpPr>
            <a:stCxn id="17" idx="2"/>
            <a:endCxn id="83" idx="0"/>
          </p:cNvCxnSpPr>
          <p:nvPr/>
        </p:nvCxnSpPr>
        <p:spPr>
          <a:xfrm rot="16200000" flipH="1">
            <a:off x="5824792" y="3581986"/>
            <a:ext cx="651358" cy="524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240" descr="cloud_server.png">
            <a:extLst>
              <a:ext uri="{FF2B5EF4-FFF2-40B4-BE49-F238E27FC236}">
                <a16:creationId xmlns="" xmlns:a16="http://schemas.microsoft.com/office/drawing/2014/main" id="{D1C346B7-DE77-FE48-A5FB-DE3238153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45" y="3865761"/>
            <a:ext cx="619125" cy="43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BA93971A-24ED-3141-B789-7F7C46F9B8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009822">
            <a:off x="6109766" y="3356470"/>
            <a:ext cx="896059" cy="474376"/>
          </a:xfrm>
          <a:prstGeom prst="rect">
            <a:avLst/>
          </a:prstGeom>
        </p:spPr>
      </p:pic>
      <p:sp>
        <p:nvSpPr>
          <p:cNvPr id="89" name="Lightning Bolt 88"/>
          <p:cNvSpPr/>
          <p:nvPr/>
        </p:nvSpPr>
        <p:spPr>
          <a:xfrm>
            <a:off x="6553201" y="3619092"/>
            <a:ext cx="479842" cy="657447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247"/>
          <p:cNvSpPr txBox="1">
            <a:spLocks noChangeArrowheads="1"/>
          </p:cNvSpPr>
          <p:nvPr/>
        </p:nvSpPr>
        <p:spPr bwMode="auto">
          <a:xfrm>
            <a:off x="6347356" y="4324943"/>
            <a:ext cx="13622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smtClean="0"/>
              <a:t>Cloud is down!</a:t>
            </a:r>
            <a:endParaRPr lang="en-US" sz="1400" dirty="0"/>
          </a:p>
        </p:txBody>
      </p:sp>
      <p:cxnSp>
        <p:nvCxnSpPr>
          <p:cNvPr id="101" name="Curved Connector 87"/>
          <p:cNvCxnSpPr>
            <a:stCxn id="14" idx="2"/>
            <a:endCxn id="17" idx="0"/>
          </p:cNvCxnSpPr>
          <p:nvPr/>
        </p:nvCxnSpPr>
        <p:spPr>
          <a:xfrm flipH="1">
            <a:off x="6147849" y="1976297"/>
            <a:ext cx="24390" cy="987220"/>
          </a:xfrm>
          <a:prstGeom prst="straightConnector1">
            <a:avLst/>
          </a:prstGeom>
          <a:ln>
            <a:gradFill flip="none" rotWithShape="1">
              <a:gsLst>
                <a:gs pos="5000">
                  <a:srgbClr val="0000FF"/>
                </a:gs>
                <a:gs pos="25000">
                  <a:srgbClr val="0000FF"/>
                </a:gs>
                <a:gs pos="15000">
                  <a:srgbClr val="FF0000"/>
                </a:gs>
                <a:gs pos="35000">
                  <a:srgbClr val="FF0000"/>
                </a:gs>
                <a:gs pos="45000">
                  <a:srgbClr val="0000FF"/>
                </a:gs>
                <a:gs pos="55000">
                  <a:srgbClr val="FF0000"/>
                </a:gs>
                <a:gs pos="65000">
                  <a:srgbClr val="0000FF"/>
                </a:gs>
                <a:gs pos="75000">
                  <a:srgbClr val="FF0000"/>
                </a:gs>
                <a:gs pos="85000">
                  <a:srgbClr val="0000FF"/>
                </a:gs>
                <a:gs pos="95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72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3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4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6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9" dur="indefinite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0" dur="indefinite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2" dur="indefinit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3" dur="indefinite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5" dur="indefinite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6" dur="indefinite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1" dur="indefinit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7" dur="indefinit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8" dur="indefinite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0" dur="indefinite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1" dur="indefinite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3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4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6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7" grpId="0"/>
      <p:bldP spid="139" grpId="0"/>
      <p:bldP spid="238" grpId="0" animBg="1"/>
      <p:bldP spid="253" grpId="0" animBg="1"/>
      <p:bldP spid="85" grpId="0" animBg="1"/>
      <p:bldP spid="78" grpId="0" animBg="1"/>
      <p:bldP spid="232" grpId="0"/>
      <p:bldP spid="89" grpId="0" animBg="1"/>
      <p:bldP spid="89" grpId="1" animBg="1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1231" y="-2664"/>
            <a:ext cx="8411307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Ride-D Algorithms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830888"/>
              </p:ext>
            </p:extLst>
          </p:nvPr>
        </p:nvGraphicFramePr>
        <p:xfrm>
          <a:off x="457200" y="854587"/>
          <a:ext cx="8229600" cy="376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414886" y="1115493"/>
            <a:ext cx="2424344" cy="3272933"/>
            <a:chOff x="5414886" y="1115493"/>
            <a:chExt cx="2424344" cy="3272933"/>
          </a:xfrm>
        </p:grpSpPr>
        <p:pic>
          <p:nvPicPr>
            <p:cNvPr id="6" name="Content Placeholder 3" descr="red_blue_tree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" r="-33"/>
            <a:stretch/>
          </p:blipFill>
          <p:spPr>
            <a:xfrm>
              <a:off x="5414886" y="1115493"/>
              <a:ext cx="2424344" cy="28359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027939" y="4196066"/>
              <a:ext cx="1081015" cy="192360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sz="800" dirty="0"/>
                <a:t>Source: </a:t>
              </a:r>
              <a:r>
                <a:rPr lang="en-US" sz="800" dirty="0" err="1" smtClean="0"/>
                <a:t>Bejerano</a:t>
              </a:r>
              <a:r>
                <a:rPr lang="en-US" sz="800" dirty="0" smtClean="0"/>
                <a:t> 2013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6039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959F73-064A-DB47-9C36-E58169601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3CE053-5EEC-394C-80C8-03246F02E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B5025E-478A-BE4F-9B29-3A4C7D148D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66BCEC-90E1-0E48-95C6-60E22BA95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ECCC18-355B-E14D-A395-D7BD355D3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Ride-D Algorithm Details</a:t>
            </a:r>
            <a:endParaRPr lang="en-US" dirty="0"/>
          </a:p>
        </p:txBody>
      </p:sp>
      <p:pic>
        <p:nvPicPr>
          <p:cNvPr id="10" name="Content Placeholder 9" descr="Screen Shot 2018-05-26 at 12.09.17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55" b="-17555"/>
          <a:stretch>
            <a:fillRect/>
          </a:stretch>
        </p:blipFill>
        <p:spPr/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17</a:t>
            </a:fld>
            <a:endParaRPr lang="en-US"/>
          </a:p>
        </p:txBody>
      </p:sp>
      <p:pic>
        <p:nvPicPr>
          <p:cNvPr id="12" name="Shape 179"/>
          <p:cNvPicPr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7477" y="2421167"/>
            <a:ext cx="2193156" cy="32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180"/>
          <p:cNvPicPr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6225" y="1382213"/>
            <a:ext cx="2495660" cy="594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87"/>
          <p:cNvPicPr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3346" y="3250988"/>
            <a:ext cx="2781418" cy="30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88"/>
          <p:cNvPicPr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311" y="4064603"/>
            <a:ext cx="4063489" cy="5300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557397" y="1002721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in-missing-links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38161" y="204871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max-overlap-links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08556" y="280098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max-reachable-subscribers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396264" y="3695271"/>
            <a:ext cx="21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max-link-importance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6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/>
              <a:t>Real-world Test-bed</a:t>
            </a:r>
          </a:p>
        </p:txBody>
      </p:sp>
      <p:pic>
        <p:nvPicPr>
          <p:cNvPr id="4" name="Picture 3" descr="real_syste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68" y="736663"/>
            <a:ext cx="5600395" cy="2390259"/>
          </a:xfrm>
          <a:prstGeom prst="rect">
            <a:avLst/>
          </a:prstGeom>
        </p:spPr>
      </p:pic>
      <p:pic>
        <p:nvPicPr>
          <p:cNvPr id="3" name="Picture 2" descr="cloud_outage_throughp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768" y="2831412"/>
            <a:ext cx="5755903" cy="22313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18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F11B5AF-AA2B-1C48-ABA4-C0AB95A00299}"/>
              </a:ext>
            </a:extLst>
          </p:cNvPr>
          <p:cNvCxnSpPr>
            <a:cxnSpLocks/>
          </p:cNvCxnSpPr>
          <p:nvPr/>
        </p:nvCxnSpPr>
        <p:spPr>
          <a:xfrm>
            <a:off x="3337560" y="3200400"/>
            <a:ext cx="137160" cy="26517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FBC5CA-5E82-BB4A-A0EC-80A7C24DAACD}"/>
              </a:ext>
            </a:extLst>
          </p:cNvPr>
          <p:cNvSpPr txBox="1"/>
          <p:nvPr/>
        </p:nvSpPr>
        <p:spPr>
          <a:xfrm>
            <a:off x="2730402" y="2819040"/>
            <a:ext cx="1155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Unplug </a:t>
            </a:r>
            <a:br>
              <a:rPr lang="en-US" sz="12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thernet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cables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0126205-EC27-0D41-85A1-AA976818AFC1}"/>
              </a:ext>
            </a:extLst>
          </p:cNvPr>
          <p:cNvCxnSpPr>
            <a:cxnSpLocks/>
          </p:cNvCxnSpPr>
          <p:nvPr/>
        </p:nvCxnSpPr>
        <p:spPr>
          <a:xfrm>
            <a:off x="5160026" y="3145536"/>
            <a:ext cx="591550" cy="28911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F63D55-9DAD-E249-B368-7ABF4401D0BE}"/>
              </a:ext>
            </a:extLst>
          </p:cNvPr>
          <p:cNvSpPr txBox="1"/>
          <p:nvPr/>
        </p:nvSpPr>
        <p:spPr>
          <a:xfrm>
            <a:off x="4253137" y="296956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Reconnect 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2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2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1200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thernet </a:t>
            </a:r>
            <a:r>
              <a:rPr lang="en-US" sz="12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cables</a:t>
            </a:r>
          </a:p>
        </p:txBody>
      </p:sp>
    </p:spTree>
    <p:extLst>
      <p:ext uri="{BB962C8B-B14F-4D97-AF65-F5344CB8AC3E}">
        <p14:creationId xmlns:p14="http://schemas.microsoft.com/office/powerpoint/2010/main" val="421954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ide_data_exchan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1193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0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36" y="698220"/>
            <a:ext cx="2077186" cy="6507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03760" y="1393360"/>
            <a:ext cx="3245686" cy="1476544"/>
            <a:chOff x="6437598" y="9403501"/>
            <a:chExt cx="3497716" cy="2158101"/>
          </a:xfrm>
        </p:grpSpPr>
        <p:sp>
          <p:nvSpPr>
            <p:cNvPr id="40" name="Cloud 39"/>
            <p:cNvSpPr/>
            <p:nvPr/>
          </p:nvSpPr>
          <p:spPr>
            <a:xfrm rot="1336444">
              <a:off x="6948237" y="9403501"/>
              <a:ext cx="2714157" cy="2158101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38912" tIns="219456" rIns="438912" bIns="219456" rtlCol="0" anchor="ctr"/>
            <a:lstStyle/>
            <a:p>
              <a:pPr algn="ctr"/>
              <a:endParaRPr lang="en-US" sz="1700" dirty="0"/>
            </a:p>
          </p:txBody>
        </p:sp>
        <p:pic>
          <p:nvPicPr>
            <p:cNvPr id="41" name="Picture 22" descr="http://www.datacenterknowledge.com/wp-content/uploads/2013/06/lulea-network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91293" y="9874489"/>
              <a:ext cx="1640509" cy="901659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6437598" y="10440958"/>
              <a:ext cx="3497716" cy="895187"/>
            </a:xfrm>
            <a:prstGeom prst="rect">
              <a:avLst/>
            </a:prstGeom>
            <a:noFill/>
          </p:spPr>
          <p:txBody>
            <a:bodyPr wrap="square" lIns="438912" tIns="219456" rIns="438912" bIns="219456" rtlCol="0">
              <a:spAutoFit/>
            </a:bodyPr>
            <a:lstStyle/>
            <a:p>
              <a:pPr algn="ctr"/>
              <a:r>
                <a:rPr lang="en-US" sz="1100" b="1" dirty="0"/>
                <a:t>Analytics / Alerting Cloud</a:t>
              </a:r>
            </a:p>
          </p:txBody>
        </p:sp>
      </p:grpSp>
      <p:sp>
        <p:nvSpPr>
          <p:cNvPr id="10" name="Right Arrow 9"/>
          <p:cNvSpPr/>
          <p:nvPr/>
        </p:nvSpPr>
        <p:spPr>
          <a:xfrm>
            <a:off x="4994558" y="1802491"/>
            <a:ext cx="849471" cy="1651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/>
          </a:p>
        </p:txBody>
      </p:sp>
      <p:sp>
        <p:nvSpPr>
          <p:cNvPr id="11" name="Bent Arrow 10"/>
          <p:cNvSpPr/>
          <p:nvPr/>
        </p:nvSpPr>
        <p:spPr>
          <a:xfrm rot="10800000">
            <a:off x="6320394" y="4179375"/>
            <a:ext cx="687419" cy="504672"/>
          </a:xfrm>
          <a:prstGeom prst="bentArrow">
            <a:avLst>
              <a:gd name="adj1" fmla="val 16142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66183" y="3324750"/>
            <a:ext cx="2411473" cy="1053728"/>
            <a:chOff x="7239157" y="12218995"/>
            <a:chExt cx="2598727" cy="1540117"/>
          </a:xfrm>
        </p:grpSpPr>
        <p:sp>
          <p:nvSpPr>
            <p:cNvPr id="38" name="Rectangle 37"/>
            <p:cNvSpPr/>
            <p:nvPr/>
          </p:nvSpPr>
          <p:spPr>
            <a:xfrm>
              <a:off x="7239157" y="12841434"/>
              <a:ext cx="2598727" cy="917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38912" tIns="219456" rIns="438912" bIns="219456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Dispatch Center</a:t>
              </a:r>
            </a:p>
          </p:txBody>
        </p:sp>
        <p:pic>
          <p:nvPicPr>
            <p:cNvPr id="39" name="Picture 24" descr="http://hermes-images.aggrego.com/W1siZiIsImltYWdlcy9yZXNwb25kZXJzX3AwMV9pLU5JTC0wNTAzMjAxMi5qcGciXSxbInAiLCJjb252ZXJ0IiwiLXJlc2l6ZSA3NzB4NDAwIC1zdHJpcCArcmVwYWdlIl1d?sha=7ff44e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49074" y="12218995"/>
              <a:ext cx="1648027" cy="938347"/>
            </a:xfrm>
            <a:prstGeom prst="rect">
              <a:avLst/>
            </a:prstGeom>
            <a:noFill/>
          </p:spPr>
        </p:pic>
      </p:grpSp>
      <p:grpSp>
        <p:nvGrpSpPr>
          <p:cNvPr id="13" name="Group 12"/>
          <p:cNvGrpSpPr/>
          <p:nvPr/>
        </p:nvGrpSpPr>
        <p:grpSpPr>
          <a:xfrm>
            <a:off x="3052532" y="4206488"/>
            <a:ext cx="3286303" cy="1121603"/>
            <a:chOff x="3362983" y="12538845"/>
            <a:chExt cx="3541488" cy="1639324"/>
          </a:xfrm>
        </p:grpSpPr>
        <p:sp>
          <p:nvSpPr>
            <p:cNvPr id="36" name="Rectangle 35"/>
            <p:cNvSpPr/>
            <p:nvPr/>
          </p:nvSpPr>
          <p:spPr>
            <a:xfrm>
              <a:off x="3362983" y="13260489"/>
              <a:ext cx="3541488" cy="9176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438912" tIns="219456" rIns="438912" bIns="219456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First responders arrive</a:t>
              </a:r>
            </a:p>
          </p:txBody>
        </p:sp>
        <p:pic>
          <p:nvPicPr>
            <p:cNvPr id="37" name="Picture 32" descr="http://www.fire-police-ems.com/misc/cfm750.jpg"/>
            <p:cNvPicPr>
              <a:picLocks noChangeAspect="1" noChangeArrowheads="1"/>
            </p:cNvPicPr>
            <p:nvPr/>
          </p:nvPicPr>
          <p:blipFill>
            <a:blip r:embed="rId6" cstate="print"/>
            <a:srcRect t="15075" b="30151"/>
            <a:stretch>
              <a:fillRect/>
            </a:stretch>
          </p:blipFill>
          <p:spPr bwMode="auto">
            <a:xfrm flipH="1">
              <a:off x="3780847" y="12538845"/>
              <a:ext cx="3025630" cy="982142"/>
            </a:xfrm>
            <a:prstGeom prst="rect">
              <a:avLst/>
            </a:prstGeom>
            <a:noFill/>
          </p:spPr>
        </p:pic>
      </p:grpSp>
      <p:sp>
        <p:nvSpPr>
          <p:cNvPr id="34" name="Rectangle 33"/>
          <p:cNvSpPr/>
          <p:nvPr/>
        </p:nvSpPr>
        <p:spPr>
          <a:xfrm>
            <a:off x="2853232" y="2060460"/>
            <a:ext cx="3171185" cy="627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38912" tIns="219456" rIns="438912" bIns="219456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Long-range wireless antenna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32" y="1466422"/>
            <a:ext cx="1008173" cy="802091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>
          <a:xfrm rot="16200000">
            <a:off x="2561848" y="3972628"/>
            <a:ext cx="375999" cy="843726"/>
          </a:xfrm>
          <a:prstGeom prst="bentArrow">
            <a:avLst>
              <a:gd name="adj1" fmla="val 21652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21305" y="2649568"/>
            <a:ext cx="3117529" cy="1451137"/>
            <a:chOff x="3902660" y="11258494"/>
            <a:chExt cx="3359609" cy="2120966"/>
          </a:xfrm>
        </p:grpSpPr>
        <p:grpSp>
          <p:nvGrpSpPr>
            <p:cNvPr id="25" name="Group 24"/>
            <p:cNvGrpSpPr/>
            <p:nvPr/>
          </p:nvGrpSpPr>
          <p:grpSpPr>
            <a:xfrm>
              <a:off x="6418638" y="11648380"/>
              <a:ext cx="843631" cy="539351"/>
              <a:chOff x="5093869" y="11464661"/>
              <a:chExt cx="1211767" cy="644224"/>
            </a:xfrm>
          </p:grpSpPr>
          <p:sp>
            <p:nvSpPr>
              <p:cNvPr id="32" name="Oval Callout 31"/>
              <p:cNvSpPr/>
              <p:nvPr/>
            </p:nvSpPr>
            <p:spPr>
              <a:xfrm>
                <a:off x="5093869" y="11464661"/>
                <a:ext cx="1211767" cy="644224"/>
              </a:xfrm>
              <a:prstGeom prst="wedgeEllipseCallout">
                <a:avLst>
                  <a:gd name="adj1" fmla="val -97618"/>
                  <a:gd name="adj2" fmla="val 6586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48896" y="11513587"/>
                <a:ext cx="711041" cy="4835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Yes!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889173" y="11258494"/>
              <a:ext cx="1533844" cy="430267"/>
              <a:chOff x="6146579" y="11557213"/>
              <a:chExt cx="1409690" cy="513930"/>
            </a:xfrm>
          </p:grpSpPr>
          <p:sp>
            <p:nvSpPr>
              <p:cNvPr id="30" name="Oval Callout 29"/>
              <p:cNvSpPr/>
              <p:nvPr/>
            </p:nvSpPr>
            <p:spPr>
              <a:xfrm>
                <a:off x="6146579" y="11557213"/>
                <a:ext cx="1409690" cy="513930"/>
              </a:xfrm>
              <a:prstGeom prst="wedgeEllipseCallout">
                <a:avLst>
                  <a:gd name="adj1" fmla="val 64428"/>
                  <a:gd name="adj2" fmla="val -119912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235248" y="11564716"/>
                <a:ext cx="939760" cy="483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Emergency?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02660" y="11857173"/>
              <a:ext cx="2885030" cy="1522287"/>
              <a:chOff x="3628340" y="11694613"/>
              <a:chExt cx="2885030" cy="1522287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628340" y="12299222"/>
                <a:ext cx="2885030" cy="9176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438912" tIns="219456" rIns="438912" bIns="219456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Resident / Caretaker</a:t>
                </a:r>
              </a:p>
            </p:txBody>
          </p:sp>
          <p:pic>
            <p:nvPicPr>
              <p:cNvPr id="29" name="Picture 34" descr="https://encrypted-tbn0.gstatic.com/images?q=tbn:ANd9GcRXZ46qaaIHmWllDUxOg_VJy_6cb9Q4WtISE_hQ4bTMj9vFArBh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553122" y="11694613"/>
                <a:ext cx="908962" cy="77631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9" name="Rectangle 18"/>
          <p:cNvSpPr/>
          <p:nvPr/>
        </p:nvSpPr>
        <p:spPr>
          <a:xfrm>
            <a:off x="1125372" y="3766239"/>
            <a:ext cx="2561535" cy="62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38912" tIns="219456" rIns="438912" bIns="219456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Resident in distress</a:t>
            </a:r>
          </a:p>
        </p:txBody>
      </p:sp>
      <p:pic>
        <p:nvPicPr>
          <p:cNvPr id="20" name="Picture 16" descr="http://www.petrillolaw.com/assets/slip-and-fall-senio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6810" y="3529366"/>
            <a:ext cx="1174530" cy="371529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957379" y="1875795"/>
            <a:ext cx="2834944" cy="812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38912" tIns="219456" rIns="438912" bIns="219456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SCALE sends emergency message</a:t>
            </a:r>
          </a:p>
        </p:txBody>
      </p:sp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1365" y="1754886"/>
            <a:ext cx="365362" cy="29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8" descr="http://www.dartexcoatings.com/Dartex/media/SiteImages/Interactive%20Nav%20Map/illustration-independent-livin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17644" y="2459618"/>
            <a:ext cx="1930886" cy="976523"/>
          </a:xfrm>
          <a:prstGeom prst="rect">
            <a:avLst/>
          </a:prstGeom>
          <a:noFill/>
        </p:spPr>
      </p:pic>
      <p:sp>
        <p:nvSpPr>
          <p:cNvPr id="21" name="Right Arrow 20"/>
          <p:cNvSpPr/>
          <p:nvPr/>
        </p:nvSpPr>
        <p:spPr>
          <a:xfrm rot="16200000">
            <a:off x="2298202" y="3347576"/>
            <a:ext cx="289646" cy="245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/>
          </a:p>
        </p:txBody>
      </p:sp>
      <p:sp>
        <p:nvSpPr>
          <p:cNvPr id="18" name="Lightning Bolt 5"/>
          <p:cNvSpPr/>
          <p:nvPr/>
        </p:nvSpPr>
        <p:spPr>
          <a:xfrm rot="20656214">
            <a:off x="2636261" y="1546089"/>
            <a:ext cx="1886789" cy="521930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7273 w 21600"/>
              <a:gd name="connsiteY0" fmla="*/ 0 h 26145"/>
              <a:gd name="connsiteX1" fmla="*/ 12860 w 21600"/>
              <a:gd name="connsiteY1" fmla="*/ 10625 h 26145"/>
              <a:gd name="connsiteX2" fmla="*/ 11050 w 21600"/>
              <a:gd name="connsiteY2" fmla="*/ 11342 h 26145"/>
              <a:gd name="connsiteX3" fmla="*/ 16577 w 21600"/>
              <a:gd name="connsiteY3" fmla="*/ 16552 h 26145"/>
              <a:gd name="connsiteX4" fmla="*/ 14767 w 21600"/>
              <a:gd name="connsiteY4" fmla="*/ 17422 h 26145"/>
              <a:gd name="connsiteX5" fmla="*/ 21600 w 21600"/>
              <a:gd name="connsiteY5" fmla="*/ 26145 h 26145"/>
              <a:gd name="connsiteX6" fmla="*/ 10012 w 21600"/>
              <a:gd name="connsiteY6" fmla="*/ 19460 h 26145"/>
              <a:gd name="connsiteX7" fmla="*/ 12222 w 21600"/>
              <a:gd name="connsiteY7" fmla="*/ 18532 h 26145"/>
              <a:gd name="connsiteX8" fmla="*/ 5022 w 21600"/>
              <a:gd name="connsiteY8" fmla="*/ 14250 h 26145"/>
              <a:gd name="connsiteX9" fmla="*/ 7602 w 21600"/>
              <a:gd name="connsiteY9" fmla="*/ 12927 h 26145"/>
              <a:gd name="connsiteX10" fmla="*/ 0 w 21600"/>
              <a:gd name="connsiteY10" fmla="*/ 8435 h 26145"/>
              <a:gd name="connsiteX11" fmla="*/ 7273 w 21600"/>
              <a:gd name="connsiteY11" fmla="*/ 0 h 26145"/>
              <a:gd name="connsiteX0" fmla="*/ 7273 w 21600"/>
              <a:gd name="connsiteY0" fmla="*/ 0 h 26145"/>
              <a:gd name="connsiteX1" fmla="*/ 12685 w 21600"/>
              <a:gd name="connsiteY1" fmla="*/ 9379 h 26145"/>
              <a:gd name="connsiteX2" fmla="*/ 11050 w 21600"/>
              <a:gd name="connsiteY2" fmla="*/ 11342 h 26145"/>
              <a:gd name="connsiteX3" fmla="*/ 16577 w 21600"/>
              <a:gd name="connsiteY3" fmla="*/ 16552 h 26145"/>
              <a:gd name="connsiteX4" fmla="*/ 14767 w 21600"/>
              <a:gd name="connsiteY4" fmla="*/ 17422 h 26145"/>
              <a:gd name="connsiteX5" fmla="*/ 21600 w 21600"/>
              <a:gd name="connsiteY5" fmla="*/ 26145 h 26145"/>
              <a:gd name="connsiteX6" fmla="*/ 10012 w 21600"/>
              <a:gd name="connsiteY6" fmla="*/ 19460 h 26145"/>
              <a:gd name="connsiteX7" fmla="*/ 12222 w 21600"/>
              <a:gd name="connsiteY7" fmla="*/ 18532 h 26145"/>
              <a:gd name="connsiteX8" fmla="*/ 5022 w 21600"/>
              <a:gd name="connsiteY8" fmla="*/ 14250 h 26145"/>
              <a:gd name="connsiteX9" fmla="*/ 7602 w 21600"/>
              <a:gd name="connsiteY9" fmla="*/ 12927 h 26145"/>
              <a:gd name="connsiteX10" fmla="*/ 0 w 21600"/>
              <a:gd name="connsiteY10" fmla="*/ 8435 h 26145"/>
              <a:gd name="connsiteX11" fmla="*/ 7273 w 21600"/>
              <a:gd name="connsiteY11" fmla="*/ 0 h 26145"/>
              <a:gd name="connsiteX0" fmla="*/ 7273 w 21600"/>
              <a:gd name="connsiteY0" fmla="*/ 0 h 26145"/>
              <a:gd name="connsiteX1" fmla="*/ 12685 w 21600"/>
              <a:gd name="connsiteY1" fmla="*/ 9379 h 26145"/>
              <a:gd name="connsiteX2" fmla="*/ 11050 w 21600"/>
              <a:gd name="connsiteY2" fmla="*/ 11342 h 26145"/>
              <a:gd name="connsiteX3" fmla="*/ 16577 w 21600"/>
              <a:gd name="connsiteY3" fmla="*/ 16552 h 26145"/>
              <a:gd name="connsiteX4" fmla="*/ 14767 w 21600"/>
              <a:gd name="connsiteY4" fmla="*/ 17422 h 26145"/>
              <a:gd name="connsiteX5" fmla="*/ 21600 w 21600"/>
              <a:gd name="connsiteY5" fmla="*/ 26145 h 26145"/>
              <a:gd name="connsiteX6" fmla="*/ 10012 w 21600"/>
              <a:gd name="connsiteY6" fmla="*/ 19460 h 26145"/>
              <a:gd name="connsiteX7" fmla="*/ 12222 w 21600"/>
              <a:gd name="connsiteY7" fmla="*/ 18532 h 26145"/>
              <a:gd name="connsiteX8" fmla="*/ 5022 w 21600"/>
              <a:gd name="connsiteY8" fmla="*/ 14250 h 26145"/>
              <a:gd name="connsiteX9" fmla="*/ 7222 w 21600"/>
              <a:gd name="connsiteY9" fmla="*/ 10288 h 26145"/>
              <a:gd name="connsiteX10" fmla="*/ 0 w 21600"/>
              <a:gd name="connsiteY10" fmla="*/ 8435 h 26145"/>
              <a:gd name="connsiteX11" fmla="*/ 7273 w 21600"/>
              <a:gd name="connsiteY11" fmla="*/ 0 h 26145"/>
              <a:gd name="connsiteX0" fmla="*/ 7273 w 21600"/>
              <a:gd name="connsiteY0" fmla="*/ 0 h 26145"/>
              <a:gd name="connsiteX1" fmla="*/ 12685 w 21600"/>
              <a:gd name="connsiteY1" fmla="*/ 9379 h 26145"/>
              <a:gd name="connsiteX2" fmla="*/ 10084 w 21600"/>
              <a:gd name="connsiteY2" fmla="*/ 11633 h 26145"/>
              <a:gd name="connsiteX3" fmla="*/ 16577 w 21600"/>
              <a:gd name="connsiteY3" fmla="*/ 16552 h 26145"/>
              <a:gd name="connsiteX4" fmla="*/ 14767 w 21600"/>
              <a:gd name="connsiteY4" fmla="*/ 17422 h 26145"/>
              <a:gd name="connsiteX5" fmla="*/ 21600 w 21600"/>
              <a:gd name="connsiteY5" fmla="*/ 26145 h 26145"/>
              <a:gd name="connsiteX6" fmla="*/ 10012 w 21600"/>
              <a:gd name="connsiteY6" fmla="*/ 19460 h 26145"/>
              <a:gd name="connsiteX7" fmla="*/ 12222 w 21600"/>
              <a:gd name="connsiteY7" fmla="*/ 18532 h 26145"/>
              <a:gd name="connsiteX8" fmla="*/ 5022 w 21600"/>
              <a:gd name="connsiteY8" fmla="*/ 14250 h 26145"/>
              <a:gd name="connsiteX9" fmla="*/ 7222 w 21600"/>
              <a:gd name="connsiteY9" fmla="*/ 10288 h 26145"/>
              <a:gd name="connsiteX10" fmla="*/ 0 w 21600"/>
              <a:gd name="connsiteY10" fmla="*/ 8435 h 26145"/>
              <a:gd name="connsiteX11" fmla="*/ 7273 w 21600"/>
              <a:gd name="connsiteY11" fmla="*/ 0 h 26145"/>
              <a:gd name="connsiteX0" fmla="*/ 7273 w 25728"/>
              <a:gd name="connsiteY0" fmla="*/ 0 h 27399"/>
              <a:gd name="connsiteX1" fmla="*/ 12685 w 25728"/>
              <a:gd name="connsiteY1" fmla="*/ 9379 h 27399"/>
              <a:gd name="connsiteX2" fmla="*/ 10084 w 25728"/>
              <a:gd name="connsiteY2" fmla="*/ 11633 h 27399"/>
              <a:gd name="connsiteX3" fmla="*/ 16577 w 25728"/>
              <a:gd name="connsiteY3" fmla="*/ 16552 h 27399"/>
              <a:gd name="connsiteX4" fmla="*/ 14767 w 25728"/>
              <a:gd name="connsiteY4" fmla="*/ 17422 h 27399"/>
              <a:gd name="connsiteX5" fmla="*/ 25728 w 25728"/>
              <a:gd name="connsiteY5" fmla="*/ 27399 h 27399"/>
              <a:gd name="connsiteX6" fmla="*/ 10012 w 25728"/>
              <a:gd name="connsiteY6" fmla="*/ 19460 h 27399"/>
              <a:gd name="connsiteX7" fmla="*/ 12222 w 25728"/>
              <a:gd name="connsiteY7" fmla="*/ 18532 h 27399"/>
              <a:gd name="connsiteX8" fmla="*/ 5022 w 25728"/>
              <a:gd name="connsiteY8" fmla="*/ 14250 h 27399"/>
              <a:gd name="connsiteX9" fmla="*/ 7222 w 25728"/>
              <a:gd name="connsiteY9" fmla="*/ 10288 h 27399"/>
              <a:gd name="connsiteX10" fmla="*/ 0 w 25728"/>
              <a:gd name="connsiteY10" fmla="*/ 8435 h 27399"/>
              <a:gd name="connsiteX11" fmla="*/ 7273 w 25728"/>
              <a:gd name="connsiteY11" fmla="*/ 0 h 27399"/>
              <a:gd name="connsiteX0" fmla="*/ 0 w 26911"/>
              <a:gd name="connsiteY0" fmla="*/ 0 h 40826"/>
              <a:gd name="connsiteX1" fmla="*/ 13868 w 26911"/>
              <a:gd name="connsiteY1" fmla="*/ 22806 h 40826"/>
              <a:gd name="connsiteX2" fmla="*/ 11267 w 26911"/>
              <a:gd name="connsiteY2" fmla="*/ 25060 h 40826"/>
              <a:gd name="connsiteX3" fmla="*/ 17760 w 26911"/>
              <a:gd name="connsiteY3" fmla="*/ 29979 h 40826"/>
              <a:gd name="connsiteX4" fmla="*/ 15950 w 26911"/>
              <a:gd name="connsiteY4" fmla="*/ 30849 h 40826"/>
              <a:gd name="connsiteX5" fmla="*/ 26911 w 26911"/>
              <a:gd name="connsiteY5" fmla="*/ 40826 h 40826"/>
              <a:gd name="connsiteX6" fmla="*/ 11195 w 26911"/>
              <a:gd name="connsiteY6" fmla="*/ 32887 h 40826"/>
              <a:gd name="connsiteX7" fmla="*/ 13405 w 26911"/>
              <a:gd name="connsiteY7" fmla="*/ 31959 h 40826"/>
              <a:gd name="connsiteX8" fmla="*/ 6205 w 26911"/>
              <a:gd name="connsiteY8" fmla="*/ 27677 h 40826"/>
              <a:gd name="connsiteX9" fmla="*/ 8405 w 26911"/>
              <a:gd name="connsiteY9" fmla="*/ 23715 h 40826"/>
              <a:gd name="connsiteX10" fmla="*/ 1183 w 26911"/>
              <a:gd name="connsiteY10" fmla="*/ 21862 h 40826"/>
              <a:gd name="connsiteX11" fmla="*/ 0 w 26911"/>
              <a:gd name="connsiteY11" fmla="*/ 0 h 40826"/>
              <a:gd name="connsiteX0" fmla="*/ 2911 w 29822"/>
              <a:gd name="connsiteY0" fmla="*/ 0 h 40826"/>
              <a:gd name="connsiteX1" fmla="*/ 16779 w 29822"/>
              <a:gd name="connsiteY1" fmla="*/ 22806 h 40826"/>
              <a:gd name="connsiteX2" fmla="*/ 14178 w 29822"/>
              <a:gd name="connsiteY2" fmla="*/ 2506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9116 w 29822"/>
              <a:gd name="connsiteY8" fmla="*/ 27677 h 40826"/>
              <a:gd name="connsiteX9" fmla="*/ 11316 w 29822"/>
              <a:gd name="connsiteY9" fmla="*/ 2371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6779 w 29822"/>
              <a:gd name="connsiteY1" fmla="*/ 22806 h 40826"/>
              <a:gd name="connsiteX2" fmla="*/ 14178 w 29822"/>
              <a:gd name="connsiteY2" fmla="*/ 2506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9116 w 29822"/>
              <a:gd name="connsiteY8" fmla="*/ 27677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6779 w 29822"/>
              <a:gd name="connsiteY1" fmla="*/ 22806 h 40826"/>
              <a:gd name="connsiteX2" fmla="*/ 14178 w 29822"/>
              <a:gd name="connsiteY2" fmla="*/ 2506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4178 w 29822"/>
              <a:gd name="connsiteY2" fmla="*/ 2506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2334 w 29822"/>
              <a:gd name="connsiteY2" fmla="*/ 22418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1485 w 29822"/>
              <a:gd name="connsiteY2" fmla="*/ 21830 h 40826"/>
              <a:gd name="connsiteX3" fmla="*/ 20671 w 29822"/>
              <a:gd name="connsiteY3" fmla="*/ 29979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1485 w 29822"/>
              <a:gd name="connsiteY2" fmla="*/ 21830 h 40826"/>
              <a:gd name="connsiteX3" fmla="*/ 19530 w 29822"/>
              <a:gd name="connsiteY3" fmla="*/ 28291 h 40826"/>
              <a:gd name="connsiteX4" fmla="*/ 18861 w 29822"/>
              <a:gd name="connsiteY4" fmla="*/ 30849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  <a:gd name="connsiteX0" fmla="*/ 2911 w 29822"/>
              <a:gd name="connsiteY0" fmla="*/ 0 h 40826"/>
              <a:gd name="connsiteX1" fmla="*/ 13590 w 29822"/>
              <a:gd name="connsiteY1" fmla="*/ 17450 h 40826"/>
              <a:gd name="connsiteX2" fmla="*/ 11485 w 29822"/>
              <a:gd name="connsiteY2" fmla="*/ 21830 h 40826"/>
              <a:gd name="connsiteX3" fmla="*/ 19530 w 29822"/>
              <a:gd name="connsiteY3" fmla="*/ 28291 h 40826"/>
              <a:gd name="connsiteX4" fmla="*/ 17807 w 29822"/>
              <a:gd name="connsiteY4" fmla="*/ 29968 h 40826"/>
              <a:gd name="connsiteX5" fmla="*/ 29822 w 29822"/>
              <a:gd name="connsiteY5" fmla="*/ 40826 h 40826"/>
              <a:gd name="connsiteX6" fmla="*/ 14106 w 29822"/>
              <a:gd name="connsiteY6" fmla="*/ 32887 h 40826"/>
              <a:gd name="connsiteX7" fmla="*/ 16316 w 29822"/>
              <a:gd name="connsiteY7" fmla="*/ 31959 h 40826"/>
              <a:gd name="connsiteX8" fmla="*/ 5136 w 29822"/>
              <a:gd name="connsiteY8" fmla="*/ 24225 h 40826"/>
              <a:gd name="connsiteX9" fmla="*/ 7483 w 29822"/>
              <a:gd name="connsiteY9" fmla="*/ 18065 h 40826"/>
              <a:gd name="connsiteX10" fmla="*/ 29 w 29822"/>
              <a:gd name="connsiteY10" fmla="*/ 9177 h 40826"/>
              <a:gd name="connsiteX11" fmla="*/ 2911 w 29822"/>
              <a:gd name="connsiteY11" fmla="*/ 0 h 4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822" h="40826">
                <a:moveTo>
                  <a:pt x="2911" y="0"/>
                </a:moveTo>
                <a:lnTo>
                  <a:pt x="13590" y="17450"/>
                </a:lnTo>
                <a:lnTo>
                  <a:pt x="11485" y="21830"/>
                </a:lnTo>
                <a:lnTo>
                  <a:pt x="19530" y="28291"/>
                </a:lnTo>
                <a:lnTo>
                  <a:pt x="17807" y="29968"/>
                </a:lnTo>
                <a:lnTo>
                  <a:pt x="29822" y="40826"/>
                </a:lnTo>
                <a:lnTo>
                  <a:pt x="14106" y="32887"/>
                </a:lnTo>
                <a:lnTo>
                  <a:pt x="16316" y="31959"/>
                </a:lnTo>
                <a:lnTo>
                  <a:pt x="5136" y="24225"/>
                </a:lnTo>
                <a:lnTo>
                  <a:pt x="7483" y="18065"/>
                </a:lnTo>
                <a:lnTo>
                  <a:pt x="29" y="9177"/>
                </a:lnTo>
                <a:cubicBezTo>
                  <a:pt x="-365" y="1890"/>
                  <a:pt x="3305" y="7287"/>
                  <a:pt x="2911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/>
          </a:p>
        </p:txBody>
      </p:sp>
      <p:sp>
        <p:nvSpPr>
          <p:cNvPr id="8" name="Right Arrow 7"/>
          <p:cNvSpPr/>
          <p:nvPr/>
        </p:nvSpPr>
        <p:spPr>
          <a:xfrm rot="5400000">
            <a:off x="6669651" y="2960112"/>
            <a:ext cx="530191" cy="216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sz="17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12AA694-00EB-4F4B-AABB-6F50FB178914}" type="slidenum">
              <a:rPr lang="en-US" smtClean="0"/>
              <a:t>2</a:t>
            </a:fld>
            <a:endParaRPr lang="en-US" dirty="0"/>
          </a:p>
        </p:txBody>
      </p:sp>
      <p:pic>
        <p:nvPicPr>
          <p:cNvPr id="44" name="Picture 43" descr="20140625_170813 (2)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9" y="2579901"/>
            <a:ext cx="1141635" cy="728100"/>
          </a:xfrm>
          <a:prstGeom prst="rect">
            <a:avLst/>
          </a:prstGeom>
        </p:spPr>
      </p:pic>
      <p:pic>
        <p:nvPicPr>
          <p:cNvPr id="45" name="Picture 44" descr="20140605_192606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9" y="1299302"/>
            <a:ext cx="1430463" cy="832593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4558469" y="252047"/>
            <a:ext cx="4409553" cy="9631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i="1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“Democratizing safety by bringing the Internet of Things (</a:t>
            </a:r>
            <a:r>
              <a:rPr lang="en-US" sz="1500" i="1" dirty="0" err="1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IoT</a:t>
            </a:r>
            <a:r>
              <a:rPr lang="en-US" sz="1500" i="1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) to everyone”</a:t>
            </a:r>
            <a:endParaRPr lang="en-US" sz="1500" dirty="0"/>
          </a:p>
        </p:txBody>
      </p:sp>
      <p:pic>
        <p:nvPicPr>
          <p:cNvPr id="47" name="Picture 46" descr="scale_logo_final_big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7" b="16513"/>
          <a:stretch/>
        </p:blipFill>
        <p:spPr>
          <a:xfrm>
            <a:off x="378802" y="252043"/>
            <a:ext cx="3240307" cy="855620"/>
          </a:xfrm>
          <a:prstGeom prst="rect">
            <a:avLst/>
          </a:prstGeom>
        </p:spPr>
      </p:pic>
      <p:pic>
        <p:nvPicPr>
          <p:cNvPr id="50" name="Content Placeholder 3" descr="Screen Shot 2014-06-09 at 2.36.02 AM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5" b="14565"/>
          <a:stretch/>
        </p:blipFill>
        <p:spPr>
          <a:xfrm>
            <a:off x="7611027" y="3206256"/>
            <a:ext cx="1424180" cy="825611"/>
          </a:xfrm>
          <a:prstGeom prst="rect">
            <a:avLst/>
          </a:prstGeom>
          <a:effectLst>
            <a:glow rad="101600">
              <a:schemeClr val="accent5">
                <a:lumMod val="60000"/>
                <a:lumOff val="40000"/>
                <a:alpha val="75000"/>
              </a:schemeClr>
            </a:glow>
            <a:softEdge rad="25400"/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6"/>
          <a:srcRect l="31573" t="16036" r="37204" b="15698"/>
          <a:stretch/>
        </p:blipFill>
        <p:spPr>
          <a:xfrm>
            <a:off x="3001338" y="3260996"/>
            <a:ext cx="450864" cy="492894"/>
          </a:xfrm>
          <a:prstGeom prst="rect">
            <a:avLst/>
          </a:prstGeom>
        </p:spPr>
      </p:pic>
      <p:pic>
        <p:nvPicPr>
          <p:cNvPr id="53" name="Picture 52" descr="biobright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009" y="4125063"/>
            <a:ext cx="580382" cy="806616"/>
          </a:xfrm>
          <a:prstGeom prst="rect">
            <a:avLst/>
          </a:prstGeom>
        </p:spPr>
      </p:pic>
      <p:pic>
        <p:nvPicPr>
          <p:cNvPr id="54" name="Picture 53" descr="IB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27" y="2131895"/>
            <a:ext cx="1008173" cy="756130"/>
          </a:xfrm>
          <a:prstGeom prst="rect">
            <a:avLst/>
          </a:prstGeom>
        </p:spPr>
      </p:pic>
      <p:pic>
        <p:nvPicPr>
          <p:cNvPr id="55" name="Picture 54" descr="MIT-logo-red-gray.eps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46" y="4345558"/>
            <a:ext cx="641350" cy="338490"/>
          </a:xfrm>
          <a:prstGeom prst="rect">
            <a:avLst/>
          </a:prstGeom>
        </p:spPr>
      </p:pic>
      <p:pic>
        <p:nvPicPr>
          <p:cNvPr id="56" name="Picture 55" descr="SIGFOX_logo_RVB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60" y="1393855"/>
            <a:ext cx="999690" cy="269408"/>
          </a:xfrm>
          <a:prstGeom prst="rect">
            <a:avLst/>
          </a:prstGeom>
        </p:spPr>
      </p:pic>
      <p:pic>
        <p:nvPicPr>
          <p:cNvPr id="57" name="Picture 56" descr="twilio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12" y="3352121"/>
            <a:ext cx="1125372" cy="375124"/>
          </a:xfrm>
          <a:prstGeom prst="rect">
            <a:avLst/>
          </a:prstGeom>
        </p:spPr>
      </p:pic>
      <p:pic>
        <p:nvPicPr>
          <p:cNvPr id="58" name="Picture 57" descr="senseware_RGBA_800px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9" y="4378478"/>
            <a:ext cx="1920489" cy="211254"/>
          </a:xfrm>
          <a:prstGeom prst="rect">
            <a:avLst/>
          </a:prstGeom>
        </p:spPr>
      </p:pic>
      <p:pic>
        <p:nvPicPr>
          <p:cNvPr id="59" name="Picture 58" descr="ucirvine_07_hor_289.jpg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63" b="-12053"/>
          <a:stretch/>
        </p:blipFill>
        <p:spPr>
          <a:xfrm>
            <a:off x="326172" y="2215890"/>
            <a:ext cx="1119201" cy="272217"/>
          </a:xfrm>
          <a:prstGeom prst="rect">
            <a:avLst/>
          </a:prstGeom>
        </p:spPr>
      </p:pic>
      <p:pic>
        <p:nvPicPr>
          <p:cNvPr id="61" name="Picture 60" descr="moco_seal.pdf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34" y="664372"/>
            <a:ext cx="635490" cy="8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34" grpId="0"/>
      <p:bldP spid="15" grpId="0" animBg="1"/>
      <p:bldP spid="15" grpId="1" animBg="1"/>
      <p:bldP spid="19" grpId="0"/>
      <p:bldP spid="22" grpId="0"/>
      <p:bldP spid="21" grpId="0" animBg="1"/>
      <p:bldP spid="18" grpId="0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SDN Experiment</a:t>
            </a:r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28650" y="986694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-3810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Previous Architecture</a:t>
            </a:r>
            <a:endParaRPr/>
          </a:p>
        </p:txBody>
      </p:sp>
      <p:grpSp>
        <p:nvGrpSpPr>
          <p:cNvPr id="202" name="Shape 202"/>
          <p:cNvGrpSpPr/>
          <p:nvPr/>
        </p:nvGrpSpPr>
        <p:grpSpPr>
          <a:xfrm>
            <a:off x="806000" y="1612200"/>
            <a:ext cx="3934500" cy="2637900"/>
            <a:chOff x="2274600" y="1796475"/>
            <a:chExt cx="3934500" cy="2637900"/>
          </a:xfrm>
        </p:grpSpPr>
        <p:sp>
          <p:nvSpPr>
            <p:cNvPr id="203" name="Shape 203"/>
            <p:cNvSpPr/>
            <p:nvPr/>
          </p:nvSpPr>
          <p:spPr>
            <a:xfrm>
              <a:off x="2274600" y="1796475"/>
              <a:ext cx="3702300" cy="2637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Shape 204"/>
            <p:cNvSpPr txBox="1"/>
            <p:nvPr/>
          </p:nvSpPr>
          <p:spPr>
            <a:xfrm>
              <a:off x="2274600" y="1796475"/>
              <a:ext cx="3934500" cy="4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SDN Controller</a:t>
              </a: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3251400" y="2768525"/>
              <a:ext cx="1905600" cy="4590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Northbound API</a:t>
              </a: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3251400" y="3337575"/>
              <a:ext cx="1905600" cy="4590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Core Services</a:t>
              </a: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3251400" y="3879300"/>
              <a:ext cx="1905600" cy="4590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Southbound API</a:t>
              </a: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3032825" y="1994550"/>
              <a:ext cx="2411100" cy="774000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Shape 209"/>
          <p:cNvSpPr/>
          <p:nvPr/>
        </p:nvSpPr>
        <p:spPr>
          <a:xfrm>
            <a:off x="1782800" y="1974050"/>
            <a:ext cx="1905600" cy="4590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APP</a:t>
            </a:r>
            <a:endParaRPr/>
          </a:p>
        </p:txBody>
      </p:sp>
      <p:sp>
        <p:nvSpPr>
          <p:cNvPr id="210" name="Shape 210"/>
          <p:cNvSpPr txBox="1"/>
          <p:nvPr/>
        </p:nvSpPr>
        <p:spPr>
          <a:xfrm>
            <a:off x="5163975" y="1933075"/>
            <a:ext cx="3934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Drawbacks: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Need to develop controller-specified APP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Hard to integrate with Mininet</a:t>
            </a: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2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SDN Experiment</a:t>
            </a:r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28650" y="986694"/>
            <a:ext cx="7886700" cy="3263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177800" lvl="0" indent="-3810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Current Architecture</a:t>
            </a: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737700" y="2807400"/>
            <a:ext cx="3702300" cy="2057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Shape 218"/>
          <p:cNvSpPr txBox="1"/>
          <p:nvPr/>
        </p:nvSpPr>
        <p:spPr>
          <a:xfrm>
            <a:off x="737700" y="2740025"/>
            <a:ext cx="3934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SDN Controller</a:t>
            </a: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2445375" y="3199025"/>
            <a:ext cx="1297800" cy="4590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Northbound API</a:t>
            </a: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1584725" y="3768075"/>
            <a:ext cx="2158500" cy="4590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 Services</a:t>
            </a: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1584725" y="4309800"/>
            <a:ext cx="2158500" cy="4590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Southbound API</a:t>
            </a: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1584725" y="3199025"/>
            <a:ext cx="813000" cy="4590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  API</a:t>
            </a: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1584725" y="2088250"/>
            <a:ext cx="2158500" cy="4590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Topology Manager</a:t>
            </a:r>
            <a:endParaRPr/>
          </a:p>
        </p:txBody>
      </p:sp>
      <p:cxnSp>
        <p:nvCxnSpPr>
          <p:cNvPr id="224" name="Shape 224"/>
          <p:cNvCxnSpPr>
            <a:stCxn id="223" idx="2"/>
            <a:endCxn id="222" idx="0"/>
          </p:cNvCxnSpPr>
          <p:nvPr/>
        </p:nvCxnSpPr>
        <p:spPr>
          <a:xfrm flipH="1">
            <a:off x="1991375" y="2547250"/>
            <a:ext cx="672600" cy="65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25" name="Shape 225"/>
          <p:cNvSpPr/>
          <p:nvPr/>
        </p:nvSpPr>
        <p:spPr>
          <a:xfrm>
            <a:off x="5774050" y="2088250"/>
            <a:ext cx="2060700" cy="4590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APP w/ NetworkX</a:t>
            </a:r>
            <a:endParaRPr/>
          </a:p>
        </p:txBody>
      </p:sp>
      <p:cxnSp>
        <p:nvCxnSpPr>
          <p:cNvPr id="226" name="Shape 226"/>
          <p:cNvCxnSpPr>
            <a:stCxn id="223" idx="3"/>
            <a:endCxn id="225" idx="1"/>
          </p:cNvCxnSpPr>
          <p:nvPr/>
        </p:nvCxnSpPr>
        <p:spPr>
          <a:xfrm>
            <a:off x="3743225" y="2317750"/>
            <a:ext cx="2030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227" name="Shape 227"/>
          <p:cNvSpPr txBox="1"/>
          <p:nvPr/>
        </p:nvSpPr>
        <p:spPr>
          <a:xfrm>
            <a:off x="5209500" y="2882550"/>
            <a:ext cx="39345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Network APP can leverage NetworkX API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Topology Manager</a:t>
            </a:r>
            <a:r>
              <a:rPr lang="en"/>
              <a:t> API Supported: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Find path between two nodes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Build/Install flow rules on SDN switches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 current network topology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Get statistics</a:t>
            </a:r>
            <a:endParaRPr/>
          </a:p>
          <a:p>
            <a: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...</a:t>
            </a: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9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697" y="5785"/>
            <a:ext cx="8229600" cy="857250"/>
          </a:xfrm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49572186"/>
              </p:ext>
            </p:extLst>
          </p:nvPr>
        </p:nvGraphicFramePr>
        <p:xfrm>
          <a:off x="895767" y="185352"/>
          <a:ext cx="8681357" cy="5094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1D9588-FE17-B842-8283-C03CF888F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5E1809-CC6C-824C-AFC6-A1C0A0ECC8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484303-F311-FE4A-8B33-BBF22CF4B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1F2499-C9F1-DC47-B6D6-FF00A2CDC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D8780F-65EA-344D-A67A-A1FAE2B259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B65FA0-A65D-5A45-90F6-0AE3C83ADD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ACE627-2B06-AC4F-8336-DEFA95052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65C930-F729-2040-8E05-897D083BFE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C4F81A-753B-4B41-83CB-675806F18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1027FB-D464-2B41-A20F-9C9CBB63C9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161BA6-D139-EF43-A268-9B96F15D7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480E1A-F445-7C46-8FBA-7B1135C150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51171F-6A01-054F-97A9-3825DC07ED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B2C604-3251-B545-9028-001B6A0B3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End-to-end Experiments</a:t>
            </a:r>
            <a:endParaRPr lang="en-US" dirty="0"/>
          </a:p>
        </p:txBody>
      </p:sp>
      <p:pic>
        <p:nvPicPr>
          <p:cNvPr id="5" name="Picture 4" descr="end_to_end_exp_trim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3" y="1489293"/>
            <a:ext cx="8398388" cy="2484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02" y="1143266"/>
            <a:ext cx="346027" cy="34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115" y="1143266"/>
            <a:ext cx="346027" cy="346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128" y="1143266"/>
            <a:ext cx="346027" cy="346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141" y="1143266"/>
            <a:ext cx="346027" cy="346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151" y="428463"/>
            <a:ext cx="15061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Earthquakes trigger seismic data uploads and failures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83102" y="2521987"/>
            <a:ext cx="1116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Cloud path fail-over misses a few </a:t>
            </a:r>
            <a:r>
              <a:rPr lang="en-US" sz="1600" dirty="0" err="1" smtClean="0"/>
              <a:t>secs</a:t>
            </a:r>
            <a:r>
              <a:rPr lang="en-US" sz="1600" dirty="0" smtClean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7080" y="2501012"/>
            <a:ext cx="1116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Edge fail-over &amp; local net failures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772166" y="2432683"/>
            <a:ext cx="1116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Cloud path recovery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458065" y="3973937"/>
            <a:ext cx="514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 data loss/delay during local failure and edge fail-over indicates needed improvements to SDN fail-over mechanism (e.g. partial pre-installation of fail-over routes).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Ride-C Parameters: Detection Time / Overhead Trade-off</a:t>
            </a:r>
          </a:p>
        </p:txBody>
      </p:sp>
      <p:pic>
        <p:nvPicPr>
          <p:cNvPr id="4" name="Picture 3" descr="ride_c_t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50" y="1365482"/>
            <a:ext cx="4712700" cy="33781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47B4E7D-513A-4031-8CC9-497C4210CF44}"/>
              </a:ext>
            </a:extLst>
          </p:cNvPr>
          <p:cNvCxnSpPr>
            <a:cxnSpLocks/>
          </p:cNvCxnSpPr>
          <p:nvPr/>
        </p:nvCxnSpPr>
        <p:spPr>
          <a:xfrm flipV="1">
            <a:off x="3050627" y="2010103"/>
            <a:ext cx="2609193" cy="163173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1352F3-69B5-4164-908F-872B197F3638}"/>
              </a:ext>
            </a:extLst>
          </p:cNvPr>
          <p:cNvSpPr txBox="1"/>
          <p:nvPr/>
        </p:nvSpPr>
        <p:spPr>
          <a:xfrm>
            <a:off x="1997028" y="1160496"/>
            <a:ext cx="6009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Ride-C </a:t>
            </a:r>
            <a:r>
              <a:rPr lang="en-US" dirty="0" smtClean="0">
                <a:solidFill>
                  <a:schemeClr val="accent2"/>
                </a:solidFill>
              </a:rPr>
              <a:t>meets or exceeds </a:t>
            </a:r>
            <a:r>
              <a:rPr lang="en-US" dirty="0">
                <a:solidFill>
                  <a:schemeClr val="accent2"/>
                </a:solidFill>
              </a:rPr>
              <a:t>detection time </a:t>
            </a:r>
            <a:r>
              <a:rPr lang="en-US" dirty="0" smtClean="0">
                <a:solidFill>
                  <a:schemeClr val="accent2"/>
                </a:solidFill>
              </a:rPr>
              <a:t>requirement.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F019C1D-59F9-41E2-A6DA-6CE88B4DA9CA}"/>
              </a:ext>
            </a:extLst>
          </p:cNvPr>
          <p:cNvSpPr/>
          <p:nvPr/>
        </p:nvSpPr>
        <p:spPr>
          <a:xfrm>
            <a:off x="2622043" y="1964633"/>
            <a:ext cx="1634646" cy="218352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F6AA53-2133-4188-A367-BC7F0DC02FF6}"/>
              </a:ext>
            </a:extLst>
          </p:cNvPr>
          <p:cNvSpPr txBox="1"/>
          <p:nvPr/>
        </p:nvSpPr>
        <p:spPr>
          <a:xfrm>
            <a:off x="82049" y="2127034"/>
            <a:ext cx="21336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If app can tolerate a few seconds of </a:t>
            </a:r>
            <a:r>
              <a:rPr lang="en-US" dirty="0" smtClean="0">
                <a:solidFill>
                  <a:schemeClr val="accent2"/>
                </a:solidFill>
              </a:rPr>
              <a:t>failure detection </a:t>
            </a:r>
            <a:r>
              <a:rPr lang="en-US" dirty="0">
                <a:solidFill>
                  <a:schemeClr val="accent2"/>
                </a:solidFill>
              </a:rPr>
              <a:t>time</a:t>
            </a:r>
            <a:r>
              <a:rPr lang="en-US" dirty="0" smtClean="0">
                <a:solidFill>
                  <a:schemeClr val="accent2"/>
                </a:solidFill>
              </a:rPr>
              <a:t>, Ride-C can significantly reduce probing overhead.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76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Ride-C Comparison with Previous Related Works</a:t>
            </a:r>
          </a:p>
        </p:txBody>
      </p:sp>
      <p:pic>
        <p:nvPicPr>
          <p:cNvPr id="3" name="Picture 2" descr="ride_c_comp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65" y="1173241"/>
            <a:ext cx="5664026" cy="36411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F17EB0-E260-4A3E-880F-E2E2F53A7751}"/>
              </a:ext>
            </a:extLst>
          </p:cNvPr>
          <p:cNvSpPr txBox="1"/>
          <p:nvPr/>
        </p:nvSpPr>
        <p:spPr>
          <a:xfrm>
            <a:off x="6787056" y="4352736"/>
            <a:ext cx="2151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RON FD: </a:t>
            </a:r>
            <a:r>
              <a:rPr lang="en-US" sz="1200" i="1" dirty="0"/>
              <a:t>Andersen et al. 2001</a:t>
            </a:r>
          </a:p>
          <a:p>
            <a:r>
              <a:rPr lang="en-US" sz="1200" dirty="0"/>
              <a:t>* B-AFD: </a:t>
            </a:r>
            <a:r>
              <a:rPr lang="en-US" sz="1200" i="1" dirty="0"/>
              <a:t>Dong et al. 2014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AA3AB52-BF6C-4DE6-BA74-90584920D38B}"/>
              </a:ext>
            </a:extLst>
          </p:cNvPr>
          <p:cNvSpPr/>
          <p:nvPr/>
        </p:nvSpPr>
        <p:spPr>
          <a:xfrm>
            <a:off x="3410319" y="2669716"/>
            <a:ext cx="649302" cy="66469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B70F5E0-EE74-4B8E-9BD1-96385D851EF1}"/>
              </a:ext>
            </a:extLst>
          </p:cNvPr>
          <p:cNvSpPr/>
          <p:nvPr/>
        </p:nvSpPr>
        <p:spPr>
          <a:xfrm>
            <a:off x="4212021" y="3154462"/>
            <a:ext cx="649302" cy="66469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713F85C-B644-485B-A938-58FA5BD5AE1F}"/>
              </a:ext>
            </a:extLst>
          </p:cNvPr>
          <p:cNvSpPr/>
          <p:nvPr/>
        </p:nvSpPr>
        <p:spPr>
          <a:xfrm>
            <a:off x="6051331" y="3482824"/>
            <a:ext cx="649302" cy="66469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C7910B1-DC72-413E-985F-B90A38C8F27E}"/>
              </a:ext>
            </a:extLst>
          </p:cNvPr>
          <p:cNvSpPr/>
          <p:nvPr/>
        </p:nvSpPr>
        <p:spPr>
          <a:xfrm>
            <a:off x="4953001" y="3334408"/>
            <a:ext cx="649302" cy="664692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884DC3C-590D-4FA1-B12D-CC61B31B4690}"/>
              </a:ext>
            </a:extLst>
          </p:cNvPr>
          <p:cNvSpPr txBox="1"/>
          <p:nvPr/>
        </p:nvSpPr>
        <p:spPr>
          <a:xfrm>
            <a:off x="6797853" y="2350554"/>
            <a:ext cx="2133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504D"/>
                </a:solidFill>
              </a:rPr>
              <a:t>Ride-C detects </a:t>
            </a:r>
            <a:r>
              <a:rPr lang="en-US" dirty="0" smtClean="0">
                <a:solidFill>
                  <a:srgbClr val="C0504D"/>
                </a:solidFill>
              </a:rPr>
              <a:t>failures </a:t>
            </a:r>
            <a:r>
              <a:rPr lang="en-US" dirty="0">
                <a:solidFill>
                  <a:srgbClr val="C0504D"/>
                </a:solidFill>
              </a:rPr>
              <a:t>with lower overhead while satisfying detection time </a:t>
            </a:r>
            <a:r>
              <a:rPr lang="en-US" dirty="0" smtClean="0">
                <a:solidFill>
                  <a:srgbClr val="C0504D"/>
                </a:solidFill>
              </a:rPr>
              <a:t>requirements.</a:t>
            </a:r>
            <a:endParaRPr lang="en-US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2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8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Ride-D MDMT-Construction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61" y="1063229"/>
            <a:ext cx="4717079" cy="34558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3081" y="3176566"/>
            <a:ext cx="851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(rate </a:t>
            </a:r>
            <a:r>
              <a:rPr lang="en-US" sz="1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of alert delivery to </a:t>
            </a:r>
            <a:r>
              <a:rPr lang="en-US" sz="1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subscribers)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642956" y="2085715"/>
            <a:ext cx="72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red-</a:t>
            </a:r>
            <a:r>
              <a:rPr lang="en-US" sz="12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blue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 k</a:t>
            </a:r>
            <a:r>
              <a:rPr lang="en-US" sz="12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&lt;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4452" y="1237048"/>
            <a:ext cx="911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diminishing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returns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Wingdings"/>
              </a:rPr>
              <a:t>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46162" y="1379839"/>
            <a:ext cx="3562865" cy="837512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04506" y="2100778"/>
            <a:ext cx="1879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Correct selection &gt; unicast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5803" y="3461363"/>
            <a:ext cx="158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worse than unicast due to trees’ fragility!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67991" y="2764140"/>
            <a:ext cx="3641036" cy="1224346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94452" y="1546311"/>
            <a:ext cx="1543224" cy="1082931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22146" y="1379839"/>
            <a:ext cx="4008394" cy="1661296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1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 animBg="1"/>
      <p:bldP spid="11" grpId="0"/>
      <p:bldP spid="11" grpId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8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Ride-D MDMT-Selection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61" y="1063229"/>
            <a:ext cx="4717078" cy="34558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3081" y="3176566"/>
            <a:ext cx="851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(rate </a:t>
            </a:r>
            <a:r>
              <a:rPr lang="en-US" sz="1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of alert delivery to </a:t>
            </a:r>
            <a:r>
              <a:rPr lang="en-US" sz="10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subscribers)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3796270" y="1666700"/>
            <a:ext cx="246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b="1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</a:t>
            </a:r>
            <a:r>
              <a:rPr lang="en-US" sz="1200" b="1" i="1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ax-link-importance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 &gt; 2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67992" y="1639238"/>
            <a:ext cx="3641036" cy="777194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96270" y="1712185"/>
            <a:ext cx="2380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State-aware heuristics better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94452" y="1633580"/>
            <a:ext cx="4117548" cy="1167541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1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1" grpId="1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98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Ride-D Overhead Improvement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3" y="1063229"/>
            <a:ext cx="4717078" cy="34558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34573" y="1679535"/>
            <a:ext cx="1392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Ride-D multicast improves overhead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22098" y="1093709"/>
            <a:ext cx="3562865" cy="585826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58506" y="1755686"/>
            <a:ext cx="187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Resilience holds with increasing subscribers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 rot="360668">
            <a:off x="4750489" y="3468229"/>
            <a:ext cx="158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More subscribers </a:t>
            </a:r>
            <a:r>
              <a:rPr lang="en-US" sz="1200" dirty="0" smtClean="0">
                <a:solidFill>
                  <a:schemeClr val="dk1"/>
                </a:solidFill>
                <a:ea typeface="Calibri"/>
                <a:cs typeface="Calibri"/>
                <a:sym typeface="Wingdings"/>
              </a:rPr>
              <a:t> more improvement</a:t>
            </a:r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" name="Oval 13"/>
          <p:cNvSpPr/>
          <p:nvPr/>
        </p:nvSpPr>
        <p:spPr>
          <a:xfrm rot="639801">
            <a:off x="2897203" y="3088470"/>
            <a:ext cx="3641036" cy="736885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627369" y="1795416"/>
            <a:ext cx="4008394" cy="887158"/>
          </a:xfrm>
          <a:prstGeom prst="ellips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8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1" grpId="0"/>
      <p:bldP spid="12" grpId="0"/>
      <p:bldP spid="12" grpId="1"/>
      <p:bldP spid="14" grpId="0" animBg="1"/>
      <p:bldP spid="14" grpId="1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285425"/>
            <a:ext cx="4040188" cy="47982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765247"/>
            <a:ext cx="4040188" cy="38293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demonstrated Ride: a Resilient </a:t>
            </a:r>
            <a:r>
              <a:rPr lang="en-US" dirty="0" err="1" smtClean="0"/>
              <a:t>IoT</a:t>
            </a:r>
            <a:r>
              <a:rPr lang="en-US" dirty="0" smtClean="0"/>
              <a:t> Data </a:t>
            </a:r>
            <a:r>
              <a:rPr lang="en-US" dirty="0"/>
              <a:t>E</a:t>
            </a:r>
            <a:r>
              <a:rPr lang="en-US" dirty="0" smtClean="0"/>
              <a:t>xchange middleware</a:t>
            </a:r>
          </a:p>
          <a:p>
            <a:pPr marL="466725" lvl="1"/>
            <a:r>
              <a:rPr lang="en-US" dirty="0" smtClean="0"/>
              <a:t>Adapts to cloud disruptions and local failures using SDN and edge resources</a:t>
            </a:r>
          </a:p>
          <a:p>
            <a:pPr marL="466725" lvl="1"/>
            <a:r>
              <a:rPr lang="en-US" dirty="0" smtClean="0"/>
              <a:t>Avoids </a:t>
            </a:r>
            <a:r>
              <a:rPr lang="en-US" dirty="0"/>
              <a:t>over-</a:t>
            </a:r>
            <a:r>
              <a:rPr lang="en-US" dirty="0" smtClean="0"/>
              <a:t>burdening constrained </a:t>
            </a:r>
            <a:r>
              <a:rPr lang="en-US" dirty="0" err="1"/>
              <a:t>IoT</a:t>
            </a:r>
            <a:r>
              <a:rPr lang="en-US" dirty="0"/>
              <a:t> devices</a:t>
            </a:r>
          </a:p>
          <a:p>
            <a:pPr marL="466725" lvl="1"/>
            <a:r>
              <a:rPr lang="en-US" dirty="0" smtClean="0"/>
              <a:t>Practical feasibility study </a:t>
            </a:r>
            <a:endParaRPr lang="en-US" dirty="0"/>
          </a:p>
          <a:p>
            <a:r>
              <a:rPr lang="en-US" dirty="0" smtClean="0"/>
              <a:t>Ride shows promise; much more to explore!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285425"/>
            <a:ext cx="4041775" cy="479822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8" y="765247"/>
            <a:ext cx="4041775" cy="38293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Ride-C: Data collection</a:t>
            </a:r>
          </a:p>
          <a:p>
            <a:pPr marL="458788" lvl="1"/>
            <a:r>
              <a:rPr lang="en-US" dirty="0"/>
              <a:t>Improve SDN fail-over time.</a:t>
            </a:r>
          </a:p>
          <a:p>
            <a:pPr marL="458788" lvl="1"/>
            <a:r>
              <a:rPr lang="en-US" dirty="0" smtClean="0"/>
              <a:t>Intelligently split data across multiple cloud data paths.</a:t>
            </a:r>
          </a:p>
          <a:p>
            <a:pPr marL="58738"/>
            <a:r>
              <a:rPr lang="en-US" dirty="0" smtClean="0"/>
              <a:t>Ride-D: Alert dissemination</a:t>
            </a:r>
          </a:p>
          <a:p>
            <a:pPr marL="458788" lvl="1"/>
            <a:r>
              <a:rPr lang="en-US" dirty="0" smtClean="0"/>
              <a:t>Adaptively re-transmit by gathering further network state from alert responses (ACKs)</a:t>
            </a:r>
          </a:p>
          <a:p>
            <a:pPr marL="458788" lvl="1"/>
            <a:r>
              <a:rPr lang="en-US" dirty="0" smtClean="0"/>
              <a:t>Integrating P2P-style resilient application-layer multicast to forward alerts between subscribers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4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800" dirty="0" err="1" smtClean="0"/>
              <a:t>IoT</a:t>
            </a:r>
            <a:r>
              <a:rPr lang="en-US" sz="3800" dirty="0" smtClean="0"/>
              <a:t> </a:t>
            </a:r>
            <a:r>
              <a:rPr lang="en-US" sz="3800" dirty="0"/>
              <a:t>Data </a:t>
            </a:r>
            <a:r>
              <a:rPr lang="en-US" sz="3800" dirty="0" smtClean="0"/>
              <a:t>Exchange</a:t>
            </a:r>
            <a:endParaRPr lang="en-US" sz="3800" dirty="0"/>
          </a:p>
        </p:txBody>
      </p:sp>
      <p:sp>
        <p:nvSpPr>
          <p:cNvPr id="8" name="Cloud 7"/>
          <p:cNvSpPr/>
          <p:nvPr/>
        </p:nvSpPr>
        <p:spPr>
          <a:xfrm>
            <a:off x="1655839" y="1422370"/>
            <a:ext cx="5740000" cy="1510624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16" tIns="62156" rIns="124316" bIns="62156" spcCol="0" rtlCol="0" anchor="ctr"/>
          <a:lstStyle/>
          <a:p>
            <a:pPr algn="ctr"/>
            <a:endParaRPr lang="en-US" sz="26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877491" y="1721487"/>
            <a:ext cx="634970" cy="637061"/>
            <a:chOff x="616858" y="2385003"/>
            <a:chExt cx="665542" cy="849413"/>
          </a:xfrm>
        </p:grpSpPr>
        <p:pic>
          <p:nvPicPr>
            <p:cNvPr id="11" name="Picture 10" descr="1463636642_databas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763" y="2495529"/>
              <a:ext cx="542645" cy="620271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616858" y="2385003"/>
              <a:ext cx="665542" cy="8494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40" descr="cloud_serv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91" y="1756186"/>
            <a:ext cx="1083965" cy="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1621573" y="4268108"/>
            <a:ext cx="5785918" cy="612157"/>
            <a:chOff x="233780" y="4945239"/>
            <a:chExt cx="6213001" cy="816209"/>
          </a:xfrm>
        </p:grpSpPr>
        <p:pic>
          <p:nvPicPr>
            <p:cNvPr id="48" name="Picture 47" descr="megaphone_thumb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058" y="5037002"/>
              <a:ext cx="624876" cy="62487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9657" y="5037002"/>
              <a:ext cx="671348" cy="628545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7"/>
            <a:srcRect l="10834" t="17032" r="9246" b="33162"/>
            <a:stretch/>
          </p:blipFill>
          <p:spPr>
            <a:xfrm>
              <a:off x="4929135" y="5105927"/>
              <a:ext cx="549256" cy="559620"/>
            </a:xfrm>
            <a:prstGeom prst="rect">
              <a:avLst/>
            </a:prstGeom>
          </p:spPr>
        </p:pic>
        <p:sp>
          <p:nvSpPr>
            <p:cNvPr id="51" name="Rounded Rectangle 50"/>
            <p:cNvSpPr/>
            <p:nvPr/>
          </p:nvSpPr>
          <p:spPr>
            <a:xfrm>
              <a:off x="233780" y="4973861"/>
              <a:ext cx="6213001" cy="78758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8056" y="5037002"/>
              <a:ext cx="661305" cy="66130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/>
            <a:srcRect l="31573" t="16036" r="37204" b="15698"/>
            <a:stretch/>
          </p:blipFill>
          <p:spPr>
            <a:xfrm>
              <a:off x="1200626" y="5014402"/>
              <a:ext cx="469191" cy="683906"/>
            </a:xfrm>
            <a:prstGeom prst="rect">
              <a:avLst/>
            </a:prstGeom>
          </p:spPr>
        </p:pic>
        <p:pic>
          <p:nvPicPr>
            <p:cNvPr id="54" name="Picture 53" descr="ato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132" y="5037002"/>
              <a:ext cx="661305" cy="66130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51802" y="4945239"/>
              <a:ext cx="2281880" cy="741908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Physical Events</a:t>
              </a:r>
            </a:p>
            <a:p>
              <a:pPr algn="ctr"/>
              <a:r>
                <a:rPr lang="en-US" sz="1400" b="1" dirty="0" smtClean="0"/>
                <a:t>&amp; Actions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09925" y="2855432"/>
            <a:ext cx="5785914" cy="621926"/>
            <a:chOff x="1609925" y="2855432"/>
            <a:chExt cx="5785914" cy="621926"/>
          </a:xfrm>
        </p:grpSpPr>
        <p:sp>
          <p:nvSpPr>
            <p:cNvPr id="32" name="TextBox 31"/>
            <p:cNvSpPr txBox="1"/>
            <p:nvPr/>
          </p:nvSpPr>
          <p:spPr>
            <a:xfrm>
              <a:off x="3110812" y="2885269"/>
              <a:ext cx="2304310" cy="556432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/>
                <a:t>Communications</a:t>
              </a:r>
            </a:p>
            <a:p>
              <a:pPr algn="ctr"/>
              <a:r>
                <a:rPr lang="en-US" sz="1400" b="1" dirty="0" smtClean="0"/>
                <a:t>Networks</a:t>
              </a:r>
            </a:p>
          </p:txBody>
        </p:sp>
        <p:pic>
          <p:nvPicPr>
            <p:cNvPr id="33" name="Picture 32" descr="cell_tower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12"/>
            <a:stretch/>
          </p:blipFill>
          <p:spPr>
            <a:xfrm>
              <a:off x="2992971" y="2855432"/>
              <a:ext cx="552869" cy="607200"/>
            </a:xfrm>
            <a:prstGeom prst="rect">
              <a:avLst/>
            </a:prstGeom>
          </p:spPr>
        </p:pic>
        <p:pic>
          <p:nvPicPr>
            <p:cNvPr id="34" name="Picture 33" descr="cisco-router-icon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2688" y="2931897"/>
              <a:ext cx="677107" cy="479027"/>
            </a:xfrm>
            <a:prstGeom prst="rect">
              <a:avLst/>
            </a:prstGeom>
          </p:spPr>
        </p:pic>
        <p:pic>
          <p:nvPicPr>
            <p:cNvPr id="35" name="Picture 34" descr="ethernet1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0" y="2973508"/>
              <a:ext cx="827538" cy="421823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1609925" y="2855432"/>
              <a:ext cx="5785914" cy="621926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37" name="Picture 36" descr="bluetooth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306" y="2896486"/>
              <a:ext cx="431229" cy="523103"/>
            </a:xfrm>
            <a:prstGeom prst="rect">
              <a:avLst/>
            </a:prstGeom>
          </p:spPr>
        </p:pic>
        <p:pic>
          <p:nvPicPr>
            <p:cNvPr id="38" name="Picture 37" descr="satellite_dish_tower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034" y="2876453"/>
              <a:ext cx="667366" cy="543137"/>
            </a:xfrm>
            <a:prstGeom prst="rect">
              <a:avLst/>
            </a:prstGeom>
          </p:spPr>
        </p:pic>
        <p:pic>
          <p:nvPicPr>
            <p:cNvPr id="39" name="Picture 38" descr="wifi-icon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050" y="2927538"/>
              <a:ext cx="576647" cy="488968"/>
            </a:xfrm>
            <a:prstGeom prst="rect">
              <a:avLst/>
            </a:prstGeom>
          </p:spPr>
        </p:pic>
        <p:pic>
          <p:nvPicPr>
            <p:cNvPr id="57" name="Picture 56" descr="zigbee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7378" b="-5490"/>
            <a:stretch/>
          </p:blipFill>
          <p:spPr>
            <a:xfrm>
              <a:off x="4856094" y="3126681"/>
              <a:ext cx="387270" cy="268650"/>
            </a:xfrm>
            <a:prstGeom prst="rect">
              <a:avLst/>
            </a:prstGeom>
          </p:spPr>
        </p:pic>
      </p:grpSp>
      <p:sp>
        <p:nvSpPr>
          <p:cNvPr id="61" name="Rounded Rectangle 60"/>
          <p:cNvSpPr/>
          <p:nvPr/>
        </p:nvSpPr>
        <p:spPr>
          <a:xfrm>
            <a:off x="6177280" y="1697609"/>
            <a:ext cx="1218559" cy="66711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3742129" y="2364723"/>
            <a:ext cx="1551235" cy="340988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r>
              <a:rPr lang="en-US" sz="1400" b="1" dirty="0" smtClean="0"/>
              <a:t>Cloud Services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21570" y="2831718"/>
            <a:ext cx="5785918" cy="714281"/>
            <a:chOff x="1609921" y="843242"/>
            <a:chExt cx="5785918" cy="714281"/>
          </a:xfrm>
        </p:grpSpPr>
        <p:pic>
          <p:nvPicPr>
            <p:cNvPr id="17" name="Picture 16" descr="magnifying_glass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669" y="920554"/>
              <a:ext cx="494409" cy="454388"/>
            </a:xfrm>
            <a:prstGeom prst="rect">
              <a:avLst/>
            </a:prstGeom>
          </p:spPr>
        </p:pic>
        <p:pic>
          <p:nvPicPr>
            <p:cNvPr id="18" name="Picture 25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203" y="971320"/>
              <a:ext cx="700109" cy="40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2945559" y="843242"/>
              <a:ext cx="785878" cy="714281"/>
              <a:chOff x="689817" y="1994481"/>
              <a:chExt cx="1119159" cy="1205141"/>
            </a:xfrm>
          </p:grpSpPr>
          <p:pic>
            <p:nvPicPr>
              <p:cNvPr id="20" name="Picture 19" descr="laptop_128.pn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17" y="1994481"/>
                <a:ext cx="1119159" cy="1205141"/>
              </a:xfrm>
              <a:prstGeom prst="rect">
                <a:avLst/>
              </a:prstGeom>
            </p:spPr>
          </p:pic>
          <p:pic>
            <p:nvPicPr>
              <p:cNvPr id="21" name="Picture 20" descr="table_48.pn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94911">
                <a:off x="1138241" y="2160172"/>
                <a:ext cx="222311" cy="222311"/>
              </a:xfrm>
              <a:prstGeom prst="rect">
                <a:avLst/>
              </a:prstGeom>
            </p:spPr>
          </p:pic>
          <p:pic>
            <p:nvPicPr>
              <p:cNvPr id="22" name="Picture 21" descr="chart.pn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51245">
                <a:off x="1322949" y="2379741"/>
                <a:ext cx="318189" cy="25191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3752697" y="880349"/>
              <a:ext cx="2125000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User</a:t>
              </a:r>
            </a:p>
            <a:p>
              <a:pPr algn="ctr"/>
              <a:r>
                <a:rPr lang="en-US" sz="1400" b="1" dirty="0" smtClean="0"/>
                <a:t>Applications</a:t>
              </a:r>
              <a:endParaRPr lang="en-US" sz="1400" b="1" dirty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609921" y="877822"/>
              <a:ext cx="5785918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switch_off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111" y="947300"/>
              <a:ext cx="560865" cy="457835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2209722" y="941789"/>
              <a:ext cx="5096813" cy="463344"/>
              <a:chOff x="4748897" y="6926942"/>
              <a:chExt cx="5547376" cy="617791"/>
            </a:xfrm>
          </p:grpSpPr>
          <p:pic>
            <p:nvPicPr>
              <p:cNvPr id="59" name="Picture 58" descr="firefighter.pn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8897" y="6926942"/>
                <a:ext cx="581562" cy="581562"/>
              </a:xfrm>
              <a:prstGeom prst="rect">
                <a:avLst/>
              </a:prstGeom>
            </p:spPr>
          </p:pic>
          <p:pic>
            <p:nvPicPr>
              <p:cNvPr id="60" name="Picture 59" descr="Office-Girl-icon.png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3190" y="6951650"/>
                <a:ext cx="593083" cy="593083"/>
              </a:xfrm>
              <a:prstGeom prst="rect">
                <a:avLst/>
              </a:prstGeom>
            </p:spPr>
          </p:pic>
        </p:grpSp>
        <p:pic>
          <p:nvPicPr>
            <p:cNvPr id="69" name="Picture 68" descr="nest-stock-image-1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375" y="899388"/>
              <a:ext cx="697199" cy="56912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621570" y="3558852"/>
            <a:ext cx="5776104" cy="594398"/>
            <a:chOff x="1621570" y="3558852"/>
            <a:chExt cx="5776104" cy="594398"/>
          </a:xfrm>
        </p:grpSpPr>
        <p:pic>
          <p:nvPicPr>
            <p:cNvPr id="7" name="Picture 6" descr="building.png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42" y="3579938"/>
              <a:ext cx="849861" cy="513334"/>
            </a:xfrm>
            <a:prstGeom prst="rect">
              <a:avLst/>
            </a:prstGeom>
          </p:spPr>
        </p:pic>
        <p:pic>
          <p:nvPicPr>
            <p:cNvPr id="40" name="Picture 39" descr="wireless_sensor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091" y="3843238"/>
              <a:ext cx="693009" cy="284001"/>
            </a:xfrm>
            <a:prstGeom prst="rect">
              <a:avLst/>
            </a:prstGeom>
          </p:spPr>
        </p:pic>
        <p:sp>
          <p:nvSpPr>
            <p:cNvPr id="41" name="Rounded Rectangle 40"/>
            <p:cNvSpPr/>
            <p:nvPr/>
          </p:nvSpPr>
          <p:spPr>
            <a:xfrm>
              <a:off x="1621570" y="3562560"/>
              <a:ext cx="3521363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5318" y="3593631"/>
              <a:ext cx="1101222" cy="340988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Devices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308467" y="3558852"/>
              <a:ext cx="2089207" cy="594394"/>
              <a:chOff x="4532173" y="5912385"/>
              <a:chExt cx="1914604" cy="790399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4532173" y="5912385"/>
                <a:ext cx="1914604" cy="78758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910234" y="6249353"/>
                <a:ext cx="1182508" cy="453431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 smtClean="0"/>
                  <a:t>Spaces</a:t>
                </a:r>
              </a:p>
            </p:txBody>
          </p:sp>
        </p:grpSp>
        <p:pic>
          <p:nvPicPr>
            <p:cNvPr id="56" name="Shape 132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4368078" y="3637249"/>
              <a:ext cx="607852" cy="449109"/>
            </a:xfrm>
            <a:prstGeom prst="rect">
              <a:avLst/>
            </a:prstGeom>
            <a:noFill/>
            <a:ln w="19050" cmpd="sng">
              <a:solidFill>
                <a:srgbClr val="9BBB59"/>
              </a:solidFill>
            </a:ln>
          </p:spPr>
        </p:pic>
        <p:pic>
          <p:nvPicPr>
            <p:cNvPr id="62" name="Picture 61" descr="connectedcar-logo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845" y="3578340"/>
              <a:ext cx="756254" cy="304529"/>
            </a:xfrm>
            <a:prstGeom prst="rect">
              <a:avLst/>
            </a:prstGeom>
          </p:spPr>
        </p:pic>
        <p:pic>
          <p:nvPicPr>
            <p:cNvPr id="63" name="Picture 62" descr="smarthome.png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396" y="3651444"/>
              <a:ext cx="705912" cy="426386"/>
            </a:xfrm>
            <a:prstGeom prst="rect">
              <a:avLst/>
            </a:prstGeom>
          </p:spPr>
        </p:pic>
        <p:pic>
          <p:nvPicPr>
            <p:cNvPr id="70" name="Picture 69" descr="smart_watch.jp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14" y="3593631"/>
              <a:ext cx="656362" cy="528608"/>
            </a:xfrm>
            <a:prstGeom prst="rect">
              <a:avLst/>
            </a:prstGeom>
          </p:spPr>
        </p:pic>
        <p:pic>
          <p:nvPicPr>
            <p:cNvPr id="71" name="Picture 70" descr="camera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762" y="3644654"/>
              <a:ext cx="571226" cy="435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 descr="nest_detect_nobg.png"/>
            <p:cNvPicPr>
              <a:picLocks noChangeAspect="1"/>
            </p:cNvPicPr>
            <p:nvPr/>
          </p:nvPicPr>
          <p:blipFill rotWithShape="1"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0000" b="90000" l="10000" r="9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98" t="7805" r="46373" b="8865"/>
            <a:stretch/>
          </p:blipFill>
          <p:spPr>
            <a:xfrm>
              <a:off x="4034518" y="3637249"/>
              <a:ext cx="191639" cy="456023"/>
            </a:xfrm>
            <a:prstGeom prst="rect">
              <a:avLst/>
            </a:prstGeom>
            <a:ln w="19050" cmpd="sng">
              <a:solidFill>
                <a:schemeClr val="accent3"/>
              </a:solidFill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2773310" y="1721487"/>
            <a:ext cx="3212833" cy="590690"/>
            <a:chOff x="2666975" y="2120634"/>
            <a:chExt cx="3212833" cy="590690"/>
          </a:xfrm>
        </p:grpSpPr>
        <p:pic>
          <p:nvPicPr>
            <p:cNvPr id="26" name="Picture 25" descr="mqtt.png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662" y="2156995"/>
              <a:ext cx="581090" cy="491587"/>
            </a:xfrm>
            <a:prstGeom prst="rect">
              <a:avLst/>
            </a:prstGeom>
          </p:spPr>
        </p:pic>
        <p:pic>
          <p:nvPicPr>
            <p:cNvPr id="27" name="Picture 26" descr="coap-client-and-server-in-kinomajs_icon.png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7690" y="2183380"/>
              <a:ext cx="562923" cy="465202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68004" y="2120634"/>
              <a:ext cx="3211804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00613" y="2154893"/>
              <a:ext cx="1294058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r>
                <a:rPr lang="en-US" sz="1400" b="1" dirty="0" smtClean="0"/>
                <a:t>Data</a:t>
              </a:r>
            </a:p>
            <a:p>
              <a:r>
                <a:rPr lang="en-US" sz="1400" b="1" dirty="0" smtClean="0"/>
                <a:t>Exchange</a:t>
              </a:r>
            </a:p>
          </p:txBody>
        </p:sp>
        <p:pic>
          <p:nvPicPr>
            <p:cNvPr id="30" name="Picture 29" descr="HTTP.png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975" y="2199125"/>
              <a:ext cx="562482" cy="466639"/>
            </a:xfrm>
            <a:prstGeom prst="rect">
              <a:avLst/>
            </a:prstGeom>
          </p:spPr>
        </p:pic>
        <p:pic>
          <p:nvPicPr>
            <p:cNvPr id="73" name="Picture 72" descr="dds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342" y="2143977"/>
              <a:ext cx="535837" cy="535837"/>
            </a:xfrm>
            <a:prstGeom prst="rect">
              <a:avLst/>
            </a:prstGeom>
          </p:spPr>
        </p:pic>
      </p:grpSp>
      <p:sp>
        <p:nvSpPr>
          <p:cNvPr id="13" name="Left-Right Arrow 12"/>
          <p:cNvSpPr/>
          <p:nvPr/>
        </p:nvSpPr>
        <p:spPr>
          <a:xfrm>
            <a:off x="5936845" y="1874520"/>
            <a:ext cx="288646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Left-Right Arrow 74"/>
          <p:cNvSpPr/>
          <p:nvPr/>
        </p:nvSpPr>
        <p:spPr>
          <a:xfrm>
            <a:off x="2481981" y="1836726"/>
            <a:ext cx="321223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eft-Right Arrow 76"/>
          <p:cNvSpPr/>
          <p:nvPr/>
        </p:nvSpPr>
        <p:spPr>
          <a:xfrm rot="5400000">
            <a:off x="4356275" y="1445822"/>
            <a:ext cx="321223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0145" y="3520072"/>
            <a:ext cx="131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Constrained</a:t>
            </a:r>
          </a:p>
          <a:p>
            <a:r>
              <a:rPr lang="en-US" dirty="0"/>
              <a:t>d</a:t>
            </a:r>
            <a:r>
              <a:rPr lang="en-US" dirty="0" smtClean="0"/>
              <a:t>evices!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71896E-6 L 3.61111E-6 -0.15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1541 L 3.61111E-6 -0.38357 " pathEditMode="fixed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8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1" grpId="0" animBg="1"/>
      <p:bldP spid="64" grpId="0"/>
      <p:bldP spid="13" grpId="0" animBg="1"/>
      <p:bldP spid="75" grpId="0" animBg="1"/>
      <p:bldP spid="77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mmunity_infrastruc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1"/>
            <a:ext cx="9144000" cy="6096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09E731FC-A098-A743-8123-2A5CF6C6950A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1200" y="234077"/>
            <a:ext cx="3414713" cy="994172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100" dirty="0"/>
              <a:t>Thank you!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5272087" y="234077"/>
            <a:ext cx="3414713" cy="1086405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dirty="0"/>
              <a:t>Questions?</a:t>
            </a:r>
            <a:r>
              <a:rPr lang="en-US" sz="2700" dirty="0" smtClean="0"/>
              <a:t>?</a:t>
            </a:r>
            <a:endParaRPr lang="en-US" sz="2700" dirty="0"/>
          </a:p>
          <a:p>
            <a:pPr marL="0" indent="0" algn="ctr">
              <a:buNone/>
            </a:pPr>
            <a:r>
              <a:rPr lang="en-US" sz="2700" dirty="0" err="1"/>
              <a:t>kebenson@uci.edu</a:t>
            </a:r>
            <a:endParaRPr lang="en-US" sz="2700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711200" y="3109675"/>
            <a:ext cx="7975600" cy="152328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dirty="0" smtClean="0"/>
              <a:t>Acknowledgements</a:t>
            </a:r>
          </a:p>
          <a:p>
            <a:pPr marL="0" indent="0" algn="ctr">
              <a:buFont typeface="Arial"/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is-IS" sz="1500" dirty="0" smtClean="0">
                <a:latin typeface="Arial"/>
                <a:cs typeface="Arial"/>
              </a:rPr>
              <a:t>CNS</a:t>
            </a:r>
            <a:r>
              <a:rPr lang="is-IS" sz="1500" dirty="0">
                <a:latin typeface="Arial"/>
                <a:cs typeface="Arial"/>
              </a:rPr>
              <a:t>-</a:t>
            </a:r>
            <a:r>
              <a:rPr lang="is-IS" sz="1500" dirty="0" smtClean="0">
                <a:latin typeface="Arial"/>
                <a:cs typeface="Arial"/>
              </a:rPr>
              <a:t>1143705, </a:t>
            </a:r>
            <a:r>
              <a:rPr lang="mr-IN" sz="1500" dirty="0">
                <a:latin typeface="Arial"/>
                <a:cs typeface="Arial"/>
              </a:rPr>
              <a:t>CNS-</a:t>
            </a:r>
            <a:r>
              <a:rPr lang="mr-IN" sz="1500" dirty="0" smtClean="0">
                <a:latin typeface="Arial"/>
                <a:cs typeface="Arial"/>
              </a:rPr>
              <a:t>0958520</a:t>
            </a:r>
            <a:r>
              <a:rPr lang="en-US" sz="1500" dirty="0" smtClean="0">
                <a:latin typeface="Arial"/>
                <a:cs typeface="Arial"/>
              </a:rPr>
              <a:t>,									</a:t>
            </a:r>
            <a:r>
              <a:rPr lang="is-IS" sz="1400" dirty="0">
                <a:latin typeface="Arial"/>
                <a:cs typeface="Arial"/>
              </a:rPr>
              <a:t>70NANB17H285</a:t>
            </a:r>
            <a:endParaRPr lang="en-US" sz="1400" dirty="0" smtClean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r>
              <a:rPr lang="mr-IN" sz="1500" dirty="0" smtClean="0">
                <a:latin typeface="Arial"/>
                <a:cs typeface="Arial"/>
              </a:rPr>
              <a:t>CNS-1450768</a:t>
            </a:r>
            <a:r>
              <a:rPr lang="mr-IN" sz="1500" dirty="0">
                <a:latin typeface="Arial"/>
                <a:cs typeface="Arial"/>
              </a:rPr>
              <a:t>, CNS-</a:t>
            </a:r>
            <a:r>
              <a:rPr lang="mr-IN" sz="1500" dirty="0" smtClean="0">
                <a:latin typeface="Arial"/>
                <a:cs typeface="Arial"/>
              </a:rPr>
              <a:t>1528995</a:t>
            </a:r>
            <a:endParaRPr lang="en-US" sz="15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700" dirty="0"/>
          </a:p>
        </p:txBody>
      </p:sp>
      <p:pic>
        <p:nvPicPr>
          <p:cNvPr id="9" name="Picture 8" descr="nsf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21" y="3680401"/>
            <a:ext cx="828380" cy="828670"/>
          </a:xfrm>
          <a:prstGeom prst="rect">
            <a:avLst/>
          </a:prstGeom>
        </p:spPr>
      </p:pic>
      <p:pic>
        <p:nvPicPr>
          <p:cNvPr id="3" name="Picture 2" descr="Ni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67" y="3796598"/>
            <a:ext cx="1617980" cy="600713"/>
          </a:xfrm>
          <a:prstGeom prst="rect">
            <a:avLst/>
          </a:prstGeom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2418080" y="1636157"/>
            <a:ext cx="4670267" cy="108640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700" dirty="0" smtClean="0"/>
              <a:t>Try out and expand on Ride:</a:t>
            </a:r>
          </a:p>
          <a:p>
            <a:pPr marL="0" indent="0" algn="ctr">
              <a:buFont typeface="Arial"/>
              <a:buNone/>
            </a:pPr>
            <a:r>
              <a:rPr lang="en-US" sz="2700" dirty="0"/>
              <a:t> </a:t>
            </a:r>
            <a:r>
              <a:rPr lang="en-US" sz="2700" dirty="0" err="1" smtClean="0"/>
              <a:t>github.com</a:t>
            </a:r>
            <a:r>
              <a:rPr lang="en-US" sz="2700" dirty="0" smtClean="0"/>
              <a:t>/</a:t>
            </a:r>
            <a:r>
              <a:rPr lang="en-US" sz="2700" dirty="0" err="1" smtClean="0"/>
              <a:t>KyleBenson</a:t>
            </a:r>
            <a:r>
              <a:rPr lang="en-US" sz="2700" dirty="0" smtClean="0"/>
              <a:t>/ride</a:t>
            </a:r>
            <a:endParaRPr lang="en-US" sz="2700" dirty="0"/>
          </a:p>
        </p:txBody>
      </p:sp>
      <p:pic>
        <p:nvPicPr>
          <p:cNvPr id="4" name="Picture 3" descr="ExtremeNetwork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3210522"/>
            <a:ext cx="2265680" cy="436952"/>
          </a:xfrm>
          <a:prstGeom prst="rect">
            <a:avLst/>
          </a:prstGeom>
        </p:spPr>
      </p:pic>
      <p:pic>
        <p:nvPicPr>
          <p:cNvPr id="11" name="Picture 10" descr="scale_logo_final_bi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7" b="16513"/>
          <a:stretch/>
        </p:blipFill>
        <p:spPr>
          <a:xfrm>
            <a:off x="1244244" y="3210522"/>
            <a:ext cx="1526665" cy="53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81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Mission-Critical </a:t>
            </a:r>
            <a:r>
              <a:rPr lang="en-US" dirty="0" err="1" smtClean="0"/>
              <a:t>IoT</a:t>
            </a:r>
            <a:r>
              <a:rPr lang="en-US" dirty="0" smtClean="0"/>
              <a:t> Scenario:</a:t>
            </a:r>
            <a:br>
              <a:rPr lang="en-US" dirty="0" smtClean="0"/>
            </a:br>
            <a:r>
              <a:rPr lang="en-US" dirty="0" smtClean="0"/>
              <a:t>Smart Campus Earthquake Safety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620" y="1928704"/>
            <a:ext cx="4484256" cy="3068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32" y="3696392"/>
            <a:ext cx="1296609" cy="910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6113" t="3808" r="5741" b="32441"/>
          <a:stretch/>
        </p:blipFill>
        <p:spPr>
          <a:xfrm>
            <a:off x="779465" y="1218198"/>
            <a:ext cx="1134121" cy="10057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263" y="3149389"/>
            <a:ext cx="669316" cy="788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31573" t="16036" r="37204" b="15698"/>
          <a:stretch/>
        </p:blipFill>
        <p:spPr>
          <a:xfrm>
            <a:off x="8075298" y="4163292"/>
            <a:ext cx="763180" cy="8343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8668" y="1750254"/>
            <a:ext cx="2047890" cy="1114394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 rot="9881860">
            <a:off x="5587698" y="2373108"/>
            <a:ext cx="1805134" cy="1403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886054">
            <a:off x="1744144" y="2284718"/>
            <a:ext cx="1972401" cy="112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8280557">
            <a:off x="5491185" y="3281176"/>
            <a:ext cx="2228106" cy="1272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9086307">
            <a:off x="5750222" y="4047319"/>
            <a:ext cx="1972401" cy="1125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607854">
            <a:off x="6563746" y="4598122"/>
            <a:ext cx="1509265" cy="930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20067153">
            <a:off x="1619698" y="3002435"/>
            <a:ext cx="2103175" cy="983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20792838">
            <a:off x="1679566" y="3913767"/>
            <a:ext cx="1901025" cy="1266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6907" y="2899636"/>
            <a:ext cx="1430625" cy="1072969"/>
          </a:xfrm>
          <a:prstGeom prst="rect">
            <a:avLst/>
          </a:prstGeom>
        </p:spPr>
      </p:pic>
      <p:pic>
        <p:nvPicPr>
          <p:cNvPr id="39" name="Picture 38" descr="megaphone_thumb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5" y="3027661"/>
            <a:ext cx="1089226" cy="8169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69357" y="2954865"/>
            <a:ext cx="2417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/>
              <a:t>identified this challenge during SCALE in </a:t>
            </a:r>
            <a:r>
              <a:rPr lang="en-US" dirty="0" smtClean="0"/>
              <a:t>2014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69356" y="1055804"/>
            <a:ext cx="266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Ensuring operation despite challenging conditions e.g. failures.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9289" y="782572"/>
            <a:ext cx="5797566" cy="4023015"/>
            <a:chOff x="1609925" y="857250"/>
            <a:chExt cx="5797566" cy="4023015"/>
          </a:xfrm>
        </p:grpSpPr>
        <p:sp>
          <p:nvSpPr>
            <p:cNvPr id="12" name="Cloud 11"/>
            <p:cNvSpPr/>
            <p:nvPr/>
          </p:nvSpPr>
          <p:spPr>
            <a:xfrm>
              <a:off x="1655839" y="1422370"/>
              <a:ext cx="5740000" cy="1510624"/>
            </a:xfrm>
            <a:prstGeom prst="cloud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4316" tIns="62156" rIns="124316" bIns="62156" spcCol="0" rtlCol="0" anchor="ctr"/>
            <a:lstStyle/>
            <a:p>
              <a:pPr algn="ctr"/>
              <a:endParaRPr lang="en-US" sz="2600" b="1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877491" y="1721487"/>
              <a:ext cx="634970" cy="637061"/>
              <a:chOff x="616858" y="2385003"/>
              <a:chExt cx="665542" cy="849413"/>
            </a:xfrm>
          </p:grpSpPr>
          <p:pic>
            <p:nvPicPr>
              <p:cNvPr id="19" name="Picture 18" descr="1463636642_database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763" y="2495529"/>
                <a:ext cx="542645" cy="620271"/>
              </a:xfrm>
              <a:prstGeom prst="rect">
                <a:avLst/>
              </a:prstGeom>
            </p:spPr>
          </p:pic>
          <p:sp>
            <p:nvSpPr>
              <p:cNvPr id="20" name="Rounded Rectangle 19"/>
              <p:cNvSpPr/>
              <p:nvPr/>
            </p:nvSpPr>
            <p:spPr>
              <a:xfrm>
                <a:off x="616858" y="2385003"/>
                <a:ext cx="665542" cy="84941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" name="Picture 240" descr="cloud_serv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91" y="1756186"/>
              <a:ext cx="1083965" cy="529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1621573" y="4268108"/>
              <a:ext cx="5785918" cy="612157"/>
              <a:chOff x="233780" y="4945239"/>
              <a:chExt cx="6213001" cy="816209"/>
            </a:xfrm>
          </p:grpSpPr>
          <p:pic>
            <p:nvPicPr>
              <p:cNvPr id="23" name="Picture 22" descr="megaphone_thumb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4058" y="5037002"/>
                <a:ext cx="624876" cy="62487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9657" y="5037002"/>
                <a:ext cx="671348" cy="62854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7"/>
              <a:srcRect l="10834" t="17032" r="9246" b="33162"/>
              <a:stretch/>
            </p:blipFill>
            <p:spPr>
              <a:xfrm>
                <a:off x="4929135" y="5105927"/>
                <a:ext cx="549256" cy="559620"/>
              </a:xfrm>
              <a:prstGeom prst="rect">
                <a:avLst/>
              </a:prstGeom>
            </p:spPr>
          </p:pic>
          <p:sp>
            <p:nvSpPr>
              <p:cNvPr id="26" name="Rounded Rectangle 25"/>
              <p:cNvSpPr/>
              <p:nvPr/>
            </p:nvSpPr>
            <p:spPr>
              <a:xfrm>
                <a:off x="233780" y="4973861"/>
                <a:ext cx="6213001" cy="787587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8056" y="5037002"/>
                <a:ext cx="661305" cy="66130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9"/>
              <a:srcRect l="31573" t="16036" r="37204" b="15698"/>
              <a:stretch/>
            </p:blipFill>
            <p:spPr>
              <a:xfrm>
                <a:off x="1200626" y="5014402"/>
                <a:ext cx="469191" cy="683906"/>
              </a:xfrm>
              <a:prstGeom prst="rect">
                <a:avLst/>
              </a:prstGeom>
            </p:spPr>
          </p:pic>
          <p:pic>
            <p:nvPicPr>
              <p:cNvPr id="29" name="Picture 28" descr="atom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50132" y="5037002"/>
                <a:ext cx="661305" cy="66130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151802" y="4945239"/>
                <a:ext cx="2281880" cy="741908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Physical Events</a:t>
                </a:r>
              </a:p>
              <a:p>
                <a:pPr algn="ctr"/>
                <a:r>
                  <a:rPr lang="en-US" sz="1400" b="1" dirty="0" smtClean="0"/>
                  <a:t>&amp; Actions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609925" y="2855432"/>
              <a:ext cx="5785914" cy="621926"/>
              <a:chOff x="1609925" y="2855432"/>
              <a:chExt cx="5785914" cy="621926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3110812" y="2885269"/>
                <a:ext cx="2304310" cy="556432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/>
                  <a:t>Communications</a:t>
                </a:r>
              </a:p>
              <a:p>
                <a:pPr algn="ctr"/>
                <a:r>
                  <a:rPr lang="en-US" sz="1400" b="1" dirty="0" smtClean="0"/>
                  <a:t>Networks</a:t>
                </a:r>
              </a:p>
            </p:txBody>
          </p:sp>
          <p:pic>
            <p:nvPicPr>
              <p:cNvPr id="33" name="Picture 32" descr="cell_tower.png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812"/>
              <a:stretch/>
            </p:blipFill>
            <p:spPr>
              <a:xfrm>
                <a:off x="2992971" y="2855432"/>
                <a:ext cx="552869" cy="607200"/>
              </a:xfrm>
              <a:prstGeom prst="rect">
                <a:avLst/>
              </a:prstGeom>
            </p:spPr>
          </p:pic>
          <p:pic>
            <p:nvPicPr>
              <p:cNvPr id="34" name="Picture 33" descr="cisco-router-icon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2688" y="2931897"/>
                <a:ext cx="677107" cy="479027"/>
              </a:xfrm>
              <a:prstGeom prst="rect">
                <a:avLst/>
              </a:prstGeom>
            </p:spPr>
          </p:pic>
          <p:pic>
            <p:nvPicPr>
              <p:cNvPr id="35" name="Picture 34" descr="ethernet1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9480" y="2973508"/>
                <a:ext cx="827538" cy="421823"/>
              </a:xfrm>
              <a:prstGeom prst="rect">
                <a:avLst/>
              </a:prstGeom>
            </p:spPr>
          </p:pic>
          <p:sp>
            <p:nvSpPr>
              <p:cNvPr id="36" name="Rounded Rectangle 35"/>
              <p:cNvSpPr/>
              <p:nvPr/>
            </p:nvSpPr>
            <p:spPr>
              <a:xfrm>
                <a:off x="1609925" y="2855432"/>
                <a:ext cx="5785914" cy="621926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37" name="Picture 36" descr="bluetooth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5306" y="2896486"/>
                <a:ext cx="431229" cy="523103"/>
              </a:xfrm>
              <a:prstGeom prst="rect">
                <a:avLst/>
              </a:prstGeom>
            </p:spPr>
          </p:pic>
          <p:pic>
            <p:nvPicPr>
              <p:cNvPr id="38" name="Picture 37" descr="satellite_dish_tower.pn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5034" y="2876453"/>
                <a:ext cx="667366" cy="543137"/>
              </a:xfrm>
              <a:prstGeom prst="rect">
                <a:avLst/>
              </a:prstGeom>
            </p:spPr>
          </p:pic>
          <p:pic>
            <p:nvPicPr>
              <p:cNvPr id="39" name="Picture 38" descr="wifi-icon.pn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050" y="2927538"/>
                <a:ext cx="576647" cy="488968"/>
              </a:xfrm>
              <a:prstGeom prst="rect">
                <a:avLst/>
              </a:prstGeom>
            </p:spPr>
          </p:pic>
          <p:pic>
            <p:nvPicPr>
              <p:cNvPr id="40" name="Picture 39" descr="zigbee.png"/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7378" b="-5490"/>
              <a:stretch/>
            </p:blipFill>
            <p:spPr>
              <a:xfrm>
                <a:off x="4856094" y="3126681"/>
                <a:ext cx="387270" cy="268650"/>
              </a:xfrm>
              <a:prstGeom prst="rect">
                <a:avLst/>
              </a:prstGeom>
            </p:spPr>
          </p:pic>
        </p:grpSp>
        <p:sp>
          <p:nvSpPr>
            <p:cNvPr id="41" name="Rounded Rectangle 40"/>
            <p:cNvSpPr/>
            <p:nvPr/>
          </p:nvSpPr>
          <p:spPr>
            <a:xfrm>
              <a:off x="6177280" y="1697609"/>
              <a:ext cx="1218559" cy="66711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42129" y="2364723"/>
              <a:ext cx="1551235" cy="340988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r>
                <a:rPr lang="en-US" sz="1400" b="1" dirty="0" smtClean="0"/>
                <a:t>Cloud Services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621573" y="857250"/>
              <a:ext cx="5785918" cy="714281"/>
              <a:chOff x="1609921" y="843242"/>
              <a:chExt cx="5785918" cy="714281"/>
            </a:xfrm>
          </p:grpSpPr>
          <p:pic>
            <p:nvPicPr>
              <p:cNvPr id="44" name="Picture 43" descr="magnifying_glass.pn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3669" y="920554"/>
                <a:ext cx="494409" cy="454388"/>
              </a:xfrm>
              <a:prstGeom prst="rect">
                <a:avLst/>
              </a:prstGeom>
            </p:spPr>
          </p:pic>
          <p:pic>
            <p:nvPicPr>
              <p:cNvPr id="45" name="Picture 251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5203" y="971320"/>
                <a:ext cx="700109" cy="403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" name="Group 45"/>
              <p:cNvGrpSpPr/>
              <p:nvPr/>
            </p:nvGrpSpPr>
            <p:grpSpPr>
              <a:xfrm>
                <a:off x="2945559" y="843242"/>
                <a:ext cx="785878" cy="714281"/>
                <a:chOff x="689817" y="1994481"/>
                <a:chExt cx="1119159" cy="1205141"/>
              </a:xfrm>
            </p:grpSpPr>
            <p:pic>
              <p:nvPicPr>
                <p:cNvPr id="54" name="Picture 53" descr="laptop_128.png"/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9817" y="1994481"/>
                  <a:ext cx="1119159" cy="1205141"/>
                </a:xfrm>
                <a:prstGeom prst="rect">
                  <a:avLst/>
                </a:prstGeom>
              </p:spPr>
            </p:pic>
            <p:pic>
              <p:nvPicPr>
                <p:cNvPr id="55" name="Picture 54" descr="table_48.png"/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94911">
                  <a:off x="1138241" y="2160172"/>
                  <a:ext cx="222311" cy="222311"/>
                </a:xfrm>
                <a:prstGeom prst="rect">
                  <a:avLst/>
                </a:prstGeom>
              </p:spPr>
            </p:pic>
            <p:pic>
              <p:nvPicPr>
                <p:cNvPr id="56" name="Picture 55" descr="chart.png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51245">
                  <a:off x="1322949" y="2379741"/>
                  <a:ext cx="318189" cy="251916"/>
                </a:xfrm>
                <a:prstGeom prst="rect">
                  <a:avLst/>
                </a:prstGeom>
              </p:spPr>
            </p:pic>
          </p:grpSp>
          <p:sp>
            <p:nvSpPr>
              <p:cNvPr id="47" name="TextBox 46"/>
              <p:cNvSpPr txBox="1"/>
              <p:nvPr/>
            </p:nvSpPr>
            <p:spPr>
              <a:xfrm>
                <a:off x="3752697" y="880349"/>
                <a:ext cx="2125000" cy="556431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 smtClean="0"/>
                  <a:t>User</a:t>
                </a:r>
              </a:p>
              <a:p>
                <a:pPr algn="ctr"/>
                <a:r>
                  <a:rPr lang="en-US" sz="1400" b="1" dirty="0" smtClean="0"/>
                  <a:t>Applications</a:t>
                </a:r>
                <a:endParaRPr lang="en-US" sz="1400" b="1" dirty="0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1609921" y="877822"/>
                <a:ext cx="5785918" cy="59069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Picture 48" descr="switch_off.png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4111" y="947300"/>
                <a:ext cx="560865" cy="457835"/>
              </a:xfrm>
              <a:prstGeom prst="rect">
                <a:avLst/>
              </a:prstGeom>
            </p:spPr>
          </p:pic>
          <p:grpSp>
            <p:nvGrpSpPr>
              <p:cNvPr id="50" name="Group 49"/>
              <p:cNvGrpSpPr/>
              <p:nvPr/>
            </p:nvGrpSpPr>
            <p:grpSpPr>
              <a:xfrm>
                <a:off x="2209722" y="941789"/>
                <a:ext cx="5096813" cy="463344"/>
                <a:chOff x="4748897" y="6926942"/>
                <a:chExt cx="5547376" cy="617791"/>
              </a:xfrm>
            </p:grpSpPr>
            <p:pic>
              <p:nvPicPr>
                <p:cNvPr id="52" name="Picture 51" descr="firefighter.png"/>
                <p:cNvPicPr>
                  <a:picLocks noChangeAspect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748897" y="6926942"/>
                  <a:ext cx="581562" cy="581562"/>
                </a:xfrm>
                <a:prstGeom prst="rect">
                  <a:avLst/>
                </a:prstGeom>
              </p:spPr>
            </p:pic>
            <p:pic>
              <p:nvPicPr>
                <p:cNvPr id="53" name="Picture 52" descr="Office-Girl-icon.png"/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3190" y="6951650"/>
                  <a:ext cx="593083" cy="593083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 descr="nest-stock-image-1.png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8375" y="899388"/>
                <a:ext cx="697199" cy="569124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1621570" y="3558852"/>
              <a:ext cx="5776104" cy="594398"/>
              <a:chOff x="1621570" y="3558852"/>
              <a:chExt cx="5776104" cy="594398"/>
            </a:xfrm>
          </p:grpSpPr>
          <p:pic>
            <p:nvPicPr>
              <p:cNvPr id="58" name="Picture 57" descr="building.png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5342" y="3579938"/>
                <a:ext cx="849861" cy="513334"/>
              </a:xfrm>
              <a:prstGeom prst="rect">
                <a:avLst/>
              </a:prstGeom>
            </p:spPr>
          </p:pic>
          <p:pic>
            <p:nvPicPr>
              <p:cNvPr id="59" name="Picture 58" descr="wireless_sensor.png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2091" y="3843238"/>
                <a:ext cx="693009" cy="284001"/>
              </a:xfrm>
              <a:prstGeom prst="rect">
                <a:avLst/>
              </a:prstGeom>
            </p:spPr>
          </p:pic>
          <p:sp>
            <p:nvSpPr>
              <p:cNvPr id="60" name="Rounded Rectangle 59"/>
              <p:cNvSpPr/>
              <p:nvPr/>
            </p:nvSpPr>
            <p:spPr>
              <a:xfrm>
                <a:off x="1621570" y="3562560"/>
                <a:ext cx="3521363" cy="59069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075318" y="3593631"/>
                <a:ext cx="1101222" cy="340988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pPr algn="ctr"/>
                <a:r>
                  <a:rPr lang="en-US" sz="1400" b="1" dirty="0" smtClean="0"/>
                  <a:t>Devices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5308467" y="3558852"/>
                <a:ext cx="2089207" cy="594394"/>
                <a:chOff x="4532173" y="5912385"/>
                <a:chExt cx="1914604" cy="790399"/>
              </a:xfrm>
            </p:grpSpPr>
            <p:sp>
              <p:nvSpPr>
                <p:cNvPr id="69" name="Rounded Rectangle 68"/>
                <p:cNvSpPr/>
                <p:nvPr/>
              </p:nvSpPr>
              <p:spPr>
                <a:xfrm>
                  <a:off x="4532173" y="5912385"/>
                  <a:ext cx="1914604" cy="787586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910234" y="6249353"/>
                  <a:ext cx="1182508" cy="453431"/>
                </a:xfrm>
                <a:prstGeom prst="rect">
                  <a:avLst/>
                </a:prstGeom>
                <a:noFill/>
              </p:spPr>
              <p:txBody>
                <a:bodyPr wrap="square" lIns="124330" tIns="62165" rIns="124330" bIns="62165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Spaces</a:t>
                  </a:r>
                </a:p>
              </p:txBody>
            </p:sp>
          </p:grpSp>
          <p:pic>
            <p:nvPicPr>
              <p:cNvPr id="63" name="Shape 132"/>
              <p:cNvPicPr preferRelativeResize="0"/>
              <p:nvPr/>
            </p:nvPicPr>
            <p:blipFill>
              <a:blip r:embed="rId29">
                <a:alphaModFix/>
              </a:blip>
              <a:stretch>
                <a:fillRect/>
              </a:stretch>
            </p:blipFill>
            <p:spPr>
              <a:xfrm>
                <a:off x="4368078" y="3637249"/>
                <a:ext cx="607852" cy="449109"/>
              </a:xfrm>
              <a:prstGeom prst="rect">
                <a:avLst/>
              </a:prstGeom>
              <a:noFill/>
              <a:ln w="19050" cmpd="sng">
                <a:solidFill>
                  <a:srgbClr val="9BBB59"/>
                </a:solidFill>
              </a:ln>
            </p:spPr>
          </p:pic>
          <p:pic>
            <p:nvPicPr>
              <p:cNvPr id="64" name="Picture 63" descr="connectedcar-logo.png"/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6845" y="3578340"/>
                <a:ext cx="756254" cy="304529"/>
              </a:xfrm>
              <a:prstGeom prst="rect">
                <a:avLst/>
              </a:prstGeom>
            </p:spPr>
          </p:pic>
          <p:pic>
            <p:nvPicPr>
              <p:cNvPr id="65" name="Picture 64" descr="smarthome.png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8396" y="3651444"/>
                <a:ext cx="705912" cy="426386"/>
              </a:xfrm>
              <a:prstGeom prst="rect">
                <a:avLst/>
              </a:prstGeom>
            </p:spPr>
          </p:pic>
          <p:pic>
            <p:nvPicPr>
              <p:cNvPr id="66" name="Picture 65" descr="smart_watch.jpg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2214" y="3593631"/>
                <a:ext cx="656362" cy="528608"/>
              </a:xfrm>
              <a:prstGeom prst="rect">
                <a:avLst/>
              </a:prstGeom>
            </p:spPr>
          </p:pic>
          <p:pic>
            <p:nvPicPr>
              <p:cNvPr id="67" name="Picture 66" descr="camera.png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1762" y="3644654"/>
                <a:ext cx="571226" cy="435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Picture 67" descr="nest_detect_nobg.png"/>
              <p:cNvPicPr>
                <a:picLocks noChangeAspect="1"/>
              </p:cNvPicPr>
              <p:nvPr/>
            </p:nvPicPr>
            <p:blipFill rotWithShape="1">
              <a:blip r:embed="rId34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10000" r="9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98" t="7805" r="46373" b="8865"/>
              <a:stretch/>
            </p:blipFill>
            <p:spPr>
              <a:xfrm>
                <a:off x="4034518" y="3637249"/>
                <a:ext cx="191639" cy="456023"/>
              </a:xfrm>
              <a:prstGeom prst="rect">
                <a:avLst/>
              </a:prstGeom>
              <a:ln w="19050" cmpd="sng">
                <a:solidFill>
                  <a:schemeClr val="accent3"/>
                </a:solidFill>
              </a:ln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2773310" y="1721487"/>
              <a:ext cx="3212833" cy="590690"/>
              <a:chOff x="2666975" y="2120634"/>
              <a:chExt cx="3212833" cy="590690"/>
            </a:xfrm>
          </p:grpSpPr>
          <p:pic>
            <p:nvPicPr>
              <p:cNvPr id="72" name="Picture 71" descr="mqtt.png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3662" y="2156995"/>
                <a:ext cx="581090" cy="491587"/>
              </a:xfrm>
              <a:prstGeom prst="rect">
                <a:avLst/>
              </a:prstGeom>
            </p:spPr>
          </p:pic>
          <p:pic>
            <p:nvPicPr>
              <p:cNvPr id="73" name="Picture 72" descr="coap-client-and-server-in-kinomajs_icon.png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7690" y="2183380"/>
                <a:ext cx="562923" cy="465202"/>
              </a:xfrm>
              <a:prstGeom prst="rect">
                <a:avLst/>
              </a:prstGeom>
            </p:spPr>
          </p:pic>
          <p:sp>
            <p:nvSpPr>
              <p:cNvPr id="74" name="Rounded Rectangle 73"/>
              <p:cNvSpPr/>
              <p:nvPr/>
            </p:nvSpPr>
            <p:spPr>
              <a:xfrm>
                <a:off x="2668004" y="2120634"/>
                <a:ext cx="3211804" cy="59069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800613" y="2154893"/>
                <a:ext cx="1294058" cy="556431"/>
              </a:xfrm>
              <a:prstGeom prst="rect">
                <a:avLst/>
              </a:prstGeom>
              <a:noFill/>
            </p:spPr>
            <p:txBody>
              <a:bodyPr wrap="square" lIns="124330" tIns="62165" rIns="124330" bIns="62165" rtlCol="0">
                <a:spAutoFit/>
              </a:bodyPr>
              <a:lstStyle/>
              <a:p>
                <a:r>
                  <a:rPr lang="en-US" sz="1400" b="1" dirty="0" smtClean="0"/>
                  <a:t>Data</a:t>
                </a:r>
              </a:p>
              <a:p>
                <a:r>
                  <a:rPr lang="en-US" sz="1400" b="1" dirty="0" smtClean="0"/>
                  <a:t>Exchange</a:t>
                </a:r>
              </a:p>
            </p:txBody>
          </p:sp>
          <p:pic>
            <p:nvPicPr>
              <p:cNvPr id="76" name="Picture 75" descr="HTTP.png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6975" y="2199125"/>
                <a:ext cx="562482" cy="466639"/>
              </a:xfrm>
              <a:prstGeom prst="rect">
                <a:avLst/>
              </a:prstGeom>
            </p:spPr>
          </p:pic>
          <p:pic>
            <p:nvPicPr>
              <p:cNvPr id="77" name="Picture 76" descr="dds.png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5342" y="2143977"/>
                <a:ext cx="535837" cy="535837"/>
              </a:xfrm>
              <a:prstGeom prst="rect">
                <a:avLst/>
              </a:prstGeom>
            </p:spPr>
          </p:pic>
        </p:grpSp>
        <p:sp>
          <p:nvSpPr>
            <p:cNvPr id="78" name="Left-Right Arrow 77"/>
            <p:cNvSpPr/>
            <p:nvPr/>
          </p:nvSpPr>
          <p:spPr>
            <a:xfrm>
              <a:off x="5936845" y="1874520"/>
              <a:ext cx="288646" cy="274320"/>
            </a:xfrm>
            <a:prstGeom prst="leftRightArrow">
              <a:avLst>
                <a:gd name="adj1" fmla="val 27778"/>
                <a:gd name="adj2" fmla="val 36753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Left-Right Arrow 78"/>
            <p:cNvSpPr/>
            <p:nvPr/>
          </p:nvSpPr>
          <p:spPr>
            <a:xfrm>
              <a:off x="2481981" y="1836726"/>
              <a:ext cx="321223" cy="274320"/>
            </a:xfrm>
            <a:prstGeom prst="leftRightArrow">
              <a:avLst>
                <a:gd name="adj1" fmla="val 27778"/>
                <a:gd name="adj2" fmla="val 36753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Left-Right Arrow 79"/>
            <p:cNvSpPr/>
            <p:nvPr/>
          </p:nvSpPr>
          <p:spPr>
            <a:xfrm rot="5400000">
              <a:off x="4356275" y="1445822"/>
              <a:ext cx="321223" cy="274320"/>
            </a:xfrm>
            <a:prstGeom prst="leftRightArrow">
              <a:avLst>
                <a:gd name="adj1" fmla="val 27778"/>
                <a:gd name="adj2" fmla="val 36753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Rectangle 85"/>
          <p:cNvSpPr/>
          <p:nvPr/>
        </p:nvSpPr>
        <p:spPr>
          <a:xfrm>
            <a:off x="1701432" y="476403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800" dirty="0" err="1" smtClean="0"/>
              <a:t>IoT</a:t>
            </a:r>
            <a:r>
              <a:rPr lang="en-US" sz="3800" dirty="0" smtClean="0"/>
              <a:t> </a:t>
            </a:r>
            <a:r>
              <a:rPr lang="en-US" sz="3800" dirty="0"/>
              <a:t>Data </a:t>
            </a:r>
            <a:r>
              <a:rPr lang="en-US" sz="3800" dirty="0" smtClean="0"/>
              <a:t>Exchange Resilience</a:t>
            </a:r>
            <a:endParaRPr lang="en-US" sz="3800" dirty="0"/>
          </a:p>
        </p:txBody>
      </p:sp>
      <p:sp>
        <p:nvSpPr>
          <p:cNvPr id="139" name="Lightning Bolt 138"/>
          <p:cNvSpPr/>
          <p:nvPr/>
        </p:nvSpPr>
        <p:spPr>
          <a:xfrm>
            <a:off x="4598713" y="1407842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Lightning Bolt 141"/>
          <p:cNvSpPr/>
          <p:nvPr/>
        </p:nvSpPr>
        <p:spPr>
          <a:xfrm>
            <a:off x="2784180" y="2488532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8-03-08 at 12.24.19 PM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7" y="807035"/>
            <a:ext cx="2442222" cy="2014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bricked phone.jp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1" y="3462800"/>
            <a:ext cx="1495500" cy="697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Screen Shot 2018-03-18 at 9.16.38 PM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99" y="716061"/>
            <a:ext cx="2852793" cy="2722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Screen Shot 2018-03-19 at 8.32.39 AM.pn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57" y="3275313"/>
            <a:ext cx="3259900" cy="1786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bricked phone.jp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09" y="807035"/>
            <a:ext cx="1495500" cy="697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" name="Rectangle 80"/>
          <p:cNvSpPr/>
          <p:nvPr/>
        </p:nvSpPr>
        <p:spPr>
          <a:xfrm>
            <a:off x="1098866" y="3809200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564369" y="3788021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987434" y="3798981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736175" y="3809141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14108" y="3788021"/>
            <a:ext cx="6574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6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6" grpId="0"/>
      <p:bldP spid="139" grpId="0" animBg="1"/>
      <p:bldP spid="142" grpId="0" animBg="1"/>
      <p:bldP spid="81" grpId="0"/>
      <p:bldP spid="82" grpId="0"/>
      <p:bldP spid="83" grpId="0"/>
      <p:bldP spid="84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40476" y="1573827"/>
            <a:ext cx="266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Ride leverages resources at the </a:t>
            </a:r>
            <a:r>
              <a:rPr lang="en-US" sz="1200" b="1" dirty="0" smtClean="0"/>
              <a:t>network edge </a:t>
            </a:r>
            <a:r>
              <a:rPr lang="en-US" sz="1200" dirty="0" smtClean="0"/>
              <a:t>for: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/>
              <a:t>Resilience</a:t>
            </a:r>
            <a:r>
              <a:rPr lang="en-US" sz="1200" dirty="0" smtClean="0"/>
              <a:t> to cloud disruptions e.g. edge fail-over in response to wide-area network failures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Decreased </a:t>
            </a:r>
            <a:r>
              <a:rPr lang="en-US" sz="1200" i="1" dirty="0" smtClean="0"/>
              <a:t>latency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/>
              <a:t>Localized</a:t>
            </a:r>
            <a:r>
              <a:rPr lang="en-US" sz="1200" dirty="0" smtClean="0"/>
              <a:t> operation e.g. local situational awareness generation</a:t>
            </a:r>
            <a:endParaRPr lang="en-US" sz="1200" dirty="0"/>
          </a:p>
        </p:txBody>
      </p:sp>
      <p:sp>
        <p:nvSpPr>
          <p:cNvPr id="12" name="Cloud 11"/>
          <p:cNvSpPr/>
          <p:nvPr/>
        </p:nvSpPr>
        <p:spPr>
          <a:xfrm>
            <a:off x="365203" y="1347692"/>
            <a:ext cx="5740000" cy="130406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4316" tIns="62156" rIns="124316" bIns="62156" spcCol="0" rtlCol="0" anchor="ctr"/>
          <a:lstStyle/>
          <a:p>
            <a:pPr algn="ctr"/>
            <a:endParaRPr lang="en-US" sz="2600" b="1" dirty="0"/>
          </a:p>
        </p:txBody>
      </p:sp>
      <p:pic>
        <p:nvPicPr>
          <p:cNvPr id="21" name="Picture 240" descr="cloud_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855" y="1590068"/>
            <a:ext cx="1083965" cy="52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820176" y="3672271"/>
            <a:ext cx="2304310" cy="556432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/>
              <a:t>Communications</a:t>
            </a:r>
          </a:p>
          <a:p>
            <a:pPr algn="ctr"/>
            <a:r>
              <a:rPr lang="en-US" sz="1400" b="1" dirty="0" smtClean="0"/>
              <a:t>Networks</a:t>
            </a:r>
          </a:p>
        </p:txBody>
      </p:sp>
      <p:pic>
        <p:nvPicPr>
          <p:cNvPr id="33" name="Picture 32" descr="cell_tow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2"/>
          <a:stretch/>
        </p:blipFill>
        <p:spPr>
          <a:xfrm>
            <a:off x="1702335" y="3642434"/>
            <a:ext cx="552869" cy="60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57" y="3672271"/>
            <a:ext cx="273127" cy="208849"/>
          </a:xfrm>
          <a:prstGeom prst="rect">
            <a:avLst/>
          </a:prstGeom>
        </p:spPr>
      </p:pic>
      <p:pic>
        <p:nvPicPr>
          <p:cNvPr id="35" name="Picture 34" descr="ethernet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06" y="3748112"/>
            <a:ext cx="827538" cy="421823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30933" y="3642434"/>
            <a:ext cx="5774269" cy="6219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9" name="Picture 38" descr="wifi-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14" y="3714540"/>
            <a:ext cx="576647" cy="488968"/>
          </a:xfrm>
          <a:prstGeom prst="rect">
            <a:avLst/>
          </a:prstGeom>
        </p:spPr>
      </p:pic>
      <p:sp>
        <p:nvSpPr>
          <p:cNvPr id="107" name="Rounded Rectangle 106"/>
          <p:cNvSpPr/>
          <p:nvPr/>
        </p:nvSpPr>
        <p:spPr>
          <a:xfrm>
            <a:off x="330934" y="2870801"/>
            <a:ext cx="5785914" cy="62192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ounded Rectangle 40"/>
          <p:cNvSpPr/>
          <p:nvPr/>
        </p:nvSpPr>
        <p:spPr>
          <a:xfrm>
            <a:off x="4886644" y="1531491"/>
            <a:ext cx="1218559" cy="66711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594685" y="2193393"/>
            <a:ext cx="1790644" cy="340988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r>
              <a:rPr lang="en-US" sz="1400" b="1" dirty="0" smtClean="0"/>
              <a:t>Cloud     Services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30937" y="782572"/>
            <a:ext cx="5785918" cy="714281"/>
            <a:chOff x="1609921" y="843242"/>
            <a:chExt cx="5785918" cy="714281"/>
          </a:xfrm>
        </p:grpSpPr>
        <p:pic>
          <p:nvPicPr>
            <p:cNvPr id="44" name="Picture 43" descr="magnifying_glass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669" y="920554"/>
              <a:ext cx="494409" cy="454388"/>
            </a:xfrm>
            <a:prstGeom prst="rect">
              <a:avLst/>
            </a:prstGeom>
          </p:spPr>
        </p:pic>
        <p:pic>
          <p:nvPicPr>
            <p:cNvPr id="45" name="Picture 25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892" y="947300"/>
              <a:ext cx="700109" cy="40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Group 45"/>
            <p:cNvGrpSpPr/>
            <p:nvPr/>
          </p:nvGrpSpPr>
          <p:grpSpPr>
            <a:xfrm>
              <a:off x="2945559" y="843242"/>
              <a:ext cx="785878" cy="714281"/>
              <a:chOff x="689817" y="1994481"/>
              <a:chExt cx="1119159" cy="1205141"/>
            </a:xfrm>
          </p:grpSpPr>
          <p:pic>
            <p:nvPicPr>
              <p:cNvPr id="54" name="Picture 53" descr="laptop_128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17" y="1994481"/>
                <a:ext cx="1119159" cy="1205141"/>
              </a:xfrm>
              <a:prstGeom prst="rect">
                <a:avLst/>
              </a:prstGeom>
            </p:spPr>
          </p:pic>
          <p:pic>
            <p:nvPicPr>
              <p:cNvPr id="55" name="Picture 54" descr="table_48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94911">
                <a:off x="1138241" y="2160172"/>
                <a:ext cx="222311" cy="222311"/>
              </a:xfrm>
              <a:prstGeom prst="rect">
                <a:avLst/>
              </a:prstGeom>
            </p:spPr>
          </p:pic>
          <p:pic>
            <p:nvPicPr>
              <p:cNvPr id="56" name="Picture 55" descr="chart.pn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51245">
                <a:off x="1322949" y="2379741"/>
                <a:ext cx="318189" cy="251916"/>
              </a:xfrm>
              <a:prstGeom prst="rect">
                <a:avLst/>
              </a:prstGeom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3752697" y="880349"/>
              <a:ext cx="2125000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pPr algn="ctr"/>
              <a:r>
                <a:rPr lang="en-US" sz="1400" b="1" dirty="0" smtClean="0"/>
                <a:t>User</a:t>
              </a:r>
            </a:p>
            <a:p>
              <a:pPr algn="ctr"/>
              <a:r>
                <a:rPr lang="en-US" sz="1400" b="1" dirty="0" smtClean="0"/>
                <a:t>Applications</a:t>
              </a:r>
              <a:endParaRPr lang="en-US" sz="1400" b="1" dirty="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609921" y="877822"/>
              <a:ext cx="5785918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003437" y="920557"/>
              <a:ext cx="5303098" cy="484579"/>
              <a:chOff x="4524376" y="6898629"/>
              <a:chExt cx="5771897" cy="646104"/>
            </a:xfrm>
          </p:grpSpPr>
          <p:pic>
            <p:nvPicPr>
              <p:cNvPr id="52" name="Picture 51" descr="firefighter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24376" y="6898629"/>
                <a:ext cx="581562" cy="581562"/>
              </a:xfrm>
              <a:prstGeom prst="rect">
                <a:avLst/>
              </a:prstGeom>
            </p:spPr>
          </p:pic>
          <p:pic>
            <p:nvPicPr>
              <p:cNvPr id="53" name="Picture 52" descr="Office-Girl-icon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03190" y="6951650"/>
                <a:ext cx="593083" cy="593083"/>
              </a:xfrm>
              <a:prstGeom prst="rect">
                <a:avLst/>
              </a:prstGeom>
            </p:spPr>
          </p:pic>
        </p:grpSp>
      </p:grpSp>
      <p:pic>
        <p:nvPicPr>
          <p:cNvPr id="59" name="Picture 58" descr="wireless_sensor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56" y="4471568"/>
            <a:ext cx="826143" cy="338560"/>
          </a:xfrm>
          <a:prstGeom prst="rect">
            <a:avLst/>
          </a:prstGeom>
        </p:spPr>
      </p:pic>
      <p:sp>
        <p:nvSpPr>
          <p:cNvPr id="60" name="Rounded Rectangle 59"/>
          <p:cNvSpPr/>
          <p:nvPr/>
        </p:nvSpPr>
        <p:spPr>
          <a:xfrm>
            <a:off x="330934" y="4349562"/>
            <a:ext cx="5774269" cy="5906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679955" y="4469517"/>
            <a:ext cx="1101222" cy="340988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 err="1" smtClean="0"/>
              <a:t>IoT</a:t>
            </a:r>
            <a:r>
              <a:rPr lang="en-US" sz="1400" b="1" dirty="0" smtClean="0"/>
              <a:t> Devices</a:t>
            </a:r>
          </a:p>
        </p:txBody>
      </p:sp>
      <p:pic>
        <p:nvPicPr>
          <p:cNvPr id="66" name="Picture 65" descr="smart_watch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95" y="4362593"/>
            <a:ext cx="656362" cy="528608"/>
          </a:xfrm>
          <a:prstGeom prst="rect">
            <a:avLst/>
          </a:prstGeom>
        </p:spPr>
      </p:pic>
      <p:pic>
        <p:nvPicPr>
          <p:cNvPr id="67" name="Picture 66" descr="camera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6" y="4431656"/>
            <a:ext cx="571226" cy="43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1483703" y="1555369"/>
            <a:ext cx="3211804" cy="590690"/>
            <a:chOff x="2668004" y="2120634"/>
            <a:chExt cx="3211804" cy="590690"/>
          </a:xfrm>
        </p:grpSpPr>
        <p:pic>
          <p:nvPicPr>
            <p:cNvPr id="72" name="Picture 71" descr="mqt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119" y="2184922"/>
              <a:ext cx="581090" cy="491587"/>
            </a:xfrm>
            <a:prstGeom prst="rect">
              <a:avLst/>
            </a:prstGeom>
          </p:spPr>
        </p:pic>
        <p:pic>
          <p:nvPicPr>
            <p:cNvPr id="73" name="Picture 72" descr="coap-client-and-server-in-kinomajs_icon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6228" y="2183380"/>
              <a:ext cx="562923" cy="465202"/>
            </a:xfrm>
            <a:prstGeom prst="rect">
              <a:avLst/>
            </a:prstGeom>
          </p:spPr>
        </p:pic>
        <p:sp>
          <p:nvSpPr>
            <p:cNvPr id="74" name="Rounded Rectangle 73"/>
            <p:cNvSpPr/>
            <p:nvPr/>
          </p:nvSpPr>
          <p:spPr>
            <a:xfrm>
              <a:off x="2668004" y="2120634"/>
              <a:ext cx="3211804" cy="59069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00613" y="2154893"/>
              <a:ext cx="1294058" cy="556431"/>
            </a:xfrm>
            <a:prstGeom prst="rect">
              <a:avLst/>
            </a:prstGeom>
            <a:noFill/>
          </p:spPr>
          <p:txBody>
            <a:bodyPr wrap="square" lIns="124330" tIns="62165" rIns="124330" bIns="62165" rtlCol="0">
              <a:spAutoFit/>
            </a:bodyPr>
            <a:lstStyle/>
            <a:p>
              <a:r>
                <a:rPr lang="en-US" sz="1400" b="1" dirty="0" smtClean="0"/>
                <a:t>Data</a:t>
              </a:r>
            </a:p>
            <a:p>
              <a:r>
                <a:rPr lang="en-US" sz="1400" b="1" dirty="0" smtClean="0"/>
                <a:t>Exchange</a:t>
              </a:r>
            </a:p>
          </p:txBody>
        </p:sp>
      </p:grpSp>
      <p:sp>
        <p:nvSpPr>
          <p:cNvPr id="80" name="Left-Right Arrow 79"/>
          <p:cNvSpPr/>
          <p:nvPr/>
        </p:nvSpPr>
        <p:spPr>
          <a:xfrm rot="5400000">
            <a:off x="3065639" y="1340665"/>
            <a:ext cx="321223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Edge Computing for </a:t>
            </a:r>
            <a:r>
              <a:rPr lang="en-US" sz="3800" dirty="0" err="1" smtClean="0"/>
              <a:t>IoT</a:t>
            </a:r>
            <a:r>
              <a:rPr lang="en-US" sz="3800" dirty="0" smtClean="0"/>
              <a:t> DX Resilience</a:t>
            </a:r>
            <a:endParaRPr lang="en-US" sz="3800" dirty="0"/>
          </a:p>
        </p:txBody>
      </p:sp>
      <p:pic>
        <p:nvPicPr>
          <p:cNvPr id="87" name="Picture 86" descr="server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70" y="2972859"/>
            <a:ext cx="348140" cy="413207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584888" y="2111244"/>
            <a:ext cx="40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b="1" kern="1200" dirty="0" smtClean="0"/>
              <a:t>…</a:t>
            </a:r>
            <a:endParaRPr lang="en-US" sz="2800" b="1" kern="1200" dirty="0"/>
          </a:p>
        </p:txBody>
      </p:sp>
      <p:pic>
        <p:nvPicPr>
          <p:cNvPr id="89" name="Picture 88" descr="server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10" y="2972859"/>
            <a:ext cx="348140" cy="413207"/>
          </a:xfrm>
          <a:prstGeom prst="rect">
            <a:avLst/>
          </a:prstGeom>
        </p:spPr>
      </p:pic>
      <p:sp>
        <p:nvSpPr>
          <p:cNvPr id="92" name="Rounded Rectangle 91"/>
          <p:cNvSpPr/>
          <p:nvPr/>
        </p:nvSpPr>
        <p:spPr>
          <a:xfrm rot="5400000">
            <a:off x="4905937" y="1509503"/>
            <a:ext cx="1174583" cy="1252171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ounded Rectangle 92"/>
          <p:cNvSpPr/>
          <p:nvPr/>
        </p:nvSpPr>
        <p:spPr>
          <a:xfrm>
            <a:off x="371723" y="1519973"/>
            <a:ext cx="876220" cy="673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 rot="5400000">
            <a:off x="215533" y="1679635"/>
            <a:ext cx="1186101" cy="900389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244242" y="2109960"/>
            <a:ext cx="408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800" b="1" kern="1200" dirty="0" smtClean="0"/>
              <a:t>…</a:t>
            </a:r>
            <a:endParaRPr lang="en-US" sz="2800" b="1" kern="1200" dirty="0"/>
          </a:p>
        </p:txBody>
      </p:sp>
      <p:pic>
        <p:nvPicPr>
          <p:cNvPr id="96" name="Picture 95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5429"/>
            <a:ext cx="517718" cy="465204"/>
          </a:xfrm>
          <a:prstGeom prst="rect">
            <a:avLst/>
          </a:prstGeom>
        </p:spPr>
      </p:pic>
      <p:pic>
        <p:nvPicPr>
          <p:cNvPr id="97" name="Picture 96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8" y="1604998"/>
            <a:ext cx="517718" cy="465204"/>
          </a:xfrm>
          <a:prstGeom prst="rect">
            <a:avLst/>
          </a:prstGeom>
        </p:spPr>
      </p:pic>
      <p:pic>
        <p:nvPicPr>
          <p:cNvPr id="98" name="Picture 97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7" y="1672779"/>
            <a:ext cx="517718" cy="465204"/>
          </a:xfrm>
          <a:prstGeom prst="rect">
            <a:avLst/>
          </a:prstGeom>
        </p:spPr>
      </p:pic>
      <p:pic>
        <p:nvPicPr>
          <p:cNvPr id="99" name="Picture 98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10885"/>
            <a:ext cx="517718" cy="465204"/>
          </a:xfrm>
          <a:prstGeom prst="rect">
            <a:avLst/>
          </a:prstGeom>
        </p:spPr>
      </p:pic>
      <p:sp>
        <p:nvSpPr>
          <p:cNvPr id="101" name="Left-Right Arrow 100"/>
          <p:cNvSpPr/>
          <p:nvPr/>
        </p:nvSpPr>
        <p:spPr>
          <a:xfrm rot="5400000">
            <a:off x="2927672" y="1493950"/>
            <a:ext cx="627636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Left-Right Arrow 77"/>
          <p:cNvSpPr/>
          <p:nvPr/>
        </p:nvSpPr>
        <p:spPr>
          <a:xfrm>
            <a:off x="4646209" y="1708402"/>
            <a:ext cx="288646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Left-Right Arrow 78"/>
          <p:cNvSpPr/>
          <p:nvPr/>
        </p:nvSpPr>
        <p:spPr>
          <a:xfrm>
            <a:off x="1191345" y="1670608"/>
            <a:ext cx="321223" cy="274320"/>
          </a:xfrm>
          <a:prstGeom prst="leftRightArrow">
            <a:avLst>
              <a:gd name="adj1" fmla="val 27778"/>
              <a:gd name="adj2" fmla="val 36753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Lightning Bolt 90"/>
          <p:cNvSpPr/>
          <p:nvPr/>
        </p:nvSpPr>
        <p:spPr>
          <a:xfrm>
            <a:off x="461126" y="1317291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Lightning Bolt 138"/>
          <p:cNvSpPr/>
          <p:nvPr/>
        </p:nvSpPr>
        <p:spPr>
          <a:xfrm>
            <a:off x="5367760" y="1364621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nut 2"/>
          <p:cNvSpPr/>
          <p:nvPr/>
        </p:nvSpPr>
        <p:spPr>
          <a:xfrm rot="20954316">
            <a:off x="3872954" y="3598696"/>
            <a:ext cx="1742015" cy="564847"/>
          </a:xfrm>
          <a:prstGeom prst="donut">
            <a:avLst>
              <a:gd name="adj" fmla="val 981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Lightning Bolt 102"/>
          <p:cNvSpPr/>
          <p:nvPr/>
        </p:nvSpPr>
        <p:spPr>
          <a:xfrm>
            <a:off x="5076810" y="3465196"/>
            <a:ext cx="497795" cy="541860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6340476" y="3179463"/>
            <a:ext cx="266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Diverse networking </a:t>
            </a:r>
            <a:r>
              <a:rPr lang="en-US" sz="1200" dirty="0" smtClean="0"/>
              <a:t>for resilience (i.e. different routes and physical networks).</a:t>
            </a:r>
            <a:endParaRPr lang="en-US" sz="1200" dirty="0"/>
          </a:p>
        </p:txBody>
      </p:sp>
      <p:sp>
        <p:nvSpPr>
          <p:cNvPr id="106" name="Donut 105"/>
          <p:cNvSpPr/>
          <p:nvPr/>
        </p:nvSpPr>
        <p:spPr>
          <a:xfrm>
            <a:off x="1666575" y="3487119"/>
            <a:ext cx="680082" cy="853127"/>
          </a:xfrm>
          <a:prstGeom prst="donut">
            <a:avLst>
              <a:gd name="adj" fmla="val 981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2" name="Lightning Bolt 141"/>
          <p:cNvSpPr/>
          <p:nvPr/>
        </p:nvSpPr>
        <p:spPr>
          <a:xfrm>
            <a:off x="1666575" y="3484620"/>
            <a:ext cx="695944" cy="945957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5g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89" y="2924292"/>
            <a:ext cx="812161" cy="519669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340476" y="3683131"/>
            <a:ext cx="266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Software-defined networking (SDN) </a:t>
            </a:r>
            <a:r>
              <a:rPr lang="en-US" sz="1200" dirty="0" smtClean="0"/>
              <a:t>enables more flexible management of these diverse networks!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6</a:t>
            </a:fld>
            <a:endParaRPr lang="en-US"/>
          </a:p>
        </p:txBody>
      </p:sp>
      <p:pic>
        <p:nvPicPr>
          <p:cNvPr id="100" name="Picture 99" descr="nest-stock-image-1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60" y="4371128"/>
            <a:ext cx="697199" cy="56912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2146213" y="3023509"/>
            <a:ext cx="2304310" cy="340988"/>
          </a:xfrm>
          <a:prstGeom prst="rect">
            <a:avLst/>
          </a:prstGeom>
          <a:noFill/>
        </p:spPr>
        <p:txBody>
          <a:bodyPr wrap="square" lIns="124330" tIns="62165" rIns="124330" bIns="62165" rtlCol="0">
            <a:spAutoFit/>
          </a:bodyPr>
          <a:lstStyle/>
          <a:p>
            <a:pPr algn="ctr"/>
            <a:r>
              <a:rPr lang="en-US" sz="1400" b="1" dirty="0" smtClean="0"/>
              <a:t>Edge Infrastructure</a:t>
            </a:r>
          </a:p>
        </p:txBody>
      </p:sp>
      <p:pic>
        <p:nvPicPr>
          <p:cNvPr id="109" name="Picture 108" descr="1463636642_databas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" y="2920862"/>
            <a:ext cx="517718" cy="46520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57" y="4014871"/>
            <a:ext cx="273127" cy="208849"/>
          </a:xfrm>
          <a:prstGeom prst="rect">
            <a:avLst/>
          </a:prstGeom>
        </p:spPr>
      </p:pic>
      <p:cxnSp>
        <p:nvCxnSpPr>
          <p:cNvPr id="76" name="Straight Arrow Connector 225"/>
          <p:cNvCxnSpPr>
            <a:stCxn id="70" idx="1"/>
            <a:endCxn id="39" idx="3"/>
          </p:cNvCxnSpPr>
          <p:nvPr/>
        </p:nvCxnSpPr>
        <p:spPr>
          <a:xfrm flipH="1" flipV="1">
            <a:off x="4587061" y="3959024"/>
            <a:ext cx="631196" cy="16027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225"/>
          <p:cNvCxnSpPr>
            <a:stCxn id="34" idx="1"/>
            <a:endCxn id="39" idx="3"/>
          </p:cNvCxnSpPr>
          <p:nvPr/>
        </p:nvCxnSpPr>
        <p:spPr>
          <a:xfrm flipH="1">
            <a:off x="4587061" y="3776696"/>
            <a:ext cx="631196" cy="18232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Donut 80"/>
          <p:cNvSpPr/>
          <p:nvPr/>
        </p:nvSpPr>
        <p:spPr>
          <a:xfrm rot="706215">
            <a:off x="3915857" y="3732448"/>
            <a:ext cx="1742015" cy="564847"/>
          </a:xfrm>
          <a:prstGeom prst="donut">
            <a:avLst>
              <a:gd name="adj" fmla="val 981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1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0071E-6 L -0.00139 0.1086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543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1976 L 2.77778E-6 0.0657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28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70145E-6 L 0.00017 0.1012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6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13029E-7 L -0.0007 -0.12597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629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7" grpId="0" animBg="1"/>
      <p:bldP spid="41" grpId="0" animBg="1"/>
      <p:bldP spid="42" grpId="0"/>
      <p:bldP spid="80" grpId="0" animBg="1"/>
      <p:bldP spid="88" grpId="0"/>
      <p:bldP spid="92" grpId="0" animBg="1"/>
      <p:bldP spid="93" grpId="0" animBg="1"/>
      <p:bldP spid="94" grpId="0" animBg="1"/>
      <p:bldP spid="95" grpId="0"/>
      <p:bldP spid="101" grpId="0" animBg="1"/>
      <p:bldP spid="78" grpId="0" animBg="1"/>
      <p:bldP spid="79" grpId="0" animBg="1"/>
      <p:bldP spid="3" grpId="0" animBg="1"/>
      <p:bldP spid="3" grpId="1" animBg="1"/>
      <p:bldP spid="103" grpId="0" animBg="1"/>
      <p:bldP spid="105" grpId="0"/>
      <p:bldP spid="106" grpId="0" animBg="1"/>
      <p:bldP spid="106" grpId="1" animBg="1"/>
      <p:bldP spid="142" grpId="0" animBg="1"/>
      <p:bldP spid="90" grpId="0"/>
      <p:bldP spid="108" grpId="0"/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Software-Defined Networking (SDN)</a:t>
            </a:r>
            <a:endParaRPr lang="en-US" dirty="0"/>
          </a:p>
        </p:txBody>
      </p:sp>
      <p:pic>
        <p:nvPicPr>
          <p:cNvPr id="39" name="Picture 38" descr="net switch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86" y="2358790"/>
            <a:ext cx="1845646" cy="9442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784489" y="2905596"/>
            <a:ext cx="1812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</a:t>
            </a:r>
            <a:r>
              <a:rPr lang="en-US" sz="1400" dirty="0" smtClean="0"/>
              <a:t>irtual net abstraction</a:t>
            </a:r>
            <a:endParaRPr lang="en-US" sz="1400" dirty="0"/>
          </a:p>
        </p:txBody>
      </p:sp>
      <p:cxnSp>
        <p:nvCxnSpPr>
          <p:cNvPr id="41" name="Straight Connector 40"/>
          <p:cNvCxnSpPr>
            <a:endCxn id="40" idx="3"/>
          </p:cNvCxnSpPr>
          <p:nvPr/>
        </p:nvCxnSpPr>
        <p:spPr>
          <a:xfrm flipH="1" flipV="1">
            <a:off x="7596932" y="3059485"/>
            <a:ext cx="826258" cy="838331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40" idx="1"/>
          </p:cNvCxnSpPr>
          <p:nvPr/>
        </p:nvCxnSpPr>
        <p:spPr>
          <a:xfrm flipV="1">
            <a:off x="5141784" y="3059485"/>
            <a:ext cx="642705" cy="911553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068031" y="3403845"/>
            <a:ext cx="3471861" cy="1521254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endCxn id="46" idx="6"/>
          </p:cNvCxnSpPr>
          <p:nvPr/>
        </p:nvCxnSpPr>
        <p:spPr>
          <a:xfrm>
            <a:off x="7859707" y="4046391"/>
            <a:ext cx="680185" cy="118081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2888" y="3584599"/>
            <a:ext cx="377401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Arrow Connector 225"/>
          <p:cNvCxnSpPr>
            <a:stCxn id="59" idx="1"/>
            <a:endCxn id="68" idx="5"/>
          </p:cNvCxnSpPr>
          <p:nvPr/>
        </p:nvCxnSpPr>
        <p:spPr>
          <a:xfrm flipH="1" flipV="1">
            <a:off x="5852113" y="4381116"/>
            <a:ext cx="1236107" cy="6080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225"/>
          <p:cNvCxnSpPr>
            <a:stCxn id="63" idx="0"/>
            <a:endCxn id="48" idx="2"/>
          </p:cNvCxnSpPr>
          <p:nvPr/>
        </p:nvCxnSpPr>
        <p:spPr>
          <a:xfrm flipH="1" flipV="1">
            <a:off x="6181589" y="3873182"/>
            <a:ext cx="319135" cy="12031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199" y="3555035"/>
            <a:ext cx="377401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8220" y="4297633"/>
            <a:ext cx="377401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Straight Arrow Connector 225"/>
          <p:cNvCxnSpPr>
            <a:stCxn id="59" idx="0"/>
            <a:endCxn id="58" idx="2"/>
          </p:cNvCxnSpPr>
          <p:nvPr/>
        </p:nvCxnSpPr>
        <p:spPr>
          <a:xfrm flipH="1" flipV="1">
            <a:off x="6849900" y="3843618"/>
            <a:ext cx="427021" cy="45401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225"/>
          <p:cNvCxnSpPr>
            <a:stCxn id="48" idx="1"/>
            <a:endCxn id="68" idx="0"/>
          </p:cNvCxnSpPr>
          <p:nvPr/>
        </p:nvCxnSpPr>
        <p:spPr>
          <a:xfrm flipH="1">
            <a:off x="5676654" y="3728891"/>
            <a:ext cx="316234" cy="16379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225"/>
          <p:cNvCxnSpPr>
            <a:stCxn id="48" idx="3"/>
            <a:endCxn id="58" idx="1"/>
          </p:cNvCxnSpPr>
          <p:nvPr/>
        </p:nvCxnSpPr>
        <p:spPr>
          <a:xfrm flipV="1">
            <a:off x="6370289" y="3699327"/>
            <a:ext cx="290910" cy="2956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023" y="3993493"/>
            <a:ext cx="377401" cy="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Arrow Connector 225"/>
          <p:cNvCxnSpPr>
            <a:stCxn id="63" idx="3"/>
            <a:endCxn id="59" idx="0"/>
          </p:cNvCxnSpPr>
          <p:nvPr/>
        </p:nvCxnSpPr>
        <p:spPr>
          <a:xfrm>
            <a:off x="6689424" y="4137785"/>
            <a:ext cx="587497" cy="15984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8" idx="2"/>
            <a:endCxn id="46" idx="2"/>
          </p:cNvCxnSpPr>
          <p:nvPr/>
        </p:nvCxnSpPr>
        <p:spPr>
          <a:xfrm flipH="1" flipV="1">
            <a:off x="5068031" y="4164472"/>
            <a:ext cx="360485" cy="14331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225"/>
          <p:cNvCxnSpPr>
            <a:stCxn id="71" idx="1"/>
            <a:endCxn id="58" idx="3"/>
          </p:cNvCxnSpPr>
          <p:nvPr/>
        </p:nvCxnSpPr>
        <p:spPr>
          <a:xfrm flipH="1" flipV="1">
            <a:off x="7038600" y="3699327"/>
            <a:ext cx="295556" cy="15879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225"/>
          <p:cNvCxnSpPr>
            <a:stCxn id="69" idx="4"/>
            <a:endCxn id="59" idx="3"/>
          </p:cNvCxnSpPr>
          <p:nvPr/>
        </p:nvCxnSpPr>
        <p:spPr>
          <a:xfrm flipH="1">
            <a:off x="7465621" y="4188287"/>
            <a:ext cx="131311" cy="253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5428516" y="3892688"/>
            <a:ext cx="496275" cy="572229"/>
          </a:xfrm>
          <a:prstGeom prst="ellipse">
            <a:avLst/>
          </a:prstGeom>
          <a:solidFill>
            <a:schemeClr val="bg1">
              <a:alpha val="6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70" name="Picture 69" descr="wifi rou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03" y="4021760"/>
            <a:ext cx="327848" cy="359487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7334156" y="3542328"/>
            <a:ext cx="525551" cy="645959"/>
            <a:chOff x="7073702" y="3755329"/>
            <a:chExt cx="525551" cy="645959"/>
          </a:xfrm>
        </p:grpSpPr>
        <p:sp>
          <p:nvSpPr>
            <p:cNvPr id="69" name="Oval 68"/>
            <p:cNvSpPr/>
            <p:nvPr/>
          </p:nvSpPr>
          <p:spPr>
            <a:xfrm>
              <a:off x="7073702" y="3755329"/>
              <a:ext cx="525551" cy="645959"/>
            </a:xfrm>
            <a:prstGeom prst="ellipse">
              <a:avLst/>
            </a:prstGeom>
            <a:solidFill>
              <a:schemeClr val="bg1">
                <a:alpha val="65000"/>
              </a:schemeClr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20650" algn="ctr"/>
              <a:endParaRPr lang="en-US" dirty="0"/>
            </a:p>
          </p:txBody>
        </p:sp>
        <p:pic>
          <p:nvPicPr>
            <p:cNvPr id="71" name="Picture 70" descr="RadioTowe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702" y="3826744"/>
              <a:ext cx="525551" cy="488763"/>
            </a:xfrm>
            <a:prstGeom prst="rect">
              <a:avLst/>
            </a:prstGeom>
          </p:spPr>
        </p:pic>
      </p:grpSp>
      <p:sp>
        <p:nvSpPr>
          <p:cNvPr id="121" name="Rectangle 120"/>
          <p:cNvSpPr/>
          <p:nvPr/>
        </p:nvSpPr>
        <p:spPr>
          <a:xfrm>
            <a:off x="680720" y="3921760"/>
            <a:ext cx="3779520" cy="931224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80720" y="2170743"/>
            <a:ext cx="3779520" cy="1458305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80720" y="843279"/>
            <a:ext cx="3779520" cy="1016001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ounded Rectangle 123"/>
          <p:cNvSpPr/>
          <p:nvPr/>
        </p:nvSpPr>
        <p:spPr>
          <a:xfrm>
            <a:off x="1189218" y="999153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1119891" y="1058905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6" name="Rounded Rectangle 125"/>
          <p:cNvSpPr/>
          <p:nvPr/>
        </p:nvSpPr>
        <p:spPr>
          <a:xfrm>
            <a:off x="1042284" y="1119141"/>
            <a:ext cx="102909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6977" y="1095392"/>
            <a:ext cx="1038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VPN, </a:t>
            </a:r>
            <a:r>
              <a:rPr lang="en-US" sz="1600" dirty="0" err="1" smtClean="0"/>
              <a:t>QoS</a:t>
            </a:r>
            <a:r>
              <a:rPr lang="en-US" sz="1600" dirty="0" smtClean="0"/>
              <a:t>, security</a:t>
            </a:r>
            <a:endParaRPr lang="en-US" sz="1600" dirty="0"/>
          </a:p>
        </p:txBody>
      </p:sp>
      <p:sp>
        <p:nvSpPr>
          <p:cNvPr id="128" name="Rounded Rectangle 127"/>
          <p:cNvSpPr/>
          <p:nvPr/>
        </p:nvSpPr>
        <p:spPr>
          <a:xfrm>
            <a:off x="1180939" y="2388160"/>
            <a:ext cx="1100778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1111612" y="2447912"/>
            <a:ext cx="1100778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034005" y="2508148"/>
            <a:ext cx="1100778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018697" y="2484399"/>
            <a:ext cx="11160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SDN Controllers</a:t>
            </a:r>
            <a:endParaRPr lang="en-US" sz="1600" dirty="0"/>
          </a:p>
        </p:txBody>
      </p:sp>
      <p:sp>
        <p:nvSpPr>
          <p:cNvPr id="132" name="Rounded Rectangle 131"/>
          <p:cNvSpPr/>
          <p:nvPr/>
        </p:nvSpPr>
        <p:spPr>
          <a:xfrm>
            <a:off x="1189219" y="4046391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119892" y="4106143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1042285" y="4166379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026977" y="4142630"/>
            <a:ext cx="9562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Virtual</a:t>
            </a:r>
          </a:p>
          <a:p>
            <a:pPr algn="ctr"/>
            <a:r>
              <a:rPr lang="en-US" sz="1600" dirty="0" smtClean="0"/>
              <a:t>Switches</a:t>
            </a:r>
            <a:endParaRPr lang="en-US" sz="1600" dirty="0"/>
          </a:p>
        </p:txBody>
      </p:sp>
      <p:sp>
        <p:nvSpPr>
          <p:cNvPr id="136" name="Rounded Rectangle 135"/>
          <p:cNvSpPr/>
          <p:nvPr/>
        </p:nvSpPr>
        <p:spPr>
          <a:xfrm>
            <a:off x="3170419" y="4041546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3101092" y="4101298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3023485" y="4161534"/>
            <a:ext cx="945564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008177" y="4137785"/>
            <a:ext cx="9562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Physical</a:t>
            </a:r>
          </a:p>
          <a:p>
            <a:pPr algn="ctr"/>
            <a:r>
              <a:rPr lang="en-US" sz="1600" dirty="0" smtClean="0"/>
              <a:t>Switches</a:t>
            </a:r>
            <a:endParaRPr lang="en-US" sz="1600" dirty="0"/>
          </a:p>
        </p:txBody>
      </p:sp>
      <p:sp>
        <p:nvSpPr>
          <p:cNvPr id="140" name="TextBox 139"/>
          <p:cNvSpPr txBox="1"/>
          <p:nvPr/>
        </p:nvSpPr>
        <p:spPr>
          <a:xfrm>
            <a:off x="2567509" y="3620816"/>
            <a:ext cx="960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</a:t>
            </a:r>
            <a:r>
              <a:rPr lang="en-US" sz="1200" dirty="0" smtClean="0"/>
              <a:t>nified APIs</a:t>
            </a:r>
            <a:endParaRPr lang="en-US" sz="1200" dirty="0"/>
          </a:p>
        </p:txBody>
      </p:sp>
      <p:cxnSp>
        <p:nvCxnSpPr>
          <p:cNvPr id="141" name="Curved Connector 82"/>
          <p:cNvCxnSpPr>
            <a:stCxn id="122" idx="2"/>
            <a:endCxn id="121" idx="0"/>
          </p:cNvCxnSpPr>
          <p:nvPr/>
        </p:nvCxnSpPr>
        <p:spPr>
          <a:xfrm>
            <a:off x="2570480" y="3629048"/>
            <a:ext cx="0" cy="292712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 rot="16200000">
            <a:off x="-155785" y="2668694"/>
            <a:ext cx="133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Control Plane</a:t>
            </a:r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-123024" y="4232739"/>
            <a:ext cx="1268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Plane</a:t>
            </a: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55784" y="1191997"/>
            <a:ext cx="1334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Net. Services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1057592" y="3190394"/>
            <a:ext cx="3054299" cy="314805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042285" y="3166645"/>
            <a:ext cx="307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Centralized Network State</a:t>
            </a:r>
            <a:endParaRPr lang="en-US" sz="1600" dirty="0"/>
          </a:p>
        </p:txBody>
      </p:sp>
      <p:cxnSp>
        <p:nvCxnSpPr>
          <p:cNvPr id="147" name="Curved Connector 82"/>
          <p:cNvCxnSpPr/>
          <p:nvPr/>
        </p:nvCxnSpPr>
        <p:spPr>
          <a:xfrm flipV="1">
            <a:off x="3495539" y="3505199"/>
            <a:ext cx="0" cy="40084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ounded Rectangle 147"/>
          <p:cNvSpPr/>
          <p:nvPr/>
        </p:nvSpPr>
        <p:spPr>
          <a:xfrm>
            <a:off x="2883153" y="2484399"/>
            <a:ext cx="132867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876125" y="2456468"/>
            <a:ext cx="13357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Local </a:t>
            </a:r>
            <a:r>
              <a:rPr lang="en-US" sz="1600" dirty="0" err="1" smtClean="0"/>
              <a:t>IoT</a:t>
            </a:r>
            <a:r>
              <a:rPr lang="en-US" sz="1600" dirty="0" smtClean="0"/>
              <a:t> Controller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933748" y="1042605"/>
            <a:ext cx="1233916" cy="556182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918439" y="1018856"/>
            <a:ext cx="12510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Ride Middleware</a:t>
            </a:r>
            <a:endParaRPr lang="en-US" sz="1600" dirty="0"/>
          </a:p>
        </p:txBody>
      </p:sp>
      <p:sp>
        <p:nvSpPr>
          <p:cNvPr id="152" name="TextBox 151"/>
          <p:cNvSpPr txBox="1"/>
          <p:nvPr/>
        </p:nvSpPr>
        <p:spPr>
          <a:xfrm>
            <a:off x="2451044" y="2532558"/>
            <a:ext cx="32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/>
              <a:t>…</a:t>
            </a:r>
            <a:endParaRPr lang="en-US" b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2410404" y="4189417"/>
            <a:ext cx="32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/>
              <a:t>…</a:t>
            </a:r>
            <a:endParaRPr lang="en-US" b="1" dirty="0"/>
          </a:p>
        </p:txBody>
      </p:sp>
      <p:sp>
        <p:nvSpPr>
          <p:cNvPr id="154" name="TextBox 153"/>
          <p:cNvSpPr txBox="1"/>
          <p:nvPr/>
        </p:nvSpPr>
        <p:spPr>
          <a:xfrm>
            <a:off x="2369764" y="1143737"/>
            <a:ext cx="32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dirty="0" smtClean="0"/>
              <a:t>…</a:t>
            </a:r>
            <a:endParaRPr lang="en-US" b="1" dirty="0"/>
          </a:p>
        </p:txBody>
      </p:sp>
      <p:sp>
        <p:nvSpPr>
          <p:cNvPr id="155" name="TextBox 154"/>
          <p:cNvSpPr txBox="1"/>
          <p:nvPr/>
        </p:nvSpPr>
        <p:spPr>
          <a:xfrm>
            <a:off x="1704882" y="1859280"/>
            <a:ext cx="1492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Various          APIs</a:t>
            </a:r>
            <a:endParaRPr lang="en-US" sz="1200" dirty="0"/>
          </a:p>
        </p:txBody>
      </p:sp>
      <p:cxnSp>
        <p:nvCxnSpPr>
          <p:cNvPr id="156" name="Curved Connector 82"/>
          <p:cNvCxnSpPr/>
          <p:nvPr/>
        </p:nvCxnSpPr>
        <p:spPr>
          <a:xfrm>
            <a:off x="1510545" y="1867512"/>
            <a:ext cx="0" cy="292712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82"/>
          <p:cNvCxnSpPr/>
          <p:nvPr/>
        </p:nvCxnSpPr>
        <p:spPr>
          <a:xfrm>
            <a:off x="2451044" y="1867512"/>
            <a:ext cx="0" cy="292712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82"/>
          <p:cNvCxnSpPr>
            <a:stCxn id="151" idx="2"/>
            <a:endCxn id="149" idx="0"/>
          </p:cNvCxnSpPr>
          <p:nvPr/>
        </p:nvCxnSpPr>
        <p:spPr>
          <a:xfrm>
            <a:off x="3543977" y="1603632"/>
            <a:ext cx="0" cy="85283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Content Placeholder 2"/>
          <p:cNvSpPr txBox="1">
            <a:spLocks/>
          </p:cNvSpPr>
          <p:nvPr/>
        </p:nvSpPr>
        <p:spPr>
          <a:xfrm>
            <a:off x="6220460" y="2320886"/>
            <a:ext cx="1117600" cy="26288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mtClean="0">
                <a:hlinkClick r:id="rId7"/>
              </a:rPr>
              <a:t>source: Dungay 2016</a:t>
            </a:r>
            <a:endParaRPr lang="en-US" dirty="0"/>
          </a:p>
        </p:txBody>
      </p:sp>
      <p:pic>
        <p:nvPicPr>
          <p:cNvPr id="160" name="Picture 159" descr="sdn_ctrl_plan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80" y="824135"/>
            <a:ext cx="3695700" cy="1534655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5924791" y="4508436"/>
            <a:ext cx="1812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</a:t>
            </a:r>
            <a:r>
              <a:rPr lang="en-US" sz="1400" dirty="0" smtClean="0"/>
              <a:t>hysical infrastructure</a:t>
            </a:r>
            <a:endParaRPr lang="en-US" sz="1400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4743" y="1366928"/>
            <a:ext cx="501168" cy="403622"/>
          </a:xfrm>
          <a:prstGeom prst="rect">
            <a:avLst/>
          </a:prstGeom>
        </p:spPr>
      </p:pic>
      <p:pic>
        <p:nvPicPr>
          <p:cNvPr id="74" name="Picture 2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19" y="1366928"/>
            <a:ext cx="700109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Curved Connector 129"/>
          <p:cNvCxnSpPr>
            <a:stCxn id="72" idx="0"/>
            <a:endCxn id="76" idx="1"/>
          </p:cNvCxnSpPr>
          <p:nvPr/>
        </p:nvCxnSpPr>
        <p:spPr>
          <a:xfrm rot="5400000" flipH="1" flipV="1">
            <a:off x="6027080" y="1081985"/>
            <a:ext cx="223191" cy="346696"/>
          </a:xfrm>
          <a:prstGeom prst="curved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237" descr="magnifying_glass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3" y="931814"/>
            <a:ext cx="507995" cy="42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Curved Connector 129"/>
          <p:cNvCxnSpPr>
            <a:stCxn id="76" idx="3"/>
            <a:endCxn id="74" idx="0"/>
          </p:cNvCxnSpPr>
          <p:nvPr/>
        </p:nvCxnSpPr>
        <p:spPr>
          <a:xfrm>
            <a:off x="6820018" y="1143737"/>
            <a:ext cx="350056" cy="223191"/>
          </a:xfrm>
          <a:prstGeom prst="curved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56744" y="1705391"/>
            <a:ext cx="1808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Application workflows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6" grpId="0" animBg="1"/>
      <p:bldP spid="6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/>
      <p:bldP spid="128" grpId="0" animBg="1"/>
      <p:bldP spid="129" grpId="0" animBg="1"/>
      <p:bldP spid="130" grpId="0" animBg="1"/>
      <p:bldP spid="131" grpId="0"/>
      <p:bldP spid="132" grpId="0" animBg="1"/>
      <p:bldP spid="133" grpId="0" animBg="1"/>
      <p:bldP spid="134" grpId="0" animBg="1"/>
      <p:bldP spid="135" grpId="0"/>
      <p:bldP spid="136" grpId="0" animBg="1"/>
      <p:bldP spid="137" grpId="0" animBg="1"/>
      <p:bldP spid="138" grpId="0" animBg="1"/>
      <p:bldP spid="139" grpId="0"/>
      <p:bldP spid="140" grpId="0"/>
      <p:bldP spid="142" grpId="0"/>
      <p:bldP spid="143" grpId="0"/>
      <p:bldP spid="144" grpId="0"/>
      <p:bldP spid="145" grpId="0" animBg="1"/>
      <p:bldP spid="146" grpId="0"/>
      <p:bldP spid="148" grpId="0" animBg="1"/>
      <p:bldP spid="149" grpId="0"/>
      <p:bldP spid="150" grpId="0" animBg="1"/>
      <p:bldP spid="151" grpId="0"/>
      <p:bldP spid="152" grpId="0"/>
      <p:bldP spid="153" grpId="0"/>
      <p:bldP spid="154" grpId="0"/>
      <p:bldP spid="155" grpId="0"/>
      <p:bldP spid="159" grpId="0" build="p"/>
      <p:bldP spid="16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/>
          <p:cNvSpPr/>
          <p:nvPr/>
        </p:nvSpPr>
        <p:spPr>
          <a:xfrm>
            <a:off x="3382353" y="1831735"/>
            <a:ext cx="5498915" cy="1455290"/>
          </a:xfrm>
          <a:prstGeom prst="parallelogram">
            <a:avLst>
              <a:gd name="adj" fmla="val 88072"/>
            </a:avLst>
          </a:prstGeom>
          <a:solidFill>
            <a:schemeClr val="accent3"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923" y="139210"/>
            <a:ext cx="3053482" cy="1069005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Ride: A </a:t>
            </a:r>
            <a:r>
              <a:rPr lang="en-US" sz="2000" u="sng" dirty="0" smtClean="0"/>
              <a:t>R</a:t>
            </a:r>
            <a:r>
              <a:rPr lang="en-US" sz="2000" dirty="0" smtClean="0"/>
              <a:t>esilient </a:t>
            </a:r>
            <a:r>
              <a:rPr lang="en-US" sz="2000" u="sng" dirty="0" err="1" smtClean="0"/>
              <a:t>I</a:t>
            </a:r>
            <a:r>
              <a:rPr lang="en-US" sz="2000" dirty="0" err="1" smtClean="0"/>
              <a:t>oT</a:t>
            </a:r>
            <a:r>
              <a:rPr lang="en-US" sz="2000" dirty="0" smtClean="0"/>
              <a:t> </a:t>
            </a:r>
            <a:r>
              <a:rPr lang="en-US" sz="2000" u="sng" dirty="0" smtClean="0"/>
              <a:t>D</a:t>
            </a:r>
            <a:r>
              <a:rPr lang="en-US" sz="2000" dirty="0" smtClean="0"/>
              <a:t>ata </a:t>
            </a:r>
            <a:r>
              <a:rPr lang="en-US" sz="2000" u="sng" dirty="0" smtClean="0"/>
              <a:t>E</a:t>
            </a:r>
            <a:r>
              <a:rPr lang="en-US" sz="2000" dirty="0" smtClean="0"/>
              <a:t>xchange Middleware</a:t>
            </a:r>
            <a:br>
              <a:rPr lang="en-US" sz="2000" dirty="0" smtClean="0"/>
            </a:br>
            <a:r>
              <a:rPr lang="en-US" sz="1300" dirty="0" smtClean="0"/>
              <a:t>Leveraging </a:t>
            </a:r>
            <a:r>
              <a:rPr lang="en-US" sz="1300" b="1" dirty="0" smtClean="0"/>
              <a:t>SDN</a:t>
            </a:r>
            <a:r>
              <a:rPr lang="en-US" sz="1300" dirty="0" smtClean="0"/>
              <a:t> and </a:t>
            </a:r>
            <a:r>
              <a:rPr lang="en-US" sz="1300" b="1" dirty="0" smtClean="0"/>
              <a:t>Edge</a:t>
            </a:r>
            <a:r>
              <a:rPr lang="en-US" sz="1300" dirty="0" smtClean="0"/>
              <a:t> Cloud Resources</a:t>
            </a:r>
            <a:endParaRPr lang="en-US" sz="1300" dirty="0"/>
          </a:p>
        </p:txBody>
      </p:sp>
      <p:sp>
        <p:nvSpPr>
          <p:cNvPr id="20" name="Parallelogram 19"/>
          <p:cNvSpPr/>
          <p:nvPr/>
        </p:nvSpPr>
        <p:spPr>
          <a:xfrm>
            <a:off x="3382353" y="139211"/>
            <a:ext cx="5498915" cy="1462029"/>
          </a:xfrm>
          <a:prstGeom prst="parallelogram">
            <a:avLst>
              <a:gd name="adj" fmla="val 86634"/>
            </a:avLst>
          </a:prstGeom>
          <a:solidFill>
            <a:schemeClr val="accent1">
              <a:lumMod val="75000"/>
              <a:alpha val="30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3382353" y="3517516"/>
            <a:ext cx="5498915" cy="1455408"/>
          </a:xfrm>
          <a:prstGeom prst="parallelogram">
            <a:avLst>
              <a:gd name="adj" fmla="val 83315"/>
            </a:avLst>
          </a:prstGeom>
          <a:solidFill>
            <a:schemeClr val="accent2">
              <a:lumMod val="75000"/>
              <a:alpha val="49000"/>
            </a:schemeClr>
          </a:solidFill>
          <a:ln w="12700">
            <a:solidFill>
              <a:schemeClr val="tx1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 rot="18652179">
            <a:off x="7799391" y="603573"/>
            <a:ext cx="1323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Applications</a:t>
            </a:r>
            <a:endParaRPr lang="en-US" sz="1600" dirty="0"/>
          </a:p>
        </p:txBody>
      </p:sp>
      <p:sp>
        <p:nvSpPr>
          <p:cNvPr id="161" name="Rounded Rectangle 160"/>
          <p:cNvSpPr/>
          <p:nvPr/>
        </p:nvSpPr>
        <p:spPr>
          <a:xfrm>
            <a:off x="4185050" y="2137730"/>
            <a:ext cx="996540" cy="67814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100" name="Curved Connector 99"/>
          <p:cNvCxnSpPr>
            <a:endCxn id="226" idx="0"/>
          </p:cNvCxnSpPr>
          <p:nvPr/>
        </p:nvCxnSpPr>
        <p:spPr>
          <a:xfrm flipH="1">
            <a:off x="4290893" y="3164703"/>
            <a:ext cx="385472" cy="108466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4138503" y="2110560"/>
            <a:ext cx="1099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Ride-C</a:t>
            </a:r>
          </a:p>
          <a:p>
            <a:pPr algn="ctr"/>
            <a:r>
              <a:rPr lang="en-US" sz="1200" dirty="0"/>
              <a:t>r</a:t>
            </a:r>
            <a:r>
              <a:rPr lang="en-US" sz="1200" dirty="0" smtClean="0"/>
              <a:t>esilient </a:t>
            </a:r>
            <a:r>
              <a:rPr lang="en-US" sz="1200" dirty="0" err="1" smtClean="0"/>
              <a:t>IoT</a:t>
            </a:r>
            <a:r>
              <a:rPr lang="en-US" sz="1200" dirty="0" smtClean="0"/>
              <a:t> data collection</a:t>
            </a:r>
          </a:p>
        </p:txBody>
      </p:sp>
      <p:cxnSp>
        <p:nvCxnSpPr>
          <p:cNvPr id="130" name="Curved Connector 129"/>
          <p:cNvCxnSpPr>
            <a:stCxn id="160" idx="0"/>
            <a:endCxn id="73" idx="1"/>
          </p:cNvCxnSpPr>
          <p:nvPr/>
        </p:nvCxnSpPr>
        <p:spPr>
          <a:xfrm rot="5400000" flipH="1" flipV="1">
            <a:off x="4283570" y="1116353"/>
            <a:ext cx="1425899" cy="616856"/>
          </a:xfrm>
          <a:prstGeom prst="bent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urved Connector 124"/>
          <p:cNvCxnSpPr/>
          <p:nvPr/>
        </p:nvCxnSpPr>
        <p:spPr>
          <a:xfrm>
            <a:off x="4676367" y="3164704"/>
            <a:ext cx="425405" cy="711717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243" idx="2"/>
            <a:endCxn id="78" idx="3"/>
          </p:cNvCxnSpPr>
          <p:nvPr/>
        </p:nvCxnSpPr>
        <p:spPr>
          <a:xfrm flipH="1" flipV="1">
            <a:off x="4671788" y="4516057"/>
            <a:ext cx="560164" cy="91975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76115" y="3034211"/>
            <a:ext cx="118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      Cloud</a:t>
            </a:r>
          </a:p>
          <a:p>
            <a:r>
              <a:rPr lang="en-US" sz="1200" dirty="0" smtClean="0"/>
              <a:t>       service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dirty="0" err="1" smtClean="0"/>
              <a:t>monit</a:t>
            </a:r>
            <a:r>
              <a:rPr lang="en-US" sz="1200" dirty="0" smtClean="0"/>
              <a:t>-</a:t>
            </a:r>
          </a:p>
          <a:p>
            <a:r>
              <a:rPr lang="en-US" sz="1200" dirty="0" smtClean="0"/>
              <a:t>   </a:t>
            </a:r>
            <a:r>
              <a:rPr lang="en-US" sz="1200" dirty="0" err="1" smtClean="0"/>
              <a:t>oring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03" name="Rounded Rectangle 102"/>
          <p:cNvSpPr/>
          <p:nvPr/>
        </p:nvSpPr>
        <p:spPr>
          <a:xfrm>
            <a:off x="5590920" y="1964982"/>
            <a:ext cx="1127670" cy="1009437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639906" y="1928350"/>
            <a:ext cx="1166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State Awareness</a:t>
            </a:r>
            <a:endParaRPr lang="en-US" sz="1600" dirty="0"/>
          </a:p>
        </p:txBody>
      </p:sp>
      <p:cxnSp>
        <p:nvCxnSpPr>
          <p:cNvPr id="111" name="Curved Connector 82"/>
          <p:cNvCxnSpPr/>
          <p:nvPr/>
        </p:nvCxnSpPr>
        <p:spPr>
          <a:xfrm rot="5400000">
            <a:off x="6035317" y="2089147"/>
            <a:ext cx="975813" cy="3"/>
          </a:xfrm>
          <a:prstGeom prst="curvedConnector3">
            <a:avLst>
              <a:gd name="adj1" fmla="val 50000"/>
            </a:avLst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243" idx="2"/>
          </p:cNvCxnSpPr>
          <p:nvPr/>
        </p:nvCxnSpPr>
        <p:spPr>
          <a:xfrm flipH="1" flipV="1">
            <a:off x="4606324" y="4338535"/>
            <a:ext cx="625628" cy="269497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stCxn id="243" idx="2"/>
          </p:cNvCxnSpPr>
          <p:nvPr/>
        </p:nvCxnSpPr>
        <p:spPr>
          <a:xfrm flipH="1">
            <a:off x="4606324" y="4608032"/>
            <a:ext cx="625628" cy="91323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5934968" y="3227061"/>
            <a:ext cx="1055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  <a:r>
              <a:rPr lang="en-US" sz="1200" dirty="0" smtClean="0"/>
              <a:t>dapt net.</a:t>
            </a:r>
            <a:endParaRPr lang="en-US" sz="1200" dirty="0"/>
          </a:p>
        </p:txBody>
      </p:sp>
      <p:sp>
        <p:nvSpPr>
          <p:cNvPr id="192" name="Rounded Rectangle 191"/>
          <p:cNvSpPr/>
          <p:nvPr/>
        </p:nvSpPr>
        <p:spPr>
          <a:xfrm>
            <a:off x="6214273" y="2560941"/>
            <a:ext cx="425655" cy="33269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157589" y="2531593"/>
            <a:ext cx="56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5700906" y="2563325"/>
            <a:ext cx="394898" cy="332699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639905" y="2531593"/>
            <a:ext cx="517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Net</a:t>
            </a:r>
          </a:p>
        </p:txBody>
      </p:sp>
      <p:cxnSp>
        <p:nvCxnSpPr>
          <p:cNvPr id="199" name="Curved Connector 82"/>
          <p:cNvCxnSpPr/>
          <p:nvPr/>
        </p:nvCxnSpPr>
        <p:spPr>
          <a:xfrm>
            <a:off x="6808972" y="3291366"/>
            <a:ext cx="0" cy="23503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4683793" y="3036203"/>
            <a:ext cx="80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Edge</a:t>
            </a:r>
          </a:p>
          <a:p>
            <a:r>
              <a:rPr lang="en-US" sz="1200" dirty="0" smtClean="0"/>
              <a:t>   fail-over</a:t>
            </a:r>
            <a:endParaRPr lang="en-US" sz="1200" dirty="0"/>
          </a:p>
        </p:txBody>
      </p:sp>
      <p:cxnSp>
        <p:nvCxnSpPr>
          <p:cNvPr id="214" name="Curved Connector 99"/>
          <p:cNvCxnSpPr>
            <a:stCxn id="161" idx="2"/>
          </p:cNvCxnSpPr>
          <p:nvPr/>
        </p:nvCxnSpPr>
        <p:spPr>
          <a:xfrm>
            <a:off x="4683320" y="2815878"/>
            <a:ext cx="0" cy="37628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Curved Connector 99"/>
          <p:cNvCxnSpPr/>
          <p:nvPr/>
        </p:nvCxnSpPr>
        <p:spPr>
          <a:xfrm flipV="1">
            <a:off x="5906476" y="2897534"/>
            <a:ext cx="0" cy="602825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Oval 225"/>
          <p:cNvSpPr/>
          <p:nvPr/>
        </p:nvSpPr>
        <p:spPr>
          <a:xfrm>
            <a:off x="3858762" y="4249370"/>
            <a:ext cx="864265" cy="5784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78" name="Picture 240" descr="cloud_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22" y="4273797"/>
            <a:ext cx="779266" cy="48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" name="TextBox 236"/>
          <p:cNvSpPr txBox="1"/>
          <p:nvPr/>
        </p:nvSpPr>
        <p:spPr>
          <a:xfrm rot="18634890">
            <a:off x="7298264" y="2426307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Exchange</a:t>
            </a:r>
          </a:p>
          <a:p>
            <a:pPr algn="ctr"/>
            <a:r>
              <a:rPr lang="en-US" sz="1600" dirty="0" smtClean="0"/>
              <a:t>Middleware</a:t>
            </a:r>
          </a:p>
        </p:txBody>
      </p:sp>
      <p:sp>
        <p:nvSpPr>
          <p:cNvPr id="238" name="TextBox 237"/>
          <p:cNvSpPr txBox="1"/>
          <p:nvPr/>
        </p:nvSpPr>
        <p:spPr>
          <a:xfrm rot="18590607">
            <a:off x="7308166" y="4112730"/>
            <a:ext cx="2295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Physical</a:t>
            </a:r>
          </a:p>
          <a:p>
            <a:pPr algn="ctr"/>
            <a:r>
              <a:rPr lang="en-US" sz="1600" dirty="0" smtClean="0"/>
              <a:t>Infrastructure</a:t>
            </a:r>
            <a:endParaRPr lang="en-US" sz="1600" dirty="0"/>
          </a:p>
        </p:txBody>
      </p:sp>
      <p:sp>
        <p:nvSpPr>
          <p:cNvPr id="243" name="Oval 242"/>
          <p:cNvSpPr/>
          <p:nvPr/>
        </p:nvSpPr>
        <p:spPr>
          <a:xfrm>
            <a:off x="5231954" y="4288494"/>
            <a:ext cx="2049723" cy="639076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19050" cmpd="sng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ight Triangle 248"/>
          <p:cNvSpPr/>
          <p:nvPr/>
        </p:nvSpPr>
        <p:spPr>
          <a:xfrm rot="4836515">
            <a:off x="5072447" y="4585675"/>
            <a:ext cx="309855" cy="48398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4777093" y="4715386"/>
            <a:ext cx="340790" cy="31388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253" name="Picture 239" descr="camer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90" y="4758316"/>
            <a:ext cx="235855" cy="22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" name="Picture 2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0919" y="4674215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" name="Picture 2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491" y="4338534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1" name="Straight Arrow Connector 225"/>
          <p:cNvCxnSpPr>
            <a:stCxn id="264" idx="1"/>
            <a:endCxn id="259" idx="3"/>
          </p:cNvCxnSpPr>
          <p:nvPr/>
        </p:nvCxnSpPr>
        <p:spPr>
          <a:xfrm flipH="1" flipV="1">
            <a:off x="5810889" y="4758315"/>
            <a:ext cx="586080" cy="2514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25"/>
          <p:cNvCxnSpPr>
            <a:stCxn id="268" idx="1"/>
            <a:endCxn id="259" idx="0"/>
          </p:cNvCxnSpPr>
          <p:nvPr/>
        </p:nvCxnSpPr>
        <p:spPr>
          <a:xfrm flipH="1">
            <a:off x="5700906" y="4644430"/>
            <a:ext cx="314999" cy="297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3" name="Picture 2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2664" y="439190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" name="Picture 2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6969" y="4699355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5" name="Straight Arrow Connector 225"/>
          <p:cNvCxnSpPr>
            <a:stCxn id="264" idx="0"/>
            <a:endCxn id="263" idx="2"/>
          </p:cNvCxnSpPr>
          <p:nvPr/>
        </p:nvCxnSpPr>
        <p:spPr>
          <a:xfrm flipH="1" flipV="1">
            <a:off x="6352651" y="4560102"/>
            <a:ext cx="154305" cy="13925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25"/>
          <p:cNvCxnSpPr>
            <a:stCxn id="260" idx="2"/>
            <a:endCxn id="259" idx="0"/>
          </p:cNvCxnSpPr>
          <p:nvPr/>
        </p:nvCxnSpPr>
        <p:spPr>
          <a:xfrm flipH="1">
            <a:off x="5700904" y="4506736"/>
            <a:ext cx="205572" cy="16747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25"/>
          <p:cNvCxnSpPr>
            <a:stCxn id="260" idx="3"/>
            <a:endCxn id="263" idx="1"/>
          </p:cNvCxnSpPr>
          <p:nvPr/>
        </p:nvCxnSpPr>
        <p:spPr>
          <a:xfrm>
            <a:off x="6016463" y="4422636"/>
            <a:ext cx="226203" cy="5336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8" name="Picture 2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5903" y="4560330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9" name="Straight Arrow Connector 225"/>
          <p:cNvCxnSpPr>
            <a:stCxn id="268" idx="3"/>
            <a:endCxn id="264" idx="0"/>
          </p:cNvCxnSpPr>
          <p:nvPr/>
        </p:nvCxnSpPr>
        <p:spPr>
          <a:xfrm>
            <a:off x="6235873" y="4644430"/>
            <a:ext cx="271081" cy="549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 flipV="1">
            <a:off x="5230967" y="4560102"/>
            <a:ext cx="408939" cy="44414"/>
          </a:xfrm>
          <a:prstGeom prst="line">
            <a:avLst/>
          </a:prstGeom>
          <a:ln w="1905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1" name="Picture 2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2477" y="4386663"/>
            <a:ext cx="219970" cy="16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2" name="Straight Arrow Connector 225"/>
          <p:cNvCxnSpPr>
            <a:stCxn id="271" idx="1"/>
            <a:endCxn id="263" idx="3"/>
          </p:cNvCxnSpPr>
          <p:nvPr/>
        </p:nvCxnSpPr>
        <p:spPr>
          <a:xfrm flipH="1">
            <a:off x="6462636" y="4470765"/>
            <a:ext cx="159843" cy="523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25"/>
          <p:cNvCxnSpPr>
            <a:stCxn id="271" idx="2"/>
            <a:endCxn id="264" idx="3"/>
          </p:cNvCxnSpPr>
          <p:nvPr/>
        </p:nvCxnSpPr>
        <p:spPr>
          <a:xfrm flipH="1">
            <a:off x="6616941" y="4554865"/>
            <a:ext cx="115523" cy="22859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ight Triangle 92"/>
          <p:cNvSpPr/>
          <p:nvPr/>
        </p:nvSpPr>
        <p:spPr>
          <a:xfrm rot="20848226">
            <a:off x="7102450" y="4541030"/>
            <a:ext cx="451871" cy="378313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163131" y="4801423"/>
            <a:ext cx="466614" cy="28846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98" name="Picture 185" descr="wireless_sens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53" y="4847351"/>
            <a:ext cx="267685" cy="1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thermome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55" y="4846344"/>
            <a:ext cx="56936" cy="199961"/>
          </a:xfrm>
          <a:prstGeom prst="rect">
            <a:avLst/>
          </a:prstGeom>
        </p:spPr>
      </p:pic>
      <p:pic>
        <p:nvPicPr>
          <p:cNvPr id="284" name="Picture 283" descr="net switch.png"/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90" y="3538955"/>
            <a:ext cx="1484878" cy="728605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914053" y="3894223"/>
            <a:ext cx="65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SDN</a:t>
            </a:r>
            <a:endParaRPr lang="en-US" dirty="0"/>
          </a:p>
        </p:txBody>
      </p:sp>
      <p:sp>
        <p:nvSpPr>
          <p:cNvPr id="291" name="Rounded Rectangle 290"/>
          <p:cNvSpPr/>
          <p:nvPr/>
        </p:nvSpPr>
        <p:spPr>
          <a:xfrm>
            <a:off x="6981169" y="2161533"/>
            <a:ext cx="996540" cy="67814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6912479" y="2106903"/>
            <a:ext cx="113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Ride-D</a:t>
            </a:r>
          </a:p>
          <a:p>
            <a:pPr algn="ctr"/>
            <a:r>
              <a:rPr lang="en-US" sz="1200" dirty="0"/>
              <a:t>r</a:t>
            </a:r>
            <a:r>
              <a:rPr lang="en-US" sz="1200" dirty="0" smtClean="0"/>
              <a:t>esilient alert dissemination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8333463" y="1247639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8273427" y="1318451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00" name="Rounded Rectangle 299"/>
          <p:cNvSpPr/>
          <p:nvPr/>
        </p:nvSpPr>
        <p:spPr>
          <a:xfrm>
            <a:off x="8197997" y="1389263"/>
            <a:ext cx="787537" cy="381873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8197994" y="1360325"/>
            <a:ext cx="78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Users</a:t>
            </a:r>
            <a:endParaRPr lang="en-US" sz="1600" dirty="0"/>
          </a:p>
        </p:txBody>
      </p:sp>
      <p:cxnSp>
        <p:nvCxnSpPr>
          <p:cNvPr id="302" name="Curved Connector 150"/>
          <p:cNvCxnSpPr>
            <a:stCxn id="292" idx="0"/>
            <a:endCxn id="301" idx="1"/>
          </p:cNvCxnSpPr>
          <p:nvPr/>
        </p:nvCxnSpPr>
        <p:spPr>
          <a:xfrm rot="5400000" flipH="1" flipV="1">
            <a:off x="7523034" y="1486574"/>
            <a:ext cx="631931" cy="717989"/>
          </a:xfrm>
          <a:prstGeom prst="bent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" name="TextBox 309"/>
          <p:cNvSpPr txBox="1"/>
          <p:nvPr/>
        </p:nvSpPr>
        <p:spPr>
          <a:xfrm>
            <a:off x="7561760" y="1517105"/>
            <a:ext cx="586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alerts</a:t>
            </a:r>
          </a:p>
        </p:txBody>
      </p:sp>
      <p:cxnSp>
        <p:nvCxnSpPr>
          <p:cNvPr id="312" name="Curved Connector 99"/>
          <p:cNvCxnSpPr>
            <a:endCxn id="161" idx="1"/>
          </p:cNvCxnSpPr>
          <p:nvPr/>
        </p:nvCxnSpPr>
        <p:spPr>
          <a:xfrm rot="5400000" flipH="1" flipV="1">
            <a:off x="2931035" y="3300851"/>
            <a:ext cx="2078062" cy="429969"/>
          </a:xfrm>
          <a:prstGeom prst="bentConnector2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6" name="TextBox 315"/>
          <p:cNvSpPr txBox="1"/>
          <p:nvPr/>
        </p:nvSpPr>
        <p:spPr>
          <a:xfrm>
            <a:off x="3601848" y="1999307"/>
            <a:ext cx="73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ensed </a:t>
            </a:r>
            <a:r>
              <a:rPr lang="en-US" sz="1200" dirty="0"/>
              <a:t>e</a:t>
            </a:r>
            <a:r>
              <a:rPr lang="en-US" sz="1200" dirty="0" smtClean="0"/>
              <a:t>vents</a:t>
            </a:r>
            <a:endParaRPr lang="en-US" sz="1200" dirty="0"/>
          </a:p>
        </p:txBody>
      </p:sp>
      <p:sp>
        <p:nvSpPr>
          <p:cNvPr id="344" name="Rounded Rectangle 343"/>
          <p:cNvSpPr/>
          <p:nvPr/>
        </p:nvSpPr>
        <p:spPr>
          <a:xfrm>
            <a:off x="5467189" y="212977"/>
            <a:ext cx="1537368" cy="79615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342" name="Rounded Rectangle 341"/>
          <p:cNvSpPr/>
          <p:nvPr/>
        </p:nvSpPr>
        <p:spPr>
          <a:xfrm>
            <a:off x="5397862" y="272729"/>
            <a:ext cx="1537368" cy="79615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5320255" y="332965"/>
            <a:ext cx="1537368" cy="796158"/>
          </a:xfrm>
          <a:prstGeom prst="roundRect">
            <a:avLst/>
          </a:prstGeom>
          <a:solidFill>
            <a:schemeClr val="bg1"/>
          </a:solidFill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304947" y="296332"/>
            <a:ext cx="1554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Smart (</a:t>
            </a:r>
            <a:r>
              <a:rPr lang="en-US" sz="1600" dirty="0" err="1" smtClean="0"/>
              <a:t>IoT</a:t>
            </a:r>
            <a:r>
              <a:rPr lang="en-US" sz="1600" dirty="0" smtClean="0"/>
              <a:t>) Community Safety Apps</a:t>
            </a:r>
            <a:endParaRPr lang="en-US" sz="1600" dirty="0"/>
          </a:p>
        </p:txBody>
      </p:sp>
      <p:sp>
        <p:nvSpPr>
          <p:cNvPr id="347" name="TextBox 346"/>
          <p:cNvSpPr txBox="1"/>
          <p:nvPr/>
        </p:nvSpPr>
        <p:spPr>
          <a:xfrm>
            <a:off x="3884919" y="1321928"/>
            <a:ext cx="1911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  <a:r>
              <a:rPr lang="en-US" sz="1200" dirty="0" smtClean="0"/>
              <a:t>ituational    awareness</a:t>
            </a:r>
            <a:endParaRPr lang="en-US" sz="1200" dirty="0"/>
          </a:p>
        </p:txBody>
      </p:sp>
      <p:sp>
        <p:nvSpPr>
          <p:cNvPr id="350" name="TextBox 349"/>
          <p:cNvSpPr txBox="1"/>
          <p:nvPr/>
        </p:nvSpPr>
        <p:spPr>
          <a:xfrm>
            <a:off x="6122298" y="1549030"/>
            <a:ext cx="882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app    </a:t>
            </a:r>
            <a:r>
              <a:rPr lang="en-US" sz="1200" dirty="0" err="1" smtClean="0"/>
              <a:t>reqs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cxnSp>
        <p:nvCxnSpPr>
          <p:cNvPr id="355" name="Curved Connector 150"/>
          <p:cNvCxnSpPr>
            <a:stCxn id="344" idx="3"/>
            <a:endCxn id="301" idx="1"/>
          </p:cNvCxnSpPr>
          <p:nvPr/>
        </p:nvCxnSpPr>
        <p:spPr>
          <a:xfrm>
            <a:off x="7004557" y="611056"/>
            <a:ext cx="1193437" cy="918546"/>
          </a:xfrm>
          <a:prstGeom prst="bentConnector3">
            <a:avLst>
              <a:gd name="adj1" fmla="val 39646"/>
            </a:avLst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" name="Content Placeholder 49"/>
          <p:cNvSpPr>
            <a:spLocks noGrp="1"/>
          </p:cNvSpPr>
          <p:nvPr>
            <p:ph idx="1"/>
          </p:nvPr>
        </p:nvSpPr>
        <p:spPr>
          <a:xfrm>
            <a:off x="214923" y="1200151"/>
            <a:ext cx="3167430" cy="3394472"/>
          </a:xfrm>
        </p:spPr>
        <p:txBody>
          <a:bodyPr>
            <a:normAutofit/>
          </a:bodyPr>
          <a:lstStyle/>
          <a:p>
            <a:pPr marL="225425" indent="-225425"/>
            <a:r>
              <a:rPr lang="en-US" sz="1600" b="1" dirty="0" smtClean="0"/>
              <a:t>Problem: </a:t>
            </a:r>
            <a:r>
              <a:rPr lang="en-US" sz="1600" dirty="0" smtClean="0"/>
              <a:t>regional infra. </a:t>
            </a:r>
            <a:r>
              <a:rPr lang="en-US" sz="1600" i="1" dirty="0" smtClean="0"/>
              <a:t>failures</a:t>
            </a:r>
            <a:r>
              <a:rPr lang="en-US" sz="1600" dirty="0" smtClean="0"/>
              <a:t>/ cloud service </a:t>
            </a:r>
            <a:r>
              <a:rPr lang="en-US" sz="1600" i="1" dirty="0" smtClean="0"/>
              <a:t>disruptions</a:t>
            </a:r>
            <a:endParaRPr lang="en-US" sz="1200" i="1" dirty="0" smtClean="0"/>
          </a:p>
          <a:p>
            <a:pPr marL="400050" lvl="1" indent="-228600"/>
            <a:r>
              <a:rPr lang="en-US" sz="1200" dirty="0" smtClean="0"/>
              <a:t>Viewed </a:t>
            </a:r>
            <a:r>
              <a:rPr lang="en-US" sz="1200" dirty="0"/>
              <a:t>from local (</a:t>
            </a:r>
            <a:r>
              <a:rPr lang="en-US" sz="1200" dirty="0" smtClean="0"/>
              <a:t>campus/community) perspective</a:t>
            </a:r>
            <a:r>
              <a:rPr lang="en-US" sz="1200" dirty="0"/>
              <a:t>.</a:t>
            </a:r>
          </a:p>
          <a:p>
            <a:pPr marL="400050" lvl="1" indent="-228600"/>
            <a:r>
              <a:rPr lang="en-US" sz="1200" dirty="0" smtClean="0"/>
              <a:t>The organization controls </a:t>
            </a:r>
            <a:r>
              <a:rPr lang="en-US" sz="1200" dirty="0"/>
              <a:t>local infrastructure and deploys </a:t>
            </a:r>
            <a:r>
              <a:rPr lang="en-US" sz="1200" dirty="0" err="1"/>
              <a:t>IoT</a:t>
            </a:r>
            <a:r>
              <a:rPr lang="en-US" sz="1200" dirty="0"/>
              <a:t> devices there</a:t>
            </a:r>
            <a:r>
              <a:rPr lang="mr-IN" sz="1200" dirty="0" smtClean="0"/>
              <a:t>…</a:t>
            </a:r>
            <a:endParaRPr lang="en-US" sz="1600" dirty="0" smtClean="0"/>
          </a:p>
          <a:p>
            <a:pPr marL="225425" indent="-225425"/>
            <a:r>
              <a:rPr lang="en-US" sz="1600" b="1" dirty="0" smtClean="0"/>
              <a:t>Proposed solution: </a:t>
            </a:r>
            <a:r>
              <a:rPr lang="en-US" sz="1600" dirty="0" smtClean="0"/>
              <a:t>leverage local </a:t>
            </a:r>
            <a:r>
              <a:rPr lang="en-US" sz="1600" i="1" dirty="0" smtClean="0"/>
              <a:t>edge resources </a:t>
            </a:r>
            <a:r>
              <a:rPr lang="en-US" sz="1600" dirty="0" smtClean="0"/>
              <a:t>when needed </a:t>
            </a:r>
          </a:p>
          <a:p>
            <a:pPr marL="398463" lvl="1" indent="-225425"/>
            <a:r>
              <a:rPr lang="en-US" sz="1200" dirty="0" smtClean="0"/>
              <a:t>I.e. during cloud service disruptions.</a:t>
            </a:r>
          </a:p>
          <a:p>
            <a:pPr marL="398463" lvl="1" indent="-225425"/>
            <a:r>
              <a:rPr lang="en-US" sz="1200" dirty="0" smtClean="0"/>
              <a:t>SDN facilitates local network infrastructure awareness &amp; control.</a:t>
            </a:r>
          </a:p>
          <a:p>
            <a:pPr marL="398463" lvl="1" indent="-225425"/>
            <a:r>
              <a:rPr lang="en-US" sz="1200" dirty="0" smtClean="0"/>
              <a:t>Ride captures app requirements.</a:t>
            </a:r>
          </a:p>
        </p:txBody>
      </p:sp>
      <p:cxnSp>
        <p:nvCxnSpPr>
          <p:cNvPr id="369" name="Straight Connector 368"/>
          <p:cNvCxnSpPr/>
          <p:nvPr/>
        </p:nvCxnSpPr>
        <p:spPr>
          <a:xfrm flipH="1" flipV="1">
            <a:off x="6963561" y="4084596"/>
            <a:ext cx="319750" cy="48782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 flipV="1">
            <a:off x="5231954" y="4024743"/>
            <a:ext cx="262591" cy="583288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Right Triangle 243"/>
          <p:cNvSpPr/>
          <p:nvPr/>
        </p:nvSpPr>
        <p:spPr>
          <a:xfrm rot="9684203">
            <a:off x="4921099" y="4063241"/>
            <a:ext cx="495485" cy="523555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Triangle 250"/>
          <p:cNvSpPr/>
          <p:nvPr/>
        </p:nvSpPr>
        <p:spPr>
          <a:xfrm rot="984457" flipV="1">
            <a:off x="6962621" y="4067285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4857419" y="3856706"/>
            <a:ext cx="478647" cy="46518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7043580" y="3817969"/>
            <a:ext cx="400777" cy="37667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3715" y="3855825"/>
            <a:ext cx="300090" cy="300090"/>
          </a:xfrm>
          <a:prstGeom prst="rect">
            <a:avLst/>
          </a:prstGeom>
        </p:spPr>
      </p:pic>
      <p:sp>
        <p:nvSpPr>
          <p:cNvPr id="105" name="Right Triangle 104"/>
          <p:cNvSpPr/>
          <p:nvPr/>
        </p:nvSpPr>
        <p:spPr>
          <a:xfrm rot="2885581" flipV="1">
            <a:off x="7246148" y="4282723"/>
            <a:ext cx="372383" cy="493726"/>
          </a:xfrm>
          <a:prstGeom prst="rtTriangle">
            <a:avLst/>
          </a:prstGeom>
          <a:solidFill>
            <a:schemeClr val="bg1">
              <a:alpha val="3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7432340" y="4159342"/>
            <a:ext cx="400777" cy="37667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0650" algn="ctr"/>
            <a:endParaRPr lang="en-US" dirty="0"/>
          </a:p>
        </p:txBody>
      </p:sp>
      <p:pic>
        <p:nvPicPr>
          <p:cNvPr id="25" name="Picture 24" descr="fire sire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5" y="4189729"/>
            <a:ext cx="295887" cy="295887"/>
          </a:xfrm>
          <a:prstGeom prst="rect">
            <a:avLst/>
          </a:prstGeom>
        </p:spPr>
      </p:pic>
      <p:cxnSp>
        <p:nvCxnSpPr>
          <p:cNvPr id="110" name="Curved Connector 150"/>
          <p:cNvCxnSpPr>
            <a:stCxn id="291" idx="2"/>
            <a:endCxn id="106" idx="0"/>
          </p:cNvCxnSpPr>
          <p:nvPr/>
        </p:nvCxnSpPr>
        <p:spPr>
          <a:xfrm>
            <a:off x="7479439" y="2839681"/>
            <a:ext cx="153290" cy="1319661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501854" y="3223360"/>
            <a:ext cx="586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alerts</a:t>
            </a:r>
          </a:p>
        </p:txBody>
      </p:sp>
      <p:cxnSp>
        <p:nvCxnSpPr>
          <p:cNvPr id="115" name="Curved Connector 150"/>
          <p:cNvCxnSpPr/>
          <p:nvPr/>
        </p:nvCxnSpPr>
        <p:spPr>
          <a:xfrm>
            <a:off x="7561760" y="3638176"/>
            <a:ext cx="415951" cy="116096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0580" y="3654110"/>
            <a:ext cx="556030" cy="403431"/>
          </a:xfrm>
          <a:prstGeom prst="rect">
            <a:avLst/>
          </a:prstGeom>
        </p:spPr>
      </p:pic>
      <p:cxnSp>
        <p:nvCxnSpPr>
          <p:cNvPr id="92" name="Curved Connector 99"/>
          <p:cNvCxnSpPr>
            <a:stCxn id="160" idx="3"/>
            <a:endCxn id="103" idx="1"/>
          </p:cNvCxnSpPr>
          <p:nvPr/>
        </p:nvCxnSpPr>
        <p:spPr>
          <a:xfrm>
            <a:off x="5237679" y="2464503"/>
            <a:ext cx="353241" cy="519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urved Connector 99"/>
          <p:cNvCxnSpPr/>
          <p:nvPr/>
        </p:nvCxnSpPr>
        <p:spPr>
          <a:xfrm flipV="1">
            <a:off x="6725599" y="2469701"/>
            <a:ext cx="269926" cy="710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ysDash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8</a:t>
            </a:fld>
            <a:endParaRPr lang="en-US"/>
          </a:p>
        </p:txBody>
      </p:sp>
      <p:pic>
        <p:nvPicPr>
          <p:cNvPr id="95" name="Picture 4" descr="Image result for server">
            <a:extLst>
              <a:ext uri="{FF2B5EF4-FFF2-40B4-BE49-F238E27FC236}">
                <a16:creationId xmlns="" xmlns:a16="http://schemas.microsoft.com/office/drawing/2014/main" id="{2D1A5EB3-ABE4-CE45-B3DD-BD3A2DFA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07" y="3908347"/>
            <a:ext cx="307542" cy="3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95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uiExpand="1" animBg="1"/>
      <p:bldP spid="160" grpId="0" uiExpand="1"/>
      <p:bldP spid="12" grpId="0" uiExpand="1"/>
      <p:bldP spid="103" grpId="0" animBg="1"/>
      <p:bldP spid="104" grpId="0"/>
      <p:bldP spid="183" grpId="0"/>
      <p:bldP spid="192" grpId="0" animBg="1"/>
      <p:bldP spid="193" grpId="0"/>
      <p:bldP spid="194" grpId="0" animBg="1"/>
      <p:bldP spid="195" grpId="0"/>
      <p:bldP spid="211" grpId="0" uiExpand="1"/>
      <p:bldP spid="77" grpId="0" uiExpand="1"/>
      <p:bldP spid="291" grpId="0" uiExpand="1" animBg="1"/>
      <p:bldP spid="292" grpId="0" uiExpand="1"/>
      <p:bldP spid="310" grpId="0" uiExpand="1"/>
      <p:bldP spid="316" grpId="0" uiExpand="1"/>
      <p:bldP spid="347" grpId="0" uiExpand="1"/>
      <p:bldP spid="350" grpId="0"/>
      <p:bldP spid="368" grpId="0" build="p"/>
      <p:bldP spid="244" grpId="0" uiExpand="1" animBg="1"/>
      <p:bldP spid="96" grpId="0" uiExpand="1" animBg="1"/>
      <p:bldP spid="114" grpId="0" uiExpan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Ride Research Questions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803650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3FAF6-ED50-1441-BF30-3B1D9F227A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F755EF-E7F4-5F4F-9DBD-C027643A1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47A2A2-7828-C44E-BE03-AD7470CBE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3569236-76DE-D344-9292-0ECA0AED3D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FD90B0-F2D7-4B43-9B59-9790DACE2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62735</TotalTime>
  <Words>2555</Words>
  <Application>Microsoft Macintosh PowerPoint</Application>
  <PresentationFormat>On-screen Show (16:9)</PresentationFormat>
  <Paragraphs>445</Paragraphs>
  <Slides>30</Slides>
  <Notes>25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IoT Data Exchange</vt:lpstr>
      <vt:lpstr>Mission-Critical IoT Scenario: Smart Campus Earthquake Safety</vt:lpstr>
      <vt:lpstr>IoT Data Exchange Resilience</vt:lpstr>
      <vt:lpstr>Edge Computing for IoT DX Resilience</vt:lpstr>
      <vt:lpstr>Software-Defined Networking (SDN)</vt:lpstr>
      <vt:lpstr>Ride: A Resilient IoT Data Exchange Middleware Leveraging SDN and Edge Cloud Resources</vt:lpstr>
      <vt:lpstr>Ride Research Questions</vt:lpstr>
      <vt:lpstr>Ride Workflow</vt:lpstr>
      <vt:lpstr>Ride Workflow</vt:lpstr>
      <vt:lpstr>Ride-C: Resilient Data Collection</vt:lpstr>
      <vt:lpstr>Ride-C Algorithm</vt:lpstr>
      <vt:lpstr>PowerPoint Presentation</vt:lpstr>
      <vt:lpstr>Ride-D: Resilient Alert Dissemination</vt:lpstr>
      <vt:lpstr>Ride-D Algorithms</vt:lpstr>
      <vt:lpstr>Ride-D Algorithm Details</vt:lpstr>
      <vt:lpstr>Real-world Test-bed</vt:lpstr>
      <vt:lpstr>PowerPoint Presentation</vt:lpstr>
      <vt:lpstr>SDN Experiment</vt:lpstr>
      <vt:lpstr>SDN Experiment</vt:lpstr>
      <vt:lpstr>Experimental Setup</vt:lpstr>
      <vt:lpstr>End-to-end Experiments</vt:lpstr>
      <vt:lpstr>Ride-C Parameters: Detection Time / Overhead Trade-off</vt:lpstr>
      <vt:lpstr>Ride-C Comparison with Previous Related Works</vt:lpstr>
      <vt:lpstr>Ride-D MDMT-Construction</vt:lpstr>
      <vt:lpstr>Ride-D MDMT-Selection</vt:lpstr>
      <vt:lpstr>Ride-D Overhead Improvement</vt:lpstr>
      <vt:lpstr>PowerPoint Presentation</vt:lpstr>
      <vt:lpstr>Thank you!</vt:lpstr>
    </vt:vector>
  </TitlesOfParts>
  <Company>University of California, Irvine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Benson</dc:creator>
  <cp:lastModifiedBy>Kyle Benson</cp:lastModifiedBy>
  <cp:revision>233</cp:revision>
  <dcterms:created xsi:type="dcterms:W3CDTF">2017-05-08T00:14:52Z</dcterms:created>
  <dcterms:modified xsi:type="dcterms:W3CDTF">2018-06-19T21:11:10Z</dcterms:modified>
</cp:coreProperties>
</file>