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02" r:id="rId3"/>
    <p:sldId id="371" r:id="rId4"/>
    <p:sldId id="372" r:id="rId5"/>
    <p:sldId id="386" r:id="rId6"/>
    <p:sldId id="388" r:id="rId7"/>
    <p:sldId id="387" r:id="rId8"/>
    <p:sldId id="389" r:id="rId9"/>
    <p:sldId id="390" r:id="rId10"/>
    <p:sldId id="391" r:id="rId11"/>
    <p:sldId id="392" r:id="rId12"/>
    <p:sldId id="393" r:id="rId13"/>
    <p:sldId id="394" r:id="rId14"/>
    <p:sldId id="395" r:id="rId15"/>
    <p:sldId id="396" r:id="rId16"/>
    <p:sldId id="397" r:id="rId17"/>
    <p:sldId id="398" r:id="rId18"/>
    <p:sldId id="399" r:id="rId19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5674F6"/>
    <a:srgbClr val="6289F8"/>
    <a:srgbClr val="8097F8"/>
    <a:srgbClr val="2C61F6"/>
    <a:srgbClr val="F8F0D0"/>
    <a:srgbClr val="F2E4AA"/>
    <a:srgbClr val="000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l" defTabSz="966788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 smtClean="0">
                <a:cs typeface="+mn-cs"/>
              </a:defRPr>
            </a:lvl1pPr>
          </a:lstStyle>
          <a:p>
            <a:pPr>
              <a:defRPr/>
            </a:pPr>
            <a:fld id="{06F57F30-690F-C44A-B45D-9A5633CFEDA7}" type="datetime8">
              <a:rPr lang="en-US" smtClean="0"/>
              <a:t>10/26/21 1:24 PM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l" defTabSz="966788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 smtClean="0">
                <a:cs typeface="+mn-cs"/>
              </a:defRPr>
            </a:lvl1pPr>
          </a:lstStyle>
          <a:p>
            <a:pPr>
              <a:defRPr/>
            </a:pPr>
            <a:fld id="{0BD3AEDD-6045-524E-BF99-10D9E9B86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13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l" defTabSz="966788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 smtClean="0">
                <a:cs typeface="+mn-cs"/>
              </a:defRPr>
            </a:lvl1pPr>
          </a:lstStyle>
          <a:p>
            <a:pPr>
              <a:defRPr/>
            </a:pPr>
            <a:fld id="{DAC146FF-EA41-6F4A-9E51-1E5DC9D8BD00}" type="datetime8">
              <a:rPr lang="en-US" smtClean="0"/>
              <a:t>10/26/21 1:24 PM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799012" cy="3598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l" defTabSz="966788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 smtClean="0">
                <a:cs typeface="+mn-cs"/>
              </a:defRPr>
            </a:lvl1pPr>
          </a:lstStyle>
          <a:p>
            <a:pPr>
              <a:defRPr/>
            </a:pPr>
            <a:fld id="{D35BA05D-85AD-1F4A-B470-29B455B4A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3987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Divide-and-Conquer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D393750-B9FE-4E4E-BBEE-17FF24FAFA75}" type="datetime8">
              <a:rPr lang="en-US" sz="1400" smtClean="0"/>
              <a:t>10/26/21 1:24 PM</a:t>
            </a:fld>
            <a:endParaRPr lang="en-US" sz="1400"/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A5BC665-708C-624E-84D7-FE69708EA46D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9" name="Text Box 68"/>
          <p:cNvSpPr txBox="1">
            <a:spLocks noChangeArrowheads="1"/>
          </p:cNvSpPr>
          <p:nvPr userDrawn="1"/>
        </p:nvSpPr>
        <p:spPr bwMode="auto">
          <a:xfrm>
            <a:off x="435075" y="6400800"/>
            <a:ext cx="2738237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cs typeface="+mn-cs"/>
              </a:rPr>
              <a:t>© 2015 Goodrich</a:t>
            </a:r>
            <a:r>
              <a:rPr lang="en-US" sz="1400" baseline="0" dirty="0">
                <a:cs typeface="+mn-cs"/>
              </a:rPr>
              <a:t> and</a:t>
            </a:r>
            <a:r>
              <a:rPr lang="en-US" sz="1400" dirty="0">
                <a:cs typeface="+mn-cs"/>
              </a:rPr>
              <a:t> </a:t>
            </a:r>
            <a:r>
              <a:rPr lang="en-US" sz="1400" dirty="0" err="1">
                <a:cs typeface="+mn-cs"/>
              </a:rPr>
              <a:t>Tamassia</a:t>
            </a:r>
            <a:endParaRPr lang="en-US" sz="1400" dirty="0">
              <a:cs typeface="+mn-cs"/>
            </a:endParaRP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" name="Rectangle 6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Divide-and-Conquer</a:t>
            </a:r>
          </a:p>
        </p:txBody>
      </p:sp>
      <p:sp>
        <p:nvSpPr>
          <p:cNvPr id="71" name="Rectangle 7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C4D2A8-8A7E-3D49-B478-4860C6716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8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2107EB-82A9-4F4E-BADB-3008854E8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39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362AA1-2A11-6548-9A03-6D025838D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7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E32F43-0D38-5748-899D-561154996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40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5166D2-E4CB-7E44-83F8-8F1A59982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2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162C31-2B6A-ED4E-A2B7-B53EF0916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7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195134-82B8-8946-BC8A-5980FB798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9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7F9F7A-3CE3-104A-939C-1E9329C1D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6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E67C7B-5C2C-964C-8F4F-6059164AF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9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50843F-EA78-AE4D-A3C9-3AD9B0831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82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4A6E58-73BF-D04F-A87E-67C32D4B6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2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BA6BB61A-E81B-5446-9D6F-CCCBA571A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64" name="Text Box 68"/>
          <p:cNvSpPr txBox="1">
            <a:spLocks noChangeArrowheads="1"/>
          </p:cNvSpPr>
          <p:nvPr userDrawn="1"/>
        </p:nvSpPr>
        <p:spPr bwMode="auto">
          <a:xfrm>
            <a:off x="435075" y="6400800"/>
            <a:ext cx="2738237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cs typeface="+mn-cs"/>
              </a:rPr>
              <a:t>© 2015 Goodrich</a:t>
            </a:r>
            <a:r>
              <a:rPr lang="en-US" sz="1400" baseline="0" dirty="0">
                <a:cs typeface="+mn-cs"/>
              </a:rPr>
              <a:t> and</a:t>
            </a:r>
            <a:r>
              <a:rPr lang="en-US" sz="1400" dirty="0">
                <a:cs typeface="+mn-cs"/>
              </a:rPr>
              <a:t> </a:t>
            </a:r>
            <a:r>
              <a:rPr lang="en-US" sz="1400" dirty="0" err="1">
                <a:cs typeface="+mn-cs"/>
              </a:rPr>
              <a:t>Tamassia</a:t>
            </a:r>
            <a:endParaRPr lang="en-US" sz="14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charset="0"/>
        <a:buBlip>
          <a:blip r:embed="rId13"/>
        </a:buBlip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6.wmf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11.bin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6.wmf"/><Relationship Id="rId4" Type="http://schemas.openxmlformats.org/officeDocument/2006/relationships/image" Target="../media/image14.wmf"/><Relationship Id="rId9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4.bin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6.wmf"/><Relationship Id="rId4" Type="http://schemas.openxmlformats.org/officeDocument/2006/relationships/image" Target="../media/image14.wmf"/><Relationship Id="rId9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7.bin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6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20.bin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16.wmf"/><Relationship Id="rId4" Type="http://schemas.openxmlformats.org/officeDocument/2006/relationships/image" Target="../media/image14.wmf"/><Relationship Id="rId9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3.bin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16.wmf"/><Relationship Id="rId4" Type="http://schemas.openxmlformats.org/officeDocument/2006/relationships/image" Target="../media/image14.wmf"/><Relationship Id="rId9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6.bin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16.wmf"/><Relationship Id="rId4" Type="http://schemas.openxmlformats.org/officeDocument/2006/relationships/image" Target="../media/image14.wmf"/><Relationship Id="rId9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9.bin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16.wmf"/><Relationship Id="rId4" Type="http://schemas.openxmlformats.org/officeDocument/2006/relationships/image" Target="../media/image14.wmf"/><Relationship Id="rId9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8.wmf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2.wmf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2.wmf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0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Divide-and-Conquer</a:t>
            </a:r>
          </a:p>
        </p:txBody>
      </p:sp>
      <p:sp>
        <p:nvSpPr>
          <p:cNvPr id="15362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BCD529D-54C1-5547-8734-7F3B9BA20379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1676400"/>
            <a:ext cx="7391400" cy="9144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Divide-and-Conquer</a:t>
            </a:r>
          </a:p>
        </p:txBody>
      </p:sp>
      <p:sp>
        <p:nvSpPr>
          <p:cNvPr id="21" name="Subtitle 1"/>
          <p:cNvSpPr txBox="1">
            <a:spLocks/>
          </p:cNvSpPr>
          <p:nvPr/>
        </p:nvSpPr>
        <p:spPr bwMode="auto">
          <a:xfrm>
            <a:off x="914400" y="381000"/>
            <a:ext cx="6629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0"/>
              <a:buChar char="n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charset="0"/>
              <a:buChar char="w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/>
              <a:t>Presentation for use with the textbook, </a:t>
            </a:r>
            <a:r>
              <a:rPr lang="en-US" sz="1800">
                <a:solidFill>
                  <a:schemeClr val="tx2"/>
                </a:solidFill>
              </a:rPr>
              <a:t>Algorithm Design and Applications</a:t>
            </a:r>
            <a:r>
              <a:rPr lang="en-US" sz="1800"/>
              <a:t>, by M. T. Goodrich and R. Tamassia, Wiley, 2015</a:t>
            </a:r>
            <a:endParaRPr lang="en-US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2743200"/>
            <a:ext cx="2645155" cy="3638639"/>
          </a:xfrm>
          <a:prstGeom prst="rect">
            <a:avLst/>
          </a:prstGeom>
          <a:ln w="38100" cap="sq">
            <a:solidFill>
              <a:srgbClr val="5674F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Divide-and-Conquer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F43EE15-5DC2-614B-9D0F-D205948EDD6B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Master Method</a:t>
            </a:r>
          </a:p>
        </p:txBody>
      </p:sp>
      <p:sp>
        <p:nvSpPr>
          <p:cNvPr id="2458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Many divide-and-conquer recurrence equations have the form: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The Master Theorem:</a:t>
            </a:r>
          </a:p>
          <a:p>
            <a:pPr lvl="1"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</p:txBody>
      </p:sp>
      <p:graphicFrame>
        <p:nvGraphicFramePr>
          <p:cNvPr id="24581" name="Object 6"/>
          <p:cNvGraphicFramePr>
            <a:graphicFrameLocks noChangeAspect="1"/>
          </p:cNvGraphicFramePr>
          <p:nvPr/>
        </p:nvGraphicFramePr>
        <p:xfrm>
          <a:off x="2176463" y="2209800"/>
          <a:ext cx="5138737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0" name="Equation" r:id="rId3" imgW="2197100" imgH="457200" progId="Equation.3">
                  <p:embed/>
                </p:oleObj>
              </mc:Choice>
              <mc:Fallback>
                <p:oleObj name="Equation" r:id="rId3" imgW="21971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463" y="2209800"/>
                        <a:ext cx="5138737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582" name="Picture 7" descr="BD09997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"/>
            <a:ext cx="13573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583" name="Object 8"/>
          <p:cNvGraphicFramePr>
            <a:graphicFrameLocks noChangeAspect="1"/>
          </p:cNvGraphicFramePr>
          <p:nvPr/>
        </p:nvGraphicFramePr>
        <p:xfrm>
          <a:off x="1087438" y="3911600"/>
          <a:ext cx="7731125" cy="208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1" name="Equation" r:id="rId6" imgW="3568700" imgH="965200" progId="Equation.3">
                  <p:embed/>
                </p:oleObj>
              </mc:Choice>
              <mc:Fallback>
                <p:oleObj name="Equation" r:id="rId6" imgW="3568700" imgH="965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438" y="3911600"/>
                        <a:ext cx="7731125" cy="208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Divide-and-Conquer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D05E5C7-9A43-AA47-8046-B403B500B92A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Master Method, Example 1</a:t>
            </a:r>
          </a:p>
        </p:txBody>
      </p:sp>
      <p:sp>
        <p:nvSpPr>
          <p:cNvPr id="2560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The form: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The Master Theorem: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Example: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</p:txBody>
      </p:sp>
      <p:graphicFrame>
        <p:nvGraphicFramePr>
          <p:cNvPr id="25605" name="Object 4"/>
          <p:cNvGraphicFramePr>
            <a:graphicFrameLocks noChangeAspect="1"/>
          </p:cNvGraphicFramePr>
          <p:nvPr/>
        </p:nvGraphicFramePr>
        <p:xfrm>
          <a:off x="2709863" y="1524000"/>
          <a:ext cx="3919537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6" name="Equation" r:id="rId3" imgW="2197100" imgH="457200" progId="Equation.3">
                  <p:embed/>
                </p:oleObj>
              </mc:Choice>
              <mc:Fallback>
                <p:oleObj name="Equation" r:id="rId3" imgW="21971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863" y="1524000"/>
                        <a:ext cx="3919537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06" name="Picture 5" descr="C:\Documents and Settings\Administrator\Application Data\Microsoft\Media Catalog\Downloaded Clips\cl3\BD09997_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"/>
            <a:ext cx="13573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5607" name="Object 6"/>
          <p:cNvGraphicFramePr>
            <a:graphicFrameLocks noChangeAspect="1"/>
          </p:cNvGraphicFramePr>
          <p:nvPr/>
        </p:nvGraphicFramePr>
        <p:xfrm>
          <a:off x="1524000" y="2792413"/>
          <a:ext cx="6019800" cy="162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7" name="Equation" r:id="rId6" imgW="3568700" imgH="965200" progId="Equation.3">
                  <p:embed/>
                </p:oleObj>
              </mc:Choice>
              <mc:Fallback>
                <p:oleObj name="Equation" r:id="rId6" imgW="3568700" imgH="965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792413"/>
                        <a:ext cx="6019800" cy="162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2514600" y="4648200"/>
          <a:ext cx="3429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8" name="Equation" r:id="rId8" imgW="1218671" imgH="203112" progId="Equation.3">
                  <p:embed/>
                </p:oleObj>
              </mc:Choice>
              <mc:Fallback>
                <p:oleObj name="Equation" r:id="rId8" imgW="1218671" imgH="20311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648200"/>
                        <a:ext cx="34290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41" name="Text Box 9"/>
          <p:cNvSpPr txBox="1">
            <a:spLocks noChangeArrowheads="1"/>
          </p:cNvSpPr>
          <p:nvPr/>
        </p:nvSpPr>
        <p:spPr bwMode="auto">
          <a:xfrm>
            <a:off x="1143000" y="5410200"/>
            <a:ext cx="6557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Solution: log</a:t>
            </a:r>
            <a:r>
              <a:rPr lang="en-US" baseline="-25000"/>
              <a:t>b</a:t>
            </a:r>
            <a:r>
              <a:rPr lang="en-US"/>
              <a:t>a=2, so case 1 says T(n) is O(n</a:t>
            </a:r>
            <a:r>
              <a:rPr lang="en-US" baseline="30000"/>
              <a:t>2</a:t>
            </a:r>
            <a:r>
              <a:rPr lang="en-US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4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Divide-and-Conquer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44691B4-6880-9847-A704-D44F58A70602}" type="slidenum">
              <a:rPr lang="en-US" sz="1400"/>
              <a:pPr eaLnBrk="1" hangingPunct="1"/>
              <a:t>12</a:t>
            </a:fld>
            <a:endParaRPr 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Master Method, Example 2</a:t>
            </a:r>
          </a:p>
        </p:txBody>
      </p:sp>
      <p:sp>
        <p:nvSpPr>
          <p:cNvPr id="266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The form: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The Master Theorem: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Example: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</p:txBody>
      </p:sp>
      <p:graphicFrame>
        <p:nvGraphicFramePr>
          <p:cNvPr id="26629" name="Object 4"/>
          <p:cNvGraphicFramePr>
            <a:graphicFrameLocks noChangeAspect="1"/>
          </p:cNvGraphicFramePr>
          <p:nvPr/>
        </p:nvGraphicFramePr>
        <p:xfrm>
          <a:off x="2709863" y="1524000"/>
          <a:ext cx="3919537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0" name="Equation" r:id="rId3" imgW="2197100" imgH="457200" progId="Equation.3">
                  <p:embed/>
                </p:oleObj>
              </mc:Choice>
              <mc:Fallback>
                <p:oleObj name="Equation" r:id="rId3" imgW="21971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863" y="1524000"/>
                        <a:ext cx="3919537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30" name="Picture 5" descr="C:\Documents and Settings\Administrator\Application Data\Microsoft\Media Catalog\Downloaded Clips\cl3\BD09997_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"/>
            <a:ext cx="13573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6631" name="Object 6"/>
          <p:cNvGraphicFramePr>
            <a:graphicFrameLocks noChangeAspect="1"/>
          </p:cNvGraphicFramePr>
          <p:nvPr/>
        </p:nvGraphicFramePr>
        <p:xfrm>
          <a:off x="1524000" y="2792413"/>
          <a:ext cx="6019800" cy="162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1" name="Equation" r:id="rId6" imgW="3568700" imgH="965200" progId="Equation.3">
                  <p:embed/>
                </p:oleObj>
              </mc:Choice>
              <mc:Fallback>
                <p:oleObj name="Equation" r:id="rId6" imgW="3568700" imgH="965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792413"/>
                        <a:ext cx="6019800" cy="162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7"/>
          <p:cNvGraphicFramePr>
            <a:graphicFrameLocks noChangeAspect="1"/>
          </p:cNvGraphicFramePr>
          <p:nvPr/>
        </p:nvGraphicFramePr>
        <p:xfrm>
          <a:off x="2068513" y="4762500"/>
          <a:ext cx="432276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2" name="Equation" r:id="rId8" imgW="1536033" imgH="203112" progId="Equation.3">
                  <p:embed/>
                </p:oleObj>
              </mc:Choice>
              <mc:Fallback>
                <p:oleObj name="Equation" r:id="rId8" imgW="1536033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8513" y="4762500"/>
                        <a:ext cx="4322762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3064" name="Text Box 8"/>
          <p:cNvSpPr txBox="1">
            <a:spLocks noChangeArrowheads="1"/>
          </p:cNvSpPr>
          <p:nvPr/>
        </p:nvSpPr>
        <p:spPr bwMode="auto">
          <a:xfrm>
            <a:off x="777875" y="5410200"/>
            <a:ext cx="728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Solution: log</a:t>
            </a:r>
            <a:r>
              <a:rPr lang="en-US" baseline="-25000"/>
              <a:t>b</a:t>
            </a:r>
            <a:r>
              <a:rPr lang="en-US"/>
              <a:t>a=1, so case 2 says T(n) is O(n log</a:t>
            </a:r>
            <a:r>
              <a:rPr lang="en-US" baseline="30000"/>
              <a:t>2 </a:t>
            </a:r>
            <a:r>
              <a:rPr lang="en-US"/>
              <a:t>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Divide-and-Conquer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AA96585-BA41-B841-A302-4D4088170B49}" type="slidenum">
              <a:rPr lang="en-US" sz="1400"/>
              <a:pPr eaLnBrk="1" hangingPunct="1"/>
              <a:t>13</a:t>
            </a:fld>
            <a:endParaRPr 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Master Method, Example 3</a:t>
            </a:r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The form: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The Master Theorem: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Example: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</p:txBody>
      </p:sp>
      <p:graphicFrame>
        <p:nvGraphicFramePr>
          <p:cNvPr id="27653" name="Object 4"/>
          <p:cNvGraphicFramePr>
            <a:graphicFrameLocks noChangeAspect="1"/>
          </p:cNvGraphicFramePr>
          <p:nvPr/>
        </p:nvGraphicFramePr>
        <p:xfrm>
          <a:off x="2709863" y="1524000"/>
          <a:ext cx="3919537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4" name="Equation" r:id="rId3" imgW="2197100" imgH="457200" progId="Equation.3">
                  <p:embed/>
                </p:oleObj>
              </mc:Choice>
              <mc:Fallback>
                <p:oleObj name="Equation" r:id="rId3" imgW="21971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863" y="1524000"/>
                        <a:ext cx="3919537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4" name="Picture 5" descr="C:\Documents and Settings\Administrator\Application Data\Microsoft\Media Catalog\Downloaded Clips\cl3\BD09997_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"/>
            <a:ext cx="13573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7655" name="Object 6"/>
          <p:cNvGraphicFramePr>
            <a:graphicFrameLocks noChangeAspect="1"/>
          </p:cNvGraphicFramePr>
          <p:nvPr/>
        </p:nvGraphicFramePr>
        <p:xfrm>
          <a:off x="1524000" y="2792413"/>
          <a:ext cx="6019800" cy="162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5" name="Equation" r:id="rId6" imgW="3568700" imgH="965200" progId="Equation.3">
                  <p:embed/>
                </p:oleObj>
              </mc:Choice>
              <mc:Fallback>
                <p:oleObj name="Equation" r:id="rId6" imgW="3568700" imgH="965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792413"/>
                        <a:ext cx="6019800" cy="162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7"/>
          <p:cNvGraphicFramePr>
            <a:graphicFrameLocks noChangeAspect="1"/>
          </p:cNvGraphicFramePr>
          <p:nvPr/>
        </p:nvGraphicFramePr>
        <p:xfrm>
          <a:off x="2193925" y="4762500"/>
          <a:ext cx="407193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6" name="Equation" r:id="rId8" imgW="1447172" imgH="203112" progId="Equation.3">
                  <p:embed/>
                </p:oleObj>
              </mc:Choice>
              <mc:Fallback>
                <p:oleObj name="Equation" r:id="rId8" imgW="1447172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3925" y="4762500"/>
                        <a:ext cx="4071938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88" name="Text Box 8"/>
          <p:cNvSpPr txBox="1">
            <a:spLocks noChangeArrowheads="1"/>
          </p:cNvSpPr>
          <p:nvPr/>
        </p:nvSpPr>
        <p:spPr bwMode="auto">
          <a:xfrm>
            <a:off x="833438" y="5410200"/>
            <a:ext cx="717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Solution: log</a:t>
            </a:r>
            <a:r>
              <a:rPr lang="en-US" baseline="-25000"/>
              <a:t>b</a:t>
            </a:r>
            <a:r>
              <a:rPr lang="en-US"/>
              <a:t>a=0, so case 3 says T(n) is O(n log</a:t>
            </a:r>
            <a:r>
              <a:rPr lang="en-US" baseline="30000"/>
              <a:t> </a:t>
            </a:r>
            <a:r>
              <a:rPr lang="en-US"/>
              <a:t>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Divide-and-Conquer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B528DFC-D9FC-1746-90E2-B852591CC0B7}" type="slidenum">
              <a:rPr lang="en-US" sz="1400"/>
              <a:pPr eaLnBrk="1" hangingPunct="1"/>
              <a:t>14</a:t>
            </a:fld>
            <a:endParaRPr 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Master Method, Example 4</a:t>
            </a:r>
          </a:p>
        </p:txBody>
      </p:sp>
      <p:sp>
        <p:nvSpPr>
          <p:cNvPr id="286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The form: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The Master Theorem: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Example: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</p:txBody>
      </p:sp>
      <p:graphicFrame>
        <p:nvGraphicFramePr>
          <p:cNvPr id="28677" name="Object 4"/>
          <p:cNvGraphicFramePr>
            <a:graphicFrameLocks noChangeAspect="1"/>
          </p:cNvGraphicFramePr>
          <p:nvPr/>
        </p:nvGraphicFramePr>
        <p:xfrm>
          <a:off x="2709863" y="1524000"/>
          <a:ext cx="3919537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8" name="Equation" r:id="rId3" imgW="2197100" imgH="457200" progId="Equation.3">
                  <p:embed/>
                </p:oleObj>
              </mc:Choice>
              <mc:Fallback>
                <p:oleObj name="Equation" r:id="rId3" imgW="21971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863" y="1524000"/>
                        <a:ext cx="3919537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78" name="Picture 5" descr="C:\Documents and Settings\Administrator\Application Data\Microsoft\Media Catalog\Downloaded Clips\cl3\BD09997_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"/>
            <a:ext cx="13573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8679" name="Object 6"/>
          <p:cNvGraphicFramePr>
            <a:graphicFrameLocks noChangeAspect="1"/>
          </p:cNvGraphicFramePr>
          <p:nvPr/>
        </p:nvGraphicFramePr>
        <p:xfrm>
          <a:off x="1524000" y="2792413"/>
          <a:ext cx="6019800" cy="162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9" name="Equation" r:id="rId6" imgW="3568700" imgH="965200" progId="Equation.3">
                  <p:embed/>
                </p:oleObj>
              </mc:Choice>
              <mc:Fallback>
                <p:oleObj name="Equation" r:id="rId6" imgW="3568700" imgH="965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792413"/>
                        <a:ext cx="6019800" cy="162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7"/>
          <p:cNvGraphicFramePr>
            <a:graphicFrameLocks noChangeAspect="1"/>
          </p:cNvGraphicFramePr>
          <p:nvPr/>
        </p:nvGraphicFramePr>
        <p:xfrm>
          <a:off x="2443163" y="4727575"/>
          <a:ext cx="3571875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0" name="Equation" r:id="rId8" imgW="1270000" imgH="228600" progId="Equation.3">
                  <p:embed/>
                </p:oleObj>
              </mc:Choice>
              <mc:Fallback>
                <p:oleObj name="Equation" r:id="rId8" imgW="12700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3163" y="4727575"/>
                        <a:ext cx="3571875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12" name="Text Box 8"/>
          <p:cNvSpPr txBox="1">
            <a:spLocks noChangeArrowheads="1"/>
          </p:cNvSpPr>
          <p:nvPr/>
        </p:nvSpPr>
        <p:spPr bwMode="auto">
          <a:xfrm>
            <a:off x="1143000" y="5410200"/>
            <a:ext cx="6557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Solution: log</a:t>
            </a:r>
            <a:r>
              <a:rPr lang="en-US" baseline="-25000"/>
              <a:t>b</a:t>
            </a:r>
            <a:r>
              <a:rPr lang="en-US"/>
              <a:t>a=3, so case 1 says T(n) is O(n</a:t>
            </a:r>
            <a:r>
              <a:rPr lang="en-US" baseline="30000"/>
              <a:t>3</a:t>
            </a:r>
            <a:r>
              <a:rPr lang="en-US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Divide-and-Conquer</a:t>
            </a:r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69D4892-CAD9-DD4D-BAE4-D1F5BE44331F}" type="slidenum">
              <a:rPr lang="en-US" sz="1400"/>
              <a:pPr eaLnBrk="1" hangingPunct="1"/>
              <a:t>15</a:t>
            </a:fld>
            <a:endParaRPr 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Master Method, Example 5</a:t>
            </a:r>
          </a:p>
        </p:txBody>
      </p:sp>
      <p:sp>
        <p:nvSpPr>
          <p:cNvPr id="297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The form: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The Master Theorem: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Example: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</p:txBody>
      </p:sp>
      <p:graphicFrame>
        <p:nvGraphicFramePr>
          <p:cNvPr id="29701" name="Object 4"/>
          <p:cNvGraphicFramePr>
            <a:graphicFrameLocks noChangeAspect="1"/>
          </p:cNvGraphicFramePr>
          <p:nvPr/>
        </p:nvGraphicFramePr>
        <p:xfrm>
          <a:off x="2709863" y="1524000"/>
          <a:ext cx="3919537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2" name="Equation" r:id="rId3" imgW="2197100" imgH="457200" progId="Equation.3">
                  <p:embed/>
                </p:oleObj>
              </mc:Choice>
              <mc:Fallback>
                <p:oleObj name="Equation" r:id="rId3" imgW="21971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863" y="1524000"/>
                        <a:ext cx="3919537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2" name="Picture 5" descr="C:\Documents and Settings\Administrator\Application Data\Microsoft\Media Catalog\Downloaded Clips\cl3\BD09997_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"/>
            <a:ext cx="13573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9703" name="Object 6"/>
          <p:cNvGraphicFramePr>
            <a:graphicFrameLocks noChangeAspect="1"/>
          </p:cNvGraphicFramePr>
          <p:nvPr/>
        </p:nvGraphicFramePr>
        <p:xfrm>
          <a:off x="1524000" y="2792413"/>
          <a:ext cx="6019800" cy="162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3" name="Equation" r:id="rId6" imgW="3568700" imgH="965200" progId="Equation.3">
                  <p:embed/>
                </p:oleObj>
              </mc:Choice>
              <mc:Fallback>
                <p:oleObj name="Equation" r:id="rId6" imgW="3568700" imgH="965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792413"/>
                        <a:ext cx="6019800" cy="162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4" name="Object 7"/>
          <p:cNvGraphicFramePr>
            <a:graphicFrameLocks noChangeAspect="1"/>
          </p:cNvGraphicFramePr>
          <p:nvPr/>
        </p:nvGraphicFramePr>
        <p:xfrm>
          <a:off x="2460625" y="4727575"/>
          <a:ext cx="353695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4" name="Equation" r:id="rId8" imgW="1257300" imgH="228600" progId="Equation.3">
                  <p:embed/>
                </p:oleObj>
              </mc:Choice>
              <mc:Fallback>
                <p:oleObj name="Equation" r:id="rId8" imgW="12573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25" y="4727575"/>
                        <a:ext cx="3536950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6" name="Text Box 8"/>
          <p:cNvSpPr txBox="1">
            <a:spLocks noChangeArrowheads="1"/>
          </p:cNvSpPr>
          <p:nvPr/>
        </p:nvSpPr>
        <p:spPr bwMode="auto">
          <a:xfrm>
            <a:off x="1143000" y="5410200"/>
            <a:ext cx="6557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Solution: log</a:t>
            </a:r>
            <a:r>
              <a:rPr lang="en-US" baseline="-25000"/>
              <a:t>b</a:t>
            </a:r>
            <a:r>
              <a:rPr lang="en-US"/>
              <a:t>a=2, so case 3 says T(n) is O(n</a:t>
            </a:r>
            <a:r>
              <a:rPr lang="en-US" baseline="30000"/>
              <a:t>3</a:t>
            </a:r>
            <a:r>
              <a:rPr lang="en-US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Divide-and-Conquer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024C9B0-949B-FB46-A4AF-30E3E4B611AF}" type="slidenum">
              <a:rPr lang="en-US" sz="1400"/>
              <a:pPr eaLnBrk="1" hangingPunct="1"/>
              <a:t>16</a:t>
            </a:fld>
            <a:endParaRPr lang="en-US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Master Method, Example 6</a:t>
            </a:r>
          </a:p>
        </p:txBody>
      </p:sp>
      <p:sp>
        <p:nvSpPr>
          <p:cNvPr id="3072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The form: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The Master Theorem: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Example: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</p:txBody>
      </p:sp>
      <p:graphicFrame>
        <p:nvGraphicFramePr>
          <p:cNvPr id="30725" name="Object 4"/>
          <p:cNvGraphicFramePr>
            <a:graphicFrameLocks noChangeAspect="1"/>
          </p:cNvGraphicFramePr>
          <p:nvPr/>
        </p:nvGraphicFramePr>
        <p:xfrm>
          <a:off x="2709863" y="1524000"/>
          <a:ext cx="3919537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7" name="Equation" r:id="rId3" imgW="2197100" imgH="457200" progId="Equation.3">
                  <p:embed/>
                </p:oleObj>
              </mc:Choice>
              <mc:Fallback>
                <p:oleObj name="Equation" r:id="rId3" imgW="21971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863" y="1524000"/>
                        <a:ext cx="3919537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26" name="Picture 5" descr="C:\Documents and Settings\Administrator\Application Data\Microsoft\Media Catalog\Downloaded Clips\cl3\BD09997_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"/>
            <a:ext cx="13573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27" name="Object 6"/>
          <p:cNvGraphicFramePr>
            <a:graphicFrameLocks noChangeAspect="1"/>
          </p:cNvGraphicFramePr>
          <p:nvPr/>
        </p:nvGraphicFramePr>
        <p:xfrm>
          <a:off x="1524000" y="2792413"/>
          <a:ext cx="6019800" cy="162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8" name="Equation" r:id="rId6" imgW="3568700" imgH="965200" progId="Equation.3">
                  <p:embed/>
                </p:oleObj>
              </mc:Choice>
              <mc:Fallback>
                <p:oleObj name="Equation" r:id="rId6" imgW="3568700" imgH="965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792413"/>
                        <a:ext cx="6019800" cy="162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8" name="Object 7"/>
          <p:cNvGraphicFramePr>
            <a:graphicFrameLocks noChangeAspect="1"/>
          </p:cNvGraphicFramePr>
          <p:nvPr/>
        </p:nvGraphicFramePr>
        <p:xfrm>
          <a:off x="2657475" y="4762500"/>
          <a:ext cx="3143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9" name="Equation" r:id="rId8" imgW="1117115" imgH="203112" progId="Equation.3">
                  <p:embed/>
                </p:oleObj>
              </mc:Choice>
              <mc:Fallback>
                <p:oleObj name="Equation" r:id="rId8" imgW="1117115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7475" y="4762500"/>
                        <a:ext cx="31432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7160" name="Text Box 8"/>
          <p:cNvSpPr txBox="1">
            <a:spLocks noChangeArrowheads="1"/>
          </p:cNvSpPr>
          <p:nvPr/>
        </p:nvSpPr>
        <p:spPr bwMode="auto">
          <a:xfrm>
            <a:off x="949325" y="5410200"/>
            <a:ext cx="694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Solution: log</a:t>
            </a:r>
            <a:r>
              <a:rPr lang="en-US" baseline="-25000"/>
              <a:t>b</a:t>
            </a:r>
            <a:r>
              <a:rPr lang="en-US"/>
              <a:t>a=0, so case 2 says T(n) is O(log n).</a:t>
            </a:r>
          </a:p>
        </p:txBody>
      </p:sp>
      <p:sp>
        <p:nvSpPr>
          <p:cNvPr id="30730" name="Text Box 9"/>
          <p:cNvSpPr txBox="1">
            <a:spLocks noChangeArrowheads="1"/>
          </p:cNvSpPr>
          <p:nvPr/>
        </p:nvSpPr>
        <p:spPr bwMode="auto">
          <a:xfrm>
            <a:off x="6019800" y="4800600"/>
            <a:ext cx="2222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(binary search)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Divide-and-Conquer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55F99D7-FAA9-9E4A-8B24-E70B4C5EB630}" type="slidenum">
              <a:rPr lang="en-US" sz="1400"/>
              <a:pPr eaLnBrk="1" hangingPunct="1"/>
              <a:t>17</a:t>
            </a:fld>
            <a:endParaRPr lang="en-US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Master Method, Example 7</a:t>
            </a:r>
          </a:p>
        </p:txBody>
      </p:sp>
      <p:sp>
        <p:nvSpPr>
          <p:cNvPr id="317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The form: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The Master Theorem: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Example: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</p:txBody>
      </p:sp>
      <p:graphicFrame>
        <p:nvGraphicFramePr>
          <p:cNvPr id="31749" name="Object 4"/>
          <p:cNvGraphicFramePr>
            <a:graphicFrameLocks noChangeAspect="1"/>
          </p:cNvGraphicFramePr>
          <p:nvPr/>
        </p:nvGraphicFramePr>
        <p:xfrm>
          <a:off x="2709863" y="1524000"/>
          <a:ext cx="3919537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1" name="Equation" r:id="rId3" imgW="2197100" imgH="457200" progId="Equation.3">
                  <p:embed/>
                </p:oleObj>
              </mc:Choice>
              <mc:Fallback>
                <p:oleObj name="Equation" r:id="rId3" imgW="21971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863" y="1524000"/>
                        <a:ext cx="3919537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750" name="Picture 5" descr="C:\Documents and Settings\Administrator\Application Data\Microsoft\Media Catalog\Downloaded Clips\cl3\BD09997_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"/>
            <a:ext cx="13573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1751" name="Object 6"/>
          <p:cNvGraphicFramePr>
            <a:graphicFrameLocks noChangeAspect="1"/>
          </p:cNvGraphicFramePr>
          <p:nvPr/>
        </p:nvGraphicFramePr>
        <p:xfrm>
          <a:off x="1524000" y="2792413"/>
          <a:ext cx="6019800" cy="162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2" name="Equation" r:id="rId6" imgW="3568700" imgH="965200" progId="Equation.3">
                  <p:embed/>
                </p:oleObj>
              </mc:Choice>
              <mc:Fallback>
                <p:oleObj name="Equation" r:id="rId6" imgW="3568700" imgH="965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792413"/>
                        <a:ext cx="6019800" cy="162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7"/>
          <p:cNvGraphicFramePr>
            <a:graphicFrameLocks noChangeAspect="1"/>
          </p:cNvGraphicFramePr>
          <p:nvPr/>
        </p:nvGraphicFramePr>
        <p:xfrm>
          <a:off x="1828800" y="4838700"/>
          <a:ext cx="40354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3" name="Equation" r:id="rId8" imgW="1435100" imgH="203200" progId="Equation.3">
                  <p:embed/>
                </p:oleObj>
              </mc:Choice>
              <mc:Fallback>
                <p:oleObj name="Equation" r:id="rId8" imgW="1435100" imgH="203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838700"/>
                        <a:ext cx="403542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8184" name="Text Box 8"/>
          <p:cNvSpPr txBox="1">
            <a:spLocks noChangeArrowheads="1"/>
          </p:cNvSpPr>
          <p:nvPr/>
        </p:nvSpPr>
        <p:spPr bwMode="auto">
          <a:xfrm>
            <a:off x="1198563" y="5410200"/>
            <a:ext cx="6446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Solution: log</a:t>
            </a:r>
            <a:r>
              <a:rPr lang="en-US" baseline="-25000"/>
              <a:t>b</a:t>
            </a:r>
            <a:r>
              <a:rPr lang="en-US"/>
              <a:t>a=1, so case 1 says T(n) is O(n).</a:t>
            </a:r>
          </a:p>
        </p:txBody>
      </p:sp>
      <p:sp>
        <p:nvSpPr>
          <p:cNvPr id="31754" name="Text Box 9"/>
          <p:cNvSpPr txBox="1">
            <a:spLocks noChangeArrowheads="1"/>
          </p:cNvSpPr>
          <p:nvPr/>
        </p:nvSpPr>
        <p:spPr bwMode="auto">
          <a:xfrm>
            <a:off x="6096000" y="4876800"/>
            <a:ext cx="2814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(heap construction)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8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8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4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Divide-and-Conquer</a:t>
            </a:r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194AF67-F1B5-A545-979B-038016A20401}" type="slidenum">
              <a:rPr lang="en-US" sz="1400"/>
              <a:pPr eaLnBrk="1" hangingPunct="1"/>
              <a:t>18</a:t>
            </a:fld>
            <a:endParaRPr lang="en-US" sz="1400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858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>
                <a:latin typeface="Tahoma" charset="0"/>
                <a:cs typeface="+mj-cs"/>
              </a:rPr>
              <a:t>Sketch of Proof of the Master Theorem</a:t>
            </a:r>
          </a:p>
        </p:txBody>
      </p:sp>
      <p:sp>
        <p:nvSpPr>
          <p:cNvPr id="3277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Using iterative substitution, let us see if we can find a pattern: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0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We then distinguish the three cases 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The first term is dominant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Each part of the summation is equally dominant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The summation is a geometric series</a:t>
            </a:r>
            <a:endParaRPr lang="en-US" sz="1800" b="1" dirty="0">
              <a:latin typeface="Times New Roman" charset="0"/>
            </a:endParaRPr>
          </a:p>
        </p:txBody>
      </p:sp>
      <p:graphicFrame>
        <p:nvGraphicFramePr>
          <p:cNvPr id="32773" name="Object 4"/>
          <p:cNvGraphicFramePr>
            <a:graphicFrameLocks noChangeAspect="1"/>
          </p:cNvGraphicFramePr>
          <p:nvPr/>
        </p:nvGraphicFramePr>
        <p:xfrm>
          <a:off x="2454275" y="1905000"/>
          <a:ext cx="4632325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1" name="Equation" r:id="rId3" imgW="2984500" imgH="2095500" progId="Equation.3">
                  <p:embed/>
                </p:oleObj>
              </mc:Choice>
              <mc:Fallback>
                <p:oleObj name="Equation" r:id="rId3" imgW="2984500" imgH="2095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4275" y="1905000"/>
                        <a:ext cx="4632325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74" name="Picture 7" descr="C:\Documents and Settings\Administrator\Application Data\Microsoft\Media Catalog\Downloaded Clips\cl77\j0299215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2400"/>
            <a:ext cx="1604963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6451" y="4401514"/>
            <a:ext cx="3375949" cy="20754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Application: Maxima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05800" cy="4495800"/>
          </a:xfrm>
        </p:spPr>
        <p:txBody>
          <a:bodyPr/>
          <a:lstStyle/>
          <a:p>
            <a:r>
              <a:rPr lang="en-US" sz="2000" dirty="0"/>
              <a:t>We can visualize the various trade-offs for optimizing two-dimensional data, such as points representing hotels according to their pool size and restaurant quality, by plotting each as a two-dimensional point, (x, y), where x is the pool size and y is the restaurant quality score. </a:t>
            </a:r>
          </a:p>
          <a:p>
            <a:r>
              <a:rPr lang="en-US" sz="2000" dirty="0"/>
              <a:t>We say that such a point is a </a:t>
            </a:r>
            <a:r>
              <a:rPr lang="en-US" sz="2000" b="1" dirty="0">
                <a:solidFill>
                  <a:srgbClr val="FF0000"/>
                </a:solidFill>
              </a:rPr>
              <a:t>maximum point</a:t>
            </a:r>
            <a:r>
              <a:rPr lang="en-US" sz="2000" dirty="0"/>
              <a:t> in a set if there is no other point, (x′, y′), in that set such that x ≤ x′ and y ≤ y′.</a:t>
            </a:r>
          </a:p>
          <a:p>
            <a:r>
              <a:rPr lang="en-US" sz="2000" dirty="0"/>
              <a:t>The maximum points are the best potential choices based on these two dimensions and finding all of them is the </a:t>
            </a:r>
            <a:r>
              <a:rPr lang="en-US" sz="2000" b="1" dirty="0">
                <a:solidFill>
                  <a:srgbClr val="FF0000"/>
                </a:solidFill>
              </a:rPr>
              <a:t>maxima set </a:t>
            </a:r>
            <a:r>
              <a:rPr lang="en-US" sz="2000" dirty="0"/>
              <a:t>problem.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32F43-0D38-5748-899D-561154996E2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9024" y="4800600"/>
            <a:ext cx="33142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We can efficiently find all</a:t>
            </a:r>
          </a:p>
          <a:p>
            <a:r>
              <a:rPr lang="en-US" sz="2000" dirty="0"/>
              <a:t>the maxima points</a:t>
            </a:r>
          </a:p>
          <a:p>
            <a:r>
              <a:rPr lang="en-US" sz="2000" dirty="0"/>
              <a:t>by divide-and-conquer.</a:t>
            </a:r>
          </a:p>
          <a:p>
            <a:r>
              <a:rPr lang="en-US" sz="2000" dirty="0"/>
              <a:t>Here the set is {A,H,I,G,D}.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3657600" y="5562600"/>
            <a:ext cx="1143000" cy="30480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523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Divide-and-Conquer</a:t>
            </a:r>
          </a:p>
        </p:txBody>
      </p:sp>
      <p:sp>
        <p:nvSpPr>
          <p:cNvPr id="174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07BE06A-5AC1-D342-96DA-304C314C3101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Divide-and-Conquer</a:t>
            </a:r>
          </a:p>
        </p:txBody>
      </p:sp>
      <p:sp>
        <p:nvSpPr>
          <p:cNvPr id="174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4724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Tahoma" charset="0"/>
              </a:rPr>
              <a:t>Divide-and conquer</a:t>
            </a:r>
            <a:r>
              <a:rPr lang="en-US" sz="2400" dirty="0">
                <a:latin typeface="Tahoma" charset="0"/>
              </a:rPr>
              <a:t> is a general algorithm design paradigm: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charset="0"/>
              </a:rPr>
              <a:t>Divide</a:t>
            </a:r>
            <a:r>
              <a:rPr lang="en-US" sz="2000" dirty="0">
                <a:latin typeface="Tahoma" charset="0"/>
              </a:rPr>
              <a:t>: divide the input data 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dirty="0">
                <a:latin typeface="Tahoma" charset="0"/>
              </a:rPr>
              <a:t> in two or more disjoint subsets 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baseline="-25000" dirty="0">
                <a:latin typeface="Times New Roman" charset="0"/>
              </a:rPr>
              <a:t>1</a:t>
            </a:r>
            <a:r>
              <a:rPr lang="en-US" sz="2000" b="1" i="1" dirty="0">
                <a:latin typeface="Times New Roman" charset="0"/>
              </a:rPr>
              <a:t>, S</a:t>
            </a:r>
            <a:r>
              <a:rPr lang="en-US" sz="2000" baseline="-25000" dirty="0">
                <a:latin typeface="Times New Roman" charset="0"/>
              </a:rPr>
              <a:t>2</a:t>
            </a:r>
            <a:r>
              <a:rPr lang="en-US" sz="2000" dirty="0">
                <a:latin typeface="Times New Roman" charset="0"/>
              </a:rPr>
              <a:t>, …</a:t>
            </a:r>
            <a:endParaRPr lang="en-US" sz="2000" dirty="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charset="0"/>
              </a:rPr>
              <a:t>Conquer</a:t>
            </a:r>
            <a:r>
              <a:rPr lang="en-US" sz="2000" dirty="0">
                <a:latin typeface="Tahoma" charset="0"/>
              </a:rPr>
              <a:t>: solve the </a:t>
            </a:r>
            <a:r>
              <a:rPr lang="en-US" sz="2000" dirty="0" err="1">
                <a:latin typeface="Tahoma" charset="0"/>
              </a:rPr>
              <a:t>subproblems</a:t>
            </a:r>
            <a:r>
              <a:rPr lang="en-US" sz="2000" dirty="0">
                <a:latin typeface="Tahoma" charset="0"/>
              </a:rPr>
              <a:t> recursively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charset="0"/>
              </a:rPr>
              <a:t>Combine</a:t>
            </a:r>
            <a:r>
              <a:rPr lang="en-US" sz="2000" dirty="0">
                <a:latin typeface="Tahoma" charset="0"/>
              </a:rPr>
              <a:t>: combine the solutions for 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baseline="-25000" dirty="0">
                <a:latin typeface="Times New Roman" charset="0"/>
              </a:rPr>
              <a:t>1</a:t>
            </a:r>
            <a:r>
              <a:rPr lang="en-US" sz="2000" b="1" i="1" dirty="0">
                <a:latin typeface="Times New Roman" charset="0"/>
              </a:rPr>
              <a:t>,</a:t>
            </a:r>
            <a:r>
              <a:rPr lang="en-US" sz="2000" dirty="0">
                <a:latin typeface="Tahoma" charset="0"/>
              </a:rPr>
              <a:t> 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baseline="-25000" dirty="0">
                <a:latin typeface="Times New Roman" charset="0"/>
              </a:rPr>
              <a:t>2</a:t>
            </a:r>
            <a:r>
              <a:rPr lang="en-US" sz="2000" dirty="0">
                <a:latin typeface="Tahoma" charset="0"/>
              </a:rPr>
              <a:t>, …, into a solution for </a:t>
            </a:r>
            <a:r>
              <a:rPr lang="en-US" sz="2000" b="1" i="1" dirty="0">
                <a:latin typeface="Times New Roman" charset="0"/>
              </a:rPr>
              <a:t>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The base case for the recursion are </a:t>
            </a:r>
            <a:r>
              <a:rPr lang="en-US" sz="2400" dirty="0" err="1">
                <a:latin typeface="Tahoma" charset="0"/>
              </a:rPr>
              <a:t>subproblems</a:t>
            </a:r>
            <a:r>
              <a:rPr lang="en-US" sz="2400" dirty="0">
                <a:latin typeface="Tahoma" charset="0"/>
              </a:rPr>
              <a:t> of constant size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Analysis can be done using </a:t>
            </a:r>
            <a:r>
              <a:rPr lang="en-US" sz="2400" dirty="0">
                <a:solidFill>
                  <a:schemeClr val="tx2"/>
                </a:solidFill>
                <a:latin typeface="Tahoma" charset="0"/>
              </a:rPr>
              <a:t>recurrence equations</a:t>
            </a:r>
          </a:p>
        </p:txBody>
      </p:sp>
      <p:grpSp>
        <p:nvGrpSpPr>
          <p:cNvPr id="17413" name="Group 54"/>
          <p:cNvGrpSpPr>
            <a:grpSpLocks/>
          </p:cNvGrpSpPr>
          <p:nvPr/>
        </p:nvGrpSpPr>
        <p:grpSpPr bwMode="auto">
          <a:xfrm>
            <a:off x="5334000" y="2286000"/>
            <a:ext cx="3429000" cy="1676400"/>
            <a:chOff x="3342" y="1584"/>
            <a:chExt cx="1698" cy="816"/>
          </a:xfrm>
        </p:grpSpPr>
        <p:sp>
          <p:nvSpPr>
            <p:cNvPr id="17414" name="Oval 9"/>
            <p:cNvSpPr>
              <a:spLocks noChangeArrowheads="1"/>
            </p:cNvSpPr>
            <p:nvPr/>
          </p:nvSpPr>
          <p:spPr bwMode="auto">
            <a:xfrm>
              <a:off x="4098" y="1584"/>
              <a:ext cx="213" cy="213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endParaRPr lang="en-US" sz="2000">
                <a:latin typeface="Times New Roman" charset="0"/>
                <a:sym typeface="Symbol" charset="0"/>
              </a:endParaRPr>
            </a:p>
          </p:txBody>
        </p:sp>
        <p:cxnSp>
          <p:nvCxnSpPr>
            <p:cNvPr id="17415" name="AutoShape 16"/>
            <p:cNvCxnSpPr>
              <a:cxnSpLocks noChangeShapeType="1"/>
              <a:stCxn id="17419" idx="7"/>
              <a:endCxn id="17414" idx="3"/>
            </p:cNvCxnSpPr>
            <p:nvPr/>
          </p:nvCxnSpPr>
          <p:spPr bwMode="auto">
            <a:xfrm flipV="1">
              <a:off x="3688" y="1772"/>
              <a:ext cx="441" cy="18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7416" name="AutoShape 17"/>
            <p:cNvCxnSpPr>
              <a:cxnSpLocks noChangeShapeType="1"/>
              <a:stCxn id="17426" idx="0"/>
              <a:endCxn id="17414" idx="4"/>
            </p:cNvCxnSpPr>
            <p:nvPr/>
          </p:nvCxnSpPr>
          <p:spPr bwMode="auto">
            <a:xfrm flipV="1">
              <a:off x="4198" y="1803"/>
              <a:ext cx="7" cy="1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7417" name="AutoShape 18"/>
            <p:cNvCxnSpPr>
              <a:cxnSpLocks noChangeShapeType="1"/>
              <a:stCxn id="17420" idx="0"/>
              <a:endCxn id="17419" idx="4"/>
            </p:cNvCxnSpPr>
            <p:nvPr/>
          </p:nvCxnSpPr>
          <p:spPr bwMode="auto">
            <a:xfrm flipV="1">
              <a:off x="3611" y="2150"/>
              <a:ext cx="2" cy="9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7418" name="AutoShape 19"/>
            <p:cNvCxnSpPr>
              <a:cxnSpLocks noChangeShapeType="1"/>
              <a:stCxn id="17421" idx="0"/>
              <a:endCxn id="17419" idx="3"/>
            </p:cNvCxnSpPr>
            <p:nvPr/>
          </p:nvCxnSpPr>
          <p:spPr bwMode="auto">
            <a:xfrm flipV="1">
              <a:off x="3419" y="2119"/>
              <a:ext cx="118" cy="1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7419" name="Oval 24"/>
            <p:cNvSpPr>
              <a:spLocks noChangeArrowheads="1"/>
            </p:cNvSpPr>
            <p:nvPr/>
          </p:nvSpPr>
          <p:spPr bwMode="auto">
            <a:xfrm>
              <a:off x="3506" y="1931"/>
              <a:ext cx="213" cy="213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endParaRPr lang="en-US" sz="2000">
                <a:latin typeface="Times New Roman" charset="0"/>
                <a:sym typeface="Symbol" charset="0"/>
              </a:endParaRPr>
            </a:p>
          </p:txBody>
        </p:sp>
        <p:sp>
          <p:nvSpPr>
            <p:cNvPr id="17420" name="Rectangle 31"/>
            <p:cNvSpPr>
              <a:spLocks noChangeAspect="1" noChangeArrowheads="1"/>
            </p:cNvSpPr>
            <p:nvPr/>
          </p:nvSpPr>
          <p:spPr bwMode="auto">
            <a:xfrm>
              <a:off x="3534" y="2247"/>
              <a:ext cx="153" cy="153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1" name="Rectangle 36"/>
            <p:cNvSpPr>
              <a:spLocks noChangeAspect="1" noChangeArrowheads="1"/>
            </p:cNvSpPr>
            <p:nvPr/>
          </p:nvSpPr>
          <p:spPr bwMode="auto">
            <a:xfrm>
              <a:off x="3342" y="2247"/>
              <a:ext cx="153" cy="153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2" name="Rectangle 37"/>
            <p:cNvSpPr>
              <a:spLocks noChangeAspect="1" noChangeArrowheads="1"/>
            </p:cNvSpPr>
            <p:nvPr/>
          </p:nvSpPr>
          <p:spPr bwMode="auto">
            <a:xfrm>
              <a:off x="3726" y="2247"/>
              <a:ext cx="153" cy="153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423" name="AutoShape 38"/>
            <p:cNvCxnSpPr>
              <a:cxnSpLocks noChangeShapeType="1"/>
              <a:stCxn id="17422" idx="0"/>
              <a:endCxn id="17419" idx="5"/>
            </p:cNvCxnSpPr>
            <p:nvPr/>
          </p:nvCxnSpPr>
          <p:spPr bwMode="auto">
            <a:xfrm flipH="1" flipV="1">
              <a:off x="3688" y="2119"/>
              <a:ext cx="115" cy="1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7424" name="AutoShape 39"/>
            <p:cNvCxnSpPr>
              <a:cxnSpLocks noChangeShapeType="1"/>
              <a:stCxn id="17427" idx="0"/>
              <a:endCxn id="17426" idx="4"/>
            </p:cNvCxnSpPr>
            <p:nvPr/>
          </p:nvCxnSpPr>
          <p:spPr bwMode="auto">
            <a:xfrm flipV="1">
              <a:off x="4196" y="2150"/>
              <a:ext cx="2" cy="9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7425" name="AutoShape 40"/>
            <p:cNvCxnSpPr>
              <a:cxnSpLocks noChangeShapeType="1"/>
              <a:stCxn id="17428" idx="0"/>
              <a:endCxn id="17426" idx="3"/>
            </p:cNvCxnSpPr>
            <p:nvPr/>
          </p:nvCxnSpPr>
          <p:spPr bwMode="auto">
            <a:xfrm flipV="1">
              <a:off x="4004" y="2119"/>
              <a:ext cx="118" cy="1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7426" name="Oval 41"/>
            <p:cNvSpPr>
              <a:spLocks noChangeArrowheads="1"/>
            </p:cNvSpPr>
            <p:nvPr/>
          </p:nvSpPr>
          <p:spPr bwMode="auto">
            <a:xfrm>
              <a:off x="4091" y="1931"/>
              <a:ext cx="213" cy="213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endParaRPr lang="en-US" sz="2000">
                <a:latin typeface="Times New Roman" charset="0"/>
                <a:sym typeface="Symbol" charset="0"/>
              </a:endParaRPr>
            </a:p>
          </p:txBody>
        </p:sp>
        <p:sp>
          <p:nvSpPr>
            <p:cNvPr id="17427" name="Rectangle 42"/>
            <p:cNvSpPr>
              <a:spLocks noChangeAspect="1" noChangeArrowheads="1"/>
            </p:cNvSpPr>
            <p:nvPr/>
          </p:nvSpPr>
          <p:spPr bwMode="auto">
            <a:xfrm>
              <a:off x="4119" y="2247"/>
              <a:ext cx="153" cy="153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8" name="Rectangle 43"/>
            <p:cNvSpPr>
              <a:spLocks noChangeAspect="1" noChangeArrowheads="1"/>
            </p:cNvSpPr>
            <p:nvPr/>
          </p:nvSpPr>
          <p:spPr bwMode="auto">
            <a:xfrm>
              <a:off x="3927" y="2247"/>
              <a:ext cx="153" cy="153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9" name="Rectangle 44"/>
            <p:cNvSpPr>
              <a:spLocks noChangeAspect="1" noChangeArrowheads="1"/>
            </p:cNvSpPr>
            <p:nvPr/>
          </p:nvSpPr>
          <p:spPr bwMode="auto">
            <a:xfrm>
              <a:off x="4311" y="2247"/>
              <a:ext cx="153" cy="153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430" name="AutoShape 45"/>
            <p:cNvCxnSpPr>
              <a:cxnSpLocks noChangeShapeType="1"/>
              <a:stCxn id="17429" idx="0"/>
              <a:endCxn id="17426" idx="5"/>
            </p:cNvCxnSpPr>
            <p:nvPr/>
          </p:nvCxnSpPr>
          <p:spPr bwMode="auto">
            <a:xfrm flipH="1" flipV="1">
              <a:off x="4273" y="2119"/>
              <a:ext cx="115" cy="1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7431" name="AutoShape 46"/>
            <p:cNvCxnSpPr>
              <a:cxnSpLocks noChangeShapeType="1"/>
              <a:stCxn id="17434" idx="0"/>
              <a:endCxn id="17433" idx="4"/>
            </p:cNvCxnSpPr>
            <p:nvPr/>
          </p:nvCxnSpPr>
          <p:spPr bwMode="auto">
            <a:xfrm flipV="1">
              <a:off x="4772" y="2150"/>
              <a:ext cx="2" cy="9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7432" name="AutoShape 47"/>
            <p:cNvCxnSpPr>
              <a:cxnSpLocks noChangeShapeType="1"/>
              <a:stCxn id="17435" idx="0"/>
              <a:endCxn id="17433" idx="3"/>
            </p:cNvCxnSpPr>
            <p:nvPr/>
          </p:nvCxnSpPr>
          <p:spPr bwMode="auto">
            <a:xfrm flipV="1">
              <a:off x="4580" y="2119"/>
              <a:ext cx="118" cy="1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7433" name="Oval 48"/>
            <p:cNvSpPr>
              <a:spLocks noChangeArrowheads="1"/>
            </p:cNvSpPr>
            <p:nvPr/>
          </p:nvSpPr>
          <p:spPr bwMode="auto">
            <a:xfrm>
              <a:off x="4667" y="1931"/>
              <a:ext cx="213" cy="213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endParaRPr lang="en-US" sz="2000">
                <a:latin typeface="Times New Roman" charset="0"/>
                <a:sym typeface="Symbol" charset="0"/>
              </a:endParaRPr>
            </a:p>
          </p:txBody>
        </p:sp>
        <p:sp>
          <p:nvSpPr>
            <p:cNvPr id="17434" name="Rectangle 49"/>
            <p:cNvSpPr>
              <a:spLocks noChangeAspect="1" noChangeArrowheads="1"/>
            </p:cNvSpPr>
            <p:nvPr/>
          </p:nvSpPr>
          <p:spPr bwMode="auto">
            <a:xfrm>
              <a:off x="4695" y="2247"/>
              <a:ext cx="153" cy="153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5" name="Rectangle 50"/>
            <p:cNvSpPr>
              <a:spLocks noChangeAspect="1" noChangeArrowheads="1"/>
            </p:cNvSpPr>
            <p:nvPr/>
          </p:nvSpPr>
          <p:spPr bwMode="auto">
            <a:xfrm>
              <a:off x="4503" y="2247"/>
              <a:ext cx="153" cy="153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Rectangle 51"/>
            <p:cNvSpPr>
              <a:spLocks noChangeAspect="1" noChangeArrowheads="1"/>
            </p:cNvSpPr>
            <p:nvPr/>
          </p:nvSpPr>
          <p:spPr bwMode="auto">
            <a:xfrm>
              <a:off x="4887" y="2247"/>
              <a:ext cx="153" cy="153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437" name="AutoShape 52"/>
            <p:cNvCxnSpPr>
              <a:cxnSpLocks noChangeShapeType="1"/>
              <a:stCxn id="17436" idx="0"/>
              <a:endCxn id="17433" idx="5"/>
            </p:cNvCxnSpPr>
            <p:nvPr/>
          </p:nvCxnSpPr>
          <p:spPr bwMode="auto">
            <a:xfrm flipH="1" flipV="1">
              <a:off x="4849" y="2119"/>
              <a:ext cx="115" cy="1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7438" name="AutoShape 53"/>
            <p:cNvCxnSpPr>
              <a:cxnSpLocks noChangeShapeType="1"/>
              <a:stCxn id="17414" idx="5"/>
              <a:endCxn id="17433" idx="1"/>
            </p:cNvCxnSpPr>
            <p:nvPr/>
          </p:nvCxnSpPr>
          <p:spPr bwMode="auto">
            <a:xfrm>
              <a:off x="4280" y="1772"/>
              <a:ext cx="418" cy="18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Divide-and-Conquer</a:t>
            </a:r>
          </a:p>
        </p:txBody>
      </p:sp>
      <p:sp>
        <p:nvSpPr>
          <p:cNvPr id="184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56B1AD3-B758-1846-8B3C-FD417EC679F0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Merge-Sort Review</a:t>
            </a:r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76400"/>
            <a:ext cx="3810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Merge-sort on an input sequence </a:t>
            </a:r>
            <a:r>
              <a:rPr lang="en-US" sz="2400" b="1" i="1" dirty="0">
                <a:latin typeface="Times New Roman" charset="0"/>
              </a:rPr>
              <a:t>S</a:t>
            </a:r>
            <a:r>
              <a:rPr lang="en-US" sz="2400" dirty="0">
                <a:latin typeface="Tahoma" charset="0"/>
              </a:rPr>
              <a:t> with </a:t>
            </a:r>
            <a:r>
              <a:rPr lang="en-US" sz="2400" b="1" i="1" dirty="0">
                <a:latin typeface="Times New Roman" charset="0"/>
              </a:rPr>
              <a:t>n</a:t>
            </a:r>
            <a:r>
              <a:rPr lang="en-US" sz="2400" dirty="0">
                <a:latin typeface="Tahoma" charset="0"/>
              </a:rPr>
              <a:t> elements consists of three steps: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charset="0"/>
              </a:rPr>
              <a:t>Divide</a:t>
            </a:r>
            <a:r>
              <a:rPr lang="en-US" sz="2000" dirty="0">
                <a:latin typeface="Tahoma" charset="0"/>
              </a:rPr>
              <a:t>: partition 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dirty="0">
                <a:latin typeface="Tahoma" charset="0"/>
              </a:rPr>
              <a:t> into two sequences 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baseline="-25000" dirty="0">
                <a:latin typeface="Times New Roman" charset="0"/>
              </a:rPr>
              <a:t>1</a:t>
            </a:r>
            <a:r>
              <a:rPr lang="en-US" sz="2000" b="1" i="1" dirty="0">
                <a:latin typeface="Times New Roman" charset="0"/>
              </a:rPr>
              <a:t> </a:t>
            </a:r>
            <a:r>
              <a:rPr lang="en-US" sz="2000" dirty="0">
                <a:latin typeface="Tahoma" charset="0"/>
              </a:rPr>
              <a:t>and 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baseline="-25000" dirty="0">
                <a:latin typeface="Times New Roman" charset="0"/>
              </a:rPr>
              <a:t>2</a:t>
            </a:r>
            <a:r>
              <a:rPr lang="en-US" sz="2000" dirty="0">
                <a:latin typeface="Tahoma" charset="0"/>
              </a:rPr>
              <a:t> of about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Symbol" charset="0"/>
              </a:rPr>
              <a:t>/</a:t>
            </a:r>
            <a:r>
              <a:rPr lang="en-US" sz="2000" dirty="0">
                <a:latin typeface="Times New Roman" charset="0"/>
              </a:rPr>
              <a:t>2</a:t>
            </a:r>
            <a:r>
              <a:rPr lang="en-US" sz="2000" dirty="0">
                <a:latin typeface="Tahoma" charset="0"/>
              </a:rPr>
              <a:t> elements each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charset="0"/>
              </a:rPr>
              <a:t>Conquer</a:t>
            </a:r>
            <a:r>
              <a:rPr lang="en-US" sz="2000" dirty="0">
                <a:latin typeface="Tahoma" charset="0"/>
              </a:rPr>
              <a:t>: recursively sort 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baseline="-25000" dirty="0">
                <a:latin typeface="Times New Roman" charset="0"/>
              </a:rPr>
              <a:t>1</a:t>
            </a:r>
            <a:r>
              <a:rPr lang="en-US" sz="2000" b="1" i="1" dirty="0">
                <a:latin typeface="Times New Roman" charset="0"/>
              </a:rPr>
              <a:t> </a:t>
            </a:r>
            <a:r>
              <a:rPr lang="en-US" sz="2000" dirty="0">
                <a:latin typeface="Tahoma" charset="0"/>
              </a:rPr>
              <a:t>and 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baseline="-25000" dirty="0">
                <a:latin typeface="Times New Roman" charset="0"/>
              </a:rPr>
              <a:t>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charset="0"/>
              </a:rPr>
              <a:t>Combine</a:t>
            </a:r>
            <a:r>
              <a:rPr lang="en-US" sz="2000" dirty="0">
                <a:latin typeface="Tahoma" charset="0"/>
              </a:rPr>
              <a:t>: merge 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baseline="-25000" dirty="0">
                <a:latin typeface="Times New Roman" charset="0"/>
              </a:rPr>
              <a:t>1</a:t>
            </a:r>
            <a:r>
              <a:rPr lang="en-US" sz="2000" b="1" i="1" dirty="0">
                <a:latin typeface="Times New Roman" charset="0"/>
              </a:rPr>
              <a:t> </a:t>
            </a:r>
            <a:r>
              <a:rPr lang="en-US" sz="2000" dirty="0">
                <a:latin typeface="Tahoma" charset="0"/>
              </a:rPr>
              <a:t>and 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baseline="-25000" dirty="0">
                <a:latin typeface="Times New Roman" charset="0"/>
              </a:rPr>
              <a:t>2 </a:t>
            </a:r>
            <a:r>
              <a:rPr lang="en-US" sz="2000" dirty="0">
                <a:latin typeface="Tahoma" charset="0"/>
              </a:rPr>
              <a:t>into a unique sorted sequence</a:t>
            </a: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4724400" y="2133600"/>
            <a:ext cx="4038600" cy="3328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429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mergeSort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S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Input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sequence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S 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with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 					elements 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Output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sequence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 sorted</a:t>
            </a:r>
          </a:p>
          <a:p>
            <a:pPr lvl="1" algn="l" eaLnBrk="1" hangingPunct="1"/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	according to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C</a:t>
            </a:r>
            <a:endParaRPr lang="en-US" sz="2000">
              <a:solidFill>
                <a:schemeClr val="tx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if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S.size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() </a:t>
            </a:r>
            <a:r>
              <a:rPr lang="en-US" sz="2000" b="1">
                <a:solidFill>
                  <a:schemeClr val="accent2"/>
                </a:solidFill>
                <a:latin typeface="Times New Roman" charset="0"/>
                <a:sym typeface="Symbol" charset="0"/>
              </a:rPr>
              <a:t>&gt; 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0"/>
              </a:rPr>
              <a:t>1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0"/>
              </a:rPr>
              <a:t>	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sz="2000" baseline="-25000">
                <a:solidFill>
                  <a:schemeClr val="accent2"/>
                </a:solidFill>
                <a:latin typeface="Times New Roman" charset="0"/>
              </a:rPr>
              <a:t>1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,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sz="2000" baseline="-25000">
                <a:solidFill>
                  <a:schemeClr val="accent2"/>
                </a:solidFill>
                <a:latin typeface="Times New Roman" charset="0"/>
              </a:rPr>
              <a:t>2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)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partition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,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 n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/2) 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mergeSort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sz="2000" baseline="-25000">
                <a:solidFill>
                  <a:schemeClr val="accent2"/>
                </a:solidFill>
                <a:latin typeface="Times New Roman" charset="0"/>
              </a:rPr>
              <a:t>1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mergeSort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sz="2000" baseline="-25000">
                <a:solidFill>
                  <a:schemeClr val="accent2"/>
                </a:solidFill>
                <a:latin typeface="Times New Roman" charset="0"/>
              </a:rPr>
              <a:t>2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0"/>
              </a:rPr>
              <a:t>	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merge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sz="2000" baseline="-25000">
                <a:solidFill>
                  <a:schemeClr val="accent2"/>
                </a:solidFill>
                <a:latin typeface="Times New Roman" charset="0"/>
              </a:rPr>
              <a:t>1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,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 S</a:t>
            </a:r>
            <a:r>
              <a:rPr lang="en-US" sz="2000" baseline="-25000">
                <a:solidFill>
                  <a:schemeClr val="accent2"/>
                </a:solidFill>
                <a:latin typeface="Times New Roman" charset="0"/>
              </a:rPr>
              <a:t>2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)</a:t>
            </a:r>
            <a:endParaRPr lang="en-US" sz="2000" b="1" i="1">
              <a:solidFill>
                <a:schemeClr val="accent2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Divide-and-Conquer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3CF7BD0-7AD3-414F-B19B-2ADD6A7899FF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858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Recurrence Equation Analysis</a:t>
            </a:r>
          </a:p>
        </p:txBody>
      </p:sp>
      <p:sp>
        <p:nvSpPr>
          <p:cNvPr id="194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The conquer step of merge-sort consists of merging two sorted sequences, each with 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>
                <a:latin typeface="Symbol" charset="0"/>
              </a:rPr>
              <a:t>/</a:t>
            </a:r>
            <a:r>
              <a:rPr lang="en-US" sz="2000">
                <a:latin typeface="Times New Roman" charset="0"/>
              </a:rPr>
              <a:t>2</a:t>
            </a:r>
            <a:r>
              <a:rPr lang="en-US" sz="2000">
                <a:latin typeface="Tahoma" charset="0"/>
              </a:rPr>
              <a:t> elements and implemented by means of a doubly linked list, takes at most </a:t>
            </a:r>
            <a:r>
              <a:rPr lang="en-US" sz="2000" b="1" i="1">
                <a:latin typeface="Times New Roman" charset="0"/>
              </a:rPr>
              <a:t>bn</a:t>
            </a:r>
            <a:r>
              <a:rPr lang="en-US" sz="2000">
                <a:latin typeface="Tahoma" charset="0"/>
              </a:rPr>
              <a:t> steps, for some constant </a:t>
            </a:r>
            <a:r>
              <a:rPr lang="en-US" sz="2000" b="1" i="1">
                <a:latin typeface="Times New Roman" charset="0"/>
              </a:rPr>
              <a:t>b</a:t>
            </a:r>
            <a:r>
              <a:rPr lang="en-US" sz="2000">
                <a:latin typeface="Tahoma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Likewise, the basis case (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 i="1">
                <a:latin typeface="Times New Roman" charset="0"/>
              </a:rPr>
              <a:t> </a:t>
            </a:r>
            <a:r>
              <a:rPr lang="en-US" sz="2000">
                <a:latin typeface="Times New Roman" charset="0"/>
              </a:rPr>
              <a:t>&lt; 2) </a:t>
            </a:r>
            <a:r>
              <a:rPr lang="en-US" sz="2000">
                <a:latin typeface="Tahoma" charset="0"/>
              </a:rPr>
              <a:t>will take at </a:t>
            </a:r>
            <a:r>
              <a:rPr lang="en-US" sz="2000" b="1" i="1">
                <a:latin typeface="Times New Roman" charset="0"/>
              </a:rPr>
              <a:t>b</a:t>
            </a:r>
            <a:r>
              <a:rPr lang="en-US" sz="2000">
                <a:latin typeface="Tahoma" charset="0"/>
              </a:rPr>
              <a:t> most steps.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Therefore, if we let </a:t>
            </a:r>
            <a:r>
              <a:rPr lang="en-US" sz="2000" b="1" i="1">
                <a:latin typeface="Times New Roman" charset="0"/>
              </a:rPr>
              <a:t>T</a:t>
            </a:r>
            <a:r>
              <a:rPr lang="en-US" sz="2000" b="1">
                <a:latin typeface="Times New Roman" charset="0"/>
              </a:rPr>
              <a:t>(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 b="1">
                <a:latin typeface="Times New Roman" charset="0"/>
              </a:rPr>
              <a:t>) </a:t>
            </a:r>
            <a:r>
              <a:rPr lang="en-US" sz="2000">
                <a:latin typeface="Tahoma" charset="0"/>
              </a:rPr>
              <a:t>denote the running time of merge-sort: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We can therefore analyze the running time of merge-sort by finding a </a:t>
            </a:r>
            <a:r>
              <a:rPr lang="en-US" sz="2000">
                <a:solidFill>
                  <a:schemeClr val="tx2"/>
                </a:solidFill>
                <a:latin typeface="Tahoma" charset="0"/>
              </a:rPr>
              <a:t>closed form solution</a:t>
            </a:r>
            <a:r>
              <a:rPr lang="en-US" sz="2000">
                <a:latin typeface="Tahoma" charset="0"/>
              </a:rPr>
              <a:t> to the above equation.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That is, a solution that has </a:t>
            </a:r>
            <a:r>
              <a:rPr lang="en-US" sz="1800" b="1" i="1">
                <a:latin typeface="Times New Roman" charset="0"/>
              </a:rPr>
              <a:t>T</a:t>
            </a:r>
            <a:r>
              <a:rPr lang="en-US" sz="1800" b="1">
                <a:latin typeface="Times New Roman" charset="0"/>
              </a:rPr>
              <a:t>(</a:t>
            </a:r>
            <a:r>
              <a:rPr lang="en-US" sz="1800" b="1" i="1">
                <a:latin typeface="Times New Roman" charset="0"/>
              </a:rPr>
              <a:t>n</a:t>
            </a:r>
            <a:r>
              <a:rPr lang="en-US" sz="1800" b="1">
                <a:latin typeface="Times New Roman" charset="0"/>
              </a:rPr>
              <a:t>) </a:t>
            </a:r>
            <a:r>
              <a:rPr lang="en-US" sz="1800">
                <a:latin typeface="Tahoma" charset="0"/>
              </a:rPr>
              <a:t>only on the left-hand side.</a:t>
            </a:r>
            <a:endParaRPr lang="en-US" sz="1800" b="1">
              <a:latin typeface="Times New Roman" charset="0"/>
            </a:endParaRP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1905000" y="3429000"/>
          <a:ext cx="5181600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Equation" r:id="rId3" imgW="2032000" imgH="457200" progId="Equation.3">
                  <p:embed/>
                </p:oleObj>
              </mc:Choice>
              <mc:Fallback>
                <p:oleObj name="Equation" r:id="rId3" imgW="20320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429000"/>
                        <a:ext cx="5181600" cy="116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2" name="Picture 7" descr="C:\Documents and Settings\Administrator\Application Data\Microsoft\Media Catalog\Downloaded Clips\cl6c\j0271416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152400"/>
            <a:ext cx="1360487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Divide-and-Conquer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52D4168-9040-DF45-AE5B-94B232E78934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Iterative Substitution</a:t>
            </a: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In the iterative substitution, or </a:t>
            </a:r>
            <a:r>
              <a:rPr lang="ja-JP" altLang="en-US" sz="2000">
                <a:latin typeface="Tahoma" charset="0"/>
              </a:rPr>
              <a:t>“</a:t>
            </a:r>
            <a:r>
              <a:rPr lang="en-US" altLang="ja-JP" sz="2000">
                <a:latin typeface="Tahoma" charset="0"/>
              </a:rPr>
              <a:t>plug-and-chug,</a:t>
            </a:r>
            <a:r>
              <a:rPr lang="ja-JP" altLang="en-US" sz="2000">
                <a:latin typeface="Tahoma" charset="0"/>
              </a:rPr>
              <a:t>”</a:t>
            </a:r>
            <a:r>
              <a:rPr lang="en-US" altLang="ja-JP" sz="2000">
                <a:latin typeface="Tahoma" charset="0"/>
              </a:rPr>
              <a:t> technique, we iteratively apply the recurrence equation to itself and see if we can find a pattern: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Note that base, T(n)=b, case occurs when 2</a:t>
            </a:r>
            <a:r>
              <a:rPr lang="en-US" sz="2000" baseline="30000">
                <a:latin typeface="Tahoma" charset="0"/>
              </a:rPr>
              <a:t>i</a:t>
            </a:r>
            <a:r>
              <a:rPr lang="en-US" sz="2000">
                <a:latin typeface="Tahoma" charset="0"/>
              </a:rPr>
              <a:t>=n. That is, i = log n.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So,</a:t>
            </a:r>
          </a:p>
          <a:p>
            <a:pPr eaLnBrk="1" hangingPunct="1">
              <a:lnSpc>
                <a:spcPct val="90000"/>
              </a:lnSpc>
            </a:pPr>
            <a:endParaRPr lang="en-US" sz="16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Thus, T(n) is O(n log n).</a:t>
            </a:r>
            <a:endParaRPr lang="en-US" sz="2000" b="1">
              <a:latin typeface="Times New Roman" charset="0"/>
            </a:endParaRPr>
          </a:p>
        </p:txBody>
      </p:sp>
      <p:graphicFrame>
        <p:nvGraphicFramePr>
          <p:cNvPr id="20485" name="Object 4"/>
          <p:cNvGraphicFramePr>
            <a:graphicFrameLocks noChangeAspect="1"/>
          </p:cNvGraphicFramePr>
          <p:nvPr/>
        </p:nvGraphicFramePr>
        <p:xfrm>
          <a:off x="3160713" y="2209800"/>
          <a:ext cx="3849687" cy="293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name="Equation" r:id="rId3" imgW="2184400" imgH="1663700" progId="Equation.3">
                  <p:embed/>
                </p:oleObj>
              </mc:Choice>
              <mc:Fallback>
                <p:oleObj name="Equation" r:id="rId3" imgW="2184400" imgH="166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0713" y="2209800"/>
                        <a:ext cx="3849687" cy="293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2590800" y="5638800"/>
          <a:ext cx="22161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5" name="Equation" r:id="rId5" imgW="1256755" imgH="203112" progId="Equation.3">
                  <p:embed/>
                </p:oleObj>
              </mc:Choice>
              <mc:Fallback>
                <p:oleObj name="Equation" r:id="rId5" imgW="1256755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638800"/>
                        <a:ext cx="221615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87" name="Picture 7" descr="C:\Documents and Settings\Administrator\Application Data\Microsoft\Media Catalog\Downloaded Clips\cl77\j0299215.wm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038" y="152400"/>
            <a:ext cx="1604962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Divide-and-Conquer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A5C2537-2385-7343-AA70-229415F8EBCE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5532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The Recursion Tree</a:t>
            </a:r>
          </a:p>
        </p:txBody>
      </p:sp>
      <p:sp>
        <p:nvSpPr>
          <p:cNvPr id="215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924800" cy="2209800"/>
          </a:xfrm>
        </p:spPr>
        <p:txBody>
          <a:bodyPr/>
          <a:lstStyle/>
          <a:p>
            <a:pPr eaLnBrk="1" hangingPunct="1"/>
            <a:r>
              <a:rPr lang="en-US" sz="2000">
                <a:latin typeface="Tahoma" charset="0"/>
              </a:rPr>
              <a:t>Draw the recursion tree for the recurrence relation and look for a pattern: </a:t>
            </a:r>
          </a:p>
        </p:txBody>
      </p:sp>
      <p:grpSp>
        <p:nvGrpSpPr>
          <p:cNvPr id="21509" name="Group 36"/>
          <p:cNvGrpSpPr>
            <a:grpSpLocks/>
          </p:cNvGrpSpPr>
          <p:nvPr/>
        </p:nvGrpSpPr>
        <p:grpSpPr bwMode="auto">
          <a:xfrm>
            <a:off x="3124200" y="3629025"/>
            <a:ext cx="4191000" cy="1785938"/>
            <a:chOff x="384" y="1632"/>
            <a:chExt cx="5184" cy="2208"/>
          </a:xfrm>
        </p:grpSpPr>
        <p:cxnSp>
          <p:nvCxnSpPr>
            <p:cNvPr id="21536" name="AutoShape 4"/>
            <p:cNvCxnSpPr>
              <a:cxnSpLocks noChangeShapeType="1"/>
              <a:stCxn id="21563" idx="0"/>
              <a:endCxn id="21542" idx="2"/>
            </p:cNvCxnSpPr>
            <p:nvPr/>
          </p:nvCxnSpPr>
          <p:spPr bwMode="auto">
            <a:xfrm flipV="1">
              <a:off x="905" y="2548"/>
              <a:ext cx="673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537" name="AutoShape 5"/>
            <p:cNvCxnSpPr>
              <a:cxnSpLocks noChangeShapeType="1"/>
              <a:stCxn id="21564" idx="0"/>
              <a:endCxn id="21542" idx="2"/>
            </p:cNvCxnSpPr>
            <p:nvPr/>
          </p:nvCxnSpPr>
          <p:spPr bwMode="auto">
            <a:xfrm flipH="1" flipV="1">
              <a:off x="1578" y="2548"/>
              <a:ext cx="672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538" name="AutoShape 6"/>
            <p:cNvCxnSpPr>
              <a:cxnSpLocks noChangeShapeType="1"/>
              <a:stCxn id="21555" idx="0"/>
              <a:endCxn id="21563" idx="2"/>
            </p:cNvCxnSpPr>
            <p:nvPr/>
          </p:nvCxnSpPr>
          <p:spPr bwMode="auto">
            <a:xfrm flipV="1">
              <a:off x="611" y="3194"/>
              <a:ext cx="294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539" name="AutoShape 7"/>
            <p:cNvCxnSpPr>
              <a:cxnSpLocks noChangeShapeType="1"/>
              <a:stCxn id="21557" idx="0"/>
              <a:endCxn id="21564" idx="2"/>
            </p:cNvCxnSpPr>
            <p:nvPr/>
          </p:nvCxnSpPr>
          <p:spPr bwMode="auto">
            <a:xfrm flipV="1">
              <a:off x="1948" y="3194"/>
              <a:ext cx="302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540" name="AutoShape 8"/>
            <p:cNvCxnSpPr>
              <a:cxnSpLocks noChangeShapeType="1"/>
              <a:stCxn id="21563" idx="2"/>
              <a:endCxn id="21556" idx="0"/>
            </p:cNvCxnSpPr>
            <p:nvPr/>
          </p:nvCxnSpPr>
          <p:spPr bwMode="auto">
            <a:xfrm>
              <a:off x="905" y="3194"/>
              <a:ext cx="320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541" name="AutoShape 9"/>
            <p:cNvCxnSpPr>
              <a:cxnSpLocks noChangeShapeType="1"/>
              <a:stCxn id="21564" idx="2"/>
              <a:endCxn id="21558" idx="0"/>
            </p:cNvCxnSpPr>
            <p:nvPr/>
          </p:nvCxnSpPr>
          <p:spPr bwMode="auto">
            <a:xfrm>
              <a:off x="2250" y="3194"/>
              <a:ext cx="318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1542" name="AutoShape 10"/>
            <p:cNvSpPr>
              <a:spLocks noChangeArrowheads="1"/>
            </p:cNvSpPr>
            <p:nvPr/>
          </p:nvSpPr>
          <p:spPr bwMode="auto">
            <a:xfrm>
              <a:off x="771" y="2279"/>
              <a:ext cx="1614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solidFill>
                  <a:schemeClr val="accent1"/>
                </a:solidFill>
              </a:endParaRPr>
            </a:p>
          </p:txBody>
        </p:sp>
        <p:sp>
          <p:nvSpPr>
            <p:cNvPr id="21543" name="AutoShape 11"/>
            <p:cNvSpPr>
              <a:spLocks noChangeArrowheads="1"/>
            </p:cNvSpPr>
            <p:nvPr/>
          </p:nvSpPr>
          <p:spPr bwMode="auto">
            <a:xfrm>
              <a:off x="3555" y="2279"/>
              <a:ext cx="1614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solidFill>
                  <a:schemeClr val="accent1"/>
                </a:solidFill>
              </a:endParaRPr>
            </a:p>
          </p:txBody>
        </p:sp>
        <p:grpSp>
          <p:nvGrpSpPr>
            <p:cNvPr id="21544" name="Group 12"/>
            <p:cNvGrpSpPr>
              <a:grpSpLocks/>
            </p:cNvGrpSpPr>
            <p:nvPr/>
          </p:nvGrpSpPr>
          <p:grpSpPr bwMode="auto">
            <a:xfrm>
              <a:off x="468" y="2925"/>
              <a:ext cx="5037" cy="269"/>
              <a:chOff x="468" y="3168"/>
              <a:chExt cx="5037" cy="269"/>
            </a:xfrm>
          </p:grpSpPr>
          <p:sp>
            <p:nvSpPr>
              <p:cNvPr id="21563" name="AutoShape 13"/>
              <p:cNvSpPr>
                <a:spLocks noChangeArrowheads="1"/>
              </p:cNvSpPr>
              <p:nvPr/>
            </p:nvSpPr>
            <p:spPr bwMode="auto">
              <a:xfrm>
                <a:off x="468" y="3168"/>
                <a:ext cx="874" cy="269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1564" name="AutoShape 14"/>
              <p:cNvSpPr>
                <a:spLocks noChangeArrowheads="1"/>
              </p:cNvSpPr>
              <p:nvPr/>
            </p:nvSpPr>
            <p:spPr bwMode="auto">
              <a:xfrm>
                <a:off x="1779" y="3168"/>
                <a:ext cx="942" cy="269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1565" name="AutoShape 15"/>
              <p:cNvSpPr>
                <a:spLocks noChangeArrowheads="1"/>
              </p:cNvSpPr>
              <p:nvPr/>
            </p:nvSpPr>
            <p:spPr bwMode="auto">
              <a:xfrm>
                <a:off x="3252" y="3168"/>
                <a:ext cx="874" cy="269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1566" name="AutoShape 16"/>
              <p:cNvSpPr>
                <a:spLocks noChangeArrowheads="1"/>
              </p:cNvSpPr>
              <p:nvPr/>
            </p:nvSpPr>
            <p:spPr bwMode="auto">
              <a:xfrm>
                <a:off x="4563" y="3168"/>
                <a:ext cx="942" cy="269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1545" name="Group 17"/>
            <p:cNvGrpSpPr>
              <a:grpSpLocks/>
            </p:cNvGrpSpPr>
            <p:nvPr/>
          </p:nvGrpSpPr>
          <p:grpSpPr bwMode="auto">
            <a:xfrm>
              <a:off x="384" y="3571"/>
              <a:ext cx="5184" cy="269"/>
              <a:chOff x="384" y="3571"/>
              <a:chExt cx="5184" cy="269"/>
            </a:xfrm>
          </p:grpSpPr>
          <p:sp>
            <p:nvSpPr>
              <p:cNvPr id="21555" name="AutoShape 18"/>
              <p:cNvSpPr>
                <a:spLocks noChangeArrowheads="1"/>
              </p:cNvSpPr>
              <p:nvPr/>
            </p:nvSpPr>
            <p:spPr bwMode="auto">
              <a:xfrm>
                <a:off x="384" y="3571"/>
                <a:ext cx="454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1556" name="AutoShape 19"/>
              <p:cNvSpPr>
                <a:spLocks noChangeArrowheads="1"/>
              </p:cNvSpPr>
              <p:nvPr/>
            </p:nvSpPr>
            <p:spPr bwMode="auto">
              <a:xfrm>
                <a:off x="1006" y="3571"/>
                <a:ext cx="437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1557" name="AutoShape 20"/>
              <p:cNvSpPr>
                <a:spLocks noChangeArrowheads="1"/>
              </p:cNvSpPr>
              <p:nvPr/>
            </p:nvSpPr>
            <p:spPr bwMode="auto">
              <a:xfrm>
                <a:off x="1725" y="3571"/>
                <a:ext cx="445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1558" name="AutoShape 21"/>
              <p:cNvSpPr>
                <a:spLocks noChangeArrowheads="1"/>
              </p:cNvSpPr>
              <p:nvPr/>
            </p:nvSpPr>
            <p:spPr bwMode="auto">
              <a:xfrm>
                <a:off x="2351" y="3571"/>
                <a:ext cx="433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1559" name="AutoShape 22"/>
              <p:cNvSpPr>
                <a:spLocks noChangeArrowheads="1"/>
              </p:cNvSpPr>
              <p:nvPr/>
            </p:nvSpPr>
            <p:spPr bwMode="auto">
              <a:xfrm>
                <a:off x="3168" y="3571"/>
                <a:ext cx="454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1560" name="AutoShape 23"/>
              <p:cNvSpPr>
                <a:spLocks noChangeArrowheads="1"/>
              </p:cNvSpPr>
              <p:nvPr/>
            </p:nvSpPr>
            <p:spPr bwMode="auto">
              <a:xfrm>
                <a:off x="3790" y="3571"/>
                <a:ext cx="437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1561" name="AutoShape 24"/>
              <p:cNvSpPr>
                <a:spLocks noChangeArrowheads="1"/>
              </p:cNvSpPr>
              <p:nvPr/>
            </p:nvSpPr>
            <p:spPr bwMode="auto">
              <a:xfrm>
                <a:off x="4509" y="3571"/>
                <a:ext cx="445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1562" name="AutoShape 25"/>
              <p:cNvSpPr>
                <a:spLocks noChangeArrowheads="1"/>
              </p:cNvSpPr>
              <p:nvPr/>
            </p:nvSpPr>
            <p:spPr bwMode="auto">
              <a:xfrm>
                <a:off x="5135" y="3571"/>
                <a:ext cx="433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chemeClr val="folHlink"/>
                  </a:solidFill>
                </a:endParaRPr>
              </a:p>
            </p:txBody>
          </p:sp>
        </p:grpSp>
        <p:cxnSp>
          <p:nvCxnSpPr>
            <p:cNvPr id="21546" name="AutoShape 26"/>
            <p:cNvCxnSpPr>
              <a:cxnSpLocks noChangeShapeType="1"/>
              <a:stCxn id="21565" idx="0"/>
              <a:endCxn id="21543" idx="2"/>
            </p:cNvCxnSpPr>
            <p:nvPr/>
          </p:nvCxnSpPr>
          <p:spPr bwMode="auto">
            <a:xfrm flipV="1">
              <a:off x="3689" y="2548"/>
              <a:ext cx="673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547" name="AutoShape 27"/>
            <p:cNvCxnSpPr>
              <a:cxnSpLocks noChangeShapeType="1"/>
              <a:stCxn id="21566" idx="0"/>
              <a:endCxn id="21543" idx="2"/>
            </p:cNvCxnSpPr>
            <p:nvPr/>
          </p:nvCxnSpPr>
          <p:spPr bwMode="auto">
            <a:xfrm flipH="1" flipV="1">
              <a:off x="4362" y="2548"/>
              <a:ext cx="672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548" name="AutoShape 28"/>
            <p:cNvCxnSpPr>
              <a:cxnSpLocks noChangeShapeType="1"/>
              <a:stCxn id="21559" idx="0"/>
              <a:endCxn id="21565" idx="2"/>
            </p:cNvCxnSpPr>
            <p:nvPr/>
          </p:nvCxnSpPr>
          <p:spPr bwMode="auto">
            <a:xfrm flipV="1">
              <a:off x="3395" y="3194"/>
              <a:ext cx="294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549" name="AutoShape 29"/>
            <p:cNvCxnSpPr>
              <a:cxnSpLocks noChangeShapeType="1"/>
              <a:stCxn id="21561" idx="0"/>
              <a:endCxn id="21566" idx="2"/>
            </p:cNvCxnSpPr>
            <p:nvPr/>
          </p:nvCxnSpPr>
          <p:spPr bwMode="auto">
            <a:xfrm flipV="1">
              <a:off x="4732" y="3194"/>
              <a:ext cx="302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550" name="AutoShape 30"/>
            <p:cNvCxnSpPr>
              <a:cxnSpLocks noChangeShapeType="1"/>
              <a:stCxn id="21565" idx="2"/>
              <a:endCxn id="21560" idx="0"/>
            </p:cNvCxnSpPr>
            <p:nvPr/>
          </p:nvCxnSpPr>
          <p:spPr bwMode="auto">
            <a:xfrm>
              <a:off x="3689" y="3194"/>
              <a:ext cx="320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551" name="AutoShape 31"/>
            <p:cNvCxnSpPr>
              <a:cxnSpLocks noChangeShapeType="1"/>
              <a:stCxn id="21566" idx="2"/>
              <a:endCxn id="21562" idx="0"/>
            </p:cNvCxnSpPr>
            <p:nvPr/>
          </p:nvCxnSpPr>
          <p:spPr bwMode="auto">
            <a:xfrm>
              <a:off x="5034" y="3194"/>
              <a:ext cx="318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1552" name="AutoShape 32"/>
            <p:cNvSpPr>
              <a:spLocks noChangeArrowheads="1"/>
            </p:cNvSpPr>
            <p:nvPr/>
          </p:nvSpPr>
          <p:spPr bwMode="auto">
            <a:xfrm>
              <a:off x="1440" y="1632"/>
              <a:ext cx="3072" cy="27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solidFill>
                  <a:schemeClr val="accent1"/>
                </a:solidFill>
              </a:endParaRPr>
            </a:p>
          </p:txBody>
        </p:sp>
        <p:cxnSp>
          <p:nvCxnSpPr>
            <p:cNvPr id="21553" name="AutoShape 33"/>
            <p:cNvCxnSpPr>
              <a:cxnSpLocks noChangeShapeType="1"/>
              <a:stCxn id="21542" idx="0"/>
              <a:endCxn id="21552" idx="2"/>
            </p:cNvCxnSpPr>
            <p:nvPr/>
          </p:nvCxnSpPr>
          <p:spPr bwMode="auto">
            <a:xfrm flipV="1">
              <a:off x="1578" y="1903"/>
              <a:ext cx="1398" cy="37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554" name="AutoShape 34"/>
            <p:cNvCxnSpPr>
              <a:cxnSpLocks noChangeShapeType="1"/>
              <a:stCxn id="21543" idx="0"/>
              <a:endCxn id="21552" idx="2"/>
            </p:cNvCxnSpPr>
            <p:nvPr/>
          </p:nvCxnSpPr>
          <p:spPr bwMode="auto">
            <a:xfrm flipH="1" flipV="1">
              <a:off x="2976" y="1903"/>
              <a:ext cx="1386" cy="37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aphicFrame>
        <p:nvGraphicFramePr>
          <p:cNvPr id="161957" name="Group 165"/>
          <p:cNvGraphicFramePr>
            <a:graphicFrameLocks noGrp="1"/>
          </p:cNvGraphicFramePr>
          <p:nvPr/>
        </p:nvGraphicFramePr>
        <p:xfrm>
          <a:off x="914400" y="3181350"/>
          <a:ext cx="2057400" cy="2381251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depth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T</a:t>
                      </a:r>
                      <a:r>
                        <a:rPr kumimoji="0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size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/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  <a:endParaRPr kumimoji="0" lang="en-US" sz="1800" b="1" i="1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  <a:r>
                        <a:rPr kumimoji="0" lang="en-US" sz="18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  <a:endParaRPr kumimoji="0" lang="en-US" sz="1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/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  <a:r>
                        <a:rPr kumimoji="0" lang="en-US" sz="18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1526" name="Object 167"/>
          <p:cNvGraphicFramePr>
            <a:graphicFrameLocks noChangeAspect="1"/>
          </p:cNvGraphicFramePr>
          <p:nvPr/>
        </p:nvGraphicFramePr>
        <p:xfrm>
          <a:off x="2895600" y="2209800"/>
          <a:ext cx="32004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3" name="Equation" r:id="rId3" imgW="2032000" imgH="457200" progId="Equation.3">
                  <p:embed/>
                </p:oleObj>
              </mc:Choice>
              <mc:Fallback>
                <p:oleObj name="Equation" r:id="rId3" imgW="2032000" imgH="457200" progId="Equation.3">
                  <p:embed/>
                  <p:pic>
                    <p:nvPicPr>
                      <p:cNvPr id="0" name="Object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209800"/>
                        <a:ext cx="32004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993" name="Group 201"/>
          <p:cNvGraphicFramePr>
            <a:graphicFrameLocks noGrp="1"/>
          </p:cNvGraphicFramePr>
          <p:nvPr/>
        </p:nvGraphicFramePr>
        <p:xfrm>
          <a:off x="7772400" y="3048000"/>
          <a:ext cx="685800" cy="2438401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time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bn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bn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bn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533" name="Text Box 202"/>
          <p:cNvSpPr txBox="1">
            <a:spLocks noChangeArrowheads="1"/>
          </p:cNvSpPr>
          <p:nvPr/>
        </p:nvSpPr>
        <p:spPr bwMode="auto">
          <a:xfrm>
            <a:off x="5181600" y="5486400"/>
            <a:ext cx="3633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Total time = </a:t>
            </a:r>
            <a:r>
              <a:rPr lang="en-US" b="1" i="1">
                <a:latin typeface="Times New Roman" charset="0"/>
              </a:rPr>
              <a:t>bn</a:t>
            </a:r>
            <a:r>
              <a:rPr lang="en-US">
                <a:latin typeface="Times New Roman" charset="0"/>
              </a:rPr>
              <a:t> + </a:t>
            </a:r>
            <a:r>
              <a:rPr lang="en-US" b="1" i="1">
                <a:latin typeface="Times New Roman" charset="0"/>
              </a:rPr>
              <a:t>bn</a:t>
            </a:r>
            <a:r>
              <a:rPr lang="en-US">
                <a:latin typeface="Times New Roman" charset="0"/>
              </a:rPr>
              <a:t> log </a:t>
            </a:r>
            <a:r>
              <a:rPr lang="en-US" b="1" i="1">
                <a:latin typeface="Times New Roman" charset="0"/>
              </a:rPr>
              <a:t>n</a:t>
            </a:r>
          </a:p>
        </p:txBody>
      </p:sp>
      <p:sp>
        <p:nvSpPr>
          <p:cNvPr id="21534" name="Text Box 203"/>
          <p:cNvSpPr txBox="1">
            <a:spLocks noChangeArrowheads="1"/>
          </p:cNvSpPr>
          <p:nvPr/>
        </p:nvSpPr>
        <p:spPr bwMode="auto">
          <a:xfrm>
            <a:off x="5257800" y="5943600"/>
            <a:ext cx="3571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(last level plus all previous levels)</a:t>
            </a:r>
          </a:p>
        </p:txBody>
      </p:sp>
      <p:pic>
        <p:nvPicPr>
          <p:cNvPr id="21535" name="Picture 204" descr="C:\Program Files\Common Files\Microsoft Shared\Clipart\cagcat50\BD05515_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488" y="195263"/>
            <a:ext cx="1306512" cy="140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Divide-and-Conquer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9FFF49C-73BB-FC43-8AC7-F095067826C6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Guess-and-Test Method</a:t>
            </a:r>
          </a:p>
        </p:txBody>
      </p:sp>
      <p:sp>
        <p:nvSpPr>
          <p:cNvPr id="225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In the guess-and-test method, we guess a closed form solution and then try to prove it is true by induction: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Guess: T(n) &lt; cn log n.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Wrong: we cannot make this last line be less than cn log n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</p:txBody>
      </p:sp>
      <p:graphicFrame>
        <p:nvGraphicFramePr>
          <p:cNvPr id="22533" name="Object 4"/>
          <p:cNvGraphicFramePr>
            <a:graphicFrameLocks noChangeAspect="1"/>
          </p:cNvGraphicFramePr>
          <p:nvPr/>
        </p:nvGraphicFramePr>
        <p:xfrm>
          <a:off x="2514600" y="3352800"/>
          <a:ext cx="3984625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name="Equation" r:id="rId3" imgW="2260600" imgH="889000" progId="Equation.3">
                  <p:embed/>
                </p:oleObj>
              </mc:Choice>
              <mc:Fallback>
                <p:oleObj name="Equation" r:id="rId3" imgW="2260600" imgH="889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352800"/>
                        <a:ext cx="3984625" cy="156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4" name="Picture 5" descr="C:\Documents and Settings\Administrator\Application Data\Microsoft\Media Catalog\Downloaded Clips\cl2\BD07494_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488" y="228600"/>
            <a:ext cx="119856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2646363" y="2209800"/>
          <a:ext cx="37004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3" name="Equation" r:id="rId6" imgW="2349500" imgH="457200" progId="Equation.3">
                  <p:embed/>
                </p:oleObj>
              </mc:Choice>
              <mc:Fallback>
                <p:oleObj name="Equation" r:id="rId6" imgW="23495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363" y="2209800"/>
                        <a:ext cx="370046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Divide-and-Conquer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4980555-A089-0743-B0F8-998FE845037B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2355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 sz="3600">
                <a:latin typeface="Tahoma" charset="0"/>
              </a:rPr>
              <a:t>Guess-and-Test Method, (cont.)</a:t>
            </a:r>
          </a:p>
        </p:txBody>
      </p:sp>
      <p:sp>
        <p:nvSpPr>
          <p:cNvPr id="23556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Recall the recurrence equation: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Guess #2: T(n) &lt; cn log</a:t>
            </a:r>
            <a:r>
              <a:rPr lang="en-US" sz="2000" baseline="30000">
                <a:latin typeface="Tahoma" charset="0"/>
              </a:rPr>
              <a:t>2</a:t>
            </a:r>
            <a:r>
              <a:rPr lang="en-US" sz="2000">
                <a:latin typeface="Tahoma" charset="0"/>
              </a:rPr>
              <a:t> n.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if c &gt; b.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So, T(n) is O(n log</a:t>
            </a:r>
            <a:r>
              <a:rPr lang="en-US" sz="2000" baseline="30000">
                <a:latin typeface="Tahoma" charset="0"/>
              </a:rPr>
              <a:t>2</a:t>
            </a:r>
            <a:r>
              <a:rPr lang="en-US" sz="2000">
                <a:latin typeface="Tahoma" charset="0"/>
              </a:rPr>
              <a:t> n).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In general, to use this method, you need to have a good guess and you need to be good at induction proofs.</a:t>
            </a:r>
          </a:p>
        </p:txBody>
      </p:sp>
      <p:graphicFrame>
        <p:nvGraphicFramePr>
          <p:cNvPr id="23557" name="Object 1028"/>
          <p:cNvGraphicFramePr>
            <a:graphicFrameLocks noChangeAspect="1"/>
          </p:cNvGraphicFramePr>
          <p:nvPr/>
        </p:nvGraphicFramePr>
        <p:xfrm>
          <a:off x="2057400" y="2971800"/>
          <a:ext cx="4478338" cy="210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6" name="Equation" r:id="rId3" imgW="2540000" imgH="1193800" progId="Equation.3">
                  <p:embed/>
                </p:oleObj>
              </mc:Choice>
              <mc:Fallback>
                <p:oleObj name="Equation" r:id="rId3" imgW="2540000" imgH="119380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971800"/>
                        <a:ext cx="4478338" cy="210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58" name="Picture 1029" descr="C:\Documents and Settings\Administrator\Application Data\Microsoft\Media Catalog\Downloaded Clips\cl2\BD07494_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488" y="228600"/>
            <a:ext cx="119856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559" name="Object 1030"/>
          <p:cNvGraphicFramePr>
            <a:graphicFrameLocks noChangeAspect="1"/>
          </p:cNvGraphicFramePr>
          <p:nvPr/>
        </p:nvGraphicFramePr>
        <p:xfrm>
          <a:off x="2514600" y="1905000"/>
          <a:ext cx="37004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7" name="Equation" r:id="rId6" imgW="2349500" imgH="457200" progId="Equation.3">
                  <p:embed/>
                </p:oleObj>
              </mc:Choice>
              <mc:Fallback>
                <p:oleObj name="Equation" r:id="rId6" imgW="2349500" imgH="457200" progId="Equation.3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905000"/>
                        <a:ext cx="3700463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7448</TotalTime>
  <Words>1060</Words>
  <Application>Microsoft Macintosh PowerPoint</Application>
  <PresentationFormat>On-screen Show (4:3)</PresentationFormat>
  <Paragraphs>259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Symbol</vt:lpstr>
      <vt:lpstr>Tahoma</vt:lpstr>
      <vt:lpstr>Times New Roman</vt:lpstr>
      <vt:lpstr>Wingdings</vt:lpstr>
      <vt:lpstr>Blueprint</vt:lpstr>
      <vt:lpstr>Equation</vt:lpstr>
      <vt:lpstr>Divide-and-Conquer</vt:lpstr>
      <vt:lpstr>Application: Maxima Sets</vt:lpstr>
      <vt:lpstr>Divide-and-Conquer</vt:lpstr>
      <vt:lpstr>Merge-Sort Review</vt:lpstr>
      <vt:lpstr>Recurrence Equation Analysis</vt:lpstr>
      <vt:lpstr>Iterative Substitution</vt:lpstr>
      <vt:lpstr>The Recursion Tree</vt:lpstr>
      <vt:lpstr>Guess-and-Test Method</vt:lpstr>
      <vt:lpstr>Guess-and-Test Method, (cont.)</vt:lpstr>
      <vt:lpstr>Master Method</vt:lpstr>
      <vt:lpstr>Master Method, Example 1</vt:lpstr>
      <vt:lpstr>Master Method, Example 2</vt:lpstr>
      <vt:lpstr>Master Method, Example 3</vt:lpstr>
      <vt:lpstr>Master Method, Example 4</vt:lpstr>
      <vt:lpstr>Master Method, Example 5</vt:lpstr>
      <vt:lpstr>Master Method, Example 6</vt:lpstr>
      <vt:lpstr>Master Method, Example 7</vt:lpstr>
      <vt:lpstr>Sketch of Proof of the Master Theorem</vt:lpstr>
    </vt:vector>
  </TitlesOfParts>
  <Company>University of California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Divide-and-Conquer</dc:title>
  <dc:creator>Michael Goodrich</dc:creator>
  <cp:lastModifiedBy>Michael Goodrich</cp:lastModifiedBy>
  <cp:revision>973</cp:revision>
  <cp:lastPrinted>2014-03-30T01:29:21Z</cp:lastPrinted>
  <dcterms:created xsi:type="dcterms:W3CDTF">2002-01-21T02:22:10Z</dcterms:created>
  <dcterms:modified xsi:type="dcterms:W3CDTF">2021-10-26T20:25:52Z</dcterms:modified>
</cp:coreProperties>
</file>