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423" r:id="rId4"/>
    <p:sldId id="371" r:id="rId5"/>
    <p:sldId id="402" r:id="rId6"/>
    <p:sldId id="403" r:id="rId7"/>
    <p:sldId id="372" r:id="rId8"/>
    <p:sldId id="404" r:id="rId9"/>
    <p:sldId id="386" r:id="rId10"/>
    <p:sldId id="388" r:id="rId11"/>
    <p:sldId id="387" r:id="rId12"/>
    <p:sldId id="410" r:id="rId13"/>
    <p:sldId id="389" r:id="rId1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Relationship Id="rId2" Type="http://schemas.openxmlformats.org/officeDocument/2006/relationships/slide" Target="slides/slide10.xml"/><Relationship Id="rId3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E9CAAE4B-569E-5D4E-8E96-3C5AEF6D14DC}" type="datetime8">
              <a:rPr lang="en-US" smtClean="0"/>
              <a:t>7/14/15 16:43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9653BB6-2C91-9B48-B10F-883B0E02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58085429-AB76-654B-BE5F-E06A9E813263}" type="datetime8">
              <a:rPr lang="en-US" smtClean="0"/>
              <a:t>7/14/15 16:43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937B4F40-DDC9-5B40-A4CA-0B7DDA4A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9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Dynamic Programming</a:t>
            </a:r>
            <a:endParaRPr lang="en-US" sz="140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ACBB0F-DEF4-D845-B0C5-F985A7CF7B5D}" type="datetime8">
              <a:rPr lang="en-US" sz="1400" smtClean="0"/>
              <a:t>7/14/15 16:43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1E06DD-386B-2843-999A-B847069B6787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Dynamic Programming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2604B-84BE-034D-8352-F4D8D9CC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BD701-6A0D-7F43-82A3-237D25419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49FED-05B5-E642-A2F3-A26D1494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7AE697-F858-6B40-8F81-13954944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D4178-663D-4D4D-9D32-6C2BC61A9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567E3-8389-8E4B-9BDB-1BFB94046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B2B82-1E93-144D-9892-3C5524A8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5EE4F-7569-3946-B844-8FA967A12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5B6B0-72FD-E048-85BE-308AEC6AD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98162-4F7F-8244-90E7-D17266266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87244-28FE-3943-AD8E-41A33D5D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3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2F3D2F-22F3-E943-B612-2C6DA5B2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3D22F21-D6CA-474A-8045-EF57D9C9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FC15C7-831B-6C40-BD4B-658ADF5A920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553" y="3200400"/>
            <a:ext cx="3063141" cy="312420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B5C8CF-69F9-A449-A2ED-D08AC88F3BD7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0198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Characterizing Equation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global optimal has to be defined in terms of optimal subproblems, depending on where the final multiply is at.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Let us consider all possible places for that final multiply: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that A</a:t>
            </a:r>
            <a:r>
              <a:rPr lang="en-US" sz="2000" baseline="-25000">
                <a:latin typeface="Tahoma" charset="0"/>
              </a:rPr>
              <a:t>i</a:t>
            </a:r>
            <a:r>
              <a:rPr lang="en-US" sz="2000">
                <a:latin typeface="Tahoma" charset="0"/>
              </a:rPr>
              <a:t> is a d</a:t>
            </a:r>
            <a:r>
              <a:rPr lang="en-US" sz="2000" baseline="-25000">
                <a:latin typeface="Tahoma" charset="0"/>
              </a:rPr>
              <a:t>i</a:t>
            </a:r>
            <a:r>
              <a:rPr lang="en-US" sz="2000">
                <a:latin typeface="Tahoma" charset="0"/>
              </a:rPr>
              <a:t> </a:t>
            </a:r>
            <a:r>
              <a:rPr lang="en-US" sz="2000">
                <a:latin typeface="Tahoma" charset="0"/>
                <a:cs typeface="Tahoma" charset="0"/>
              </a:rPr>
              <a:t>× d</a:t>
            </a:r>
            <a:r>
              <a:rPr lang="en-US" sz="2000" baseline="-25000">
                <a:latin typeface="Tahoma" charset="0"/>
                <a:cs typeface="Tahoma" charset="0"/>
              </a:rPr>
              <a:t>i+1</a:t>
            </a:r>
            <a:r>
              <a:rPr lang="en-US" sz="2000">
                <a:latin typeface="Tahoma" charset="0"/>
                <a:cs typeface="Tahoma" charset="0"/>
              </a:rPr>
              <a:t> dimensional matrix.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cs typeface="Tahoma" charset="0"/>
              </a:rPr>
              <a:t>So, a characterizing equation for N</a:t>
            </a:r>
            <a:r>
              <a:rPr lang="en-US" sz="2000" baseline="-25000">
                <a:latin typeface="Tahoma" charset="0"/>
                <a:cs typeface="Tahoma" charset="0"/>
              </a:rPr>
              <a:t>i,j</a:t>
            </a:r>
            <a:r>
              <a:rPr lang="en-US" sz="2000">
                <a:latin typeface="Tahoma" charset="0"/>
                <a:cs typeface="Tahoma" charset="0"/>
              </a:rPr>
              <a:t> is the following: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ahoma" charset="0"/>
              </a:rPr>
              <a:t>Note that subproblems are not independent--the </a:t>
            </a:r>
            <a:r>
              <a:rPr lang="en-US" sz="2400" b="1">
                <a:solidFill>
                  <a:schemeClr val="tx2"/>
                </a:solidFill>
                <a:latin typeface="Tahoma" charset="0"/>
                <a:cs typeface="Tahoma" charset="0"/>
              </a:rPr>
              <a:t>subproblems overlap</a:t>
            </a:r>
            <a:r>
              <a:rPr lang="en-US" sz="2400">
                <a:latin typeface="Tahoma" charset="0"/>
                <a:cs typeface="Tahoma" charset="0"/>
              </a:rPr>
              <a:t>.</a:t>
            </a:r>
            <a:endParaRPr lang="en-US" sz="2400">
              <a:latin typeface="Tahoma" charset="0"/>
            </a:endParaRPr>
          </a:p>
        </p:txBody>
      </p:sp>
      <p:pic>
        <p:nvPicPr>
          <p:cNvPr id="24581" name="Picture 7" descr="j02992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152400"/>
            <a:ext cx="16049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2" name="Object 12"/>
          <p:cNvGraphicFramePr>
            <a:graphicFrameLocks noChangeAspect="1"/>
          </p:cNvGraphicFramePr>
          <p:nvPr/>
        </p:nvGraphicFramePr>
        <p:xfrm>
          <a:off x="1447800" y="4114800"/>
          <a:ext cx="67437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4" imgW="2209800" imgH="292100" progId="Equation.3">
                  <p:embed/>
                </p:oleObj>
              </mc:Choice>
              <mc:Fallback>
                <p:oleObj name="Equation" r:id="rId4" imgW="22098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67437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18A6A9-5CE1-1244-8C8B-D6806133124D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Dynamic Programming Algorithm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49275" y="1524000"/>
            <a:ext cx="2819400" cy="48006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Since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subproblems overlap</a:t>
            </a:r>
            <a:r>
              <a:rPr lang="en-US" sz="2000">
                <a:latin typeface="Tahoma" charset="0"/>
              </a:rPr>
              <a:t>, we don</a:t>
            </a:r>
            <a:r>
              <a:rPr lang="ja-JP" altLang="en-US" sz="2000">
                <a:latin typeface="Tahoma" charset="0"/>
              </a:rPr>
              <a:t>’</a:t>
            </a:r>
            <a:r>
              <a:rPr lang="en-US" altLang="ja-JP" sz="2000">
                <a:latin typeface="Tahoma" charset="0"/>
              </a:rPr>
              <a:t>t use recursion.</a:t>
            </a:r>
          </a:p>
          <a:p>
            <a:pPr eaLnBrk="1" hangingPunct="1"/>
            <a:r>
              <a:rPr lang="en-US" sz="2000">
                <a:latin typeface="Tahoma" charset="0"/>
              </a:rPr>
              <a:t>Instead, we construct optimal subproblems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bottom-up.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</a:t>
            </a:r>
          </a:p>
          <a:p>
            <a:pPr eaLnBrk="1" hangingPunct="1"/>
            <a:r>
              <a:rPr lang="en-US" sz="2000">
                <a:latin typeface="Tahoma" charset="0"/>
              </a:rPr>
              <a:t>N</a:t>
            </a:r>
            <a:r>
              <a:rPr lang="en-US" sz="2000" baseline="-25000">
                <a:latin typeface="Tahoma" charset="0"/>
              </a:rPr>
              <a:t>i,i</a:t>
            </a:r>
            <a:r>
              <a:rPr lang="ja-JP" altLang="en-US" sz="2000">
                <a:latin typeface="Tahoma" charset="0"/>
              </a:rPr>
              <a:t>’</a:t>
            </a:r>
            <a:r>
              <a:rPr lang="en-US" altLang="ja-JP" sz="2000">
                <a:latin typeface="Tahoma" charset="0"/>
              </a:rPr>
              <a:t>s are easy, so start with them</a:t>
            </a:r>
          </a:p>
          <a:p>
            <a:pPr eaLnBrk="1" hangingPunct="1"/>
            <a:r>
              <a:rPr lang="en-US" sz="2000">
                <a:latin typeface="Tahoma" charset="0"/>
              </a:rPr>
              <a:t>Then do length 2,3,… subproblems, and so on.</a:t>
            </a:r>
          </a:p>
          <a:p>
            <a:pPr eaLnBrk="1" hangingPunct="1"/>
            <a:r>
              <a:rPr lang="en-US" sz="2000">
                <a:latin typeface="Tahoma" charset="0"/>
              </a:rPr>
              <a:t>The running time is O(n</a:t>
            </a:r>
            <a:r>
              <a:rPr lang="en-US" sz="2000" baseline="30000">
                <a:latin typeface="Tahoma" charset="0"/>
              </a:rPr>
              <a:t>3</a:t>
            </a:r>
            <a:r>
              <a:rPr lang="en-US" sz="2000">
                <a:latin typeface="Tahoma" charset="0"/>
              </a:rPr>
              <a:t>)</a:t>
            </a:r>
          </a:p>
        </p:txBody>
      </p:sp>
      <p:pic>
        <p:nvPicPr>
          <p:cNvPr id="25605" name="Picture 204" descr="BD055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95263"/>
            <a:ext cx="13065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205"/>
          <p:cNvSpPr txBox="1">
            <a:spLocks noChangeArrowheads="1"/>
          </p:cNvSpPr>
          <p:nvPr/>
        </p:nvSpPr>
        <p:spPr bwMode="auto">
          <a:xfrm>
            <a:off x="3200400" y="1828800"/>
            <a:ext cx="5791200" cy="433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matrixChain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Input: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of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matrices to be multiplied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Output: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number of operations in an optimal 				paranethization of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sz="20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i,i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	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0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n-b-1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	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i+b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 	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+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infinity</a:t>
            </a:r>
            <a:endParaRPr lang="en-US" sz="200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i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j-1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			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</a:rPr>
              <a:t>min{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,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i,k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j+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</a:rPr>
              <a:t>}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D2E30A-9D5F-4C41-98E1-F3A595C5777B}" type="slidenum">
              <a:rPr lang="en-US" sz="1400"/>
              <a:pPr eaLnBrk="1" hangingPunct="1"/>
              <a:t>12</a:t>
            </a:fld>
            <a:endParaRPr lang="en-US" sz="1400"/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6705600" y="1828800"/>
            <a:ext cx="1909763" cy="914400"/>
            <a:chOff x="4224" y="1152"/>
            <a:chExt cx="1203" cy="576"/>
          </a:xfrm>
        </p:grpSpPr>
        <p:sp>
          <p:nvSpPr>
            <p:cNvPr id="26704" name="Rectangle 164"/>
            <p:cNvSpPr>
              <a:spLocks noChangeArrowheads="1"/>
            </p:cNvSpPr>
            <p:nvPr/>
          </p:nvSpPr>
          <p:spPr bwMode="auto">
            <a:xfrm>
              <a:off x="4224" y="1536"/>
              <a:ext cx="192" cy="19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5" name="Text Box 161"/>
            <p:cNvSpPr txBox="1">
              <a:spLocks noChangeArrowheads="1"/>
            </p:cNvSpPr>
            <p:nvPr/>
          </p:nvSpPr>
          <p:spPr bwMode="auto">
            <a:xfrm>
              <a:off x="4704" y="1152"/>
              <a:ext cx="7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answer</a:t>
              </a:r>
            </a:p>
          </p:txBody>
        </p:sp>
        <p:sp>
          <p:nvSpPr>
            <p:cNvPr id="26706" name="Line 162"/>
            <p:cNvSpPr>
              <a:spLocks noChangeShapeType="1"/>
            </p:cNvSpPr>
            <p:nvPr/>
          </p:nvSpPr>
          <p:spPr bwMode="auto">
            <a:xfrm flipH="1">
              <a:off x="4512" y="1488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4572000" y="2438400"/>
            <a:ext cx="2438400" cy="2438400"/>
            <a:chOff x="2880" y="1536"/>
            <a:chExt cx="1536" cy="1536"/>
          </a:xfrm>
        </p:grpSpPr>
        <p:sp>
          <p:nvSpPr>
            <p:cNvPr id="26696" name="Rectangle 151"/>
            <p:cNvSpPr>
              <a:spLocks noChangeArrowheads="1"/>
            </p:cNvSpPr>
            <p:nvPr/>
          </p:nvSpPr>
          <p:spPr bwMode="auto">
            <a:xfrm>
              <a:off x="2880" y="153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Rectangle 152"/>
            <p:cNvSpPr>
              <a:spLocks noChangeArrowheads="1"/>
            </p:cNvSpPr>
            <p:nvPr/>
          </p:nvSpPr>
          <p:spPr bwMode="auto">
            <a:xfrm>
              <a:off x="3072" y="172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Rectangle 153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Rectangle 154"/>
            <p:cNvSpPr>
              <a:spLocks noChangeArrowheads="1"/>
            </p:cNvSpPr>
            <p:nvPr/>
          </p:nvSpPr>
          <p:spPr bwMode="auto">
            <a:xfrm>
              <a:off x="3456" y="2112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Rectangle 155"/>
            <p:cNvSpPr>
              <a:spLocks noChangeArrowheads="1"/>
            </p:cNvSpPr>
            <p:nvPr/>
          </p:nvSpPr>
          <p:spPr bwMode="auto">
            <a:xfrm>
              <a:off x="3648" y="2304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Rectangle 156"/>
            <p:cNvSpPr>
              <a:spLocks noChangeArrowheads="1"/>
            </p:cNvSpPr>
            <p:nvPr/>
          </p:nvSpPr>
          <p:spPr bwMode="auto">
            <a:xfrm>
              <a:off x="3840" y="249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Rectangle 157"/>
            <p:cNvSpPr>
              <a:spLocks noChangeArrowheads="1"/>
            </p:cNvSpPr>
            <p:nvPr/>
          </p:nvSpPr>
          <p:spPr bwMode="auto">
            <a:xfrm>
              <a:off x="4032" y="268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Rectangle 158"/>
            <p:cNvSpPr>
              <a:spLocks noChangeArrowheads="1"/>
            </p:cNvSpPr>
            <p:nvPr/>
          </p:nvSpPr>
          <p:spPr bwMode="auto">
            <a:xfrm>
              <a:off x="4224" y="288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4267200" y="2438400"/>
            <a:ext cx="2743200" cy="2743200"/>
            <a:chOff x="2688" y="1536"/>
            <a:chExt cx="1728" cy="1728"/>
          </a:xfrm>
        </p:grpSpPr>
        <p:sp>
          <p:nvSpPr>
            <p:cNvPr id="26687" name="Rectangle 139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Rectangle 140"/>
            <p:cNvSpPr>
              <a:spLocks noChangeArrowheads="1"/>
            </p:cNvSpPr>
            <p:nvPr/>
          </p:nvSpPr>
          <p:spPr bwMode="auto">
            <a:xfrm>
              <a:off x="2880" y="172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Rectangle 141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Rectangle 142"/>
            <p:cNvSpPr>
              <a:spLocks noChangeArrowheads="1"/>
            </p:cNvSpPr>
            <p:nvPr/>
          </p:nvSpPr>
          <p:spPr bwMode="auto">
            <a:xfrm>
              <a:off x="3264" y="2112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Rectangle 143"/>
            <p:cNvSpPr>
              <a:spLocks noChangeArrowheads="1"/>
            </p:cNvSpPr>
            <p:nvPr/>
          </p:nvSpPr>
          <p:spPr bwMode="auto">
            <a:xfrm>
              <a:off x="3456" y="2304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Rectangle 144"/>
            <p:cNvSpPr>
              <a:spLocks noChangeArrowheads="1"/>
            </p:cNvSpPr>
            <p:nvPr/>
          </p:nvSpPr>
          <p:spPr bwMode="auto">
            <a:xfrm>
              <a:off x="3648" y="249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Rectangle 145"/>
            <p:cNvSpPr>
              <a:spLocks noChangeArrowheads="1"/>
            </p:cNvSpPr>
            <p:nvPr/>
          </p:nvSpPr>
          <p:spPr bwMode="auto">
            <a:xfrm>
              <a:off x="3840" y="268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Rectangle 146"/>
            <p:cNvSpPr>
              <a:spLocks noChangeArrowheads="1"/>
            </p:cNvSpPr>
            <p:nvPr/>
          </p:nvSpPr>
          <p:spPr bwMode="auto">
            <a:xfrm>
              <a:off x="4032" y="288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Rectangle 147"/>
            <p:cNvSpPr>
              <a:spLocks noChangeArrowheads="1"/>
            </p:cNvSpPr>
            <p:nvPr/>
          </p:nvSpPr>
          <p:spPr bwMode="auto">
            <a:xfrm>
              <a:off x="4224" y="3072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3962400" y="2438400"/>
            <a:ext cx="3048000" cy="3048000"/>
            <a:chOff x="2496" y="1536"/>
            <a:chExt cx="1920" cy="1920"/>
          </a:xfrm>
        </p:grpSpPr>
        <p:sp>
          <p:nvSpPr>
            <p:cNvPr id="26677" name="Rectangle 117"/>
            <p:cNvSpPr>
              <a:spLocks noChangeArrowheads="1"/>
            </p:cNvSpPr>
            <p:nvPr/>
          </p:nvSpPr>
          <p:spPr bwMode="auto">
            <a:xfrm>
              <a:off x="2496" y="153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Rectangle 119"/>
            <p:cNvSpPr>
              <a:spLocks noChangeArrowheads="1"/>
            </p:cNvSpPr>
            <p:nvPr/>
          </p:nvSpPr>
          <p:spPr bwMode="auto">
            <a:xfrm>
              <a:off x="2688" y="172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Rectangle 121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123"/>
            <p:cNvSpPr>
              <a:spLocks noChangeArrowheads="1"/>
            </p:cNvSpPr>
            <p:nvPr/>
          </p:nvSpPr>
          <p:spPr bwMode="auto">
            <a:xfrm>
              <a:off x="3072" y="2112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125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127"/>
            <p:cNvSpPr>
              <a:spLocks noChangeArrowheads="1"/>
            </p:cNvSpPr>
            <p:nvPr/>
          </p:nvSpPr>
          <p:spPr bwMode="auto">
            <a:xfrm>
              <a:off x="3456" y="2496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Rectangle 129"/>
            <p:cNvSpPr>
              <a:spLocks noChangeArrowheads="1"/>
            </p:cNvSpPr>
            <p:nvPr/>
          </p:nvSpPr>
          <p:spPr bwMode="auto">
            <a:xfrm>
              <a:off x="3648" y="2688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Rectangle 131"/>
            <p:cNvSpPr>
              <a:spLocks noChangeArrowheads="1"/>
            </p:cNvSpPr>
            <p:nvPr/>
          </p:nvSpPr>
          <p:spPr bwMode="auto">
            <a:xfrm>
              <a:off x="3840" y="2880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Rectangle 133"/>
            <p:cNvSpPr>
              <a:spLocks noChangeArrowheads="1"/>
            </p:cNvSpPr>
            <p:nvPr/>
          </p:nvSpPr>
          <p:spPr bwMode="auto">
            <a:xfrm>
              <a:off x="4032" y="3072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Rectangle 135"/>
            <p:cNvSpPr>
              <a:spLocks noChangeArrowheads="1"/>
            </p:cNvSpPr>
            <p:nvPr/>
          </p:nvSpPr>
          <p:spPr bwMode="auto">
            <a:xfrm>
              <a:off x="4224" y="3264"/>
              <a:ext cx="192" cy="1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Line 89"/>
          <p:cNvSpPr>
            <a:spLocks noChangeShapeType="1"/>
          </p:cNvSpPr>
          <p:nvPr/>
        </p:nvSpPr>
        <p:spPr bwMode="auto">
          <a:xfrm>
            <a:off x="3657600" y="243840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90"/>
          <p:cNvSpPr>
            <a:spLocks noChangeShapeType="1"/>
          </p:cNvSpPr>
          <p:nvPr/>
        </p:nvSpPr>
        <p:spPr bwMode="auto">
          <a:xfrm>
            <a:off x="3962400" y="21336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1"/>
          <p:cNvSpPr txBox="1">
            <a:spLocks noChangeArrowheads="1"/>
          </p:cNvSpPr>
          <p:nvPr/>
        </p:nvSpPr>
        <p:spPr bwMode="auto">
          <a:xfrm>
            <a:off x="3575050" y="198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26634" name="Text Box 92"/>
          <p:cNvSpPr txBox="1">
            <a:spLocks noChangeArrowheads="1"/>
          </p:cNvSpPr>
          <p:nvPr/>
        </p:nvSpPr>
        <p:spPr bwMode="auto">
          <a:xfrm>
            <a:off x="3962400" y="210185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0</a:t>
            </a:r>
          </a:p>
        </p:txBody>
      </p:sp>
      <p:sp>
        <p:nvSpPr>
          <p:cNvPr id="26635" name="Text Box 93"/>
          <p:cNvSpPr txBox="1">
            <a:spLocks noChangeArrowheads="1"/>
          </p:cNvSpPr>
          <p:nvPr/>
        </p:nvSpPr>
        <p:spPr bwMode="auto">
          <a:xfrm>
            <a:off x="4276725" y="210185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1</a:t>
            </a:r>
          </a:p>
        </p:txBody>
      </p:sp>
      <p:sp>
        <p:nvSpPr>
          <p:cNvPr id="26636" name="Text Box 94"/>
          <p:cNvSpPr txBox="1">
            <a:spLocks noChangeArrowheads="1"/>
          </p:cNvSpPr>
          <p:nvPr/>
        </p:nvSpPr>
        <p:spPr bwMode="auto">
          <a:xfrm>
            <a:off x="3657600" y="24384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0</a:t>
            </a:r>
          </a:p>
        </p:txBody>
      </p:sp>
      <p:sp>
        <p:nvSpPr>
          <p:cNvPr id="26637" name="Text Box 95"/>
          <p:cNvSpPr txBox="1">
            <a:spLocks noChangeArrowheads="1"/>
          </p:cNvSpPr>
          <p:nvPr/>
        </p:nvSpPr>
        <p:spPr bwMode="auto">
          <a:xfrm>
            <a:off x="3657600" y="27432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1</a:t>
            </a:r>
          </a:p>
        </p:txBody>
      </p:sp>
      <p:sp>
        <p:nvSpPr>
          <p:cNvPr id="26638" name="Text Box 97"/>
          <p:cNvSpPr txBox="1">
            <a:spLocks noChangeArrowheads="1"/>
          </p:cNvSpPr>
          <p:nvPr/>
        </p:nvSpPr>
        <p:spPr bwMode="auto">
          <a:xfrm>
            <a:off x="4572000" y="210185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2</a:t>
            </a:r>
          </a:p>
        </p:txBody>
      </p:sp>
      <p:sp>
        <p:nvSpPr>
          <p:cNvPr id="26639" name="Text Box 98"/>
          <p:cNvSpPr txBox="1">
            <a:spLocks noChangeArrowheads="1"/>
          </p:cNvSpPr>
          <p:nvPr/>
        </p:nvSpPr>
        <p:spPr bwMode="auto">
          <a:xfrm>
            <a:off x="6096000" y="205740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…</a:t>
            </a:r>
          </a:p>
        </p:txBody>
      </p:sp>
      <p:sp>
        <p:nvSpPr>
          <p:cNvPr id="26640" name="Text Box 99"/>
          <p:cNvSpPr txBox="1">
            <a:spLocks noChangeArrowheads="1"/>
          </p:cNvSpPr>
          <p:nvPr/>
        </p:nvSpPr>
        <p:spPr bwMode="auto">
          <a:xfrm>
            <a:off x="3505200" y="510540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n-1</a:t>
            </a:r>
          </a:p>
        </p:txBody>
      </p:sp>
      <p:sp>
        <p:nvSpPr>
          <p:cNvPr id="26641" name="Text Box 100"/>
          <p:cNvSpPr txBox="1">
            <a:spLocks noChangeArrowheads="1"/>
          </p:cNvSpPr>
          <p:nvPr/>
        </p:nvSpPr>
        <p:spPr bwMode="auto">
          <a:xfrm>
            <a:off x="3581400" y="297180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…</a:t>
            </a:r>
          </a:p>
        </p:txBody>
      </p:sp>
      <p:sp>
        <p:nvSpPr>
          <p:cNvPr id="26642" name="Text Box 101"/>
          <p:cNvSpPr txBox="1">
            <a:spLocks noChangeArrowheads="1"/>
          </p:cNvSpPr>
          <p:nvPr/>
        </p:nvSpPr>
        <p:spPr bwMode="auto">
          <a:xfrm>
            <a:off x="6629400" y="198120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n-1</a:t>
            </a:r>
          </a:p>
        </p:txBody>
      </p:sp>
      <p:sp>
        <p:nvSpPr>
          <p:cNvPr id="26643" name="Text Box 102"/>
          <p:cNvSpPr txBox="1">
            <a:spLocks noChangeArrowheads="1"/>
          </p:cNvSpPr>
          <p:nvPr/>
        </p:nvSpPr>
        <p:spPr bwMode="auto">
          <a:xfrm>
            <a:off x="5854700" y="2101850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j</a:t>
            </a:r>
          </a:p>
        </p:txBody>
      </p:sp>
      <p:sp>
        <p:nvSpPr>
          <p:cNvPr id="26644" name="Text Box 103"/>
          <p:cNvSpPr txBox="1">
            <a:spLocks noChangeArrowheads="1"/>
          </p:cNvSpPr>
          <p:nvPr/>
        </p:nvSpPr>
        <p:spPr bwMode="auto">
          <a:xfrm>
            <a:off x="3663950" y="3321050"/>
            <a:ext cx="230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i</a:t>
            </a:r>
          </a:p>
        </p:txBody>
      </p:sp>
      <p:sp>
        <p:nvSpPr>
          <p:cNvPr id="26645" name="Rectangle 106"/>
          <p:cNvSpPr>
            <a:spLocks noChangeArrowheads="1"/>
          </p:cNvSpPr>
          <p:nvPr/>
        </p:nvSpPr>
        <p:spPr bwMode="auto">
          <a:xfrm>
            <a:off x="609600" y="3048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A Dynamic Programming Algorithm Visualization</a:t>
            </a:r>
          </a:p>
        </p:txBody>
      </p:sp>
      <p:pic>
        <p:nvPicPr>
          <p:cNvPr id="26646" name="Picture 107" descr="BD055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95263"/>
            <a:ext cx="13065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7" name="Rectangle 10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276600" cy="4800600"/>
          </a:xfrm>
          <a:noFill/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The bottom-up construction fills in the N array by diagonals</a:t>
            </a:r>
          </a:p>
          <a:p>
            <a:pPr eaLnBrk="1" hangingPunct="1"/>
            <a:r>
              <a:rPr lang="en-US" sz="2000">
                <a:latin typeface="Tahoma" charset="0"/>
              </a:rPr>
              <a:t>N</a:t>
            </a:r>
            <a:r>
              <a:rPr lang="en-US" sz="2000" baseline="-25000">
                <a:latin typeface="Tahoma" charset="0"/>
              </a:rPr>
              <a:t>i,j</a:t>
            </a:r>
            <a:r>
              <a:rPr lang="en-US" sz="2000">
                <a:latin typeface="Tahoma" charset="0"/>
              </a:rPr>
              <a:t> gets values from pervious entries in i-th row and j-th column </a:t>
            </a:r>
          </a:p>
          <a:p>
            <a:pPr eaLnBrk="1" hangingPunct="1"/>
            <a:r>
              <a:rPr lang="en-US" sz="2000">
                <a:latin typeface="Tahoma" charset="0"/>
              </a:rPr>
              <a:t>Filling in each entry in the N table takes O(n) time.</a:t>
            </a:r>
          </a:p>
          <a:p>
            <a:pPr eaLnBrk="1" hangingPunct="1"/>
            <a:r>
              <a:rPr lang="en-US" sz="2000">
                <a:latin typeface="Tahoma" charset="0"/>
              </a:rPr>
              <a:t>Total run time: O(n</a:t>
            </a:r>
            <a:r>
              <a:rPr lang="en-US" sz="2000" baseline="30000">
                <a:latin typeface="Tahoma" charset="0"/>
              </a:rPr>
              <a:t>3</a:t>
            </a:r>
            <a:r>
              <a:rPr lang="en-US" sz="2000">
                <a:latin typeface="Tahoma" charset="0"/>
              </a:rPr>
              <a:t>)</a:t>
            </a:r>
          </a:p>
          <a:p>
            <a:pPr eaLnBrk="1" hangingPunct="1"/>
            <a:r>
              <a:rPr lang="en-US" sz="2000">
                <a:latin typeface="Tahoma" charset="0"/>
              </a:rPr>
              <a:t>Getting actual parenthesization can be done by remembering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k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for each N entry</a:t>
            </a:r>
            <a:endParaRPr lang="en-US" sz="2000">
              <a:latin typeface="Tahoma" charset="0"/>
            </a:endParaRPr>
          </a:p>
        </p:txBody>
      </p: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4876800" y="3352800"/>
            <a:ext cx="1219200" cy="1219200"/>
            <a:chOff x="3072" y="2112"/>
            <a:chExt cx="768" cy="768"/>
          </a:xfrm>
        </p:grpSpPr>
        <p:sp>
          <p:nvSpPr>
            <p:cNvPr id="26674" name="Rectangle 174"/>
            <p:cNvSpPr>
              <a:spLocks noChangeArrowheads="1"/>
            </p:cNvSpPr>
            <p:nvPr/>
          </p:nvSpPr>
          <p:spPr bwMode="auto">
            <a:xfrm>
              <a:off x="3648" y="2112"/>
              <a:ext cx="192" cy="1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Rectangle 175"/>
            <p:cNvSpPr>
              <a:spLocks noChangeArrowheads="1"/>
            </p:cNvSpPr>
            <p:nvPr/>
          </p:nvSpPr>
          <p:spPr bwMode="auto">
            <a:xfrm>
              <a:off x="3072" y="2112"/>
              <a:ext cx="57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Rectangle 176"/>
            <p:cNvSpPr>
              <a:spLocks noChangeArrowheads="1"/>
            </p:cNvSpPr>
            <p:nvPr/>
          </p:nvSpPr>
          <p:spPr bwMode="auto">
            <a:xfrm rot="-5400000">
              <a:off x="3456" y="2496"/>
              <a:ext cx="57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9" name="Group 105"/>
          <p:cNvGrpSpPr>
            <a:grpSpLocks/>
          </p:cNvGrpSpPr>
          <p:nvPr/>
        </p:nvGrpSpPr>
        <p:grpSpPr bwMode="auto">
          <a:xfrm>
            <a:off x="3886200" y="2438400"/>
            <a:ext cx="3124200" cy="3048000"/>
            <a:chOff x="2208" y="1536"/>
            <a:chExt cx="3120" cy="1920"/>
          </a:xfrm>
        </p:grpSpPr>
        <p:sp>
          <p:nvSpPr>
            <p:cNvPr id="26663" name="Line 32"/>
            <p:cNvSpPr>
              <a:spLocks noChangeShapeType="1"/>
            </p:cNvSpPr>
            <p:nvPr/>
          </p:nvSpPr>
          <p:spPr bwMode="white">
            <a:xfrm>
              <a:off x="2208" y="153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33"/>
            <p:cNvSpPr>
              <a:spLocks noChangeShapeType="1"/>
            </p:cNvSpPr>
            <p:nvPr/>
          </p:nvSpPr>
          <p:spPr bwMode="white">
            <a:xfrm>
              <a:off x="2208" y="172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34"/>
            <p:cNvSpPr>
              <a:spLocks noChangeShapeType="1"/>
            </p:cNvSpPr>
            <p:nvPr/>
          </p:nvSpPr>
          <p:spPr bwMode="white">
            <a:xfrm>
              <a:off x="2208" y="192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35"/>
            <p:cNvSpPr>
              <a:spLocks noChangeShapeType="1"/>
            </p:cNvSpPr>
            <p:nvPr/>
          </p:nvSpPr>
          <p:spPr bwMode="white">
            <a:xfrm>
              <a:off x="2208" y="211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36"/>
            <p:cNvSpPr>
              <a:spLocks noChangeShapeType="1"/>
            </p:cNvSpPr>
            <p:nvPr/>
          </p:nvSpPr>
          <p:spPr bwMode="white">
            <a:xfrm>
              <a:off x="2208" y="230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Line 37"/>
            <p:cNvSpPr>
              <a:spLocks noChangeShapeType="1"/>
            </p:cNvSpPr>
            <p:nvPr/>
          </p:nvSpPr>
          <p:spPr bwMode="white">
            <a:xfrm>
              <a:off x="2208" y="249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38"/>
            <p:cNvSpPr>
              <a:spLocks noChangeShapeType="1"/>
            </p:cNvSpPr>
            <p:nvPr/>
          </p:nvSpPr>
          <p:spPr bwMode="white">
            <a:xfrm>
              <a:off x="2208" y="268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39"/>
            <p:cNvSpPr>
              <a:spLocks noChangeShapeType="1"/>
            </p:cNvSpPr>
            <p:nvPr/>
          </p:nvSpPr>
          <p:spPr bwMode="white">
            <a:xfrm>
              <a:off x="2208" y="288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40"/>
            <p:cNvSpPr>
              <a:spLocks noChangeShapeType="1"/>
            </p:cNvSpPr>
            <p:nvPr/>
          </p:nvSpPr>
          <p:spPr bwMode="white">
            <a:xfrm>
              <a:off x="2208" y="307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41"/>
            <p:cNvSpPr>
              <a:spLocks noChangeShapeType="1"/>
            </p:cNvSpPr>
            <p:nvPr/>
          </p:nvSpPr>
          <p:spPr bwMode="white">
            <a:xfrm>
              <a:off x="2208" y="326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Line 42"/>
            <p:cNvSpPr>
              <a:spLocks noChangeShapeType="1"/>
            </p:cNvSpPr>
            <p:nvPr/>
          </p:nvSpPr>
          <p:spPr bwMode="white">
            <a:xfrm>
              <a:off x="2208" y="345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50" name="Group 136"/>
          <p:cNvGrpSpPr>
            <a:grpSpLocks/>
          </p:cNvGrpSpPr>
          <p:nvPr/>
        </p:nvGrpSpPr>
        <p:grpSpPr bwMode="auto">
          <a:xfrm>
            <a:off x="3962400" y="2362200"/>
            <a:ext cx="3048000" cy="3124200"/>
            <a:chOff x="2496" y="1488"/>
            <a:chExt cx="1920" cy="1968"/>
          </a:xfrm>
        </p:grpSpPr>
        <p:sp>
          <p:nvSpPr>
            <p:cNvPr id="26652" name="Line 60"/>
            <p:cNvSpPr>
              <a:spLocks noChangeShapeType="1"/>
            </p:cNvSpPr>
            <p:nvPr/>
          </p:nvSpPr>
          <p:spPr bwMode="white">
            <a:xfrm>
              <a:off x="249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61"/>
            <p:cNvSpPr>
              <a:spLocks noChangeShapeType="1"/>
            </p:cNvSpPr>
            <p:nvPr/>
          </p:nvSpPr>
          <p:spPr bwMode="white">
            <a:xfrm>
              <a:off x="268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62"/>
            <p:cNvSpPr>
              <a:spLocks noChangeShapeType="1"/>
            </p:cNvSpPr>
            <p:nvPr/>
          </p:nvSpPr>
          <p:spPr bwMode="white">
            <a:xfrm>
              <a:off x="288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63"/>
            <p:cNvSpPr>
              <a:spLocks noChangeShapeType="1"/>
            </p:cNvSpPr>
            <p:nvPr/>
          </p:nvSpPr>
          <p:spPr bwMode="white">
            <a:xfrm>
              <a:off x="307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64"/>
            <p:cNvSpPr>
              <a:spLocks noChangeShapeType="1"/>
            </p:cNvSpPr>
            <p:nvPr/>
          </p:nvSpPr>
          <p:spPr bwMode="white">
            <a:xfrm>
              <a:off x="326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65"/>
            <p:cNvSpPr>
              <a:spLocks noChangeShapeType="1"/>
            </p:cNvSpPr>
            <p:nvPr/>
          </p:nvSpPr>
          <p:spPr bwMode="white">
            <a:xfrm>
              <a:off x="345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66"/>
            <p:cNvSpPr>
              <a:spLocks noChangeShapeType="1"/>
            </p:cNvSpPr>
            <p:nvPr/>
          </p:nvSpPr>
          <p:spPr bwMode="white">
            <a:xfrm>
              <a:off x="364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67"/>
            <p:cNvSpPr>
              <a:spLocks noChangeShapeType="1"/>
            </p:cNvSpPr>
            <p:nvPr/>
          </p:nvSpPr>
          <p:spPr bwMode="white">
            <a:xfrm>
              <a:off x="384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68"/>
            <p:cNvSpPr>
              <a:spLocks noChangeShapeType="1"/>
            </p:cNvSpPr>
            <p:nvPr/>
          </p:nvSpPr>
          <p:spPr bwMode="white">
            <a:xfrm>
              <a:off x="403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69"/>
            <p:cNvSpPr>
              <a:spLocks noChangeShapeType="1"/>
            </p:cNvSpPr>
            <p:nvPr/>
          </p:nvSpPr>
          <p:spPr bwMode="white">
            <a:xfrm>
              <a:off x="422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70"/>
            <p:cNvSpPr>
              <a:spLocks noChangeShapeType="1"/>
            </p:cNvSpPr>
            <p:nvPr/>
          </p:nvSpPr>
          <p:spPr bwMode="white">
            <a:xfrm>
              <a:off x="441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6651" name="Object 178"/>
          <p:cNvGraphicFramePr>
            <a:graphicFrameLocks noChangeAspect="1"/>
          </p:cNvGraphicFramePr>
          <p:nvPr/>
        </p:nvGraphicFramePr>
        <p:xfrm>
          <a:off x="3048000" y="1524000"/>
          <a:ext cx="4343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4" imgW="2209800" imgH="292100" progId="Equation.3">
                  <p:embed/>
                </p:oleObj>
              </mc:Choice>
              <mc:Fallback>
                <p:oleObj name="Equation" r:id="rId4" imgW="2209800" imgH="292100" progId="Equation.3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43434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BFC2FA-B83A-6E45-883A-2634FFA02AC5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General Dynamic Programming Technique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</a:rPr>
              <a:t>Applies to a problem that at first seems to require a lot of time (possibly exponential), provided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Simple subproblems:</a:t>
            </a:r>
            <a:r>
              <a:rPr lang="en-US" sz="2400">
                <a:latin typeface="Tahoma" charset="0"/>
              </a:rPr>
              <a:t> the subproblems can be defined in terms of a few variables, such as j, k, l, m, and so 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 optimality:</a:t>
            </a:r>
            <a:r>
              <a:rPr lang="en-US" sz="2400">
                <a:latin typeface="Tahoma" charset="0"/>
              </a:rPr>
              <a:t> the global optimum value can be defined in terms of optimal subproblems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 overlap:</a:t>
            </a:r>
            <a:r>
              <a:rPr lang="en-US" sz="2400">
                <a:latin typeface="Tahoma" charset="0"/>
              </a:rPr>
              <a:t> the subproblems are not independent, but instead they overlap (hence, should be constructed bottom-up).</a:t>
            </a:r>
          </a:p>
        </p:txBody>
      </p:sp>
      <p:pic>
        <p:nvPicPr>
          <p:cNvPr id="27653" name="Picture 5" descr="BD074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DNA Sequence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800" dirty="0"/>
              <a:t>DNA sequences can be viewed as strings of </a:t>
            </a:r>
            <a:r>
              <a:rPr lang="en-US" sz="2800" b="1" dirty="0"/>
              <a:t>A</a:t>
            </a:r>
            <a:r>
              <a:rPr lang="en-US" sz="2800" dirty="0"/>
              <a:t>, </a:t>
            </a:r>
            <a:r>
              <a:rPr lang="en-US" sz="2800" b="1" dirty="0"/>
              <a:t>C</a:t>
            </a:r>
            <a:r>
              <a:rPr lang="en-US" sz="2800" dirty="0"/>
              <a:t>, </a:t>
            </a:r>
            <a:r>
              <a:rPr lang="en-US" sz="2800" b="1" dirty="0"/>
              <a:t>G</a:t>
            </a:r>
            <a:r>
              <a:rPr lang="en-US" sz="2800" dirty="0"/>
              <a:t>, and </a:t>
            </a:r>
            <a:r>
              <a:rPr lang="en-US" sz="2800" b="1" dirty="0"/>
              <a:t>T </a:t>
            </a:r>
            <a:r>
              <a:rPr lang="en-US" sz="2800" dirty="0"/>
              <a:t>characters, </a:t>
            </a:r>
            <a:r>
              <a:rPr lang="en-US" sz="2800" dirty="0" smtClean="0"/>
              <a:t>which represent nucleotides.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inding </a:t>
            </a:r>
            <a:r>
              <a:rPr lang="en-US" sz="2800" dirty="0"/>
              <a:t>the similarities between two DNA sequences </a:t>
            </a:r>
            <a:r>
              <a:rPr lang="en-US" sz="2800" dirty="0" smtClean="0"/>
              <a:t>is an </a:t>
            </a:r>
            <a:r>
              <a:rPr lang="en-US" sz="2800" dirty="0"/>
              <a:t>important computation performed in bioinformatics. </a:t>
            </a:r>
            <a:endParaRPr lang="en-US" sz="2800" dirty="0" smtClean="0"/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instance, when </a:t>
            </a:r>
            <a:r>
              <a:rPr lang="en-US" sz="2400" dirty="0" smtClean="0"/>
              <a:t>comparing the </a:t>
            </a:r>
            <a:r>
              <a:rPr lang="en-US" sz="2400" dirty="0"/>
              <a:t>DNA of different organisms, such alignments can highlight the </a:t>
            </a:r>
            <a:r>
              <a:rPr lang="en-US" sz="2400" dirty="0" smtClean="0"/>
              <a:t>locations where </a:t>
            </a:r>
            <a:r>
              <a:rPr lang="en-US" sz="2400" dirty="0"/>
              <a:t>those organisms have identical DNA patterns.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DNA Sequence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400" dirty="0" smtClean="0"/>
              <a:t>Finding the best alignment between two DNA strings involves minimizing the number of changes to convert one string to the other.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 brute-force search would take exponential time, but we can do much better using </a:t>
            </a:r>
            <a:r>
              <a:rPr lang="en-US" sz="2400" b="1" dirty="0" smtClean="0">
                <a:solidFill>
                  <a:srgbClr val="FF0000"/>
                </a:solidFill>
              </a:rPr>
              <a:t>dynamic programming</a:t>
            </a:r>
            <a:r>
              <a:rPr lang="en-US" sz="24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98438"/>
            <a:ext cx="6934200" cy="2152437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646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7BE7BA5-611E-3345-8931-AFB5618F39E9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Warm-up: Matrix </a:t>
            </a:r>
            <a:r>
              <a:rPr lang="en-US" sz="4000" dirty="0">
                <a:latin typeface="Tahoma" charset="0"/>
              </a:rPr>
              <a:t>Chain-Products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019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2"/>
                </a:solidFill>
                <a:latin typeface="Tahoma" charset="0"/>
              </a:rPr>
              <a:t>Dynamic Programming</a:t>
            </a:r>
            <a:r>
              <a:rPr lang="en-US" sz="2400" b="1" dirty="0">
                <a:latin typeface="Tahoma" charset="0"/>
              </a:rPr>
              <a:t> </a:t>
            </a:r>
            <a:r>
              <a:rPr lang="en-US" sz="2400" dirty="0">
                <a:latin typeface="Tahoma" charset="0"/>
              </a:rPr>
              <a:t>is a general algorithm design paradigm.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Rather than give the general structure, let us first give a motivating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chemeClr val="tx2"/>
                </a:solidFill>
                <a:latin typeface="Tahoma" charset="0"/>
              </a:rPr>
              <a:t>Matrix Chain-Products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Review: Matrix Multiplication.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C</a:t>
            </a:r>
            <a:r>
              <a:rPr lang="en-US" sz="2000" i="1" dirty="0">
                <a:latin typeface="Times New Roman" charset="0"/>
              </a:rPr>
              <a:t> = </a:t>
            </a:r>
            <a:r>
              <a:rPr lang="en-US" sz="2000" b="1" i="1" dirty="0">
                <a:latin typeface="Times New Roman" charset="0"/>
              </a:rPr>
              <a:t>A</a:t>
            </a:r>
            <a:r>
              <a:rPr lang="en-US" sz="2000" i="1" dirty="0">
                <a:latin typeface="Times New Roman" charset="0"/>
              </a:rPr>
              <a:t>*</a:t>
            </a:r>
            <a:r>
              <a:rPr lang="en-US" sz="2000" b="1" i="1" dirty="0">
                <a:latin typeface="Times New Roman" charset="0"/>
              </a:rPr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A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is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d </a:t>
            </a:r>
            <a:r>
              <a:rPr lang="en-US" sz="2000" b="1" i="1" dirty="0">
                <a:latin typeface="Times New Roman" charset="0"/>
                <a:cs typeface="Times New Roman" charset="0"/>
              </a:rPr>
              <a:t>× </a:t>
            </a:r>
            <a:r>
              <a:rPr lang="en-US" sz="2000" b="1" i="1" dirty="0">
                <a:latin typeface="Times New Roman" charset="0"/>
              </a:rPr>
              <a:t>e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and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B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is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b="1" i="1" dirty="0">
                <a:latin typeface="Times New Roman" charset="0"/>
              </a:rPr>
              <a:t>e </a:t>
            </a:r>
            <a:r>
              <a:rPr lang="en-US" sz="2000" b="1" i="1" dirty="0">
                <a:latin typeface="Times New Roman" charset="0"/>
                <a:cs typeface="Times New Roman" charset="0"/>
              </a:rPr>
              <a:t>×</a:t>
            </a:r>
            <a:r>
              <a:rPr lang="en-US" sz="2000" b="1" i="1" dirty="0">
                <a:latin typeface="Times New Roman" charset="0"/>
              </a:rPr>
              <a:t> f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i="1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i="1" dirty="0">
              <a:solidFill>
                <a:srgbClr val="000000"/>
              </a:solidFill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i="1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def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ahoma" charset="0"/>
              </a:rPr>
              <a:t>time</a:t>
            </a:r>
          </a:p>
        </p:txBody>
      </p:sp>
      <p:sp>
        <p:nvSpPr>
          <p:cNvPr id="18437" name="Rectangle 56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8438" name="Group 87"/>
          <p:cNvGrpSpPr>
            <a:grpSpLocks/>
          </p:cNvGrpSpPr>
          <p:nvPr/>
        </p:nvGrpSpPr>
        <p:grpSpPr bwMode="auto">
          <a:xfrm>
            <a:off x="3886200" y="2286000"/>
            <a:ext cx="4984750" cy="4419600"/>
            <a:chOff x="2064" y="1440"/>
            <a:chExt cx="3140" cy="2784"/>
          </a:xfrm>
        </p:grpSpPr>
        <p:sp>
          <p:nvSpPr>
            <p:cNvPr id="18440" name="Rectangle 63"/>
            <p:cNvSpPr>
              <a:spLocks noChangeArrowheads="1"/>
            </p:cNvSpPr>
            <p:nvPr/>
          </p:nvSpPr>
          <p:spPr bwMode="auto">
            <a:xfrm>
              <a:off x="2496" y="3264"/>
              <a:ext cx="1152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64"/>
            <p:cNvSpPr>
              <a:spLocks noChangeArrowheads="1"/>
            </p:cNvSpPr>
            <p:nvPr/>
          </p:nvSpPr>
          <p:spPr bwMode="auto">
            <a:xfrm>
              <a:off x="3840" y="1920"/>
              <a:ext cx="960" cy="1152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65"/>
            <p:cNvSpPr>
              <a:spLocks noChangeArrowheads="1"/>
            </p:cNvSpPr>
            <p:nvPr/>
          </p:nvSpPr>
          <p:spPr bwMode="auto">
            <a:xfrm>
              <a:off x="3840" y="3264"/>
              <a:ext cx="960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66"/>
            <p:cNvSpPr>
              <a:spLocks noChangeArrowheads="1"/>
            </p:cNvSpPr>
            <p:nvPr/>
          </p:nvSpPr>
          <p:spPr bwMode="auto">
            <a:xfrm>
              <a:off x="4224" y="1920"/>
              <a:ext cx="192" cy="115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67"/>
            <p:cNvSpPr>
              <a:spLocks noChangeArrowheads="1"/>
            </p:cNvSpPr>
            <p:nvPr/>
          </p:nvSpPr>
          <p:spPr bwMode="auto">
            <a:xfrm>
              <a:off x="2496" y="3456"/>
              <a:ext cx="115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8"/>
            <p:cNvSpPr>
              <a:spLocks noChangeArrowheads="1"/>
            </p:cNvSpPr>
            <p:nvPr/>
          </p:nvSpPr>
          <p:spPr bwMode="auto">
            <a:xfrm>
              <a:off x="4224" y="3456"/>
              <a:ext cx="19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69"/>
            <p:cNvSpPr txBox="1">
              <a:spLocks noChangeArrowheads="1"/>
            </p:cNvSpPr>
            <p:nvPr/>
          </p:nvSpPr>
          <p:spPr bwMode="auto">
            <a:xfrm>
              <a:off x="2492" y="321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18447" name="Text Box 70"/>
            <p:cNvSpPr txBox="1">
              <a:spLocks noChangeArrowheads="1"/>
            </p:cNvSpPr>
            <p:nvPr/>
          </p:nvSpPr>
          <p:spPr bwMode="auto">
            <a:xfrm>
              <a:off x="3840" y="321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  <p:sp>
          <p:nvSpPr>
            <p:cNvPr id="18448" name="Text Box 71"/>
            <p:cNvSpPr txBox="1">
              <a:spLocks noChangeArrowheads="1"/>
            </p:cNvSpPr>
            <p:nvPr/>
          </p:nvSpPr>
          <p:spPr bwMode="auto">
            <a:xfrm>
              <a:off x="3840" y="187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18449" name="Text Box 72"/>
            <p:cNvSpPr txBox="1">
              <a:spLocks noChangeArrowheads="1"/>
            </p:cNvSpPr>
            <p:nvPr/>
          </p:nvSpPr>
          <p:spPr bwMode="auto">
            <a:xfrm>
              <a:off x="2064" y="34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8450" name="Text Box 73"/>
            <p:cNvSpPr txBox="1">
              <a:spLocks noChangeArrowheads="1"/>
            </p:cNvSpPr>
            <p:nvPr/>
          </p:nvSpPr>
          <p:spPr bwMode="auto">
            <a:xfrm>
              <a:off x="4992" y="34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8451" name="Text Box 74"/>
            <p:cNvSpPr txBox="1">
              <a:spLocks noChangeArrowheads="1"/>
            </p:cNvSpPr>
            <p:nvPr/>
          </p:nvSpPr>
          <p:spPr bwMode="auto">
            <a:xfrm>
              <a:off x="4236" y="1440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8452" name="Text Box 75"/>
            <p:cNvSpPr txBox="1">
              <a:spLocks noChangeArrowheads="1"/>
            </p:cNvSpPr>
            <p:nvPr/>
          </p:nvSpPr>
          <p:spPr bwMode="auto">
            <a:xfrm>
              <a:off x="2928" y="283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18453" name="Text Box 76"/>
            <p:cNvSpPr txBox="1">
              <a:spLocks noChangeArrowheads="1"/>
            </p:cNvSpPr>
            <p:nvPr/>
          </p:nvSpPr>
          <p:spPr bwMode="auto">
            <a:xfrm>
              <a:off x="4272" y="393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8454" name="Text Box 77"/>
            <p:cNvSpPr txBox="1">
              <a:spLocks noChangeArrowheads="1"/>
            </p:cNvSpPr>
            <p:nvPr/>
          </p:nvSpPr>
          <p:spPr bwMode="auto">
            <a:xfrm>
              <a:off x="3504" y="230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18455" name="Text Box 78"/>
            <p:cNvSpPr txBox="1">
              <a:spLocks noChangeArrowheads="1"/>
            </p:cNvSpPr>
            <p:nvPr/>
          </p:nvSpPr>
          <p:spPr bwMode="auto">
            <a:xfrm>
              <a:off x="2903" y="340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</a:t>
              </a:r>
            </a:p>
          </p:txBody>
        </p:sp>
        <p:sp>
          <p:nvSpPr>
            <p:cNvPr id="18456" name="Text Box 79"/>
            <p:cNvSpPr txBox="1">
              <a:spLocks noChangeArrowheads="1"/>
            </p:cNvSpPr>
            <p:nvPr/>
          </p:nvSpPr>
          <p:spPr bwMode="auto">
            <a:xfrm>
              <a:off x="4247" y="220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j</a:t>
              </a:r>
            </a:p>
          </p:txBody>
        </p:sp>
        <p:sp>
          <p:nvSpPr>
            <p:cNvPr id="18457" name="Text Box 80"/>
            <p:cNvSpPr txBox="1">
              <a:spLocks noChangeArrowheads="1"/>
            </p:cNvSpPr>
            <p:nvPr/>
          </p:nvSpPr>
          <p:spPr bwMode="auto">
            <a:xfrm>
              <a:off x="4386" y="3408"/>
              <a:ext cx="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i,j</a:t>
              </a:r>
            </a:p>
          </p:txBody>
        </p:sp>
        <p:sp>
          <p:nvSpPr>
            <p:cNvPr id="18458" name="AutoShape 81"/>
            <p:cNvSpPr>
              <a:spLocks/>
            </p:cNvSpPr>
            <p:nvPr/>
          </p:nvSpPr>
          <p:spPr bwMode="auto">
            <a:xfrm>
              <a:off x="2256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AutoShape 82"/>
            <p:cNvSpPr>
              <a:spLocks/>
            </p:cNvSpPr>
            <p:nvPr/>
          </p:nvSpPr>
          <p:spPr bwMode="auto">
            <a:xfrm flipH="1">
              <a:off x="4848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AutoShape 83"/>
            <p:cNvSpPr>
              <a:spLocks/>
            </p:cNvSpPr>
            <p:nvPr/>
          </p:nvSpPr>
          <p:spPr bwMode="auto">
            <a:xfrm>
              <a:off x="3696" y="1920"/>
              <a:ext cx="96" cy="1152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AutoShape 84"/>
            <p:cNvSpPr>
              <a:spLocks/>
            </p:cNvSpPr>
            <p:nvPr/>
          </p:nvSpPr>
          <p:spPr bwMode="auto">
            <a:xfrm rot="-5400000">
              <a:off x="4248" y="348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AutoShape 85"/>
            <p:cNvSpPr>
              <a:spLocks/>
            </p:cNvSpPr>
            <p:nvPr/>
          </p:nvSpPr>
          <p:spPr bwMode="auto">
            <a:xfrm rot="5400000">
              <a:off x="2976" y="2592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AutoShape 86"/>
            <p:cNvSpPr>
              <a:spLocks/>
            </p:cNvSpPr>
            <p:nvPr/>
          </p:nvSpPr>
          <p:spPr bwMode="auto">
            <a:xfrm rot="5400000">
              <a:off x="4248" y="132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39" name="Object 88"/>
          <p:cNvGraphicFramePr>
            <a:graphicFrameLocks noChangeAspect="1"/>
          </p:cNvGraphicFramePr>
          <p:nvPr/>
        </p:nvGraphicFramePr>
        <p:xfrm>
          <a:off x="762000" y="4343400"/>
          <a:ext cx="3340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1651000" imgH="431800" progId="Equation.3">
                  <p:embed/>
                </p:oleObj>
              </mc:Choice>
              <mc:Fallback>
                <p:oleObj name="Equation" r:id="rId3" imgW="1651000" imgH="43180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3401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0FE2C0-AC9B-A846-8EAD-1AF93035B892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Matrix Chain-Products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78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  <a:latin typeface="Tahoma" charset="0"/>
              </a:rPr>
              <a:t>Matrix Chain-Product: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Compute A=A</a:t>
            </a:r>
            <a:r>
              <a:rPr lang="en-US" baseline="-25000">
                <a:latin typeface="Tahoma" charset="0"/>
              </a:rPr>
              <a:t>0</a:t>
            </a:r>
            <a:r>
              <a:rPr lang="en-US">
                <a:latin typeface="Tahoma" charset="0"/>
              </a:rPr>
              <a:t>*A</a:t>
            </a:r>
            <a:r>
              <a:rPr lang="en-US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*…*A</a:t>
            </a:r>
            <a:r>
              <a:rPr lang="en-US" baseline="-25000">
                <a:latin typeface="Tahoma" charset="0"/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</a:t>
            </a:r>
            <a:r>
              <a:rPr lang="en-US" baseline="-25000">
                <a:latin typeface="Tahoma" charset="0"/>
              </a:rPr>
              <a:t>i</a:t>
            </a:r>
            <a:r>
              <a:rPr lang="en-US">
                <a:latin typeface="Tahoma" charset="0"/>
              </a:rPr>
              <a:t> is d</a:t>
            </a:r>
            <a:r>
              <a:rPr lang="en-US" baseline="-25000">
                <a:latin typeface="Tahoma" charset="0"/>
              </a:rPr>
              <a:t>i </a:t>
            </a:r>
            <a:r>
              <a:rPr lang="en-US">
                <a:latin typeface="Tahoma" charset="0"/>
                <a:cs typeface="Tahoma" charset="0"/>
              </a:rPr>
              <a:t>× </a:t>
            </a:r>
            <a:r>
              <a:rPr lang="en-US">
                <a:latin typeface="Tahoma" charset="0"/>
              </a:rPr>
              <a:t>d</a:t>
            </a:r>
            <a:r>
              <a:rPr lang="en-US" baseline="-25000">
                <a:latin typeface="Tahoma" charset="0"/>
              </a:rPr>
              <a:t>i+1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Problem: How to parenthesize?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B is 3 </a:t>
            </a:r>
            <a:r>
              <a:rPr lang="en-US">
                <a:latin typeface="Tahoma" charset="0"/>
                <a:cs typeface="Tahoma" charset="0"/>
              </a:rPr>
              <a:t>× 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C is 100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D is 5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(B*C)*D takes 1500 + 75 = 1575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B*(C*D) takes 1500 + 2500 = 4000 ops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6578E1F-F47E-7F4C-9AA3-2EF5612CA0E9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Enumeration Approach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78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  <a:latin typeface="Tahoma" charset="0"/>
              </a:rPr>
              <a:t>Matrix Chain-Product Alg.: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Try all possible ways to parenthesize A=A</a:t>
            </a:r>
            <a:r>
              <a:rPr lang="en-US" baseline="-25000">
                <a:latin typeface="Tahoma" charset="0"/>
              </a:rPr>
              <a:t>0</a:t>
            </a:r>
            <a:r>
              <a:rPr lang="en-US">
                <a:latin typeface="Tahoma" charset="0"/>
              </a:rPr>
              <a:t>*A</a:t>
            </a:r>
            <a:r>
              <a:rPr lang="en-US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*…*A</a:t>
            </a:r>
            <a:r>
              <a:rPr lang="en-US" baseline="-25000">
                <a:latin typeface="Tahoma" charset="0"/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Calculate number of ops for each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Pick the one that is best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Running 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The number of paranethesizations is equal to the number of binary trees with n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This is </a:t>
            </a:r>
            <a:r>
              <a:rPr lang="en-US" b="1">
                <a:solidFill>
                  <a:schemeClr val="tx2"/>
                </a:solidFill>
                <a:latin typeface="Tahoma" charset="0"/>
              </a:rPr>
              <a:t>exponential</a:t>
            </a:r>
            <a:r>
              <a:rPr lang="en-US">
                <a:latin typeface="Tahoma" charset="0"/>
              </a:rPr>
              <a:t>!</a:t>
            </a:r>
            <a:endParaRPr lang="en-US">
              <a:latin typeface="Tahoma" charset="0"/>
              <a:cs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It is called the Catalan number, and it is almost 4</a:t>
            </a:r>
            <a:r>
              <a:rPr lang="en-US" baseline="30000">
                <a:latin typeface="Tahoma" charset="0"/>
                <a:cs typeface="Tahoma" charset="0"/>
              </a:rPr>
              <a:t>n</a:t>
            </a:r>
            <a:r>
              <a:rPr lang="en-US">
                <a:latin typeface="Tahoma" charset="0"/>
                <a:cs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This is a terrible algorithm!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6" name="Picture 6" descr="BD0537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422275"/>
            <a:ext cx="2236787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7FA4A0-9365-3E43-8219-B7659CAC3025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Greedy Approach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Idea #1: repeatedly select the product that uses (up) the most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ahoma" charset="0"/>
              </a:rPr>
              <a:t>Counter-example</a:t>
            </a:r>
            <a:r>
              <a:rPr lang="en-US">
                <a:latin typeface="Tahoma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 is 10 </a:t>
            </a:r>
            <a:r>
              <a:rPr lang="en-US">
                <a:latin typeface="Tahoma" charset="0"/>
                <a:cs typeface="Tahoma" charset="0"/>
              </a:rPr>
              <a:t>× 5</a:t>
            </a:r>
            <a:endParaRPr lang="en-US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B is 5 </a:t>
            </a:r>
            <a:r>
              <a:rPr lang="en-US">
                <a:latin typeface="Tahoma" charset="0"/>
                <a:cs typeface="Tahoma" charset="0"/>
              </a:rPr>
              <a:t>×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C is 10 × 5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D is 5 ×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Greedy idea #1 gives (A*B)*(C*D), which takes 500+1000+500 = 2000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A*((B*C)*D) takes 500+250+250 = 1000 ops</a:t>
            </a:r>
          </a:p>
        </p:txBody>
      </p:sp>
      <p:pic>
        <p:nvPicPr>
          <p:cNvPr id="21509" name="Picture 7" descr="BS0060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19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791E59-F08D-7041-A947-5E7958B980F1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Another Greedy Approach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Tahoma" charset="0"/>
              </a:rPr>
              <a:t>Idea #2: repeatedly select the product that uses the fewest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chemeClr val="tx2"/>
                </a:solidFill>
                <a:latin typeface="Tahoma" charset="0"/>
              </a:rPr>
              <a:t>Counter-example</a:t>
            </a:r>
            <a:r>
              <a:rPr lang="en-US" sz="2600">
                <a:latin typeface="Tahoma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</a:rPr>
              <a:t>A is 101 </a:t>
            </a:r>
            <a:r>
              <a:rPr lang="en-US" sz="2200">
                <a:latin typeface="Tahoma" charset="0"/>
                <a:cs typeface="Tahoma" charset="0"/>
              </a:rPr>
              <a:t>× 11</a:t>
            </a:r>
            <a:endParaRPr lang="en-US" sz="22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</a:rPr>
              <a:t>B is 11 </a:t>
            </a:r>
            <a:r>
              <a:rPr lang="en-US" sz="2200">
                <a:latin typeface="Tahoma" charset="0"/>
                <a:cs typeface="Tahoma" charset="0"/>
              </a:rPr>
              <a:t>× 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  <a:cs typeface="Tahoma" charset="0"/>
              </a:rPr>
              <a:t>C is 9 × 100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  <a:cs typeface="Tahoma" charset="0"/>
              </a:rPr>
              <a:t>D is 100 × 99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  <a:cs typeface="Tahoma" charset="0"/>
              </a:rPr>
              <a:t>Greedy idea #2 gives A*((B*C)*D)), which takes 109989+9900+108900=228789 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ahoma" charset="0"/>
                <a:cs typeface="Tahoma" charset="0"/>
              </a:rPr>
              <a:t>(A*B)*(C*D) takes 9999+89991+89100=189090 ops</a:t>
            </a:r>
            <a:endParaRPr lang="en-US" sz="1900">
              <a:latin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Tahoma" charset="0"/>
                <a:cs typeface="Tahoma" charset="0"/>
              </a:rPr>
              <a:t>The greedy approach is not giving us the optimal value.</a:t>
            </a:r>
          </a:p>
        </p:txBody>
      </p:sp>
      <p:pic>
        <p:nvPicPr>
          <p:cNvPr id="22533" name="Picture 4" descr="BS0060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19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Dynamic Programming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6A0E8D-92CF-AC40-B111-57B92AD201C6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latin typeface="Tahoma" charset="0"/>
              </a:rPr>
              <a:t>Recursive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Approach</a:t>
            </a:r>
            <a:endParaRPr lang="en-US">
              <a:latin typeface="Tahoma" charset="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Define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subproblems</a:t>
            </a:r>
            <a:r>
              <a:rPr lang="en-US" sz="2400">
                <a:latin typeface="Tahoma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Find the best parenthesization of A</a:t>
            </a:r>
            <a:r>
              <a:rPr lang="en-US" sz="2000" baseline="-25000">
                <a:latin typeface="Tahoma" charset="0"/>
              </a:rPr>
              <a:t>i</a:t>
            </a:r>
            <a:r>
              <a:rPr lang="en-US" sz="2000">
                <a:latin typeface="Tahoma" charset="0"/>
              </a:rPr>
              <a:t>*A</a:t>
            </a:r>
            <a:r>
              <a:rPr lang="en-US" sz="2000" baseline="-25000">
                <a:latin typeface="Tahoma" charset="0"/>
              </a:rPr>
              <a:t>i+1</a:t>
            </a:r>
            <a:r>
              <a:rPr lang="en-US" sz="2000">
                <a:latin typeface="Tahoma" charset="0"/>
              </a:rPr>
              <a:t>*…*A</a:t>
            </a:r>
            <a:r>
              <a:rPr lang="en-US" sz="2000" baseline="-25000">
                <a:latin typeface="Tahoma" charset="0"/>
              </a:rPr>
              <a:t>j</a:t>
            </a:r>
            <a:r>
              <a:rPr lang="en-US" sz="2000">
                <a:latin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Let N</a:t>
            </a:r>
            <a:r>
              <a:rPr lang="en-US" sz="2000" baseline="-25000">
                <a:latin typeface="Tahoma" charset="0"/>
              </a:rPr>
              <a:t>i,j</a:t>
            </a:r>
            <a:r>
              <a:rPr lang="en-US" sz="2000">
                <a:latin typeface="Tahoma" charset="0"/>
              </a:rPr>
              <a:t> denote the number of operations done by this subproblem.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optimal solution for the whole problem is N</a:t>
            </a:r>
            <a:r>
              <a:rPr lang="en-US" sz="2000" baseline="-25000">
                <a:latin typeface="Tahoma" charset="0"/>
              </a:rPr>
              <a:t>0,n-1</a:t>
            </a:r>
            <a:r>
              <a:rPr lang="en-US" sz="2000">
                <a:latin typeface="Tahoma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 optimality</a:t>
            </a:r>
            <a:r>
              <a:rPr lang="en-US" sz="2400">
                <a:latin typeface="Tahoma" charset="0"/>
              </a:rPr>
              <a:t>: The optimal solution can be defined in terms of optimal subproblems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There has to be a final multiplication (root of the expression tree) for the optimal solution.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Say, the final multiply is at index i: (A</a:t>
            </a:r>
            <a:r>
              <a:rPr lang="en-US" sz="2000" baseline="-25000">
                <a:latin typeface="Tahoma" charset="0"/>
              </a:rPr>
              <a:t>0</a:t>
            </a:r>
            <a:r>
              <a:rPr lang="en-US" sz="2000">
                <a:latin typeface="Tahoma" charset="0"/>
              </a:rPr>
              <a:t>*…*A</a:t>
            </a:r>
            <a:r>
              <a:rPr lang="en-US" sz="2000" baseline="-25000">
                <a:latin typeface="Tahoma" charset="0"/>
              </a:rPr>
              <a:t>i</a:t>
            </a:r>
            <a:r>
              <a:rPr lang="en-US" sz="2000">
                <a:latin typeface="Tahoma" charset="0"/>
              </a:rPr>
              <a:t>)*(A</a:t>
            </a:r>
            <a:r>
              <a:rPr lang="en-US" sz="2000" baseline="-25000">
                <a:latin typeface="Tahoma" charset="0"/>
              </a:rPr>
              <a:t>i+1</a:t>
            </a:r>
            <a:r>
              <a:rPr lang="en-US" sz="2000">
                <a:latin typeface="Tahoma" charset="0"/>
              </a:rPr>
              <a:t>*…*A</a:t>
            </a:r>
            <a:r>
              <a:rPr lang="en-US" sz="2000" baseline="-25000">
                <a:latin typeface="Tahoma" charset="0"/>
              </a:rPr>
              <a:t>n-1</a:t>
            </a:r>
            <a:r>
              <a:rPr lang="en-US" sz="2000">
                <a:latin typeface="Tahoma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Then the optimal solution N</a:t>
            </a:r>
            <a:r>
              <a:rPr lang="en-US" sz="2000" baseline="-25000">
                <a:latin typeface="Tahoma" charset="0"/>
              </a:rPr>
              <a:t>0,n-1</a:t>
            </a:r>
            <a:r>
              <a:rPr lang="en-US" sz="2000">
                <a:latin typeface="Tahoma" charset="0"/>
              </a:rPr>
              <a:t> is the sum of two optimal subproblems, N</a:t>
            </a:r>
            <a:r>
              <a:rPr lang="en-US" sz="2000" baseline="-25000">
                <a:latin typeface="Tahoma" charset="0"/>
              </a:rPr>
              <a:t>0,i</a:t>
            </a:r>
            <a:r>
              <a:rPr lang="en-US" sz="2000">
                <a:latin typeface="Tahoma" charset="0"/>
              </a:rPr>
              <a:t> and N</a:t>
            </a:r>
            <a:r>
              <a:rPr lang="en-US" sz="2000" baseline="-25000">
                <a:latin typeface="Tahoma" charset="0"/>
              </a:rPr>
              <a:t>i+1,n-1 </a:t>
            </a:r>
            <a:r>
              <a:rPr lang="en-US" sz="2000">
                <a:latin typeface="Tahoma" charset="0"/>
              </a:rPr>
              <a:t>plus the time for the last multiply.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 If the global optimum did not have these optimal subproblems, we could define an even better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optimal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solution.</a:t>
            </a:r>
            <a:endParaRPr lang="en-US" sz="1800">
              <a:latin typeface="Tahoma" charset="0"/>
            </a:endParaRPr>
          </a:p>
        </p:txBody>
      </p:sp>
      <p:pic>
        <p:nvPicPr>
          <p:cNvPr id="23557" name="Picture 8" descr="BD1963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52400"/>
            <a:ext cx="1289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7915</TotalTime>
  <Words>1105</Words>
  <Application>Microsoft Macintosh PowerPoint</Application>
  <PresentationFormat>On-screen Show (4:3)</PresentationFormat>
  <Paragraphs>168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Blueprint</vt:lpstr>
      <vt:lpstr>Equation</vt:lpstr>
      <vt:lpstr>Dynamic Programming</vt:lpstr>
      <vt:lpstr>Application: DNA Sequence Alignment</vt:lpstr>
      <vt:lpstr>Application: DNA Sequence Alignment</vt:lpstr>
      <vt:lpstr>Warm-up: Matrix Chain-Products</vt:lpstr>
      <vt:lpstr>Matrix Chain-Products</vt:lpstr>
      <vt:lpstr>An Enumeration Approach</vt:lpstr>
      <vt:lpstr>A Greedy Approach</vt:lpstr>
      <vt:lpstr>Another Greedy Approach</vt:lpstr>
      <vt:lpstr>A “Recursive” Approach</vt:lpstr>
      <vt:lpstr>A Characterizing Equation</vt:lpstr>
      <vt:lpstr>A Dynamic Programming Algorithm</vt:lpstr>
      <vt:lpstr>PowerPoint Presentation</vt:lpstr>
      <vt:lpstr>The General Dynamic Programming Technique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Michael Goodrich</dc:creator>
  <cp:lastModifiedBy>Michael Goodrich</cp:lastModifiedBy>
  <cp:revision>974</cp:revision>
  <cp:lastPrinted>2002-04-09T17:11:12Z</cp:lastPrinted>
  <dcterms:created xsi:type="dcterms:W3CDTF">2002-01-21T02:22:10Z</dcterms:created>
  <dcterms:modified xsi:type="dcterms:W3CDTF">2015-07-14T23:44:25Z</dcterms:modified>
</cp:coreProperties>
</file>