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6" r:id="rId3"/>
    <p:sldId id="362" r:id="rId4"/>
    <p:sldId id="335" r:id="rId5"/>
    <p:sldId id="344" r:id="rId6"/>
    <p:sldId id="345" r:id="rId7"/>
    <p:sldId id="367" r:id="rId8"/>
    <p:sldId id="343" r:id="rId9"/>
    <p:sldId id="346" r:id="rId10"/>
    <p:sldId id="368" r:id="rId11"/>
    <p:sldId id="347" r:id="rId12"/>
    <p:sldId id="348" r:id="rId13"/>
    <p:sldId id="369" r:id="rId14"/>
    <p:sldId id="370" r:id="rId15"/>
    <p:sldId id="350" r:id="rId16"/>
    <p:sldId id="354" r:id="rId17"/>
    <p:sldId id="352" r:id="rId18"/>
    <p:sldId id="355" r:id="rId19"/>
    <p:sldId id="356" r:id="rId20"/>
    <p:sldId id="357" r:id="rId21"/>
    <p:sldId id="358" r:id="rId22"/>
    <p:sldId id="353" r:id="rId23"/>
  </p:sldIdLst>
  <p:sldSz cx="9144000" cy="6858000" type="screen4x3"/>
  <p:notesSz cx="7302500" cy="9588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674F6"/>
    <a:srgbClr val="6289F8"/>
    <a:srgbClr val="8097F8"/>
    <a:srgbClr val="2C61F6"/>
    <a:srgbClr val="F8F0D0"/>
    <a:srgbClr val="F2E4AA"/>
    <a:srgbClr val="000000"/>
    <a:srgbClr val="F4E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5" d="100"/>
          <a:sy n="175" d="100"/>
        </p:scale>
        <p:origin x="-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Heaps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3B95A86F-F681-954A-A757-8A0833D6D3C8}" type="datetime1">
              <a:rPr lang="en-US" smtClean="0"/>
              <a:t>1/23/15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69A16545-DEDB-9C4A-9B34-BB7C4F855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6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Heaps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D51CA412-BE08-3946-B2E1-85C120A2BB3A}" type="datetime1">
              <a:rPr lang="en-US" smtClean="0"/>
              <a:t>1/23/15</a:t>
            </a:fld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7544E4A1-34FD-3D45-922C-27D04A5622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766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/>
              <a:t>Heaps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05BBE59-6FB8-A14F-ACA9-8FCEBE8E1954}" type="datetime1">
              <a:rPr lang="en-US" sz="1300" smtClean="0"/>
              <a:t>1/23/15</a:t>
            </a:fld>
            <a:endParaRPr lang="en-US" sz="1300"/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2D8042F-B0B8-3141-AB7D-23D2D809E907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/>
              <a:t>Heaps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0191816-F5B1-F84A-A20D-039BF56175FA}" type="datetime1">
              <a:rPr lang="en-US" sz="1300" smtClean="0"/>
              <a:t>1/23/15</a:t>
            </a:fld>
            <a:endParaRPr lang="en-US" sz="130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667481D-A0D9-C844-88D4-6B4E53C86C9C}" type="slidenum">
              <a:rPr lang="en-US" sz="1300"/>
              <a:pPr eaLnBrk="1" hangingPunct="1"/>
              <a:t>4</a:t>
            </a:fld>
            <a:endParaRPr lang="en-US" sz="130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70" name="Slide Number Placehold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492A62-E320-604B-B9AC-99AD972031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" name="Footer Placeholder 7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Heaps</a:t>
            </a:r>
          </a:p>
        </p:txBody>
      </p:sp>
    </p:spTree>
    <p:extLst>
      <p:ext uri="{BB962C8B-B14F-4D97-AF65-F5344CB8AC3E}">
        <p14:creationId xmlns:p14="http://schemas.microsoft.com/office/powerpoint/2010/main" val="136202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Heaps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DFAA5-40DE-F04E-B4D0-4E1214B18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7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Heaps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DB1A6-166F-6F4B-AA8F-E566CC24F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7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Heaps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99182-932D-0B47-AC5E-612C9F93A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615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0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  <p:grpSp>
            <p:nvGrpSpPr>
              <p:cNvPr id="616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</p:grpSp>
        <p:sp>
          <p:nvSpPr>
            <p:cNvPr id="415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</a:endParaRPr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</a:endParaRPr>
            </a:p>
          </p:txBody>
        </p:sp>
        <p:grpSp>
          <p:nvGrpSpPr>
            <p:cNvPr id="615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5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5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4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en-US" smtClean="0"/>
              <a:t>© 2015 Goodrich and Tamassia</a:t>
            </a:r>
            <a:endParaRPr lang="en-US" dirty="0"/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Heaps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B32F24-3C00-8240-8D8A-B0A3E87278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8" r:id="rId3"/>
    <p:sldLayoutId id="2147483659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q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0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8195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3FE2917-A07A-5046-8A34-BD614A70CCCF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Heaps</a:t>
            </a:r>
          </a:p>
        </p:txBody>
      </p:sp>
      <p:sp>
        <p:nvSpPr>
          <p:cNvPr id="8198" name="Date Placeholder 1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  <p:sp>
        <p:nvSpPr>
          <p:cNvPr id="18" name="Subtitle 1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6629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Presentation for use with the textbook </a:t>
            </a:r>
            <a:r>
              <a:rPr lang="en-US" sz="1800" dirty="0" smtClean="0">
                <a:solidFill>
                  <a:schemeClr val="tx2"/>
                </a:solidFill>
              </a:rPr>
              <a:t>Algorithm Design and Applications</a:t>
            </a:r>
            <a:r>
              <a:rPr lang="en-US" sz="1800" dirty="0" smtClean="0"/>
              <a:t>, by M. T. Goodrich and R. Tamassia, Wiley, 2015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124200"/>
            <a:ext cx="4354286" cy="3151909"/>
          </a:xfrm>
          <a:prstGeom prst="rect">
            <a:avLst/>
          </a:prstGeom>
          <a:ln w="38100" cap="sq">
            <a:solidFill>
              <a:srgbClr val="5674F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05200" y="6248400"/>
            <a:ext cx="5069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xkcd</a:t>
            </a:r>
            <a:r>
              <a:rPr lang="en-US" sz="900" dirty="0"/>
              <a:t>. http://</a:t>
            </a:r>
            <a:r>
              <a:rPr lang="en-US" sz="900" dirty="0" err="1"/>
              <a:t>xkcd.com</a:t>
            </a:r>
            <a:r>
              <a:rPr lang="en-US" sz="900" dirty="0"/>
              <a:t>/835</a:t>
            </a:r>
            <a:r>
              <a:rPr lang="en-US" sz="900" dirty="0" smtClean="0"/>
              <a:t>/. “Tree.” Used with permission under Creative Commons 2.5 License.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Pseudo-Code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an array-based heap implementation.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FAA5-40DE-F04E-B4D0-4E1214B18BD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124200"/>
            <a:ext cx="6934200" cy="25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9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2CFF4A9-D6CE-F44A-B392-C6F40B9F64CA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ahoma" charset="0"/>
              </a:rPr>
              <a:t>Removal from a </a:t>
            </a:r>
            <a:r>
              <a:rPr lang="en-US" sz="4000" dirty="0" smtClean="0">
                <a:latin typeface="Tahoma" charset="0"/>
              </a:rPr>
              <a:t>Heap</a:t>
            </a:r>
            <a:endParaRPr lang="en-US" sz="4000" dirty="0">
              <a:latin typeface="Tahoma" charset="0"/>
            </a:endParaRPr>
          </a:p>
        </p:txBody>
      </p:sp>
      <p:sp>
        <p:nvSpPr>
          <p:cNvPr id="143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886200" cy="45720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Method removeMin of the priority queue ADT corresponds to the removal of the root key from the heap</a:t>
            </a:r>
          </a:p>
          <a:p>
            <a:pPr eaLnBrk="1" hangingPunct="1"/>
            <a:r>
              <a:rPr lang="en-US" sz="2400">
                <a:latin typeface="Tahoma" charset="0"/>
              </a:rPr>
              <a:t>The removal algorithm consists of three steps</a:t>
            </a:r>
          </a:p>
          <a:p>
            <a:pPr lvl="1" eaLnBrk="1" hangingPunct="1"/>
            <a:r>
              <a:rPr lang="en-US" sz="2000">
                <a:latin typeface="Tahoma" charset="0"/>
              </a:rPr>
              <a:t>Replace the root key with the key of the last node </a:t>
            </a:r>
            <a:r>
              <a:rPr lang="en-US" sz="2000" b="1" i="1">
                <a:latin typeface="Times New Roman" charset="0"/>
              </a:rPr>
              <a:t>w</a:t>
            </a:r>
            <a:endParaRPr lang="en-US" sz="2000">
              <a:latin typeface="Tahoma" charset="0"/>
            </a:endParaRPr>
          </a:p>
          <a:p>
            <a:pPr lvl="1" eaLnBrk="1" hangingPunct="1"/>
            <a:r>
              <a:rPr lang="en-US" sz="2000">
                <a:latin typeface="Tahoma" charset="0"/>
              </a:rPr>
              <a:t>Remove </a:t>
            </a:r>
            <a:r>
              <a:rPr lang="en-US" sz="2000" b="1" i="1">
                <a:latin typeface="Times New Roman" charset="0"/>
              </a:rPr>
              <a:t>w</a:t>
            </a:r>
            <a:r>
              <a:rPr lang="en-US" sz="2000">
                <a:latin typeface="Tahoma" charset="0"/>
              </a:rPr>
              <a:t> </a:t>
            </a:r>
          </a:p>
          <a:p>
            <a:pPr lvl="1" eaLnBrk="1" hangingPunct="1"/>
            <a:r>
              <a:rPr lang="en-US" sz="2000">
                <a:latin typeface="Tahoma" charset="0"/>
              </a:rPr>
              <a:t>Restore the heap-order property (discussed next)</a:t>
            </a:r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6589713" y="1752600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2</a:t>
            </a:r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7400925" y="22637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5637213" y="22637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6224588" y="277495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4346" name="AutoShape 13"/>
          <p:cNvCxnSpPr>
            <a:cxnSpLocks noChangeShapeType="1"/>
            <a:stCxn id="14342" idx="3"/>
            <a:endCxn id="14344" idx="7"/>
          </p:cNvCxnSpPr>
          <p:nvPr/>
        </p:nvCxnSpPr>
        <p:spPr bwMode="auto">
          <a:xfrm flipH="1">
            <a:off x="5910263" y="2033588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AutoShape 14"/>
          <p:cNvCxnSpPr>
            <a:cxnSpLocks noChangeShapeType="1"/>
            <a:stCxn id="14343" idx="1"/>
            <a:endCxn id="14342" idx="5"/>
          </p:cNvCxnSpPr>
          <p:nvPr/>
        </p:nvCxnSpPr>
        <p:spPr bwMode="auto">
          <a:xfrm flipH="1" flipV="1">
            <a:off x="6862763" y="2033588"/>
            <a:ext cx="584200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AutoShape 19"/>
          <p:cNvCxnSpPr>
            <a:cxnSpLocks noChangeShapeType="1"/>
            <a:stCxn id="14350" idx="7"/>
            <a:endCxn id="14344" idx="3"/>
          </p:cNvCxnSpPr>
          <p:nvPr/>
        </p:nvCxnSpPr>
        <p:spPr bwMode="auto">
          <a:xfrm flipV="1">
            <a:off x="5322888" y="2544763"/>
            <a:ext cx="360362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AutoShape 20"/>
          <p:cNvCxnSpPr>
            <a:cxnSpLocks noChangeShapeType="1"/>
            <a:stCxn id="14345" idx="1"/>
            <a:endCxn id="14344" idx="5"/>
          </p:cNvCxnSpPr>
          <p:nvPr/>
        </p:nvCxnSpPr>
        <p:spPr bwMode="auto">
          <a:xfrm flipH="1" flipV="1">
            <a:off x="5910263" y="2544763"/>
            <a:ext cx="361950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0" name="Oval 21"/>
          <p:cNvSpPr>
            <a:spLocks noChangeArrowheads="1"/>
          </p:cNvSpPr>
          <p:nvPr/>
        </p:nvSpPr>
        <p:spPr bwMode="auto">
          <a:xfrm>
            <a:off x="5049838" y="2774950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4351" name="Freeform 26"/>
          <p:cNvSpPr>
            <a:spLocks/>
          </p:cNvSpPr>
          <p:nvPr/>
        </p:nvSpPr>
        <p:spPr bwMode="auto">
          <a:xfrm>
            <a:off x="6553200" y="2979738"/>
            <a:ext cx="895350" cy="411162"/>
          </a:xfrm>
          <a:custGeom>
            <a:avLst/>
            <a:gdLst>
              <a:gd name="T0" fmla="*/ 564 w 564"/>
              <a:gd name="T1" fmla="*/ 259 h 259"/>
              <a:gd name="T2" fmla="*/ 324 w 564"/>
              <a:gd name="T3" fmla="*/ 43 h 259"/>
              <a:gd name="T4" fmla="*/ 0 w 564"/>
              <a:gd name="T5" fmla="*/ 1 h 259"/>
              <a:gd name="T6" fmla="*/ 0 60000 65536"/>
              <a:gd name="T7" fmla="*/ 0 60000 65536"/>
              <a:gd name="T8" fmla="*/ 0 60000 65536"/>
              <a:gd name="T9" fmla="*/ 0 w 564"/>
              <a:gd name="T10" fmla="*/ 0 h 259"/>
              <a:gd name="T11" fmla="*/ 564 w 564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4" h="259">
                <a:moveTo>
                  <a:pt x="564" y="259"/>
                </a:moveTo>
                <a:cubicBezTo>
                  <a:pt x="525" y="223"/>
                  <a:pt x="418" y="86"/>
                  <a:pt x="324" y="43"/>
                </a:cubicBezTo>
                <a:cubicBezTo>
                  <a:pt x="230" y="0"/>
                  <a:pt x="67" y="10"/>
                  <a:pt x="0" y="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27"/>
          <p:cNvSpPr txBox="1">
            <a:spLocks noChangeArrowheads="1"/>
          </p:cNvSpPr>
          <p:nvPr/>
        </p:nvSpPr>
        <p:spPr bwMode="auto">
          <a:xfrm>
            <a:off x="6781800" y="3413125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last node</a:t>
            </a:r>
          </a:p>
        </p:txBody>
      </p:sp>
      <p:sp>
        <p:nvSpPr>
          <p:cNvPr id="14353" name="Text Box 53"/>
          <p:cNvSpPr txBox="1">
            <a:spLocks noChangeArrowheads="1"/>
          </p:cNvSpPr>
          <p:nvPr/>
        </p:nvSpPr>
        <p:spPr bwMode="auto">
          <a:xfrm>
            <a:off x="6435725" y="24669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w</a:t>
            </a:r>
          </a:p>
        </p:txBody>
      </p:sp>
      <p:sp>
        <p:nvSpPr>
          <p:cNvPr id="14354" name="Oval 56"/>
          <p:cNvSpPr>
            <a:spLocks noChangeArrowheads="1"/>
          </p:cNvSpPr>
          <p:nvPr/>
        </p:nvSpPr>
        <p:spPr bwMode="auto">
          <a:xfrm>
            <a:off x="6513513" y="4038600"/>
            <a:ext cx="320675" cy="3190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  <a:sym typeface="Symbol" charset="0"/>
              </a:rPr>
              <a:t>7</a:t>
            </a:r>
          </a:p>
        </p:txBody>
      </p:sp>
      <p:sp>
        <p:nvSpPr>
          <p:cNvPr id="14355" name="Oval 57"/>
          <p:cNvSpPr>
            <a:spLocks noChangeArrowheads="1"/>
          </p:cNvSpPr>
          <p:nvPr/>
        </p:nvSpPr>
        <p:spPr bwMode="auto">
          <a:xfrm>
            <a:off x="7324725" y="45497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14356" name="Oval 58"/>
          <p:cNvSpPr>
            <a:spLocks noChangeArrowheads="1"/>
          </p:cNvSpPr>
          <p:nvPr/>
        </p:nvSpPr>
        <p:spPr bwMode="auto">
          <a:xfrm>
            <a:off x="5561013" y="45497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cxnSp>
        <p:nvCxnSpPr>
          <p:cNvPr id="14357" name="AutoShape 64"/>
          <p:cNvCxnSpPr>
            <a:cxnSpLocks noChangeShapeType="1"/>
            <a:stCxn id="14354" idx="3"/>
            <a:endCxn id="14356" idx="7"/>
          </p:cNvCxnSpPr>
          <p:nvPr/>
        </p:nvCxnSpPr>
        <p:spPr bwMode="auto">
          <a:xfrm flipH="1">
            <a:off x="5834063" y="4330700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AutoShape 65"/>
          <p:cNvCxnSpPr>
            <a:cxnSpLocks noChangeShapeType="1"/>
            <a:stCxn id="14355" idx="1"/>
            <a:endCxn id="14354" idx="5"/>
          </p:cNvCxnSpPr>
          <p:nvPr/>
        </p:nvCxnSpPr>
        <p:spPr bwMode="auto">
          <a:xfrm flipH="1" flipV="1">
            <a:off x="6786563" y="4330700"/>
            <a:ext cx="584200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AutoShape 70"/>
          <p:cNvCxnSpPr>
            <a:cxnSpLocks noChangeShapeType="1"/>
            <a:stCxn id="14361" idx="7"/>
            <a:endCxn id="14356" idx="3"/>
          </p:cNvCxnSpPr>
          <p:nvPr/>
        </p:nvCxnSpPr>
        <p:spPr bwMode="auto">
          <a:xfrm flipV="1">
            <a:off x="5246688" y="4830763"/>
            <a:ext cx="360362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0" name="AutoShape 71"/>
          <p:cNvCxnSpPr>
            <a:cxnSpLocks noChangeShapeType="1"/>
            <a:stCxn id="14363" idx="0"/>
            <a:endCxn id="14356" idx="5"/>
          </p:cNvCxnSpPr>
          <p:nvPr/>
        </p:nvCxnSpPr>
        <p:spPr bwMode="auto">
          <a:xfrm flipH="1" flipV="1">
            <a:off x="5834063" y="4832350"/>
            <a:ext cx="376237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1" name="Oval 72"/>
          <p:cNvSpPr>
            <a:spLocks noChangeArrowheads="1"/>
          </p:cNvSpPr>
          <p:nvPr/>
        </p:nvSpPr>
        <p:spPr bwMode="auto">
          <a:xfrm>
            <a:off x="4973638" y="5060950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4362" name="Text Box 79"/>
          <p:cNvSpPr txBox="1">
            <a:spLocks noChangeArrowheads="1"/>
          </p:cNvSpPr>
          <p:nvPr/>
        </p:nvSpPr>
        <p:spPr bwMode="auto">
          <a:xfrm>
            <a:off x="6172200" y="46672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w</a:t>
            </a:r>
          </a:p>
        </p:txBody>
      </p:sp>
      <p:sp>
        <p:nvSpPr>
          <p:cNvPr id="14363" name="Rectangle 80"/>
          <p:cNvSpPr>
            <a:spLocks noChangeAspect="1" noChangeArrowheads="1"/>
          </p:cNvSpPr>
          <p:nvPr/>
        </p:nvSpPr>
        <p:spPr bwMode="auto">
          <a:xfrm>
            <a:off x="6094413" y="5064125"/>
            <a:ext cx="230187" cy="231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64" name="Freeform 81"/>
          <p:cNvSpPr>
            <a:spLocks/>
          </p:cNvSpPr>
          <p:nvPr/>
        </p:nvSpPr>
        <p:spPr bwMode="auto">
          <a:xfrm>
            <a:off x="5334000" y="5281613"/>
            <a:ext cx="895350" cy="411162"/>
          </a:xfrm>
          <a:custGeom>
            <a:avLst/>
            <a:gdLst>
              <a:gd name="T0" fmla="*/ 564 w 564"/>
              <a:gd name="T1" fmla="*/ 259 h 259"/>
              <a:gd name="T2" fmla="*/ 324 w 564"/>
              <a:gd name="T3" fmla="*/ 43 h 259"/>
              <a:gd name="T4" fmla="*/ 0 w 564"/>
              <a:gd name="T5" fmla="*/ 1 h 259"/>
              <a:gd name="T6" fmla="*/ 0 60000 65536"/>
              <a:gd name="T7" fmla="*/ 0 60000 65536"/>
              <a:gd name="T8" fmla="*/ 0 60000 65536"/>
              <a:gd name="T9" fmla="*/ 0 w 564"/>
              <a:gd name="T10" fmla="*/ 0 h 259"/>
              <a:gd name="T11" fmla="*/ 564 w 564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4" h="259">
                <a:moveTo>
                  <a:pt x="564" y="259"/>
                </a:moveTo>
                <a:cubicBezTo>
                  <a:pt x="525" y="223"/>
                  <a:pt x="418" y="86"/>
                  <a:pt x="324" y="43"/>
                </a:cubicBezTo>
                <a:cubicBezTo>
                  <a:pt x="230" y="0"/>
                  <a:pt x="67" y="10"/>
                  <a:pt x="0" y="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Text Box 82"/>
          <p:cNvSpPr txBox="1">
            <a:spLocks noChangeArrowheads="1"/>
          </p:cNvSpPr>
          <p:nvPr/>
        </p:nvSpPr>
        <p:spPr bwMode="auto">
          <a:xfrm>
            <a:off x="5292725" y="5715000"/>
            <a:ext cx="174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new last node</a:t>
            </a:r>
          </a:p>
        </p:txBody>
      </p:sp>
      <p:sp>
        <p:nvSpPr>
          <p:cNvPr id="14366" name="Date Placeholder 2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C47FCB3-5C63-B44F-B86D-21D925EC2AE5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Downheap</a:t>
            </a:r>
          </a:p>
        </p:txBody>
      </p:sp>
      <p:sp>
        <p:nvSpPr>
          <p:cNvPr id="1536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01000" cy="2438400"/>
          </a:xfrm>
        </p:spPr>
        <p:txBody>
          <a:bodyPr/>
          <a:lstStyle/>
          <a:p>
            <a:pPr eaLnBrk="1" hangingPunct="1"/>
            <a:r>
              <a:rPr lang="en-US" sz="2000">
                <a:latin typeface="Tahoma" charset="0"/>
              </a:rPr>
              <a:t>After replacing the root key with the key 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ahoma" charset="0"/>
              </a:rPr>
              <a:t> of the last node, the heap-order property may be violated</a:t>
            </a:r>
          </a:p>
          <a:p>
            <a:pPr eaLnBrk="1" hangingPunct="1"/>
            <a:r>
              <a:rPr lang="en-US" sz="2000">
                <a:latin typeface="Tahoma" charset="0"/>
              </a:rPr>
              <a:t>Algorithm downheap restores the heap-order property by swapping key 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ahoma" charset="0"/>
              </a:rPr>
              <a:t> along a downward path from the root</a:t>
            </a:r>
          </a:p>
          <a:p>
            <a:pPr eaLnBrk="1" hangingPunct="1"/>
            <a:r>
              <a:rPr lang="en-US" sz="2000">
                <a:latin typeface="Tahoma" charset="0"/>
              </a:rPr>
              <a:t>Upheap terminates when key 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ahoma" charset="0"/>
              </a:rPr>
              <a:t> reaches a leaf or a node whose children have keys greater than or equal to 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ahoma" charset="0"/>
              </a:rPr>
              <a:t> </a:t>
            </a:r>
          </a:p>
          <a:p>
            <a:pPr eaLnBrk="1" hangingPunct="1"/>
            <a:r>
              <a:rPr lang="en-US" sz="2000">
                <a:latin typeface="Tahoma" charset="0"/>
              </a:rPr>
              <a:t>Since a heap has height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(log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Tahoma" charset="0"/>
              </a:rPr>
              <a:t>, downheap runs in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(log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Tahoma" charset="0"/>
              </a:rPr>
              <a:t> time</a:t>
            </a:r>
          </a:p>
        </p:txBody>
      </p:sp>
      <p:sp>
        <p:nvSpPr>
          <p:cNvPr id="15366" name="Oval 22"/>
          <p:cNvSpPr>
            <a:spLocks noChangeArrowheads="1"/>
          </p:cNvSpPr>
          <p:nvPr/>
        </p:nvSpPr>
        <p:spPr bwMode="auto">
          <a:xfrm>
            <a:off x="2779713" y="4291013"/>
            <a:ext cx="320675" cy="3190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  <a:sym typeface="Symbol" charset="0"/>
              </a:rPr>
              <a:t>7</a:t>
            </a:r>
          </a:p>
        </p:txBody>
      </p:sp>
      <p:sp>
        <p:nvSpPr>
          <p:cNvPr id="15367" name="Oval 23"/>
          <p:cNvSpPr>
            <a:spLocks noChangeArrowheads="1"/>
          </p:cNvSpPr>
          <p:nvPr/>
        </p:nvSpPr>
        <p:spPr bwMode="auto">
          <a:xfrm>
            <a:off x="3590925" y="4802188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15368" name="Oval 24"/>
          <p:cNvSpPr>
            <a:spLocks noChangeArrowheads="1"/>
          </p:cNvSpPr>
          <p:nvPr/>
        </p:nvSpPr>
        <p:spPr bwMode="auto">
          <a:xfrm>
            <a:off x="1827213" y="4802188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cxnSp>
        <p:nvCxnSpPr>
          <p:cNvPr id="15369" name="AutoShape 27"/>
          <p:cNvCxnSpPr>
            <a:cxnSpLocks noChangeShapeType="1"/>
            <a:stCxn id="15366" idx="3"/>
            <a:endCxn id="15368" idx="7"/>
          </p:cNvCxnSpPr>
          <p:nvPr/>
        </p:nvCxnSpPr>
        <p:spPr bwMode="auto">
          <a:xfrm flipH="1">
            <a:off x="2100263" y="4583113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28"/>
          <p:cNvCxnSpPr>
            <a:cxnSpLocks noChangeShapeType="1"/>
            <a:stCxn id="15367" idx="1"/>
            <a:endCxn id="15366" idx="5"/>
          </p:cNvCxnSpPr>
          <p:nvPr/>
        </p:nvCxnSpPr>
        <p:spPr bwMode="auto">
          <a:xfrm flipH="1" flipV="1">
            <a:off x="3052763" y="4583113"/>
            <a:ext cx="584200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31"/>
          <p:cNvCxnSpPr>
            <a:cxnSpLocks noChangeShapeType="1"/>
            <a:stCxn id="15373" idx="7"/>
            <a:endCxn id="15368" idx="3"/>
          </p:cNvCxnSpPr>
          <p:nvPr/>
        </p:nvCxnSpPr>
        <p:spPr bwMode="auto">
          <a:xfrm flipV="1">
            <a:off x="1512888" y="5084763"/>
            <a:ext cx="360362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AutoShape 32"/>
          <p:cNvCxnSpPr>
            <a:cxnSpLocks noChangeShapeType="1"/>
            <a:stCxn id="15375" idx="0"/>
            <a:endCxn id="15368" idx="5"/>
          </p:cNvCxnSpPr>
          <p:nvPr/>
        </p:nvCxnSpPr>
        <p:spPr bwMode="auto">
          <a:xfrm flipH="1" flipV="1">
            <a:off x="2100263" y="5084763"/>
            <a:ext cx="376237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3" name="Oval 33"/>
          <p:cNvSpPr>
            <a:spLocks noChangeArrowheads="1"/>
          </p:cNvSpPr>
          <p:nvPr/>
        </p:nvSpPr>
        <p:spPr bwMode="auto">
          <a:xfrm>
            <a:off x="1239838" y="531336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5374" name="Text Box 38"/>
          <p:cNvSpPr txBox="1">
            <a:spLocks noChangeArrowheads="1"/>
          </p:cNvSpPr>
          <p:nvPr/>
        </p:nvSpPr>
        <p:spPr bwMode="auto">
          <a:xfrm>
            <a:off x="2438400" y="49196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w</a:t>
            </a:r>
          </a:p>
        </p:txBody>
      </p:sp>
      <p:sp>
        <p:nvSpPr>
          <p:cNvPr id="15375" name="Rectangle 39"/>
          <p:cNvSpPr>
            <a:spLocks noChangeAspect="1" noChangeArrowheads="1"/>
          </p:cNvSpPr>
          <p:nvPr/>
        </p:nvSpPr>
        <p:spPr bwMode="auto">
          <a:xfrm>
            <a:off x="2360613" y="5316538"/>
            <a:ext cx="230187" cy="231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376" name="Oval 4"/>
          <p:cNvSpPr>
            <a:spLocks noChangeArrowheads="1"/>
          </p:cNvSpPr>
          <p:nvPr/>
        </p:nvSpPr>
        <p:spPr bwMode="auto">
          <a:xfrm>
            <a:off x="6894513" y="4291013"/>
            <a:ext cx="320675" cy="3190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15377" name="Oval 5"/>
          <p:cNvSpPr>
            <a:spLocks noChangeArrowheads="1"/>
          </p:cNvSpPr>
          <p:nvPr/>
        </p:nvSpPr>
        <p:spPr bwMode="auto">
          <a:xfrm>
            <a:off x="7705725" y="4802188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15378" name="Oval 6"/>
          <p:cNvSpPr>
            <a:spLocks noChangeArrowheads="1"/>
          </p:cNvSpPr>
          <p:nvPr/>
        </p:nvSpPr>
        <p:spPr bwMode="auto">
          <a:xfrm>
            <a:off x="5942013" y="4802188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5379" name="AutoShape 9"/>
          <p:cNvCxnSpPr>
            <a:cxnSpLocks noChangeShapeType="1"/>
            <a:stCxn id="15376" idx="3"/>
            <a:endCxn id="15378" idx="7"/>
          </p:cNvCxnSpPr>
          <p:nvPr/>
        </p:nvCxnSpPr>
        <p:spPr bwMode="auto">
          <a:xfrm flipH="1">
            <a:off x="6215063" y="4583113"/>
            <a:ext cx="727075" cy="247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AutoShape 10"/>
          <p:cNvCxnSpPr>
            <a:cxnSpLocks noChangeShapeType="1"/>
            <a:stCxn id="15377" idx="1"/>
            <a:endCxn id="15376" idx="5"/>
          </p:cNvCxnSpPr>
          <p:nvPr/>
        </p:nvCxnSpPr>
        <p:spPr bwMode="auto">
          <a:xfrm flipH="1" flipV="1">
            <a:off x="7167563" y="4583113"/>
            <a:ext cx="584200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1" name="AutoShape 13"/>
          <p:cNvCxnSpPr>
            <a:cxnSpLocks noChangeShapeType="1"/>
            <a:stCxn id="15383" idx="7"/>
            <a:endCxn id="15378" idx="3"/>
          </p:cNvCxnSpPr>
          <p:nvPr/>
        </p:nvCxnSpPr>
        <p:spPr bwMode="auto">
          <a:xfrm flipV="1">
            <a:off x="5627688" y="5094288"/>
            <a:ext cx="360362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2" name="AutoShape 14"/>
          <p:cNvCxnSpPr>
            <a:cxnSpLocks noChangeShapeType="1"/>
            <a:stCxn id="15385" idx="0"/>
            <a:endCxn id="15378" idx="5"/>
          </p:cNvCxnSpPr>
          <p:nvPr/>
        </p:nvCxnSpPr>
        <p:spPr bwMode="auto">
          <a:xfrm flipH="1" flipV="1">
            <a:off x="6215063" y="5094288"/>
            <a:ext cx="376237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3" name="Oval 15"/>
          <p:cNvSpPr>
            <a:spLocks noChangeArrowheads="1"/>
          </p:cNvSpPr>
          <p:nvPr/>
        </p:nvSpPr>
        <p:spPr bwMode="auto">
          <a:xfrm>
            <a:off x="5354638" y="531336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5384" name="Text Box 20"/>
          <p:cNvSpPr txBox="1">
            <a:spLocks noChangeArrowheads="1"/>
          </p:cNvSpPr>
          <p:nvPr/>
        </p:nvSpPr>
        <p:spPr bwMode="auto">
          <a:xfrm>
            <a:off x="6553200" y="49196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w</a:t>
            </a:r>
          </a:p>
        </p:txBody>
      </p:sp>
      <p:sp>
        <p:nvSpPr>
          <p:cNvPr id="15385" name="Rectangle 21"/>
          <p:cNvSpPr>
            <a:spLocks noChangeAspect="1" noChangeArrowheads="1"/>
          </p:cNvSpPr>
          <p:nvPr/>
        </p:nvSpPr>
        <p:spPr bwMode="auto">
          <a:xfrm>
            <a:off x="6475413" y="5316538"/>
            <a:ext cx="230187" cy="231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5386" name="AutoShape 40"/>
          <p:cNvCxnSpPr>
            <a:cxnSpLocks noChangeShapeType="1"/>
            <a:stCxn id="15376" idx="1"/>
            <a:endCxn id="15378" idx="1"/>
          </p:cNvCxnSpPr>
          <p:nvPr/>
        </p:nvCxnSpPr>
        <p:spPr bwMode="auto">
          <a:xfrm rot="-5400000" flipH="1" flipV="1">
            <a:off x="6208712" y="4097338"/>
            <a:ext cx="512763" cy="954088"/>
          </a:xfrm>
          <a:prstGeom prst="curvedConnector3">
            <a:avLst>
              <a:gd name="adj1" fmla="val -49847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7" name="Date Placeholder 2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RemoveMin</a:t>
            </a:r>
            <a:r>
              <a:rPr lang="en-US" dirty="0" smtClean="0"/>
              <a:t> Pseudo-code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495800"/>
          </a:xfrm>
        </p:spPr>
        <p:txBody>
          <a:bodyPr/>
          <a:lstStyle/>
          <a:p>
            <a:r>
              <a:rPr lang="en-US" sz="2800" dirty="0" smtClean="0"/>
              <a:t>Assumes heap is implemented with an array.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FAA5-40DE-F04E-B4D0-4E1214B18BD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2057400"/>
            <a:ext cx="5562600" cy="437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495800"/>
          </a:xfrm>
        </p:spPr>
        <p:txBody>
          <a:bodyPr/>
          <a:lstStyle/>
          <a:p>
            <a:r>
              <a:rPr lang="en-US" sz="2000" dirty="0" smtClean="0"/>
              <a:t>A heap has the following performance for the priority queue operations.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above analysis </a:t>
            </a:r>
            <a:r>
              <a:rPr lang="en-US" sz="2000" dirty="0" smtClean="0"/>
              <a:t>is </a:t>
            </a:r>
            <a:r>
              <a:rPr lang="en-US" sz="2000" dirty="0"/>
              <a:t>based on the following facts: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height of heap T is O(log n), since T is complete.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 </a:t>
            </a:r>
            <a:r>
              <a:rPr lang="en-US" sz="1600" dirty="0"/>
              <a:t>the worst case, up-heap and down-heap bubbling take time proportional </a:t>
            </a:r>
            <a:r>
              <a:rPr lang="en-US" sz="1600" dirty="0" smtClean="0"/>
              <a:t>to the </a:t>
            </a:r>
            <a:r>
              <a:rPr lang="en-US" sz="1600" dirty="0"/>
              <a:t>height of T.</a:t>
            </a:r>
          </a:p>
          <a:p>
            <a:pPr lvl="1"/>
            <a:r>
              <a:rPr lang="en-US" sz="1600" dirty="0" smtClean="0"/>
              <a:t>Finding </a:t>
            </a:r>
            <a:r>
              <a:rPr lang="en-US" sz="1600" dirty="0"/>
              <a:t>the insertion position in the execution of insert and updating the </a:t>
            </a:r>
            <a:r>
              <a:rPr lang="en-US" sz="1600" dirty="0" smtClean="0"/>
              <a:t>last node </a:t>
            </a:r>
            <a:r>
              <a:rPr lang="en-US" sz="1600" dirty="0"/>
              <a:t>position in the execution of </a:t>
            </a:r>
            <a:r>
              <a:rPr lang="en-US" sz="1600" dirty="0" err="1"/>
              <a:t>removeMin</a:t>
            </a:r>
            <a:r>
              <a:rPr lang="en-US" sz="1600" dirty="0"/>
              <a:t> takes constant time.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heap T has n internal nodes, each storing a reference to a key and </a:t>
            </a:r>
            <a:r>
              <a:rPr lang="en-US" sz="1600" dirty="0" smtClean="0"/>
              <a:t>a reference </a:t>
            </a:r>
            <a:r>
              <a:rPr lang="en-US" sz="1600" dirty="0"/>
              <a:t>to an element.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3111500" cy="1442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a Heap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FAA5-40DE-F04E-B4D0-4E1214B18B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46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12BAFBB-9BC8-0841-B88F-701A53C52061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Heap-Sort</a:t>
            </a:r>
          </a:p>
        </p:txBody>
      </p:sp>
      <p:sp>
        <p:nvSpPr>
          <p:cNvPr id="30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6482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Consider a priority queue with </a:t>
            </a:r>
            <a:r>
              <a:rPr lang="en-US" sz="2400" b="1" i="1">
                <a:latin typeface="Times New Roman" charset="0"/>
              </a:rPr>
              <a:t>n</a:t>
            </a:r>
            <a:r>
              <a:rPr lang="en-US" sz="2400">
                <a:latin typeface="Tahoma" charset="0"/>
              </a:rPr>
              <a:t> items implemented by means of a heap</a:t>
            </a:r>
          </a:p>
          <a:p>
            <a:pPr lvl="1" eaLnBrk="1" hangingPunct="1"/>
            <a:r>
              <a:rPr lang="en-US" sz="2000">
                <a:latin typeface="Tahoma" charset="0"/>
              </a:rPr>
              <a:t>the space used is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endParaRPr lang="en-US" sz="2000">
              <a:latin typeface="Tahoma" charset="0"/>
            </a:endParaRPr>
          </a:p>
          <a:p>
            <a:pPr lvl="1" eaLnBrk="1" hangingPunct="1"/>
            <a:r>
              <a:rPr lang="en-US" sz="2000">
                <a:latin typeface="Tahoma" charset="0"/>
              </a:rPr>
              <a:t>methods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insert</a:t>
            </a:r>
            <a:r>
              <a:rPr lang="en-US" sz="2000">
                <a:latin typeface="Tahoma" charset="0"/>
              </a:rPr>
              <a:t> and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removeMin</a:t>
            </a:r>
            <a:r>
              <a:rPr lang="en-US" sz="2000">
                <a:latin typeface="Tahoma" charset="0"/>
              </a:rPr>
              <a:t> take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(log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Tahoma" charset="0"/>
              </a:rPr>
              <a:t>time</a:t>
            </a:r>
          </a:p>
          <a:p>
            <a:pPr lvl="1" eaLnBrk="1" hangingPunct="1"/>
            <a:r>
              <a:rPr lang="en-US" sz="2000">
                <a:latin typeface="Tahoma" charset="0"/>
              </a:rPr>
              <a:t>methods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size</a:t>
            </a:r>
            <a:r>
              <a:rPr lang="en-US" sz="2000">
                <a:latin typeface="Tahoma" charset="0"/>
              </a:rPr>
              <a:t>,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isEmpty</a:t>
            </a:r>
            <a:r>
              <a:rPr lang="en-US" sz="2000">
                <a:latin typeface="Tahoma" charset="0"/>
              </a:rPr>
              <a:t>, and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min</a:t>
            </a:r>
            <a:r>
              <a:rPr lang="en-US" sz="2000">
                <a:latin typeface="Tahoma" charset="0"/>
              </a:rPr>
              <a:t> take time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(1) </a:t>
            </a:r>
            <a:r>
              <a:rPr lang="en-US" sz="2000">
                <a:latin typeface="Tahoma" charset="0"/>
              </a:rPr>
              <a:t>time</a:t>
            </a:r>
          </a:p>
        </p:txBody>
      </p:sp>
      <p:sp>
        <p:nvSpPr>
          <p:cNvPr id="11776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38100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sz="2400" dirty="0" smtClean="0">
                <a:ea typeface="+mn-ea"/>
              </a:rPr>
              <a:t>Using a heap-based priority queue, we can sort a sequence of </a:t>
            </a:r>
            <a:r>
              <a:rPr lang="en-US" sz="2400" b="1" i="1" dirty="0" smtClean="0">
                <a:latin typeface="Times New Roman" pitchFamily="18" charset="0"/>
                <a:ea typeface="+mn-ea"/>
              </a:rPr>
              <a:t>n</a:t>
            </a:r>
            <a:r>
              <a:rPr lang="en-US" sz="2400" dirty="0" smtClean="0">
                <a:ea typeface="+mn-ea"/>
              </a:rPr>
              <a:t> elements in </a:t>
            </a:r>
            <a:r>
              <a:rPr lang="en-US" sz="2400" b="1" i="1" dirty="0" smtClean="0">
                <a:latin typeface="Times New Roman" pitchFamily="18" charset="0"/>
                <a:ea typeface="+mn-ea"/>
              </a:rPr>
              <a:t>O</a:t>
            </a:r>
            <a:r>
              <a:rPr lang="en-US" sz="2400" dirty="0" smtClean="0">
                <a:latin typeface="Times New Roman" pitchFamily="18" charset="0"/>
                <a:ea typeface="+mn-ea"/>
              </a:rPr>
              <a:t>(</a:t>
            </a:r>
            <a:r>
              <a:rPr lang="en-US" sz="2400" b="1" i="1" dirty="0" smtClean="0">
                <a:latin typeface="Times New Roman" pitchFamily="18" charset="0"/>
                <a:ea typeface="+mn-ea"/>
              </a:rPr>
              <a:t>n</a:t>
            </a:r>
            <a:r>
              <a:rPr lang="en-US" sz="2400" dirty="0" smtClean="0">
                <a:latin typeface="Times New Roman" pitchFamily="18" charset="0"/>
                <a:ea typeface="+mn-ea"/>
              </a:rPr>
              <a:t> log </a:t>
            </a:r>
            <a:r>
              <a:rPr lang="en-US" sz="2400" b="1" i="1" dirty="0" smtClean="0">
                <a:latin typeface="Times New Roman" pitchFamily="18" charset="0"/>
                <a:ea typeface="+mn-ea"/>
              </a:rPr>
              <a:t>n</a:t>
            </a:r>
            <a:r>
              <a:rPr lang="en-US" sz="2400" dirty="0" smtClean="0">
                <a:latin typeface="Times New Roman" pitchFamily="18" charset="0"/>
                <a:ea typeface="+mn-ea"/>
              </a:rPr>
              <a:t>) </a:t>
            </a:r>
            <a:r>
              <a:rPr lang="en-US" sz="2400" dirty="0" smtClean="0">
                <a:ea typeface="+mn-ea"/>
              </a:rPr>
              <a:t>time</a:t>
            </a:r>
            <a:endParaRPr lang="en-US" sz="2400" dirty="0" smtClean="0">
              <a:latin typeface="Times New Roman" pitchFamily="18" charset="0"/>
              <a:ea typeface="+mn-ea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sz="2400" dirty="0" smtClean="0">
                <a:ea typeface="+mn-ea"/>
              </a:rPr>
              <a:t>The resulting algorithm is called heap-sort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sz="2400" dirty="0" smtClean="0">
                <a:ea typeface="+mn-ea"/>
              </a:rPr>
              <a:t>Heap-sort is much faster than quadratic sorting algorithms, such as insertion-sort and selection-sort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892813"/>
              </p:ext>
            </p:extLst>
          </p:nvPr>
        </p:nvGraphicFramePr>
        <p:xfrm>
          <a:off x="7543800" y="228600"/>
          <a:ext cx="1143000" cy="148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lip" r:id="rId3" imgW="1849680" imgH="2404800" progId="MS_ClipArt_Gallery.2">
                  <p:embed/>
                </p:oleObj>
              </mc:Choice>
              <mc:Fallback>
                <p:oleObj name="Clip" r:id="rId3" imgW="1849680" imgH="24048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8600"/>
                        <a:ext cx="1143000" cy="148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F12C777-A71C-3F4F-A70B-B3F4A58149D9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Merging Two Heaps</a:t>
            </a:r>
          </a:p>
        </p:txBody>
      </p:sp>
      <p:sp>
        <p:nvSpPr>
          <p:cNvPr id="1843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3657600" cy="41148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We are given two two heaps and a key </a:t>
            </a:r>
            <a:r>
              <a:rPr lang="en-US" sz="2400" b="1" i="1">
                <a:latin typeface="Times New Roman" charset="0"/>
              </a:rPr>
              <a:t>k</a:t>
            </a:r>
          </a:p>
          <a:p>
            <a:pPr eaLnBrk="1" hangingPunct="1"/>
            <a:r>
              <a:rPr lang="en-US" sz="2400">
                <a:latin typeface="Tahoma" charset="0"/>
              </a:rPr>
              <a:t>We create a new heap with the root node storing </a:t>
            </a:r>
            <a:r>
              <a:rPr lang="en-US" sz="2400" b="1" i="1">
                <a:latin typeface="Times New Roman" charset="0"/>
              </a:rPr>
              <a:t>k</a:t>
            </a:r>
            <a:r>
              <a:rPr lang="en-US" sz="2400">
                <a:latin typeface="Tahoma" charset="0"/>
              </a:rPr>
              <a:t> and with the two heaps as subtrees</a:t>
            </a:r>
          </a:p>
          <a:p>
            <a:pPr eaLnBrk="1" hangingPunct="1"/>
            <a:r>
              <a:rPr lang="en-US" sz="2400">
                <a:latin typeface="Tahoma" charset="0"/>
              </a:rPr>
              <a:t>We perform downheap to restore the heap-order property </a:t>
            </a:r>
          </a:p>
        </p:txBody>
      </p:sp>
      <p:sp>
        <p:nvSpPr>
          <p:cNvPr id="18438" name="Oval 4"/>
          <p:cNvSpPr>
            <a:spLocks noChangeArrowheads="1"/>
          </p:cNvSpPr>
          <p:nvPr/>
        </p:nvSpPr>
        <p:spPr bwMode="auto">
          <a:xfrm>
            <a:off x="6635750" y="2906713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8439" name="AutoShape 5"/>
          <p:cNvCxnSpPr>
            <a:cxnSpLocks noChangeShapeType="1"/>
            <a:stCxn id="18438" idx="3"/>
            <a:endCxn id="18441" idx="7"/>
          </p:cNvCxnSpPr>
          <p:nvPr/>
        </p:nvCxnSpPr>
        <p:spPr bwMode="auto">
          <a:xfrm flipH="1">
            <a:off x="5791200" y="3168650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AutoShape 6"/>
          <p:cNvCxnSpPr>
            <a:cxnSpLocks noChangeShapeType="1"/>
            <a:stCxn id="18446" idx="1"/>
            <a:endCxn id="18438" idx="5"/>
          </p:cNvCxnSpPr>
          <p:nvPr/>
        </p:nvCxnSpPr>
        <p:spPr bwMode="auto">
          <a:xfrm flipH="1" flipV="1">
            <a:off x="6880225" y="3168650"/>
            <a:ext cx="801688" cy="2270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5548313" y="336232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6070600" y="38179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cxnSp>
        <p:nvCxnSpPr>
          <p:cNvPr id="18443" name="AutoShape 14"/>
          <p:cNvCxnSpPr>
            <a:cxnSpLocks noChangeShapeType="1"/>
            <a:stCxn id="18445" idx="7"/>
            <a:endCxn id="18441" idx="3"/>
          </p:cNvCxnSpPr>
          <p:nvPr/>
        </p:nvCxnSpPr>
        <p:spPr bwMode="auto">
          <a:xfrm flipV="1">
            <a:off x="5268913" y="3613150"/>
            <a:ext cx="320675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AutoShape 15"/>
          <p:cNvCxnSpPr>
            <a:cxnSpLocks noChangeShapeType="1"/>
            <a:stCxn id="18442" idx="1"/>
            <a:endCxn id="18441" idx="5"/>
          </p:cNvCxnSpPr>
          <p:nvPr/>
        </p:nvCxnSpPr>
        <p:spPr bwMode="auto">
          <a:xfrm flipH="1" flipV="1">
            <a:off x="5791200" y="3613150"/>
            <a:ext cx="322263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5" name="Oval 16"/>
          <p:cNvSpPr>
            <a:spLocks noChangeArrowheads="1"/>
          </p:cNvSpPr>
          <p:nvPr/>
        </p:nvSpPr>
        <p:spPr bwMode="auto">
          <a:xfrm>
            <a:off x="5026025" y="3817938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18446" name="Oval 22"/>
          <p:cNvSpPr>
            <a:spLocks noChangeArrowheads="1"/>
          </p:cNvSpPr>
          <p:nvPr/>
        </p:nvSpPr>
        <p:spPr bwMode="auto">
          <a:xfrm>
            <a:off x="7640638" y="33639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2</a:t>
            </a:r>
          </a:p>
        </p:txBody>
      </p:sp>
      <p:sp>
        <p:nvSpPr>
          <p:cNvPr id="18447" name="Oval 23"/>
          <p:cNvSpPr>
            <a:spLocks noChangeArrowheads="1"/>
          </p:cNvSpPr>
          <p:nvPr/>
        </p:nvSpPr>
        <p:spPr bwMode="auto">
          <a:xfrm>
            <a:off x="8162925" y="38195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cxnSp>
        <p:nvCxnSpPr>
          <p:cNvPr id="18448" name="AutoShape 28"/>
          <p:cNvCxnSpPr>
            <a:cxnSpLocks noChangeShapeType="1"/>
            <a:stCxn id="18450" idx="7"/>
            <a:endCxn id="18446" idx="3"/>
          </p:cNvCxnSpPr>
          <p:nvPr/>
        </p:nvCxnSpPr>
        <p:spPr bwMode="auto">
          <a:xfrm flipV="1">
            <a:off x="7361238" y="3614738"/>
            <a:ext cx="320675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AutoShape 29"/>
          <p:cNvCxnSpPr>
            <a:cxnSpLocks noChangeShapeType="1"/>
            <a:stCxn id="18447" idx="1"/>
            <a:endCxn id="18446" idx="5"/>
          </p:cNvCxnSpPr>
          <p:nvPr/>
        </p:nvCxnSpPr>
        <p:spPr bwMode="auto">
          <a:xfrm flipH="1" flipV="1">
            <a:off x="7883525" y="3614738"/>
            <a:ext cx="322263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Oval 30"/>
          <p:cNvSpPr>
            <a:spLocks noChangeArrowheads="1"/>
          </p:cNvSpPr>
          <p:nvPr/>
        </p:nvSpPr>
        <p:spPr bwMode="auto">
          <a:xfrm>
            <a:off x="7118350" y="38195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18451" name="Oval 39"/>
          <p:cNvSpPr>
            <a:spLocks noChangeArrowheads="1"/>
          </p:cNvSpPr>
          <p:nvPr/>
        </p:nvSpPr>
        <p:spPr bwMode="auto">
          <a:xfrm>
            <a:off x="5548313" y="154622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8452" name="Oval 40"/>
          <p:cNvSpPr>
            <a:spLocks noChangeArrowheads="1"/>
          </p:cNvSpPr>
          <p:nvPr/>
        </p:nvSpPr>
        <p:spPr bwMode="auto">
          <a:xfrm>
            <a:off x="6070600" y="2001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cxnSp>
        <p:nvCxnSpPr>
          <p:cNvPr id="18453" name="AutoShape 45"/>
          <p:cNvCxnSpPr>
            <a:cxnSpLocks noChangeShapeType="1"/>
            <a:stCxn id="18455" idx="7"/>
            <a:endCxn id="18451" idx="3"/>
          </p:cNvCxnSpPr>
          <p:nvPr/>
        </p:nvCxnSpPr>
        <p:spPr bwMode="auto">
          <a:xfrm flipV="1">
            <a:off x="5268913" y="1797050"/>
            <a:ext cx="320675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AutoShape 46"/>
          <p:cNvCxnSpPr>
            <a:cxnSpLocks noChangeShapeType="1"/>
            <a:stCxn id="18452" idx="1"/>
            <a:endCxn id="18451" idx="5"/>
          </p:cNvCxnSpPr>
          <p:nvPr/>
        </p:nvCxnSpPr>
        <p:spPr bwMode="auto">
          <a:xfrm flipH="1" flipV="1">
            <a:off x="5791200" y="1797050"/>
            <a:ext cx="322263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5" name="Oval 47"/>
          <p:cNvSpPr>
            <a:spLocks noChangeArrowheads="1"/>
          </p:cNvSpPr>
          <p:nvPr/>
        </p:nvSpPr>
        <p:spPr bwMode="auto">
          <a:xfrm>
            <a:off x="5026025" y="2001838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18456" name="Oval 53"/>
          <p:cNvSpPr>
            <a:spLocks noChangeArrowheads="1"/>
          </p:cNvSpPr>
          <p:nvPr/>
        </p:nvSpPr>
        <p:spPr bwMode="auto">
          <a:xfrm>
            <a:off x="7640638" y="15478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2</a:t>
            </a:r>
          </a:p>
        </p:txBody>
      </p:sp>
      <p:sp>
        <p:nvSpPr>
          <p:cNvPr id="18457" name="Oval 54"/>
          <p:cNvSpPr>
            <a:spLocks noChangeArrowheads="1"/>
          </p:cNvSpPr>
          <p:nvPr/>
        </p:nvSpPr>
        <p:spPr bwMode="auto">
          <a:xfrm>
            <a:off x="8162925" y="20034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cxnSp>
        <p:nvCxnSpPr>
          <p:cNvPr id="18458" name="AutoShape 59"/>
          <p:cNvCxnSpPr>
            <a:cxnSpLocks noChangeShapeType="1"/>
            <a:stCxn id="18460" idx="7"/>
            <a:endCxn id="18456" idx="3"/>
          </p:cNvCxnSpPr>
          <p:nvPr/>
        </p:nvCxnSpPr>
        <p:spPr bwMode="auto">
          <a:xfrm flipV="1">
            <a:off x="7361238" y="1798638"/>
            <a:ext cx="320675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9" name="AutoShape 60"/>
          <p:cNvCxnSpPr>
            <a:cxnSpLocks noChangeShapeType="1"/>
            <a:stCxn id="18457" idx="1"/>
            <a:endCxn id="18456" idx="5"/>
          </p:cNvCxnSpPr>
          <p:nvPr/>
        </p:nvCxnSpPr>
        <p:spPr bwMode="auto">
          <a:xfrm flipH="1" flipV="1">
            <a:off x="7883525" y="1798638"/>
            <a:ext cx="322263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0" name="Oval 61"/>
          <p:cNvSpPr>
            <a:spLocks noChangeArrowheads="1"/>
          </p:cNvSpPr>
          <p:nvPr/>
        </p:nvSpPr>
        <p:spPr bwMode="auto">
          <a:xfrm>
            <a:off x="7118350" y="20034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18461" name="Oval 69"/>
          <p:cNvSpPr>
            <a:spLocks noChangeArrowheads="1"/>
          </p:cNvSpPr>
          <p:nvPr/>
        </p:nvSpPr>
        <p:spPr bwMode="auto">
          <a:xfrm>
            <a:off x="6635750" y="4724400"/>
            <a:ext cx="285750" cy="2841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2</a:t>
            </a:r>
          </a:p>
        </p:txBody>
      </p:sp>
      <p:cxnSp>
        <p:nvCxnSpPr>
          <p:cNvPr id="18462" name="AutoShape 70"/>
          <p:cNvCxnSpPr>
            <a:cxnSpLocks noChangeShapeType="1"/>
            <a:stCxn id="18461" idx="3"/>
            <a:endCxn id="18464" idx="7"/>
          </p:cNvCxnSpPr>
          <p:nvPr/>
        </p:nvCxnSpPr>
        <p:spPr bwMode="auto">
          <a:xfrm flipH="1">
            <a:off x="5791200" y="4986338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AutoShape 71"/>
          <p:cNvCxnSpPr>
            <a:cxnSpLocks noChangeShapeType="1"/>
            <a:stCxn id="18469" idx="1"/>
            <a:endCxn id="18461" idx="5"/>
          </p:cNvCxnSpPr>
          <p:nvPr/>
        </p:nvCxnSpPr>
        <p:spPr bwMode="auto">
          <a:xfrm flipH="1" flipV="1">
            <a:off x="6880225" y="4986338"/>
            <a:ext cx="801688" cy="2174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4" name="Oval 72"/>
          <p:cNvSpPr>
            <a:spLocks noChangeArrowheads="1"/>
          </p:cNvSpPr>
          <p:nvPr/>
        </p:nvSpPr>
        <p:spPr bwMode="auto">
          <a:xfrm>
            <a:off x="5548313" y="51800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8465" name="Oval 73"/>
          <p:cNvSpPr>
            <a:spLocks noChangeArrowheads="1"/>
          </p:cNvSpPr>
          <p:nvPr/>
        </p:nvSpPr>
        <p:spPr bwMode="auto">
          <a:xfrm>
            <a:off x="6070600" y="56356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cxnSp>
        <p:nvCxnSpPr>
          <p:cNvPr id="18466" name="AutoShape 78"/>
          <p:cNvCxnSpPr>
            <a:cxnSpLocks noChangeShapeType="1"/>
            <a:stCxn id="18468" idx="7"/>
            <a:endCxn id="18464" idx="3"/>
          </p:cNvCxnSpPr>
          <p:nvPr/>
        </p:nvCxnSpPr>
        <p:spPr bwMode="auto">
          <a:xfrm flipV="1">
            <a:off x="5268913" y="54340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AutoShape 79"/>
          <p:cNvCxnSpPr>
            <a:cxnSpLocks noChangeShapeType="1"/>
            <a:stCxn id="18465" idx="1"/>
            <a:endCxn id="18464" idx="5"/>
          </p:cNvCxnSpPr>
          <p:nvPr/>
        </p:nvCxnSpPr>
        <p:spPr bwMode="auto">
          <a:xfrm flipH="1" flipV="1">
            <a:off x="5791200" y="54340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8" name="Oval 80"/>
          <p:cNvSpPr>
            <a:spLocks noChangeArrowheads="1"/>
          </p:cNvSpPr>
          <p:nvPr/>
        </p:nvSpPr>
        <p:spPr bwMode="auto">
          <a:xfrm>
            <a:off x="5026025" y="56356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18469" name="Oval 85"/>
          <p:cNvSpPr>
            <a:spLocks noChangeArrowheads="1"/>
          </p:cNvSpPr>
          <p:nvPr/>
        </p:nvSpPr>
        <p:spPr bwMode="auto">
          <a:xfrm>
            <a:off x="7640638" y="5181600"/>
            <a:ext cx="284162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18470" name="Oval 86"/>
          <p:cNvSpPr>
            <a:spLocks noChangeArrowheads="1"/>
          </p:cNvSpPr>
          <p:nvPr/>
        </p:nvSpPr>
        <p:spPr bwMode="auto">
          <a:xfrm>
            <a:off x="8162925" y="56372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cxnSp>
        <p:nvCxnSpPr>
          <p:cNvPr id="18471" name="AutoShape 91"/>
          <p:cNvCxnSpPr>
            <a:cxnSpLocks noChangeShapeType="1"/>
            <a:stCxn id="18473" idx="7"/>
            <a:endCxn id="18469" idx="3"/>
          </p:cNvCxnSpPr>
          <p:nvPr/>
        </p:nvCxnSpPr>
        <p:spPr bwMode="auto">
          <a:xfrm flipV="1">
            <a:off x="7361238" y="5445125"/>
            <a:ext cx="320675" cy="2143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2" name="AutoShape 92"/>
          <p:cNvCxnSpPr>
            <a:cxnSpLocks noChangeShapeType="1"/>
            <a:stCxn id="18470" idx="1"/>
            <a:endCxn id="18469" idx="5"/>
          </p:cNvCxnSpPr>
          <p:nvPr/>
        </p:nvCxnSpPr>
        <p:spPr bwMode="auto">
          <a:xfrm flipH="1" flipV="1">
            <a:off x="7883525" y="5445125"/>
            <a:ext cx="320675" cy="223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3" name="Oval 93"/>
          <p:cNvSpPr>
            <a:spLocks noChangeArrowheads="1"/>
          </p:cNvSpPr>
          <p:nvPr/>
        </p:nvSpPr>
        <p:spPr bwMode="auto">
          <a:xfrm>
            <a:off x="7118350" y="5637213"/>
            <a:ext cx="284163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  <a:sym typeface="Symbol" charset="0"/>
              </a:rPr>
              <a:t>7</a:t>
            </a:r>
          </a:p>
        </p:txBody>
      </p:sp>
      <p:sp>
        <p:nvSpPr>
          <p:cNvPr id="18474" name="Date Placeholder 4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7DAF060-8329-FE41-ACB2-0C15CD1BBBA2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3886200" cy="42672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We can construct a heap storing </a:t>
            </a:r>
            <a:r>
              <a:rPr lang="en-US" sz="2400" b="1" i="1">
                <a:latin typeface="Times New Roman" charset="0"/>
              </a:rPr>
              <a:t>n</a:t>
            </a:r>
            <a:r>
              <a:rPr lang="en-US" sz="2400">
                <a:latin typeface="Tahoma" charset="0"/>
              </a:rPr>
              <a:t> given keys in using a bottom-up construction with </a:t>
            </a:r>
            <a:r>
              <a:rPr lang="en-US" sz="2400">
                <a:latin typeface="Times New Roman" charset="0"/>
              </a:rPr>
              <a:t>log </a:t>
            </a:r>
            <a:r>
              <a:rPr lang="en-US" sz="2400" b="1" i="1">
                <a:latin typeface="Times New Roman" charset="0"/>
              </a:rPr>
              <a:t>n</a:t>
            </a:r>
            <a:r>
              <a:rPr lang="en-US" sz="2400">
                <a:latin typeface="Tahoma" charset="0"/>
              </a:rPr>
              <a:t> phases</a:t>
            </a:r>
          </a:p>
          <a:p>
            <a:pPr eaLnBrk="1" hangingPunct="1"/>
            <a:r>
              <a:rPr lang="en-US" sz="2400">
                <a:latin typeface="Tahoma" charset="0"/>
              </a:rPr>
              <a:t>In phase </a:t>
            </a:r>
            <a:r>
              <a:rPr lang="en-US" sz="2400" b="1" i="1">
                <a:latin typeface="Times New Roman" charset="0"/>
              </a:rPr>
              <a:t>i</a:t>
            </a:r>
            <a:r>
              <a:rPr lang="en-US" sz="2400">
                <a:latin typeface="Tahoma" charset="0"/>
              </a:rPr>
              <a:t>, pairs of heaps with </a:t>
            </a:r>
            <a:r>
              <a:rPr lang="en-US" sz="2400">
                <a:latin typeface="Times New Roman" charset="0"/>
              </a:rPr>
              <a:t>2</a:t>
            </a:r>
            <a:r>
              <a:rPr lang="en-US" sz="2400" b="1" i="1" baseline="30000">
                <a:latin typeface="Times New Roman" charset="0"/>
              </a:rPr>
              <a:t>i </a:t>
            </a:r>
            <a:r>
              <a:rPr lang="en-US" sz="2400">
                <a:latin typeface="Symbol" charset="0"/>
              </a:rPr>
              <a:t>-</a:t>
            </a:r>
            <a:r>
              <a:rPr lang="en-US" sz="2400">
                <a:latin typeface="Times New Roman" charset="0"/>
              </a:rPr>
              <a:t>1</a:t>
            </a:r>
            <a:r>
              <a:rPr lang="en-US" sz="2400">
                <a:latin typeface="Tahoma" charset="0"/>
              </a:rPr>
              <a:t> keys are merged into heaps with </a:t>
            </a:r>
            <a:r>
              <a:rPr lang="en-US" sz="2400">
                <a:latin typeface="Times New Roman" charset="0"/>
              </a:rPr>
              <a:t>2</a:t>
            </a:r>
            <a:r>
              <a:rPr lang="en-US" sz="2400" b="1" i="1" baseline="30000">
                <a:latin typeface="Times New Roman" charset="0"/>
              </a:rPr>
              <a:t>i</a:t>
            </a:r>
            <a:r>
              <a:rPr lang="en-US" sz="2400" baseline="30000">
                <a:latin typeface="Symbol" charset="0"/>
              </a:rPr>
              <a:t>+</a:t>
            </a:r>
            <a:r>
              <a:rPr lang="en-US" sz="2400" baseline="30000">
                <a:latin typeface="Times New Roman" charset="0"/>
              </a:rPr>
              <a:t>1</a:t>
            </a:r>
            <a:r>
              <a:rPr lang="en-US" sz="2400">
                <a:latin typeface="Symbol" charset="0"/>
              </a:rPr>
              <a:t>-</a:t>
            </a:r>
            <a:r>
              <a:rPr lang="en-US" sz="2400">
                <a:latin typeface="Times New Roman" charset="0"/>
              </a:rPr>
              <a:t>1</a:t>
            </a:r>
            <a:r>
              <a:rPr lang="en-US" sz="2400">
                <a:latin typeface="Tahoma" charset="0"/>
              </a:rPr>
              <a:t> keys</a:t>
            </a:r>
          </a:p>
        </p:txBody>
      </p:sp>
      <p:sp>
        <p:nvSpPr>
          <p:cNvPr id="4102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800600" y="1676400"/>
            <a:ext cx="396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en-US"/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934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Bottom-up Heap Construction</a:t>
            </a:r>
          </a:p>
        </p:txBody>
      </p:sp>
      <p:grpSp>
        <p:nvGrpSpPr>
          <p:cNvPr id="4104" name="Group 24"/>
          <p:cNvGrpSpPr>
            <a:grpSpLocks/>
          </p:cNvGrpSpPr>
          <p:nvPr/>
        </p:nvGrpSpPr>
        <p:grpSpPr bwMode="auto">
          <a:xfrm>
            <a:off x="5357813" y="2209800"/>
            <a:ext cx="2514600" cy="838200"/>
            <a:chOff x="3360" y="1392"/>
            <a:chExt cx="1584" cy="528"/>
          </a:xfrm>
        </p:grpSpPr>
        <p:sp>
          <p:nvSpPr>
            <p:cNvPr id="4114" name="AutoShape 9"/>
            <p:cNvSpPr>
              <a:spLocks noChangeArrowheads="1"/>
            </p:cNvSpPr>
            <p:nvPr/>
          </p:nvSpPr>
          <p:spPr bwMode="auto">
            <a:xfrm>
              <a:off x="3360" y="1392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Times New Roman" charset="0"/>
                </a:rPr>
                <a:t>2</a:t>
              </a:r>
              <a:r>
                <a:rPr lang="en-US" sz="2000" b="1" i="1" baseline="30000">
                  <a:latin typeface="Times New Roman" charset="0"/>
                </a:rPr>
                <a:t>i </a:t>
              </a:r>
              <a:r>
                <a:rPr lang="en-US" sz="2000">
                  <a:latin typeface="Symbol" charset="0"/>
                </a:rPr>
                <a:t>-</a:t>
              </a:r>
              <a:r>
                <a:rPr lang="en-US" sz="2000">
                  <a:latin typeface="Times New Roman" charset="0"/>
                </a:rPr>
                <a:t>1</a:t>
              </a:r>
            </a:p>
          </p:txBody>
        </p:sp>
        <p:sp>
          <p:nvSpPr>
            <p:cNvPr id="4115" name="AutoShape 10"/>
            <p:cNvSpPr>
              <a:spLocks noChangeArrowheads="1"/>
            </p:cNvSpPr>
            <p:nvPr/>
          </p:nvSpPr>
          <p:spPr bwMode="auto">
            <a:xfrm>
              <a:off x="4320" y="1392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Times New Roman" charset="0"/>
                </a:rPr>
                <a:t>2</a:t>
              </a:r>
              <a:r>
                <a:rPr lang="en-US" sz="2000" b="1" i="1" baseline="30000">
                  <a:latin typeface="Times New Roman" charset="0"/>
                </a:rPr>
                <a:t>i </a:t>
              </a:r>
              <a:r>
                <a:rPr lang="en-US" sz="2000">
                  <a:latin typeface="Symbol" charset="0"/>
                </a:rPr>
                <a:t>-</a:t>
              </a:r>
              <a:r>
                <a:rPr lang="en-US" sz="2000">
                  <a:latin typeface="Times New Roman" charset="0"/>
                </a:rPr>
                <a:t>1</a:t>
              </a:r>
            </a:p>
          </p:txBody>
        </p:sp>
      </p:grpSp>
      <p:sp>
        <p:nvSpPr>
          <p:cNvPr id="4105" name="AutoShape 18"/>
          <p:cNvSpPr>
            <a:spLocks noChangeArrowheads="1"/>
          </p:cNvSpPr>
          <p:nvPr/>
        </p:nvSpPr>
        <p:spPr bwMode="auto">
          <a:xfrm>
            <a:off x="6424613" y="34290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9" name="Freeform 21"/>
          <p:cNvSpPr>
            <a:spLocks/>
          </p:cNvSpPr>
          <p:nvPr/>
        </p:nvSpPr>
        <p:spPr bwMode="auto">
          <a:xfrm>
            <a:off x="4773613" y="4191000"/>
            <a:ext cx="3684587" cy="1771650"/>
          </a:xfrm>
          <a:custGeom>
            <a:avLst/>
            <a:gdLst/>
            <a:ahLst/>
            <a:cxnLst>
              <a:cxn ang="0">
                <a:pos x="857" y="147"/>
              </a:cxn>
              <a:cxn ang="0">
                <a:pos x="210" y="981"/>
              </a:cxn>
              <a:cxn ang="0">
                <a:pos x="2119" y="975"/>
              </a:cxn>
              <a:cxn ang="0">
                <a:pos x="1424" y="138"/>
              </a:cxn>
              <a:cxn ang="0">
                <a:pos x="857" y="147"/>
              </a:cxn>
            </a:cxnLst>
            <a:rect l="0" t="0" r="r" b="b"/>
            <a:pathLst>
              <a:path w="2321" h="1116">
                <a:moveTo>
                  <a:pt x="857" y="147"/>
                </a:moveTo>
                <a:cubicBezTo>
                  <a:pt x="722" y="227"/>
                  <a:pt x="0" y="843"/>
                  <a:pt x="210" y="981"/>
                </a:cubicBezTo>
                <a:cubicBezTo>
                  <a:pt x="414" y="1113"/>
                  <a:pt x="1916" y="1116"/>
                  <a:pt x="2119" y="975"/>
                </a:cubicBezTo>
                <a:cubicBezTo>
                  <a:pt x="2321" y="835"/>
                  <a:pt x="1634" y="276"/>
                  <a:pt x="1424" y="138"/>
                </a:cubicBezTo>
                <a:cubicBezTo>
                  <a:pt x="1214" y="0"/>
                  <a:pt x="992" y="67"/>
                  <a:pt x="857" y="1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5334000" y="4868863"/>
            <a:ext cx="990600" cy="8413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6858000" y="4868863"/>
            <a:ext cx="990600" cy="8413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6438900" y="44116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10" name="AutoShape 15"/>
          <p:cNvCxnSpPr>
            <a:cxnSpLocks noChangeShapeType="1"/>
            <a:stCxn id="4109" idx="3"/>
            <a:endCxn id="4107" idx="0"/>
          </p:cNvCxnSpPr>
          <p:nvPr/>
        </p:nvCxnSpPr>
        <p:spPr bwMode="auto">
          <a:xfrm flipH="1">
            <a:off x="5829300" y="4681538"/>
            <a:ext cx="654050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1" name="AutoShape 16"/>
          <p:cNvCxnSpPr>
            <a:cxnSpLocks noChangeShapeType="1"/>
            <a:stCxn id="4109" idx="5"/>
            <a:endCxn id="4108" idx="0"/>
          </p:cNvCxnSpPr>
          <p:nvPr/>
        </p:nvCxnSpPr>
        <p:spPr bwMode="auto">
          <a:xfrm>
            <a:off x="6699250" y="4681538"/>
            <a:ext cx="654050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6161088" y="4872038"/>
            <a:ext cx="92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2</a:t>
            </a:r>
            <a:r>
              <a:rPr lang="en-US" b="1" i="1" baseline="30000">
                <a:latin typeface="Times New Roman" charset="0"/>
              </a:rPr>
              <a:t>i</a:t>
            </a:r>
            <a:r>
              <a:rPr lang="en-US" baseline="30000">
                <a:latin typeface="Symbol" charset="0"/>
              </a:rPr>
              <a:t>+</a:t>
            </a:r>
            <a:r>
              <a:rPr lang="en-US" baseline="30000">
                <a:latin typeface="Times New Roman" charset="0"/>
              </a:rPr>
              <a:t>1</a:t>
            </a:r>
            <a:r>
              <a:rPr lang="en-US">
                <a:latin typeface="Symbol" charset="0"/>
              </a:rPr>
              <a:t>-</a:t>
            </a:r>
            <a:r>
              <a:rPr lang="en-US">
                <a:latin typeface="Times New Roman" charset="0"/>
              </a:rPr>
              <a:t>1</a:t>
            </a:r>
          </a:p>
        </p:txBody>
      </p:sp>
      <p:graphicFrame>
        <p:nvGraphicFramePr>
          <p:cNvPr id="4098" name="Object 25"/>
          <p:cNvGraphicFramePr>
            <a:graphicFrameLocks noChangeAspect="1"/>
          </p:cNvGraphicFramePr>
          <p:nvPr/>
        </p:nvGraphicFramePr>
        <p:xfrm>
          <a:off x="7391400" y="490538"/>
          <a:ext cx="137160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lip" r:id="rId4" imgW="1744560" imgH="1584360" progId="MS_ClipArt_Gallery.2">
                  <p:embed/>
                </p:oleObj>
              </mc:Choice>
              <mc:Fallback>
                <p:oleObj name="Clip" r:id="rId4" imgW="1744560" imgH="1584360" progId="MS_ClipArt_Gallery.2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90538"/>
                        <a:ext cx="1371600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Date Placeholder 1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CA68BA-2791-574E-BE9C-CF79360E0C6C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</a:t>
            </a:r>
          </a:p>
        </p:txBody>
      </p:sp>
      <p:sp>
        <p:nvSpPr>
          <p:cNvPr id="19461" name="Oval 85"/>
          <p:cNvSpPr>
            <a:spLocks noChangeArrowheads="1"/>
          </p:cNvSpPr>
          <p:nvPr/>
        </p:nvSpPr>
        <p:spPr bwMode="auto">
          <a:xfrm>
            <a:off x="2479675" y="2103438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19462" name="AutoShape 86"/>
          <p:cNvCxnSpPr>
            <a:cxnSpLocks noChangeShapeType="1"/>
            <a:stCxn id="19461" idx="3"/>
            <a:endCxn id="19464" idx="7"/>
          </p:cNvCxnSpPr>
          <p:nvPr/>
        </p:nvCxnSpPr>
        <p:spPr bwMode="auto">
          <a:xfrm flipH="1">
            <a:off x="1663700" y="2346325"/>
            <a:ext cx="857250" cy="2540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AutoShape 87"/>
          <p:cNvCxnSpPr>
            <a:cxnSpLocks noChangeShapeType="1"/>
            <a:stCxn id="19469" idx="1"/>
            <a:endCxn id="19461" idx="5"/>
          </p:cNvCxnSpPr>
          <p:nvPr/>
        </p:nvCxnSpPr>
        <p:spPr bwMode="auto">
          <a:xfrm flipH="1" flipV="1">
            <a:off x="2724150" y="2346325"/>
            <a:ext cx="857250" cy="2555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Oval 89"/>
          <p:cNvSpPr>
            <a:spLocks noChangeArrowheads="1"/>
          </p:cNvSpPr>
          <p:nvPr/>
        </p:nvSpPr>
        <p:spPr bwMode="auto">
          <a:xfrm>
            <a:off x="1420813" y="2559050"/>
            <a:ext cx="284162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19465" name="Oval 90"/>
          <p:cNvSpPr>
            <a:spLocks noChangeArrowheads="1"/>
          </p:cNvSpPr>
          <p:nvPr/>
        </p:nvSpPr>
        <p:spPr bwMode="auto">
          <a:xfrm>
            <a:off x="1943100" y="30146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15</a:t>
            </a:r>
          </a:p>
        </p:txBody>
      </p:sp>
      <p:cxnSp>
        <p:nvCxnSpPr>
          <p:cNvPr id="19466" name="AutoShape 95"/>
          <p:cNvCxnSpPr>
            <a:cxnSpLocks noChangeShapeType="1"/>
            <a:stCxn id="19468" idx="7"/>
            <a:endCxn id="19464" idx="3"/>
          </p:cNvCxnSpPr>
          <p:nvPr/>
        </p:nvCxnSpPr>
        <p:spPr bwMode="auto">
          <a:xfrm flipV="1">
            <a:off x="1141413" y="2803525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AutoShape 96"/>
          <p:cNvCxnSpPr>
            <a:cxnSpLocks noChangeShapeType="1"/>
            <a:stCxn id="19465" idx="1"/>
            <a:endCxn id="19464" idx="5"/>
          </p:cNvCxnSpPr>
          <p:nvPr/>
        </p:nvCxnSpPr>
        <p:spPr bwMode="auto">
          <a:xfrm flipH="1" flipV="1">
            <a:off x="1663700" y="2803525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Oval 97"/>
          <p:cNvSpPr>
            <a:spLocks noChangeArrowheads="1"/>
          </p:cNvSpPr>
          <p:nvPr/>
        </p:nvSpPr>
        <p:spPr bwMode="auto">
          <a:xfrm>
            <a:off x="898525" y="3014663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16</a:t>
            </a:r>
          </a:p>
        </p:txBody>
      </p:sp>
      <p:sp>
        <p:nvSpPr>
          <p:cNvPr id="19469" name="Oval 103"/>
          <p:cNvSpPr>
            <a:spLocks noChangeArrowheads="1"/>
          </p:cNvSpPr>
          <p:nvPr/>
        </p:nvSpPr>
        <p:spPr bwMode="auto">
          <a:xfrm>
            <a:off x="3540125" y="2560638"/>
            <a:ext cx="284163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19470" name="Oval 104"/>
          <p:cNvSpPr>
            <a:spLocks noChangeArrowheads="1"/>
          </p:cNvSpPr>
          <p:nvPr/>
        </p:nvSpPr>
        <p:spPr bwMode="auto">
          <a:xfrm>
            <a:off x="4062413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12</a:t>
            </a:r>
          </a:p>
        </p:txBody>
      </p:sp>
      <p:cxnSp>
        <p:nvCxnSpPr>
          <p:cNvPr id="19471" name="AutoShape 109"/>
          <p:cNvCxnSpPr>
            <a:cxnSpLocks noChangeShapeType="1"/>
            <a:stCxn id="19473" idx="7"/>
            <a:endCxn id="19469" idx="3"/>
          </p:cNvCxnSpPr>
          <p:nvPr/>
        </p:nvCxnSpPr>
        <p:spPr bwMode="auto">
          <a:xfrm flipV="1">
            <a:off x="3260725" y="2805113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AutoShape 110"/>
          <p:cNvCxnSpPr>
            <a:cxnSpLocks noChangeShapeType="1"/>
            <a:stCxn id="19470" idx="1"/>
            <a:endCxn id="19469" idx="5"/>
          </p:cNvCxnSpPr>
          <p:nvPr/>
        </p:nvCxnSpPr>
        <p:spPr bwMode="auto">
          <a:xfrm flipH="1" flipV="1">
            <a:off x="3783013" y="2805113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3" name="Oval 111"/>
          <p:cNvSpPr>
            <a:spLocks noChangeArrowheads="1"/>
          </p:cNvSpPr>
          <p:nvPr/>
        </p:nvSpPr>
        <p:spPr bwMode="auto">
          <a:xfrm>
            <a:off x="3017838" y="3016250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19474" name="Oval 116"/>
          <p:cNvSpPr>
            <a:spLocks noChangeArrowheads="1"/>
          </p:cNvSpPr>
          <p:nvPr/>
        </p:nvSpPr>
        <p:spPr bwMode="auto">
          <a:xfrm>
            <a:off x="4598988" y="1676400"/>
            <a:ext cx="287337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19475" name="AutoShape 117"/>
          <p:cNvCxnSpPr>
            <a:cxnSpLocks noChangeShapeType="1"/>
            <a:stCxn id="19474" idx="5"/>
            <a:endCxn id="19477" idx="1"/>
          </p:cNvCxnSpPr>
          <p:nvPr/>
        </p:nvCxnSpPr>
        <p:spPr bwMode="auto">
          <a:xfrm>
            <a:off x="4843463" y="1919288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AutoShape 118"/>
          <p:cNvCxnSpPr>
            <a:cxnSpLocks noChangeShapeType="1"/>
            <a:stCxn id="19474" idx="3"/>
            <a:endCxn id="19461" idx="7"/>
          </p:cNvCxnSpPr>
          <p:nvPr/>
        </p:nvCxnSpPr>
        <p:spPr bwMode="auto">
          <a:xfrm flipH="1">
            <a:off x="2724150" y="1919288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7" name="Oval 119"/>
          <p:cNvSpPr>
            <a:spLocks noChangeArrowheads="1"/>
          </p:cNvSpPr>
          <p:nvPr/>
        </p:nvSpPr>
        <p:spPr bwMode="auto">
          <a:xfrm>
            <a:off x="6719888" y="2105025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19478" name="AutoShape 120"/>
          <p:cNvCxnSpPr>
            <a:cxnSpLocks noChangeShapeType="1"/>
            <a:stCxn id="19477" idx="3"/>
            <a:endCxn id="19480" idx="7"/>
          </p:cNvCxnSpPr>
          <p:nvPr/>
        </p:nvCxnSpPr>
        <p:spPr bwMode="auto">
          <a:xfrm flipH="1">
            <a:off x="5903913" y="2347913"/>
            <a:ext cx="857250" cy="2540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9" name="AutoShape 121"/>
          <p:cNvCxnSpPr>
            <a:cxnSpLocks noChangeShapeType="1"/>
            <a:stCxn id="19485" idx="1"/>
            <a:endCxn id="19477" idx="5"/>
          </p:cNvCxnSpPr>
          <p:nvPr/>
        </p:nvCxnSpPr>
        <p:spPr bwMode="auto">
          <a:xfrm flipH="1" flipV="1">
            <a:off x="6964363" y="2347913"/>
            <a:ext cx="857250" cy="2555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0" name="Oval 123"/>
          <p:cNvSpPr>
            <a:spLocks noChangeArrowheads="1"/>
          </p:cNvSpPr>
          <p:nvPr/>
        </p:nvSpPr>
        <p:spPr bwMode="auto">
          <a:xfrm>
            <a:off x="5661025" y="2560638"/>
            <a:ext cx="284163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19481" name="Oval 124"/>
          <p:cNvSpPr>
            <a:spLocks noChangeArrowheads="1"/>
          </p:cNvSpPr>
          <p:nvPr/>
        </p:nvSpPr>
        <p:spPr bwMode="auto">
          <a:xfrm>
            <a:off x="6183313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9482" name="AutoShape 129"/>
          <p:cNvCxnSpPr>
            <a:cxnSpLocks noChangeShapeType="1"/>
            <a:stCxn id="19484" idx="7"/>
            <a:endCxn id="19480" idx="3"/>
          </p:cNvCxnSpPr>
          <p:nvPr/>
        </p:nvCxnSpPr>
        <p:spPr bwMode="auto">
          <a:xfrm flipV="1">
            <a:off x="5381625" y="2805113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3" name="AutoShape 130"/>
          <p:cNvCxnSpPr>
            <a:cxnSpLocks noChangeShapeType="1"/>
            <a:stCxn id="19481" idx="1"/>
            <a:endCxn id="19480" idx="5"/>
          </p:cNvCxnSpPr>
          <p:nvPr/>
        </p:nvCxnSpPr>
        <p:spPr bwMode="auto">
          <a:xfrm flipH="1" flipV="1">
            <a:off x="5903913" y="2805113"/>
            <a:ext cx="320675" cy="2428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4" name="Oval 131"/>
          <p:cNvSpPr>
            <a:spLocks noChangeArrowheads="1"/>
          </p:cNvSpPr>
          <p:nvPr/>
        </p:nvSpPr>
        <p:spPr bwMode="auto">
          <a:xfrm>
            <a:off x="5138738" y="3016250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19485" name="Oval 137"/>
          <p:cNvSpPr>
            <a:spLocks noChangeArrowheads="1"/>
          </p:cNvSpPr>
          <p:nvPr/>
        </p:nvSpPr>
        <p:spPr bwMode="auto">
          <a:xfrm>
            <a:off x="7780338" y="2562225"/>
            <a:ext cx="284162" cy="2857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19486" name="Oval 138"/>
          <p:cNvSpPr>
            <a:spLocks noChangeArrowheads="1"/>
          </p:cNvSpPr>
          <p:nvPr/>
        </p:nvSpPr>
        <p:spPr bwMode="auto">
          <a:xfrm>
            <a:off x="8302625" y="3017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20</a:t>
            </a:r>
          </a:p>
        </p:txBody>
      </p:sp>
      <p:cxnSp>
        <p:nvCxnSpPr>
          <p:cNvPr id="19487" name="AutoShape 143"/>
          <p:cNvCxnSpPr>
            <a:cxnSpLocks noChangeShapeType="1"/>
            <a:stCxn id="19489" idx="7"/>
            <a:endCxn id="19485" idx="3"/>
          </p:cNvCxnSpPr>
          <p:nvPr/>
        </p:nvCxnSpPr>
        <p:spPr bwMode="auto">
          <a:xfrm flipV="1">
            <a:off x="7500938" y="2806700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8" name="AutoShape 144"/>
          <p:cNvCxnSpPr>
            <a:cxnSpLocks noChangeShapeType="1"/>
            <a:stCxn id="19486" idx="1"/>
            <a:endCxn id="19485" idx="5"/>
          </p:cNvCxnSpPr>
          <p:nvPr/>
        </p:nvCxnSpPr>
        <p:spPr bwMode="auto">
          <a:xfrm flipH="1" flipV="1">
            <a:off x="8023225" y="2806700"/>
            <a:ext cx="320675" cy="2428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9" name="Oval 145"/>
          <p:cNvSpPr>
            <a:spLocks noChangeArrowheads="1"/>
          </p:cNvSpPr>
          <p:nvPr/>
        </p:nvSpPr>
        <p:spPr bwMode="auto">
          <a:xfrm>
            <a:off x="7258050" y="3017838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19490" name="Oval 150"/>
          <p:cNvSpPr>
            <a:spLocks noChangeArrowheads="1"/>
          </p:cNvSpPr>
          <p:nvPr/>
        </p:nvSpPr>
        <p:spPr bwMode="auto">
          <a:xfrm>
            <a:off x="2452688" y="4618038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19491" name="AutoShape 151"/>
          <p:cNvCxnSpPr>
            <a:cxnSpLocks noChangeShapeType="1"/>
            <a:stCxn id="19490" idx="3"/>
            <a:endCxn id="19493" idx="7"/>
          </p:cNvCxnSpPr>
          <p:nvPr/>
        </p:nvCxnSpPr>
        <p:spPr bwMode="auto">
          <a:xfrm flipH="1">
            <a:off x="1636713" y="4860925"/>
            <a:ext cx="857250" cy="23971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AutoShape 152"/>
          <p:cNvCxnSpPr>
            <a:cxnSpLocks noChangeShapeType="1"/>
            <a:stCxn id="19498" idx="1"/>
            <a:endCxn id="19490" idx="5"/>
          </p:cNvCxnSpPr>
          <p:nvPr/>
        </p:nvCxnSpPr>
        <p:spPr bwMode="auto">
          <a:xfrm flipH="1" flipV="1">
            <a:off x="2697163" y="4860925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3" name="Oval 153"/>
          <p:cNvSpPr>
            <a:spLocks noChangeArrowheads="1"/>
          </p:cNvSpPr>
          <p:nvPr/>
        </p:nvSpPr>
        <p:spPr bwMode="auto">
          <a:xfrm>
            <a:off x="1393825" y="50736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25</a:t>
            </a:r>
          </a:p>
        </p:txBody>
      </p:sp>
      <p:sp>
        <p:nvSpPr>
          <p:cNvPr id="19494" name="Oval 154"/>
          <p:cNvSpPr>
            <a:spLocks noChangeArrowheads="1"/>
          </p:cNvSpPr>
          <p:nvPr/>
        </p:nvSpPr>
        <p:spPr bwMode="auto">
          <a:xfrm>
            <a:off x="1916113" y="55292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15</a:t>
            </a:r>
          </a:p>
        </p:txBody>
      </p:sp>
      <p:cxnSp>
        <p:nvCxnSpPr>
          <p:cNvPr id="19495" name="AutoShape 159"/>
          <p:cNvCxnSpPr>
            <a:cxnSpLocks noChangeShapeType="1"/>
            <a:stCxn id="19497" idx="7"/>
            <a:endCxn id="19493" idx="3"/>
          </p:cNvCxnSpPr>
          <p:nvPr/>
        </p:nvCxnSpPr>
        <p:spPr bwMode="auto">
          <a:xfrm flipV="1">
            <a:off x="1114425" y="53324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6" name="AutoShape 160"/>
          <p:cNvCxnSpPr>
            <a:cxnSpLocks noChangeShapeType="1"/>
            <a:stCxn id="19494" idx="1"/>
            <a:endCxn id="19493" idx="5"/>
          </p:cNvCxnSpPr>
          <p:nvPr/>
        </p:nvCxnSpPr>
        <p:spPr bwMode="auto">
          <a:xfrm flipH="1" flipV="1">
            <a:off x="1636713" y="53324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7" name="Oval 161"/>
          <p:cNvSpPr>
            <a:spLocks noChangeArrowheads="1"/>
          </p:cNvSpPr>
          <p:nvPr/>
        </p:nvSpPr>
        <p:spPr bwMode="auto">
          <a:xfrm>
            <a:off x="871538" y="55292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16</a:t>
            </a:r>
          </a:p>
        </p:txBody>
      </p:sp>
      <p:sp>
        <p:nvSpPr>
          <p:cNvPr id="19498" name="Oval 166"/>
          <p:cNvSpPr>
            <a:spLocks noChangeArrowheads="1"/>
          </p:cNvSpPr>
          <p:nvPr/>
        </p:nvSpPr>
        <p:spPr bwMode="auto">
          <a:xfrm>
            <a:off x="35131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19499" name="Oval 167"/>
          <p:cNvSpPr>
            <a:spLocks noChangeArrowheads="1"/>
          </p:cNvSpPr>
          <p:nvPr/>
        </p:nvSpPr>
        <p:spPr bwMode="auto">
          <a:xfrm>
            <a:off x="40354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12</a:t>
            </a:r>
          </a:p>
        </p:txBody>
      </p:sp>
      <p:cxnSp>
        <p:nvCxnSpPr>
          <p:cNvPr id="19500" name="AutoShape 172"/>
          <p:cNvCxnSpPr>
            <a:cxnSpLocks noChangeShapeType="1"/>
            <a:stCxn id="19502" idx="7"/>
            <a:endCxn id="19498" idx="3"/>
          </p:cNvCxnSpPr>
          <p:nvPr/>
        </p:nvCxnSpPr>
        <p:spPr bwMode="auto">
          <a:xfrm flipV="1">
            <a:off x="3233738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1" name="AutoShape 173"/>
          <p:cNvCxnSpPr>
            <a:cxnSpLocks noChangeShapeType="1"/>
            <a:stCxn id="19499" idx="1"/>
            <a:endCxn id="19498" idx="5"/>
          </p:cNvCxnSpPr>
          <p:nvPr/>
        </p:nvCxnSpPr>
        <p:spPr bwMode="auto">
          <a:xfrm flipH="1" flipV="1">
            <a:off x="3756025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02" name="Oval 174"/>
          <p:cNvSpPr>
            <a:spLocks noChangeArrowheads="1"/>
          </p:cNvSpPr>
          <p:nvPr/>
        </p:nvSpPr>
        <p:spPr bwMode="auto">
          <a:xfrm>
            <a:off x="2990850" y="55308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19503" name="Oval 179"/>
          <p:cNvSpPr>
            <a:spLocks noChangeArrowheads="1"/>
          </p:cNvSpPr>
          <p:nvPr/>
        </p:nvSpPr>
        <p:spPr bwMode="auto">
          <a:xfrm>
            <a:off x="4572000" y="4191000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19504" name="AutoShape 180"/>
          <p:cNvCxnSpPr>
            <a:cxnSpLocks noChangeShapeType="1"/>
            <a:stCxn id="19503" idx="5"/>
            <a:endCxn id="19506" idx="1"/>
          </p:cNvCxnSpPr>
          <p:nvPr/>
        </p:nvCxnSpPr>
        <p:spPr bwMode="auto">
          <a:xfrm>
            <a:off x="4816475" y="4433888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5" name="AutoShape 181"/>
          <p:cNvCxnSpPr>
            <a:cxnSpLocks noChangeShapeType="1"/>
            <a:stCxn id="19503" idx="3"/>
            <a:endCxn id="19490" idx="7"/>
          </p:cNvCxnSpPr>
          <p:nvPr/>
        </p:nvCxnSpPr>
        <p:spPr bwMode="auto">
          <a:xfrm flipH="1">
            <a:off x="2697163" y="4433888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06" name="Oval 182"/>
          <p:cNvSpPr>
            <a:spLocks noChangeArrowheads="1"/>
          </p:cNvSpPr>
          <p:nvPr/>
        </p:nvSpPr>
        <p:spPr bwMode="auto">
          <a:xfrm>
            <a:off x="6692900" y="4619625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19507" name="AutoShape 183"/>
          <p:cNvCxnSpPr>
            <a:cxnSpLocks noChangeShapeType="1"/>
            <a:stCxn id="19506" idx="3"/>
            <a:endCxn id="19509" idx="7"/>
          </p:cNvCxnSpPr>
          <p:nvPr/>
        </p:nvCxnSpPr>
        <p:spPr bwMode="auto">
          <a:xfrm flipH="1">
            <a:off x="5876925" y="4862513"/>
            <a:ext cx="857250" cy="2397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8" name="AutoShape 184"/>
          <p:cNvCxnSpPr>
            <a:cxnSpLocks noChangeShapeType="1"/>
            <a:stCxn id="19514" idx="1"/>
            <a:endCxn id="19506" idx="5"/>
          </p:cNvCxnSpPr>
          <p:nvPr/>
        </p:nvCxnSpPr>
        <p:spPr bwMode="auto">
          <a:xfrm flipH="1" flipV="1">
            <a:off x="6937375" y="4862513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09" name="Oval 185"/>
          <p:cNvSpPr>
            <a:spLocks noChangeArrowheads="1"/>
          </p:cNvSpPr>
          <p:nvPr/>
        </p:nvSpPr>
        <p:spPr bwMode="auto">
          <a:xfrm>
            <a:off x="56340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11</a:t>
            </a:r>
          </a:p>
        </p:txBody>
      </p:sp>
      <p:sp>
        <p:nvSpPr>
          <p:cNvPr id="19510" name="Oval 186"/>
          <p:cNvSpPr>
            <a:spLocks noChangeArrowheads="1"/>
          </p:cNvSpPr>
          <p:nvPr/>
        </p:nvSpPr>
        <p:spPr bwMode="auto">
          <a:xfrm>
            <a:off x="61563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9511" name="AutoShape 191"/>
          <p:cNvCxnSpPr>
            <a:cxnSpLocks noChangeShapeType="1"/>
            <a:stCxn id="19513" idx="7"/>
            <a:endCxn id="19509" idx="3"/>
          </p:cNvCxnSpPr>
          <p:nvPr/>
        </p:nvCxnSpPr>
        <p:spPr bwMode="auto">
          <a:xfrm flipV="1">
            <a:off x="5354638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2" name="AutoShape 192"/>
          <p:cNvCxnSpPr>
            <a:cxnSpLocks noChangeShapeType="1"/>
            <a:stCxn id="19510" idx="1"/>
            <a:endCxn id="19509" idx="5"/>
          </p:cNvCxnSpPr>
          <p:nvPr/>
        </p:nvCxnSpPr>
        <p:spPr bwMode="auto">
          <a:xfrm flipH="1" flipV="1">
            <a:off x="5876925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13" name="Oval 193"/>
          <p:cNvSpPr>
            <a:spLocks noChangeArrowheads="1"/>
          </p:cNvSpPr>
          <p:nvPr/>
        </p:nvSpPr>
        <p:spPr bwMode="auto">
          <a:xfrm>
            <a:off x="5111750" y="55308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19514" name="Oval 198"/>
          <p:cNvSpPr>
            <a:spLocks noChangeArrowheads="1"/>
          </p:cNvSpPr>
          <p:nvPr/>
        </p:nvSpPr>
        <p:spPr bwMode="auto">
          <a:xfrm>
            <a:off x="7753350" y="5076825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27</a:t>
            </a:r>
          </a:p>
        </p:txBody>
      </p:sp>
      <p:sp>
        <p:nvSpPr>
          <p:cNvPr id="19515" name="Oval 199"/>
          <p:cNvSpPr>
            <a:spLocks noChangeArrowheads="1"/>
          </p:cNvSpPr>
          <p:nvPr/>
        </p:nvSpPr>
        <p:spPr bwMode="auto">
          <a:xfrm>
            <a:off x="8275638" y="5532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20</a:t>
            </a:r>
          </a:p>
        </p:txBody>
      </p:sp>
      <p:cxnSp>
        <p:nvCxnSpPr>
          <p:cNvPr id="19516" name="AutoShape 204"/>
          <p:cNvCxnSpPr>
            <a:cxnSpLocks noChangeShapeType="1"/>
            <a:stCxn id="19518" idx="7"/>
            <a:endCxn id="19514" idx="3"/>
          </p:cNvCxnSpPr>
          <p:nvPr/>
        </p:nvCxnSpPr>
        <p:spPr bwMode="auto">
          <a:xfrm flipV="1">
            <a:off x="7473950" y="53355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7" name="AutoShape 205"/>
          <p:cNvCxnSpPr>
            <a:cxnSpLocks noChangeShapeType="1"/>
            <a:stCxn id="19515" idx="1"/>
            <a:endCxn id="19514" idx="5"/>
          </p:cNvCxnSpPr>
          <p:nvPr/>
        </p:nvCxnSpPr>
        <p:spPr bwMode="auto">
          <a:xfrm flipH="1" flipV="1">
            <a:off x="7996238" y="53355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18" name="Oval 206"/>
          <p:cNvSpPr>
            <a:spLocks noChangeArrowheads="1"/>
          </p:cNvSpPr>
          <p:nvPr/>
        </p:nvSpPr>
        <p:spPr bwMode="auto">
          <a:xfrm>
            <a:off x="7231063" y="5532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19519" name="Date Placeholder 6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D313CC5-370A-C648-B42E-768526863F59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 (contd.)</a:t>
            </a:r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2528888" y="2103438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20486" name="AutoShape 5"/>
          <p:cNvCxnSpPr>
            <a:cxnSpLocks noChangeShapeType="1"/>
            <a:stCxn id="20485" idx="3"/>
            <a:endCxn id="20488" idx="7"/>
          </p:cNvCxnSpPr>
          <p:nvPr/>
        </p:nvCxnSpPr>
        <p:spPr bwMode="auto">
          <a:xfrm flipH="1">
            <a:off x="1712913" y="2346325"/>
            <a:ext cx="857250" cy="23971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AutoShape 6"/>
          <p:cNvCxnSpPr>
            <a:cxnSpLocks noChangeShapeType="1"/>
            <a:stCxn id="20493" idx="1"/>
            <a:endCxn id="20485" idx="5"/>
          </p:cNvCxnSpPr>
          <p:nvPr/>
        </p:nvCxnSpPr>
        <p:spPr bwMode="auto">
          <a:xfrm flipH="1" flipV="1">
            <a:off x="2773363" y="2346325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1470025" y="25590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25</a:t>
            </a:r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1992313" y="30146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15</a:t>
            </a:r>
          </a:p>
        </p:txBody>
      </p:sp>
      <p:cxnSp>
        <p:nvCxnSpPr>
          <p:cNvPr id="20490" name="AutoShape 13"/>
          <p:cNvCxnSpPr>
            <a:cxnSpLocks noChangeShapeType="1"/>
            <a:stCxn id="20492" idx="7"/>
            <a:endCxn id="20488" idx="3"/>
          </p:cNvCxnSpPr>
          <p:nvPr/>
        </p:nvCxnSpPr>
        <p:spPr bwMode="auto">
          <a:xfrm flipV="1">
            <a:off x="1190625" y="28178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AutoShape 14"/>
          <p:cNvCxnSpPr>
            <a:cxnSpLocks noChangeShapeType="1"/>
            <a:stCxn id="20489" idx="1"/>
            <a:endCxn id="20488" idx="5"/>
          </p:cNvCxnSpPr>
          <p:nvPr/>
        </p:nvCxnSpPr>
        <p:spPr bwMode="auto">
          <a:xfrm flipH="1" flipV="1">
            <a:off x="1712913" y="28178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Oval 15"/>
          <p:cNvSpPr>
            <a:spLocks noChangeArrowheads="1"/>
          </p:cNvSpPr>
          <p:nvPr/>
        </p:nvSpPr>
        <p:spPr bwMode="auto">
          <a:xfrm>
            <a:off x="947738" y="30146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16</a:t>
            </a:r>
          </a:p>
        </p:txBody>
      </p:sp>
      <p:sp>
        <p:nvSpPr>
          <p:cNvPr id="20493" name="Oval 20"/>
          <p:cNvSpPr>
            <a:spLocks noChangeArrowheads="1"/>
          </p:cNvSpPr>
          <p:nvPr/>
        </p:nvSpPr>
        <p:spPr bwMode="auto">
          <a:xfrm>
            <a:off x="3589338" y="25606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0494" name="Oval 21"/>
          <p:cNvSpPr>
            <a:spLocks noChangeArrowheads="1"/>
          </p:cNvSpPr>
          <p:nvPr/>
        </p:nvSpPr>
        <p:spPr bwMode="auto">
          <a:xfrm>
            <a:off x="41116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12</a:t>
            </a:r>
          </a:p>
        </p:txBody>
      </p:sp>
      <p:cxnSp>
        <p:nvCxnSpPr>
          <p:cNvPr id="20495" name="AutoShape 26"/>
          <p:cNvCxnSpPr>
            <a:cxnSpLocks noChangeShapeType="1"/>
            <a:stCxn id="20497" idx="7"/>
            <a:endCxn id="20493" idx="3"/>
          </p:cNvCxnSpPr>
          <p:nvPr/>
        </p:nvCxnSpPr>
        <p:spPr bwMode="auto">
          <a:xfrm flipV="1">
            <a:off x="3309938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AutoShape 27"/>
          <p:cNvCxnSpPr>
            <a:cxnSpLocks noChangeShapeType="1"/>
            <a:stCxn id="20494" idx="1"/>
            <a:endCxn id="20493" idx="5"/>
          </p:cNvCxnSpPr>
          <p:nvPr/>
        </p:nvCxnSpPr>
        <p:spPr bwMode="auto">
          <a:xfrm flipH="1" flipV="1">
            <a:off x="3832225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7" name="Oval 28"/>
          <p:cNvSpPr>
            <a:spLocks noChangeArrowheads="1"/>
          </p:cNvSpPr>
          <p:nvPr/>
        </p:nvSpPr>
        <p:spPr bwMode="auto">
          <a:xfrm>
            <a:off x="3067050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20498" name="Oval 33"/>
          <p:cNvSpPr>
            <a:spLocks noChangeArrowheads="1"/>
          </p:cNvSpPr>
          <p:nvPr/>
        </p:nvSpPr>
        <p:spPr bwMode="auto">
          <a:xfrm>
            <a:off x="4648200" y="1676400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20499" name="AutoShape 34"/>
          <p:cNvCxnSpPr>
            <a:cxnSpLocks noChangeShapeType="1"/>
            <a:stCxn id="20498" idx="5"/>
            <a:endCxn id="20501" idx="1"/>
          </p:cNvCxnSpPr>
          <p:nvPr/>
        </p:nvCxnSpPr>
        <p:spPr bwMode="auto">
          <a:xfrm>
            <a:off x="4892675" y="1919288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AutoShape 35"/>
          <p:cNvCxnSpPr>
            <a:cxnSpLocks noChangeShapeType="1"/>
            <a:stCxn id="20498" idx="3"/>
            <a:endCxn id="20485" idx="7"/>
          </p:cNvCxnSpPr>
          <p:nvPr/>
        </p:nvCxnSpPr>
        <p:spPr bwMode="auto">
          <a:xfrm flipH="1">
            <a:off x="2773363" y="1919288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1" name="Oval 36"/>
          <p:cNvSpPr>
            <a:spLocks noChangeArrowheads="1"/>
          </p:cNvSpPr>
          <p:nvPr/>
        </p:nvSpPr>
        <p:spPr bwMode="auto">
          <a:xfrm>
            <a:off x="6769100" y="2105025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20502" name="AutoShape 37"/>
          <p:cNvCxnSpPr>
            <a:cxnSpLocks noChangeShapeType="1"/>
            <a:stCxn id="20501" idx="3"/>
            <a:endCxn id="20504" idx="7"/>
          </p:cNvCxnSpPr>
          <p:nvPr/>
        </p:nvCxnSpPr>
        <p:spPr bwMode="auto">
          <a:xfrm flipH="1">
            <a:off x="5953125" y="2347913"/>
            <a:ext cx="857250" cy="2397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AutoShape 38"/>
          <p:cNvCxnSpPr>
            <a:cxnSpLocks noChangeShapeType="1"/>
            <a:stCxn id="20509" idx="1"/>
            <a:endCxn id="20501" idx="5"/>
          </p:cNvCxnSpPr>
          <p:nvPr/>
        </p:nvCxnSpPr>
        <p:spPr bwMode="auto">
          <a:xfrm flipH="1" flipV="1">
            <a:off x="7013575" y="2347913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4" name="Oval 39"/>
          <p:cNvSpPr>
            <a:spLocks noChangeArrowheads="1"/>
          </p:cNvSpPr>
          <p:nvPr/>
        </p:nvSpPr>
        <p:spPr bwMode="auto">
          <a:xfrm>
            <a:off x="5710238" y="25606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11</a:t>
            </a:r>
          </a:p>
        </p:txBody>
      </p:sp>
      <p:sp>
        <p:nvSpPr>
          <p:cNvPr id="20505" name="Oval 40"/>
          <p:cNvSpPr>
            <a:spLocks noChangeArrowheads="1"/>
          </p:cNvSpPr>
          <p:nvPr/>
        </p:nvSpPr>
        <p:spPr bwMode="auto">
          <a:xfrm>
            <a:off x="62325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20506" name="AutoShape 45"/>
          <p:cNvCxnSpPr>
            <a:cxnSpLocks noChangeShapeType="1"/>
            <a:stCxn id="20508" idx="7"/>
            <a:endCxn id="20504" idx="3"/>
          </p:cNvCxnSpPr>
          <p:nvPr/>
        </p:nvCxnSpPr>
        <p:spPr bwMode="auto">
          <a:xfrm flipV="1">
            <a:off x="5430838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7" name="AutoShape 46"/>
          <p:cNvCxnSpPr>
            <a:cxnSpLocks noChangeShapeType="1"/>
            <a:stCxn id="20505" idx="1"/>
            <a:endCxn id="20504" idx="5"/>
          </p:cNvCxnSpPr>
          <p:nvPr/>
        </p:nvCxnSpPr>
        <p:spPr bwMode="auto">
          <a:xfrm flipH="1" flipV="1">
            <a:off x="5953125" y="28194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8" name="Oval 47"/>
          <p:cNvSpPr>
            <a:spLocks noChangeArrowheads="1"/>
          </p:cNvSpPr>
          <p:nvPr/>
        </p:nvSpPr>
        <p:spPr bwMode="auto">
          <a:xfrm>
            <a:off x="5187950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20509" name="Oval 52"/>
          <p:cNvSpPr>
            <a:spLocks noChangeArrowheads="1"/>
          </p:cNvSpPr>
          <p:nvPr/>
        </p:nvSpPr>
        <p:spPr bwMode="auto">
          <a:xfrm>
            <a:off x="7829550" y="2562225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27</a:t>
            </a:r>
          </a:p>
        </p:txBody>
      </p:sp>
      <p:sp>
        <p:nvSpPr>
          <p:cNvPr id="20510" name="Oval 53"/>
          <p:cNvSpPr>
            <a:spLocks noChangeArrowheads="1"/>
          </p:cNvSpPr>
          <p:nvPr/>
        </p:nvSpPr>
        <p:spPr bwMode="auto">
          <a:xfrm>
            <a:off x="8351838" y="3017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20</a:t>
            </a:r>
          </a:p>
        </p:txBody>
      </p:sp>
      <p:cxnSp>
        <p:nvCxnSpPr>
          <p:cNvPr id="20511" name="AutoShape 58"/>
          <p:cNvCxnSpPr>
            <a:cxnSpLocks noChangeShapeType="1"/>
            <a:stCxn id="20513" idx="7"/>
            <a:endCxn id="20509" idx="3"/>
          </p:cNvCxnSpPr>
          <p:nvPr/>
        </p:nvCxnSpPr>
        <p:spPr bwMode="auto">
          <a:xfrm flipV="1">
            <a:off x="7550150" y="28209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2" name="AutoShape 59"/>
          <p:cNvCxnSpPr>
            <a:cxnSpLocks noChangeShapeType="1"/>
            <a:stCxn id="20510" idx="1"/>
            <a:endCxn id="20509" idx="5"/>
          </p:cNvCxnSpPr>
          <p:nvPr/>
        </p:nvCxnSpPr>
        <p:spPr bwMode="auto">
          <a:xfrm flipH="1" flipV="1">
            <a:off x="8072438" y="28209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3" name="Oval 60"/>
          <p:cNvSpPr>
            <a:spLocks noChangeArrowheads="1"/>
          </p:cNvSpPr>
          <p:nvPr/>
        </p:nvSpPr>
        <p:spPr bwMode="auto">
          <a:xfrm>
            <a:off x="7307263" y="30178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20514" name="Oval 65"/>
          <p:cNvSpPr>
            <a:spLocks noChangeArrowheads="1"/>
          </p:cNvSpPr>
          <p:nvPr/>
        </p:nvSpPr>
        <p:spPr bwMode="auto">
          <a:xfrm>
            <a:off x="2452688" y="4618038"/>
            <a:ext cx="285750" cy="284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20515" name="AutoShape 66"/>
          <p:cNvCxnSpPr>
            <a:cxnSpLocks noChangeShapeType="1"/>
            <a:stCxn id="20514" idx="3"/>
            <a:endCxn id="20517" idx="7"/>
          </p:cNvCxnSpPr>
          <p:nvPr/>
        </p:nvCxnSpPr>
        <p:spPr bwMode="auto">
          <a:xfrm flipH="1">
            <a:off x="1636713" y="4860925"/>
            <a:ext cx="857250" cy="23971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6" name="AutoShape 67"/>
          <p:cNvCxnSpPr>
            <a:cxnSpLocks noChangeShapeType="1"/>
            <a:stCxn id="20522" idx="1"/>
            <a:endCxn id="20514" idx="5"/>
          </p:cNvCxnSpPr>
          <p:nvPr/>
        </p:nvCxnSpPr>
        <p:spPr bwMode="auto">
          <a:xfrm flipH="1" flipV="1">
            <a:off x="2697163" y="4860925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7" name="Oval 68"/>
          <p:cNvSpPr>
            <a:spLocks noChangeArrowheads="1"/>
          </p:cNvSpPr>
          <p:nvPr/>
        </p:nvSpPr>
        <p:spPr bwMode="auto">
          <a:xfrm>
            <a:off x="1393825" y="50736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15</a:t>
            </a:r>
          </a:p>
        </p:txBody>
      </p:sp>
      <p:sp>
        <p:nvSpPr>
          <p:cNvPr id="20518" name="Oval 69"/>
          <p:cNvSpPr>
            <a:spLocks noChangeArrowheads="1"/>
          </p:cNvSpPr>
          <p:nvPr/>
        </p:nvSpPr>
        <p:spPr bwMode="auto">
          <a:xfrm>
            <a:off x="1916113" y="5529263"/>
            <a:ext cx="285750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25</a:t>
            </a:r>
          </a:p>
        </p:txBody>
      </p:sp>
      <p:cxnSp>
        <p:nvCxnSpPr>
          <p:cNvPr id="20519" name="AutoShape 74"/>
          <p:cNvCxnSpPr>
            <a:cxnSpLocks noChangeShapeType="1"/>
            <a:stCxn id="20521" idx="7"/>
            <a:endCxn id="20517" idx="3"/>
          </p:cNvCxnSpPr>
          <p:nvPr/>
        </p:nvCxnSpPr>
        <p:spPr bwMode="auto">
          <a:xfrm flipV="1">
            <a:off x="1114425" y="5332413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0" name="AutoShape 75"/>
          <p:cNvCxnSpPr>
            <a:cxnSpLocks noChangeShapeType="1"/>
            <a:stCxn id="20518" idx="1"/>
            <a:endCxn id="20517" idx="5"/>
          </p:cNvCxnSpPr>
          <p:nvPr/>
        </p:nvCxnSpPr>
        <p:spPr bwMode="auto">
          <a:xfrm flipH="1" flipV="1">
            <a:off x="1636713" y="5332413"/>
            <a:ext cx="320675" cy="22383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1" name="Oval 76"/>
          <p:cNvSpPr>
            <a:spLocks noChangeArrowheads="1"/>
          </p:cNvSpPr>
          <p:nvPr/>
        </p:nvSpPr>
        <p:spPr bwMode="auto">
          <a:xfrm>
            <a:off x="871538" y="55292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16</a:t>
            </a:r>
          </a:p>
        </p:txBody>
      </p:sp>
      <p:sp>
        <p:nvSpPr>
          <p:cNvPr id="20522" name="Oval 81"/>
          <p:cNvSpPr>
            <a:spLocks noChangeArrowheads="1"/>
          </p:cNvSpPr>
          <p:nvPr/>
        </p:nvSpPr>
        <p:spPr bwMode="auto">
          <a:xfrm>
            <a:off x="35131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20523" name="Oval 82"/>
          <p:cNvSpPr>
            <a:spLocks noChangeArrowheads="1"/>
          </p:cNvSpPr>
          <p:nvPr/>
        </p:nvSpPr>
        <p:spPr bwMode="auto">
          <a:xfrm>
            <a:off x="40354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12</a:t>
            </a:r>
          </a:p>
        </p:txBody>
      </p:sp>
      <p:cxnSp>
        <p:nvCxnSpPr>
          <p:cNvPr id="20524" name="AutoShape 87"/>
          <p:cNvCxnSpPr>
            <a:cxnSpLocks noChangeShapeType="1"/>
            <a:stCxn id="20526" idx="7"/>
            <a:endCxn id="20522" idx="3"/>
          </p:cNvCxnSpPr>
          <p:nvPr/>
        </p:nvCxnSpPr>
        <p:spPr bwMode="auto">
          <a:xfrm flipV="1">
            <a:off x="3233738" y="5334000"/>
            <a:ext cx="320675" cy="22383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5" name="AutoShape 88"/>
          <p:cNvCxnSpPr>
            <a:cxnSpLocks noChangeShapeType="1"/>
            <a:stCxn id="20523" idx="1"/>
            <a:endCxn id="20522" idx="5"/>
          </p:cNvCxnSpPr>
          <p:nvPr/>
        </p:nvCxnSpPr>
        <p:spPr bwMode="auto">
          <a:xfrm flipH="1" flipV="1">
            <a:off x="3756025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6" name="Oval 89"/>
          <p:cNvSpPr>
            <a:spLocks noChangeArrowheads="1"/>
          </p:cNvSpPr>
          <p:nvPr/>
        </p:nvSpPr>
        <p:spPr bwMode="auto">
          <a:xfrm>
            <a:off x="2990850" y="55308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0527" name="Oval 94"/>
          <p:cNvSpPr>
            <a:spLocks noChangeArrowheads="1"/>
          </p:cNvSpPr>
          <p:nvPr/>
        </p:nvSpPr>
        <p:spPr bwMode="auto">
          <a:xfrm>
            <a:off x="4572000" y="4191000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20528" name="AutoShape 95"/>
          <p:cNvCxnSpPr>
            <a:cxnSpLocks noChangeShapeType="1"/>
            <a:stCxn id="20527" idx="5"/>
            <a:endCxn id="20530" idx="1"/>
          </p:cNvCxnSpPr>
          <p:nvPr/>
        </p:nvCxnSpPr>
        <p:spPr bwMode="auto">
          <a:xfrm>
            <a:off x="4816475" y="4433888"/>
            <a:ext cx="1917700" cy="2270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9" name="AutoShape 96"/>
          <p:cNvCxnSpPr>
            <a:cxnSpLocks noChangeShapeType="1"/>
            <a:stCxn id="20527" idx="3"/>
            <a:endCxn id="20514" idx="7"/>
          </p:cNvCxnSpPr>
          <p:nvPr/>
        </p:nvCxnSpPr>
        <p:spPr bwMode="auto">
          <a:xfrm flipH="1">
            <a:off x="2697163" y="4433888"/>
            <a:ext cx="1917700" cy="2254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0" name="Oval 97"/>
          <p:cNvSpPr>
            <a:spLocks noChangeArrowheads="1"/>
          </p:cNvSpPr>
          <p:nvPr/>
        </p:nvSpPr>
        <p:spPr bwMode="auto">
          <a:xfrm>
            <a:off x="6692900" y="4619625"/>
            <a:ext cx="285750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20531" name="AutoShape 98"/>
          <p:cNvCxnSpPr>
            <a:cxnSpLocks noChangeShapeType="1"/>
            <a:stCxn id="20530" idx="3"/>
            <a:endCxn id="20533" idx="7"/>
          </p:cNvCxnSpPr>
          <p:nvPr/>
        </p:nvCxnSpPr>
        <p:spPr bwMode="auto">
          <a:xfrm flipH="1">
            <a:off x="5876925" y="4862513"/>
            <a:ext cx="857250" cy="23971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2" name="AutoShape 99"/>
          <p:cNvCxnSpPr>
            <a:cxnSpLocks noChangeShapeType="1"/>
            <a:stCxn id="20538" idx="1"/>
            <a:endCxn id="20530" idx="5"/>
          </p:cNvCxnSpPr>
          <p:nvPr/>
        </p:nvCxnSpPr>
        <p:spPr bwMode="auto">
          <a:xfrm flipH="1" flipV="1">
            <a:off x="6937375" y="4862513"/>
            <a:ext cx="857250" cy="2413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3" name="Oval 100"/>
          <p:cNvSpPr>
            <a:spLocks noChangeArrowheads="1"/>
          </p:cNvSpPr>
          <p:nvPr/>
        </p:nvSpPr>
        <p:spPr bwMode="auto">
          <a:xfrm>
            <a:off x="56340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20534" name="Oval 101"/>
          <p:cNvSpPr>
            <a:spLocks noChangeArrowheads="1"/>
          </p:cNvSpPr>
          <p:nvPr/>
        </p:nvSpPr>
        <p:spPr bwMode="auto">
          <a:xfrm>
            <a:off x="61563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20535" name="AutoShape 106"/>
          <p:cNvCxnSpPr>
            <a:cxnSpLocks noChangeShapeType="1"/>
            <a:stCxn id="20537" idx="7"/>
            <a:endCxn id="20533" idx="3"/>
          </p:cNvCxnSpPr>
          <p:nvPr/>
        </p:nvCxnSpPr>
        <p:spPr bwMode="auto">
          <a:xfrm flipV="1">
            <a:off x="5354638" y="5334000"/>
            <a:ext cx="320675" cy="22383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6" name="AutoShape 107"/>
          <p:cNvCxnSpPr>
            <a:cxnSpLocks noChangeShapeType="1"/>
            <a:stCxn id="20534" idx="1"/>
            <a:endCxn id="20533" idx="5"/>
          </p:cNvCxnSpPr>
          <p:nvPr/>
        </p:nvCxnSpPr>
        <p:spPr bwMode="auto">
          <a:xfrm flipH="1" flipV="1">
            <a:off x="5876925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7" name="Oval 108"/>
          <p:cNvSpPr>
            <a:spLocks noChangeArrowheads="1"/>
          </p:cNvSpPr>
          <p:nvPr/>
        </p:nvSpPr>
        <p:spPr bwMode="auto">
          <a:xfrm>
            <a:off x="5111750" y="55308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11</a:t>
            </a:r>
          </a:p>
        </p:txBody>
      </p:sp>
      <p:sp>
        <p:nvSpPr>
          <p:cNvPr id="20538" name="Oval 113"/>
          <p:cNvSpPr>
            <a:spLocks noChangeArrowheads="1"/>
          </p:cNvSpPr>
          <p:nvPr/>
        </p:nvSpPr>
        <p:spPr bwMode="auto">
          <a:xfrm>
            <a:off x="7753350" y="5076825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20539" name="Oval 114"/>
          <p:cNvSpPr>
            <a:spLocks noChangeArrowheads="1"/>
          </p:cNvSpPr>
          <p:nvPr/>
        </p:nvSpPr>
        <p:spPr bwMode="auto">
          <a:xfrm>
            <a:off x="8275638" y="5532438"/>
            <a:ext cx="285750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20</a:t>
            </a:r>
          </a:p>
        </p:txBody>
      </p:sp>
      <p:cxnSp>
        <p:nvCxnSpPr>
          <p:cNvPr id="20540" name="AutoShape 119"/>
          <p:cNvCxnSpPr>
            <a:cxnSpLocks noChangeShapeType="1"/>
            <a:stCxn id="20542" idx="7"/>
            <a:endCxn id="20538" idx="3"/>
          </p:cNvCxnSpPr>
          <p:nvPr/>
        </p:nvCxnSpPr>
        <p:spPr bwMode="auto">
          <a:xfrm flipV="1">
            <a:off x="7473950" y="5335588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41" name="AutoShape 120"/>
          <p:cNvCxnSpPr>
            <a:cxnSpLocks noChangeShapeType="1"/>
            <a:stCxn id="20539" idx="1"/>
            <a:endCxn id="20538" idx="5"/>
          </p:cNvCxnSpPr>
          <p:nvPr/>
        </p:nvCxnSpPr>
        <p:spPr bwMode="auto">
          <a:xfrm flipH="1" flipV="1">
            <a:off x="7996238" y="5335588"/>
            <a:ext cx="320675" cy="22383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2" name="Oval 121"/>
          <p:cNvSpPr>
            <a:spLocks noChangeArrowheads="1"/>
          </p:cNvSpPr>
          <p:nvPr/>
        </p:nvSpPr>
        <p:spPr bwMode="auto">
          <a:xfrm>
            <a:off x="7231063" y="5532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27</a:t>
            </a:r>
          </a:p>
        </p:txBody>
      </p:sp>
      <p:sp>
        <p:nvSpPr>
          <p:cNvPr id="20543" name="Date Placeholder 6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D5ACB5E-E23F-BD4F-B829-1DC73F61A1DF}" type="slidenum">
              <a:rPr lang="en-US" sz="1400"/>
              <a:pPr eaLnBrk="1" hangingPunct="1"/>
              <a:t>2</a:t>
            </a:fld>
            <a:endParaRPr lang="en-US" sz="14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Tahoma" charset="0"/>
              </a:rPr>
              <a:t>Recall Priority Queue </a:t>
            </a:r>
            <a:r>
              <a:rPr lang="en-US" sz="3600" dirty="0" smtClean="0">
                <a:latin typeface="Tahoma" charset="0"/>
              </a:rPr>
              <a:t>Operations</a:t>
            </a:r>
            <a:endParaRPr lang="en-US" sz="3600" dirty="0">
              <a:latin typeface="Tahoma" charset="0"/>
            </a:endParaRPr>
          </a:p>
        </p:txBody>
      </p:sp>
      <p:sp>
        <p:nvSpPr>
          <p:cNvPr id="92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A priority queue stores a collection of entries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Each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entry</a:t>
            </a:r>
            <a:r>
              <a:rPr lang="en-US" sz="2000" dirty="0">
                <a:latin typeface="Tahoma" charset="0"/>
              </a:rPr>
              <a:t> is a pair</a:t>
            </a:r>
            <a:br>
              <a:rPr lang="en-US" sz="2000" dirty="0">
                <a:latin typeface="Tahoma" charset="0"/>
              </a:rPr>
            </a:br>
            <a:r>
              <a:rPr lang="en-US" sz="2000" dirty="0">
                <a:latin typeface="Tahoma" charset="0"/>
              </a:rPr>
              <a:t>(key, value)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Main methods of the Priority Queue ADT</a:t>
            </a:r>
          </a:p>
          <a:p>
            <a:pPr lvl="1" eaLnBrk="1" hangingPunct="1"/>
            <a:r>
              <a:rPr lang="en-US" sz="1800" dirty="0">
                <a:solidFill>
                  <a:schemeClr val="tx2"/>
                </a:solidFill>
                <a:latin typeface="Tahoma" charset="0"/>
              </a:rPr>
              <a:t>insert</a:t>
            </a:r>
            <a:r>
              <a:rPr lang="en-US" sz="1800" dirty="0">
                <a:latin typeface="Tahoma" charset="0"/>
              </a:rPr>
              <a:t>(k, </a:t>
            </a:r>
            <a:r>
              <a:rPr lang="en-US" sz="1800" dirty="0" smtClean="0">
                <a:latin typeface="Tahoma" charset="0"/>
              </a:rPr>
              <a:t>v)</a:t>
            </a:r>
            <a:r>
              <a:rPr lang="en-US" sz="1800" dirty="0">
                <a:latin typeface="Tahoma" charset="0"/>
              </a:rPr>
              <a:t/>
            </a:r>
            <a:br>
              <a:rPr lang="en-US" sz="1800" dirty="0">
                <a:latin typeface="Tahoma" charset="0"/>
              </a:rPr>
            </a:br>
            <a:r>
              <a:rPr lang="en-US" sz="1800" dirty="0">
                <a:latin typeface="Tahoma" charset="0"/>
              </a:rPr>
              <a:t>inserts an entry with key k and value </a:t>
            </a:r>
            <a:r>
              <a:rPr lang="en-US" sz="1800" dirty="0" smtClean="0">
                <a:latin typeface="Tahoma" charset="0"/>
              </a:rPr>
              <a:t>v</a:t>
            </a:r>
            <a:endParaRPr lang="en-US" sz="1800" dirty="0">
              <a:latin typeface="Tahoma" charset="0"/>
            </a:endParaRPr>
          </a:p>
          <a:p>
            <a:pPr lvl="1" eaLnBrk="1" hangingPunct="1"/>
            <a:r>
              <a:rPr lang="en-US" sz="1800" dirty="0" err="1">
                <a:solidFill>
                  <a:schemeClr val="tx2"/>
                </a:solidFill>
                <a:latin typeface="Tahoma" charset="0"/>
              </a:rPr>
              <a:t>removeMin</a:t>
            </a:r>
            <a:r>
              <a:rPr lang="en-US" sz="1800" dirty="0">
                <a:latin typeface="Tahoma" charset="0"/>
              </a:rPr>
              <a:t>()</a:t>
            </a:r>
            <a:br>
              <a:rPr lang="en-US" sz="1800" dirty="0">
                <a:latin typeface="Tahoma" charset="0"/>
              </a:rPr>
            </a:br>
            <a:r>
              <a:rPr lang="en-US" sz="1800" dirty="0">
                <a:latin typeface="Tahoma" charset="0"/>
              </a:rPr>
              <a:t>removes and returns the entry with smallest key</a:t>
            </a:r>
            <a:endParaRPr lang="en-US" dirty="0">
              <a:latin typeface="Tahoma" charset="0"/>
            </a:endParaRPr>
          </a:p>
        </p:txBody>
      </p:sp>
      <p:sp>
        <p:nvSpPr>
          <p:cNvPr id="922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Additional methods</a:t>
            </a:r>
          </a:p>
          <a:p>
            <a:pPr lvl="1" eaLnBrk="1" hangingPunct="1"/>
            <a:r>
              <a:rPr lang="en-US" sz="1800" dirty="0">
                <a:solidFill>
                  <a:schemeClr val="tx2"/>
                </a:solidFill>
                <a:latin typeface="Tahoma" charset="0"/>
              </a:rPr>
              <a:t>min</a:t>
            </a:r>
            <a:r>
              <a:rPr lang="en-US" sz="1800" dirty="0">
                <a:latin typeface="Tahoma" charset="0"/>
              </a:rPr>
              <a:t>()</a:t>
            </a:r>
            <a:br>
              <a:rPr lang="en-US" sz="1800" dirty="0">
                <a:latin typeface="Tahoma" charset="0"/>
              </a:rPr>
            </a:br>
            <a:r>
              <a:rPr lang="en-US" sz="1800" dirty="0">
                <a:latin typeface="Tahoma" charset="0"/>
              </a:rPr>
              <a:t>returns, but does not remove, an entry with smallest key</a:t>
            </a:r>
          </a:p>
          <a:p>
            <a:pPr lvl="1" eaLnBrk="1" hangingPunct="1"/>
            <a:r>
              <a:rPr lang="en-US" sz="1800" dirty="0">
                <a:solidFill>
                  <a:schemeClr val="tx2"/>
                </a:solidFill>
                <a:latin typeface="Tahoma" charset="0"/>
              </a:rPr>
              <a:t>size</a:t>
            </a:r>
            <a:r>
              <a:rPr lang="en-US" sz="1800" dirty="0">
                <a:latin typeface="Tahoma" charset="0"/>
              </a:rPr>
              <a:t>(), </a:t>
            </a:r>
            <a:r>
              <a:rPr lang="en-US" sz="1800" dirty="0" err="1">
                <a:solidFill>
                  <a:schemeClr val="tx2"/>
                </a:solidFill>
                <a:latin typeface="Tahoma" charset="0"/>
              </a:rPr>
              <a:t>isEmpty</a:t>
            </a:r>
            <a:r>
              <a:rPr lang="en-US" sz="1800" dirty="0">
                <a:latin typeface="Tahoma" charset="0"/>
              </a:rPr>
              <a:t>()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Applications: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Standby flyers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Auctions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Stock </a:t>
            </a:r>
            <a:r>
              <a:rPr lang="en-US" sz="1800" dirty="0" smtClean="0">
                <a:latin typeface="Tahoma" charset="0"/>
              </a:rPr>
              <a:t>market </a:t>
            </a:r>
            <a:r>
              <a:rPr lang="en-US" sz="1800" dirty="0" err="1" smtClean="0">
                <a:latin typeface="Tahoma" charset="0"/>
              </a:rPr>
              <a:t>enigines</a:t>
            </a:r>
            <a:endParaRPr lang="en-US" sz="1800" dirty="0">
              <a:latin typeface="Tahoma" charset="0"/>
            </a:endParaRPr>
          </a:p>
        </p:txBody>
      </p:sp>
      <p:sp>
        <p:nvSpPr>
          <p:cNvPr id="9223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3A9CE74-7A72-744B-8B03-C1FDB3841845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 (contd.)</a:t>
            </a:r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2452688" y="2103438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21510" name="AutoShape 5"/>
          <p:cNvCxnSpPr>
            <a:cxnSpLocks noChangeShapeType="1"/>
            <a:stCxn id="21509" idx="3"/>
            <a:endCxn id="21512" idx="7"/>
          </p:cNvCxnSpPr>
          <p:nvPr/>
        </p:nvCxnSpPr>
        <p:spPr bwMode="auto">
          <a:xfrm flipH="1">
            <a:off x="1636713" y="2360613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AutoShape 6"/>
          <p:cNvCxnSpPr>
            <a:cxnSpLocks noChangeShapeType="1"/>
            <a:stCxn id="21517" idx="1"/>
            <a:endCxn id="21509" idx="5"/>
          </p:cNvCxnSpPr>
          <p:nvPr/>
        </p:nvCxnSpPr>
        <p:spPr bwMode="auto">
          <a:xfrm flipH="1" flipV="1">
            <a:off x="2697163" y="2360613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Oval 7"/>
          <p:cNvSpPr>
            <a:spLocks noChangeArrowheads="1"/>
          </p:cNvSpPr>
          <p:nvPr/>
        </p:nvSpPr>
        <p:spPr bwMode="auto">
          <a:xfrm>
            <a:off x="1393825" y="25590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15</a:t>
            </a:r>
          </a:p>
        </p:txBody>
      </p:sp>
      <p:sp>
        <p:nvSpPr>
          <p:cNvPr id="21513" name="Oval 8"/>
          <p:cNvSpPr>
            <a:spLocks noChangeArrowheads="1"/>
          </p:cNvSpPr>
          <p:nvPr/>
        </p:nvSpPr>
        <p:spPr bwMode="auto">
          <a:xfrm>
            <a:off x="1916113" y="30146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25</a:t>
            </a:r>
          </a:p>
        </p:txBody>
      </p:sp>
      <p:cxnSp>
        <p:nvCxnSpPr>
          <p:cNvPr id="21514" name="AutoShape 13"/>
          <p:cNvCxnSpPr>
            <a:cxnSpLocks noChangeShapeType="1"/>
            <a:stCxn id="21516" idx="7"/>
            <a:endCxn id="21512" idx="3"/>
          </p:cNvCxnSpPr>
          <p:nvPr/>
        </p:nvCxnSpPr>
        <p:spPr bwMode="auto">
          <a:xfrm flipV="1">
            <a:off x="1114425" y="28130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AutoShape 14"/>
          <p:cNvCxnSpPr>
            <a:cxnSpLocks noChangeShapeType="1"/>
            <a:stCxn id="21513" idx="1"/>
            <a:endCxn id="21512" idx="5"/>
          </p:cNvCxnSpPr>
          <p:nvPr/>
        </p:nvCxnSpPr>
        <p:spPr bwMode="auto">
          <a:xfrm flipH="1" flipV="1">
            <a:off x="1636713" y="28130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6" name="Oval 15"/>
          <p:cNvSpPr>
            <a:spLocks noChangeArrowheads="1"/>
          </p:cNvSpPr>
          <p:nvPr/>
        </p:nvSpPr>
        <p:spPr bwMode="auto">
          <a:xfrm>
            <a:off x="871538" y="30146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16</a:t>
            </a:r>
          </a:p>
        </p:txBody>
      </p:sp>
      <p:sp>
        <p:nvSpPr>
          <p:cNvPr id="21517" name="Oval 20"/>
          <p:cNvSpPr>
            <a:spLocks noChangeArrowheads="1"/>
          </p:cNvSpPr>
          <p:nvPr/>
        </p:nvSpPr>
        <p:spPr bwMode="auto">
          <a:xfrm>
            <a:off x="35131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21518" name="Oval 21"/>
          <p:cNvSpPr>
            <a:spLocks noChangeArrowheads="1"/>
          </p:cNvSpPr>
          <p:nvPr/>
        </p:nvSpPr>
        <p:spPr bwMode="auto">
          <a:xfrm>
            <a:off x="40354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12</a:t>
            </a:r>
          </a:p>
        </p:txBody>
      </p:sp>
      <p:cxnSp>
        <p:nvCxnSpPr>
          <p:cNvPr id="21519" name="AutoShape 26"/>
          <p:cNvCxnSpPr>
            <a:cxnSpLocks noChangeShapeType="1"/>
            <a:stCxn id="21521" idx="7"/>
            <a:endCxn id="21517" idx="3"/>
          </p:cNvCxnSpPr>
          <p:nvPr/>
        </p:nvCxnSpPr>
        <p:spPr bwMode="auto">
          <a:xfrm flipV="1">
            <a:off x="3233738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AutoShape 27"/>
          <p:cNvCxnSpPr>
            <a:cxnSpLocks noChangeShapeType="1"/>
            <a:stCxn id="21518" idx="1"/>
            <a:endCxn id="21517" idx="5"/>
          </p:cNvCxnSpPr>
          <p:nvPr/>
        </p:nvCxnSpPr>
        <p:spPr bwMode="auto">
          <a:xfrm flipH="1" flipV="1">
            <a:off x="3756025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1" name="Oval 28"/>
          <p:cNvSpPr>
            <a:spLocks noChangeArrowheads="1"/>
          </p:cNvSpPr>
          <p:nvPr/>
        </p:nvSpPr>
        <p:spPr bwMode="auto">
          <a:xfrm>
            <a:off x="2990850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1522" name="Oval 33"/>
          <p:cNvSpPr>
            <a:spLocks noChangeArrowheads="1"/>
          </p:cNvSpPr>
          <p:nvPr/>
        </p:nvSpPr>
        <p:spPr bwMode="auto">
          <a:xfrm>
            <a:off x="4572000" y="1676400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21523" name="AutoShape 34"/>
          <p:cNvCxnSpPr>
            <a:cxnSpLocks noChangeShapeType="1"/>
            <a:stCxn id="21522" idx="5"/>
            <a:endCxn id="21525" idx="1"/>
          </p:cNvCxnSpPr>
          <p:nvPr/>
        </p:nvCxnSpPr>
        <p:spPr bwMode="auto">
          <a:xfrm>
            <a:off x="4816475" y="1919288"/>
            <a:ext cx="1917700" cy="2127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AutoShape 35"/>
          <p:cNvCxnSpPr>
            <a:cxnSpLocks noChangeShapeType="1"/>
            <a:stCxn id="21522" idx="3"/>
            <a:endCxn id="21509" idx="7"/>
          </p:cNvCxnSpPr>
          <p:nvPr/>
        </p:nvCxnSpPr>
        <p:spPr bwMode="auto">
          <a:xfrm flipH="1">
            <a:off x="2697163" y="1919288"/>
            <a:ext cx="1917700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5" name="Oval 36"/>
          <p:cNvSpPr>
            <a:spLocks noChangeArrowheads="1"/>
          </p:cNvSpPr>
          <p:nvPr/>
        </p:nvSpPr>
        <p:spPr bwMode="auto">
          <a:xfrm>
            <a:off x="6692900" y="2105025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cxnSp>
        <p:nvCxnSpPr>
          <p:cNvPr id="21526" name="AutoShape 37"/>
          <p:cNvCxnSpPr>
            <a:cxnSpLocks noChangeShapeType="1"/>
            <a:stCxn id="21525" idx="3"/>
            <a:endCxn id="21528" idx="7"/>
          </p:cNvCxnSpPr>
          <p:nvPr/>
        </p:nvCxnSpPr>
        <p:spPr bwMode="auto">
          <a:xfrm flipH="1">
            <a:off x="5876925" y="2362200"/>
            <a:ext cx="857250" cy="230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7" name="AutoShape 38"/>
          <p:cNvCxnSpPr>
            <a:cxnSpLocks noChangeShapeType="1"/>
            <a:stCxn id="21533" idx="1"/>
            <a:endCxn id="21525" idx="5"/>
          </p:cNvCxnSpPr>
          <p:nvPr/>
        </p:nvCxnSpPr>
        <p:spPr bwMode="auto">
          <a:xfrm flipH="1" flipV="1">
            <a:off x="6937375" y="2362200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8" name="Oval 39"/>
          <p:cNvSpPr>
            <a:spLocks noChangeArrowheads="1"/>
          </p:cNvSpPr>
          <p:nvPr/>
        </p:nvSpPr>
        <p:spPr bwMode="auto">
          <a:xfrm>
            <a:off x="56340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21529" name="Oval 40"/>
          <p:cNvSpPr>
            <a:spLocks noChangeArrowheads="1"/>
          </p:cNvSpPr>
          <p:nvPr/>
        </p:nvSpPr>
        <p:spPr bwMode="auto">
          <a:xfrm>
            <a:off x="61563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21530" name="AutoShape 45"/>
          <p:cNvCxnSpPr>
            <a:cxnSpLocks noChangeShapeType="1"/>
            <a:stCxn id="21532" idx="7"/>
            <a:endCxn id="21528" idx="3"/>
          </p:cNvCxnSpPr>
          <p:nvPr/>
        </p:nvCxnSpPr>
        <p:spPr bwMode="auto">
          <a:xfrm flipV="1">
            <a:off x="5354638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1" name="AutoShape 46"/>
          <p:cNvCxnSpPr>
            <a:cxnSpLocks noChangeShapeType="1"/>
            <a:stCxn id="21529" idx="1"/>
            <a:endCxn id="21528" idx="5"/>
          </p:cNvCxnSpPr>
          <p:nvPr/>
        </p:nvCxnSpPr>
        <p:spPr bwMode="auto">
          <a:xfrm flipH="1" flipV="1">
            <a:off x="5876925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2" name="Oval 47"/>
          <p:cNvSpPr>
            <a:spLocks noChangeArrowheads="1"/>
          </p:cNvSpPr>
          <p:nvPr/>
        </p:nvSpPr>
        <p:spPr bwMode="auto">
          <a:xfrm>
            <a:off x="5111750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11</a:t>
            </a:r>
          </a:p>
        </p:txBody>
      </p:sp>
      <p:sp>
        <p:nvSpPr>
          <p:cNvPr id="21533" name="Oval 52"/>
          <p:cNvSpPr>
            <a:spLocks noChangeArrowheads="1"/>
          </p:cNvSpPr>
          <p:nvPr/>
        </p:nvSpPr>
        <p:spPr bwMode="auto">
          <a:xfrm>
            <a:off x="7753350" y="25622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21534" name="Oval 53"/>
          <p:cNvSpPr>
            <a:spLocks noChangeArrowheads="1"/>
          </p:cNvSpPr>
          <p:nvPr/>
        </p:nvSpPr>
        <p:spPr bwMode="auto">
          <a:xfrm>
            <a:off x="8275638" y="3017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20</a:t>
            </a:r>
          </a:p>
        </p:txBody>
      </p:sp>
      <p:cxnSp>
        <p:nvCxnSpPr>
          <p:cNvPr id="21535" name="AutoShape 58"/>
          <p:cNvCxnSpPr>
            <a:cxnSpLocks noChangeShapeType="1"/>
            <a:stCxn id="21537" idx="7"/>
            <a:endCxn id="21533" idx="3"/>
          </p:cNvCxnSpPr>
          <p:nvPr/>
        </p:nvCxnSpPr>
        <p:spPr bwMode="auto">
          <a:xfrm flipV="1">
            <a:off x="7473950" y="28162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6" name="AutoShape 59"/>
          <p:cNvCxnSpPr>
            <a:cxnSpLocks noChangeShapeType="1"/>
            <a:stCxn id="21534" idx="1"/>
            <a:endCxn id="21533" idx="5"/>
          </p:cNvCxnSpPr>
          <p:nvPr/>
        </p:nvCxnSpPr>
        <p:spPr bwMode="auto">
          <a:xfrm flipH="1" flipV="1">
            <a:off x="7996238" y="28162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7" name="Oval 60"/>
          <p:cNvSpPr>
            <a:spLocks noChangeArrowheads="1"/>
          </p:cNvSpPr>
          <p:nvPr/>
        </p:nvSpPr>
        <p:spPr bwMode="auto">
          <a:xfrm>
            <a:off x="7231063" y="30178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27</a:t>
            </a:r>
          </a:p>
        </p:txBody>
      </p:sp>
      <p:sp>
        <p:nvSpPr>
          <p:cNvPr id="21538" name="Oval 65"/>
          <p:cNvSpPr>
            <a:spLocks noChangeArrowheads="1"/>
          </p:cNvSpPr>
          <p:nvPr/>
        </p:nvSpPr>
        <p:spPr bwMode="auto">
          <a:xfrm>
            <a:off x="2452688" y="4618038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4</a:t>
            </a:r>
          </a:p>
        </p:txBody>
      </p:sp>
      <p:cxnSp>
        <p:nvCxnSpPr>
          <p:cNvPr id="21539" name="AutoShape 66"/>
          <p:cNvCxnSpPr>
            <a:cxnSpLocks noChangeShapeType="1"/>
            <a:stCxn id="21538" idx="3"/>
            <a:endCxn id="21541" idx="7"/>
          </p:cNvCxnSpPr>
          <p:nvPr/>
        </p:nvCxnSpPr>
        <p:spPr bwMode="auto">
          <a:xfrm flipH="1">
            <a:off x="1636713" y="4875213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0" name="AutoShape 67"/>
          <p:cNvCxnSpPr>
            <a:cxnSpLocks noChangeShapeType="1"/>
            <a:stCxn id="21546" idx="1"/>
            <a:endCxn id="21538" idx="5"/>
          </p:cNvCxnSpPr>
          <p:nvPr/>
        </p:nvCxnSpPr>
        <p:spPr bwMode="auto">
          <a:xfrm flipH="1" flipV="1">
            <a:off x="2697163" y="4875213"/>
            <a:ext cx="857250" cy="2270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41" name="Oval 68"/>
          <p:cNvSpPr>
            <a:spLocks noChangeArrowheads="1"/>
          </p:cNvSpPr>
          <p:nvPr/>
        </p:nvSpPr>
        <p:spPr bwMode="auto">
          <a:xfrm>
            <a:off x="1393825" y="50736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15</a:t>
            </a:r>
          </a:p>
        </p:txBody>
      </p:sp>
      <p:sp>
        <p:nvSpPr>
          <p:cNvPr id="21542" name="Oval 69"/>
          <p:cNvSpPr>
            <a:spLocks noChangeArrowheads="1"/>
          </p:cNvSpPr>
          <p:nvPr/>
        </p:nvSpPr>
        <p:spPr bwMode="auto">
          <a:xfrm>
            <a:off x="1916113" y="55292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25</a:t>
            </a:r>
          </a:p>
        </p:txBody>
      </p:sp>
      <p:cxnSp>
        <p:nvCxnSpPr>
          <p:cNvPr id="21543" name="AutoShape 74"/>
          <p:cNvCxnSpPr>
            <a:cxnSpLocks noChangeShapeType="1"/>
            <a:stCxn id="21545" idx="7"/>
            <a:endCxn id="21541" idx="3"/>
          </p:cNvCxnSpPr>
          <p:nvPr/>
        </p:nvCxnSpPr>
        <p:spPr bwMode="auto">
          <a:xfrm flipV="1">
            <a:off x="1114425" y="53276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4" name="AutoShape 75"/>
          <p:cNvCxnSpPr>
            <a:cxnSpLocks noChangeShapeType="1"/>
            <a:stCxn id="21542" idx="1"/>
            <a:endCxn id="21541" idx="5"/>
          </p:cNvCxnSpPr>
          <p:nvPr/>
        </p:nvCxnSpPr>
        <p:spPr bwMode="auto">
          <a:xfrm flipH="1" flipV="1">
            <a:off x="1636713" y="53276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45" name="Oval 76"/>
          <p:cNvSpPr>
            <a:spLocks noChangeArrowheads="1"/>
          </p:cNvSpPr>
          <p:nvPr/>
        </p:nvSpPr>
        <p:spPr bwMode="auto">
          <a:xfrm>
            <a:off x="871538" y="55292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16</a:t>
            </a:r>
          </a:p>
        </p:txBody>
      </p:sp>
      <p:sp>
        <p:nvSpPr>
          <p:cNvPr id="21546" name="Oval 81"/>
          <p:cNvSpPr>
            <a:spLocks noChangeArrowheads="1"/>
          </p:cNvSpPr>
          <p:nvPr/>
        </p:nvSpPr>
        <p:spPr bwMode="auto">
          <a:xfrm>
            <a:off x="35131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1547" name="Oval 82"/>
          <p:cNvSpPr>
            <a:spLocks noChangeArrowheads="1"/>
          </p:cNvSpPr>
          <p:nvPr/>
        </p:nvSpPr>
        <p:spPr bwMode="auto">
          <a:xfrm>
            <a:off x="40354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12</a:t>
            </a:r>
          </a:p>
        </p:txBody>
      </p:sp>
      <p:cxnSp>
        <p:nvCxnSpPr>
          <p:cNvPr id="21548" name="AutoShape 87"/>
          <p:cNvCxnSpPr>
            <a:cxnSpLocks noChangeShapeType="1"/>
            <a:stCxn id="21550" idx="7"/>
            <a:endCxn id="21546" idx="3"/>
          </p:cNvCxnSpPr>
          <p:nvPr/>
        </p:nvCxnSpPr>
        <p:spPr bwMode="auto">
          <a:xfrm flipV="1">
            <a:off x="3233738" y="5334000"/>
            <a:ext cx="320675" cy="22383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9" name="AutoShape 88"/>
          <p:cNvCxnSpPr>
            <a:cxnSpLocks noChangeShapeType="1"/>
            <a:stCxn id="21547" idx="1"/>
            <a:endCxn id="21546" idx="5"/>
          </p:cNvCxnSpPr>
          <p:nvPr/>
        </p:nvCxnSpPr>
        <p:spPr bwMode="auto">
          <a:xfrm flipH="1" flipV="1">
            <a:off x="3756025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50" name="Oval 89"/>
          <p:cNvSpPr>
            <a:spLocks noChangeArrowheads="1"/>
          </p:cNvSpPr>
          <p:nvPr/>
        </p:nvSpPr>
        <p:spPr bwMode="auto">
          <a:xfrm>
            <a:off x="2990850" y="55308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7</a:t>
            </a:r>
          </a:p>
        </p:txBody>
      </p:sp>
      <p:sp>
        <p:nvSpPr>
          <p:cNvPr id="21551" name="Oval 94"/>
          <p:cNvSpPr>
            <a:spLocks noChangeArrowheads="1"/>
          </p:cNvSpPr>
          <p:nvPr/>
        </p:nvSpPr>
        <p:spPr bwMode="auto">
          <a:xfrm>
            <a:off x="4572000" y="4191000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cxnSp>
        <p:nvCxnSpPr>
          <p:cNvPr id="21552" name="AutoShape 95"/>
          <p:cNvCxnSpPr>
            <a:cxnSpLocks noChangeShapeType="1"/>
            <a:stCxn id="21551" idx="5"/>
            <a:endCxn id="21554" idx="1"/>
          </p:cNvCxnSpPr>
          <p:nvPr/>
        </p:nvCxnSpPr>
        <p:spPr bwMode="auto">
          <a:xfrm>
            <a:off x="4816475" y="4433888"/>
            <a:ext cx="1917700" cy="2127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3" name="AutoShape 96"/>
          <p:cNvCxnSpPr>
            <a:cxnSpLocks noChangeShapeType="1"/>
            <a:stCxn id="21551" idx="3"/>
            <a:endCxn id="21538" idx="7"/>
          </p:cNvCxnSpPr>
          <p:nvPr/>
        </p:nvCxnSpPr>
        <p:spPr bwMode="auto">
          <a:xfrm flipH="1">
            <a:off x="2697163" y="4433888"/>
            <a:ext cx="1917700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54" name="Oval 97"/>
          <p:cNvSpPr>
            <a:spLocks noChangeArrowheads="1"/>
          </p:cNvSpPr>
          <p:nvPr/>
        </p:nvSpPr>
        <p:spPr bwMode="auto">
          <a:xfrm>
            <a:off x="6692900" y="4619625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6</a:t>
            </a:r>
          </a:p>
        </p:txBody>
      </p:sp>
      <p:cxnSp>
        <p:nvCxnSpPr>
          <p:cNvPr id="21555" name="AutoShape 98"/>
          <p:cNvCxnSpPr>
            <a:cxnSpLocks noChangeShapeType="1"/>
            <a:stCxn id="21554" idx="3"/>
            <a:endCxn id="21557" idx="7"/>
          </p:cNvCxnSpPr>
          <p:nvPr/>
        </p:nvCxnSpPr>
        <p:spPr bwMode="auto">
          <a:xfrm flipH="1">
            <a:off x="5876925" y="4876800"/>
            <a:ext cx="857250" cy="22542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6" name="AutoShape 99"/>
          <p:cNvCxnSpPr>
            <a:cxnSpLocks noChangeShapeType="1"/>
            <a:stCxn id="21562" idx="1"/>
            <a:endCxn id="21554" idx="5"/>
          </p:cNvCxnSpPr>
          <p:nvPr/>
        </p:nvCxnSpPr>
        <p:spPr bwMode="auto">
          <a:xfrm flipH="1" flipV="1">
            <a:off x="6937375" y="4876800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57" name="Oval 100"/>
          <p:cNvSpPr>
            <a:spLocks noChangeArrowheads="1"/>
          </p:cNvSpPr>
          <p:nvPr/>
        </p:nvSpPr>
        <p:spPr bwMode="auto">
          <a:xfrm>
            <a:off x="5634038" y="50752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1558" name="Oval 101"/>
          <p:cNvSpPr>
            <a:spLocks noChangeArrowheads="1"/>
          </p:cNvSpPr>
          <p:nvPr/>
        </p:nvSpPr>
        <p:spPr bwMode="auto">
          <a:xfrm>
            <a:off x="6156325" y="55308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21559" name="AutoShape 106"/>
          <p:cNvCxnSpPr>
            <a:cxnSpLocks noChangeShapeType="1"/>
            <a:stCxn id="21561" idx="7"/>
            <a:endCxn id="21557" idx="3"/>
          </p:cNvCxnSpPr>
          <p:nvPr/>
        </p:nvCxnSpPr>
        <p:spPr bwMode="auto">
          <a:xfrm flipV="1">
            <a:off x="5354638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60" name="AutoShape 107"/>
          <p:cNvCxnSpPr>
            <a:cxnSpLocks noChangeShapeType="1"/>
            <a:stCxn id="21558" idx="1"/>
            <a:endCxn id="21557" idx="5"/>
          </p:cNvCxnSpPr>
          <p:nvPr/>
        </p:nvCxnSpPr>
        <p:spPr bwMode="auto">
          <a:xfrm flipH="1" flipV="1">
            <a:off x="5876925" y="53340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61" name="Oval 108"/>
          <p:cNvSpPr>
            <a:spLocks noChangeArrowheads="1"/>
          </p:cNvSpPr>
          <p:nvPr/>
        </p:nvSpPr>
        <p:spPr bwMode="auto">
          <a:xfrm>
            <a:off x="5111750" y="55308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11</a:t>
            </a:r>
          </a:p>
        </p:txBody>
      </p:sp>
      <p:sp>
        <p:nvSpPr>
          <p:cNvPr id="21562" name="Oval 113"/>
          <p:cNvSpPr>
            <a:spLocks noChangeArrowheads="1"/>
          </p:cNvSpPr>
          <p:nvPr/>
        </p:nvSpPr>
        <p:spPr bwMode="auto">
          <a:xfrm>
            <a:off x="7753350" y="5076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21563" name="Oval 114"/>
          <p:cNvSpPr>
            <a:spLocks noChangeArrowheads="1"/>
          </p:cNvSpPr>
          <p:nvPr/>
        </p:nvSpPr>
        <p:spPr bwMode="auto">
          <a:xfrm>
            <a:off x="8275638" y="5532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20</a:t>
            </a:r>
          </a:p>
        </p:txBody>
      </p:sp>
      <p:cxnSp>
        <p:nvCxnSpPr>
          <p:cNvPr id="21564" name="AutoShape 119"/>
          <p:cNvCxnSpPr>
            <a:cxnSpLocks noChangeShapeType="1"/>
            <a:stCxn id="21566" idx="7"/>
            <a:endCxn id="21562" idx="3"/>
          </p:cNvCxnSpPr>
          <p:nvPr/>
        </p:nvCxnSpPr>
        <p:spPr bwMode="auto">
          <a:xfrm flipV="1">
            <a:off x="7473950" y="5330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65" name="AutoShape 120"/>
          <p:cNvCxnSpPr>
            <a:cxnSpLocks noChangeShapeType="1"/>
            <a:stCxn id="21563" idx="1"/>
            <a:endCxn id="21562" idx="5"/>
          </p:cNvCxnSpPr>
          <p:nvPr/>
        </p:nvCxnSpPr>
        <p:spPr bwMode="auto">
          <a:xfrm flipH="1" flipV="1">
            <a:off x="7996238" y="5330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66" name="Oval 121"/>
          <p:cNvSpPr>
            <a:spLocks noChangeArrowheads="1"/>
          </p:cNvSpPr>
          <p:nvPr/>
        </p:nvSpPr>
        <p:spPr bwMode="auto">
          <a:xfrm>
            <a:off x="7231063" y="5532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27</a:t>
            </a:r>
          </a:p>
        </p:txBody>
      </p:sp>
      <p:sp>
        <p:nvSpPr>
          <p:cNvPr id="21567" name="Date Placeholder 6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A5A08F1-717F-CB47-9DD2-DEAE5165B8BE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 (end)</a:t>
            </a:r>
          </a:p>
        </p:txBody>
      </p:sp>
      <p:sp>
        <p:nvSpPr>
          <p:cNvPr id="22533" name="Oval 64"/>
          <p:cNvSpPr>
            <a:spLocks noChangeArrowheads="1"/>
          </p:cNvSpPr>
          <p:nvPr/>
        </p:nvSpPr>
        <p:spPr bwMode="auto">
          <a:xfrm>
            <a:off x="2452688" y="2103438"/>
            <a:ext cx="285750" cy="2841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4</a:t>
            </a:r>
          </a:p>
        </p:txBody>
      </p:sp>
      <p:cxnSp>
        <p:nvCxnSpPr>
          <p:cNvPr id="22534" name="AutoShape 65"/>
          <p:cNvCxnSpPr>
            <a:cxnSpLocks noChangeShapeType="1"/>
            <a:stCxn id="22533" idx="3"/>
            <a:endCxn id="22536" idx="7"/>
          </p:cNvCxnSpPr>
          <p:nvPr/>
        </p:nvCxnSpPr>
        <p:spPr bwMode="auto">
          <a:xfrm flipH="1">
            <a:off x="1636713" y="2355850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AutoShape 66"/>
          <p:cNvCxnSpPr>
            <a:cxnSpLocks noChangeShapeType="1"/>
            <a:stCxn id="22541" idx="1"/>
            <a:endCxn id="22533" idx="5"/>
          </p:cNvCxnSpPr>
          <p:nvPr/>
        </p:nvCxnSpPr>
        <p:spPr bwMode="auto">
          <a:xfrm flipH="1" flipV="1">
            <a:off x="2697163" y="2355850"/>
            <a:ext cx="857250" cy="236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Oval 67"/>
          <p:cNvSpPr>
            <a:spLocks noChangeArrowheads="1"/>
          </p:cNvSpPr>
          <p:nvPr/>
        </p:nvSpPr>
        <p:spPr bwMode="auto">
          <a:xfrm>
            <a:off x="1393825" y="25590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15</a:t>
            </a:r>
          </a:p>
        </p:txBody>
      </p:sp>
      <p:sp>
        <p:nvSpPr>
          <p:cNvPr id="22537" name="Oval 68"/>
          <p:cNvSpPr>
            <a:spLocks noChangeArrowheads="1"/>
          </p:cNvSpPr>
          <p:nvPr/>
        </p:nvSpPr>
        <p:spPr bwMode="auto">
          <a:xfrm>
            <a:off x="1916113" y="30146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25</a:t>
            </a:r>
          </a:p>
        </p:txBody>
      </p:sp>
      <p:cxnSp>
        <p:nvCxnSpPr>
          <p:cNvPr id="22538" name="AutoShape 73"/>
          <p:cNvCxnSpPr>
            <a:cxnSpLocks noChangeShapeType="1"/>
            <a:stCxn id="22540" idx="7"/>
            <a:endCxn id="22536" idx="3"/>
          </p:cNvCxnSpPr>
          <p:nvPr/>
        </p:nvCxnSpPr>
        <p:spPr bwMode="auto">
          <a:xfrm flipV="1">
            <a:off x="1114425" y="28130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AutoShape 74"/>
          <p:cNvCxnSpPr>
            <a:cxnSpLocks noChangeShapeType="1"/>
            <a:stCxn id="22537" idx="1"/>
            <a:endCxn id="22536" idx="5"/>
          </p:cNvCxnSpPr>
          <p:nvPr/>
        </p:nvCxnSpPr>
        <p:spPr bwMode="auto">
          <a:xfrm flipH="1" flipV="1">
            <a:off x="1636713" y="28130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Oval 75"/>
          <p:cNvSpPr>
            <a:spLocks noChangeArrowheads="1"/>
          </p:cNvSpPr>
          <p:nvPr/>
        </p:nvSpPr>
        <p:spPr bwMode="auto">
          <a:xfrm>
            <a:off x="871538" y="30146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16</a:t>
            </a:r>
          </a:p>
        </p:txBody>
      </p:sp>
      <p:sp>
        <p:nvSpPr>
          <p:cNvPr id="22541" name="Oval 80"/>
          <p:cNvSpPr>
            <a:spLocks noChangeArrowheads="1"/>
          </p:cNvSpPr>
          <p:nvPr/>
        </p:nvSpPr>
        <p:spPr bwMode="auto">
          <a:xfrm>
            <a:off x="35131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2542" name="Oval 81"/>
          <p:cNvSpPr>
            <a:spLocks noChangeArrowheads="1"/>
          </p:cNvSpPr>
          <p:nvPr/>
        </p:nvSpPr>
        <p:spPr bwMode="auto">
          <a:xfrm>
            <a:off x="40354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12</a:t>
            </a:r>
          </a:p>
        </p:txBody>
      </p:sp>
      <p:cxnSp>
        <p:nvCxnSpPr>
          <p:cNvPr id="22543" name="AutoShape 86"/>
          <p:cNvCxnSpPr>
            <a:cxnSpLocks noChangeShapeType="1"/>
            <a:stCxn id="22545" idx="7"/>
            <a:endCxn id="22541" idx="3"/>
          </p:cNvCxnSpPr>
          <p:nvPr/>
        </p:nvCxnSpPr>
        <p:spPr bwMode="auto">
          <a:xfrm flipV="1">
            <a:off x="3233738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87"/>
          <p:cNvCxnSpPr>
            <a:cxnSpLocks noChangeShapeType="1"/>
            <a:stCxn id="22542" idx="1"/>
            <a:endCxn id="22541" idx="5"/>
          </p:cNvCxnSpPr>
          <p:nvPr/>
        </p:nvCxnSpPr>
        <p:spPr bwMode="auto">
          <a:xfrm flipH="1" flipV="1">
            <a:off x="3756025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88"/>
          <p:cNvSpPr>
            <a:spLocks noChangeArrowheads="1"/>
          </p:cNvSpPr>
          <p:nvPr/>
        </p:nvSpPr>
        <p:spPr bwMode="auto">
          <a:xfrm>
            <a:off x="2990850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7</a:t>
            </a:r>
          </a:p>
        </p:txBody>
      </p:sp>
      <p:sp>
        <p:nvSpPr>
          <p:cNvPr id="22546" name="Oval 93"/>
          <p:cNvSpPr>
            <a:spLocks noChangeArrowheads="1"/>
          </p:cNvSpPr>
          <p:nvPr/>
        </p:nvSpPr>
        <p:spPr bwMode="auto">
          <a:xfrm>
            <a:off x="4572000" y="1676400"/>
            <a:ext cx="287338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10</a:t>
            </a:r>
          </a:p>
        </p:txBody>
      </p:sp>
      <p:cxnSp>
        <p:nvCxnSpPr>
          <p:cNvPr id="22547" name="AutoShape 94"/>
          <p:cNvCxnSpPr>
            <a:cxnSpLocks noChangeShapeType="1"/>
            <a:stCxn id="22546" idx="5"/>
            <a:endCxn id="22549" idx="1"/>
          </p:cNvCxnSpPr>
          <p:nvPr/>
        </p:nvCxnSpPr>
        <p:spPr bwMode="auto">
          <a:xfrm>
            <a:off x="4816475" y="1933575"/>
            <a:ext cx="1917700" cy="20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8" name="AutoShape 95"/>
          <p:cNvCxnSpPr>
            <a:cxnSpLocks noChangeShapeType="1"/>
            <a:stCxn id="22546" idx="3"/>
            <a:endCxn id="22533" idx="7"/>
          </p:cNvCxnSpPr>
          <p:nvPr/>
        </p:nvCxnSpPr>
        <p:spPr bwMode="auto">
          <a:xfrm flipH="1">
            <a:off x="2697163" y="1933575"/>
            <a:ext cx="1917700" cy="201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9" name="Oval 96"/>
          <p:cNvSpPr>
            <a:spLocks noChangeArrowheads="1"/>
          </p:cNvSpPr>
          <p:nvPr/>
        </p:nvSpPr>
        <p:spPr bwMode="auto">
          <a:xfrm>
            <a:off x="6692900" y="2105025"/>
            <a:ext cx="285750" cy="2841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6</a:t>
            </a:r>
          </a:p>
        </p:txBody>
      </p:sp>
      <p:cxnSp>
        <p:nvCxnSpPr>
          <p:cNvPr id="22550" name="AutoShape 97"/>
          <p:cNvCxnSpPr>
            <a:cxnSpLocks noChangeShapeType="1"/>
            <a:stCxn id="22549" idx="3"/>
            <a:endCxn id="22552" idx="7"/>
          </p:cNvCxnSpPr>
          <p:nvPr/>
        </p:nvCxnSpPr>
        <p:spPr bwMode="auto">
          <a:xfrm flipH="1">
            <a:off x="5876925" y="2357438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1" name="AutoShape 98"/>
          <p:cNvCxnSpPr>
            <a:cxnSpLocks noChangeShapeType="1"/>
            <a:stCxn id="22557" idx="1"/>
            <a:endCxn id="22549" idx="5"/>
          </p:cNvCxnSpPr>
          <p:nvPr/>
        </p:nvCxnSpPr>
        <p:spPr bwMode="auto">
          <a:xfrm flipH="1" flipV="1">
            <a:off x="6937375" y="2357438"/>
            <a:ext cx="857250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2" name="Oval 99"/>
          <p:cNvSpPr>
            <a:spLocks noChangeArrowheads="1"/>
          </p:cNvSpPr>
          <p:nvPr/>
        </p:nvSpPr>
        <p:spPr bwMode="auto">
          <a:xfrm>
            <a:off x="5634038" y="25606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2553" name="Oval 100"/>
          <p:cNvSpPr>
            <a:spLocks noChangeArrowheads="1"/>
          </p:cNvSpPr>
          <p:nvPr/>
        </p:nvSpPr>
        <p:spPr bwMode="auto">
          <a:xfrm>
            <a:off x="6156325" y="30162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22554" name="AutoShape 105"/>
          <p:cNvCxnSpPr>
            <a:cxnSpLocks noChangeShapeType="1"/>
            <a:stCxn id="22556" idx="7"/>
            <a:endCxn id="22552" idx="3"/>
          </p:cNvCxnSpPr>
          <p:nvPr/>
        </p:nvCxnSpPr>
        <p:spPr bwMode="auto">
          <a:xfrm flipV="1">
            <a:off x="5354638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5" name="AutoShape 106"/>
          <p:cNvCxnSpPr>
            <a:cxnSpLocks noChangeShapeType="1"/>
            <a:stCxn id="22553" idx="1"/>
            <a:endCxn id="22552" idx="5"/>
          </p:cNvCxnSpPr>
          <p:nvPr/>
        </p:nvCxnSpPr>
        <p:spPr bwMode="auto">
          <a:xfrm flipH="1" flipV="1">
            <a:off x="5876925" y="28146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Oval 107"/>
          <p:cNvSpPr>
            <a:spLocks noChangeArrowheads="1"/>
          </p:cNvSpPr>
          <p:nvPr/>
        </p:nvSpPr>
        <p:spPr bwMode="auto">
          <a:xfrm>
            <a:off x="5111750" y="30162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11</a:t>
            </a:r>
          </a:p>
        </p:txBody>
      </p:sp>
      <p:sp>
        <p:nvSpPr>
          <p:cNvPr id="22557" name="Oval 112"/>
          <p:cNvSpPr>
            <a:spLocks noChangeArrowheads="1"/>
          </p:cNvSpPr>
          <p:nvPr/>
        </p:nvSpPr>
        <p:spPr bwMode="auto">
          <a:xfrm>
            <a:off x="7753350" y="25622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22558" name="Oval 113"/>
          <p:cNvSpPr>
            <a:spLocks noChangeArrowheads="1"/>
          </p:cNvSpPr>
          <p:nvPr/>
        </p:nvSpPr>
        <p:spPr bwMode="auto">
          <a:xfrm>
            <a:off x="8275638" y="30178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20</a:t>
            </a:r>
          </a:p>
        </p:txBody>
      </p:sp>
      <p:cxnSp>
        <p:nvCxnSpPr>
          <p:cNvPr id="22559" name="AutoShape 118"/>
          <p:cNvCxnSpPr>
            <a:cxnSpLocks noChangeShapeType="1"/>
            <a:stCxn id="22561" idx="7"/>
            <a:endCxn id="22557" idx="3"/>
          </p:cNvCxnSpPr>
          <p:nvPr/>
        </p:nvCxnSpPr>
        <p:spPr bwMode="auto">
          <a:xfrm flipV="1">
            <a:off x="7473950" y="28162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AutoShape 119"/>
          <p:cNvCxnSpPr>
            <a:cxnSpLocks noChangeShapeType="1"/>
            <a:stCxn id="22558" idx="1"/>
            <a:endCxn id="22557" idx="5"/>
          </p:cNvCxnSpPr>
          <p:nvPr/>
        </p:nvCxnSpPr>
        <p:spPr bwMode="auto">
          <a:xfrm flipH="1" flipV="1">
            <a:off x="7996238" y="28162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1" name="Oval 120"/>
          <p:cNvSpPr>
            <a:spLocks noChangeArrowheads="1"/>
          </p:cNvSpPr>
          <p:nvPr/>
        </p:nvSpPr>
        <p:spPr bwMode="auto">
          <a:xfrm>
            <a:off x="7231063" y="30178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27</a:t>
            </a:r>
          </a:p>
        </p:txBody>
      </p:sp>
      <p:sp>
        <p:nvSpPr>
          <p:cNvPr id="22562" name="Oval 125"/>
          <p:cNvSpPr>
            <a:spLocks noChangeArrowheads="1"/>
          </p:cNvSpPr>
          <p:nvPr/>
        </p:nvSpPr>
        <p:spPr bwMode="auto">
          <a:xfrm>
            <a:off x="2452688" y="4541838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5</a:t>
            </a:r>
          </a:p>
        </p:txBody>
      </p:sp>
      <p:cxnSp>
        <p:nvCxnSpPr>
          <p:cNvPr id="22563" name="AutoShape 126"/>
          <p:cNvCxnSpPr>
            <a:cxnSpLocks noChangeShapeType="1"/>
            <a:stCxn id="22562" idx="3"/>
            <a:endCxn id="22565" idx="7"/>
          </p:cNvCxnSpPr>
          <p:nvPr/>
        </p:nvCxnSpPr>
        <p:spPr bwMode="auto">
          <a:xfrm flipH="1">
            <a:off x="1636713" y="4799013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127"/>
          <p:cNvCxnSpPr>
            <a:cxnSpLocks noChangeShapeType="1"/>
            <a:stCxn id="22570" idx="1"/>
            <a:endCxn id="22562" idx="5"/>
          </p:cNvCxnSpPr>
          <p:nvPr/>
        </p:nvCxnSpPr>
        <p:spPr bwMode="auto">
          <a:xfrm flipH="1" flipV="1">
            <a:off x="2697163" y="4799013"/>
            <a:ext cx="857250" cy="2270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5" name="Oval 128"/>
          <p:cNvSpPr>
            <a:spLocks noChangeArrowheads="1"/>
          </p:cNvSpPr>
          <p:nvPr/>
        </p:nvSpPr>
        <p:spPr bwMode="auto">
          <a:xfrm>
            <a:off x="1393825" y="49974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15</a:t>
            </a:r>
          </a:p>
        </p:txBody>
      </p:sp>
      <p:sp>
        <p:nvSpPr>
          <p:cNvPr id="22566" name="Oval 129"/>
          <p:cNvSpPr>
            <a:spLocks noChangeArrowheads="1"/>
          </p:cNvSpPr>
          <p:nvPr/>
        </p:nvSpPr>
        <p:spPr bwMode="auto">
          <a:xfrm>
            <a:off x="1916113" y="54530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25</a:t>
            </a:r>
          </a:p>
        </p:txBody>
      </p:sp>
      <p:cxnSp>
        <p:nvCxnSpPr>
          <p:cNvPr id="22567" name="AutoShape 134"/>
          <p:cNvCxnSpPr>
            <a:cxnSpLocks noChangeShapeType="1"/>
            <a:stCxn id="22569" idx="7"/>
            <a:endCxn id="22565" idx="3"/>
          </p:cNvCxnSpPr>
          <p:nvPr/>
        </p:nvCxnSpPr>
        <p:spPr bwMode="auto">
          <a:xfrm flipV="1">
            <a:off x="1114425" y="52514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8" name="AutoShape 135"/>
          <p:cNvCxnSpPr>
            <a:cxnSpLocks noChangeShapeType="1"/>
            <a:stCxn id="22566" idx="1"/>
            <a:endCxn id="22565" idx="5"/>
          </p:cNvCxnSpPr>
          <p:nvPr/>
        </p:nvCxnSpPr>
        <p:spPr bwMode="auto">
          <a:xfrm flipH="1" flipV="1">
            <a:off x="1636713" y="52514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9" name="Oval 136"/>
          <p:cNvSpPr>
            <a:spLocks noChangeArrowheads="1"/>
          </p:cNvSpPr>
          <p:nvPr/>
        </p:nvSpPr>
        <p:spPr bwMode="auto">
          <a:xfrm>
            <a:off x="871538" y="545306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16</a:t>
            </a:r>
          </a:p>
        </p:txBody>
      </p:sp>
      <p:sp>
        <p:nvSpPr>
          <p:cNvPr id="22570" name="Oval 141"/>
          <p:cNvSpPr>
            <a:spLocks noChangeArrowheads="1"/>
          </p:cNvSpPr>
          <p:nvPr/>
        </p:nvSpPr>
        <p:spPr bwMode="auto">
          <a:xfrm>
            <a:off x="3513138" y="4999038"/>
            <a:ext cx="284162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7</a:t>
            </a:r>
          </a:p>
        </p:txBody>
      </p:sp>
      <p:sp>
        <p:nvSpPr>
          <p:cNvPr id="22571" name="Oval 142"/>
          <p:cNvSpPr>
            <a:spLocks noChangeArrowheads="1"/>
          </p:cNvSpPr>
          <p:nvPr/>
        </p:nvSpPr>
        <p:spPr bwMode="auto">
          <a:xfrm>
            <a:off x="4035425" y="54546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12</a:t>
            </a:r>
          </a:p>
        </p:txBody>
      </p:sp>
      <p:cxnSp>
        <p:nvCxnSpPr>
          <p:cNvPr id="22572" name="AutoShape 147"/>
          <p:cNvCxnSpPr>
            <a:cxnSpLocks noChangeShapeType="1"/>
            <a:stCxn id="22574" idx="7"/>
            <a:endCxn id="22570" idx="3"/>
          </p:cNvCxnSpPr>
          <p:nvPr/>
        </p:nvCxnSpPr>
        <p:spPr bwMode="auto">
          <a:xfrm flipV="1">
            <a:off x="3233738" y="5257800"/>
            <a:ext cx="320675" cy="22383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3" name="AutoShape 148"/>
          <p:cNvCxnSpPr>
            <a:cxnSpLocks noChangeShapeType="1"/>
            <a:stCxn id="22571" idx="1"/>
            <a:endCxn id="22570" idx="5"/>
          </p:cNvCxnSpPr>
          <p:nvPr/>
        </p:nvCxnSpPr>
        <p:spPr bwMode="auto">
          <a:xfrm flipH="1" flipV="1">
            <a:off x="3756025" y="5257800"/>
            <a:ext cx="32067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4" name="Oval 149"/>
          <p:cNvSpPr>
            <a:spLocks noChangeArrowheads="1"/>
          </p:cNvSpPr>
          <p:nvPr/>
        </p:nvSpPr>
        <p:spPr bwMode="auto">
          <a:xfrm>
            <a:off x="2990850" y="5454650"/>
            <a:ext cx="284163" cy="2857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solidFill>
                  <a:schemeClr val="tx2"/>
                </a:solidFill>
                <a:latin typeface="Times New Roman" charset="0"/>
                <a:sym typeface="Symbol" charset="0"/>
              </a:rPr>
              <a:t>10</a:t>
            </a:r>
          </a:p>
        </p:txBody>
      </p:sp>
      <p:sp>
        <p:nvSpPr>
          <p:cNvPr id="22575" name="Oval 154"/>
          <p:cNvSpPr>
            <a:spLocks noChangeArrowheads="1"/>
          </p:cNvSpPr>
          <p:nvPr/>
        </p:nvSpPr>
        <p:spPr bwMode="auto">
          <a:xfrm>
            <a:off x="4572000" y="4114800"/>
            <a:ext cx="287338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4</a:t>
            </a:r>
          </a:p>
        </p:txBody>
      </p:sp>
      <p:cxnSp>
        <p:nvCxnSpPr>
          <p:cNvPr id="22576" name="AutoShape 155"/>
          <p:cNvCxnSpPr>
            <a:cxnSpLocks noChangeShapeType="1"/>
            <a:stCxn id="22575" idx="5"/>
            <a:endCxn id="22578" idx="1"/>
          </p:cNvCxnSpPr>
          <p:nvPr/>
        </p:nvCxnSpPr>
        <p:spPr bwMode="auto">
          <a:xfrm>
            <a:off x="4816475" y="4371975"/>
            <a:ext cx="1917700" cy="20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7" name="AutoShape 156"/>
          <p:cNvCxnSpPr>
            <a:cxnSpLocks noChangeShapeType="1"/>
            <a:stCxn id="22575" idx="3"/>
            <a:endCxn id="22562" idx="7"/>
          </p:cNvCxnSpPr>
          <p:nvPr/>
        </p:nvCxnSpPr>
        <p:spPr bwMode="auto">
          <a:xfrm flipH="1">
            <a:off x="2697163" y="4371975"/>
            <a:ext cx="1917700" cy="1968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8" name="Oval 157"/>
          <p:cNvSpPr>
            <a:spLocks noChangeArrowheads="1"/>
          </p:cNvSpPr>
          <p:nvPr/>
        </p:nvSpPr>
        <p:spPr bwMode="auto">
          <a:xfrm>
            <a:off x="6692900" y="4543425"/>
            <a:ext cx="285750" cy="2841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6</a:t>
            </a:r>
          </a:p>
        </p:txBody>
      </p:sp>
      <p:cxnSp>
        <p:nvCxnSpPr>
          <p:cNvPr id="22579" name="AutoShape 158"/>
          <p:cNvCxnSpPr>
            <a:cxnSpLocks noChangeShapeType="1"/>
            <a:stCxn id="22578" idx="3"/>
            <a:endCxn id="22581" idx="7"/>
          </p:cNvCxnSpPr>
          <p:nvPr/>
        </p:nvCxnSpPr>
        <p:spPr bwMode="auto">
          <a:xfrm flipH="1">
            <a:off x="5876925" y="4795838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0" name="AutoShape 159"/>
          <p:cNvCxnSpPr>
            <a:cxnSpLocks noChangeShapeType="1"/>
            <a:stCxn id="22586" idx="1"/>
            <a:endCxn id="22578" idx="5"/>
          </p:cNvCxnSpPr>
          <p:nvPr/>
        </p:nvCxnSpPr>
        <p:spPr bwMode="auto">
          <a:xfrm flipH="1" flipV="1">
            <a:off x="6937375" y="4795838"/>
            <a:ext cx="857250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81" name="Oval 160"/>
          <p:cNvSpPr>
            <a:spLocks noChangeArrowheads="1"/>
          </p:cNvSpPr>
          <p:nvPr/>
        </p:nvSpPr>
        <p:spPr bwMode="auto">
          <a:xfrm>
            <a:off x="5634038" y="49990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2582" name="Oval 161"/>
          <p:cNvSpPr>
            <a:spLocks noChangeArrowheads="1"/>
          </p:cNvSpPr>
          <p:nvPr/>
        </p:nvSpPr>
        <p:spPr bwMode="auto">
          <a:xfrm>
            <a:off x="6156325" y="54546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22583" name="AutoShape 166"/>
          <p:cNvCxnSpPr>
            <a:cxnSpLocks noChangeShapeType="1"/>
            <a:stCxn id="22585" idx="7"/>
            <a:endCxn id="22581" idx="3"/>
          </p:cNvCxnSpPr>
          <p:nvPr/>
        </p:nvCxnSpPr>
        <p:spPr bwMode="auto">
          <a:xfrm flipV="1">
            <a:off x="5354638" y="52530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4" name="AutoShape 167"/>
          <p:cNvCxnSpPr>
            <a:cxnSpLocks noChangeShapeType="1"/>
            <a:stCxn id="22582" idx="1"/>
            <a:endCxn id="22581" idx="5"/>
          </p:cNvCxnSpPr>
          <p:nvPr/>
        </p:nvCxnSpPr>
        <p:spPr bwMode="auto">
          <a:xfrm flipH="1" flipV="1">
            <a:off x="5876925" y="52530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85" name="Oval 168"/>
          <p:cNvSpPr>
            <a:spLocks noChangeArrowheads="1"/>
          </p:cNvSpPr>
          <p:nvPr/>
        </p:nvSpPr>
        <p:spPr bwMode="auto">
          <a:xfrm>
            <a:off x="5111750" y="545465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11</a:t>
            </a:r>
          </a:p>
        </p:txBody>
      </p:sp>
      <p:sp>
        <p:nvSpPr>
          <p:cNvPr id="22586" name="Oval 173"/>
          <p:cNvSpPr>
            <a:spLocks noChangeArrowheads="1"/>
          </p:cNvSpPr>
          <p:nvPr/>
        </p:nvSpPr>
        <p:spPr bwMode="auto">
          <a:xfrm>
            <a:off x="7753350" y="50006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22587" name="Oval 174"/>
          <p:cNvSpPr>
            <a:spLocks noChangeArrowheads="1"/>
          </p:cNvSpPr>
          <p:nvPr/>
        </p:nvSpPr>
        <p:spPr bwMode="auto">
          <a:xfrm>
            <a:off x="8275638" y="54562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20</a:t>
            </a:r>
          </a:p>
        </p:txBody>
      </p:sp>
      <p:cxnSp>
        <p:nvCxnSpPr>
          <p:cNvPr id="22588" name="AutoShape 179"/>
          <p:cNvCxnSpPr>
            <a:cxnSpLocks noChangeShapeType="1"/>
            <a:stCxn id="22590" idx="7"/>
            <a:endCxn id="22586" idx="3"/>
          </p:cNvCxnSpPr>
          <p:nvPr/>
        </p:nvCxnSpPr>
        <p:spPr bwMode="auto">
          <a:xfrm flipV="1">
            <a:off x="7473950" y="52546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9" name="AutoShape 180"/>
          <p:cNvCxnSpPr>
            <a:cxnSpLocks noChangeShapeType="1"/>
            <a:stCxn id="22587" idx="1"/>
            <a:endCxn id="22586" idx="5"/>
          </p:cNvCxnSpPr>
          <p:nvPr/>
        </p:nvCxnSpPr>
        <p:spPr bwMode="auto">
          <a:xfrm flipH="1" flipV="1">
            <a:off x="7996238" y="52546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90" name="Oval 181"/>
          <p:cNvSpPr>
            <a:spLocks noChangeArrowheads="1"/>
          </p:cNvSpPr>
          <p:nvPr/>
        </p:nvSpPr>
        <p:spPr bwMode="auto">
          <a:xfrm>
            <a:off x="7231063" y="54562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600">
                <a:latin typeface="Times New Roman" charset="0"/>
                <a:sym typeface="Symbol" charset="0"/>
              </a:rPr>
              <a:t>27</a:t>
            </a:r>
          </a:p>
        </p:txBody>
      </p:sp>
      <p:sp>
        <p:nvSpPr>
          <p:cNvPr id="22591" name="Date Placeholder 6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5F3B13D-4014-A445-B89E-941D6E9801C1}" type="slidenum">
              <a:rPr lang="en-US" sz="1400"/>
              <a:pPr eaLnBrk="1" hangingPunct="1"/>
              <a:t>22</a:t>
            </a:fld>
            <a:endParaRPr lang="en-US" sz="1400"/>
          </a:p>
        </p:txBody>
      </p:sp>
      <p:cxnSp>
        <p:nvCxnSpPr>
          <p:cNvPr id="5125" name="AutoShape 35"/>
          <p:cNvCxnSpPr>
            <a:cxnSpLocks noChangeShapeType="1"/>
            <a:stCxn id="5164" idx="3"/>
            <a:endCxn id="5157" idx="7"/>
          </p:cNvCxnSpPr>
          <p:nvPr/>
        </p:nvCxnSpPr>
        <p:spPr bwMode="auto">
          <a:xfrm flipH="1">
            <a:off x="2697163" y="4518025"/>
            <a:ext cx="1917700" cy="206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Analysis</a:t>
            </a:r>
          </a:p>
        </p:txBody>
      </p:sp>
      <p:sp>
        <p:nvSpPr>
          <p:cNvPr id="51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2819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We visualize the worst-case time of a </a:t>
            </a:r>
            <a:r>
              <a:rPr lang="en-US" sz="2000" dirty="0" err="1">
                <a:latin typeface="Tahoma" charset="0"/>
              </a:rPr>
              <a:t>downheap</a:t>
            </a:r>
            <a:r>
              <a:rPr lang="en-US" sz="2000" dirty="0">
                <a:latin typeface="Tahoma" charset="0"/>
              </a:rPr>
              <a:t> with a proxy path that goes first right and then repeatedly goes left until the bottom of the heap (this path may differ from the actual </a:t>
            </a:r>
            <a:r>
              <a:rPr lang="en-US" sz="2000" dirty="0" err="1">
                <a:latin typeface="Tahoma" charset="0"/>
              </a:rPr>
              <a:t>downheap</a:t>
            </a:r>
            <a:r>
              <a:rPr lang="en-US" sz="2000" dirty="0">
                <a:latin typeface="Tahoma" charset="0"/>
              </a:rPr>
              <a:t> path)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Since each node is traversed by at most two proxy paths, the total number of nodes of the proxy paths is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 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Thus, bottom-up heap construction runs in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) </a:t>
            </a:r>
            <a:r>
              <a:rPr lang="en-US" sz="2000" dirty="0">
                <a:latin typeface="Tahoma" charset="0"/>
              </a:rPr>
              <a:t>time 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Bottom-up heap construction is faster than 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>
                <a:latin typeface="Tahoma" charset="0"/>
              </a:rPr>
              <a:t> successive insertions and speeds up the first phase of heap-</a:t>
            </a:r>
            <a:r>
              <a:rPr lang="en-US" sz="2000" dirty="0" smtClean="0">
                <a:latin typeface="Tahoma" charset="0"/>
              </a:rPr>
              <a:t>sort, which takes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 smtClean="0">
                <a:latin typeface="Times New Roman" charset="0"/>
              </a:rPr>
              <a:t>n </a:t>
            </a:r>
            <a:r>
              <a:rPr lang="en-US" sz="2000" b="1" dirty="0" smtClean="0">
                <a:latin typeface="Times New Roman" charset="0"/>
              </a:rPr>
              <a:t>log</a:t>
            </a:r>
            <a:r>
              <a:rPr lang="en-US" sz="2000" b="1" i="1" dirty="0" smtClean="0">
                <a:latin typeface="Times New Roman" charset="0"/>
              </a:rPr>
              <a:t> 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 smtClean="0">
                <a:latin typeface="Times New Roman" charset="0"/>
              </a:rPr>
              <a:t>) </a:t>
            </a:r>
            <a:r>
              <a:rPr lang="en-US" sz="2000" dirty="0">
                <a:latin typeface="Tahoma" charset="0"/>
              </a:rPr>
              <a:t>time </a:t>
            </a:r>
            <a:r>
              <a:rPr lang="en-US" sz="2000" dirty="0" smtClean="0">
                <a:latin typeface="Tahoma" charset="0"/>
              </a:rPr>
              <a:t>in its second phase.</a:t>
            </a:r>
            <a:endParaRPr lang="en-US" sz="2000" dirty="0">
              <a:latin typeface="Tahoma" charset="0"/>
            </a:endParaRPr>
          </a:p>
        </p:txBody>
      </p:sp>
      <p:cxnSp>
        <p:nvCxnSpPr>
          <p:cNvPr id="5128" name="AutoShape 5"/>
          <p:cNvCxnSpPr>
            <a:cxnSpLocks noChangeShapeType="1"/>
            <a:stCxn id="5157" idx="3"/>
            <a:endCxn id="5158" idx="7"/>
          </p:cNvCxnSpPr>
          <p:nvPr/>
        </p:nvCxnSpPr>
        <p:spPr bwMode="auto">
          <a:xfrm flipH="1">
            <a:off x="1636713" y="4945063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9" name="AutoShape 6"/>
          <p:cNvCxnSpPr>
            <a:cxnSpLocks noChangeShapeType="1"/>
            <a:stCxn id="5161" idx="1"/>
            <a:endCxn id="5157" idx="5"/>
          </p:cNvCxnSpPr>
          <p:nvPr/>
        </p:nvCxnSpPr>
        <p:spPr bwMode="auto">
          <a:xfrm flipH="1" flipV="1">
            <a:off x="2697163" y="4945063"/>
            <a:ext cx="857250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0" name="AutoShape 11"/>
          <p:cNvCxnSpPr>
            <a:cxnSpLocks noChangeShapeType="1"/>
            <a:endCxn id="5159" idx="5"/>
          </p:cNvCxnSpPr>
          <p:nvPr/>
        </p:nvCxnSpPr>
        <p:spPr bwMode="auto">
          <a:xfrm flipH="1" flipV="1">
            <a:off x="2160588" y="585787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1" name="AutoShape 12"/>
          <p:cNvCxnSpPr>
            <a:cxnSpLocks noChangeShapeType="1"/>
            <a:endCxn id="5159" idx="3"/>
          </p:cNvCxnSpPr>
          <p:nvPr/>
        </p:nvCxnSpPr>
        <p:spPr bwMode="auto">
          <a:xfrm flipV="1">
            <a:off x="1800225" y="5857875"/>
            <a:ext cx="157163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AutoShape 13"/>
          <p:cNvCxnSpPr>
            <a:cxnSpLocks noChangeShapeType="1"/>
            <a:stCxn id="5160" idx="7"/>
            <a:endCxn id="5158" idx="3"/>
          </p:cNvCxnSpPr>
          <p:nvPr/>
        </p:nvCxnSpPr>
        <p:spPr bwMode="auto">
          <a:xfrm flipV="1">
            <a:off x="1114425" y="540226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AutoShape 14"/>
          <p:cNvCxnSpPr>
            <a:cxnSpLocks noChangeShapeType="1"/>
            <a:stCxn id="5159" idx="1"/>
            <a:endCxn id="5158" idx="5"/>
          </p:cNvCxnSpPr>
          <p:nvPr/>
        </p:nvCxnSpPr>
        <p:spPr bwMode="auto">
          <a:xfrm flipH="1" flipV="1">
            <a:off x="1636713" y="540226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AutoShape 18"/>
          <p:cNvCxnSpPr>
            <a:cxnSpLocks noChangeShapeType="1"/>
            <a:endCxn id="5160" idx="5"/>
          </p:cNvCxnSpPr>
          <p:nvPr/>
        </p:nvCxnSpPr>
        <p:spPr bwMode="auto">
          <a:xfrm flipH="1" flipV="1">
            <a:off x="1114425" y="5857875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AutoShape 19"/>
          <p:cNvCxnSpPr>
            <a:cxnSpLocks noChangeShapeType="1"/>
            <a:endCxn id="5160" idx="3"/>
          </p:cNvCxnSpPr>
          <p:nvPr/>
        </p:nvCxnSpPr>
        <p:spPr bwMode="auto">
          <a:xfrm flipV="1">
            <a:off x="752475" y="5857875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AutoShape 24"/>
          <p:cNvCxnSpPr>
            <a:cxnSpLocks noChangeShapeType="1"/>
            <a:endCxn id="5162" idx="5"/>
          </p:cNvCxnSpPr>
          <p:nvPr/>
        </p:nvCxnSpPr>
        <p:spPr bwMode="auto">
          <a:xfrm flipH="1" flipV="1">
            <a:off x="4279900" y="585946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AutoShape 25"/>
          <p:cNvCxnSpPr>
            <a:cxnSpLocks noChangeShapeType="1"/>
            <a:endCxn id="5162" idx="3"/>
          </p:cNvCxnSpPr>
          <p:nvPr/>
        </p:nvCxnSpPr>
        <p:spPr bwMode="auto">
          <a:xfrm flipV="1">
            <a:off x="3919538" y="5859463"/>
            <a:ext cx="157162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AutoShape 26"/>
          <p:cNvCxnSpPr>
            <a:cxnSpLocks noChangeShapeType="1"/>
            <a:stCxn id="5163" idx="7"/>
            <a:endCxn id="5161" idx="3"/>
          </p:cNvCxnSpPr>
          <p:nvPr/>
        </p:nvCxnSpPr>
        <p:spPr bwMode="auto">
          <a:xfrm flipV="1">
            <a:off x="3233738" y="54038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AutoShape 27"/>
          <p:cNvCxnSpPr>
            <a:cxnSpLocks noChangeShapeType="1"/>
            <a:stCxn id="5162" idx="1"/>
            <a:endCxn id="5161" idx="5"/>
          </p:cNvCxnSpPr>
          <p:nvPr/>
        </p:nvCxnSpPr>
        <p:spPr bwMode="auto">
          <a:xfrm flipH="1" flipV="1">
            <a:off x="3756025" y="54038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0" name="AutoShape 31"/>
          <p:cNvCxnSpPr>
            <a:cxnSpLocks noChangeShapeType="1"/>
            <a:endCxn id="5163" idx="5"/>
          </p:cNvCxnSpPr>
          <p:nvPr/>
        </p:nvCxnSpPr>
        <p:spPr bwMode="auto">
          <a:xfrm flipH="1" flipV="1">
            <a:off x="3233738" y="585946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AutoShape 32"/>
          <p:cNvCxnSpPr>
            <a:cxnSpLocks noChangeShapeType="1"/>
            <a:endCxn id="5163" idx="3"/>
          </p:cNvCxnSpPr>
          <p:nvPr/>
        </p:nvCxnSpPr>
        <p:spPr bwMode="auto">
          <a:xfrm flipV="1">
            <a:off x="2871788" y="585946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2" name="AutoShape 34"/>
          <p:cNvCxnSpPr>
            <a:cxnSpLocks noChangeShapeType="1"/>
            <a:stCxn id="5164" idx="5"/>
            <a:endCxn id="5165" idx="1"/>
          </p:cNvCxnSpPr>
          <p:nvPr/>
        </p:nvCxnSpPr>
        <p:spPr bwMode="auto">
          <a:xfrm>
            <a:off x="4816475" y="4518025"/>
            <a:ext cx="1917700" cy="207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3" name="AutoShape 37"/>
          <p:cNvCxnSpPr>
            <a:cxnSpLocks noChangeShapeType="1"/>
            <a:stCxn id="5165" idx="3"/>
            <a:endCxn id="5166" idx="7"/>
          </p:cNvCxnSpPr>
          <p:nvPr/>
        </p:nvCxnSpPr>
        <p:spPr bwMode="auto">
          <a:xfrm flipH="1">
            <a:off x="5876925" y="4946650"/>
            <a:ext cx="857250" cy="234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4" name="AutoShape 38"/>
          <p:cNvCxnSpPr>
            <a:cxnSpLocks noChangeShapeType="1"/>
            <a:stCxn id="5169" idx="1"/>
            <a:endCxn id="5165" idx="5"/>
          </p:cNvCxnSpPr>
          <p:nvPr/>
        </p:nvCxnSpPr>
        <p:spPr bwMode="auto">
          <a:xfrm flipH="1" flipV="1">
            <a:off x="6937375" y="4946650"/>
            <a:ext cx="857250" cy="236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5" name="AutoShape 43"/>
          <p:cNvCxnSpPr>
            <a:cxnSpLocks noChangeShapeType="1"/>
            <a:endCxn id="5167" idx="5"/>
          </p:cNvCxnSpPr>
          <p:nvPr/>
        </p:nvCxnSpPr>
        <p:spPr bwMode="auto">
          <a:xfrm flipH="1" flipV="1">
            <a:off x="6400800" y="585946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6" name="AutoShape 44"/>
          <p:cNvCxnSpPr>
            <a:cxnSpLocks noChangeShapeType="1"/>
            <a:endCxn id="5167" idx="3"/>
          </p:cNvCxnSpPr>
          <p:nvPr/>
        </p:nvCxnSpPr>
        <p:spPr bwMode="auto">
          <a:xfrm flipV="1">
            <a:off x="6040438" y="5859463"/>
            <a:ext cx="157162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7" name="AutoShape 45"/>
          <p:cNvCxnSpPr>
            <a:cxnSpLocks noChangeShapeType="1"/>
            <a:stCxn id="5168" idx="7"/>
            <a:endCxn id="5166" idx="3"/>
          </p:cNvCxnSpPr>
          <p:nvPr/>
        </p:nvCxnSpPr>
        <p:spPr bwMode="auto">
          <a:xfrm flipV="1">
            <a:off x="5354638" y="54038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8" name="AutoShape 46"/>
          <p:cNvCxnSpPr>
            <a:cxnSpLocks noChangeShapeType="1"/>
            <a:stCxn id="5167" idx="1"/>
            <a:endCxn id="5166" idx="5"/>
          </p:cNvCxnSpPr>
          <p:nvPr/>
        </p:nvCxnSpPr>
        <p:spPr bwMode="auto">
          <a:xfrm flipH="1" flipV="1">
            <a:off x="5876925" y="540385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9" name="AutoShape 50"/>
          <p:cNvCxnSpPr>
            <a:cxnSpLocks noChangeShapeType="1"/>
            <a:endCxn id="5168" idx="5"/>
          </p:cNvCxnSpPr>
          <p:nvPr/>
        </p:nvCxnSpPr>
        <p:spPr bwMode="auto">
          <a:xfrm flipH="1" flipV="1">
            <a:off x="5354638" y="585946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0" name="AutoShape 51"/>
          <p:cNvCxnSpPr>
            <a:cxnSpLocks noChangeShapeType="1"/>
            <a:endCxn id="5168" idx="3"/>
          </p:cNvCxnSpPr>
          <p:nvPr/>
        </p:nvCxnSpPr>
        <p:spPr bwMode="auto">
          <a:xfrm flipV="1">
            <a:off x="4992688" y="585946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1" name="AutoShape 56"/>
          <p:cNvCxnSpPr>
            <a:cxnSpLocks noChangeShapeType="1"/>
            <a:endCxn id="5170" idx="5"/>
          </p:cNvCxnSpPr>
          <p:nvPr/>
        </p:nvCxnSpPr>
        <p:spPr bwMode="auto">
          <a:xfrm flipH="1" flipV="1">
            <a:off x="8520113" y="5861050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2" name="AutoShape 57"/>
          <p:cNvCxnSpPr>
            <a:cxnSpLocks noChangeShapeType="1"/>
            <a:endCxn id="5170" idx="3"/>
          </p:cNvCxnSpPr>
          <p:nvPr/>
        </p:nvCxnSpPr>
        <p:spPr bwMode="auto">
          <a:xfrm flipV="1">
            <a:off x="8159750" y="5861050"/>
            <a:ext cx="157163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3" name="AutoShape 58"/>
          <p:cNvCxnSpPr>
            <a:cxnSpLocks noChangeShapeType="1"/>
            <a:stCxn id="5171" idx="7"/>
            <a:endCxn id="5169" idx="3"/>
          </p:cNvCxnSpPr>
          <p:nvPr/>
        </p:nvCxnSpPr>
        <p:spPr bwMode="auto">
          <a:xfrm flipV="1">
            <a:off x="7473950" y="54054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4" name="AutoShape 59"/>
          <p:cNvCxnSpPr>
            <a:cxnSpLocks noChangeShapeType="1"/>
            <a:stCxn id="5170" idx="1"/>
            <a:endCxn id="5169" idx="5"/>
          </p:cNvCxnSpPr>
          <p:nvPr/>
        </p:nvCxnSpPr>
        <p:spPr bwMode="auto">
          <a:xfrm flipH="1" flipV="1">
            <a:off x="7996238" y="5405438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5" name="AutoShape 63"/>
          <p:cNvCxnSpPr>
            <a:cxnSpLocks noChangeShapeType="1"/>
            <a:endCxn id="5171" idx="5"/>
          </p:cNvCxnSpPr>
          <p:nvPr/>
        </p:nvCxnSpPr>
        <p:spPr bwMode="auto">
          <a:xfrm flipH="1" flipV="1">
            <a:off x="7473950" y="58610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6" name="AutoShape 64"/>
          <p:cNvCxnSpPr>
            <a:cxnSpLocks noChangeShapeType="1"/>
            <a:endCxn id="5171" idx="3"/>
          </p:cNvCxnSpPr>
          <p:nvPr/>
        </p:nvCxnSpPr>
        <p:spPr bwMode="auto">
          <a:xfrm flipV="1">
            <a:off x="7112000" y="5861050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7" name="Oval 4"/>
          <p:cNvSpPr>
            <a:spLocks noChangeArrowheads="1"/>
          </p:cNvSpPr>
          <p:nvPr/>
        </p:nvSpPr>
        <p:spPr bwMode="auto">
          <a:xfrm>
            <a:off x="2452688" y="4692650"/>
            <a:ext cx="285750" cy="2841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58" name="Oval 7"/>
          <p:cNvSpPr>
            <a:spLocks noChangeArrowheads="1"/>
          </p:cNvSpPr>
          <p:nvPr/>
        </p:nvSpPr>
        <p:spPr bwMode="auto">
          <a:xfrm>
            <a:off x="1393825" y="5148263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59" name="Oval 8"/>
          <p:cNvSpPr>
            <a:spLocks noChangeArrowheads="1"/>
          </p:cNvSpPr>
          <p:nvPr/>
        </p:nvSpPr>
        <p:spPr bwMode="auto">
          <a:xfrm>
            <a:off x="1916113" y="560387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60" name="Oval 15"/>
          <p:cNvSpPr>
            <a:spLocks noChangeArrowheads="1"/>
          </p:cNvSpPr>
          <p:nvPr/>
        </p:nvSpPr>
        <p:spPr bwMode="auto">
          <a:xfrm>
            <a:off x="871538" y="560387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61" name="Oval 20"/>
          <p:cNvSpPr>
            <a:spLocks noChangeArrowheads="1"/>
          </p:cNvSpPr>
          <p:nvPr/>
        </p:nvSpPr>
        <p:spPr bwMode="auto">
          <a:xfrm>
            <a:off x="3513138" y="5149850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62" name="Oval 21"/>
          <p:cNvSpPr>
            <a:spLocks noChangeArrowheads="1"/>
          </p:cNvSpPr>
          <p:nvPr/>
        </p:nvSpPr>
        <p:spPr bwMode="auto">
          <a:xfrm>
            <a:off x="4035425" y="56054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63" name="Oval 28"/>
          <p:cNvSpPr>
            <a:spLocks noChangeArrowheads="1"/>
          </p:cNvSpPr>
          <p:nvPr/>
        </p:nvSpPr>
        <p:spPr bwMode="auto">
          <a:xfrm>
            <a:off x="2990850" y="5605463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64" name="Oval 33"/>
          <p:cNvSpPr>
            <a:spLocks noChangeArrowheads="1"/>
          </p:cNvSpPr>
          <p:nvPr/>
        </p:nvSpPr>
        <p:spPr bwMode="auto">
          <a:xfrm>
            <a:off x="4572000" y="4265613"/>
            <a:ext cx="287338" cy="2841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65" name="Oval 36"/>
          <p:cNvSpPr>
            <a:spLocks noChangeArrowheads="1"/>
          </p:cNvSpPr>
          <p:nvPr/>
        </p:nvSpPr>
        <p:spPr bwMode="auto">
          <a:xfrm>
            <a:off x="6692900" y="4694238"/>
            <a:ext cx="285750" cy="2841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66" name="Oval 39"/>
          <p:cNvSpPr>
            <a:spLocks noChangeArrowheads="1"/>
          </p:cNvSpPr>
          <p:nvPr/>
        </p:nvSpPr>
        <p:spPr bwMode="auto">
          <a:xfrm>
            <a:off x="5634038" y="5149850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67" name="Oval 40"/>
          <p:cNvSpPr>
            <a:spLocks noChangeArrowheads="1"/>
          </p:cNvSpPr>
          <p:nvPr/>
        </p:nvSpPr>
        <p:spPr bwMode="auto">
          <a:xfrm>
            <a:off x="6156325" y="560546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68" name="Oval 47"/>
          <p:cNvSpPr>
            <a:spLocks noChangeArrowheads="1"/>
          </p:cNvSpPr>
          <p:nvPr/>
        </p:nvSpPr>
        <p:spPr bwMode="auto">
          <a:xfrm>
            <a:off x="5111750" y="5605463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69" name="Oval 52"/>
          <p:cNvSpPr>
            <a:spLocks noChangeArrowheads="1"/>
          </p:cNvSpPr>
          <p:nvPr/>
        </p:nvSpPr>
        <p:spPr bwMode="auto">
          <a:xfrm>
            <a:off x="7753350" y="5151438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70" name="Oval 53"/>
          <p:cNvSpPr>
            <a:spLocks noChangeArrowheads="1"/>
          </p:cNvSpPr>
          <p:nvPr/>
        </p:nvSpPr>
        <p:spPr bwMode="auto">
          <a:xfrm>
            <a:off x="8275638" y="560705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71" name="Oval 60"/>
          <p:cNvSpPr>
            <a:spLocks noChangeArrowheads="1"/>
          </p:cNvSpPr>
          <p:nvPr/>
        </p:nvSpPr>
        <p:spPr bwMode="auto">
          <a:xfrm>
            <a:off x="7231063" y="5607050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72" name="Freeform 65"/>
          <p:cNvSpPr>
            <a:spLocks/>
          </p:cNvSpPr>
          <p:nvPr/>
        </p:nvSpPr>
        <p:spPr bwMode="auto">
          <a:xfrm>
            <a:off x="4800600" y="4648200"/>
            <a:ext cx="1801813" cy="1447800"/>
          </a:xfrm>
          <a:custGeom>
            <a:avLst/>
            <a:gdLst>
              <a:gd name="T0" fmla="*/ 0 w 1135"/>
              <a:gd name="T1" fmla="*/ 0 h 912"/>
              <a:gd name="T2" fmla="*/ 1056 w 1135"/>
              <a:gd name="T3" fmla="*/ 120 h 912"/>
              <a:gd name="T4" fmla="*/ 474 w 1135"/>
              <a:gd name="T5" fmla="*/ 318 h 912"/>
              <a:gd name="T6" fmla="*/ 144 w 1135"/>
              <a:gd name="T7" fmla="*/ 624 h 912"/>
              <a:gd name="T8" fmla="*/ 0 w 1135"/>
              <a:gd name="T9" fmla="*/ 912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5"/>
              <a:gd name="T16" fmla="*/ 0 h 912"/>
              <a:gd name="T17" fmla="*/ 1135 w 1135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5" h="912">
                <a:moveTo>
                  <a:pt x="0" y="0"/>
                </a:moveTo>
                <a:cubicBezTo>
                  <a:pt x="176" y="20"/>
                  <a:pt x="977" y="67"/>
                  <a:pt x="1056" y="120"/>
                </a:cubicBezTo>
                <a:cubicBezTo>
                  <a:pt x="1135" y="173"/>
                  <a:pt x="626" y="234"/>
                  <a:pt x="474" y="318"/>
                </a:cubicBezTo>
                <a:cubicBezTo>
                  <a:pt x="322" y="402"/>
                  <a:pt x="223" y="525"/>
                  <a:pt x="144" y="624"/>
                </a:cubicBezTo>
                <a:cubicBezTo>
                  <a:pt x="65" y="723"/>
                  <a:pt x="30" y="852"/>
                  <a:pt x="0" y="912"/>
                </a:cubicBezTo>
              </a:path>
            </a:pathLst>
          </a:custGeom>
          <a:noFill/>
          <a:ln w="12700" cap="flat" cmpd="sng">
            <a:solidFill>
              <a:schemeClr val="tx2"/>
            </a:solidFill>
            <a:prstDash val="lg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Freeform 66"/>
          <p:cNvSpPr>
            <a:spLocks/>
          </p:cNvSpPr>
          <p:nvPr/>
        </p:nvSpPr>
        <p:spPr bwMode="auto">
          <a:xfrm>
            <a:off x="6848475" y="5086350"/>
            <a:ext cx="896938" cy="1009650"/>
          </a:xfrm>
          <a:custGeom>
            <a:avLst/>
            <a:gdLst>
              <a:gd name="T0" fmla="*/ 0 w 565"/>
              <a:gd name="T1" fmla="*/ 0 h 636"/>
              <a:gd name="T2" fmla="*/ 522 w 565"/>
              <a:gd name="T3" fmla="*/ 126 h 636"/>
              <a:gd name="T4" fmla="*/ 258 w 565"/>
              <a:gd name="T5" fmla="*/ 276 h 636"/>
              <a:gd name="T6" fmla="*/ 138 w 565"/>
              <a:gd name="T7" fmla="*/ 456 h 636"/>
              <a:gd name="T8" fmla="*/ 60 w 565"/>
              <a:gd name="T9" fmla="*/ 636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"/>
              <a:gd name="T16" fmla="*/ 0 h 636"/>
              <a:gd name="T17" fmla="*/ 565 w 565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" h="636">
                <a:moveTo>
                  <a:pt x="0" y="0"/>
                </a:moveTo>
                <a:cubicBezTo>
                  <a:pt x="87" y="22"/>
                  <a:pt x="479" y="80"/>
                  <a:pt x="522" y="126"/>
                </a:cubicBezTo>
                <a:cubicBezTo>
                  <a:pt x="565" y="172"/>
                  <a:pt x="322" y="221"/>
                  <a:pt x="258" y="276"/>
                </a:cubicBezTo>
                <a:cubicBezTo>
                  <a:pt x="194" y="331"/>
                  <a:pt x="171" y="396"/>
                  <a:pt x="138" y="456"/>
                </a:cubicBezTo>
                <a:cubicBezTo>
                  <a:pt x="105" y="516"/>
                  <a:pt x="76" y="599"/>
                  <a:pt x="60" y="636"/>
                </a:cubicBezTo>
              </a:path>
            </a:pathLst>
          </a:custGeom>
          <a:noFill/>
          <a:ln w="12700" cap="flat" cmpd="sng">
            <a:solidFill>
              <a:schemeClr val="tx2"/>
            </a:solidFill>
            <a:prstDash val="lg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Freeform 67"/>
          <p:cNvSpPr>
            <a:spLocks/>
          </p:cNvSpPr>
          <p:nvPr/>
        </p:nvSpPr>
        <p:spPr bwMode="auto">
          <a:xfrm>
            <a:off x="2590800" y="5105400"/>
            <a:ext cx="896938" cy="1009650"/>
          </a:xfrm>
          <a:custGeom>
            <a:avLst/>
            <a:gdLst>
              <a:gd name="T0" fmla="*/ 0 w 565"/>
              <a:gd name="T1" fmla="*/ 0 h 636"/>
              <a:gd name="T2" fmla="*/ 522 w 565"/>
              <a:gd name="T3" fmla="*/ 126 h 636"/>
              <a:gd name="T4" fmla="*/ 258 w 565"/>
              <a:gd name="T5" fmla="*/ 276 h 636"/>
              <a:gd name="T6" fmla="*/ 138 w 565"/>
              <a:gd name="T7" fmla="*/ 456 h 636"/>
              <a:gd name="T8" fmla="*/ 60 w 565"/>
              <a:gd name="T9" fmla="*/ 636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"/>
              <a:gd name="T16" fmla="*/ 0 h 636"/>
              <a:gd name="T17" fmla="*/ 565 w 565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" h="636">
                <a:moveTo>
                  <a:pt x="0" y="0"/>
                </a:moveTo>
                <a:cubicBezTo>
                  <a:pt x="87" y="22"/>
                  <a:pt x="479" y="80"/>
                  <a:pt x="522" y="126"/>
                </a:cubicBezTo>
                <a:cubicBezTo>
                  <a:pt x="565" y="172"/>
                  <a:pt x="322" y="221"/>
                  <a:pt x="258" y="276"/>
                </a:cubicBezTo>
                <a:cubicBezTo>
                  <a:pt x="194" y="331"/>
                  <a:pt x="171" y="396"/>
                  <a:pt x="138" y="456"/>
                </a:cubicBezTo>
                <a:cubicBezTo>
                  <a:pt x="105" y="516"/>
                  <a:pt x="76" y="599"/>
                  <a:pt x="60" y="636"/>
                </a:cubicBezTo>
              </a:path>
            </a:pathLst>
          </a:custGeom>
          <a:noFill/>
          <a:ln w="12700" cap="flat" cmpd="sng">
            <a:solidFill>
              <a:schemeClr val="tx2"/>
            </a:solidFill>
            <a:prstDash val="lg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5" name="Freeform 68"/>
          <p:cNvSpPr>
            <a:spLocks/>
          </p:cNvSpPr>
          <p:nvPr/>
        </p:nvSpPr>
        <p:spPr bwMode="auto">
          <a:xfrm>
            <a:off x="1533525" y="5495925"/>
            <a:ext cx="306388" cy="600075"/>
          </a:xfrm>
          <a:custGeom>
            <a:avLst/>
            <a:gdLst>
              <a:gd name="T0" fmla="*/ 0 w 193"/>
              <a:gd name="T1" fmla="*/ 0 h 378"/>
              <a:gd name="T2" fmla="*/ 186 w 193"/>
              <a:gd name="T3" fmla="*/ 150 h 378"/>
              <a:gd name="T4" fmla="*/ 42 w 193"/>
              <a:gd name="T5" fmla="*/ 378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 cap="flat" cmpd="sng">
            <a:solidFill>
              <a:schemeClr val="tx2"/>
            </a:solidFill>
            <a:prstDash val="lg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6" name="Freeform 71"/>
          <p:cNvSpPr>
            <a:spLocks/>
          </p:cNvSpPr>
          <p:nvPr/>
        </p:nvSpPr>
        <p:spPr bwMode="auto">
          <a:xfrm>
            <a:off x="3657600" y="5486400"/>
            <a:ext cx="306388" cy="600075"/>
          </a:xfrm>
          <a:custGeom>
            <a:avLst/>
            <a:gdLst>
              <a:gd name="T0" fmla="*/ 0 w 193"/>
              <a:gd name="T1" fmla="*/ 0 h 378"/>
              <a:gd name="T2" fmla="*/ 186 w 193"/>
              <a:gd name="T3" fmla="*/ 150 h 378"/>
              <a:gd name="T4" fmla="*/ 42 w 193"/>
              <a:gd name="T5" fmla="*/ 378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 cap="flat" cmpd="sng">
            <a:solidFill>
              <a:schemeClr val="tx2"/>
            </a:solidFill>
            <a:prstDash val="lg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7" name="Freeform 72"/>
          <p:cNvSpPr>
            <a:spLocks/>
          </p:cNvSpPr>
          <p:nvPr/>
        </p:nvSpPr>
        <p:spPr bwMode="auto">
          <a:xfrm>
            <a:off x="5781675" y="5476875"/>
            <a:ext cx="306388" cy="600075"/>
          </a:xfrm>
          <a:custGeom>
            <a:avLst/>
            <a:gdLst>
              <a:gd name="T0" fmla="*/ 0 w 193"/>
              <a:gd name="T1" fmla="*/ 0 h 378"/>
              <a:gd name="T2" fmla="*/ 186 w 193"/>
              <a:gd name="T3" fmla="*/ 150 h 378"/>
              <a:gd name="T4" fmla="*/ 42 w 193"/>
              <a:gd name="T5" fmla="*/ 378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 cap="flat" cmpd="sng">
            <a:solidFill>
              <a:schemeClr val="tx2"/>
            </a:solidFill>
            <a:prstDash val="lg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8" name="Freeform 73"/>
          <p:cNvSpPr>
            <a:spLocks/>
          </p:cNvSpPr>
          <p:nvPr/>
        </p:nvSpPr>
        <p:spPr bwMode="auto">
          <a:xfrm>
            <a:off x="7905750" y="5467350"/>
            <a:ext cx="306388" cy="600075"/>
          </a:xfrm>
          <a:custGeom>
            <a:avLst/>
            <a:gdLst>
              <a:gd name="T0" fmla="*/ 0 w 193"/>
              <a:gd name="T1" fmla="*/ 0 h 378"/>
              <a:gd name="T2" fmla="*/ 186 w 193"/>
              <a:gd name="T3" fmla="*/ 150 h 378"/>
              <a:gd name="T4" fmla="*/ 42 w 193"/>
              <a:gd name="T5" fmla="*/ 378 h 378"/>
              <a:gd name="T6" fmla="*/ 0 60000 65536"/>
              <a:gd name="T7" fmla="*/ 0 60000 65536"/>
              <a:gd name="T8" fmla="*/ 0 60000 65536"/>
              <a:gd name="T9" fmla="*/ 0 w 193"/>
              <a:gd name="T10" fmla="*/ 0 h 378"/>
              <a:gd name="T11" fmla="*/ 193 w 193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378">
                <a:moveTo>
                  <a:pt x="0" y="0"/>
                </a:moveTo>
                <a:cubicBezTo>
                  <a:pt x="31" y="25"/>
                  <a:pt x="179" y="87"/>
                  <a:pt x="186" y="150"/>
                </a:cubicBezTo>
                <a:cubicBezTo>
                  <a:pt x="193" y="213"/>
                  <a:pt x="72" y="331"/>
                  <a:pt x="42" y="378"/>
                </a:cubicBezTo>
              </a:path>
            </a:pathLst>
          </a:custGeom>
          <a:noFill/>
          <a:ln w="12700" cap="flat" cmpd="sng">
            <a:solidFill>
              <a:schemeClr val="tx2"/>
            </a:solidFill>
            <a:prstDash val="lg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79" name="AutoShape 84"/>
          <p:cNvCxnSpPr>
            <a:cxnSpLocks noChangeShapeType="1"/>
          </p:cNvCxnSpPr>
          <p:nvPr/>
        </p:nvCxnSpPr>
        <p:spPr bwMode="auto">
          <a:xfrm flipH="1" flipV="1">
            <a:off x="2112963" y="5910263"/>
            <a:ext cx="100012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0" name="AutoShape 85"/>
          <p:cNvCxnSpPr>
            <a:cxnSpLocks noChangeShapeType="1"/>
          </p:cNvCxnSpPr>
          <p:nvPr/>
        </p:nvCxnSpPr>
        <p:spPr bwMode="auto">
          <a:xfrm flipH="1" flipV="1">
            <a:off x="1066800" y="5910263"/>
            <a:ext cx="100013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1" name="AutoShape 86"/>
          <p:cNvCxnSpPr>
            <a:cxnSpLocks noChangeShapeType="1"/>
          </p:cNvCxnSpPr>
          <p:nvPr/>
        </p:nvCxnSpPr>
        <p:spPr bwMode="auto">
          <a:xfrm flipH="1" flipV="1">
            <a:off x="4232275" y="5911850"/>
            <a:ext cx="100013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2" name="AutoShape 87"/>
          <p:cNvCxnSpPr>
            <a:cxnSpLocks noChangeShapeType="1"/>
          </p:cNvCxnSpPr>
          <p:nvPr/>
        </p:nvCxnSpPr>
        <p:spPr bwMode="auto">
          <a:xfrm flipH="1" flipV="1">
            <a:off x="3186113" y="5911850"/>
            <a:ext cx="100012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3" name="AutoShape 88"/>
          <p:cNvCxnSpPr>
            <a:cxnSpLocks noChangeShapeType="1"/>
          </p:cNvCxnSpPr>
          <p:nvPr/>
        </p:nvCxnSpPr>
        <p:spPr bwMode="auto">
          <a:xfrm flipH="1" flipV="1">
            <a:off x="6353175" y="5911850"/>
            <a:ext cx="100013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4" name="AutoShape 89"/>
          <p:cNvCxnSpPr>
            <a:cxnSpLocks noChangeShapeType="1"/>
          </p:cNvCxnSpPr>
          <p:nvPr/>
        </p:nvCxnSpPr>
        <p:spPr bwMode="auto">
          <a:xfrm flipH="1" flipV="1">
            <a:off x="5307013" y="5911850"/>
            <a:ext cx="100012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5" name="AutoShape 90"/>
          <p:cNvCxnSpPr>
            <a:cxnSpLocks noChangeShapeType="1"/>
          </p:cNvCxnSpPr>
          <p:nvPr/>
        </p:nvCxnSpPr>
        <p:spPr bwMode="auto">
          <a:xfrm flipH="1" flipV="1">
            <a:off x="8482013" y="5921375"/>
            <a:ext cx="100012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6" name="AutoShape 91"/>
          <p:cNvCxnSpPr>
            <a:cxnSpLocks noChangeShapeType="1"/>
          </p:cNvCxnSpPr>
          <p:nvPr/>
        </p:nvCxnSpPr>
        <p:spPr bwMode="auto">
          <a:xfrm flipH="1" flipV="1">
            <a:off x="7426325" y="5913438"/>
            <a:ext cx="100013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87" name="Oval 93"/>
          <p:cNvSpPr>
            <a:spLocks noChangeArrowheads="1"/>
          </p:cNvSpPr>
          <p:nvPr/>
        </p:nvSpPr>
        <p:spPr bwMode="auto">
          <a:xfrm>
            <a:off x="11430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88" name="Oval 94"/>
          <p:cNvSpPr>
            <a:spLocks noChangeArrowheads="1"/>
          </p:cNvSpPr>
          <p:nvPr/>
        </p:nvSpPr>
        <p:spPr bwMode="auto">
          <a:xfrm>
            <a:off x="6096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89" name="Oval 95"/>
          <p:cNvSpPr>
            <a:spLocks noChangeArrowheads="1"/>
          </p:cNvSpPr>
          <p:nvPr/>
        </p:nvSpPr>
        <p:spPr bwMode="auto">
          <a:xfrm>
            <a:off x="16002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90" name="Oval 96"/>
          <p:cNvSpPr>
            <a:spLocks noChangeArrowheads="1"/>
          </p:cNvSpPr>
          <p:nvPr/>
        </p:nvSpPr>
        <p:spPr bwMode="auto">
          <a:xfrm>
            <a:off x="22098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91" name="Oval 97"/>
          <p:cNvSpPr>
            <a:spLocks noChangeArrowheads="1"/>
          </p:cNvSpPr>
          <p:nvPr/>
        </p:nvSpPr>
        <p:spPr bwMode="auto">
          <a:xfrm>
            <a:off x="26670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92" name="Oval 98"/>
          <p:cNvSpPr>
            <a:spLocks noChangeArrowheads="1"/>
          </p:cNvSpPr>
          <p:nvPr/>
        </p:nvSpPr>
        <p:spPr bwMode="auto">
          <a:xfrm>
            <a:off x="32766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93" name="Oval 99"/>
          <p:cNvSpPr>
            <a:spLocks noChangeArrowheads="1"/>
          </p:cNvSpPr>
          <p:nvPr/>
        </p:nvSpPr>
        <p:spPr bwMode="auto">
          <a:xfrm>
            <a:off x="38100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94" name="Oval 100"/>
          <p:cNvSpPr>
            <a:spLocks noChangeArrowheads="1"/>
          </p:cNvSpPr>
          <p:nvPr/>
        </p:nvSpPr>
        <p:spPr bwMode="auto">
          <a:xfrm>
            <a:off x="43434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95" name="Oval 101"/>
          <p:cNvSpPr>
            <a:spLocks noChangeArrowheads="1"/>
          </p:cNvSpPr>
          <p:nvPr/>
        </p:nvSpPr>
        <p:spPr bwMode="auto">
          <a:xfrm>
            <a:off x="48768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96" name="Oval 102"/>
          <p:cNvSpPr>
            <a:spLocks noChangeArrowheads="1"/>
          </p:cNvSpPr>
          <p:nvPr/>
        </p:nvSpPr>
        <p:spPr bwMode="auto">
          <a:xfrm>
            <a:off x="54102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97" name="Oval 103"/>
          <p:cNvSpPr>
            <a:spLocks noChangeArrowheads="1"/>
          </p:cNvSpPr>
          <p:nvPr/>
        </p:nvSpPr>
        <p:spPr bwMode="auto">
          <a:xfrm>
            <a:off x="59436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98" name="Oval 104"/>
          <p:cNvSpPr>
            <a:spLocks noChangeArrowheads="1"/>
          </p:cNvSpPr>
          <p:nvPr/>
        </p:nvSpPr>
        <p:spPr bwMode="auto">
          <a:xfrm>
            <a:off x="64770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199" name="Oval 105"/>
          <p:cNvSpPr>
            <a:spLocks noChangeArrowheads="1"/>
          </p:cNvSpPr>
          <p:nvPr/>
        </p:nvSpPr>
        <p:spPr bwMode="auto">
          <a:xfrm>
            <a:off x="70104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200" name="Oval 106"/>
          <p:cNvSpPr>
            <a:spLocks noChangeArrowheads="1"/>
          </p:cNvSpPr>
          <p:nvPr/>
        </p:nvSpPr>
        <p:spPr bwMode="auto">
          <a:xfrm>
            <a:off x="75438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201" name="Oval 107"/>
          <p:cNvSpPr>
            <a:spLocks noChangeArrowheads="1"/>
          </p:cNvSpPr>
          <p:nvPr/>
        </p:nvSpPr>
        <p:spPr bwMode="auto">
          <a:xfrm>
            <a:off x="80010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202" name="Oval 108"/>
          <p:cNvSpPr>
            <a:spLocks noChangeArrowheads="1"/>
          </p:cNvSpPr>
          <p:nvPr/>
        </p:nvSpPr>
        <p:spPr bwMode="auto">
          <a:xfrm>
            <a:off x="8534400" y="6096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1600">
              <a:latin typeface="Times New Roman" charset="0"/>
              <a:sym typeface="Symbol" charset="0"/>
            </a:endParaRPr>
          </a:p>
        </p:txBody>
      </p:sp>
      <p:sp>
        <p:nvSpPr>
          <p:cNvPr id="5203" name="Date Placeholder 8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1E05903-D0B5-BF42-AADA-B1F1432668DA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1628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Recall PQ Sorting</a:t>
            </a:r>
          </a:p>
        </p:txBody>
      </p:sp>
      <p:sp>
        <p:nvSpPr>
          <p:cNvPr id="10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45720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We use a priority queue</a:t>
            </a:r>
          </a:p>
          <a:p>
            <a:pPr marL="800100" lvl="1" indent="-342900" eaLnBrk="1" hangingPunct="1">
              <a:buSzTx/>
            </a:pPr>
            <a:r>
              <a:rPr lang="en-US" sz="1800" dirty="0">
                <a:latin typeface="Tahoma" charset="0"/>
              </a:rPr>
              <a:t>Insert the elements with a series of </a:t>
            </a:r>
            <a:r>
              <a:rPr lang="en-US" sz="1800" dirty="0">
                <a:solidFill>
                  <a:schemeClr val="tx2"/>
                </a:solidFill>
                <a:latin typeface="Tahoma" charset="0"/>
              </a:rPr>
              <a:t>insert</a:t>
            </a:r>
            <a:r>
              <a:rPr lang="en-US" sz="1800" dirty="0">
                <a:latin typeface="Tahoma" charset="0"/>
              </a:rPr>
              <a:t> operations</a:t>
            </a:r>
          </a:p>
          <a:p>
            <a:pPr marL="800100" lvl="1" indent="-342900" eaLnBrk="1" hangingPunct="1">
              <a:buSzTx/>
            </a:pPr>
            <a:r>
              <a:rPr lang="en-US" sz="1800" dirty="0">
                <a:latin typeface="Tahoma" charset="0"/>
              </a:rPr>
              <a:t>Remove the elements in sorted order with a series of </a:t>
            </a:r>
            <a:r>
              <a:rPr lang="en-US" sz="1800" dirty="0" err="1">
                <a:solidFill>
                  <a:schemeClr val="tx2"/>
                </a:solidFill>
                <a:latin typeface="Tahoma" charset="0"/>
              </a:rPr>
              <a:t>removeMin</a:t>
            </a:r>
            <a:r>
              <a:rPr lang="en-US" sz="1800" dirty="0">
                <a:latin typeface="Tahoma" charset="0"/>
              </a:rPr>
              <a:t> operations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The running time depends on the priority queue implementation:</a:t>
            </a:r>
          </a:p>
          <a:p>
            <a:pPr marL="800100" lvl="1" indent="-342900" eaLnBrk="1" hangingPunct="1"/>
            <a:r>
              <a:rPr lang="en-US" sz="1800" dirty="0">
                <a:latin typeface="Tahoma" charset="0"/>
              </a:rPr>
              <a:t>Unsorted sequence gives selection-sort: O(n</a:t>
            </a:r>
            <a:r>
              <a:rPr lang="en-US" sz="1800" baseline="30000" dirty="0">
                <a:latin typeface="Tahoma" charset="0"/>
              </a:rPr>
              <a:t>2</a:t>
            </a:r>
            <a:r>
              <a:rPr lang="en-US" sz="1800" dirty="0">
                <a:latin typeface="Tahoma" charset="0"/>
              </a:rPr>
              <a:t>) time</a:t>
            </a:r>
          </a:p>
          <a:p>
            <a:pPr marL="800100" lvl="1" indent="-342900" eaLnBrk="1" hangingPunct="1"/>
            <a:r>
              <a:rPr lang="en-US" sz="1800" dirty="0">
                <a:latin typeface="Tahoma" charset="0"/>
              </a:rPr>
              <a:t>Sorted sequence gives insertion-sort: O(n</a:t>
            </a:r>
            <a:r>
              <a:rPr lang="en-US" sz="1800" baseline="30000" dirty="0">
                <a:latin typeface="Tahoma" charset="0"/>
              </a:rPr>
              <a:t>2</a:t>
            </a:r>
            <a:r>
              <a:rPr lang="en-US" sz="1800" dirty="0">
                <a:latin typeface="Tahoma" charset="0"/>
              </a:rPr>
              <a:t>) time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Can we do better?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010400" y="228600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3" imgW="761744" imgH="761744" progId="MS_ClipArt_Gallery.2">
                  <p:embed/>
                </p:oleObj>
              </mc:Choice>
              <mc:Fallback>
                <p:oleObj name="Clip" r:id="rId3" imgW="761744" imgH="761744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8600"/>
                        <a:ext cx="1676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319314" y="496388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267200"/>
            <a:ext cx="5867400" cy="2232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B08F4B7-A619-3044-8864-D2F8BD879FD9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Heaps</a:t>
            </a:r>
          </a:p>
        </p:txBody>
      </p:sp>
      <p:sp>
        <p:nvSpPr>
          <p:cNvPr id="10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600200"/>
            <a:ext cx="42291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000">
                <a:latin typeface="Tahoma" charset="0"/>
              </a:rPr>
              <a:t>A heap is a binary tree storing keys at its nodes and satisfying the following properties: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>
                <a:solidFill>
                  <a:schemeClr val="tx2"/>
                </a:solidFill>
                <a:latin typeface="Tahoma" charset="0"/>
              </a:rPr>
              <a:t>Heap-Order:</a:t>
            </a:r>
            <a:r>
              <a:rPr lang="en-US" sz="2000">
                <a:latin typeface="Tahoma" charset="0"/>
              </a:rPr>
              <a:t> for every internal node v other than the root,</a:t>
            </a:r>
            <a:br>
              <a:rPr lang="en-US" sz="2000">
                <a:latin typeface="Tahoma" charset="0"/>
              </a:rPr>
            </a:br>
            <a:r>
              <a:rPr lang="en-US" sz="2000" b="1" i="1">
                <a:latin typeface="Times New Roman" charset="0"/>
              </a:rPr>
              <a:t>key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v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Tahoma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</a:t>
            </a:r>
            <a:r>
              <a:rPr lang="en-US" sz="2000">
                <a:latin typeface="Tahoma" charset="0"/>
              </a:rPr>
              <a:t> </a:t>
            </a:r>
            <a:r>
              <a:rPr lang="en-US" sz="2000" b="1" i="1">
                <a:latin typeface="Times New Roman" charset="0"/>
              </a:rPr>
              <a:t>key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parent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v</a:t>
            </a:r>
            <a:r>
              <a:rPr lang="en-US" sz="2000">
                <a:latin typeface="Times New Roman" charset="0"/>
              </a:rPr>
              <a:t>))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>
                <a:solidFill>
                  <a:schemeClr val="tx2"/>
                </a:solidFill>
                <a:latin typeface="Tahoma" charset="0"/>
              </a:rPr>
              <a:t>Complete Binary Tree:</a:t>
            </a:r>
            <a:r>
              <a:rPr lang="en-US" sz="2000">
                <a:latin typeface="Tahoma" charset="0"/>
              </a:rPr>
              <a:t> let </a:t>
            </a:r>
            <a:r>
              <a:rPr lang="en-US" sz="2000" b="1" i="1">
                <a:latin typeface="Times New Roman" charset="0"/>
              </a:rPr>
              <a:t>h</a:t>
            </a:r>
            <a:r>
              <a:rPr lang="en-US" sz="2000">
                <a:latin typeface="Tahoma" charset="0"/>
              </a:rPr>
              <a:t> be the height of the heap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700">
                <a:latin typeface="Tahoma" charset="0"/>
              </a:rPr>
              <a:t>for </a:t>
            </a:r>
            <a:r>
              <a:rPr lang="en-US" sz="1700" b="1" i="1">
                <a:latin typeface="Times New Roman" charset="0"/>
              </a:rPr>
              <a:t>i </a:t>
            </a:r>
            <a:r>
              <a:rPr lang="en-US" sz="1700">
                <a:latin typeface="Symbol" charset="0"/>
                <a:sym typeface="Symbol" charset="0"/>
              </a:rPr>
              <a:t>= </a:t>
            </a:r>
            <a:r>
              <a:rPr lang="en-US" sz="1700">
                <a:latin typeface="Times New Roman" charset="0"/>
              </a:rPr>
              <a:t>0, … , </a:t>
            </a:r>
            <a:r>
              <a:rPr lang="en-US" sz="1700" b="1" i="1">
                <a:latin typeface="Times New Roman" charset="0"/>
              </a:rPr>
              <a:t>h </a:t>
            </a:r>
            <a:r>
              <a:rPr lang="en-US" sz="1700">
                <a:latin typeface="Symbol" charset="0"/>
                <a:sym typeface="Symbol" charset="0"/>
              </a:rPr>
              <a:t>- </a:t>
            </a:r>
            <a:r>
              <a:rPr lang="en-US" sz="1700">
                <a:latin typeface="Times New Roman" charset="0"/>
              </a:rPr>
              <a:t>1,</a:t>
            </a:r>
            <a:r>
              <a:rPr lang="en-US" sz="1700">
                <a:latin typeface="Tahoma" charset="0"/>
              </a:rPr>
              <a:t> there are </a:t>
            </a:r>
            <a:r>
              <a:rPr lang="en-US" sz="1700">
                <a:latin typeface="Times New Roman" charset="0"/>
              </a:rPr>
              <a:t>2</a:t>
            </a:r>
            <a:r>
              <a:rPr lang="en-US" sz="1700" b="1" i="1" baseline="30000">
                <a:latin typeface="Times New Roman" charset="0"/>
              </a:rPr>
              <a:t>i</a:t>
            </a:r>
            <a:r>
              <a:rPr lang="en-US" sz="1700">
                <a:latin typeface="Tahoma" charset="0"/>
              </a:rPr>
              <a:t> nodes of depth </a:t>
            </a:r>
            <a:r>
              <a:rPr lang="en-US" sz="1700" b="1" i="1">
                <a:latin typeface="Times New Roman" charset="0"/>
              </a:rPr>
              <a:t>i</a:t>
            </a:r>
            <a:endParaRPr lang="en-US" sz="1700">
              <a:latin typeface="Tahoma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1700">
                <a:latin typeface="Tahoma" charset="0"/>
              </a:rPr>
              <a:t>at depth </a:t>
            </a:r>
            <a:r>
              <a:rPr lang="en-US" sz="1700" b="1" i="1">
                <a:latin typeface="Times New Roman" charset="0"/>
              </a:rPr>
              <a:t>h</a:t>
            </a:r>
            <a:r>
              <a:rPr lang="en-US" sz="1700">
                <a:latin typeface="Tahoma" charset="0"/>
              </a:rPr>
              <a:t> </a:t>
            </a:r>
            <a:r>
              <a:rPr lang="en-US" sz="1700">
                <a:latin typeface="Symbol" charset="0"/>
                <a:sym typeface="Symbol" charset="0"/>
              </a:rPr>
              <a:t>-</a:t>
            </a:r>
            <a:r>
              <a:rPr lang="en-US" sz="1700">
                <a:latin typeface="Times New Roman" charset="0"/>
                <a:sym typeface="Symbol" charset="0"/>
              </a:rPr>
              <a:t> 1</a:t>
            </a:r>
            <a:r>
              <a:rPr lang="en-US" sz="1700">
                <a:latin typeface="Tahoma" charset="0"/>
              </a:rPr>
              <a:t>, the internal nodes are to the left of the external nodes</a:t>
            </a:r>
          </a:p>
        </p:txBody>
      </p:sp>
      <p:sp>
        <p:nvSpPr>
          <p:cNvPr id="10246" name="Oval 7"/>
          <p:cNvSpPr>
            <a:spLocks noChangeArrowheads="1"/>
          </p:cNvSpPr>
          <p:nvPr/>
        </p:nvSpPr>
        <p:spPr bwMode="auto">
          <a:xfrm>
            <a:off x="6992938" y="3208338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2000">
                <a:latin typeface="Times New Roman" charset="0"/>
                <a:sym typeface="Symbol" charset="0"/>
              </a:rPr>
              <a:t>2</a:t>
            </a:r>
          </a:p>
        </p:txBody>
      </p:sp>
      <p:sp>
        <p:nvSpPr>
          <p:cNvPr id="10247" name="Oval 8"/>
          <p:cNvSpPr>
            <a:spLocks noChangeArrowheads="1"/>
          </p:cNvSpPr>
          <p:nvPr/>
        </p:nvSpPr>
        <p:spPr bwMode="auto">
          <a:xfrm>
            <a:off x="7959725" y="3817938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20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10248" name="Oval 9"/>
          <p:cNvSpPr>
            <a:spLocks noChangeArrowheads="1"/>
          </p:cNvSpPr>
          <p:nvPr/>
        </p:nvSpPr>
        <p:spPr bwMode="auto">
          <a:xfrm>
            <a:off x="5856288" y="3817938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2000"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10249" name="Oval 10"/>
          <p:cNvSpPr>
            <a:spLocks noChangeArrowheads="1"/>
          </p:cNvSpPr>
          <p:nvPr/>
        </p:nvSpPr>
        <p:spPr bwMode="auto">
          <a:xfrm>
            <a:off x="6557963" y="4427538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200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0250" name="AutoShape 16"/>
          <p:cNvCxnSpPr>
            <a:cxnSpLocks noChangeShapeType="1"/>
            <a:stCxn id="10246" idx="3"/>
            <a:endCxn id="10248" idx="7"/>
          </p:cNvCxnSpPr>
          <p:nvPr/>
        </p:nvCxnSpPr>
        <p:spPr bwMode="auto">
          <a:xfrm flipH="1">
            <a:off x="6181725" y="3543300"/>
            <a:ext cx="86677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AutoShape 17"/>
          <p:cNvCxnSpPr>
            <a:cxnSpLocks noChangeShapeType="1"/>
            <a:stCxn id="10247" idx="1"/>
            <a:endCxn id="10246" idx="5"/>
          </p:cNvCxnSpPr>
          <p:nvPr/>
        </p:nvCxnSpPr>
        <p:spPr bwMode="auto">
          <a:xfrm flipH="1" flipV="1">
            <a:off x="7318375" y="3543300"/>
            <a:ext cx="696913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AutoShape 22"/>
          <p:cNvCxnSpPr>
            <a:cxnSpLocks noChangeShapeType="1"/>
            <a:stCxn id="10254" idx="7"/>
            <a:endCxn id="10248" idx="3"/>
          </p:cNvCxnSpPr>
          <p:nvPr/>
        </p:nvCxnSpPr>
        <p:spPr bwMode="auto">
          <a:xfrm flipV="1">
            <a:off x="5481638" y="4152900"/>
            <a:ext cx="430212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23"/>
          <p:cNvCxnSpPr>
            <a:cxnSpLocks noChangeShapeType="1"/>
            <a:stCxn id="10249" idx="1"/>
            <a:endCxn id="10248" idx="5"/>
          </p:cNvCxnSpPr>
          <p:nvPr/>
        </p:nvCxnSpPr>
        <p:spPr bwMode="auto">
          <a:xfrm flipH="1" flipV="1">
            <a:off x="6181725" y="4152900"/>
            <a:ext cx="431800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4" name="Oval 24"/>
          <p:cNvSpPr>
            <a:spLocks noChangeArrowheads="1"/>
          </p:cNvSpPr>
          <p:nvPr/>
        </p:nvSpPr>
        <p:spPr bwMode="auto">
          <a:xfrm>
            <a:off x="5156200" y="4427538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20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0255" name="Rectangle 30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0"/>
            <a:ext cx="3810000" cy="1447800"/>
          </a:xfrm>
          <a:noFill/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The</a:t>
            </a:r>
            <a:r>
              <a:rPr lang="en-US" sz="2400">
                <a:solidFill>
                  <a:schemeClr val="tx2"/>
                </a:solidFill>
                <a:latin typeface="Tahoma" charset="0"/>
              </a:rPr>
              <a:t> last node</a:t>
            </a:r>
            <a:r>
              <a:rPr lang="en-US" sz="2400">
                <a:latin typeface="Tahoma" charset="0"/>
              </a:rPr>
              <a:t> of a heap is the rightmost node of maximum depth</a:t>
            </a:r>
            <a:endParaRPr lang="en-US" sz="2400">
              <a:latin typeface="Times New Roman" charset="0"/>
              <a:sym typeface="Symbol" charset="0"/>
            </a:endParaRPr>
          </a:p>
        </p:txBody>
      </p:sp>
      <p:sp>
        <p:nvSpPr>
          <p:cNvPr id="10256" name="Freeform 31"/>
          <p:cNvSpPr>
            <a:spLocks/>
          </p:cNvSpPr>
          <p:nvPr/>
        </p:nvSpPr>
        <p:spPr bwMode="auto">
          <a:xfrm>
            <a:off x="7010400" y="4686300"/>
            <a:ext cx="1247775" cy="1047750"/>
          </a:xfrm>
          <a:custGeom>
            <a:avLst/>
            <a:gdLst>
              <a:gd name="T0" fmla="*/ 786 w 786"/>
              <a:gd name="T1" fmla="*/ 660 h 660"/>
              <a:gd name="T2" fmla="*/ 618 w 786"/>
              <a:gd name="T3" fmla="*/ 198 h 660"/>
              <a:gd name="T4" fmla="*/ 0 w 786"/>
              <a:gd name="T5" fmla="*/ 0 h 660"/>
              <a:gd name="T6" fmla="*/ 0 60000 65536"/>
              <a:gd name="T7" fmla="*/ 0 60000 65536"/>
              <a:gd name="T8" fmla="*/ 0 60000 65536"/>
              <a:gd name="T9" fmla="*/ 0 w 786"/>
              <a:gd name="T10" fmla="*/ 0 h 660"/>
              <a:gd name="T11" fmla="*/ 786 w 786"/>
              <a:gd name="T12" fmla="*/ 660 h 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6" h="660">
                <a:moveTo>
                  <a:pt x="786" y="660"/>
                </a:moveTo>
                <a:cubicBezTo>
                  <a:pt x="757" y="583"/>
                  <a:pt x="749" y="308"/>
                  <a:pt x="618" y="198"/>
                </a:cubicBezTo>
                <a:cubicBezTo>
                  <a:pt x="487" y="88"/>
                  <a:pt x="129" y="41"/>
                  <a:pt x="0" y="0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Text Box 32"/>
          <p:cNvSpPr txBox="1">
            <a:spLocks noChangeArrowheads="1"/>
          </p:cNvSpPr>
          <p:nvPr/>
        </p:nvSpPr>
        <p:spPr bwMode="auto">
          <a:xfrm>
            <a:off x="7623175" y="5692775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last node</a:t>
            </a:r>
          </a:p>
        </p:txBody>
      </p:sp>
      <p:sp>
        <p:nvSpPr>
          <p:cNvPr id="10258" name="Date Placeholder 1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F8612B4-55FE-F948-A6ED-9B5A7108B948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Height of a Heap</a:t>
            </a:r>
          </a:p>
        </p:txBody>
      </p:sp>
      <p:sp>
        <p:nvSpPr>
          <p:cNvPr id="20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20574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tx2"/>
                </a:solidFill>
                <a:latin typeface="Tahoma" charset="0"/>
              </a:rPr>
              <a:t>Theorem:</a:t>
            </a:r>
            <a:r>
              <a:rPr lang="en-US" sz="2000">
                <a:latin typeface="Tahoma" charset="0"/>
              </a:rPr>
              <a:t> A heap storing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>
                <a:latin typeface="Tahoma" charset="0"/>
              </a:rPr>
              <a:t>keys has height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(log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</a:p>
          <a:p>
            <a:pPr eaLnBrk="1" hangingPunct="1">
              <a:buFont typeface="Wingdings" charset="0"/>
              <a:buNone/>
            </a:pPr>
            <a:r>
              <a:rPr lang="en-US" sz="2000">
                <a:latin typeface="Tahoma" charset="0"/>
              </a:rPr>
              <a:t>	Proof: (we apply the complete binary tree property)</a:t>
            </a:r>
          </a:p>
          <a:p>
            <a:pPr lvl="1" eaLnBrk="1" hangingPunct="1"/>
            <a:r>
              <a:rPr lang="en-US" sz="1800">
                <a:latin typeface="Tahoma" charset="0"/>
              </a:rPr>
              <a:t>Let </a:t>
            </a:r>
            <a:r>
              <a:rPr lang="en-US" sz="1800" b="1" i="1">
                <a:latin typeface="Times New Roman" charset="0"/>
              </a:rPr>
              <a:t>h</a:t>
            </a:r>
            <a:r>
              <a:rPr lang="en-US" sz="1800">
                <a:latin typeface="Tahoma" charset="0"/>
              </a:rPr>
              <a:t> be the height of a heap storing </a:t>
            </a:r>
            <a:r>
              <a:rPr lang="en-US" sz="1800" b="1" i="1">
                <a:latin typeface="Times New Roman" charset="0"/>
              </a:rPr>
              <a:t>n </a:t>
            </a:r>
            <a:r>
              <a:rPr lang="en-US" sz="1800">
                <a:latin typeface="Tahoma" charset="0"/>
              </a:rPr>
              <a:t>keys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Since there are </a:t>
            </a:r>
            <a:r>
              <a:rPr lang="en-US" sz="1800">
                <a:latin typeface="Times New Roman" charset="0"/>
              </a:rPr>
              <a:t>2</a:t>
            </a:r>
            <a:r>
              <a:rPr lang="en-US" sz="1800" b="1" i="1" baseline="30000">
                <a:latin typeface="Times New Roman" charset="0"/>
              </a:rPr>
              <a:t>i</a:t>
            </a:r>
            <a:r>
              <a:rPr lang="en-US" sz="1800">
                <a:latin typeface="Tahoma" charset="0"/>
              </a:rPr>
              <a:t> keys at depth </a:t>
            </a:r>
            <a:r>
              <a:rPr lang="en-US" sz="1800" b="1" i="1">
                <a:latin typeface="Times New Roman" charset="0"/>
              </a:rPr>
              <a:t>i</a:t>
            </a:r>
            <a:r>
              <a:rPr lang="en-US" sz="1800">
                <a:latin typeface="Tahoma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=</a:t>
            </a:r>
            <a:r>
              <a:rPr lang="en-US" sz="1800">
                <a:latin typeface="Tahoma" charset="0"/>
              </a:rPr>
              <a:t> </a:t>
            </a:r>
            <a:r>
              <a:rPr lang="en-US" sz="1800">
                <a:latin typeface="Times New Roman" charset="0"/>
              </a:rPr>
              <a:t>0, … , </a:t>
            </a:r>
            <a:r>
              <a:rPr lang="en-US" sz="1800" b="1" i="1">
                <a:latin typeface="Times New Roman" charset="0"/>
              </a:rPr>
              <a:t>h </a:t>
            </a:r>
            <a:r>
              <a:rPr lang="en-US" sz="1800">
                <a:latin typeface="Symbol" charset="0"/>
                <a:sym typeface="Symbol" charset="0"/>
              </a:rPr>
              <a:t>- </a:t>
            </a:r>
            <a:r>
              <a:rPr lang="en-US" sz="1800">
                <a:latin typeface="Times New Roman" charset="0"/>
              </a:rPr>
              <a:t>1 </a:t>
            </a:r>
            <a:r>
              <a:rPr lang="en-US" sz="1800">
                <a:latin typeface="Tahoma" charset="0"/>
              </a:rPr>
              <a:t>and at least one key at depth </a:t>
            </a:r>
            <a:r>
              <a:rPr lang="en-US" sz="1800" b="1" i="1">
                <a:latin typeface="Times New Roman" charset="0"/>
              </a:rPr>
              <a:t>h</a:t>
            </a:r>
            <a:r>
              <a:rPr lang="en-US" sz="1800">
                <a:latin typeface="Tahoma" charset="0"/>
              </a:rPr>
              <a:t>, we have </a:t>
            </a:r>
            <a:r>
              <a:rPr lang="en-US" sz="1800" b="1" i="1">
                <a:latin typeface="Times New Roman" charset="0"/>
              </a:rPr>
              <a:t>n</a:t>
            </a:r>
            <a:r>
              <a:rPr lang="en-US" sz="1800">
                <a:latin typeface="Tahoma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</a:t>
            </a:r>
            <a:r>
              <a:rPr lang="en-US" sz="1800">
                <a:latin typeface="Tahoma" charset="0"/>
              </a:rPr>
              <a:t> </a:t>
            </a:r>
            <a:r>
              <a:rPr lang="en-US" sz="1800">
                <a:latin typeface="Times New Roman" charset="0"/>
              </a:rPr>
              <a:t>1 </a:t>
            </a:r>
            <a:r>
              <a:rPr lang="en-US" sz="1800">
                <a:latin typeface="Symbol" charset="0"/>
                <a:sym typeface="Symbol" charset="0"/>
              </a:rPr>
              <a:t>+ </a:t>
            </a:r>
            <a:r>
              <a:rPr lang="en-US" sz="1800">
                <a:latin typeface="Times New Roman" charset="0"/>
              </a:rPr>
              <a:t>2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>
                <a:latin typeface="Times New Roman" charset="0"/>
              </a:rPr>
              <a:t> 4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>
                <a:latin typeface="Times New Roman" charset="0"/>
              </a:rPr>
              <a:t> …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>
                <a:latin typeface="Times New Roman" charset="0"/>
              </a:rPr>
              <a:t> 2</a:t>
            </a:r>
            <a:r>
              <a:rPr lang="en-US" sz="1800" b="1" i="1" baseline="30000">
                <a:latin typeface="Times New Roman" charset="0"/>
              </a:rPr>
              <a:t>h</a:t>
            </a:r>
            <a:r>
              <a:rPr lang="en-US" sz="1800" baseline="30000">
                <a:latin typeface="Symbol" charset="0"/>
              </a:rPr>
              <a:t>-</a:t>
            </a:r>
            <a:r>
              <a:rPr lang="en-US" sz="1800" baseline="30000">
                <a:latin typeface="Times New Roman" charset="0"/>
              </a:rPr>
              <a:t>1 </a:t>
            </a:r>
            <a:r>
              <a:rPr lang="en-US" sz="1800">
                <a:latin typeface="Symbol" charset="0"/>
                <a:sym typeface="Symbol" charset="0"/>
              </a:rPr>
              <a:t> + </a:t>
            </a:r>
            <a:r>
              <a:rPr lang="en-US" sz="1800">
                <a:latin typeface="Times New Roman" charset="0"/>
              </a:rPr>
              <a:t>1</a:t>
            </a:r>
            <a:r>
              <a:rPr lang="en-US" sz="1800" b="1" i="1" baseline="30000">
                <a:latin typeface="Times New Roman" charset="0"/>
              </a:rPr>
              <a:t> </a:t>
            </a:r>
          </a:p>
          <a:p>
            <a:pPr lvl="1" eaLnBrk="1" hangingPunct="1"/>
            <a:r>
              <a:rPr lang="en-US" sz="1800">
                <a:latin typeface="Tahoma" charset="0"/>
              </a:rPr>
              <a:t>Thus, </a:t>
            </a:r>
            <a:r>
              <a:rPr lang="en-US" sz="1800" b="1" i="1">
                <a:latin typeface="Times New Roman" charset="0"/>
              </a:rPr>
              <a:t>n</a:t>
            </a:r>
            <a:r>
              <a:rPr lang="en-US" sz="1800">
                <a:latin typeface="Tahoma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</a:t>
            </a:r>
            <a:r>
              <a:rPr lang="en-US" sz="1800">
                <a:latin typeface="Tahoma" charset="0"/>
              </a:rPr>
              <a:t> </a:t>
            </a:r>
            <a:r>
              <a:rPr lang="en-US" sz="1800">
                <a:latin typeface="Times New Roman" charset="0"/>
              </a:rPr>
              <a:t>2</a:t>
            </a:r>
            <a:r>
              <a:rPr lang="en-US" sz="1800" b="1" i="1" baseline="30000">
                <a:latin typeface="Times New Roman" charset="0"/>
              </a:rPr>
              <a:t>h</a:t>
            </a:r>
            <a:r>
              <a:rPr lang="en-US" sz="1800" baseline="30000">
                <a:latin typeface="Times New Roman" charset="0"/>
              </a:rPr>
              <a:t> </a:t>
            </a:r>
            <a:r>
              <a:rPr lang="en-US" sz="1800">
                <a:latin typeface="Tahoma" charset="0"/>
              </a:rPr>
              <a:t>, i.e., </a:t>
            </a:r>
            <a:r>
              <a:rPr lang="en-US" sz="1800" b="1" i="1">
                <a:latin typeface="Times New Roman" charset="0"/>
              </a:rPr>
              <a:t>h</a:t>
            </a:r>
            <a:r>
              <a:rPr lang="en-US" sz="1800">
                <a:latin typeface="Tahoma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</a:t>
            </a:r>
            <a:r>
              <a:rPr lang="en-US" sz="1800">
                <a:latin typeface="Tahoma" charset="0"/>
              </a:rPr>
              <a:t> </a:t>
            </a:r>
            <a:r>
              <a:rPr lang="en-US" sz="1800">
                <a:latin typeface="Times New Roman" charset="0"/>
              </a:rPr>
              <a:t>log </a:t>
            </a:r>
            <a:r>
              <a:rPr lang="en-US" sz="1800" b="1" i="1">
                <a:latin typeface="Times New Roman" charset="0"/>
              </a:rPr>
              <a:t>n</a:t>
            </a:r>
            <a:endParaRPr lang="en-US" sz="1800">
              <a:latin typeface="Times New Roman" charset="0"/>
            </a:endParaRPr>
          </a:p>
        </p:txBody>
      </p:sp>
      <p:sp>
        <p:nvSpPr>
          <p:cNvPr id="2055" name="Line 71"/>
          <p:cNvSpPr>
            <a:spLocks noChangeShapeType="1"/>
          </p:cNvSpPr>
          <p:nvPr/>
        </p:nvSpPr>
        <p:spPr bwMode="auto">
          <a:xfrm flipH="1">
            <a:off x="2393950" y="5711825"/>
            <a:ext cx="5873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72"/>
          <p:cNvSpPr>
            <a:spLocks noChangeShapeType="1"/>
          </p:cNvSpPr>
          <p:nvPr/>
        </p:nvSpPr>
        <p:spPr bwMode="auto">
          <a:xfrm flipH="1">
            <a:off x="2393950" y="5256213"/>
            <a:ext cx="5873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73"/>
          <p:cNvSpPr>
            <a:spLocks noChangeShapeType="1"/>
          </p:cNvSpPr>
          <p:nvPr/>
        </p:nvSpPr>
        <p:spPr bwMode="auto">
          <a:xfrm flipH="1">
            <a:off x="2393950" y="4799013"/>
            <a:ext cx="5873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74"/>
          <p:cNvSpPr>
            <a:spLocks noChangeShapeType="1"/>
          </p:cNvSpPr>
          <p:nvPr/>
        </p:nvSpPr>
        <p:spPr bwMode="auto">
          <a:xfrm flipH="1">
            <a:off x="2393950" y="4343400"/>
            <a:ext cx="5873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Oval 4"/>
          <p:cNvSpPr>
            <a:spLocks noChangeArrowheads="1"/>
          </p:cNvSpPr>
          <p:nvPr/>
        </p:nvSpPr>
        <p:spPr bwMode="auto">
          <a:xfrm>
            <a:off x="5643563" y="4140200"/>
            <a:ext cx="338137" cy="33813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2000">
              <a:latin typeface="Times New Roman" charset="0"/>
              <a:sym typeface="Symbol" charset="0"/>
            </a:endParaRPr>
          </a:p>
        </p:txBody>
      </p:sp>
      <p:grpSp>
        <p:nvGrpSpPr>
          <p:cNvPr id="2060" name="Group 66"/>
          <p:cNvGrpSpPr>
            <a:grpSpLocks/>
          </p:cNvGrpSpPr>
          <p:nvPr/>
        </p:nvGrpSpPr>
        <p:grpSpPr bwMode="auto">
          <a:xfrm>
            <a:off x="4467225" y="4613275"/>
            <a:ext cx="2743200" cy="338138"/>
            <a:chOff x="2139" y="2808"/>
            <a:chExt cx="1950" cy="240"/>
          </a:xfrm>
        </p:grpSpPr>
        <p:sp>
          <p:nvSpPr>
            <p:cNvPr id="2085" name="Oval 5"/>
            <p:cNvSpPr>
              <a:spLocks noChangeArrowheads="1"/>
            </p:cNvSpPr>
            <p:nvPr/>
          </p:nvSpPr>
          <p:spPr bwMode="auto">
            <a:xfrm>
              <a:off x="3849" y="280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 sz="2000">
                <a:latin typeface="Times New Roman" charset="0"/>
                <a:sym typeface="Symbol" charset="0"/>
              </a:endParaRPr>
            </a:p>
          </p:txBody>
        </p:sp>
        <p:sp>
          <p:nvSpPr>
            <p:cNvPr id="2086" name="Oval 6"/>
            <p:cNvSpPr>
              <a:spLocks noChangeArrowheads="1"/>
            </p:cNvSpPr>
            <p:nvPr/>
          </p:nvSpPr>
          <p:spPr bwMode="auto">
            <a:xfrm>
              <a:off x="2139" y="280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 sz="2000">
                <a:latin typeface="Times New Roman" charset="0"/>
                <a:sym typeface="Symbol" charset="0"/>
              </a:endParaRPr>
            </a:p>
          </p:txBody>
        </p:sp>
      </p:grpSp>
      <p:cxnSp>
        <p:nvCxnSpPr>
          <p:cNvPr id="2061" name="AutoShape 12"/>
          <p:cNvCxnSpPr>
            <a:cxnSpLocks noChangeShapeType="1"/>
            <a:stCxn id="2059" idx="3"/>
            <a:endCxn id="2086" idx="7"/>
          </p:cNvCxnSpPr>
          <p:nvPr/>
        </p:nvCxnSpPr>
        <p:spPr bwMode="auto">
          <a:xfrm flipH="1">
            <a:off x="4756150" y="4438650"/>
            <a:ext cx="936625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2" name="AutoShape 13"/>
          <p:cNvCxnSpPr>
            <a:cxnSpLocks noChangeShapeType="1"/>
            <a:stCxn id="2085" idx="1"/>
            <a:endCxn id="2059" idx="5"/>
          </p:cNvCxnSpPr>
          <p:nvPr/>
        </p:nvCxnSpPr>
        <p:spPr bwMode="auto">
          <a:xfrm flipH="1" flipV="1">
            <a:off x="5932488" y="4438650"/>
            <a:ext cx="989012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3" name="AutoShape 14"/>
          <p:cNvCxnSpPr>
            <a:cxnSpLocks noChangeShapeType="1"/>
            <a:stCxn id="2084" idx="1"/>
            <a:endCxn id="2085" idx="5"/>
          </p:cNvCxnSpPr>
          <p:nvPr/>
        </p:nvCxnSpPr>
        <p:spPr bwMode="auto">
          <a:xfrm flipH="1" flipV="1">
            <a:off x="7161213" y="4911725"/>
            <a:ext cx="360362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4" name="AutoShape 15"/>
          <p:cNvCxnSpPr>
            <a:cxnSpLocks noChangeShapeType="1"/>
            <a:stCxn id="2083" idx="7"/>
            <a:endCxn id="2085" idx="3"/>
          </p:cNvCxnSpPr>
          <p:nvPr/>
        </p:nvCxnSpPr>
        <p:spPr bwMode="auto">
          <a:xfrm flipV="1">
            <a:off x="6559550" y="4911725"/>
            <a:ext cx="361950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AutoShape 18"/>
          <p:cNvCxnSpPr>
            <a:cxnSpLocks noChangeShapeType="1"/>
            <a:stCxn id="2082" idx="7"/>
            <a:endCxn id="2086" idx="3"/>
          </p:cNvCxnSpPr>
          <p:nvPr/>
        </p:nvCxnSpPr>
        <p:spPr bwMode="auto">
          <a:xfrm flipV="1">
            <a:off x="4154488" y="4911725"/>
            <a:ext cx="361950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6" name="AutoShape 19"/>
          <p:cNvCxnSpPr>
            <a:cxnSpLocks noChangeShapeType="1"/>
            <a:stCxn id="2081" idx="1"/>
            <a:endCxn id="2086" idx="5"/>
          </p:cNvCxnSpPr>
          <p:nvPr/>
        </p:nvCxnSpPr>
        <p:spPr bwMode="auto">
          <a:xfrm flipH="1" flipV="1">
            <a:off x="4756150" y="4911725"/>
            <a:ext cx="360363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7" name="AutoShape 24"/>
          <p:cNvCxnSpPr>
            <a:cxnSpLocks noChangeShapeType="1"/>
            <a:stCxn id="2069" idx="7"/>
            <a:endCxn id="2082" idx="3"/>
          </p:cNvCxnSpPr>
          <p:nvPr/>
        </p:nvCxnSpPr>
        <p:spPr bwMode="auto">
          <a:xfrm flipV="1">
            <a:off x="3552825" y="5384800"/>
            <a:ext cx="361950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68" name="Group 67"/>
          <p:cNvGrpSpPr>
            <a:grpSpLocks/>
          </p:cNvGrpSpPr>
          <p:nvPr/>
        </p:nvGrpSpPr>
        <p:grpSpPr bwMode="auto">
          <a:xfrm>
            <a:off x="3865563" y="5086350"/>
            <a:ext cx="3944937" cy="338138"/>
            <a:chOff x="1711" y="3144"/>
            <a:chExt cx="2805" cy="240"/>
          </a:xfrm>
        </p:grpSpPr>
        <p:sp>
          <p:nvSpPr>
            <p:cNvPr id="2081" name="Oval 7"/>
            <p:cNvSpPr>
              <a:spLocks noChangeArrowheads="1"/>
            </p:cNvSpPr>
            <p:nvPr/>
          </p:nvSpPr>
          <p:spPr bwMode="auto">
            <a:xfrm>
              <a:off x="2566" y="314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 sz="2000">
                <a:latin typeface="Times New Roman" charset="0"/>
                <a:sym typeface="Symbol" charset="0"/>
              </a:endParaRPr>
            </a:p>
          </p:txBody>
        </p:sp>
        <p:sp>
          <p:nvSpPr>
            <p:cNvPr id="2082" name="Oval 20"/>
            <p:cNvSpPr>
              <a:spLocks noChangeArrowheads="1"/>
            </p:cNvSpPr>
            <p:nvPr/>
          </p:nvSpPr>
          <p:spPr bwMode="auto">
            <a:xfrm>
              <a:off x="1711" y="314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 sz="2000">
                <a:latin typeface="Times New Roman" charset="0"/>
                <a:sym typeface="Symbol" charset="0"/>
              </a:endParaRPr>
            </a:p>
          </p:txBody>
        </p:sp>
        <p:sp>
          <p:nvSpPr>
            <p:cNvPr id="2083" name="Oval 27"/>
            <p:cNvSpPr>
              <a:spLocks noChangeArrowheads="1"/>
            </p:cNvSpPr>
            <p:nvPr/>
          </p:nvSpPr>
          <p:spPr bwMode="auto">
            <a:xfrm>
              <a:off x="3421" y="314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 sz="2000">
                <a:latin typeface="Times New Roman" charset="0"/>
                <a:sym typeface="Symbol" charset="0"/>
              </a:endParaRPr>
            </a:p>
          </p:txBody>
        </p:sp>
        <p:sp>
          <p:nvSpPr>
            <p:cNvPr id="2084" name="Oval 32"/>
            <p:cNvSpPr>
              <a:spLocks noChangeArrowheads="1"/>
            </p:cNvSpPr>
            <p:nvPr/>
          </p:nvSpPr>
          <p:spPr bwMode="auto">
            <a:xfrm>
              <a:off x="4276" y="314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 sz="2000">
                <a:latin typeface="Times New Roman" charset="0"/>
                <a:sym typeface="Symbol" charset="0"/>
              </a:endParaRPr>
            </a:p>
          </p:txBody>
        </p:sp>
      </p:grpSp>
      <p:sp>
        <p:nvSpPr>
          <p:cNvPr id="2069" name="Oval 60"/>
          <p:cNvSpPr>
            <a:spLocks noChangeArrowheads="1"/>
          </p:cNvSpPr>
          <p:nvPr/>
        </p:nvSpPr>
        <p:spPr bwMode="auto">
          <a:xfrm>
            <a:off x="3263900" y="5559425"/>
            <a:ext cx="338138" cy="3365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2000">
              <a:latin typeface="Times New Roman" charset="0"/>
              <a:sym typeface="Symbol" charset="0"/>
            </a:endParaRPr>
          </a:p>
        </p:txBody>
      </p:sp>
      <p:sp>
        <p:nvSpPr>
          <p:cNvPr id="2070" name="Text Box 77"/>
          <p:cNvSpPr txBox="1">
            <a:spLocks noChangeArrowheads="1"/>
          </p:cNvSpPr>
          <p:nvPr/>
        </p:nvSpPr>
        <p:spPr bwMode="auto">
          <a:xfrm>
            <a:off x="2027238" y="4157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071" name="Text Box 78"/>
          <p:cNvSpPr txBox="1">
            <a:spLocks noChangeArrowheads="1"/>
          </p:cNvSpPr>
          <p:nvPr/>
        </p:nvSpPr>
        <p:spPr bwMode="auto">
          <a:xfrm>
            <a:off x="2027238" y="4618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2</a:t>
            </a:r>
          </a:p>
        </p:txBody>
      </p:sp>
      <p:sp>
        <p:nvSpPr>
          <p:cNvPr id="2072" name="Text Box 79"/>
          <p:cNvSpPr txBox="1">
            <a:spLocks noChangeArrowheads="1"/>
          </p:cNvSpPr>
          <p:nvPr/>
        </p:nvSpPr>
        <p:spPr bwMode="auto">
          <a:xfrm>
            <a:off x="1905000" y="5078413"/>
            <a:ext cx="542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2</a:t>
            </a:r>
            <a:r>
              <a:rPr lang="en-US" sz="1800" b="1" i="1" baseline="30000">
                <a:latin typeface="Times New Roman" charset="0"/>
              </a:rPr>
              <a:t>h</a:t>
            </a:r>
            <a:r>
              <a:rPr lang="en-US" sz="1800" baseline="30000">
                <a:latin typeface="Symbol" charset="0"/>
              </a:rPr>
              <a:t>-</a:t>
            </a:r>
            <a:r>
              <a:rPr lang="en-US" sz="1800" baseline="30000">
                <a:latin typeface="Times New Roman" charset="0"/>
              </a:rPr>
              <a:t>1</a:t>
            </a:r>
          </a:p>
        </p:txBody>
      </p:sp>
      <p:sp>
        <p:nvSpPr>
          <p:cNvPr id="2073" name="Text Box 80"/>
          <p:cNvSpPr txBox="1">
            <a:spLocks noChangeArrowheads="1"/>
          </p:cNvSpPr>
          <p:nvPr/>
        </p:nvSpPr>
        <p:spPr bwMode="auto">
          <a:xfrm>
            <a:off x="2027238" y="55387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074" name="Text Box 84"/>
          <p:cNvSpPr txBox="1">
            <a:spLocks noChangeArrowheads="1"/>
          </p:cNvSpPr>
          <p:nvPr/>
        </p:nvSpPr>
        <p:spPr bwMode="auto">
          <a:xfrm>
            <a:off x="1860550" y="3810000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keys</a:t>
            </a:r>
          </a:p>
        </p:txBody>
      </p:sp>
      <p:sp>
        <p:nvSpPr>
          <p:cNvPr id="2075" name="Text Box 87"/>
          <p:cNvSpPr txBox="1">
            <a:spLocks noChangeArrowheads="1"/>
          </p:cNvSpPr>
          <p:nvPr/>
        </p:nvSpPr>
        <p:spPr bwMode="auto">
          <a:xfrm>
            <a:off x="1298575" y="4157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0</a:t>
            </a:r>
          </a:p>
        </p:txBody>
      </p:sp>
      <p:sp>
        <p:nvSpPr>
          <p:cNvPr id="2076" name="Text Box 88"/>
          <p:cNvSpPr txBox="1">
            <a:spLocks noChangeArrowheads="1"/>
          </p:cNvSpPr>
          <p:nvPr/>
        </p:nvSpPr>
        <p:spPr bwMode="auto">
          <a:xfrm>
            <a:off x="1298575" y="4618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077" name="Text Box 89"/>
          <p:cNvSpPr txBox="1">
            <a:spLocks noChangeArrowheads="1"/>
          </p:cNvSpPr>
          <p:nvPr/>
        </p:nvSpPr>
        <p:spPr bwMode="auto">
          <a:xfrm>
            <a:off x="1173163" y="5073650"/>
            <a:ext cx="550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latin typeface="Times New Roman" charset="0"/>
              </a:rPr>
              <a:t>h</a:t>
            </a:r>
            <a:r>
              <a:rPr lang="en-US" sz="1800">
                <a:latin typeface="Symbol" charset="0"/>
              </a:rPr>
              <a:t>-</a:t>
            </a:r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078" name="Text Box 90"/>
          <p:cNvSpPr txBox="1">
            <a:spLocks noChangeArrowheads="1"/>
          </p:cNvSpPr>
          <p:nvPr/>
        </p:nvSpPr>
        <p:spPr bwMode="auto">
          <a:xfrm>
            <a:off x="1292225" y="5538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latin typeface="Times New Roman" charset="0"/>
              </a:rPr>
              <a:t>h</a:t>
            </a:r>
            <a:endParaRPr lang="en-US" sz="1800">
              <a:latin typeface="Times New Roman" charset="0"/>
            </a:endParaRPr>
          </a:p>
        </p:txBody>
      </p:sp>
      <p:sp>
        <p:nvSpPr>
          <p:cNvPr id="2079" name="Text Box 91"/>
          <p:cNvSpPr txBox="1">
            <a:spLocks noChangeArrowheads="1"/>
          </p:cNvSpPr>
          <p:nvPr/>
        </p:nvSpPr>
        <p:spPr bwMode="auto">
          <a:xfrm>
            <a:off x="1066800" y="3810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depth</a:t>
            </a:r>
          </a:p>
        </p:txBody>
      </p:sp>
      <p:graphicFrame>
        <p:nvGraphicFramePr>
          <p:cNvPr id="2050" name="Object 92"/>
          <p:cNvGraphicFramePr>
            <a:graphicFrameLocks noChangeAspect="1"/>
          </p:cNvGraphicFramePr>
          <p:nvPr/>
        </p:nvGraphicFramePr>
        <p:xfrm>
          <a:off x="7543800" y="304800"/>
          <a:ext cx="12954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Clip" r:id="rId3" imgW="1296000" imgH="2000520" progId="MS_ClipArt_Gallery.2">
                  <p:embed/>
                </p:oleObj>
              </mc:Choice>
              <mc:Fallback>
                <p:oleObj name="Clip" r:id="rId3" imgW="1296000" imgH="2000520" progId="MS_ClipArt_Gallery.2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04800"/>
                        <a:ext cx="12954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0" name="Date Placeholder 3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7EEA59D-6FAE-4441-8AA8-D8DD557FFE14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Heaps and Priority Queues</a:t>
            </a:r>
          </a:p>
        </p:txBody>
      </p:sp>
      <p:sp>
        <p:nvSpPr>
          <p:cNvPr id="112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16764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We can use a heap to implement a priority queue</a:t>
            </a:r>
          </a:p>
          <a:p>
            <a:pPr eaLnBrk="1" hangingPunct="1"/>
            <a:r>
              <a:rPr lang="en-US" sz="2400">
                <a:latin typeface="Tahoma" charset="0"/>
              </a:rPr>
              <a:t>We store a (key, element) item at each internal node</a:t>
            </a:r>
          </a:p>
          <a:p>
            <a:pPr eaLnBrk="1" hangingPunct="1"/>
            <a:r>
              <a:rPr lang="en-US" sz="2400">
                <a:latin typeface="Tahoma" charset="0"/>
              </a:rPr>
              <a:t>We keep track of the position of the last node</a:t>
            </a:r>
          </a:p>
        </p:txBody>
      </p:sp>
      <p:sp>
        <p:nvSpPr>
          <p:cNvPr id="11270" name="Oval 4"/>
          <p:cNvSpPr>
            <a:spLocks noChangeArrowheads="1"/>
          </p:cNvSpPr>
          <p:nvPr/>
        </p:nvSpPr>
        <p:spPr bwMode="auto">
          <a:xfrm>
            <a:off x="4800600" y="3962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2000">
              <a:latin typeface="Times New Roman" charset="0"/>
              <a:sym typeface="Symbol" charset="0"/>
            </a:endParaRPr>
          </a:p>
        </p:txBody>
      </p:sp>
      <p:sp>
        <p:nvSpPr>
          <p:cNvPr id="11271" name="Oval 5"/>
          <p:cNvSpPr>
            <a:spLocks noChangeArrowheads="1"/>
          </p:cNvSpPr>
          <p:nvPr/>
        </p:nvSpPr>
        <p:spPr bwMode="auto">
          <a:xfrm>
            <a:off x="6330950" y="45720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2000">
              <a:latin typeface="Times New Roman" charset="0"/>
              <a:sym typeface="Symbol" charset="0"/>
            </a:endParaRPr>
          </a:p>
        </p:txBody>
      </p:sp>
      <p:sp>
        <p:nvSpPr>
          <p:cNvPr id="11272" name="Oval 6"/>
          <p:cNvSpPr>
            <a:spLocks noChangeArrowheads="1"/>
          </p:cNvSpPr>
          <p:nvPr/>
        </p:nvSpPr>
        <p:spPr bwMode="auto">
          <a:xfrm>
            <a:off x="3054350" y="45720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2000">
              <a:latin typeface="Times New Roman" charset="0"/>
              <a:sym typeface="Symbol" charset="0"/>
            </a:endParaRPr>
          </a:p>
        </p:txBody>
      </p:sp>
      <p:sp>
        <p:nvSpPr>
          <p:cNvPr id="11273" name="Oval 7"/>
          <p:cNvSpPr>
            <a:spLocks noChangeArrowheads="1"/>
          </p:cNvSpPr>
          <p:nvPr/>
        </p:nvSpPr>
        <p:spPr bwMode="auto">
          <a:xfrm>
            <a:off x="3756025" y="51816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2000">
              <a:latin typeface="Times New Roman" charset="0"/>
              <a:sym typeface="Symbol" charset="0"/>
            </a:endParaRPr>
          </a:p>
        </p:txBody>
      </p:sp>
      <p:cxnSp>
        <p:nvCxnSpPr>
          <p:cNvPr id="11274" name="AutoShape 12"/>
          <p:cNvCxnSpPr>
            <a:cxnSpLocks noChangeShapeType="1"/>
            <a:stCxn id="11270" idx="3"/>
            <a:endCxn id="11272" idx="7"/>
          </p:cNvCxnSpPr>
          <p:nvPr/>
        </p:nvCxnSpPr>
        <p:spPr bwMode="auto">
          <a:xfrm flipH="1">
            <a:off x="3379788" y="4297363"/>
            <a:ext cx="147637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AutoShape 13"/>
          <p:cNvCxnSpPr>
            <a:cxnSpLocks noChangeShapeType="1"/>
            <a:stCxn id="11271" idx="1"/>
            <a:endCxn id="11270" idx="5"/>
          </p:cNvCxnSpPr>
          <p:nvPr/>
        </p:nvCxnSpPr>
        <p:spPr bwMode="auto">
          <a:xfrm flipH="1" flipV="1">
            <a:off x="5126038" y="4297363"/>
            <a:ext cx="126047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AutoShape 18"/>
          <p:cNvCxnSpPr>
            <a:cxnSpLocks noChangeShapeType="1"/>
            <a:stCxn id="11278" idx="7"/>
            <a:endCxn id="11272" idx="3"/>
          </p:cNvCxnSpPr>
          <p:nvPr/>
        </p:nvCxnSpPr>
        <p:spPr bwMode="auto">
          <a:xfrm flipV="1">
            <a:off x="2679700" y="4906963"/>
            <a:ext cx="430213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AutoShape 19"/>
          <p:cNvCxnSpPr>
            <a:cxnSpLocks noChangeShapeType="1"/>
            <a:stCxn id="11273" idx="1"/>
            <a:endCxn id="11272" idx="5"/>
          </p:cNvCxnSpPr>
          <p:nvPr/>
        </p:nvCxnSpPr>
        <p:spPr bwMode="auto">
          <a:xfrm flipH="1" flipV="1">
            <a:off x="3379788" y="4906963"/>
            <a:ext cx="431800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Oval 20"/>
          <p:cNvSpPr>
            <a:spLocks noChangeArrowheads="1"/>
          </p:cNvSpPr>
          <p:nvPr/>
        </p:nvSpPr>
        <p:spPr bwMode="auto">
          <a:xfrm>
            <a:off x="2354263" y="51816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endParaRPr lang="en-US" sz="2000">
              <a:latin typeface="Times New Roman" charset="0"/>
              <a:sym typeface="Symbol" charset="0"/>
            </a:endParaRPr>
          </a:p>
        </p:txBody>
      </p:sp>
      <p:sp>
        <p:nvSpPr>
          <p:cNvPr id="112666" name="AutoShape 26"/>
          <p:cNvSpPr>
            <a:spLocks noChangeArrowheads="1"/>
          </p:cNvSpPr>
          <p:nvPr/>
        </p:nvSpPr>
        <p:spPr bwMode="auto">
          <a:xfrm>
            <a:off x="5457825" y="3505200"/>
            <a:ext cx="1057275" cy="4175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>
                <a:latin typeface="Tahoma" pitchFamily="34" charset="0"/>
                <a:ea typeface="+mn-ea"/>
              </a:rPr>
              <a:t>(2, Sue)</a:t>
            </a:r>
          </a:p>
        </p:txBody>
      </p:sp>
      <p:sp>
        <p:nvSpPr>
          <p:cNvPr id="112667" name="AutoShape 27"/>
          <p:cNvSpPr>
            <a:spLocks noChangeArrowheads="1"/>
          </p:cNvSpPr>
          <p:nvPr/>
        </p:nvSpPr>
        <p:spPr bwMode="auto">
          <a:xfrm>
            <a:off x="6997700" y="4114800"/>
            <a:ext cx="1176338" cy="4175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>
                <a:latin typeface="Tahoma" pitchFamily="34" charset="0"/>
                <a:ea typeface="+mn-ea"/>
              </a:rPr>
              <a:t>(6, Mark)</a:t>
            </a:r>
          </a:p>
        </p:txBody>
      </p:sp>
      <p:sp>
        <p:nvSpPr>
          <p:cNvPr id="112668" name="AutoShape 28"/>
          <p:cNvSpPr>
            <a:spLocks noChangeArrowheads="1"/>
          </p:cNvSpPr>
          <p:nvPr/>
        </p:nvSpPr>
        <p:spPr bwMode="auto">
          <a:xfrm>
            <a:off x="1749425" y="4114800"/>
            <a:ext cx="1004888" cy="4175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dirty="0">
                <a:latin typeface="Tahoma" pitchFamily="34" charset="0"/>
                <a:ea typeface="+mn-ea"/>
              </a:rPr>
              <a:t>(5, Pat)</a:t>
            </a:r>
          </a:p>
        </p:txBody>
      </p:sp>
      <p:sp>
        <p:nvSpPr>
          <p:cNvPr id="112669" name="AutoShape 29"/>
          <p:cNvSpPr>
            <a:spLocks noChangeArrowheads="1"/>
          </p:cNvSpPr>
          <p:nvPr/>
        </p:nvSpPr>
        <p:spPr bwMode="auto">
          <a:xfrm>
            <a:off x="1012825" y="4724400"/>
            <a:ext cx="1044575" cy="4175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>
                <a:latin typeface="Tahoma" pitchFamily="34" charset="0"/>
                <a:ea typeface="+mn-ea"/>
              </a:rPr>
              <a:t>(9, Jeff)</a:t>
            </a:r>
          </a:p>
        </p:txBody>
      </p: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4368800" y="4724400"/>
            <a:ext cx="1193800" cy="41751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>
                <a:latin typeface="Tahoma" pitchFamily="34" charset="0"/>
                <a:ea typeface="+mn-ea"/>
              </a:rPr>
              <a:t>(7, Anna)</a:t>
            </a:r>
          </a:p>
        </p:txBody>
      </p:sp>
      <p:sp>
        <p:nvSpPr>
          <p:cNvPr id="11284" name="Freeform 36"/>
          <p:cNvSpPr>
            <a:spLocks/>
          </p:cNvSpPr>
          <p:nvPr/>
        </p:nvSpPr>
        <p:spPr bwMode="auto">
          <a:xfrm>
            <a:off x="6534150" y="4543425"/>
            <a:ext cx="1038225" cy="341313"/>
          </a:xfrm>
          <a:custGeom>
            <a:avLst/>
            <a:gdLst>
              <a:gd name="T0" fmla="*/ 0 w 654"/>
              <a:gd name="T1" fmla="*/ 138 h 215"/>
              <a:gd name="T2" fmla="*/ 498 w 654"/>
              <a:gd name="T3" fmla="*/ 192 h 215"/>
              <a:gd name="T4" fmla="*/ 654 w 654"/>
              <a:gd name="T5" fmla="*/ 0 h 215"/>
              <a:gd name="T6" fmla="*/ 0 60000 65536"/>
              <a:gd name="T7" fmla="*/ 0 60000 65536"/>
              <a:gd name="T8" fmla="*/ 0 60000 65536"/>
              <a:gd name="T9" fmla="*/ 0 w 654"/>
              <a:gd name="T10" fmla="*/ 0 h 215"/>
              <a:gd name="T11" fmla="*/ 654 w 65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215">
                <a:moveTo>
                  <a:pt x="0" y="138"/>
                </a:moveTo>
                <a:cubicBezTo>
                  <a:pt x="83" y="147"/>
                  <a:pt x="389" y="215"/>
                  <a:pt x="498" y="192"/>
                </a:cubicBezTo>
                <a:cubicBezTo>
                  <a:pt x="607" y="169"/>
                  <a:pt x="622" y="40"/>
                  <a:pt x="65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Freeform 37"/>
          <p:cNvSpPr>
            <a:spLocks/>
          </p:cNvSpPr>
          <p:nvPr/>
        </p:nvSpPr>
        <p:spPr bwMode="auto">
          <a:xfrm flipH="1">
            <a:off x="2200275" y="4535488"/>
            <a:ext cx="1038225" cy="341312"/>
          </a:xfrm>
          <a:custGeom>
            <a:avLst/>
            <a:gdLst>
              <a:gd name="T0" fmla="*/ 0 w 654"/>
              <a:gd name="T1" fmla="*/ 138 h 215"/>
              <a:gd name="T2" fmla="*/ 498 w 654"/>
              <a:gd name="T3" fmla="*/ 192 h 215"/>
              <a:gd name="T4" fmla="*/ 654 w 654"/>
              <a:gd name="T5" fmla="*/ 0 h 215"/>
              <a:gd name="T6" fmla="*/ 0 60000 65536"/>
              <a:gd name="T7" fmla="*/ 0 60000 65536"/>
              <a:gd name="T8" fmla="*/ 0 60000 65536"/>
              <a:gd name="T9" fmla="*/ 0 w 654"/>
              <a:gd name="T10" fmla="*/ 0 h 215"/>
              <a:gd name="T11" fmla="*/ 654 w 65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215">
                <a:moveTo>
                  <a:pt x="0" y="138"/>
                </a:moveTo>
                <a:cubicBezTo>
                  <a:pt x="83" y="147"/>
                  <a:pt x="389" y="215"/>
                  <a:pt x="498" y="192"/>
                </a:cubicBezTo>
                <a:cubicBezTo>
                  <a:pt x="607" y="169"/>
                  <a:pt x="622" y="40"/>
                  <a:pt x="65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Freeform 38"/>
          <p:cNvSpPr>
            <a:spLocks/>
          </p:cNvSpPr>
          <p:nvPr/>
        </p:nvSpPr>
        <p:spPr bwMode="auto">
          <a:xfrm flipH="1">
            <a:off x="1495425" y="5145088"/>
            <a:ext cx="1038225" cy="341312"/>
          </a:xfrm>
          <a:custGeom>
            <a:avLst/>
            <a:gdLst>
              <a:gd name="T0" fmla="*/ 0 w 654"/>
              <a:gd name="T1" fmla="*/ 138 h 215"/>
              <a:gd name="T2" fmla="*/ 498 w 654"/>
              <a:gd name="T3" fmla="*/ 192 h 215"/>
              <a:gd name="T4" fmla="*/ 654 w 654"/>
              <a:gd name="T5" fmla="*/ 0 h 215"/>
              <a:gd name="T6" fmla="*/ 0 60000 65536"/>
              <a:gd name="T7" fmla="*/ 0 60000 65536"/>
              <a:gd name="T8" fmla="*/ 0 60000 65536"/>
              <a:gd name="T9" fmla="*/ 0 w 654"/>
              <a:gd name="T10" fmla="*/ 0 h 215"/>
              <a:gd name="T11" fmla="*/ 654 w 65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215">
                <a:moveTo>
                  <a:pt x="0" y="138"/>
                </a:moveTo>
                <a:cubicBezTo>
                  <a:pt x="83" y="147"/>
                  <a:pt x="389" y="215"/>
                  <a:pt x="498" y="192"/>
                </a:cubicBezTo>
                <a:cubicBezTo>
                  <a:pt x="607" y="169"/>
                  <a:pt x="622" y="40"/>
                  <a:pt x="65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Freeform 39"/>
          <p:cNvSpPr>
            <a:spLocks/>
          </p:cNvSpPr>
          <p:nvPr/>
        </p:nvSpPr>
        <p:spPr bwMode="auto">
          <a:xfrm>
            <a:off x="5000625" y="3924300"/>
            <a:ext cx="1038225" cy="341313"/>
          </a:xfrm>
          <a:custGeom>
            <a:avLst/>
            <a:gdLst>
              <a:gd name="T0" fmla="*/ 0 w 654"/>
              <a:gd name="T1" fmla="*/ 138 h 215"/>
              <a:gd name="T2" fmla="*/ 498 w 654"/>
              <a:gd name="T3" fmla="*/ 192 h 215"/>
              <a:gd name="T4" fmla="*/ 654 w 654"/>
              <a:gd name="T5" fmla="*/ 0 h 215"/>
              <a:gd name="T6" fmla="*/ 0 60000 65536"/>
              <a:gd name="T7" fmla="*/ 0 60000 65536"/>
              <a:gd name="T8" fmla="*/ 0 60000 65536"/>
              <a:gd name="T9" fmla="*/ 0 w 654"/>
              <a:gd name="T10" fmla="*/ 0 h 215"/>
              <a:gd name="T11" fmla="*/ 654 w 65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215">
                <a:moveTo>
                  <a:pt x="0" y="138"/>
                </a:moveTo>
                <a:cubicBezTo>
                  <a:pt x="83" y="147"/>
                  <a:pt x="389" y="215"/>
                  <a:pt x="498" y="192"/>
                </a:cubicBezTo>
                <a:cubicBezTo>
                  <a:pt x="607" y="169"/>
                  <a:pt x="622" y="40"/>
                  <a:pt x="65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Freeform 40"/>
          <p:cNvSpPr>
            <a:spLocks/>
          </p:cNvSpPr>
          <p:nvPr/>
        </p:nvSpPr>
        <p:spPr bwMode="auto">
          <a:xfrm>
            <a:off x="3952875" y="5153025"/>
            <a:ext cx="1038225" cy="341313"/>
          </a:xfrm>
          <a:custGeom>
            <a:avLst/>
            <a:gdLst>
              <a:gd name="T0" fmla="*/ 0 w 654"/>
              <a:gd name="T1" fmla="*/ 138 h 215"/>
              <a:gd name="T2" fmla="*/ 498 w 654"/>
              <a:gd name="T3" fmla="*/ 192 h 215"/>
              <a:gd name="T4" fmla="*/ 654 w 654"/>
              <a:gd name="T5" fmla="*/ 0 h 215"/>
              <a:gd name="T6" fmla="*/ 0 60000 65536"/>
              <a:gd name="T7" fmla="*/ 0 60000 65536"/>
              <a:gd name="T8" fmla="*/ 0 60000 65536"/>
              <a:gd name="T9" fmla="*/ 0 w 654"/>
              <a:gd name="T10" fmla="*/ 0 h 215"/>
              <a:gd name="T11" fmla="*/ 654 w 65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215">
                <a:moveTo>
                  <a:pt x="0" y="138"/>
                </a:moveTo>
                <a:cubicBezTo>
                  <a:pt x="83" y="147"/>
                  <a:pt x="389" y="215"/>
                  <a:pt x="498" y="192"/>
                </a:cubicBezTo>
                <a:cubicBezTo>
                  <a:pt x="607" y="169"/>
                  <a:pt x="622" y="40"/>
                  <a:pt x="65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Date Placeholder 2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8B0788B-7B42-4141-A0C1-20242ED24E90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Array-based Heap Implementation</a:t>
            </a: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419600" cy="48768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We can represent a heap with 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>
                <a:latin typeface="Tahoma" charset="0"/>
              </a:rPr>
              <a:t> keys by means of an array of length </a:t>
            </a:r>
            <a:r>
              <a:rPr lang="en-US" sz="2000" b="1" i="1" dirty="0">
                <a:latin typeface="Times New Roman" charset="0"/>
              </a:rPr>
              <a:t>n </a:t>
            </a:r>
            <a:endParaRPr lang="en-US" sz="2000" dirty="0">
              <a:latin typeface="Tahoma" charset="0"/>
            </a:endParaRPr>
          </a:p>
          <a:p>
            <a:pPr eaLnBrk="1" hangingPunct="1"/>
            <a:r>
              <a:rPr lang="en-US" sz="2000" dirty="0">
                <a:latin typeface="Tahoma" charset="0"/>
              </a:rPr>
              <a:t>For the node at rank </a:t>
            </a:r>
            <a:r>
              <a:rPr lang="en-US" sz="2000" b="1" i="1" dirty="0" err="1">
                <a:latin typeface="Times New Roman" charset="0"/>
              </a:rPr>
              <a:t>i</a:t>
            </a:r>
            <a:endParaRPr lang="en-US" sz="2000" dirty="0">
              <a:latin typeface="Tahoma" charset="0"/>
            </a:endParaRPr>
          </a:p>
          <a:p>
            <a:pPr lvl="1" eaLnBrk="1" hangingPunct="1"/>
            <a:r>
              <a:rPr lang="en-US" sz="1800" dirty="0">
                <a:latin typeface="Tahoma" charset="0"/>
              </a:rPr>
              <a:t>the left child is at rank </a:t>
            </a:r>
            <a:r>
              <a:rPr lang="en-US" sz="1800" dirty="0">
                <a:latin typeface="Times New Roman" charset="0"/>
              </a:rPr>
              <a:t>2</a:t>
            </a:r>
            <a:r>
              <a:rPr lang="en-US" sz="1800" b="1" i="1" dirty="0">
                <a:latin typeface="Times New Roman" charset="0"/>
              </a:rPr>
              <a:t>i </a:t>
            </a:r>
            <a:endParaRPr lang="en-US" sz="1800" dirty="0">
              <a:latin typeface="Times New Roman" charset="0"/>
            </a:endParaRPr>
          </a:p>
          <a:p>
            <a:pPr lvl="1" eaLnBrk="1" hangingPunct="1"/>
            <a:r>
              <a:rPr lang="en-US" sz="1800" dirty="0">
                <a:latin typeface="Tahoma" charset="0"/>
              </a:rPr>
              <a:t>the right child is at rank </a:t>
            </a:r>
            <a:r>
              <a:rPr lang="en-US" sz="1800" dirty="0">
                <a:latin typeface="Times New Roman" charset="0"/>
              </a:rPr>
              <a:t>2</a:t>
            </a:r>
            <a:r>
              <a:rPr lang="en-US" sz="1800" b="1" i="1" dirty="0">
                <a:latin typeface="Times New Roman" charset="0"/>
              </a:rPr>
              <a:t>i </a:t>
            </a:r>
            <a:r>
              <a:rPr lang="en-US" sz="1800" dirty="0">
                <a:latin typeface="Symbol" charset="0"/>
                <a:sym typeface="Symbol" charset="0"/>
              </a:rPr>
              <a:t>+</a:t>
            </a:r>
            <a:r>
              <a:rPr lang="en-US" sz="1800" dirty="0">
                <a:latin typeface="Times New Roman" charset="0"/>
                <a:sym typeface="Symbol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1</a:t>
            </a:r>
            <a:endParaRPr lang="en-US" sz="1800" dirty="0">
              <a:latin typeface="Times New Roman" charset="0"/>
            </a:endParaRPr>
          </a:p>
          <a:p>
            <a:pPr eaLnBrk="1" hangingPunct="1"/>
            <a:r>
              <a:rPr lang="en-US" sz="2000" dirty="0">
                <a:latin typeface="Tahoma" charset="0"/>
              </a:rPr>
              <a:t>Links between nodes are not explicitly stored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Operation add corresponds to inserting at rank </a:t>
            </a:r>
            <a:r>
              <a:rPr lang="en-US" sz="2000" b="1" i="1" dirty="0">
                <a:latin typeface="Times New Roman" charset="0"/>
              </a:rPr>
              <a:t>n </a:t>
            </a:r>
            <a:r>
              <a:rPr lang="en-US" sz="2000" dirty="0">
                <a:latin typeface="Symbol" charset="0"/>
                <a:sym typeface="Symbol" charset="0"/>
              </a:rPr>
              <a:t>+</a:t>
            </a:r>
            <a:r>
              <a:rPr lang="en-US" sz="2000" dirty="0">
                <a:latin typeface="Times New Roman" charset="0"/>
                <a:sym typeface="Symbol" charset="0"/>
              </a:rPr>
              <a:t> </a:t>
            </a:r>
            <a:r>
              <a:rPr lang="en-US" sz="2000" dirty="0">
                <a:latin typeface="Times New Roman" charset="0"/>
              </a:rPr>
              <a:t>1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Operation </a:t>
            </a:r>
            <a:r>
              <a:rPr lang="en-US" sz="2000" dirty="0" err="1">
                <a:latin typeface="Tahoma" charset="0"/>
              </a:rPr>
              <a:t>remove_min</a:t>
            </a:r>
            <a:r>
              <a:rPr lang="en-US" sz="2000" dirty="0">
                <a:latin typeface="Tahoma" charset="0"/>
              </a:rPr>
              <a:t> corresponds to removing at rank </a:t>
            </a:r>
            <a:r>
              <a:rPr lang="en-US" sz="2000" b="1" i="1" dirty="0">
                <a:latin typeface="Times New Roman" charset="0"/>
              </a:rPr>
              <a:t>n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Yields in-place heap-sort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7061200" y="1882775"/>
            <a:ext cx="376238" cy="37623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2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8015288" y="2486025"/>
            <a:ext cx="376237" cy="37623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937250" y="2486025"/>
            <a:ext cx="376238" cy="37623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630988" y="3087688"/>
            <a:ext cx="376237" cy="37623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22537" name="AutoShape 13"/>
          <p:cNvCxnSpPr>
            <a:cxnSpLocks noChangeShapeType="1"/>
            <a:stCxn id="22533" idx="3"/>
            <a:endCxn id="22535" idx="7"/>
          </p:cNvCxnSpPr>
          <p:nvPr/>
        </p:nvCxnSpPr>
        <p:spPr bwMode="auto">
          <a:xfrm flipH="1">
            <a:off x="6259513" y="2214563"/>
            <a:ext cx="855662" cy="315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AutoShape 14"/>
          <p:cNvCxnSpPr>
            <a:cxnSpLocks noChangeShapeType="1"/>
            <a:stCxn id="22534" idx="1"/>
            <a:endCxn id="22533" idx="5"/>
          </p:cNvCxnSpPr>
          <p:nvPr/>
        </p:nvCxnSpPr>
        <p:spPr bwMode="auto">
          <a:xfrm flipH="1" flipV="1">
            <a:off x="7381875" y="2214563"/>
            <a:ext cx="688975" cy="315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AutoShape 19"/>
          <p:cNvCxnSpPr>
            <a:cxnSpLocks noChangeShapeType="1"/>
            <a:stCxn id="22541" idx="7"/>
            <a:endCxn id="22535" idx="3"/>
          </p:cNvCxnSpPr>
          <p:nvPr/>
        </p:nvCxnSpPr>
        <p:spPr bwMode="auto">
          <a:xfrm flipV="1">
            <a:off x="5567363" y="2816225"/>
            <a:ext cx="425450" cy="317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AutoShape 20"/>
          <p:cNvCxnSpPr>
            <a:cxnSpLocks noChangeShapeType="1"/>
            <a:stCxn id="22536" idx="1"/>
            <a:endCxn id="22535" idx="5"/>
          </p:cNvCxnSpPr>
          <p:nvPr/>
        </p:nvCxnSpPr>
        <p:spPr bwMode="auto">
          <a:xfrm flipH="1" flipV="1">
            <a:off x="6259513" y="2816225"/>
            <a:ext cx="427037" cy="317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Oval 21"/>
          <p:cNvSpPr>
            <a:spLocks noChangeArrowheads="1"/>
          </p:cNvSpPr>
          <p:nvPr/>
        </p:nvSpPr>
        <p:spPr bwMode="auto">
          <a:xfrm>
            <a:off x="5246688" y="3087688"/>
            <a:ext cx="376237" cy="37623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grpSp>
        <p:nvGrpSpPr>
          <p:cNvPr id="22542" name="Group 43"/>
          <p:cNvGrpSpPr>
            <a:grpSpLocks/>
          </p:cNvGrpSpPr>
          <p:nvPr/>
        </p:nvGrpSpPr>
        <p:grpSpPr bwMode="auto">
          <a:xfrm>
            <a:off x="5829300" y="4473575"/>
            <a:ext cx="2857500" cy="941388"/>
            <a:chOff x="3600" y="2736"/>
            <a:chExt cx="1920" cy="632"/>
          </a:xfrm>
        </p:grpSpPr>
        <p:sp>
          <p:nvSpPr>
            <p:cNvPr id="22544" name="Rectangle 30"/>
            <p:cNvSpPr>
              <a:spLocks noChangeArrowheads="1"/>
            </p:cNvSpPr>
            <p:nvPr/>
          </p:nvSpPr>
          <p:spPr bwMode="auto">
            <a:xfrm>
              <a:off x="3600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2</a:t>
              </a:r>
            </a:p>
          </p:txBody>
        </p:sp>
        <p:sp>
          <p:nvSpPr>
            <p:cNvPr id="22545" name="Rectangle 31"/>
            <p:cNvSpPr>
              <a:spLocks noChangeArrowheads="1"/>
            </p:cNvSpPr>
            <p:nvPr/>
          </p:nvSpPr>
          <p:spPr bwMode="auto">
            <a:xfrm>
              <a:off x="3984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5</a:t>
              </a:r>
            </a:p>
          </p:txBody>
        </p:sp>
        <p:sp>
          <p:nvSpPr>
            <p:cNvPr id="22546" name="Rectangle 32"/>
            <p:cNvSpPr>
              <a:spLocks noChangeArrowheads="1"/>
            </p:cNvSpPr>
            <p:nvPr/>
          </p:nvSpPr>
          <p:spPr bwMode="auto">
            <a:xfrm>
              <a:off x="4368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6</a:t>
              </a:r>
            </a:p>
          </p:txBody>
        </p:sp>
        <p:sp>
          <p:nvSpPr>
            <p:cNvPr id="22547" name="Rectangle 33"/>
            <p:cNvSpPr>
              <a:spLocks noChangeArrowheads="1"/>
            </p:cNvSpPr>
            <p:nvPr/>
          </p:nvSpPr>
          <p:spPr bwMode="auto">
            <a:xfrm>
              <a:off x="4752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9</a:t>
              </a:r>
            </a:p>
          </p:txBody>
        </p:sp>
        <p:sp>
          <p:nvSpPr>
            <p:cNvPr id="22548" name="Rectangle 34"/>
            <p:cNvSpPr>
              <a:spLocks noChangeArrowheads="1"/>
            </p:cNvSpPr>
            <p:nvPr/>
          </p:nvSpPr>
          <p:spPr bwMode="auto">
            <a:xfrm>
              <a:off x="5136" y="2736"/>
              <a:ext cx="384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7</a:t>
              </a:r>
            </a:p>
          </p:txBody>
        </p:sp>
        <p:sp>
          <p:nvSpPr>
            <p:cNvPr id="22549" name="Rectangle 37"/>
            <p:cNvSpPr>
              <a:spLocks noChangeArrowheads="1"/>
            </p:cNvSpPr>
            <p:nvPr/>
          </p:nvSpPr>
          <p:spPr bwMode="auto">
            <a:xfrm>
              <a:off x="3696" y="3120"/>
              <a:ext cx="18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dirty="0" smtClean="0">
                  <a:latin typeface="Times New Roman" charset="0"/>
                </a:rPr>
                <a:t>1</a:t>
              </a:r>
              <a:endParaRPr lang="en-US" dirty="0"/>
            </a:p>
          </p:txBody>
        </p:sp>
        <p:sp>
          <p:nvSpPr>
            <p:cNvPr id="22550" name="Rectangle 38"/>
            <p:cNvSpPr>
              <a:spLocks noChangeArrowheads="1"/>
            </p:cNvSpPr>
            <p:nvPr/>
          </p:nvSpPr>
          <p:spPr bwMode="auto">
            <a:xfrm>
              <a:off x="4080" y="3120"/>
              <a:ext cx="18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dirty="0">
                  <a:latin typeface="Times New Roman" charset="0"/>
                </a:rPr>
                <a:t>2</a:t>
              </a:r>
              <a:endParaRPr lang="en-US" dirty="0"/>
            </a:p>
          </p:txBody>
        </p:sp>
        <p:sp>
          <p:nvSpPr>
            <p:cNvPr id="22551" name="Rectangle 39"/>
            <p:cNvSpPr>
              <a:spLocks noChangeArrowheads="1"/>
            </p:cNvSpPr>
            <p:nvPr/>
          </p:nvSpPr>
          <p:spPr bwMode="auto">
            <a:xfrm>
              <a:off x="4464" y="3120"/>
              <a:ext cx="18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dirty="0" smtClean="0">
                  <a:latin typeface="Times New Roman" charset="0"/>
                </a:rPr>
                <a:t>3</a:t>
              </a:r>
              <a:endParaRPr lang="en-US" dirty="0"/>
            </a:p>
          </p:txBody>
        </p:sp>
        <p:sp>
          <p:nvSpPr>
            <p:cNvPr id="22552" name="Rectangle 40"/>
            <p:cNvSpPr>
              <a:spLocks noChangeArrowheads="1"/>
            </p:cNvSpPr>
            <p:nvPr/>
          </p:nvSpPr>
          <p:spPr bwMode="auto">
            <a:xfrm>
              <a:off x="4848" y="3120"/>
              <a:ext cx="18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dirty="0" smtClean="0">
                  <a:latin typeface="Times New Roman" charset="0"/>
                </a:rPr>
                <a:t>4</a:t>
              </a:r>
              <a:endParaRPr lang="en-US" dirty="0"/>
            </a:p>
          </p:txBody>
        </p:sp>
        <p:sp>
          <p:nvSpPr>
            <p:cNvPr id="22553" name="Rectangle 41"/>
            <p:cNvSpPr>
              <a:spLocks noChangeArrowheads="1"/>
            </p:cNvSpPr>
            <p:nvPr/>
          </p:nvSpPr>
          <p:spPr bwMode="auto">
            <a:xfrm>
              <a:off x="5232" y="3120"/>
              <a:ext cx="18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dirty="0" smtClean="0">
                  <a:latin typeface="Times New Roman" charset="0"/>
                </a:rPr>
                <a:t>5</a:t>
              </a:r>
              <a:endParaRPr lang="en-US" dirty="0"/>
            </a:p>
          </p:txBody>
        </p:sp>
      </p:grpSp>
      <p:sp>
        <p:nvSpPr>
          <p:cNvPr id="22543" name="Date Placeholder 2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9098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15C7F38-0B90-5C40-89B3-BAC99B5C0B7A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0292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Insertion into a Heap</a:t>
            </a:r>
          </a:p>
        </p:txBody>
      </p:sp>
      <p:sp>
        <p:nvSpPr>
          <p:cNvPr id="122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886200" cy="46482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Method insertItem of the priority queue ADT corresponds to the insertion of a key </a:t>
            </a:r>
            <a:r>
              <a:rPr lang="en-US" sz="2400" b="1" i="1">
                <a:latin typeface="Times New Roman" charset="0"/>
              </a:rPr>
              <a:t>k</a:t>
            </a:r>
            <a:r>
              <a:rPr lang="en-US" sz="2400">
                <a:latin typeface="Tahoma" charset="0"/>
              </a:rPr>
              <a:t> to the heap</a:t>
            </a:r>
          </a:p>
          <a:p>
            <a:pPr eaLnBrk="1" hangingPunct="1"/>
            <a:r>
              <a:rPr lang="en-US" sz="2400">
                <a:latin typeface="Tahoma" charset="0"/>
              </a:rPr>
              <a:t>The insertion algorithm consists of three steps</a:t>
            </a:r>
          </a:p>
          <a:p>
            <a:pPr lvl="1" eaLnBrk="1" hangingPunct="1"/>
            <a:r>
              <a:rPr lang="en-US" sz="2000">
                <a:latin typeface="Tahoma" charset="0"/>
              </a:rPr>
              <a:t>Find the insertion node </a:t>
            </a:r>
            <a:r>
              <a:rPr lang="en-US" sz="2000" b="1" i="1">
                <a:latin typeface="Times New Roman" charset="0"/>
              </a:rPr>
              <a:t>z</a:t>
            </a:r>
            <a:r>
              <a:rPr lang="en-US" sz="2000">
                <a:latin typeface="Tahoma" charset="0"/>
              </a:rPr>
              <a:t> (the new last node)</a:t>
            </a:r>
          </a:p>
          <a:p>
            <a:pPr lvl="1" eaLnBrk="1" hangingPunct="1"/>
            <a:r>
              <a:rPr lang="en-US" sz="2000">
                <a:latin typeface="Tahoma" charset="0"/>
              </a:rPr>
              <a:t>Store 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ahoma" charset="0"/>
              </a:rPr>
              <a:t> at </a:t>
            </a:r>
            <a:r>
              <a:rPr lang="en-US" sz="2000" b="1" i="1">
                <a:latin typeface="Times New Roman" charset="0"/>
              </a:rPr>
              <a:t>z</a:t>
            </a:r>
            <a:endParaRPr lang="en-US" sz="2000">
              <a:latin typeface="Tahoma" charset="0"/>
            </a:endParaRPr>
          </a:p>
          <a:p>
            <a:pPr lvl="1" eaLnBrk="1" hangingPunct="1"/>
            <a:r>
              <a:rPr lang="en-US" sz="2000">
                <a:latin typeface="Tahoma" charset="0"/>
              </a:rPr>
              <a:t>Restore the heap-order property (discussed next)</a:t>
            </a:r>
          </a:p>
        </p:txBody>
      </p:sp>
      <p:sp>
        <p:nvSpPr>
          <p:cNvPr id="12294" name="Oval 5"/>
          <p:cNvSpPr>
            <a:spLocks noChangeArrowheads="1"/>
          </p:cNvSpPr>
          <p:nvPr/>
        </p:nvSpPr>
        <p:spPr bwMode="auto">
          <a:xfrm>
            <a:off x="6589713" y="1752600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2</a:t>
            </a:r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7400925" y="22637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12296" name="Oval 7"/>
          <p:cNvSpPr>
            <a:spLocks noChangeArrowheads="1"/>
          </p:cNvSpPr>
          <p:nvPr/>
        </p:nvSpPr>
        <p:spPr bwMode="auto">
          <a:xfrm>
            <a:off x="5637213" y="22637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12297" name="Oval 8"/>
          <p:cNvSpPr>
            <a:spLocks noChangeArrowheads="1"/>
          </p:cNvSpPr>
          <p:nvPr/>
        </p:nvSpPr>
        <p:spPr bwMode="auto">
          <a:xfrm>
            <a:off x="6224588" y="277495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7</a:t>
            </a:r>
          </a:p>
        </p:txBody>
      </p:sp>
      <p:sp>
        <p:nvSpPr>
          <p:cNvPr id="12298" name="Rectangle 11"/>
          <p:cNvSpPr>
            <a:spLocks noChangeAspect="1" noChangeArrowheads="1"/>
          </p:cNvSpPr>
          <p:nvPr/>
        </p:nvSpPr>
        <p:spPr bwMode="auto">
          <a:xfrm>
            <a:off x="7151688" y="2774950"/>
            <a:ext cx="230187" cy="231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2299" name="AutoShape 13"/>
          <p:cNvCxnSpPr>
            <a:cxnSpLocks noChangeShapeType="1"/>
            <a:stCxn id="12294" idx="3"/>
            <a:endCxn id="12296" idx="7"/>
          </p:cNvCxnSpPr>
          <p:nvPr/>
        </p:nvCxnSpPr>
        <p:spPr bwMode="auto">
          <a:xfrm flipH="1">
            <a:off x="5910263" y="2033588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AutoShape 14"/>
          <p:cNvCxnSpPr>
            <a:cxnSpLocks noChangeShapeType="1"/>
            <a:stCxn id="12295" idx="1"/>
            <a:endCxn id="12294" idx="5"/>
          </p:cNvCxnSpPr>
          <p:nvPr/>
        </p:nvCxnSpPr>
        <p:spPr bwMode="auto">
          <a:xfrm flipH="1" flipV="1">
            <a:off x="6862763" y="2033588"/>
            <a:ext cx="584200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AutoShape 16"/>
          <p:cNvCxnSpPr>
            <a:cxnSpLocks noChangeShapeType="1"/>
            <a:stCxn id="12298" idx="0"/>
            <a:endCxn id="12295" idx="3"/>
          </p:cNvCxnSpPr>
          <p:nvPr/>
        </p:nvCxnSpPr>
        <p:spPr bwMode="auto">
          <a:xfrm flipV="1">
            <a:off x="7267575" y="2544763"/>
            <a:ext cx="179388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19"/>
          <p:cNvCxnSpPr>
            <a:cxnSpLocks noChangeShapeType="1"/>
            <a:stCxn id="12304" idx="7"/>
            <a:endCxn id="12296" idx="3"/>
          </p:cNvCxnSpPr>
          <p:nvPr/>
        </p:nvCxnSpPr>
        <p:spPr bwMode="auto">
          <a:xfrm flipV="1">
            <a:off x="5322888" y="2544763"/>
            <a:ext cx="360362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20"/>
          <p:cNvCxnSpPr>
            <a:cxnSpLocks noChangeShapeType="1"/>
            <a:stCxn id="12297" idx="1"/>
            <a:endCxn id="12296" idx="5"/>
          </p:cNvCxnSpPr>
          <p:nvPr/>
        </p:nvCxnSpPr>
        <p:spPr bwMode="auto">
          <a:xfrm flipH="1" flipV="1">
            <a:off x="5910263" y="2544763"/>
            <a:ext cx="361950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4" name="Oval 21"/>
          <p:cNvSpPr>
            <a:spLocks noChangeArrowheads="1"/>
          </p:cNvSpPr>
          <p:nvPr/>
        </p:nvSpPr>
        <p:spPr bwMode="auto">
          <a:xfrm>
            <a:off x="5049838" y="2774950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2305" name="Freeform 26"/>
          <p:cNvSpPr>
            <a:spLocks/>
          </p:cNvSpPr>
          <p:nvPr/>
        </p:nvSpPr>
        <p:spPr bwMode="auto">
          <a:xfrm>
            <a:off x="7277100" y="3048000"/>
            <a:ext cx="600075" cy="457200"/>
          </a:xfrm>
          <a:custGeom>
            <a:avLst/>
            <a:gdLst>
              <a:gd name="T0" fmla="*/ 378 w 378"/>
              <a:gd name="T1" fmla="*/ 288 h 288"/>
              <a:gd name="T2" fmla="*/ 306 w 378"/>
              <a:gd name="T3" fmla="*/ 192 h 288"/>
              <a:gd name="T4" fmla="*/ 96 w 378"/>
              <a:gd name="T5" fmla="*/ 186 h 288"/>
              <a:gd name="T6" fmla="*/ 0 w 37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78"/>
              <a:gd name="T13" fmla="*/ 0 h 288"/>
              <a:gd name="T14" fmla="*/ 378 w 378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8" h="288">
                <a:moveTo>
                  <a:pt x="378" y="288"/>
                </a:moveTo>
                <a:cubicBezTo>
                  <a:pt x="366" y="272"/>
                  <a:pt x="353" y="209"/>
                  <a:pt x="306" y="192"/>
                </a:cubicBezTo>
                <a:cubicBezTo>
                  <a:pt x="259" y="175"/>
                  <a:pt x="147" y="218"/>
                  <a:pt x="96" y="186"/>
                </a:cubicBezTo>
                <a:cubicBezTo>
                  <a:pt x="45" y="154"/>
                  <a:pt x="20" y="3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27"/>
          <p:cNvSpPr txBox="1">
            <a:spLocks noChangeArrowheads="1"/>
          </p:cNvSpPr>
          <p:nvPr/>
        </p:nvSpPr>
        <p:spPr bwMode="auto">
          <a:xfrm>
            <a:off x="6985000" y="3429000"/>
            <a:ext cx="177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insertion node</a:t>
            </a:r>
          </a:p>
        </p:txBody>
      </p:sp>
      <p:sp>
        <p:nvSpPr>
          <p:cNvPr id="12307" name="Oval 30"/>
          <p:cNvSpPr>
            <a:spLocks noChangeArrowheads="1"/>
          </p:cNvSpPr>
          <p:nvPr/>
        </p:nvSpPr>
        <p:spPr bwMode="auto">
          <a:xfrm>
            <a:off x="6589713" y="3962400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2</a:t>
            </a:r>
          </a:p>
        </p:txBody>
      </p:sp>
      <p:sp>
        <p:nvSpPr>
          <p:cNvPr id="12308" name="Oval 31"/>
          <p:cNvSpPr>
            <a:spLocks noChangeArrowheads="1"/>
          </p:cNvSpPr>
          <p:nvPr/>
        </p:nvSpPr>
        <p:spPr bwMode="auto">
          <a:xfrm>
            <a:off x="8001000" y="44735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12309" name="Oval 32"/>
          <p:cNvSpPr>
            <a:spLocks noChangeArrowheads="1"/>
          </p:cNvSpPr>
          <p:nvPr/>
        </p:nvSpPr>
        <p:spPr bwMode="auto">
          <a:xfrm>
            <a:off x="5637213" y="44735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12310" name="Oval 33"/>
          <p:cNvSpPr>
            <a:spLocks noChangeArrowheads="1"/>
          </p:cNvSpPr>
          <p:nvPr/>
        </p:nvSpPr>
        <p:spPr bwMode="auto">
          <a:xfrm>
            <a:off x="6224588" y="4968875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2311" name="AutoShape 38"/>
          <p:cNvCxnSpPr>
            <a:cxnSpLocks noChangeShapeType="1"/>
            <a:stCxn id="12307" idx="3"/>
            <a:endCxn id="12309" idx="7"/>
          </p:cNvCxnSpPr>
          <p:nvPr/>
        </p:nvCxnSpPr>
        <p:spPr bwMode="auto">
          <a:xfrm flipH="1">
            <a:off x="5910263" y="4243388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AutoShape 39"/>
          <p:cNvCxnSpPr>
            <a:cxnSpLocks noChangeShapeType="1"/>
            <a:stCxn id="12308" idx="1"/>
            <a:endCxn id="12307" idx="5"/>
          </p:cNvCxnSpPr>
          <p:nvPr/>
        </p:nvCxnSpPr>
        <p:spPr bwMode="auto">
          <a:xfrm flipH="1" flipV="1">
            <a:off x="6862763" y="4244975"/>
            <a:ext cx="1184275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3" name="AutoShape 41"/>
          <p:cNvCxnSpPr>
            <a:cxnSpLocks noChangeShapeType="1"/>
            <a:stCxn id="12317" idx="7"/>
            <a:endCxn id="12308" idx="3"/>
          </p:cNvCxnSpPr>
          <p:nvPr/>
        </p:nvCxnSpPr>
        <p:spPr bwMode="auto">
          <a:xfrm flipV="1">
            <a:off x="7780338" y="4756150"/>
            <a:ext cx="266700" cy="241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4" name="AutoShape 44"/>
          <p:cNvCxnSpPr>
            <a:cxnSpLocks noChangeShapeType="1"/>
            <a:stCxn id="12316" idx="7"/>
            <a:endCxn id="12309" idx="3"/>
          </p:cNvCxnSpPr>
          <p:nvPr/>
        </p:nvCxnSpPr>
        <p:spPr bwMode="auto">
          <a:xfrm flipV="1">
            <a:off x="5322888" y="4756150"/>
            <a:ext cx="360362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5" name="AutoShape 45"/>
          <p:cNvCxnSpPr>
            <a:cxnSpLocks noChangeShapeType="1"/>
            <a:stCxn id="12310" idx="1"/>
            <a:endCxn id="12309" idx="5"/>
          </p:cNvCxnSpPr>
          <p:nvPr/>
        </p:nvCxnSpPr>
        <p:spPr bwMode="auto">
          <a:xfrm flipH="1" flipV="1">
            <a:off x="5910263" y="4756150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6" name="Oval 46"/>
          <p:cNvSpPr>
            <a:spLocks noChangeArrowheads="1"/>
          </p:cNvSpPr>
          <p:nvPr/>
        </p:nvSpPr>
        <p:spPr bwMode="auto">
          <a:xfrm>
            <a:off x="5049838" y="496887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2317" name="Oval 51"/>
          <p:cNvSpPr>
            <a:spLocks noChangeArrowheads="1"/>
          </p:cNvSpPr>
          <p:nvPr/>
        </p:nvSpPr>
        <p:spPr bwMode="auto">
          <a:xfrm>
            <a:off x="7507288" y="4968875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12318" name="Text Box 57"/>
          <p:cNvSpPr txBox="1">
            <a:spLocks noChangeArrowheads="1"/>
          </p:cNvSpPr>
          <p:nvPr/>
        </p:nvSpPr>
        <p:spPr bwMode="auto">
          <a:xfrm>
            <a:off x="6935788" y="2327275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z</a:t>
            </a:r>
          </a:p>
        </p:txBody>
      </p:sp>
      <p:sp>
        <p:nvSpPr>
          <p:cNvPr id="12319" name="Text Box 58"/>
          <p:cNvSpPr txBox="1">
            <a:spLocks noChangeArrowheads="1"/>
          </p:cNvSpPr>
          <p:nvPr/>
        </p:nvSpPr>
        <p:spPr bwMode="auto">
          <a:xfrm>
            <a:off x="7240588" y="4724400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z</a:t>
            </a:r>
          </a:p>
        </p:txBody>
      </p:sp>
      <p:sp>
        <p:nvSpPr>
          <p:cNvPr id="12320" name="Date Placeholder 3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Heaps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5EF0A6D-586C-3540-AE58-109209DC0787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Upheap</a:t>
            </a:r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2438400"/>
          </a:xfrm>
        </p:spPr>
        <p:txBody>
          <a:bodyPr/>
          <a:lstStyle/>
          <a:p>
            <a:pPr eaLnBrk="1" hangingPunct="1"/>
            <a:r>
              <a:rPr lang="en-US" sz="2000">
                <a:latin typeface="Tahoma" charset="0"/>
              </a:rPr>
              <a:t>After the insertion of a new key 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ahoma" charset="0"/>
              </a:rPr>
              <a:t>, the heap-order property may be violated</a:t>
            </a:r>
          </a:p>
          <a:p>
            <a:pPr eaLnBrk="1" hangingPunct="1"/>
            <a:r>
              <a:rPr lang="en-US" sz="2000">
                <a:latin typeface="Tahoma" charset="0"/>
              </a:rPr>
              <a:t>Algorithm upheap restores the heap-order property by swapping 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ahoma" charset="0"/>
              </a:rPr>
              <a:t> along an upward path from the insertion node</a:t>
            </a:r>
          </a:p>
          <a:p>
            <a:pPr eaLnBrk="1" hangingPunct="1"/>
            <a:r>
              <a:rPr lang="en-US" sz="2000">
                <a:latin typeface="Tahoma" charset="0"/>
              </a:rPr>
              <a:t>Upheap terminates when the key 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ahoma" charset="0"/>
              </a:rPr>
              <a:t> reaches the root or a node whose parent has a key smaller than or equal to 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ahoma" charset="0"/>
              </a:rPr>
              <a:t> </a:t>
            </a:r>
          </a:p>
          <a:p>
            <a:pPr eaLnBrk="1" hangingPunct="1"/>
            <a:r>
              <a:rPr lang="en-US" sz="2000">
                <a:latin typeface="Tahoma" charset="0"/>
              </a:rPr>
              <a:t>Since a heap has height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(log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Tahoma" charset="0"/>
              </a:rPr>
              <a:t>, upheap runs in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(log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Tahoma" charset="0"/>
              </a:rPr>
              <a:t> time</a:t>
            </a:r>
          </a:p>
        </p:txBody>
      </p:sp>
      <p:sp>
        <p:nvSpPr>
          <p:cNvPr id="13318" name="Oval 4"/>
          <p:cNvSpPr>
            <a:spLocks noChangeArrowheads="1"/>
          </p:cNvSpPr>
          <p:nvPr/>
        </p:nvSpPr>
        <p:spPr bwMode="auto">
          <a:xfrm>
            <a:off x="2508250" y="4359275"/>
            <a:ext cx="320675" cy="3190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2</a:t>
            </a:r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3919538" y="4870450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1555750" y="48704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13321" name="Oval 7"/>
          <p:cNvSpPr>
            <a:spLocks noChangeArrowheads="1"/>
          </p:cNvSpPr>
          <p:nvPr/>
        </p:nvSpPr>
        <p:spPr bwMode="auto">
          <a:xfrm>
            <a:off x="2143125" y="536575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3322" name="AutoShape 11"/>
          <p:cNvCxnSpPr>
            <a:cxnSpLocks noChangeShapeType="1"/>
            <a:stCxn id="13318" idx="3"/>
            <a:endCxn id="13320" idx="7"/>
          </p:cNvCxnSpPr>
          <p:nvPr/>
        </p:nvCxnSpPr>
        <p:spPr bwMode="auto">
          <a:xfrm flipH="1">
            <a:off x="1828800" y="4640263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AutoShape 12"/>
          <p:cNvCxnSpPr>
            <a:cxnSpLocks noChangeShapeType="1"/>
            <a:stCxn id="13319" idx="1"/>
            <a:endCxn id="13318" idx="5"/>
          </p:cNvCxnSpPr>
          <p:nvPr/>
        </p:nvCxnSpPr>
        <p:spPr bwMode="auto">
          <a:xfrm flipH="1" flipV="1">
            <a:off x="2781300" y="4641850"/>
            <a:ext cx="11842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AutoShape 14"/>
          <p:cNvCxnSpPr>
            <a:cxnSpLocks noChangeShapeType="1"/>
            <a:stCxn id="13328" idx="7"/>
            <a:endCxn id="13319" idx="3"/>
          </p:cNvCxnSpPr>
          <p:nvPr/>
        </p:nvCxnSpPr>
        <p:spPr bwMode="auto">
          <a:xfrm flipV="1">
            <a:off x="3698875" y="5162550"/>
            <a:ext cx="266700" cy="231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AutoShape 17"/>
          <p:cNvCxnSpPr>
            <a:cxnSpLocks noChangeShapeType="1"/>
            <a:stCxn id="13327" idx="7"/>
            <a:endCxn id="13320" idx="3"/>
          </p:cNvCxnSpPr>
          <p:nvPr/>
        </p:nvCxnSpPr>
        <p:spPr bwMode="auto">
          <a:xfrm flipV="1">
            <a:off x="1241425" y="5153025"/>
            <a:ext cx="360363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AutoShape 18"/>
          <p:cNvCxnSpPr>
            <a:cxnSpLocks noChangeShapeType="1"/>
            <a:stCxn id="13321" idx="1"/>
            <a:endCxn id="13320" idx="5"/>
          </p:cNvCxnSpPr>
          <p:nvPr/>
        </p:nvCxnSpPr>
        <p:spPr bwMode="auto">
          <a:xfrm flipH="1" flipV="1">
            <a:off x="1828800" y="5153025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968375" y="53657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3328" name="Oval 24"/>
          <p:cNvSpPr>
            <a:spLocks noChangeArrowheads="1"/>
          </p:cNvSpPr>
          <p:nvPr/>
        </p:nvSpPr>
        <p:spPr bwMode="auto">
          <a:xfrm>
            <a:off x="3425825" y="5365750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13329" name="Text Box 29"/>
          <p:cNvSpPr txBox="1">
            <a:spLocks noChangeArrowheads="1"/>
          </p:cNvSpPr>
          <p:nvPr/>
        </p:nvSpPr>
        <p:spPr bwMode="auto">
          <a:xfrm>
            <a:off x="3159125" y="5121275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z</a:t>
            </a:r>
          </a:p>
        </p:txBody>
      </p:sp>
      <p:sp>
        <p:nvSpPr>
          <p:cNvPr id="13330" name="Oval 30"/>
          <p:cNvSpPr>
            <a:spLocks noChangeArrowheads="1"/>
          </p:cNvSpPr>
          <p:nvPr/>
        </p:nvSpPr>
        <p:spPr bwMode="auto">
          <a:xfrm>
            <a:off x="6705600" y="4359275"/>
            <a:ext cx="320675" cy="3190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solidFill>
                  <a:schemeClr val="tx2"/>
                </a:solidFill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13331" name="Oval 31"/>
          <p:cNvSpPr>
            <a:spLocks noChangeArrowheads="1"/>
          </p:cNvSpPr>
          <p:nvPr/>
        </p:nvSpPr>
        <p:spPr bwMode="auto">
          <a:xfrm>
            <a:off x="8116888" y="4870450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2</a:t>
            </a:r>
          </a:p>
        </p:txBody>
      </p:sp>
      <p:sp>
        <p:nvSpPr>
          <p:cNvPr id="13332" name="Oval 32"/>
          <p:cNvSpPr>
            <a:spLocks noChangeArrowheads="1"/>
          </p:cNvSpPr>
          <p:nvPr/>
        </p:nvSpPr>
        <p:spPr bwMode="auto">
          <a:xfrm>
            <a:off x="5753100" y="48704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13333" name="Oval 33"/>
          <p:cNvSpPr>
            <a:spLocks noChangeArrowheads="1"/>
          </p:cNvSpPr>
          <p:nvPr/>
        </p:nvSpPr>
        <p:spPr bwMode="auto">
          <a:xfrm>
            <a:off x="6340475" y="536575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3334" name="AutoShape 37"/>
          <p:cNvCxnSpPr>
            <a:cxnSpLocks noChangeShapeType="1"/>
            <a:stCxn id="13330" idx="3"/>
            <a:endCxn id="13332" idx="7"/>
          </p:cNvCxnSpPr>
          <p:nvPr/>
        </p:nvCxnSpPr>
        <p:spPr bwMode="auto">
          <a:xfrm flipH="1">
            <a:off x="6026150" y="4651375"/>
            <a:ext cx="727075" cy="257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AutoShape 38"/>
          <p:cNvCxnSpPr>
            <a:cxnSpLocks noChangeShapeType="1"/>
            <a:stCxn id="13331" idx="1"/>
            <a:endCxn id="13330" idx="5"/>
          </p:cNvCxnSpPr>
          <p:nvPr/>
        </p:nvCxnSpPr>
        <p:spPr bwMode="auto">
          <a:xfrm flipH="1" flipV="1">
            <a:off x="6978650" y="4651375"/>
            <a:ext cx="1184275" cy="247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AutoShape 40"/>
          <p:cNvCxnSpPr>
            <a:cxnSpLocks noChangeShapeType="1"/>
            <a:stCxn id="13340" idx="7"/>
            <a:endCxn id="13331" idx="3"/>
          </p:cNvCxnSpPr>
          <p:nvPr/>
        </p:nvCxnSpPr>
        <p:spPr bwMode="auto">
          <a:xfrm flipV="1">
            <a:off x="7896225" y="5162550"/>
            <a:ext cx="266700" cy="231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7" name="AutoShape 43"/>
          <p:cNvCxnSpPr>
            <a:cxnSpLocks noChangeShapeType="1"/>
            <a:stCxn id="13339" idx="7"/>
            <a:endCxn id="13332" idx="3"/>
          </p:cNvCxnSpPr>
          <p:nvPr/>
        </p:nvCxnSpPr>
        <p:spPr bwMode="auto">
          <a:xfrm flipV="1">
            <a:off x="5438775" y="5153025"/>
            <a:ext cx="360363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8" name="AutoShape 44"/>
          <p:cNvCxnSpPr>
            <a:cxnSpLocks noChangeShapeType="1"/>
            <a:stCxn id="13333" idx="1"/>
            <a:endCxn id="13332" idx="5"/>
          </p:cNvCxnSpPr>
          <p:nvPr/>
        </p:nvCxnSpPr>
        <p:spPr bwMode="auto">
          <a:xfrm flipH="1" flipV="1">
            <a:off x="6026150" y="5153025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9" name="Oval 45"/>
          <p:cNvSpPr>
            <a:spLocks noChangeArrowheads="1"/>
          </p:cNvSpPr>
          <p:nvPr/>
        </p:nvSpPr>
        <p:spPr bwMode="auto">
          <a:xfrm>
            <a:off x="5165725" y="53657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3340" name="Oval 50"/>
          <p:cNvSpPr>
            <a:spLocks noChangeArrowheads="1"/>
          </p:cNvSpPr>
          <p:nvPr/>
        </p:nvSpPr>
        <p:spPr bwMode="auto">
          <a:xfrm>
            <a:off x="7623175" y="5365750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13341" name="Text Box 55"/>
          <p:cNvSpPr txBox="1">
            <a:spLocks noChangeArrowheads="1"/>
          </p:cNvSpPr>
          <p:nvPr/>
        </p:nvSpPr>
        <p:spPr bwMode="auto">
          <a:xfrm>
            <a:off x="7356475" y="5121275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z</a:t>
            </a:r>
          </a:p>
        </p:txBody>
      </p:sp>
      <p:cxnSp>
        <p:nvCxnSpPr>
          <p:cNvPr id="13342" name="AutoShape 58"/>
          <p:cNvCxnSpPr>
            <a:cxnSpLocks noChangeShapeType="1"/>
            <a:stCxn id="13331" idx="0"/>
            <a:endCxn id="13330" idx="7"/>
          </p:cNvCxnSpPr>
          <p:nvPr/>
        </p:nvCxnSpPr>
        <p:spPr bwMode="auto">
          <a:xfrm rot="5400000" flipH="1">
            <a:off x="7395369" y="3969544"/>
            <a:ext cx="465137" cy="1298575"/>
          </a:xfrm>
          <a:prstGeom prst="curvedConnector3">
            <a:avLst>
              <a:gd name="adj1" fmla="val 125597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3" name="AutoShape 59"/>
          <p:cNvCxnSpPr>
            <a:cxnSpLocks noChangeShapeType="1"/>
            <a:stCxn id="13331" idx="2"/>
            <a:endCxn id="13340" idx="1"/>
          </p:cNvCxnSpPr>
          <p:nvPr/>
        </p:nvCxnSpPr>
        <p:spPr bwMode="auto">
          <a:xfrm rot="10800000" flipV="1">
            <a:off x="7670800" y="5030788"/>
            <a:ext cx="427038" cy="363537"/>
          </a:xfrm>
          <a:prstGeom prst="curvedConnector2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4" name="AutoShape 60"/>
          <p:cNvCxnSpPr>
            <a:cxnSpLocks noChangeShapeType="1"/>
            <a:stCxn id="13319" idx="2"/>
            <a:endCxn id="13328" idx="0"/>
          </p:cNvCxnSpPr>
          <p:nvPr/>
        </p:nvCxnSpPr>
        <p:spPr bwMode="auto">
          <a:xfrm rot="10800000" flipV="1">
            <a:off x="3586163" y="5030788"/>
            <a:ext cx="314325" cy="315912"/>
          </a:xfrm>
          <a:prstGeom prst="curvedConnector2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5" name="Date Placeholder 3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4897</TotalTime>
  <Words>1451</Words>
  <Application>Microsoft Macintosh PowerPoint</Application>
  <PresentationFormat>On-screen Show (4:3)</PresentationFormat>
  <Paragraphs>395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Blueprint</vt:lpstr>
      <vt:lpstr>Clip</vt:lpstr>
      <vt:lpstr>Heaps</vt:lpstr>
      <vt:lpstr>Recall Priority Queue Operations</vt:lpstr>
      <vt:lpstr>Recall PQ Sorting</vt:lpstr>
      <vt:lpstr>Heaps</vt:lpstr>
      <vt:lpstr>Height of a Heap</vt:lpstr>
      <vt:lpstr>Heaps and Priority Queues</vt:lpstr>
      <vt:lpstr>Array-based Heap Implementation</vt:lpstr>
      <vt:lpstr>Insertion into a Heap</vt:lpstr>
      <vt:lpstr>Upheap</vt:lpstr>
      <vt:lpstr>Insertion Pseudo-Code</vt:lpstr>
      <vt:lpstr>Removal from a Heap</vt:lpstr>
      <vt:lpstr>Downheap</vt:lpstr>
      <vt:lpstr>RemoveMin Pseudo-code</vt:lpstr>
      <vt:lpstr>Performance of a Heap</vt:lpstr>
      <vt:lpstr>Heap-Sort</vt:lpstr>
      <vt:lpstr>Merging Two Heaps</vt:lpstr>
      <vt:lpstr>Bottom-up Heap Construction</vt:lpstr>
      <vt:lpstr>Example</vt:lpstr>
      <vt:lpstr>Example (contd.)</vt:lpstr>
      <vt:lpstr>Example (contd.)</vt:lpstr>
      <vt:lpstr>Example (end)</vt:lpstr>
      <vt:lpstr>Analysis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Heaps</dc:title>
  <dc:creator>Michael Goodrich and Roberto Tamassia</dc:creator>
  <cp:lastModifiedBy>Michael Goodrich</cp:lastModifiedBy>
  <cp:revision>779</cp:revision>
  <cp:lastPrinted>2014-03-20T01:14:04Z</cp:lastPrinted>
  <dcterms:created xsi:type="dcterms:W3CDTF">2002-01-21T02:22:10Z</dcterms:created>
  <dcterms:modified xsi:type="dcterms:W3CDTF">2015-01-23T18:04:32Z</dcterms:modified>
</cp:coreProperties>
</file>