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3" r:id="rId3"/>
    <p:sldId id="354" r:id="rId4"/>
    <p:sldId id="336" r:id="rId5"/>
    <p:sldId id="335" r:id="rId6"/>
    <p:sldId id="348" r:id="rId7"/>
    <p:sldId id="347" r:id="rId8"/>
    <p:sldId id="338" r:id="rId9"/>
    <p:sldId id="339" r:id="rId10"/>
    <p:sldId id="345" r:id="rId11"/>
    <p:sldId id="355" r:id="rId12"/>
    <p:sldId id="341" r:id="rId13"/>
    <p:sldId id="346" r:id="rId14"/>
    <p:sldId id="342" r:id="rId15"/>
    <p:sldId id="356" r:id="rId16"/>
  </p:sldIdLst>
  <p:sldSz cx="9144000" cy="6858000" type="screen4x3"/>
  <p:notesSz cx="7302500" cy="95885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74F6"/>
    <a:srgbClr val="6289F8"/>
    <a:srgbClr val="8097F8"/>
    <a:srgbClr val="2C61F6"/>
    <a:srgbClr val="F8F0D0"/>
    <a:srgbClr val="F2E4AA"/>
    <a:srgbClr val="000000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86" autoAdjust="0"/>
  </p:normalViewPr>
  <p:slideViewPr>
    <p:cSldViewPr>
      <p:cViewPr varScale="1">
        <p:scale>
          <a:sx n="176" d="100"/>
          <a:sy n="176" d="100"/>
        </p:scale>
        <p:origin x="-5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9.xml"/><Relationship Id="rId5" Type="http://schemas.openxmlformats.org/officeDocument/2006/relationships/slide" Target="slides/slide12.xml"/><Relationship Id="rId6" Type="http://schemas.openxmlformats.org/officeDocument/2006/relationships/slide" Target="slides/slide14.xml"/><Relationship Id="rId1" Type="http://schemas.openxmlformats.org/officeDocument/2006/relationships/slide" Target="slides/slide4.xml"/><Relationship Id="rId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49CC8354-BE2B-1545-8B17-9694CABBE308}" type="datetime1">
              <a:rPr lang="en-US" smtClean="0"/>
              <a:t>1/23/15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89D2F312-F330-EB4A-8126-B805310811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65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5E48C97C-2783-7344-B36B-072AA38B956E}" type="datetime1">
              <a:rPr lang="en-US" smtClean="0"/>
              <a:t>1/23/15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8F8FF144-08C1-BF46-9851-4B1F308997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7786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/>
              <a:t>Priority Queues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BF5128C-71B8-D140-B05B-AFC68B5207DD}" type="datetime1">
              <a:rPr lang="en-US" sz="1300" smtClean="0"/>
              <a:t>1/23/15</a:t>
            </a:fld>
            <a:endParaRPr lang="en-US" sz="1300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98DDD6B-55B4-F846-B22D-2DBBBA327C1E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44D0B9-CBAE-1E41-BADA-3EEAA3CDC1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407863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890224-C51A-4D48-BA5F-B77A11428E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146116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A3ADF7-5E1E-A345-937C-8827FA3E92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356967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0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1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412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2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4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  <p:sp>
              <p:nvSpPr>
                <p:cNvPr id="415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pitchFamily="34" charset="0"/>
                    <a:ea typeface="+mn-ea"/>
                  </a:endParaRPr>
                </a:p>
              </p:txBody>
            </p:sp>
          </p:grpSp>
        </p:grpSp>
        <p:sp>
          <p:nvSpPr>
            <p:cNvPr id="415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sp>
          <p:nvSpPr>
            <p:cNvPr id="415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pitchFamily="34" charset="0"/>
                <a:ea typeface="+mn-ea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415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r>
              <a:rPr lang="en-US" smtClean="0"/>
              <a:t>© 2015 Goodrich and Tamassia</a:t>
            </a:r>
            <a:endParaRPr lang="en-US" dirty="0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Priority Queues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9A171A-3EBF-E145-BEB4-BE62CCD6C1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0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5123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B50E409-07C4-F54D-8218-8D521D462B28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Priority Queues</a:t>
            </a:r>
          </a:p>
        </p:txBody>
      </p:sp>
      <p:sp>
        <p:nvSpPr>
          <p:cNvPr id="512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sp>
        <p:nvSpPr>
          <p:cNvPr id="9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Presentation for use with the textbook </a:t>
            </a:r>
            <a:r>
              <a:rPr lang="en-US" sz="1800" dirty="0" smtClean="0">
                <a:solidFill>
                  <a:schemeClr val="tx2"/>
                </a:solidFill>
              </a:rPr>
              <a:t>Algorithm Design and Applications</a:t>
            </a:r>
            <a:r>
              <a:rPr lang="en-US" sz="1800" dirty="0" smtClean="0"/>
              <a:t>, by M. T. Goodrich and R. Tamassia, Wiley, 2015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200400"/>
            <a:ext cx="2801391" cy="3124200"/>
          </a:xfrm>
          <a:prstGeom prst="rect">
            <a:avLst/>
          </a:prstGeom>
          <a:ln w="38100" cap="sq">
            <a:solidFill>
              <a:srgbClr val="5674F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CD9AB35-1246-C143-888E-98CB6CB42C60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Selection-Sort Example</a:t>
            </a:r>
          </a:p>
        </p:txBody>
      </p:sp>
      <p:sp>
        <p:nvSpPr>
          <p:cNvPr id="1434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924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i="1">
                <a:latin typeface="Tahoma" charset="0"/>
              </a:rPr>
              <a:t>                       	</a:t>
            </a:r>
            <a:r>
              <a:rPr lang="en-US" sz="1800">
                <a:solidFill>
                  <a:schemeClr val="tx2"/>
                </a:solidFill>
                <a:latin typeface="Tahoma" charset="0"/>
              </a:rPr>
              <a:t>Sequence S		Priority Queue P</a:t>
            </a:r>
            <a:r>
              <a:rPr lang="en-US" sz="1800" i="1">
                <a:latin typeface="Tahoma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Input: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Phase 1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(a)		(4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(7)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(b)		(8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..		..	..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(g)		()	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Phase 2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(a)		(2)	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(b)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3)	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(c)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4)	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(d)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5)	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(e)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7)		(8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(f)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8)		(9)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(g)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()</a:t>
            </a:r>
          </a:p>
        </p:txBody>
      </p:sp>
      <p:sp>
        <p:nvSpPr>
          <p:cNvPr id="1434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In-place 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A sorting algorithm is </a:t>
            </a:r>
            <a:r>
              <a:rPr lang="en-US" b="1" dirty="0" smtClean="0">
                <a:solidFill>
                  <a:srgbClr val="FF0000"/>
                </a:solidFill>
              </a:rPr>
              <a:t>in-place </a:t>
            </a:r>
            <a:r>
              <a:rPr lang="en-US" dirty="0" smtClean="0"/>
              <a:t>if it uses only a small amount of memory in addition to the input array itself.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90224-C51A-4D48-BA5F-B77A11428E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Priority Queues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200400"/>
            <a:ext cx="6172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7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AD486C9-3C26-154E-BA9A-E4394275B79D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Insertion-Sort</a:t>
            </a:r>
          </a:p>
        </p:txBody>
      </p:sp>
      <p:sp>
        <p:nvSpPr>
          <p:cNvPr id="1536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696200" cy="4114800"/>
          </a:xfrm>
        </p:spPr>
        <p:txBody>
          <a:bodyPr/>
          <a:lstStyle/>
          <a:p>
            <a:pPr marL="609600" indent="-609600" eaLnBrk="1" hangingPunct="1"/>
            <a:r>
              <a:rPr lang="en-US" sz="2400" dirty="0">
                <a:latin typeface="Tahoma" charset="0"/>
              </a:rPr>
              <a:t>Insertion-sort is the variation of PQ-sort where the priority queue is implemented with a sorted sequence</a:t>
            </a:r>
          </a:p>
          <a:p>
            <a:pPr marL="609600" indent="-609600" eaLnBrk="1" hangingPunct="1"/>
            <a:r>
              <a:rPr lang="en-US" sz="2400" dirty="0">
                <a:latin typeface="Tahoma" charset="0"/>
              </a:rPr>
              <a:t>Running time of Insertion-sort:</a:t>
            </a:r>
          </a:p>
          <a:p>
            <a:pPr marL="990600" lvl="1" indent="-533400" eaLnBrk="1" hangingPunct="1">
              <a:buSzTx/>
              <a:buFont typeface="Wingdings" charset="0"/>
              <a:buAutoNum type="arabicPeriod"/>
            </a:pPr>
            <a:r>
              <a:rPr lang="en-US" sz="2000" dirty="0">
                <a:latin typeface="Tahoma" charset="0"/>
              </a:rPr>
              <a:t>Inserting the elements into the priority queue with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2000" dirty="0">
                <a:latin typeface="Tahoma" charset="0"/>
              </a:rPr>
              <a:t> operations takes time proportional to</a:t>
            </a:r>
          </a:p>
          <a:p>
            <a:pPr marL="990600" lvl="1" indent="-533400" algn="ctr" eaLnBrk="1" hangingPunct="1">
              <a:buSzTx/>
              <a:buFont typeface="Wingdings" charset="0"/>
              <a:buNone/>
            </a:pPr>
            <a:r>
              <a:rPr lang="en-US" sz="2400" dirty="0">
                <a:latin typeface="Times New Roman" charset="0"/>
                <a:sym typeface="Symbol" charset="0"/>
              </a:rPr>
              <a:t>1 </a:t>
            </a:r>
            <a:r>
              <a:rPr lang="en-US" sz="2400" dirty="0">
                <a:latin typeface="Symbol" charset="0"/>
                <a:sym typeface="Symbol" charset="0"/>
              </a:rPr>
              <a:t>+ </a:t>
            </a:r>
            <a:r>
              <a:rPr lang="en-US" sz="2400" dirty="0">
                <a:latin typeface="Times New Roman" charset="0"/>
                <a:sym typeface="Symbol" charset="0"/>
              </a:rPr>
              <a:t>2 </a:t>
            </a:r>
            <a:r>
              <a:rPr lang="en-US" sz="2400" dirty="0">
                <a:latin typeface="Symbol" charset="0"/>
                <a:sym typeface="Symbol" charset="0"/>
              </a:rPr>
              <a:t>+ </a:t>
            </a:r>
            <a:r>
              <a:rPr lang="en-US" sz="2400" dirty="0">
                <a:latin typeface="Times New Roman" charset="0"/>
                <a:sym typeface="Symbol" charset="0"/>
              </a:rPr>
              <a:t>…</a:t>
            </a:r>
            <a:r>
              <a:rPr lang="en-US" sz="2400" dirty="0">
                <a:latin typeface="Symbol" charset="0"/>
                <a:sym typeface="Symbol" charset="0"/>
              </a:rPr>
              <a:t>+ </a:t>
            </a:r>
            <a:r>
              <a:rPr lang="en-US" sz="2400" b="1" i="1" dirty="0">
                <a:latin typeface="Times New Roman" charset="0"/>
                <a:sym typeface="Symbol" charset="0"/>
              </a:rPr>
              <a:t>n</a:t>
            </a:r>
            <a:endParaRPr lang="en-US" sz="2400" dirty="0">
              <a:latin typeface="Tahoma" charset="0"/>
            </a:endParaRPr>
          </a:p>
          <a:p>
            <a:pPr marL="990600" lvl="1" indent="-533400" eaLnBrk="1" hangingPunct="1">
              <a:buSzTx/>
              <a:buFont typeface="Tahoma" charset="0"/>
              <a:buAutoNum type="arabicPeriod" startAt="2"/>
            </a:pPr>
            <a:r>
              <a:rPr lang="en-US" sz="2000" dirty="0">
                <a:latin typeface="Tahoma" charset="0"/>
              </a:rPr>
              <a:t>Removing the elements in sorted order from the priority queue with  a series of 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ahoma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2000" dirty="0">
                <a:latin typeface="Tahoma" charset="0"/>
              </a:rPr>
              <a:t> operations takes </a:t>
            </a:r>
            <a:r>
              <a:rPr lang="en-US" sz="2000" b="1" i="1" dirty="0">
                <a:latin typeface="Times New Roman" charset="0"/>
              </a:rPr>
              <a:t>O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b="1" i="1" dirty="0">
                <a:latin typeface="Times New Roman" charset="0"/>
              </a:rPr>
              <a:t>n</a:t>
            </a:r>
            <a:r>
              <a:rPr lang="en-US" sz="2000" dirty="0">
                <a:latin typeface="Times New Roman" charset="0"/>
              </a:rPr>
              <a:t>) </a:t>
            </a:r>
            <a:r>
              <a:rPr lang="en-US" sz="2000" dirty="0">
                <a:latin typeface="Tahoma" charset="0"/>
              </a:rPr>
              <a:t>time</a:t>
            </a:r>
          </a:p>
          <a:p>
            <a:pPr marL="609600" indent="-609600" eaLnBrk="1" hangingPunct="1"/>
            <a:r>
              <a:rPr lang="en-US" sz="2400" dirty="0">
                <a:latin typeface="Tahoma" charset="0"/>
              </a:rPr>
              <a:t>Insertion-sort runs in </a:t>
            </a:r>
            <a:r>
              <a:rPr lang="en-US" sz="2400" b="1" i="1" dirty="0">
                <a:latin typeface="Times New Roman" charset="0"/>
              </a:rPr>
              <a:t>O</a:t>
            </a:r>
            <a:r>
              <a:rPr lang="en-US" sz="2400" dirty="0">
                <a:latin typeface="Times New Roman" charset="0"/>
              </a:rPr>
              <a:t>(</a:t>
            </a:r>
            <a:r>
              <a:rPr lang="en-US" sz="2400" b="1" i="1" dirty="0">
                <a:latin typeface="Times New Roman" charset="0"/>
              </a:rPr>
              <a:t>n</a:t>
            </a:r>
            <a:r>
              <a:rPr lang="en-US" sz="2400" baseline="30000" dirty="0">
                <a:latin typeface="Times New Roman" charset="0"/>
              </a:rPr>
              <a:t>2</a:t>
            </a:r>
            <a:r>
              <a:rPr lang="en-US" sz="2400" dirty="0">
                <a:latin typeface="Times New Roman" charset="0"/>
              </a:rPr>
              <a:t>) </a:t>
            </a:r>
            <a:r>
              <a:rPr lang="en-US" sz="2400" dirty="0" smtClean="0">
                <a:latin typeface="Tahoma" charset="0"/>
              </a:rPr>
              <a:t>time in the worst case. </a:t>
            </a:r>
            <a:endParaRPr lang="en-US" dirty="0">
              <a:latin typeface="Tahoma" charset="0"/>
            </a:endParaRPr>
          </a:p>
        </p:txBody>
      </p:sp>
      <p:sp>
        <p:nvSpPr>
          <p:cNvPr id="153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834FC4A-E1D9-604A-B325-FC6E722FF373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Insertion-Sort Example</a:t>
            </a:r>
          </a:p>
        </p:txBody>
      </p:sp>
      <p:sp>
        <p:nvSpPr>
          <p:cNvPr id="1638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		</a:t>
            </a:r>
            <a:r>
              <a:rPr lang="en-US" sz="1800">
                <a:solidFill>
                  <a:schemeClr val="tx2"/>
                </a:solidFill>
                <a:latin typeface="Tahoma" charset="0"/>
              </a:rPr>
              <a:t>Sequence S	Priority queue P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Input:		(7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Phase 1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     (a)		(4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(7)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(b)		(8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(c)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	(4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(d)		(5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(e)		(3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(f)		(9)	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(g)		()	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en-US" sz="1800">
              <a:latin typeface="Tahoma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Phase 2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(a)		(2)			(3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(b)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3)			(4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..		..			..	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>
                <a:latin typeface="Tahoma" charset="0"/>
              </a:rPr>
              <a:t>	(g)		(2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3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4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5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7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8</a:t>
            </a:r>
            <a:r>
              <a:rPr lang="en-US" sz="1800" i="1">
                <a:latin typeface="Tahoma" charset="0"/>
              </a:rPr>
              <a:t>,</a:t>
            </a:r>
            <a:r>
              <a:rPr lang="en-US" sz="1800">
                <a:latin typeface="Tahoma" charset="0"/>
              </a:rPr>
              <a:t>9)		()</a:t>
            </a:r>
          </a:p>
        </p:txBody>
      </p:sp>
      <p:sp>
        <p:nvSpPr>
          <p:cNvPr id="16390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EFDC593-5B40-9540-8558-85181D123F4A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In-place Insertion-Sort</a:t>
            </a:r>
          </a:p>
        </p:txBody>
      </p:sp>
      <p:sp>
        <p:nvSpPr>
          <p:cNvPr id="1085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4572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ea typeface="+mn-ea"/>
              </a:rPr>
              <a:t>Instead of using an external data structure, we can implement selection-sort and insertion-sort in-place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ea typeface="+mn-ea"/>
              </a:rPr>
              <a:t>A portion of the input sequence itself serves as the priority queue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200" dirty="0" smtClean="0">
                <a:ea typeface="+mn-ea"/>
              </a:rPr>
              <a:t>For in-place insertion-sort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We keep sorted the initial portion of the sequence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We can use </a:t>
            </a:r>
            <a:r>
              <a:rPr lang="en-US" sz="2000" dirty="0" smtClean="0">
                <a:solidFill>
                  <a:schemeClr val="tx2"/>
                </a:solidFill>
              </a:rPr>
              <a:t>swaps</a:t>
            </a:r>
            <a:r>
              <a:rPr lang="en-US" sz="2000" dirty="0" smtClean="0"/>
              <a:t> instead of modifying the sequence</a:t>
            </a:r>
          </a:p>
        </p:txBody>
      </p:sp>
      <p:grpSp>
        <p:nvGrpSpPr>
          <p:cNvPr id="17414" name="Group 11"/>
          <p:cNvGrpSpPr>
            <a:grpSpLocks/>
          </p:cNvGrpSpPr>
          <p:nvPr/>
        </p:nvGrpSpPr>
        <p:grpSpPr bwMode="auto">
          <a:xfrm>
            <a:off x="5181600" y="1619250"/>
            <a:ext cx="2971800" cy="304800"/>
            <a:chOff x="3216" y="1344"/>
            <a:chExt cx="1872" cy="192"/>
          </a:xfrm>
        </p:grpSpPr>
        <p:sp>
          <p:nvSpPr>
            <p:cNvPr id="17467" name="Line 10"/>
            <p:cNvSpPr>
              <a:spLocks noChangeShapeType="1"/>
            </p:cNvSpPr>
            <p:nvPr/>
          </p:nvSpPr>
          <p:spPr bwMode="auto">
            <a:xfrm>
              <a:off x="3408" y="14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Oval 5"/>
            <p:cNvSpPr>
              <a:spLocks noChangeArrowheads="1"/>
            </p:cNvSpPr>
            <p:nvPr/>
          </p:nvSpPr>
          <p:spPr bwMode="auto">
            <a:xfrm>
              <a:off x="321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7469" name="Oval 6"/>
            <p:cNvSpPr>
              <a:spLocks noChangeArrowheads="1"/>
            </p:cNvSpPr>
            <p:nvPr/>
          </p:nvSpPr>
          <p:spPr bwMode="auto">
            <a:xfrm>
              <a:off x="363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70" name="Oval 7"/>
            <p:cNvSpPr>
              <a:spLocks noChangeArrowheads="1"/>
            </p:cNvSpPr>
            <p:nvPr/>
          </p:nvSpPr>
          <p:spPr bwMode="auto">
            <a:xfrm>
              <a:off x="405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71" name="Oval 8"/>
            <p:cNvSpPr>
              <a:spLocks noChangeArrowheads="1"/>
            </p:cNvSpPr>
            <p:nvPr/>
          </p:nvSpPr>
          <p:spPr bwMode="auto">
            <a:xfrm>
              <a:off x="447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72" name="Oval 9"/>
            <p:cNvSpPr>
              <a:spLocks noChangeArrowheads="1"/>
            </p:cNvSpPr>
            <p:nvPr/>
          </p:nvSpPr>
          <p:spPr bwMode="auto">
            <a:xfrm>
              <a:off x="4896" y="13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</p:grpSp>
      <p:grpSp>
        <p:nvGrpSpPr>
          <p:cNvPr id="17415" name="Group 52"/>
          <p:cNvGrpSpPr>
            <a:grpSpLocks/>
          </p:cNvGrpSpPr>
          <p:nvPr/>
        </p:nvGrpSpPr>
        <p:grpSpPr bwMode="auto">
          <a:xfrm>
            <a:off x="5181600" y="2330450"/>
            <a:ext cx="2971800" cy="304800"/>
            <a:chOff x="3264" y="1560"/>
            <a:chExt cx="1872" cy="192"/>
          </a:xfrm>
        </p:grpSpPr>
        <p:sp>
          <p:nvSpPr>
            <p:cNvPr id="17461" name="Line 13"/>
            <p:cNvSpPr>
              <a:spLocks noChangeShapeType="1"/>
            </p:cNvSpPr>
            <p:nvPr/>
          </p:nvSpPr>
          <p:spPr bwMode="auto">
            <a:xfrm>
              <a:off x="3456" y="1656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Oval 14"/>
            <p:cNvSpPr>
              <a:spLocks noChangeArrowheads="1"/>
            </p:cNvSpPr>
            <p:nvPr/>
          </p:nvSpPr>
          <p:spPr bwMode="auto">
            <a:xfrm>
              <a:off x="3264" y="1560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7463" name="Oval 15"/>
            <p:cNvSpPr>
              <a:spLocks noChangeArrowheads="1"/>
            </p:cNvSpPr>
            <p:nvPr/>
          </p:nvSpPr>
          <p:spPr bwMode="auto">
            <a:xfrm>
              <a:off x="368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64" name="Oval 16"/>
            <p:cNvSpPr>
              <a:spLocks noChangeArrowheads="1"/>
            </p:cNvSpPr>
            <p:nvPr/>
          </p:nvSpPr>
          <p:spPr bwMode="auto">
            <a:xfrm>
              <a:off x="410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65" name="Oval 17"/>
            <p:cNvSpPr>
              <a:spLocks noChangeArrowheads="1"/>
            </p:cNvSpPr>
            <p:nvPr/>
          </p:nvSpPr>
          <p:spPr bwMode="auto">
            <a:xfrm>
              <a:off x="452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66" name="Oval 18"/>
            <p:cNvSpPr>
              <a:spLocks noChangeArrowheads="1"/>
            </p:cNvSpPr>
            <p:nvPr/>
          </p:nvSpPr>
          <p:spPr bwMode="auto">
            <a:xfrm>
              <a:off x="4944" y="1560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</p:grpSp>
      <p:grpSp>
        <p:nvGrpSpPr>
          <p:cNvPr id="17416" name="Group 53"/>
          <p:cNvGrpSpPr>
            <a:grpSpLocks/>
          </p:cNvGrpSpPr>
          <p:nvPr/>
        </p:nvGrpSpPr>
        <p:grpSpPr bwMode="auto">
          <a:xfrm>
            <a:off x="5181600" y="3041650"/>
            <a:ext cx="2971800" cy="304800"/>
            <a:chOff x="3264" y="2064"/>
            <a:chExt cx="1872" cy="192"/>
          </a:xfrm>
        </p:grpSpPr>
        <p:sp>
          <p:nvSpPr>
            <p:cNvPr id="17455" name="Line 20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Oval 21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57" name="Oval 22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7458" name="Oval 23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59" name="Oval 24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60" name="Oval 25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</p:grpSp>
      <p:grpSp>
        <p:nvGrpSpPr>
          <p:cNvPr id="17417" name="Group 54"/>
          <p:cNvGrpSpPr>
            <a:grpSpLocks/>
          </p:cNvGrpSpPr>
          <p:nvPr/>
        </p:nvGrpSpPr>
        <p:grpSpPr bwMode="auto">
          <a:xfrm>
            <a:off x="5181600" y="3752850"/>
            <a:ext cx="2971800" cy="304800"/>
            <a:chOff x="3264" y="2568"/>
            <a:chExt cx="1872" cy="192"/>
          </a:xfrm>
        </p:grpSpPr>
        <p:sp>
          <p:nvSpPr>
            <p:cNvPr id="17449" name="Line 27"/>
            <p:cNvSpPr>
              <a:spLocks noChangeShapeType="1"/>
            </p:cNvSpPr>
            <p:nvPr/>
          </p:nvSpPr>
          <p:spPr bwMode="auto">
            <a:xfrm>
              <a:off x="3456" y="2664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Oval 28"/>
            <p:cNvSpPr>
              <a:spLocks noChangeArrowheads="1"/>
            </p:cNvSpPr>
            <p:nvPr/>
          </p:nvSpPr>
          <p:spPr bwMode="auto">
            <a:xfrm>
              <a:off x="3264" y="256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51" name="Oval 29"/>
            <p:cNvSpPr>
              <a:spLocks noChangeArrowheads="1"/>
            </p:cNvSpPr>
            <p:nvPr/>
          </p:nvSpPr>
          <p:spPr bwMode="auto">
            <a:xfrm>
              <a:off x="3684" y="256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52" name="Oval 30"/>
            <p:cNvSpPr>
              <a:spLocks noChangeArrowheads="1"/>
            </p:cNvSpPr>
            <p:nvPr/>
          </p:nvSpPr>
          <p:spPr bwMode="auto">
            <a:xfrm>
              <a:off x="4104" y="2568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7453" name="Oval 31"/>
            <p:cNvSpPr>
              <a:spLocks noChangeArrowheads="1"/>
            </p:cNvSpPr>
            <p:nvPr/>
          </p:nvSpPr>
          <p:spPr bwMode="auto">
            <a:xfrm>
              <a:off x="4524" y="256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54" name="Oval 32"/>
            <p:cNvSpPr>
              <a:spLocks noChangeArrowheads="1"/>
            </p:cNvSpPr>
            <p:nvPr/>
          </p:nvSpPr>
          <p:spPr bwMode="auto">
            <a:xfrm>
              <a:off x="4944" y="2568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</p:grpSp>
      <p:grpSp>
        <p:nvGrpSpPr>
          <p:cNvPr id="17418" name="Group 55"/>
          <p:cNvGrpSpPr>
            <a:grpSpLocks/>
          </p:cNvGrpSpPr>
          <p:nvPr/>
        </p:nvGrpSpPr>
        <p:grpSpPr bwMode="auto">
          <a:xfrm>
            <a:off x="5181600" y="4464050"/>
            <a:ext cx="2971800" cy="304800"/>
            <a:chOff x="3264" y="3072"/>
            <a:chExt cx="1872" cy="192"/>
          </a:xfrm>
        </p:grpSpPr>
        <p:sp>
          <p:nvSpPr>
            <p:cNvPr id="17443" name="Line 34"/>
            <p:cNvSpPr>
              <a:spLocks noChangeShapeType="1"/>
            </p:cNvSpPr>
            <p:nvPr/>
          </p:nvSpPr>
          <p:spPr bwMode="auto">
            <a:xfrm>
              <a:off x="3456" y="3168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Oval 35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45" name="Oval 36"/>
            <p:cNvSpPr>
              <a:spLocks noChangeArrowheads="1"/>
            </p:cNvSpPr>
            <p:nvPr/>
          </p:nvSpPr>
          <p:spPr bwMode="auto">
            <a:xfrm>
              <a:off x="3684" y="3072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46" name="Oval 37"/>
            <p:cNvSpPr>
              <a:spLocks noChangeArrowheads="1"/>
            </p:cNvSpPr>
            <p:nvPr/>
          </p:nvSpPr>
          <p:spPr bwMode="auto">
            <a:xfrm>
              <a:off x="4104" y="3072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47" name="Oval 38"/>
            <p:cNvSpPr>
              <a:spLocks noChangeArrowheads="1"/>
            </p:cNvSpPr>
            <p:nvPr/>
          </p:nvSpPr>
          <p:spPr bwMode="auto">
            <a:xfrm>
              <a:off x="4524" y="3072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7448" name="Oval 39"/>
            <p:cNvSpPr>
              <a:spLocks noChangeArrowheads="1"/>
            </p:cNvSpPr>
            <p:nvPr/>
          </p:nvSpPr>
          <p:spPr bwMode="auto">
            <a:xfrm>
              <a:off x="4944" y="3072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</p:grpSp>
      <p:grpSp>
        <p:nvGrpSpPr>
          <p:cNvPr id="17419" name="Group 56"/>
          <p:cNvGrpSpPr>
            <a:grpSpLocks/>
          </p:cNvGrpSpPr>
          <p:nvPr/>
        </p:nvGrpSpPr>
        <p:grpSpPr bwMode="auto">
          <a:xfrm>
            <a:off x="5181600" y="5175250"/>
            <a:ext cx="2971800" cy="304800"/>
            <a:chOff x="3264" y="3456"/>
            <a:chExt cx="1872" cy="192"/>
          </a:xfrm>
        </p:grpSpPr>
        <p:sp>
          <p:nvSpPr>
            <p:cNvPr id="17437" name="Line 40"/>
            <p:cNvSpPr>
              <a:spLocks noChangeShapeType="1"/>
            </p:cNvSpPr>
            <p:nvPr/>
          </p:nvSpPr>
          <p:spPr bwMode="auto">
            <a:xfrm>
              <a:off x="3456" y="3552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41"/>
            <p:cNvSpPr>
              <a:spLocks noChangeArrowheads="1"/>
            </p:cNvSpPr>
            <p:nvPr/>
          </p:nvSpPr>
          <p:spPr bwMode="auto">
            <a:xfrm>
              <a:off x="3264" y="345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7439" name="Oval 42"/>
            <p:cNvSpPr>
              <a:spLocks noChangeArrowheads="1"/>
            </p:cNvSpPr>
            <p:nvPr/>
          </p:nvSpPr>
          <p:spPr bwMode="auto">
            <a:xfrm>
              <a:off x="3684" y="345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40" name="Oval 43"/>
            <p:cNvSpPr>
              <a:spLocks noChangeArrowheads="1"/>
            </p:cNvSpPr>
            <p:nvPr/>
          </p:nvSpPr>
          <p:spPr bwMode="auto">
            <a:xfrm>
              <a:off x="4104" y="345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41" name="Oval 44"/>
            <p:cNvSpPr>
              <a:spLocks noChangeArrowheads="1"/>
            </p:cNvSpPr>
            <p:nvPr/>
          </p:nvSpPr>
          <p:spPr bwMode="auto">
            <a:xfrm>
              <a:off x="4524" y="345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42" name="Oval 45"/>
            <p:cNvSpPr>
              <a:spLocks noChangeArrowheads="1"/>
            </p:cNvSpPr>
            <p:nvPr/>
          </p:nvSpPr>
          <p:spPr bwMode="auto">
            <a:xfrm>
              <a:off x="4944" y="3456"/>
              <a:ext cx="192" cy="192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</p:grpSp>
      <p:grpSp>
        <p:nvGrpSpPr>
          <p:cNvPr id="17420" name="Group 57"/>
          <p:cNvGrpSpPr>
            <a:grpSpLocks/>
          </p:cNvGrpSpPr>
          <p:nvPr/>
        </p:nvGrpSpPr>
        <p:grpSpPr bwMode="auto">
          <a:xfrm>
            <a:off x="5181600" y="5886450"/>
            <a:ext cx="2971800" cy="304800"/>
            <a:chOff x="3264" y="3744"/>
            <a:chExt cx="1872" cy="192"/>
          </a:xfrm>
        </p:grpSpPr>
        <p:sp>
          <p:nvSpPr>
            <p:cNvPr id="17431" name="Line 46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Oval 47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7433" name="Oval 48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7434" name="Oval 49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7435" name="Oval 50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7436" name="Oval 51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</p:grpSp>
      <p:cxnSp>
        <p:nvCxnSpPr>
          <p:cNvPr id="17421" name="AutoShape 58"/>
          <p:cNvCxnSpPr>
            <a:cxnSpLocks noChangeShapeType="1"/>
            <a:stCxn id="17463" idx="0"/>
            <a:endCxn id="17462" idx="7"/>
          </p:cNvCxnSpPr>
          <p:nvPr/>
        </p:nvCxnSpPr>
        <p:spPr bwMode="auto">
          <a:xfrm rot="-5400000" flipH="1" flipV="1">
            <a:off x="5699125" y="20637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59"/>
          <p:cNvCxnSpPr>
            <a:cxnSpLocks noChangeShapeType="1"/>
            <a:stCxn id="17458" idx="0"/>
            <a:endCxn id="17457" idx="7"/>
          </p:cNvCxnSpPr>
          <p:nvPr/>
        </p:nvCxnSpPr>
        <p:spPr bwMode="auto">
          <a:xfrm rot="-5400000" flipH="1" flipV="1">
            <a:off x="6365875" y="27749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60"/>
          <p:cNvCxnSpPr>
            <a:cxnSpLocks noChangeShapeType="1"/>
            <a:stCxn id="17457" idx="0"/>
            <a:endCxn id="17456" idx="7"/>
          </p:cNvCxnSpPr>
          <p:nvPr/>
        </p:nvCxnSpPr>
        <p:spPr bwMode="auto">
          <a:xfrm rot="-5400000" flipH="1" flipV="1">
            <a:off x="5699125" y="27749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61"/>
          <p:cNvCxnSpPr>
            <a:cxnSpLocks noChangeShapeType="1"/>
            <a:stCxn id="17452" idx="0"/>
            <a:endCxn id="17451" idx="7"/>
          </p:cNvCxnSpPr>
          <p:nvPr/>
        </p:nvCxnSpPr>
        <p:spPr bwMode="auto">
          <a:xfrm rot="-5400000" flipH="1" flipV="1">
            <a:off x="6365875" y="34861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AutoShape 62"/>
          <p:cNvCxnSpPr>
            <a:cxnSpLocks noChangeShapeType="1"/>
            <a:stCxn id="17453" idx="0"/>
            <a:endCxn id="17452" idx="7"/>
          </p:cNvCxnSpPr>
          <p:nvPr/>
        </p:nvCxnSpPr>
        <p:spPr bwMode="auto">
          <a:xfrm rot="-5400000" flipH="1" flipV="1">
            <a:off x="7032625" y="34861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AutoShape 63"/>
          <p:cNvCxnSpPr>
            <a:cxnSpLocks noChangeShapeType="1"/>
            <a:stCxn id="17448" idx="0"/>
            <a:endCxn id="17447" idx="7"/>
          </p:cNvCxnSpPr>
          <p:nvPr/>
        </p:nvCxnSpPr>
        <p:spPr bwMode="auto">
          <a:xfrm rot="-5400000" flipH="1" flipV="1">
            <a:off x="769937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AutoShape 65"/>
          <p:cNvCxnSpPr>
            <a:cxnSpLocks noChangeShapeType="1"/>
            <a:stCxn id="17446" idx="0"/>
            <a:endCxn id="17445" idx="7"/>
          </p:cNvCxnSpPr>
          <p:nvPr/>
        </p:nvCxnSpPr>
        <p:spPr bwMode="auto">
          <a:xfrm rot="-5400000" flipH="1" flipV="1">
            <a:off x="636587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AutoShape 66"/>
          <p:cNvCxnSpPr>
            <a:cxnSpLocks noChangeShapeType="1"/>
            <a:stCxn id="17445" idx="0"/>
            <a:endCxn id="17444" idx="7"/>
          </p:cNvCxnSpPr>
          <p:nvPr/>
        </p:nvCxnSpPr>
        <p:spPr bwMode="auto">
          <a:xfrm rot="-5400000" flipH="1" flipV="1">
            <a:off x="569912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AutoShape 67"/>
          <p:cNvCxnSpPr>
            <a:cxnSpLocks noChangeShapeType="1"/>
            <a:stCxn id="17447" idx="0"/>
            <a:endCxn id="17446" idx="7"/>
          </p:cNvCxnSpPr>
          <p:nvPr/>
        </p:nvCxnSpPr>
        <p:spPr bwMode="auto">
          <a:xfrm rot="-5400000" flipH="1" flipV="1">
            <a:off x="7032625" y="4197350"/>
            <a:ext cx="44450" cy="558800"/>
          </a:xfrm>
          <a:prstGeom prst="curvedConnector3">
            <a:avLst>
              <a:gd name="adj1" fmla="val -492856"/>
            </a:avLst>
          </a:pr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0" name="Date Placeholder 6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In-Place Insertion-Sort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Pseudo-code: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90224-C51A-4D48-BA5F-B77A11428EF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Priority Queues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487" y="459665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188" y="2514600"/>
            <a:ext cx="719846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2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038600"/>
            <a:ext cx="3682705" cy="2349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br>
              <a:rPr lang="en-US" dirty="0" smtClean="0"/>
            </a:br>
            <a:r>
              <a:rPr lang="en-US" dirty="0" smtClean="0"/>
              <a:t>Stock Matching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495800"/>
          </a:xfrm>
        </p:spPr>
        <p:txBody>
          <a:bodyPr/>
          <a:lstStyle/>
          <a:p>
            <a:r>
              <a:rPr lang="en-US" sz="2000" dirty="0"/>
              <a:t>At the heart of </a:t>
            </a:r>
            <a:r>
              <a:rPr lang="en-US" sz="2000" dirty="0" smtClean="0"/>
              <a:t>modern stock trading systems</a:t>
            </a:r>
            <a:r>
              <a:rPr lang="en-US" sz="2000" dirty="0"/>
              <a:t> </a:t>
            </a:r>
            <a:r>
              <a:rPr lang="en-US" sz="2000" dirty="0" smtClean="0"/>
              <a:t>are </a:t>
            </a:r>
            <a:r>
              <a:rPr lang="en-US" sz="2000" dirty="0"/>
              <a:t>highly reliable systems known as </a:t>
            </a:r>
            <a:r>
              <a:rPr lang="en-US" sz="2000" b="1" dirty="0"/>
              <a:t>matching engines</a:t>
            </a:r>
            <a:r>
              <a:rPr lang="en-US" sz="2000" dirty="0"/>
              <a:t>, which match the </a:t>
            </a:r>
            <a:r>
              <a:rPr lang="en-US" sz="2000" dirty="0" smtClean="0"/>
              <a:t>stock trades of buyers </a:t>
            </a:r>
            <a:r>
              <a:rPr lang="en-US" sz="2000" dirty="0"/>
              <a:t>and sellers. </a:t>
            </a:r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simplification of how such a system works is in terms of </a:t>
            </a: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continuous </a:t>
            </a:r>
            <a:r>
              <a:rPr lang="en-US" sz="2000" dirty="0">
                <a:solidFill>
                  <a:srgbClr val="FF0000"/>
                </a:solidFill>
              </a:rPr>
              <a:t>limit order book</a:t>
            </a:r>
            <a:r>
              <a:rPr lang="en-US" sz="2000" dirty="0"/>
              <a:t>, where buyers post bids to buy a number of shares </a:t>
            </a:r>
            <a:r>
              <a:rPr lang="en-US" sz="2000" dirty="0" smtClean="0"/>
              <a:t>in a </a:t>
            </a:r>
            <a:r>
              <a:rPr lang="en-US" sz="2000" dirty="0"/>
              <a:t>given stock at or below a specified price and sellers post offers to sell a </a:t>
            </a:r>
            <a:r>
              <a:rPr lang="en-US" sz="2000" dirty="0" smtClean="0"/>
              <a:t>number of </a:t>
            </a:r>
            <a:r>
              <a:rPr lang="en-US" sz="2000" dirty="0"/>
              <a:t>shares of a given stock at or above a specified price.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90224-C51A-4D48-BA5F-B77A11428EF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Priority Queues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1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56" y="4648200"/>
            <a:ext cx="2866538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</a:t>
            </a:r>
            <a:br>
              <a:rPr lang="en-US" dirty="0" smtClean="0"/>
            </a:br>
            <a:r>
              <a:rPr lang="en-US" dirty="0" smtClean="0"/>
              <a:t>Stock Matching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458200" cy="3352800"/>
          </a:xfrm>
        </p:spPr>
        <p:txBody>
          <a:bodyPr/>
          <a:lstStyle/>
          <a:p>
            <a:r>
              <a:rPr lang="en-US" sz="2000" dirty="0"/>
              <a:t>Buy and sell orders are organized according to a </a:t>
            </a:r>
            <a:r>
              <a:rPr lang="en-US" sz="2000" dirty="0">
                <a:solidFill>
                  <a:srgbClr val="FF0000"/>
                </a:solidFill>
              </a:rPr>
              <a:t>price-time </a:t>
            </a:r>
            <a:r>
              <a:rPr lang="en-US" sz="2000" dirty="0" smtClean="0">
                <a:solidFill>
                  <a:srgbClr val="FF0000"/>
                </a:solidFill>
              </a:rPr>
              <a:t>priority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 smtClean="0"/>
              <a:t>“price” </a:t>
            </a:r>
            <a:r>
              <a:rPr lang="en-US" sz="1600" dirty="0"/>
              <a:t>has highest priority and if there are multiple orders for the same price</a:t>
            </a:r>
            <a:r>
              <a:rPr lang="en-US" sz="1600" dirty="0" smtClean="0"/>
              <a:t>, then </a:t>
            </a:r>
            <a:r>
              <a:rPr lang="en-US" sz="1600" dirty="0"/>
              <a:t>ones that have been in the order book the longest have higher priority. </a:t>
            </a:r>
            <a:endParaRPr lang="en-US" sz="1600" dirty="0" smtClean="0"/>
          </a:p>
          <a:p>
            <a:r>
              <a:rPr lang="en-US" sz="2000" dirty="0" smtClean="0"/>
              <a:t>When a new </a:t>
            </a:r>
            <a:r>
              <a:rPr lang="en-US" sz="2000" dirty="0"/>
              <a:t>order is </a:t>
            </a:r>
            <a:r>
              <a:rPr lang="en-US" sz="2000" dirty="0" smtClean="0"/>
              <a:t>entered, </a:t>
            </a:r>
            <a:r>
              <a:rPr lang="en-US" sz="2000" dirty="0"/>
              <a:t>the matching engine determines if a </a:t>
            </a:r>
            <a:r>
              <a:rPr lang="en-US" sz="2000" dirty="0" smtClean="0"/>
              <a:t>trade can </a:t>
            </a:r>
            <a:r>
              <a:rPr lang="en-US" sz="2000" dirty="0"/>
              <a:t>be immediately executed and if so, then it performs the appropriate </a:t>
            </a:r>
            <a:r>
              <a:rPr lang="en-US" sz="2000" dirty="0" smtClean="0"/>
              <a:t>matches according </a:t>
            </a:r>
            <a:r>
              <a:rPr lang="en-US" sz="2000" dirty="0"/>
              <a:t>to price-time priority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This amount </a:t>
            </a:r>
            <a:r>
              <a:rPr lang="en-US" sz="2000" dirty="0"/>
              <a:t>to </a:t>
            </a:r>
            <a:r>
              <a:rPr lang="en-US" sz="2000" dirty="0">
                <a:solidFill>
                  <a:srgbClr val="FF0000"/>
                </a:solidFill>
              </a:rPr>
              <a:t>two</a:t>
            </a:r>
            <a:r>
              <a:rPr lang="en-US" sz="2000" dirty="0"/>
              <a:t> instances of the data structure we discuss </a:t>
            </a:r>
            <a:r>
              <a:rPr lang="en-US" sz="2000" dirty="0" smtClean="0"/>
              <a:t>here—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priority queue</a:t>
            </a:r>
            <a:r>
              <a:rPr lang="en-US" sz="2000" dirty="0"/>
              <a:t>—one for buy orders and one for sell orders. </a:t>
            </a:r>
            <a:endParaRPr lang="en-US" sz="2000" dirty="0" smtClean="0"/>
          </a:p>
          <a:p>
            <a:r>
              <a:rPr lang="en-US" sz="2000" dirty="0" smtClean="0"/>
              <a:t>This data structure </a:t>
            </a:r>
            <a:r>
              <a:rPr lang="en-US" sz="2000" dirty="0"/>
              <a:t>performs element removals based on priorities assigned to elements </a:t>
            </a:r>
            <a:r>
              <a:rPr lang="en-US" sz="2000" dirty="0" smtClean="0"/>
              <a:t>when they </a:t>
            </a:r>
            <a:r>
              <a:rPr lang="en-US" sz="2000" dirty="0"/>
              <a:t>are inserted.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90224-C51A-4D48-BA5F-B77A11428EF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Priority Queues</a:t>
            </a:r>
            <a:endParaRPr lang="en-US"/>
          </a:p>
        </p:txBody>
      </p:sp>
      <p:sp>
        <p:nvSpPr>
          <p:cNvPr id="8" name="Isosceles Triangle 7"/>
          <p:cNvSpPr/>
          <p:nvPr/>
        </p:nvSpPr>
        <p:spPr bwMode="auto">
          <a:xfrm>
            <a:off x="914400" y="5410200"/>
            <a:ext cx="1371600" cy="91440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6750" y="5943600"/>
            <a:ext cx="103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Buy orders</a:t>
            </a:r>
            <a:endParaRPr lang="en-US" sz="1400" dirty="0"/>
          </a:p>
        </p:txBody>
      </p:sp>
      <p:sp>
        <p:nvSpPr>
          <p:cNvPr id="11" name="Isosceles Triangle 10"/>
          <p:cNvSpPr/>
          <p:nvPr/>
        </p:nvSpPr>
        <p:spPr bwMode="auto">
          <a:xfrm rot="10800000">
            <a:off x="3505200" y="4800600"/>
            <a:ext cx="1371600" cy="99060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4800600"/>
            <a:ext cx="1018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Sell orders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2057400" y="4953000"/>
            <a:ext cx="1143000" cy="609600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7380" y="4953000"/>
            <a:ext cx="90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Matching</a:t>
            </a:r>
          </a:p>
          <a:p>
            <a:r>
              <a:rPr lang="en-US" sz="1400" dirty="0" smtClean="0"/>
              <a:t>Engine</a:t>
            </a:r>
            <a:endParaRPr lang="en-US" sz="1400" dirty="0"/>
          </a:p>
        </p:txBody>
      </p:sp>
      <p:cxnSp>
        <p:nvCxnSpPr>
          <p:cNvPr id="16" name="Curved Connector 15"/>
          <p:cNvCxnSpPr>
            <a:stCxn id="8" idx="0"/>
            <a:endCxn id="13" idx="1"/>
          </p:cNvCxnSpPr>
          <p:nvPr/>
        </p:nvCxnSpPr>
        <p:spPr bwMode="auto">
          <a:xfrm rot="5400000" flipH="1" flipV="1">
            <a:off x="1752600" y="5105400"/>
            <a:ext cx="152400" cy="457200"/>
          </a:xfrm>
          <a:prstGeom prst="curved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>
            <a:stCxn id="11" idx="0"/>
            <a:endCxn id="13" idx="3"/>
          </p:cNvCxnSpPr>
          <p:nvPr/>
        </p:nvCxnSpPr>
        <p:spPr bwMode="auto">
          <a:xfrm rot="5400000" flipH="1">
            <a:off x="3429000" y="5029200"/>
            <a:ext cx="533400" cy="990600"/>
          </a:xfrm>
          <a:prstGeom prst="curvedConnector4">
            <a:avLst>
              <a:gd name="adj1" fmla="val -56385"/>
              <a:gd name="adj2" fmla="val 53294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704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24D62ED-CCD0-E146-998E-A045ABC04B98}" type="slidenum">
              <a:rPr lang="en-US" sz="1400"/>
              <a:pPr eaLnBrk="1" hangingPunct="1"/>
              <a:t>4</a:t>
            </a:fld>
            <a:endParaRPr lang="en-US" sz="1400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Total Order Relations</a:t>
            </a:r>
          </a:p>
        </p:txBody>
      </p:sp>
      <p:sp>
        <p:nvSpPr>
          <p:cNvPr id="102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42900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ea typeface="+mn-ea"/>
              </a:rPr>
              <a:t>Keys in a priority queue can be arbitrary objects on which an order is defined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ea typeface="+mn-ea"/>
              </a:rPr>
              <a:t>Every pair of such keys must be comparable according to a </a:t>
            </a:r>
            <a:r>
              <a:rPr lang="en-US" b="1" dirty="0" smtClean="0">
                <a:solidFill>
                  <a:srgbClr val="FF0000"/>
                </a:solidFill>
                <a:ea typeface="+mn-ea"/>
              </a:rPr>
              <a:t>total order</a:t>
            </a:r>
            <a:r>
              <a:rPr lang="en-US" dirty="0" smtClean="0">
                <a:ea typeface="+mn-ea"/>
              </a:rPr>
              <a:t>.</a:t>
            </a:r>
            <a:endParaRPr lang="en-US" b="1" i="1" dirty="0" smtClean="0">
              <a:latin typeface="Times New Roman" pitchFamily="18" charset="0"/>
              <a:ea typeface="+mn-ea"/>
            </a:endParaRPr>
          </a:p>
        </p:txBody>
      </p:sp>
      <p:sp>
        <p:nvSpPr>
          <p:cNvPr id="717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05000"/>
            <a:ext cx="4572000" cy="41148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Mathematical concept of </a:t>
            </a:r>
            <a:r>
              <a:rPr lang="en-US" b="1" dirty="0">
                <a:solidFill>
                  <a:srgbClr val="FF0000"/>
                </a:solidFill>
                <a:latin typeface="Tahoma" charset="0"/>
              </a:rPr>
              <a:t>total order </a:t>
            </a:r>
            <a:r>
              <a:rPr lang="en-US" dirty="0">
                <a:latin typeface="Tahoma" charset="0"/>
              </a:rPr>
              <a:t>relation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Tahoma" charset="0"/>
              </a:rPr>
              <a:t>Comparability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property: either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y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  <a:sym typeface="Symbol" charset="0"/>
              </a:rPr>
              <a:t>or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b="1" i="1" dirty="0">
                <a:latin typeface="Times New Roman" charset="0"/>
              </a:rPr>
              <a:t>y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x</a:t>
            </a:r>
            <a:endParaRPr lang="en-US" dirty="0" smtClean="0">
              <a:latin typeface="Tahoma" charset="0"/>
            </a:endParaRP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Tahoma" charset="0"/>
              </a:rPr>
              <a:t>Reflexive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dirty="0" smtClean="0">
                <a:latin typeface="Tahoma" charset="0"/>
              </a:rPr>
              <a:t>property: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</a:t>
            </a:r>
            <a:r>
              <a:rPr lang="en-US" b="1" i="1" dirty="0" smtClean="0">
                <a:latin typeface="Times New Roman" charset="0"/>
              </a:rPr>
              <a:t>x</a:t>
            </a:r>
            <a:r>
              <a:rPr lang="en-US" dirty="0" smtClean="0">
                <a:latin typeface="Tahoma" charset="0"/>
              </a:rPr>
              <a:t> </a:t>
            </a:r>
            <a:endParaRPr lang="en-US" dirty="0" smtClean="0">
              <a:latin typeface="Tahoma" charset="0"/>
            </a:endParaRPr>
          </a:p>
          <a:p>
            <a:pPr lvl="1" eaLnBrk="1" hangingPunct="1"/>
            <a:r>
              <a:rPr lang="en-US" b="1" dirty="0" err="1" smtClean="0">
                <a:solidFill>
                  <a:srgbClr val="FF0000"/>
                </a:solidFill>
                <a:latin typeface="Tahoma" charset="0"/>
              </a:rPr>
              <a:t>Antisymmetric</a:t>
            </a:r>
            <a:r>
              <a:rPr lang="en-US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property:</a:t>
            </a:r>
            <a:br>
              <a:rPr lang="en-US" dirty="0">
                <a:latin typeface="Tahoma" charset="0"/>
              </a:rPr>
            </a:br>
            <a:r>
              <a:rPr lang="en-US" b="1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y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  <a:sym typeface="Symbol" charset="0"/>
              </a:rPr>
              <a:t>and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b="1" i="1" dirty="0">
                <a:latin typeface="Times New Roman" charset="0"/>
              </a:rPr>
              <a:t>y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x </a:t>
            </a:r>
            <a:r>
              <a:rPr lang="en-US" dirty="0">
                <a:latin typeface="Tahoma" charset="0"/>
                <a:sym typeface="Symbol" charset="0"/>
              </a:rPr>
              <a:t>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  <a:sym typeface="Symbol" charset="0"/>
              </a:rPr>
              <a:t>=</a:t>
            </a:r>
            <a:r>
              <a:rPr lang="en-US" b="1" i="1" dirty="0">
                <a:latin typeface="Times New Roman" charset="0"/>
              </a:rPr>
              <a:t> y</a:t>
            </a:r>
            <a:endParaRPr lang="en-US" dirty="0">
              <a:latin typeface="Tahoma" charset="0"/>
            </a:endParaRP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  <a:latin typeface="Tahoma" charset="0"/>
              </a:rPr>
              <a:t>Transitive</a:t>
            </a:r>
            <a:r>
              <a:rPr lang="en-US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property:</a:t>
            </a:r>
            <a:br>
              <a:rPr lang="en-US" dirty="0">
                <a:latin typeface="Tahoma" charset="0"/>
              </a:rPr>
            </a:br>
            <a:r>
              <a:rPr lang="en-US" dirty="0">
                <a:latin typeface="Tahoma" charset="0"/>
              </a:rPr>
              <a:t>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y</a:t>
            </a:r>
            <a:r>
              <a:rPr lang="en-US" dirty="0">
                <a:latin typeface="Tahoma" charset="0"/>
              </a:rPr>
              <a:t> </a:t>
            </a:r>
            <a:r>
              <a:rPr lang="en-US" dirty="0" smtClean="0">
                <a:latin typeface="Tahoma" charset="0"/>
                <a:sym typeface="Symbol" charset="0"/>
              </a:rPr>
              <a:t>and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b="1" i="1" dirty="0">
                <a:latin typeface="Times New Roman" charset="0"/>
              </a:rPr>
              <a:t>y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z </a:t>
            </a:r>
            <a:r>
              <a:rPr lang="en-US" dirty="0">
                <a:latin typeface="Tahoma" charset="0"/>
                <a:sym typeface="Symbol" charset="0"/>
              </a:rPr>
              <a:t> </a:t>
            </a:r>
            <a:r>
              <a:rPr lang="en-US" b="1" i="1" dirty="0">
                <a:latin typeface="Times New Roman" charset="0"/>
              </a:rPr>
              <a:t>x </a:t>
            </a:r>
            <a:r>
              <a:rPr lang="en-US" dirty="0">
                <a:latin typeface="Times New Roman" charset="0"/>
                <a:sym typeface="Symbol" charset="0"/>
              </a:rPr>
              <a:t></a:t>
            </a:r>
            <a:r>
              <a:rPr lang="en-US" b="1" i="1" dirty="0">
                <a:latin typeface="Times New Roman" charset="0"/>
              </a:rPr>
              <a:t> z</a:t>
            </a:r>
          </a:p>
        </p:txBody>
      </p:sp>
      <p:sp>
        <p:nvSpPr>
          <p:cNvPr id="7175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2C79275-1BDC-1644-B582-2F311ADFFAEE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Priority Queue </a:t>
            </a:r>
            <a:r>
              <a:rPr lang="en-US" dirty="0" smtClean="0">
                <a:latin typeface="Tahoma" charset="0"/>
              </a:rPr>
              <a:t>Operations</a:t>
            </a:r>
            <a:endParaRPr lang="en-US" dirty="0">
              <a:latin typeface="Tahoma" charset="0"/>
            </a:endParaRPr>
          </a:p>
        </p:txBody>
      </p:sp>
      <p:sp>
        <p:nvSpPr>
          <p:cNvPr id="614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38100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A priority queue stores a collection of entries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Each </a:t>
            </a:r>
            <a:r>
              <a:rPr lang="en-US" sz="2000" dirty="0">
                <a:solidFill>
                  <a:schemeClr val="tx2"/>
                </a:solidFill>
                <a:latin typeface="Tahoma" charset="0"/>
              </a:rPr>
              <a:t>entry</a:t>
            </a:r>
            <a:r>
              <a:rPr lang="en-US" sz="2000" dirty="0">
                <a:latin typeface="Tahoma" charset="0"/>
              </a:rPr>
              <a:t> is a pair</a:t>
            </a:r>
            <a:br>
              <a:rPr lang="en-US" sz="2000" dirty="0">
                <a:latin typeface="Tahoma" charset="0"/>
              </a:rPr>
            </a:br>
            <a:r>
              <a:rPr lang="en-US" sz="2000" dirty="0">
                <a:latin typeface="Tahoma" charset="0"/>
              </a:rPr>
              <a:t>(key, value)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Main </a:t>
            </a:r>
            <a:r>
              <a:rPr lang="en-US" sz="2000" dirty="0" smtClean="0">
                <a:latin typeface="Tahoma" charset="0"/>
              </a:rPr>
              <a:t>methods:</a:t>
            </a:r>
          </a:p>
          <a:p>
            <a:pPr lvl="1" eaLnBrk="1" hangingPunct="1"/>
            <a:r>
              <a:rPr lang="en-US" sz="1800" dirty="0" smtClean="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1800" dirty="0" smtClean="0">
                <a:latin typeface="Tahoma" charset="0"/>
              </a:rPr>
              <a:t>(k, v)</a:t>
            </a:r>
            <a:br>
              <a:rPr lang="en-US" sz="1800" dirty="0" smtClean="0">
                <a:latin typeface="Tahoma" charset="0"/>
              </a:rPr>
            </a:br>
            <a:r>
              <a:rPr lang="en-US" sz="1800" dirty="0" smtClean="0">
                <a:latin typeface="Tahoma" charset="0"/>
              </a:rPr>
              <a:t>inserts an entry with key k and value v</a:t>
            </a:r>
          </a:p>
          <a:p>
            <a:pPr lvl="1" eaLnBrk="1" hangingPunct="1"/>
            <a:r>
              <a:rPr lang="en-US" sz="1800" dirty="0" err="1" smtClean="0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1800" dirty="0">
                <a:latin typeface="Tahoma" charset="0"/>
              </a:rPr>
              <a:t>()</a:t>
            </a:r>
            <a:br>
              <a:rPr lang="en-US" sz="1800" dirty="0">
                <a:latin typeface="Tahoma" charset="0"/>
              </a:rPr>
            </a:br>
            <a:r>
              <a:rPr lang="en-US" sz="1800" dirty="0">
                <a:latin typeface="Tahoma" charset="0"/>
              </a:rPr>
              <a:t>removes and returns the entry with smallest </a:t>
            </a:r>
            <a:r>
              <a:rPr lang="en-US" sz="1800" dirty="0" smtClean="0">
                <a:latin typeface="Tahoma" charset="0"/>
              </a:rPr>
              <a:t>key, or null if the the priority queue is empty</a:t>
            </a:r>
            <a:endParaRPr lang="en-US" dirty="0">
              <a:latin typeface="Tahoma" charset="0"/>
            </a:endParaRPr>
          </a:p>
        </p:txBody>
      </p:sp>
      <p:sp>
        <p:nvSpPr>
          <p:cNvPr id="615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810000" cy="4648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Additional </a:t>
            </a:r>
            <a:r>
              <a:rPr lang="en-US" sz="2000" dirty="0" smtClean="0">
                <a:latin typeface="Tahoma" charset="0"/>
              </a:rPr>
              <a:t>methods:</a:t>
            </a:r>
            <a:endParaRPr lang="en-US" sz="2000" dirty="0">
              <a:latin typeface="Tahoma" charset="0"/>
            </a:endParaRP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Tahoma" charset="0"/>
              </a:rPr>
              <a:t>min</a:t>
            </a:r>
            <a:r>
              <a:rPr lang="en-US" sz="1800" dirty="0">
                <a:latin typeface="Tahoma" charset="0"/>
              </a:rPr>
              <a:t>()</a:t>
            </a:r>
            <a:br>
              <a:rPr lang="en-US" sz="1800" dirty="0">
                <a:latin typeface="Tahoma" charset="0"/>
              </a:rPr>
            </a:br>
            <a:r>
              <a:rPr lang="en-US" sz="1800" dirty="0">
                <a:latin typeface="Tahoma" charset="0"/>
              </a:rPr>
              <a:t>returns, but does not remove, an entry with smallest key, </a:t>
            </a:r>
            <a:r>
              <a:rPr lang="en-US" sz="1800" dirty="0" smtClean="0">
                <a:latin typeface="Tahoma" charset="0"/>
              </a:rPr>
              <a:t>or </a:t>
            </a:r>
            <a:r>
              <a:rPr lang="en-US" sz="1800" dirty="0">
                <a:latin typeface="Tahoma" charset="0"/>
              </a:rPr>
              <a:t>null if the the priority queue is empty</a:t>
            </a:r>
          </a:p>
          <a:p>
            <a:pPr lvl="1" eaLnBrk="1" hangingPunct="1"/>
            <a:r>
              <a:rPr lang="en-US" sz="1800" dirty="0">
                <a:solidFill>
                  <a:schemeClr val="tx2"/>
                </a:solidFill>
                <a:latin typeface="Tahoma" charset="0"/>
              </a:rPr>
              <a:t>size</a:t>
            </a:r>
            <a:r>
              <a:rPr lang="en-US" sz="1800" dirty="0">
                <a:latin typeface="Tahoma" charset="0"/>
              </a:rPr>
              <a:t>(), </a:t>
            </a:r>
            <a:r>
              <a:rPr lang="en-US" sz="1800" dirty="0" err="1">
                <a:solidFill>
                  <a:schemeClr val="tx2"/>
                </a:solidFill>
                <a:latin typeface="Tahoma" charset="0"/>
              </a:rPr>
              <a:t>isEmpty</a:t>
            </a:r>
            <a:r>
              <a:rPr lang="en-US" sz="1800" dirty="0">
                <a:latin typeface="Tahoma" charset="0"/>
              </a:rPr>
              <a:t>()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Applications: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Standby flyers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Auctions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Stock </a:t>
            </a:r>
            <a:r>
              <a:rPr lang="en-US" sz="1800" dirty="0" smtClean="0">
                <a:latin typeface="Tahoma" charset="0"/>
              </a:rPr>
              <a:t>markets</a:t>
            </a:r>
            <a:endParaRPr lang="en-US" sz="1800" dirty="0">
              <a:latin typeface="Tahoma" charset="0"/>
            </a:endParaRPr>
          </a:p>
        </p:txBody>
      </p:sp>
      <p:sp>
        <p:nvSpPr>
          <p:cNvPr id="615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sequence of priority queue methods: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2015 Goodrich and Tamassia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90224-C51A-4D48-BA5F-B77A11428E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Priority Queues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6324600" cy="38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F025258-06FC-1C4E-A201-1287B26D2830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42962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List-</a:t>
            </a:r>
            <a:r>
              <a:rPr lang="en-US" dirty="0">
                <a:latin typeface="Tahoma" charset="0"/>
              </a:rPr>
              <a:t>based Priority </a:t>
            </a:r>
            <a:r>
              <a:rPr lang="en-US" dirty="0" smtClean="0">
                <a:latin typeface="Tahoma" charset="0"/>
              </a:rPr>
              <a:t>Queues</a:t>
            </a:r>
            <a:endParaRPr lang="en-US" dirty="0">
              <a:latin typeface="Tahoma" charset="0"/>
            </a:endParaRPr>
          </a:p>
        </p:txBody>
      </p:sp>
      <p:sp>
        <p:nvSpPr>
          <p:cNvPr id="1229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3810000" cy="45720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Implementation with an unsorted list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Performance:</a:t>
            </a:r>
          </a:p>
          <a:p>
            <a:pPr lvl="1"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2000">
                <a:latin typeface="Tahoma" charset="0"/>
              </a:rPr>
              <a:t> takes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(1)</a:t>
            </a:r>
            <a:r>
              <a:rPr lang="en-US" sz="2000">
                <a:latin typeface="Tahoma" charset="0"/>
              </a:rPr>
              <a:t> time since we can insert the item at the beginning or end of the sequence</a:t>
            </a:r>
          </a:p>
          <a:p>
            <a:pPr lvl="1"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removeMin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min</a:t>
            </a:r>
            <a:r>
              <a:rPr lang="en-US" sz="2000">
                <a:latin typeface="Tahoma" charset="0"/>
              </a:rPr>
              <a:t> take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time since we have to traverse the entire sequence to find the smallest key </a:t>
            </a:r>
          </a:p>
        </p:txBody>
      </p:sp>
      <p:sp>
        <p:nvSpPr>
          <p:cNvPr id="1229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79575"/>
            <a:ext cx="3810000" cy="4416425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Implementation with a sorted list</a:t>
            </a:r>
          </a:p>
          <a:p>
            <a:pPr eaLnBrk="1" hangingPunct="1">
              <a:buFont typeface="Wingdings" charset="0"/>
              <a:buNone/>
            </a:pPr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Performance:</a:t>
            </a:r>
          </a:p>
          <a:p>
            <a:pPr lvl="1"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2000">
                <a:latin typeface="Tahoma" charset="0"/>
              </a:rPr>
              <a:t> takes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</a:t>
            </a:r>
            <a:r>
              <a:rPr lang="en-US" sz="2000">
                <a:latin typeface="Tahoma" charset="0"/>
              </a:rPr>
              <a:t> time since we have to find the place where to insert the item</a:t>
            </a:r>
          </a:p>
          <a:p>
            <a:pPr lvl="1" eaLnBrk="1" hangingPunct="1"/>
            <a:r>
              <a:rPr lang="en-US" sz="2000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2000">
                <a:latin typeface="Tahoma" charset="0"/>
              </a:rPr>
              <a:t> and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min</a:t>
            </a:r>
            <a:r>
              <a:rPr lang="en-US" sz="2000">
                <a:latin typeface="Tahoma" charset="0"/>
              </a:rPr>
              <a:t> take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(1)</a:t>
            </a:r>
            <a:r>
              <a:rPr lang="en-US" sz="2000">
                <a:latin typeface="Tahoma" charset="0"/>
              </a:rPr>
              <a:t> time, since the smallest key is at the beginning</a:t>
            </a:r>
          </a:p>
        </p:txBody>
      </p:sp>
      <p:grpSp>
        <p:nvGrpSpPr>
          <p:cNvPr id="12295" name="Group 5"/>
          <p:cNvGrpSpPr>
            <a:grpSpLocks/>
          </p:cNvGrpSpPr>
          <p:nvPr/>
        </p:nvGrpSpPr>
        <p:grpSpPr bwMode="auto">
          <a:xfrm>
            <a:off x="1143000" y="2514600"/>
            <a:ext cx="2971800" cy="304800"/>
            <a:chOff x="3264" y="2064"/>
            <a:chExt cx="1872" cy="192"/>
          </a:xfrm>
        </p:grpSpPr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>
              <a:off x="3456" y="216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Oval 7"/>
            <p:cNvSpPr>
              <a:spLocks noChangeArrowheads="1"/>
            </p:cNvSpPr>
            <p:nvPr/>
          </p:nvSpPr>
          <p:spPr bwMode="auto">
            <a:xfrm>
              <a:off x="326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2306" name="Oval 8"/>
            <p:cNvSpPr>
              <a:spLocks noChangeArrowheads="1"/>
            </p:cNvSpPr>
            <p:nvPr/>
          </p:nvSpPr>
          <p:spPr bwMode="auto">
            <a:xfrm>
              <a:off x="368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  <p:sp>
          <p:nvSpPr>
            <p:cNvPr id="12307" name="Oval 9"/>
            <p:cNvSpPr>
              <a:spLocks noChangeArrowheads="1"/>
            </p:cNvSpPr>
            <p:nvPr/>
          </p:nvSpPr>
          <p:spPr bwMode="auto">
            <a:xfrm>
              <a:off x="410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2308" name="Oval 10"/>
            <p:cNvSpPr>
              <a:spLocks noChangeArrowheads="1"/>
            </p:cNvSpPr>
            <p:nvPr/>
          </p:nvSpPr>
          <p:spPr bwMode="auto">
            <a:xfrm>
              <a:off x="452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2309" name="Oval 11"/>
            <p:cNvSpPr>
              <a:spLocks noChangeArrowheads="1"/>
            </p:cNvSpPr>
            <p:nvPr/>
          </p:nvSpPr>
          <p:spPr bwMode="auto">
            <a:xfrm>
              <a:off x="4944" y="206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</p:grpSp>
      <p:grpSp>
        <p:nvGrpSpPr>
          <p:cNvPr id="12296" name="Group 12"/>
          <p:cNvGrpSpPr>
            <a:grpSpLocks/>
          </p:cNvGrpSpPr>
          <p:nvPr/>
        </p:nvGrpSpPr>
        <p:grpSpPr bwMode="auto">
          <a:xfrm>
            <a:off x="5181600" y="2514600"/>
            <a:ext cx="2971800" cy="304800"/>
            <a:chOff x="3264" y="3744"/>
            <a:chExt cx="1872" cy="192"/>
          </a:xfrm>
        </p:grpSpPr>
        <p:sp>
          <p:nvSpPr>
            <p:cNvPr id="12298" name="Line 13"/>
            <p:cNvSpPr>
              <a:spLocks noChangeShapeType="1"/>
            </p:cNvSpPr>
            <p:nvPr/>
          </p:nvSpPr>
          <p:spPr bwMode="auto">
            <a:xfrm>
              <a:off x="3456" y="3840"/>
              <a:ext cx="14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Oval 14"/>
            <p:cNvSpPr>
              <a:spLocks noChangeArrowheads="1"/>
            </p:cNvSpPr>
            <p:nvPr/>
          </p:nvSpPr>
          <p:spPr bwMode="auto">
            <a:xfrm>
              <a:off x="326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12300" name="Oval 15"/>
            <p:cNvSpPr>
              <a:spLocks noChangeArrowheads="1"/>
            </p:cNvSpPr>
            <p:nvPr/>
          </p:nvSpPr>
          <p:spPr bwMode="auto">
            <a:xfrm>
              <a:off x="368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12301" name="Oval 16"/>
            <p:cNvSpPr>
              <a:spLocks noChangeArrowheads="1"/>
            </p:cNvSpPr>
            <p:nvPr/>
          </p:nvSpPr>
          <p:spPr bwMode="auto">
            <a:xfrm>
              <a:off x="410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12302" name="Oval 17"/>
            <p:cNvSpPr>
              <a:spLocks noChangeArrowheads="1"/>
            </p:cNvSpPr>
            <p:nvPr/>
          </p:nvSpPr>
          <p:spPr bwMode="auto">
            <a:xfrm>
              <a:off x="452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12303" name="Oval 18"/>
            <p:cNvSpPr>
              <a:spLocks noChangeArrowheads="1"/>
            </p:cNvSpPr>
            <p:nvPr/>
          </p:nvSpPr>
          <p:spPr bwMode="auto">
            <a:xfrm>
              <a:off x="4944" y="3744"/>
              <a:ext cx="192" cy="19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5</a:t>
              </a:r>
            </a:p>
          </p:txBody>
        </p:sp>
      </p:grpSp>
      <p:sp>
        <p:nvSpPr>
          <p:cNvPr id="12297" name="Date Placeholder 2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CF3FA96-800B-CD45-A868-6D52217AF5B9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Priority Queue Sorting</a:t>
            </a:r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44196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We can use a priority queue to sort a </a:t>
            </a:r>
            <a:r>
              <a:rPr lang="en-US" sz="2000" dirty="0" smtClean="0">
                <a:latin typeface="Tahoma" charset="0"/>
              </a:rPr>
              <a:t>list of </a:t>
            </a:r>
            <a:r>
              <a:rPr lang="en-US" sz="2000" dirty="0">
                <a:latin typeface="Tahoma" charset="0"/>
              </a:rPr>
              <a:t>comparable elements</a:t>
            </a:r>
          </a:p>
          <a:p>
            <a:pPr marL="800100" lvl="1" indent="-342900" eaLnBrk="1" hangingPunct="1">
              <a:buSzTx/>
              <a:buFont typeface="Wingdings" charset="0"/>
              <a:buAutoNum type="arabicPeriod"/>
            </a:pPr>
            <a:r>
              <a:rPr lang="en-US" sz="1800" dirty="0">
                <a:latin typeface="Tahoma" charset="0"/>
              </a:rPr>
              <a:t>Insert the elements one by one </a:t>
            </a:r>
            <a:r>
              <a:rPr lang="en-US" sz="1800" dirty="0" smtClean="0">
                <a:latin typeface="Tahoma" charset="0"/>
              </a:rPr>
              <a:t>with </a:t>
            </a:r>
            <a:r>
              <a:rPr lang="en-US" sz="1800" dirty="0">
                <a:latin typeface="Tahoma" charset="0"/>
              </a:rPr>
              <a:t>a series of </a:t>
            </a:r>
            <a:r>
              <a:rPr lang="en-US" sz="1800" dirty="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1800" dirty="0">
                <a:latin typeface="Tahoma" charset="0"/>
              </a:rPr>
              <a:t> operations</a:t>
            </a:r>
          </a:p>
          <a:p>
            <a:pPr marL="800100" lvl="1" indent="-342900" eaLnBrk="1" hangingPunct="1">
              <a:buSzTx/>
              <a:buFont typeface="Wingdings" charset="0"/>
              <a:buAutoNum type="arabicPeriod"/>
            </a:pPr>
            <a:r>
              <a:rPr lang="en-US" sz="1800" dirty="0">
                <a:latin typeface="Tahoma" charset="0"/>
              </a:rPr>
              <a:t>Remove the elements in sorted order with a series of </a:t>
            </a:r>
            <a:r>
              <a:rPr lang="en-US" sz="1800" dirty="0" err="1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1800" dirty="0">
                <a:latin typeface="Tahoma" charset="0"/>
              </a:rPr>
              <a:t> operations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The running time of this sorting method depends on the priority queue </a:t>
            </a:r>
            <a:r>
              <a:rPr lang="en-US" sz="2000" dirty="0" smtClean="0">
                <a:latin typeface="Tahoma" charset="0"/>
              </a:rPr>
              <a:t>implementation.</a:t>
            </a:r>
            <a:endParaRPr lang="en-US" sz="2000" dirty="0">
              <a:latin typeface="Tahoma" charset="0"/>
            </a:endParaRPr>
          </a:p>
        </p:txBody>
      </p:sp>
      <p:sp>
        <p:nvSpPr>
          <p:cNvPr id="11271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57600"/>
            <a:ext cx="6934200" cy="26266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Priority Queues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E36BA5F-269F-0B40-A943-0E3842A60ADA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Selection-Sort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20000" cy="4114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Selection-sort is the variation of PQ-sort where the priority queue is implemented with an unsorted sequence</a:t>
            </a:r>
          </a:p>
          <a:p>
            <a:pPr eaLnBrk="1" hangingPunct="1"/>
            <a:r>
              <a:rPr lang="en-US" sz="2400">
                <a:latin typeface="Tahoma" charset="0"/>
              </a:rPr>
              <a:t>Running time of Selection-sort:</a:t>
            </a:r>
          </a:p>
          <a:p>
            <a:pPr marL="800100" lvl="1" indent="-342900" eaLnBrk="1" hangingPunct="1">
              <a:buSzTx/>
              <a:buFont typeface="Wingdings" charset="0"/>
              <a:buAutoNum type="arabicPeriod"/>
            </a:pPr>
            <a:r>
              <a:rPr lang="en-US" sz="2000">
                <a:latin typeface="Tahoma" charset="0"/>
              </a:rPr>
              <a:t>Inserting the elements into the priority queue with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ahoma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insert</a:t>
            </a:r>
            <a:r>
              <a:rPr lang="en-US" sz="2000">
                <a:latin typeface="Tahoma" charset="0"/>
              </a:rPr>
              <a:t> operations takes </a:t>
            </a:r>
            <a:r>
              <a:rPr lang="en-US" sz="2000" b="1" i="1">
                <a:latin typeface="Times New Roman" charset="0"/>
              </a:rPr>
              <a:t>O</a:t>
            </a:r>
            <a:r>
              <a:rPr lang="en-US" sz="2000">
                <a:latin typeface="Times New Roman" charset="0"/>
              </a:rPr>
              <a:t>(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imes New Roman" charset="0"/>
              </a:rPr>
              <a:t>) </a:t>
            </a:r>
            <a:r>
              <a:rPr lang="en-US" sz="2000">
                <a:latin typeface="Tahoma" charset="0"/>
              </a:rPr>
              <a:t>time</a:t>
            </a:r>
          </a:p>
          <a:p>
            <a:pPr marL="800100" lvl="1" indent="-342900" eaLnBrk="1" hangingPunct="1">
              <a:buSzTx/>
              <a:buFont typeface="Wingdings" charset="0"/>
              <a:buAutoNum type="arabicPeriod"/>
            </a:pPr>
            <a:r>
              <a:rPr lang="en-US" sz="2000">
                <a:latin typeface="Tahoma" charset="0"/>
              </a:rPr>
              <a:t>Removing the elements in sorted order from the priority queue with </a:t>
            </a:r>
            <a:r>
              <a:rPr lang="en-US" sz="2000" b="1" i="1">
                <a:latin typeface="Times New Roman" charset="0"/>
              </a:rPr>
              <a:t>n</a:t>
            </a:r>
            <a:r>
              <a:rPr lang="en-US" sz="2000">
                <a:latin typeface="Tahoma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Tahoma" charset="0"/>
              </a:rPr>
              <a:t>removeMin</a:t>
            </a:r>
            <a:r>
              <a:rPr lang="en-US" sz="2000">
                <a:latin typeface="Tahoma" charset="0"/>
              </a:rPr>
              <a:t> operations takes time proportional to</a:t>
            </a:r>
            <a:br>
              <a:rPr lang="en-US" sz="2000">
                <a:latin typeface="Tahoma" charset="0"/>
              </a:rPr>
            </a:br>
            <a:r>
              <a:rPr lang="en-US" sz="2000">
                <a:latin typeface="Tahoma" charset="0"/>
              </a:rPr>
              <a:t>		 	</a:t>
            </a:r>
            <a:r>
              <a:rPr lang="en-US" sz="2400">
                <a:latin typeface="Times New Roman" charset="0"/>
                <a:sym typeface="Symbol" charset="0"/>
              </a:rPr>
              <a:t>1 </a:t>
            </a:r>
            <a:r>
              <a:rPr lang="en-US" sz="2400">
                <a:latin typeface="Symbol" charset="0"/>
                <a:sym typeface="Symbol" charset="0"/>
              </a:rPr>
              <a:t>+ </a:t>
            </a:r>
            <a:r>
              <a:rPr lang="en-US" sz="2400">
                <a:latin typeface="Times New Roman" charset="0"/>
                <a:sym typeface="Symbol" charset="0"/>
              </a:rPr>
              <a:t>2 </a:t>
            </a:r>
            <a:r>
              <a:rPr lang="en-US" sz="2400">
                <a:latin typeface="Symbol" charset="0"/>
                <a:sym typeface="Symbol" charset="0"/>
              </a:rPr>
              <a:t>+ </a:t>
            </a:r>
            <a:r>
              <a:rPr lang="en-US" sz="2400">
                <a:latin typeface="Times New Roman" charset="0"/>
                <a:sym typeface="Symbol" charset="0"/>
              </a:rPr>
              <a:t>…</a:t>
            </a:r>
            <a:r>
              <a:rPr lang="en-US" sz="2400">
                <a:latin typeface="Symbol" charset="0"/>
                <a:sym typeface="Symbol" charset="0"/>
              </a:rPr>
              <a:t>+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endParaRPr lang="en-US" sz="2400">
              <a:latin typeface="Tahoma" charset="0"/>
            </a:endParaRPr>
          </a:p>
          <a:p>
            <a:pPr eaLnBrk="1" hangingPunct="1"/>
            <a:r>
              <a:rPr lang="en-US" sz="2400">
                <a:latin typeface="Tahoma" charset="0"/>
              </a:rPr>
              <a:t>Selection-sort runs in </a:t>
            </a:r>
            <a:r>
              <a:rPr lang="en-US" sz="2400" b="1" i="1">
                <a:latin typeface="Times New Roman" charset="0"/>
              </a:rPr>
              <a:t>O</a:t>
            </a:r>
            <a:r>
              <a:rPr lang="en-US" sz="2400">
                <a:latin typeface="Times New Roman" charset="0"/>
              </a:rPr>
              <a:t>(</a:t>
            </a:r>
            <a:r>
              <a:rPr lang="en-US" sz="2400" b="1" i="1">
                <a:latin typeface="Times New Roman" charset="0"/>
              </a:rPr>
              <a:t>n</a:t>
            </a:r>
            <a:r>
              <a:rPr lang="en-US" sz="2400" baseline="30000">
                <a:latin typeface="Times New Roman" charset="0"/>
              </a:rPr>
              <a:t>2</a:t>
            </a:r>
            <a:r>
              <a:rPr lang="en-US" sz="2400">
                <a:latin typeface="Times New Roman" charset="0"/>
              </a:rPr>
              <a:t>) </a:t>
            </a:r>
            <a:r>
              <a:rPr lang="en-US" sz="2400">
                <a:latin typeface="Tahoma" charset="0"/>
              </a:rPr>
              <a:t>time </a:t>
            </a:r>
          </a:p>
        </p:txBody>
      </p:sp>
      <p:sp>
        <p:nvSpPr>
          <p:cNvPr id="13318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/>
              <a:t>© 2015 Goodrich and Tamassia</a:t>
            </a:r>
            <a:endParaRPr 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4594</TotalTime>
  <Words>926</Words>
  <Application>Microsoft Macintosh PowerPoint</Application>
  <PresentationFormat>On-screen Show (4:3)</PresentationFormat>
  <Paragraphs>206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Blueprint</vt:lpstr>
      <vt:lpstr>Priority Queues</vt:lpstr>
      <vt:lpstr>Application:  Stock Matching Engines</vt:lpstr>
      <vt:lpstr>Application:  Stock Matching Engines</vt:lpstr>
      <vt:lpstr>Total Order Relations</vt:lpstr>
      <vt:lpstr>Priority Queue Operations</vt:lpstr>
      <vt:lpstr>Example</vt:lpstr>
      <vt:lpstr>List-based Priority Queues</vt:lpstr>
      <vt:lpstr>Priority Queue Sorting</vt:lpstr>
      <vt:lpstr>Selection-Sort</vt:lpstr>
      <vt:lpstr>Selection-Sort Example</vt:lpstr>
      <vt:lpstr>In-place Selection Sort</vt:lpstr>
      <vt:lpstr>Insertion-Sort</vt:lpstr>
      <vt:lpstr>Insertion-Sort Example</vt:lpstr>
      <vt:lpstr>In-place Insertion-Sort</vt:lpstr>
      <vt:lpstr>In-Place Insertion-Sort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Goodrich</cp:lastModifiedBy>
  <cp:revision>638</cp:revision>
  <cp:lastPrinted>2014-03-20T01:08:50Z</cp:lastPrinted>
  <dcterms:created xsi:type="dcterms:W3CDTF">2002-01-21T02:22:10Z</dcterms:created>
  <dcterms:modified xsi:type="dcterms:W3CDTF">2015-01-23T17:37:57Z</dcterms:modified>
</cp:coreProperties>
</file>