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370" r:id="rId3"/>
    <p:sldId id="384" r:id="rId4"/>
    <p:sldId id="372" r:id="rId5"/>
    <p:sldId id="371" r:id="rId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674F6"/>
    <a:srgbClr val="6289F8"/>
    <a:srgbClr val="8097F8"/>
    <a:srgbClr val="2C61F6"/>
    <a:srgbClr val="F8F0D0"/>
    <a:srgbClr val="F2E4AA"/>
    <a:srgbClr val="000000"/>
    <a:srgbClr val="D4D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296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Sorting Lower Bound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CF5D167E-2B65-DE47-80A1-E2A1F937B8F5}" type="datetime8">
              <a:rPr lang="en-US" smtClean="0"/>
              <a:t>1/27/15 14:25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ED701C5C-72F8-E747-96C1-16F37B772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6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Sorting Lower Bound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392A4968-420A-BA42-8334-C3391C6C2536}" type="datetime8">
              <a:rPr lang="en-US" smtClean="0"/>
              <a:t>1/27/15 14:25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DAAE0F1C-BA3E-7D4E-B5BA-E26B8F9DD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4424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smtClean="0"/>
              <a:t>Sorting Lower Bound</a:t>
            </a:r>
            <a:endParaRPr lang="en-US" sz="130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D93D5E3-2460-E640-92AD-49AED1685F41}" type="datetime8">
              <a:rPr lang="en-US" sz="1300" smtClean="0"/>
              <a:t>1/27/15 14:25</a:t>
            </a:fld>
            <a:endParaRPr lang="en-US" sz="13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3E05ED-C46B-8A42-B043-19A5400D68F7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72"/>
          <p:cNvSpPr txBox="1">
            <a:spLocks noChangeArrowheads="1"/>
          </p:cNvSpPr>
          <p:nvPr userDrawn="1"/>
        </p:nvSpPr>
        <p:spPr bwMode="auto">
          <a:xfrm>
            <a:off x="435076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65A1AD-BACF-864F-BD99-AFB32D875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1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6D8696-AEA8-D54B-932D-75F24D0E7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1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D769A1-3D8E-6646-86D9-7B19AA1F6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9CD3B5-55C7-B444-B4DB-DA24F2275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0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4CBD78-842D-6C45-A4EF-C3679AF7B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B0470E-B1C3-1F4F-895B-98382C6CF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7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52C95B-D047-7944-B399-9E544BB8B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1B1306-4822-9E41-BD59-ECAF83790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EF98C3-C7EC-7747-ADAB-8B3030475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4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8FF12C-42C8-8E4F-B5D7-0AA3F6349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9D1410-9654-214F-85A7-3511E7EF1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7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Sorting Lower Bound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95B12BFF-B505-EA4E-AA9A-7406AA5EC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358876" y="6397625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Sorting Lower Bound</a:t>
            </a:r>
          </a:p>
        </p:txBody>
      </p:sp>
      <p:sp>
        <p:nvSpPr>
          <p:cNvPr id="1536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2DD210D-7571-E848-9364-BF92AA129211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Sorting Lower Bound</a:t>
            </a:r>
          </a:p>
        </p:txBody>
      </p:sp>
      <p:graphicFrame>
        <p:nvGraphicFramePr>
          <p:cNvPr id="15364" name="Object 404"/>
          <p:cNvGraphicFramePr>
            <a:graphicFrameLocks noChangeAspect="1"/>
          </p:cNvGraphicFramePr>
          <p:nvPr/>
        </p:nvGraphicFramePr>
        <p:xfrm>
          <a:off x="5105400" y="2709863"/>
          <a:ext cx="2879725" cy="26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Clip" r:id="rId4" imgW="3779822" imgH="3443335" progId="MS_ClipArt_Gallery.5">
                  <p:embed/>
                </p:oleObj>
              </mc:Choice>
              <mc:Fallback>
                <p:oleObj name="Clip" r:id="rId4" imgW="3779822" imgH="3443335" progId="MS_ClipArt_Gallery.5">
                  <p:embed/>
                  <p:pic>
                    <p:nvPicPr>
                      <p:cNvPr id="0" name="Object 4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09863"/>
                        <a:ext cx="2879725" cy="262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Sorting Lower Bound</a:t>
            </a:r>
          </a:p>
        </p:txBody>
      </p:sp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05747EF-C8D4-584D-9BB8-907B58628637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477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Comparison-Based Sorting</a:t>
            </a:r>
          </a:p>
        </p:txBody>
      </p:sp>
      <p:sp>
        <p:nvSpPr>
          <p:cNvPr id="17412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80772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Many sorting algorithms are comparison based.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They sort by making comparisons between pairs of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Examples: bubble-sort, selection-sort, insertion-sort, heap-sort, merge-sort, quick-sort, ...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Let us therefore derive a lower bound on the running time of any algorithm that uses comparisons to sort n elements, x</a:t>
            </a:r>
            <a:r>
              <a:rPr lang="en-US" sz="2400" baseline="-25000">
                <a:latin typeface="Tahoma" charset="0"/>
              </a:rPr>
              <a:t>1</a:t>
            </a:r>
            <a:r>
              <a:rPr lang="en-US" sz="2400">
                <a:latin typeface="Tahoma" charset="0"/>
              </a:rPr>
              <a:t>, x</a:t>
            </a:r>
            <a:r>
              <a:rPr lang="en-US" sz="2400" baseline="-25000">
                <a:latin typeface="Tahoma" charset="0"/>
              </a:rPr>
              <a:t>2</a:t>
            </a:r>
            <a:r>
              <a:rPr lang="en-US" sz="2400">
                <a:latin typeface="Tahoma" charset="0"/>
              </a:rPr>
              <a:t>, …, x</a:t>
            </a:r>
            <a:r>
              <a:rPr lang="en-US" sz="2400" baseline="-25000">
                <a:latin typeface="Tahoma" charset="0"/>
              </a:rPr>
              <a:t>n</a:t>
            </a:r>
            <a:r>
              <a:rPr lang="en-US" sz="2400">
                <a:latin typeface="Tahoma" charset="0"/>
              </a:rPr>
              <a:t>.</a:t>
            </a:r>
          </a:p>
        </p:txBody>
      </p:sp>
      <p:graphicFrame>
        <p:nvGraphicFramePr>
          <p:cNvPr id="17413" name="Object 1091"/>
          <p:cNvGraphicFramePr>
            <a:graphicFrameLocks noChangeAspect="1"/>
          </p:cNvGraphicFramePr>
          <p:nvPr/>
        </p:nvGraphicFramePr>
        <p:xfrm>
          <a:off x="7221538" y="152400"/>
          <a:ext cx="15208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Clip" r:id="rId3" imgW="3464459" imgH="3468986" progId="MS_ClipArt_Gallery.5">
                  <p:embed/>
                </p:oleObj>
              </mc:Choice>
              <mc:Fallback>
                <p:oleObj name="Clip" r:id="rId3" imgW="3464459" imgH="3468986" progId="MS_ClipArt_Gallery.5">
                  <p:embed/>
                  <p:pic>
                    <p:nvPicPr>
                      <p:cNvPr id="0" name="Object 10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538" y="152400"/>
                        <a:ext cx="15208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AutoShape 1092"/>
          <p:cNvSpPr>
            <a:spLocks noChangeArrowheads="1"/>
          </p:cNvSpPr>
          <p:nvPr/>
        </p:nvSpPr>
        <p:spPr bwMode="auto">
          <a:xfrm>
            <a:off x="3962400" y="4267200"/>
            <a:ext cx="2514600" cy="14478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Is x</a:t>
            </a:r>
            <a:r>
              <a:rPr lang="en-US" baseline="-25000"/>
              <a:t>i</a:t>
            </a:r>
            <a:r>
              <a:rPr lang="en-US"/>
              <a:t> &lt; x</a:t>
            </a:r>
            <a:r>
              <a:rPr lang="en-US" baseline="-25000"/>
              <a:t>j</a:t>
            </a:r>
            <a:r>
              <a:rPr lang="en-US"/>
              <a:t>?</a:t>
            </a:r>
          </a:p>
        </p:txBody>
      </p:sp>
      <p:cxnSp>
        <p:nvCxnSpPr>
          <p:cNvPr id="17415" name="AutoShape 1095"/>
          <p:cNvCxnSpPr>
            <a:cxnSpLocks noChangeShapeType="1"/>
            <a:stCxn id="17414" idx="2"/>
          </p:cNvCxnSpPr>
          <p:nvPr/>
        </p:nvCxnSpPr>
        <p:spPr bwMode="auto">
          <a:xfrm rot="5400000">
            <a:off x="4367212" y="5319713"/>
            <a:ext cx="447675" cy="12573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AutoShape 1096"/>
          <p:cNvCxnSpPr>
            <a:cxnSpLocks noChangeShapeType="1"/>
            <a:stCxn id="17414" idx="3"/>
          </p:cNvCxnSpPr>
          <p:nvPr/>
        </p:nvCxnSpPr>
        <p:spPr bwMode="auto">
          <a:xfrm>
            <a:off x="6486525" y="4991100"/>
            <a:ext cx="752475" cy="11811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7" name="Text Box 1097"/>
          <p:cNvSpPr txBox="1">
            <a:spLocks noChangeArrowheads="1"/>
          </p:cNvSpPr>
          <p:nvPr/>
        </p:nvSpPr>
        <p:spPr bwMode="auto">
          <a:xfrm>
            <a:off x="4395788" y="5775325"/>
            <a:ext cx="55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yes</a:t>
            </a:r>
          </a:p>
        </p:txBody>
      </p:sp>
      <p:sp>
        <p:nvSpPr>
          <p:cNvPr id="17418" name="Text Box 1098"/>
          <p:cNvSpPr txBox="1">
            <a:spLocks noChangeArrowheads="1"/>
          </p:cNvSpPr>
          <p:nvPr/>
        </p:nvSpPr>
        <p:spPr bwMode="auto">
          <a:xfrm>
            <a:off x="6623050" y="4632325"/>
            <a:ext cx="46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</a:t>
            </a:r>
          </a:p>
        </p:txBody>
      </p:sp>
      <p:cxnSp>
        <p:nvCxnSpPr>
          <p:cNvPr id="17419" name="AutoShape 1101"/>
          <p:cNvCxnSpPr>
            <a:cxnSpLocks noChangeShapeType="1"/>
            <a:endCxn id="17414" idx="0"/>
          </p:cNvCxnSpPr>
          <p:nvPr/>
        </p:nvCxnSpPr>
        <p:spPr bwMode="auto">
          <a:xfrm rot="10800000" flipV="1">
            <a:off x="5219700" y="3962400"/>
            <a:ext cx="952500" cy="29527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Sorting Lower Bound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F618BE9-44D1-3649-A72E-332A47B42381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843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Counting Comparisons</a:t>
            </a:r>
          </a:p>
        </p:txBody>
      </p:sp>
      <p:sp>
        <p:nvSpPr>
          <p:cNvPr id="18436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7924800" cy="4114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Let us just count comparisons then.</a:t>
            </a:r>
          </a:p>
          <a:p>
            <a:pPr eaLnBrk="1" hangingPunct="1"/>
            <a:r>
              <a:rPr lang="en-US">
                <a:latin typeface="Tahoma" charset="0"/>
              </a:rPr>
              <a:t>Each possible run of the algorithm corresponds to a root-to-leaf path in a </a:t>
            </a:r>
            <a:r>
              <a:rPr lang="en-US">
                <a:solidFill>
                  <a:schemeClr val="tx2"/>
                </a:solidFill>
                <a:latin typeface="Tahoma" charset="0"/>
              </a:rPr>
              <a:t>decision tree</a:t>
            </a:r>
            <a:endParaRPr lang="en-US">
              <a:latin typeface="Tahoma" charset="0"/>
            </a:endParaRPr>
          </a:p>
        </p:txBody>
      </p:sp>
      <p:graphicFrame>
        <p:nvGraphicFramePr>
          <p:cNvPr id="18437" name="Object 2054"/>
          <p:cNvGraphicFramePr>
            <a:graphicFrameLocks noChangeAspect="1"/>
          </p:cNvGraphicFramePr>
          <p:nvPr/>
        </p:nvGraphicFramePr>
        <p:xfrm>
          <a:off x="1676400" y="3071813"/>
          <a:ext cx="5332413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VISIO" r:id="rId3" imgW="5635800" imgH="3470040" progId="Visio.Drawing.6">
                  <p:embed/>
                </p:oleObj>
              </mc:Choice>
              <mc:Fallback>
                <p:oleObj name="VISIO" r:id="rId3" imgW="5635800" imgH="3470040" progId="Visio.Drawing.6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71813"/>
                        <a:ext cx="5332413" cy="328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Sorting Lower Bound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C4A6EA4-6E79-1240-8F62-A94561C5EE28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Decision Tree Height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height of the decision tree is a lower bound on the running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Every input permutation must lead to a separate leaf output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If not, some input …4…5… would have same output ordering as …5…4…, which would be wrong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Since there are n!=1</a:t>
            </a:r>
            <a:r>
              <a:rPr lang="en-US" sz="2000">
                <a:latin typeface="Tahoma" charset="0"/>
                <a:sym typeface="Symbol" charset="0"/>
              </a:rPr>
              <a:t></a:t>
            </a:r>
            <a:r>
              <a:rPr lang="en-US" sz="2000">
                <a:latin typeface="Tahoma" charset="0"/>
              </a:rPr>
              <a:t>2</a:t>
            </a:r>
            <a:r>
              <a:rPr lang="en-US" sz="2000">
                <a:latin typeface="Tahoma" charset="0"/>
                <a:sym typeface="Symbol" charset="0"/>
              </a:rPr>
              <a:t>  </a:t>
            </a:r>
            <a:r>
              <a:rPr lang="en-US" sz="2000">
                <a:latin typeface="Tahoma" charset="0"/>
              </a:rPr>
              <a:t>…</a:t>
            </a:r>
            <a:r>
              <a:rPr lang="en-US" sz="2000">
                <a:latin typeface="Tahoma" charset="0"/>
                <a:sym typeface="Symbol" charset="0"/>
              </a:rPr>
              <a:t> </a:t>
            </a:r>
            <a:r>
              <a:rPr lang="en-US" sz="2000">
                <a:latin typeface="Tahoma" charset="0"/>
              </a:rPr>
              <a:t>n leaves, the height is at least log (n!)</a:t>
            </a:r>
          </a:p>
        </p:txBody>
      </p:sp>
      <p:graphicFrame>
        <p:nvGraphicFramePr>
          <p:cNvPr id="19461" name="Object 54"/>
          <p:cNvGraphicFramePr>
            <a:graphicFrameLocks noChangeAspect="1"/>
          </p:cNvGraphicFramePr>
          <p:nvPr/>
        </p:nvGraphicFramePr>
        <p:xfrm>
          <a:off x="2009775" y="3376613"/>
          <a:ext cx="5610225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VISIO" r:id="rId3" imgW="7208640" imgH="4082400" progId="Visio.Drawing.6">
                  <p:embed/>
                </p:oleObj>
              </mc:Choice>
              <mc:Fallback>
                <p:oleObj name="VISIO" r:id="rId3" imgW="7208640" imgH="4082400" progId="Visio.Drawing.6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3376613"/>
                        <a:ext cx="5610225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Sorting Lower Bound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24A60F-8DC4-0645-971F-9366556F16FB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Lower Bound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9248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Any comparison-based sorting algorithms takes at least log (n!)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Therefore, any such algorithm takes time at least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That is, any comparison-based sorting algorithm must run in </a:t>
            </a:r>
            <a:r>
              <a:rPr lang="en-US" sz="2400">
                <a:latin typeface="Symbol" charset="0"/>
              </a:rPr>
              <a:t>W</a:t>
            </a:r>
            <a:r>
              <a:rPr lang="en-US" sz="2400">
                <a:latin typeface="Tahoma" charset="0"/>
              </a:rPr>
              <a:t>(n log n) time.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graphicFrame>
        <p:nvGraphicFramePr>
          <p:cNvPr id="20485" name="Object 33"/>
          <p:cNvGraphicFramePr>
            <a:graphicFrameLocks noChangeAspect="1"/>
          </p:cNvGraphicFramePr>
          <p:nvPr/>
        </p:nvGraphicFramePr>
        <p:xfrm>
          <a:off x="1905000" y="3048000"/>
          <a:ext cx="57150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3" imgW="2336800" imgH="520700" progId="Equation.3">
                  <p:embed/>
                </p:oleObj>
              </mc:Choice>
              <mc:Fallback>
                <p:oleObj name="Equation" r:id="rId3" imgW="2336800" imgH="5207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5715000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34"/>
          <p:cNvGraphicFramePr>
            <a:graphicFrameLocks noChangeAspect="1"/>
          </p:cNvGraphicFramePr>
          <p:nvPr/>
        </p:nvGraphicFramePr>
        <p:xfrm>
          <a:off x="7239000" y="228600"/>
          <a:ext cx="15176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Clip" r:id="rId5" imgW="2204519" imgH="2129073" progId="MS_ClipArt_Gallery.5">
                  <p:embed/>
                </p:oleObj>
              </mc:Choice>
              <mc:Fallback>
                <p:oleObj name="Clip" r:id="rId5" imgW="2204519" imgH="2129073" progId="MS_ClipArt_Gallery.5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151765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5814</TotalTime>
  <Words>293</Words>
  <Application>Microsoft Macintosh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Blueprint</vt:lpstr>
      <vt:lpstr>Clip</vt:lpstr>
      <vt:lpstr>VISIO</vt:lpstr>
      <vt:lpstr>Equation</vt:lpstr>
      <vt:lpstr>Sorting Lower Bound</vt:lpstr>
      <vt:lpstr>Comparison-Based Sorting</vt:lpstr>
      <vt:lpstr>Counting Comparisons</vt:lpstr>
      <vt:lpstr>Decision Tree Height</vt:lpstr>
      <vt:lpstr>The Lower Bound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977</cp:revision>
  <cp:lastPrinted>2014-03-30T01:28:21Z</cp:lastPrinted>
  <dcterms:created xsi:type="dcterms:W3CDTF">2002-01-21T02:22:10Z</dcterms:created>
  <dcterms:modified xsi:type="dcterms:W3CDTF">2015-01-27T22:27:17Z</dcterms:modified>
</cp:coreProperties>
</file>