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notesMasterIdLst>
    <p:notesMasterId r:id="rId17"/>
  </p:notesMasterIdLst>
  <p:sldIdLst>
    <p:sldId id="256" r:id="rId2"/>
    <p:sldId id="257" r:id="rId3"/>
    <p:sldId id="261" r:id="rId4"/>
    <p:sldId id="262" r:id="rId5"/>
    <p:sldId id="263" r:id="rId6"/>
    <p:sldId id="258" r:id="rId7"/>
    <p:sldId id="264" r:id="rId8"/>
    <p:sldId id="265" r:id="rId9"/>
    <p:sldId id="267" r:id="rId10"/>
    <p:sldId id="268" r:id="rId11"/>
    <p:sldId id="272" r:id="rId12"/>
    <p:sldId id="266" r:id="rId13"/>
    <p:sldId id="269" r:id="rId14"/>
    <p:sldId id="260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2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E0E58D9-E58B-499F-A8F3-4ED59E653D77}" type="datetime1">
              <a:rPr lang="en-US"/>
              <a:pPr/>
              <a:t>10/21/2010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FA1B550-44AF-45C7-90CD-CE5F3A10ED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“How many have searched</a:t>
            </a:r>
            <a:r>
              <a:rPr lang="en-US" baseline="0" dirty="0" smtClean="0"/>
              <a:t> on the web for source code?” “what strategies do you use when searching for source code?”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1B550-44AF-45C7-90CD-CE5F3A10ED3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 dirty="0" smtClean="0"/>
              <a:t>Talk a little about baseline GUI and treatment GUI</a:t>
            </a:r>
          </a:p>
          <a:p>
            <a:pPr eaLnBrk="1" hangingPunct="1"/>
            <a:r>
              <a:rPr lang="en-US" dirty="0" smtClean="0"/>
              <a:t>Also, customer:</a:t>
            </a:r>
          </a:p>
          <a:p>
            <a:pPr marL="228600" indent="-228600" eaLnBrk="1" hangingPunct="1">
              <a:buAutoNum type="arabicPeriod"/>
            </a:pPr>
            <a:r>
              <a:rPr lang="en-US" dirty="0" smtClean="0"/>
              <a:t>was surprised that the additional</a:t>
            </a:r>
            <a:r>
              <a:rPr lang="en-US" baseline="0" dirty="0" smtClean="0"/>
              <a:t> information (technical and social metrics) was only used 12.5%-50% of the time. Customer wants to see if changing the presentation of this information will influence users' decisions on what information they use.</a:t>
            </a:r>
          </a:p>
          <a:p>
            <a:pPr marL="228600" indent="-228600" eaLnBrk="1" hangingPunct="1">
              <a:buAutoNum type="arabicPeriod"/>
            </a:pPr>
            <a:r>
              <a:rPr lang="en-US" baseline="0" dirty="0" smtClean="0"/>
              <a:t>Customer expects the results of the 2</a:t>
            </a:r>
            <a:r>
              <a:rPr lang="en-US" baseline="30000" dirty="0" smtClean="0"/>
              <a:t>nd</a:t>
            </a:r>
            <a:r>
              <a:rPr lang="en-US" baseline="0" dirty="0" smtClean="0"/>
              <a:t> experiment to be similar to the first one. Customer expects that not many users will use the additional information even though now it is more eye-catching. Customer believes that choosing the information users analyze in the search result depends on the background, past experiences, personality, and other personal abilities and styles.</a:t>
            </a:r>
          </a:p>
          <a:p>
            <a:pPr marL="228600" indent="-228600" eaLnBrk="1" hangingPunct="1">
              <a:buAutoNum type="arabicPeriod"/>
            </a:pPr>
            <a:endParaRPr lang="en-US" baseline="0" dirty="0" smtClean="0"/>
          </a:p>
          <a:p>
            <a:pPr marL="228600" indent="-228600" eaLnBrk="1" hangingPunct="1">
              <a:buNone/>
            </a:pPr>
            <a:r>
              <a:rPr lang="en-US" baseline="0" dirty="0" smtClean="0"/>
              <a:t>Our team wants to compare: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Ex2 baseline with Ex2 treatment</a:t>
            </a:r>
            <a:endParaRPr lang="en-US" dirty="0" smtClean="0"/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How much additional components were used?</a:t>
            </a:r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What evidence shows that additional components assisted participants in selecting the right candidates?</a:t>
            </a:r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Were the additional components of help or hindrance in completing the task successfully?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Ex2 treatment with Ex1 treatment</a:t>
            </a:r>
            <a:endParaRPr lang="en-US" dirty="0" smtClean="0"/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Did the GUI changes make a difference?</a:t>
            </a:r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What evidence shows that the modified GUI helped or hindered participants in selecting the right candidates?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Ex1 baseline with Ex2 baseline</a:t>
            </a:r>
            <a:endParaRPr lang="en-US" dirty="0" smtClean="0"/>
          </a:p>
          <a:p>
            <a:pPr lvl="1" fontAlgn="base"/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Since the baseline GUI and the experiment remained identical as in the original experiment conducted by the customer, what evidence shows that the experiment results are at most halfway </a:t>
            </a:r>
            <a:r>
              <a:rPr lang="en-US" sz="1200" b="0" i="0" u="none" strike="noStrike" kern="120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identical?</a:t>
            </a:r>
            <a:endParaRPr lang="en-US" sz="1200" b="0" i="0" u="none" strike="noStrike" kern="1200" dirty="0" smtClean="0">
              <a:solidFill>
                <a:schemeClr val="tx1"/>
              </a:solidFill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8EE382-00E0-43E2-AD4A-2338A0947101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 dirty="0" smtClean="0"/>
              <a:t>Mention that these are high-level project phases. If necessary, specify the GUI enhancements and the events we’re capturing:</a:t>
            </a:r>
          </a:p>
          <a:p>
            <a:pPr marL="914400" lvl="1" indent="-514350" eaLnBrk="1" hangingPunct="1"/>
            <a:r>
              <a:rPr lang="en-US" dirty="0" smtClean="0"/>
              <a:t>Begin &amp; end of each experiment task</a:t>
            </a:r>
          </a:p>
          <a:p>
            <a:pPr marL="914400" lvl="1" indent="-514350" eaLnBrk="1" hangingPunct="1"/>
            <a:r>
              <a:rPr lang="en-US" dirty="0" smtClean="0"/>
              <a:t>Mouse clicks on GUI components (e.g., search result title)</a:t>
            </a:r>
          </a:p>
          <a:p>
            <a:pPr marL="914400" lvl="1" indent="-514350" eaLnBrk="1" hangingPunct="1"/>
            <a:r>
              <a:rPr lang="en-US" dirty="0" smtClean="0"/>
              <a:t>Scrolling across the list of source code results</a:t>
            </a:r>
          </a:p>
          <a:p>
            <a:pPr marL="914400" lvl="1" indent="-514350" eaLnBrk="1" hangingPunct="1"/>
            <a:r>
              <a:rPr lang="en-US" dirty="0" smtClean="0"/>
              <a:t>Use of an enhanced Treatment GUI</a:t>
            </a:r>
          </a:p>
          <a:p>
            <a:pPr marL="914400" lvl="1" indent="-514350" eaLnBrk="1" hangingPunct="1"/>
            <a:endParaRPr lang="en-US" dirty="0" smtClean="0"/>
          </a:p>
          <a:p>
            <a:pPr marL="457200" lvl="0" indent="-514350" eaLnBrk="1" hangingPunct="1"/>
            <a:r>
              <a:rPr lang="en-US" dirty="0" smtClean="0"/>
              <a:t>Analysis</a:t>
            </a:r>
            <a:r>
              <a:rPr lang="en-US" baseline="0" dirty="0" smtClean="0"/>
              <a:t> of results: We want to focus on the analysis of information (GUI elements) used and not so much in the strategies but the experiment covers both.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BD0C46-EB20-47A4-9BE2-1047B645628A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Mention</a:t>
            </a:r>
            <a:r>
              <a:rPr lang="en-US" baseline="0" dirty="0" smtClean="0"/>
              <a:t> what customer said: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“changing the way additional information is shown  (i.e. using graphs instead of text) can help users to understand a result faster.”</a:t>
            </a:r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E01680-1E66-441F-BEA0-84A9F8F62EC4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1B550-44AF-45C7-90CD-CE5F3A10ED36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1800" dirty="0" smtClean="0"/>
              <a:t>CSV task: Find the best source code to read a CSV file and place the data into a list of strings.</a:t>
            </a:r>
          </a:p>
          <a:p>
            <a:pPr lvl="2"/>
            <a:r>
              <a:rPr lang="en-US" sz="1800" dirty="0" smtClean="0"/>
              <a:t>DIFF task: Find the best source code to compare two text files and show the differences.</a:t>
            </a:r>
          </a:p>
          <a:p>
            <a:pPr lvl="2"/>
            <a:r>
              <a:rPr lang="en-US" sz="1800" dirty="0" smtClean="0"/>
              <a:t>EMAIL VALIDATION task: Find the best source code to validate email addresses.</a:t>
            </a:r>
          </a:p>
          <a:p>
            <a:pPr lvl="2"/>
            <a:r>
              <a:rPr lang="en-US" sz="1800" dirty="0" smtClean="0"/>
              <a:t>TIMEZONE task: Find the best source code to convert date &amp; time between different time zones.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1B550-44AF-45C7-90CD-CE5F3A10ED3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98CC-0398-46EF-98DD-D65DBF0883BC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83917-C5AA-41CC-B768-769FCCD011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07DE-908C-4B6A-9E9E-8373C467F935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7D63F-2B69-4562-81F1-87D80E26D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8DC1-8025-456B-969C-57830745BE56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BF1A-29B5-4E84-814C-4888EB97FC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E59E37F-A563-4102-B7B6-D4C8947D23D4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5D6D0A-461E-42B3-9E07-1B04E45110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BF93-C11B-4098-AE51-7CAA0AE875A8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F75C-73A5-4781-88C9-08325F0ACD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1F845-9344-4F7B-AD4D-399F506E851C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39004-75FD-49FF-938D-EA61293C46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86BA-6CAD-4A79-81EB-D8A4864A3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469E7-DE3F-470B-85B6-4225586A74A7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B6224-EBED-437C-9181-B9772C1AB0FF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C16D-E3F4-4C21-B2DA-FEBD26AF8B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09C6-3950-43A1-AD33-D17A33B7227C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86A2-7668-4A25-8304-BAAFE72316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AA0C3C6-1940-46BF-812D-170629BAF483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4C3DF75-107D-4099-9DA0-A53CE1D568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CC853-E5F4-47B0-B038-FA5B3D343401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4D8414-9B07-4EE4-B3CF-E744B0C463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E6364E-43AE-46F2-B4AF-E823B8BC8804}" type="datetime1">
              <a:rPr lang="en-US" smtClean="0"/>
              <a:pPr/>
              <a:t>10/21/2010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A34BB77-8F5A-4FEA-A6D0-8A66844FD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jimsplace949.com/GUIFinal2.aspx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jimsplace949.com/ProjPlan_Project7_SrcCdSrchExperiment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457200"/>
            <a:ext cx="7772400" cy="16764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4000" dirty="0">
                <a:ea typeface="+mj-ea"/>
              </a:rPr>
              <a:t>Project 7: Testing Suggested Modifications to a User Interface for Source Code Search</a:t>
            </a:r>
          </a:p>
        </p:txBody>
      </p:sp>
      <p:sp>
        <p:nvSpPr>
          <p:cNvPr id="14339" name="Subtitle 2"/>
          <p:cNvSpPr>
            <a:spLocks noGrp="1"/>
          </p:cNvSpPr>
          <p:nvPr>
            <p:ph type="subTitle" idx="4294967295"/>
          </p:nvPr>
        </p:nvSpPr>
        <p:spPr>
          <a:xfrm>
            <a:off x="914400" y="2895600"/>
            <a:ext cx="7162800" cy="3048000"/>
          </a:xfrm>
        </p:spPr>
        <p:txBody>
          <a:bodyPr>
            <a:normAutofit lnSpcReduction="10000"/>
          </a:bodyPr>
          <a:lstStyle/>
          <a:p>
            <a:pPr marR="0" algn="l">
              <a:lnSpc>
                <a:spcPct val="80000"/>
              </a:lnSpc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Customer</a:t>
            </a:r>
            <a:r>
              <a:rPr lang="en-US" sz="2200" dirty="0" smtClean="0">
                <a:solidFill>
                  <a:schemeClr val="tx1"/>
                </a:solidFill>
              </a:rPr>
              <a:t>: </a:t>
            </a:r>
            <a:r>
              <a:rPr lang="en-US" sz="2200" dirty="0" err="1" smtClean="0">
                <a:solidFill>
                  <a:schemeClr val="tx1"/>
                </a:solidFill>
              </a:rPr>
              <a:t>Rosalva</a:t>
            </a:r>
            <a:r>
              <a:rPr lang="en-US" sz="2200" dirty="0" smtClean="0">
                <a:solidFill>
                  <a:schemeClr val="tx1"/>
                </a:solidFill>
              </a:rPr>
              <a:t> Gallardo</a:t>
            </a:r>
          </a:p>
          <a:p>
            <a:pPr>
              <a:lnSpc>
                <a:spcPct val="80000"/>
              </a:lnSpc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pPr marR="0" algn="l">
              <a:lnSpc>
                <a:spcPct val="80000"/>
              </a:lnSpc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Team members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</a:p>
          <a:p>
            <a:pPr marR="0" algn="l">
              <a:lnSpc>
                <a:spcPct val="8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Susan Lin</a:t>
            </a:r>
          </a:p>
          <a:p>
            <a:pPr marR="0" algn="l">
              <a:lnSpc>
                <a:spcPct val="8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Buda </a:t>
            </a:r>
            <a:r>
              <a:rPr lang="en-US" sz="2200" dirty="0" err="1" smtClean="0">
                <a:solidFill>
                  <a:schemeClr val="tx1"/>
                </a:solidFill>
              </a:rPr>
              <a:t>Chiou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R="0" algn="l">
              <a:lnSpc>
                <a:spcPct val="8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Jim </a:t>
            </a:r>
            <a:r>
              <a:rPr lang="en-US" sz="2200" dirty="0" err="1" smtClean="0">
                <a:solidFill>
                  <a:schemeClr val="tx1"/>
                </a:solidFill>
              </a:rPr>
              <a:t>Milewski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R="0" algn="l">
              <a:lnSpc>
                <a:spcPct val="8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Marcos Mercado</a:t>
            </a:r>
          </a:p>
          <a:p>
            <a:pPr marR="0" algn="l">
              <a:lnSpc>
                <a:spcPct val="80000"/>
              </a:lnSpc>
              <a:buNone/>
            </a:pPr>
            <a:endParaRPr lang="en-US" sz="2200" dirty="0" smtClean="0">
              <a:solidFill>
                <a:schemeClr val="tx1"/>
              </a:solidFill>
            </a:endParaRPr>
          </a:p>
          <a:p>
            <a:pPr marR="0" algn="r">
              <a:lnSpc>
                <a:spcPct val="8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October 19, 2010</a:t>
            </a:r>
          </a:p>
          <a:p>
            <a:pPr marR="0" algn="l">
              <a:lnSpc>
                <a:spcPct val="80000"/>
              </a:lnSpc>
              <a:buNone/>
            </a:pPr>
            <a:endParaRPr lang="en-US" sz="2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0" y="357188"/>
            <a:ext cx="8915400" cy="551021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/>
              <a:t>Prototypes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163" y="762000"/>
            <a:ext cx="77724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725" y="1752600"/>
            <a:ext cx="861060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850" y="4457700"/>
            <a:ext cx="813435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 descr="C:\UCI Classes\Fall 2010\INF231 HCI\Project\buda's im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725" y="3352800"/>
            <a:ext cx="85820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22885" y="5303520"/>
            <a:ext cx="8702517" cy="545783"/>
          </a:xfrm>
        </p:spPr>
        <p:txBody>
          <a:bodyPr lIns="0" tIns="0" rIns="0" bIns="0" anchor="t">
            <a:normAutofit fontScale="90000"/>
          </a:bodyPr>
          <a:lstStyle/>
          <a:p>
            <a:pPr>
              <a:lnSpc>
                <a:spcPct val="95000"/>
              </a:lnSpc>
            </a:pPr>
            <a:r>
              <a:rPr lang="en-US" sz="2900" u="sng" dirty="0">
                <a:solidFill>
                  <a:srgbClr val="0000FF"/>
                </a:solidFill>
                <a:latin typeface="Arial" pitchFamily="34" charset="0"/>
                <a:hlinkClick r:id="rId2"/>
              </a:rPr>
              <a:t>http</a:t>
            </a:r>
            <a:r>
              <a:rPr lang="en-US" sz="2900" u="sng">
                <a:solidFill>
                  <a:srgbClr val="0000FF"/>
                </a:solidFill>
                <a:latin typeface="Arial" pitchFamily="34" charset="0"/>
                <a:hlinkClick r:id="rId2"/>
              </a:rPr>
              <a:t>://</a:t>
            </a:r>
            <a:r>
              <a:rPr lang="en-US" sz="2900" u="sng" smtClean="0">
                <a:solidFill>
                  <a:srgbClr val="0000FF"/>
                </a:solidFill>
                <a:latin typeface="Arial" pitchFamily="34" charset="0"/>
                <a:hlinkClick r:id="rId2"/>
              </a:rPr>
              <a:t>www.jimsplace949.com/GUIFinal2.aspx</a:t>
            </a:r>
            <a:r>
              <a:rPr lang="en-US" sz="2900" u="sng" smtClean="0">
                <a:solidFill>
                  <a:srgbClr val="0000FF"/>
                </a:solidFill>
                <a:latin typeface="Arial" pitchFamily="34" charset="0"/>
              </a:rPr>
              <a:t/>
            </a:r>
            <a:br>
              <a:rPr lang="en-US" sz="2900" u="sng" smtClean="0">
                <a:solidFill>
                  <a:srgbClr val="0000FF"/>
                </a:solidFill>
                <a:latin typeface="Arial" pitchFamily="34" charset="0"/>
              </a:rPr>
            </a:br>
            <a:endParaRPr lang="en-US" sz="2900" u="sng" dirty="0">
              <a:solidFill>
                <a:srgbClr val="0000FF"/>
              </a:solidFill>
              <a:latin typeface="Arial" pitchFamily="34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851535"/>
            <a:ext cx="8442484" cy="3856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Number &amp; type of users:</a:t>
            </a:r>
          </a:p>
          <a:p>
            <a:pPr lvl="2"/>
            <a:r>
              <a:rPr lang="en-US" sz="1800" dirty="0" smtClean="0"/>
              <a:t>16 ICS students with experience in Java (13 graduate-level and 3 undergraduate).</a:t>
            </a:r>
          </a:p>
          <a:p>
            <a:pPr lvl="1"/>
            <a:r>
              <a:rPr lang="en-US" sz="2000" dirty="0" smtClean="0"/>
              <a:t>Tasks for users and questions we will ask them:</a:t>
            </a:r>
          </a:p>
          <a:p>
            <a:pPr lvl="2"/>
            <a:r>
              <a:rPr lang="en-US" sz="1800" dirty="0" smtClean="0"/>
              <a:t>CSV task: Find the best source code to read a CSV file and place the data into a list of strings.</a:t>
            </a:r>
          </a:p>
          <a:p>
            <a:pPr lvl="2"/>
            <a:r>
              <a:rPr lang="en-US" sz="1800" dirty="0" smtClean="0"/>
              <a:t>DIFF task: Find the best source code to compare two text files and show the differences.</a:t>
            </a:r>
          </a:p>
          <a:p>
            <a:pPr lvl="2"/>
            <a:r>
              <a:rPr lang="en-US" sz="1800" dirty="0" smtClean="0"/>
              <a:t>EMAIL VALIDATION task: Find the best source code to validate email addresses.</a:t>
            </a:r>
          </a:p>
          <a:p>
            <a:pPr lvl="2"/>
            <a:r>
              <a:rPr lang="en-US" sz="1800" dirty="0" smtClean="0"/>
              <a:t>TIMEZONE task: Find the best source code to convert date &amp; time between different time zones.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a typeface="+mj-ea"/>
              </a:rPr>
              <a:t>Methods that the team is going to employ to address the usability problems (continued)</a:t>
            </a:r>
            <a:endParaRPr lang="en-US" sz="2800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Strategies for involving users</a:t>
            </a:r>
          </a:p>
          <a:p>
            <a:pPr lvl="2"/>
            <a:r>
              <a:rPr lang="en-US" sz="1800" dirty="0" smtClean="0"/>
              <a:t>Recruitment email</a:t>
            </a:r>
          </a:p>
          <a:p>
            <a:pPr lvl="2"/>
            <a:r>
              <a:rPr lang="en-US" sz="1800" dirty="0" smtClean="0"/>
              <a:t>Use of incentives</a:t>
            </a:r>
          </a:p>
          <a:p>
            <a:pPr lvl="1"/>
            <a:r>
              <a:rPr lang="en-US" sz="2000" dirty="0" smtClean="0"/>
              <a:t>Where…</a:t>
            </a:r>
          </a:p>
          <a:p>
            <a:pPr lvl="2"/>
            <a:r>
              <a:rPr lang="en-US" sz="1800" dirty="0" smtClean="0"/>
              <a:t>Will meet them in the </a:t>
            </a:r>
            <a:r>
              <a:rPr lang="en-US" sz="1800" dirty="0" err="1" smtClean="0"/>
              <a:t>Hana</a:t>
            </a:r>
            <a:r>
              <a:rPr lang="en-US" sz="1800" dirty="0" smtClean="0"/>
              <a:t> Lab</a:t>
            </a:r>
          </a:p>
          <a:p>
            <a:pPr lvl="2"/>
            <a:r>
              <a:rPr lang="en-US" sz="1800" dirty="0" smtClean="0"/>
              <a:t>Each meeting will last 1.5-2 hrs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a typeface="+mj-ea"/>
              </a:rPr>
              <a:t>Methods that the team is going to employ to address the usability problems (continued)</a:t>
            </a:r>
            <a:endParaRPr lang="en-US" sz="2800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Project Plan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1430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http://www.jimsplace949.com/ProjPlan_Project7_SrcCdSrchExperiment.html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ProjectPlan_2.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752600"/>
            <a:ext cx="8001000" cy="4762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Q&amp;A</a:t>
            </a:r>
            <a:endParaRPr lang="en-US" dirty="0"/>
          </a:p>
        </p:txBody>
      </p:sp>
      <p:pic>
        <p:nvPicPr>
          <p:cNvPr id="1026" name="Picture 2" descr="C:\Users\mercamar\AppData\Local\Microsoft\Windows\Temporary Internet Files\Content.IE5\RCWAGFEW\MC9000786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988" y="1936750"/>
            <a:ext cx="1857375" cy="3995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Project background &amp; overview</a:t>
            </a:r>
          </a:p>
          <a:p>
            <a:r>
              <a:rPr lang="en-US" smtClean="0"/>
              <a:t>Project phases</a:t>
            </a:r>
          </a:p>
          <a:p>
            <a:r>
              <a:rPr lang="en-US" smtClean="0"/>
              <a:t>Usability problems that we’re dealing with</a:t>
            </a:r>
          </a:p>
          <a:p>
            <a:r>
              <a:rPr lang="en-US" smtClean="0"/>
              <a:t>Methods that the team is going to employ to address the usability problems</a:t>
            </a:r>
          </a:p>
          <a:p>
            <a:r>
              <a:rPr lang="en-US" smtClean="0"/>
              <a:t>Project Plan</a:t>
            </a:r>
          </a:p>
          <a:p>
            <a:r>
              <a:rPr lang="en-US" smtClean="0"/>
              <a:t>Q&amp;A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>
                <a:ea typeface="+mj-ea"/>
              </a:rPr>
              <a:t>Agenda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Original Experiment</a:t>
            </a:r>
          </a:p>
          <a:p>
            <a:pPr lvl="1"/>
            <a:r>
              <a:rPr lang="en-US" smtClean="0"/>
              <a:t>Customer goals were:</a:t>
            </a:r>
          </a:p>
          <a:p>
            <a:pPr lvl="2"/>
            <a:r>
              <a:rPr lang="en-US" smtClean="0"/>
              <a:t>Understand the strategies and information software developers use when they select a source code search result from the Web</a:t>
            </a:r>
          </a:p>
          <a:p>
            <a:pPr lvl="2"/>
            <a:r>
              <a:rPr lang="en-US" smtClean="0"/>
              <a:t>Identify the relationship among strategies, information used, and successful completion of the experiment’s tasks.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>
                <a:ea typeface="+mj-ea"/>
              </a:rPr>
              <a:t>Project background &amp;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Experiment</a:t>
            </a:r>
          </a:p>
          <a:p>
            <a:pPr lvl="1"/>
            <a:r>
              <a:rPr lang="en-US" dirty="0" smtClean="0"/>
              <a:t>Customer goals are:</a:t>
            </a:r>
          </a:p>
          <a:p>
            <a:pPr lvl="2"/>
            <a:r>
              <a:rPr lang="en-US" dirty="0" smtClean="0"/>
              <a:t>Same as in the original experiment</a:t>
            </a:r>
          </a:p>
          <a:p>
            <a:pPr lvl="2"/>
            <a:r>
              <a:rPr lang="en-US" dirty="0" smtClean="0"/>
              <a:t>Analyze how an enhanced GUI will influence users’ decisions on the information they use.</a:t>
            </a:r>
          </a:p>
          <a:p>
            <a:pPr lvl="1"/>
            <a:r>
              <a:rPr lang="en-US" dirty="0" smtClean="0"/>
              <a:t>Variants:</a:t>
            </a:r>
          </a:p>
          <a:p>
            <a:pPr lvl="2"/>
            <a:r>
              <a:rPr lang="en-US" dirty="0" smtClean="0"/>
              <a:t>New participants</a:t>
            </a:r>
          </a:p>
          <a:p>
            <a:pPr lvl="2"/>
            <a:r>
              <a:rPr lang="en-US" dirty="0" smtClean="0"/>
              <a:t>Use of an enhanced treatment GUI</a:t>
            </a:r>
          </a:p>
          <a:p>
            <a:pPr lvl="2"/>
            <a:r>
              <a:rPr lang="en-US" dirty="0" smtClean="0"/>
              <a:t>Use of a log mechanism to assist in the collection of experiment data related to GUI usage.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>
                <a:ea typeface="+mj-ea"/>
              </a:rPr>
              <a:t>Project background &amp;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charset="0"/>
              <a:buAutoNum type="arabicPeriod"/>
            </a:pPr>
            <a:r>
              <a:rPr lang="en-US" dirty="0" smtClean="0"/>
              <a:t>Implement user interface enhancements to experiment’s treatment GUI.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 dirty="0" smtClean="0"/>
              <a:t>Implement an automated log mechanism to capture certain events during GUI usage.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 dirty="0" smtClean="0"/>
              <a:t>Conduct new experiment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 dirty="0" smtClean="0"/>
              <a:t>Analysis of results</a:t>
            </a: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>
                <a:ea typeface="+mj-ea"/>
              </a:rPr>
              <a:t>Project phases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39483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Usability problem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Customer’s View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Team’s initial thoughts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Users failed to quickly understand the information provided in the search results.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“We argue that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evaluation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performance can be improved</a:t>
                      </a: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 by increasing understanding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of search results…”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 (Gallardo &amp;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Sim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. “StrategiesInfoUsed_Paper_v10.pdf”, p.1. In submission to CHI’10)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We believe that in order to increase understanding of search results,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interface needs to be easy to understand at first glance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Sorting of results was not available to users.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Allow users to sort by popularity and software quality metrics. This may help users choose the best candidate.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Agree with customer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>
                <a:ea typeface="+mj-ea"/>
              </a:rPr>
              <a:t>Usability problems that we’re dealing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66915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Usability problem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Customer’s View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cs typeface="Arial" charset="0"/>
                        </a:rPr>
                        <a:t>Team’s initial thoughts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Additional information (popularity and technical metrics) was shown to assist users in choosing the best candidate. This information was ignored or not frequently used.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Surprisingly, metrics were only used 12.5%-50% of the time. Change the presentation and location of these metrics to make them more eye catching.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The additional information should mix graphics and text to make it more appealing. However, it should not give a cluttered feel to the interface.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Idem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Perhaps the additional information was ignored because seemed irrelevant to the user. Include information about people who wrote the reviews on each candidate (one of the popularity metrics).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We will perform comparative analysis of similar web sites as well as brainstorming sessions to decide what information to include.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>
                <a:ea typeface="+mj-ea"/>
              </a:rPr>
              <a:t>Usability problems that we’re dealing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Comparative Analysis</a:t>
            </a:r>
          </a:p>
          <a:p>
            <a:pPr lvl="1"/>
            <a:r>
              <a:rPr lang="en-US" sz="1400" dirty="0" smtClean="0"/>
              <a:t>performed by team to propose user interface changes</a:t>
            </a:r>
          </a:p>
          <a:p>
            <a:r>
              <a:rPr lang="en-US" sz="1800" dirty="0" smtClean="0"/>
              <a:t>Automatic testing</a:t>
            </a:r>
          </a:p>
          <a:p>
            <a:pPr lvl="1"/>
            <a:r>
              <a:rPr lang="en-US" sz="1400" dirty="0" smtClean="0"/>
              <a:t>performed by team to ensure technical implementation of GUI and log mechanism are error-free</a:t>
            </a:r>
            <a:endParaRPr lang="en-US" sz="1800" dirty="0" smtClean="0"/>
          </a:p>
          <a:p>
            <a:r>
              <a:rPr lang="en-US" sz="1800" dirty="0" smtClean="0"/>
              <a:t>Cognitive walkthrough</a:t>
            </a:r>
          </a:p>
          <a:p>
            <a:pPr lvl="1"/>
            <a:r>
              <a:rPr lang="en-US" sz="1400" dirty="0" smtClean="0"/>
              <a:t>performed by team to ensure GUI elements and log mechanism are error-free for experiment participants</a:t>
            </a:r>
          </a:p>
          <a:p>
            <a:r>
              <a:rPr lang="en-US" sz="1800" dirty="0" smtClean="0"/>
              <a:t>Interview</a:t>
            </a:r>
          </a:p>
          <a:p>
            <a:pPr lvl="1"/>
            <a:r>
              <a:rPr lang="en-US" sz="1400" dirty="0" smtClean="0"/>
              <a:t>performed by participants during experiment (audio and GUI interactions will be recorded)</a:t>
            </a:r>
          </a:p>
          <a:p>
            <a:r>
              <a:rPr lang="en-US" sz="1800" dirty="0" smtClean="0"/>
              <a:t>Pilot tests</a:t>
            </a:r>
          </a:p>
          <a:p>
            <a:pPr lvl="1"/>
            <a:r>
              <a:rPr lang="en-US" sz="1400" dirty="0" smtClean="0"/>
              <a:t>performed by team and/or participants</a:t>
            </a:r>
          </a:p>
          <a:p>
            <a:r>
              <a:rPr lang="en-US" sz="1800" dirty="0" smtClean="0"/>
              <a:t>Usability experiment</a:t>
            </a:r>
          </a:p>
          <a:p>
            <a:pPr lvl="1"/>
            <a:r>
              <a:rPr lang="en-US" sz="1400" dirty="0" smtClean="0"/>
              <a:t>performed by participants during experiment and reviewed during analysis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a typeface="+mj-ea"/>
              </a:rPr>
              <a:t>Methods that the team is going to employ to address the usability problems</a:t>
            </a:r>
            <a:endParaRPr lang="en-US" sz="2800" dirty="0"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Code, Koders.com, Source Forge, </a:t>
            </a:r>
            <a:r>
              <a:rPr lang="en-US" dirty="0" err="1" smtClean="0"/>
              <a:t>Ohloh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050" name="Title 3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Comparative Analysis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495800"/>
            <a:ext cx="5715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139950"/>
            <a:ext cx="57245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845</TotalTime>
  <Words>1117</Words>
  <Application>Microsoft Office PowerPoint</Application>
  <PresentationFormat>On-screen Show (4:3)</PresentationFormat>
  <Paragraphs>128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Paper</vt:lpstr>
      <vt:lpstr>Project 7: Testing Suggested Modifications to a User Interface for Source Code Search</vt:lpstr>
      <vt:lpstr>Agenda</vt:lpstr>
      <vt:lpstr>Project background &amp; overview</vt:lpstr>
      <vt:lpstr>Project background &amp; overview</vt:lpstr>
      <vt:lpstr>Project phases</vt:lpstr>
      <vt:lpstr>Usability problems that we’re dealing with</vt:lpstr>
      <vt:lpstr>Usability problems that we’re dealing with</vt:lpstr>
      <vt:lpstr>Methods that the team is going to employ to address the usability problems</vt:lpstr>
      <vt:lpstr>Comparative Analysis</vt:lpstr>
      <vt:lpstr>Slide 10</vt:lpstr>
      <vt:lpstr>http://www.jimsplace949.com/GUIFinal2.aspx </vt:lpstr>
      <vt:lpstr>Methods that the team is going to employ to address the usability problems (continued)</vt:lpstr>
      <vt:lpstr>Methods that the team is going to employ to address the usability problems (continued)</vt:lpstr>
      <vt:lpstr>Project Plan overview</vt:lpstr>
      <vt:lpstr>Q&amp;A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7: Testing Suggested Modifications to a User Interface for Source Code Search</dc:title>
  <dc:creator>Marcos Mercado</dc:creator>
  <cp:lastModifiedBy>Marcos Mercado</cp:lastModifiedBy>
  <cp:revision>60</cp:revision>
  <dcterms:created xsi:type="dcterms:W3CDTF">2010-10-19T03:48:45Z</dcterms:created>
  <dcterms:modified xsi:type="dcterms:W3CDTF">2010-10-22T05:17:13Z</dcterms:modified>
</cp:coreProperties>
</file>