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2" r:id="rId7"/>
    <p:sldId id="263" r:id="rId8"/>
    <p:sldId id="264" r:id="rId9"/>
    <p:sldId id="261" r:id="rId10"/>
    <p:sldId id="265" r:id="rId11"/>
    <p:sldId id="266" r:id="rId12"/>
    <p:sldId id="267" r:id="rId13"/>
    <p:sldId id="268" r:id="rId14"/>
    <p:sldId id="269" r:id="rId15"/>
    <p:sldId id="270" r:id="rId16"/>
    <p:sldId id="277" r:id="rId17"/>
    <p:sldId id="279" r:id="rId18"/>
    <p:sldId id="278" r:id="rId19"/>
    <p:sldId id="280" r:id="rId20"/>
    <p:sldId id="271" r:id="rId21"/>
    <p:sldId id="272" r:id="rId22"/>
    <p:sldId id="273" r:id="rId23"/>
    <p:sldId id="274" r:id="rId24"/>
    <p:sldId id="275" r:id="rId25"/>
    <p:sldId id="281" r:id="rId26"/>
    <p:sldId id="282" r:id="rId27"/>
    <p:sldId id="283" r:id="rId28"/>
    <p:sldId id="284" r:id="rId29"/>
    <p:sldId id="285" r:id="rId30"/>
    <p:sldId id="286" r:id="rId31"/>
    <p:sldId id="287" r:id="rId32"/>
    <p:sldId id="289" r:id="rId33"/>
    <p:sldId id="288" r:id="rId34"/>
    <p:sldId id="290" r:id="rId35"/>
    <p:sldId id="291" r:id="rId36"/>
    <p:sldId id="307" r:id="rId37"/>
    <p:sldId id="292" r:id="rId38"/>
    <p:sldId id="293" r:id="rId39"/>
    <p:sldId id="294" r:id="rId40"/>
    <p:sldId id="299" r:id="rId41"/>
    <p:sldId id="300" r:id="rId42"/>
    <p:sldId id="295" r:id="rId43"/>
    <p:sldId id="298" r:id="rId44"/>
    <p:sldId id="296" r:id="rId45"/>
    <p:sldId id="297" r:id="rId46"/>
    <p:sldId id="301" r:id="rId47"/>
    <p:sldId id="302" r:id="rId48"/>
    <p:sldId id="303" r:id="rId49"/>
    <p:sldId id="304" r:id="rId50"/>
    <p:sldId id="305" r:id="rId51"/>
    <p:sldId id="306"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5" d="100"/>
          <a:sy n="95" d="100"/>
        </p:scale>
        <p:origin x="-70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CA0207-2A39-4A40-8376-06061CF80B31}" type="datetimeFigureOut">
              <a:rPr lang="en-US" smtClean="0"/>
              <a:t>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AA5FD-C2EF-A14F-8ECB-90431E92A714}" type="slidenum">
              <a:rPr lang="en-US" smtClean="0"/>
              <a:t>‹#›</a:t>
            </a:fld>
            <a:endParaRPr lang="en-US"/>
          </a:p>
        </p:txBody>
      </p:sp>
    </p:spTree>
    <p:extLst>
      <p:ext uri="{BB962C8B-B14F-4D97-AF65-F5344CB8AC3E}">
        <p14:creationId xmlns:p14="http://schemas.microsoft.com/office/powerpoint/2010/main" val="2393868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CA0207-2A39-4A40-8376-06061CF80B31}" type="datetimeFigureOut">
              <a:rPr lang="en-US" smtClean="0"/>
              <a:t>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AA5FD-C2EF-A14F-8ECB-90431E92A714}" type="slidenum">
              <a:rPr lang="en-US" smtClean="0"/>
              <a:t>‹#›</a:t>
            </a:fld>
            <a:endParaRPr lang="en-US"/>
          </a:p>
        </p:txBody>
      </p:sp>
    </p:spTree>
    <p:extLst>
      <p:ext uri="{BB962C8B-B14F-4D97-AF65-F5344CB8AC3E}">
        <p14:creationId xmlns:p14="http://schemas.microsoft.com/office/powerpoint/2010/main" val="1196168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CA0207-2A39-4A40-8376-06061CF80B31}" type="datetimeFigureOut">
              <a:rPr lang="en-US" smtClean="0"/>
              <a:t>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AA5FD-C2EF-A14F-8ECB-90431E92A714}" type="slidenum">
              <a:rPr lang="en-US" smtClean="0"/>
              <a:t>‹#›</a:t>
            </a:fld>
            <a:endParaRPr lang="en-US"/>
          </a:p>
        </p:txBody>
      </p:sp>
    </p:spTree>
    <p:extLst>
      <p:ext uri="{BB962C8B-B14F-4D97-AF65-F5344CB8AC3E}">
        <p14:creationId xmlns:p14="http://schemas.microsoft.com/office/powerpoint/2010/main" val="3139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CA0207-2A39-4A40-8376-06061CF80B31}" type="datetimeFigureOut">
              <a:rPr lang="en-US" smtClean="0"/>
              <a:t>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AA5FD-C2EF-A14F-8ECB-90431E92A714}" type="slidenum">
              <a:rPr lang="en-US" smtClean="0"/>
              <a:t>‹#›</a:t>
            </a:fld>
            <a:endParaRPr lang="en-US"/>
          </a:p>
        </p:txBody>
      </p:sp>
    </p:spTree>
    <p:extLst>
      <p:ext uri="{BB962C8B-B14F-4D97-AF65-F5344CB8AC3E}">
        <p14:creationId xmlns:p14="http://schemas.microsoft.com/office/powerpoint/2010/main" val="1418309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CA0207-2A39-4A40-8376-06061CF80B31}" type="datetimeFigureOut">
              <a:rPr lang="en-US" smtClean="0"/>
              <a:t>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AA5FD-C2EF-A14F-8ECB-90431E92A714}" type="slidenum">
              <a:rPr lang="en-US" smtClean="0"/>
              <a:t>‹#›</a:t>
            </a:fld>
            <a:endParaRPr lang="en-US"/>
          </a:p>
        </p:txBody>
      </p:sp>
    </p:spTree>
    <p:extLst>
      <p:ext uri="{BB962C8B-B14F-4D97-AF65-F5344CB8AC3E}">
        <p14:creationId xmlns:p14="http://schemas.microsoft.com/office/powerpoint/2010/main" val="3628917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CA0207-2A39-4A40-8376-06061CF80B31}" type="datetimeFigureOut">
              <a:rPr lang="en-US" smtClean="0"/>
              <a:t>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AA5FD-C2EF-A14F-8ECB-90431E92A714}" type="slidenum">
              <a:rPr lang="en-US" smtClean="0"/>
              <a:t>‹#›</a:t>
            </a:fld>
            <a:endParaRPr lang="en-US"/>
          </a:p>
        </p:txBody>
      </p:sp>
    </p:spTree>
    <p:extLst>
      <p:ext uri="{BB962C8B-B14F-4D97-AF65-F5344CB8AC3E}">
        <p14:creationId xmlns:p14="http://schemas.microsoft.com/office/powerpoint/2010/main" val="2764170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CA0207-2A39-4A40-8376-06061CF80B31}" type="datetimeFigureOut">
              <a:rPr lang="en-US" smtClean="0"/>
              <a:t>1/4/16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AA5FD-C2EF-A14F-8ECB-90431E92A714}" type="slidenum">
              <a:rPr lang="en-US" smtClean="0"/>
              <a:t>‹#›</a:t>
            </a:fld>
            <a:endParaRPr lang="en-US"/>
          </a:p>
        </p:txBody>
      </p:sp>
    </p:spTree>
    <p:extLst>
      <p:ext uri="{BB962C8B-B14F-4D97-AF65-F5344CB8AC3E}">
        <p14:creationId xmlns:p14="http://schemas.microsoft.com/office/powerpoint/2010/main" val="2928896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CA0207-2A39-4A40-8376-06061CF80B31}" type="datetimeFigureOut">
              <a:rPr lang="en-US" smtClean="0"/>
              <a:t>1/4/16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AA5FD-C2EF-A14F-8ECB-90431E92A714}" type="slidenum">
              <a:rPr lang="en-US" smtClean="0"/>
              <a:t>‹#›</a:t>
            </a:fld>
            <a:endParaRPr lang="en-US"/>
          </a:p>
        </p:txBody>
      </p:sp>
    </p:spTree>
    <p:extLst>
      <p:ext uri="{BB962C8B-B14F-4D97-AF65-F5344CB8AC3E}">
        <p14:creationId xmlns:p14="http://schemas.microsoft.com/office/powerpoint/2010/main" val="1753764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CA0207-2A39-4A40-8376-06061CF80B31}" type="datetimeFigureOut">
              <a:rPr lang="en-US" smtClean="0"/>
              <a:t>1/4/16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AA5FD-C2EF-A14F-8ECB-90431E92A714}" type="slidenum">
              <a:rPr lang="en-US" smtClean="0"/>
              <a:t>‹#›</a:t>
            </a:fld>
            <a:endParaRPr lang="en-US"/>
          </a:p>
        </p:txBody>
      </p:sp>
    </p:spTree>
    <p:extLst>
      <p:ext uri="{BB962C8B-B14F-4D97-AF65-F5344CB8AC3E}">
        <p14:creationId xmlns:p14="http://schemas.microsoft.com/office/powerpoint/2010/main" val="558915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CA0207-2A39-4A40-8376-06061CF80B31}" type="datetimeFigureOut">
              <a:rPr lang="en-US" smtClean="0"/>
              <a:t>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AA5FD-C2EF-A14F-8ECB-90431E92A714}" type="slidenum">
              <a:rPr lang="en-US" smtClean="0"/>
              <a:t>‹#›</a:t>
            </a:fld>
            <a:endParaRPr lang="en-US"/>
          </a:p>
        </p:txBody>
      </p:sp>
    </p:spTree>
    <p:extLst>
      <p:ext uri="{BB962C8B-B14F-4D97-AF65-F5344CB8AC3E}">
        <p14:creationId xmlns:p14="http://schemas.microsoft.com/office/powerpoint/2010/main" val="2472236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CA0207-2A39-4A40-8376-06061CF80B31}" type="datetimeFigureOut">
              <a:rPr lang="en-US" smtClean="0"/>
              <a:t>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AA5FD-C2EF-A14F-8ECB-90431E92A714}" type="slidenum">
              <a:rPr lang="en-US" smtClean="0"/>
              <a:t>‹#›</a:t>
            </a:fld>
            <a:endParaRPr lang="en-US"/>
          </a:p>
        </p:txBody>
      </p:sp>
    </p:spTree>
    <p:extLst>
      <p:ext uri="{BB962C8B-B14F-4D97-AF65-F5344CB8AC3E}">
        <p14:creationId xmlns:p14="http://schemas.microsoft.com/office/powerpoint/2010/main" val="152622462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A0207-2A39-4A40-8376-06061CF80B31}" type="datetimeFigureOut">
              <a:rPr lang="en-US" smtClean="0"/>
              <a:t>1/4/16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A5FD-C2EF-A14F-8ECB-90431E92A714}" type="slidenum">
              <a:rPr lang="en-US" smtClean="0"/>
              <a:t>‹#›</a:t>
            </a:fld>
            <a:endParaRPr lang="en-US"/>
          </a:p>
        </p:txBody>
      </p:sp>
    </p:spTree>
    <p:extLst>
      <p:ext uri="{BB962C8B-B14F-4D97-AF65-F5344CB8AC3E}">
        <p14:creationId xmlns:p14="http://schemas.microsoft.com/office/powerpoint/2010/main" val="3599508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file://localhost/Users/magda/Documents/Work/Courses/Games%20Courses/ICS167/references/CiiNOW_Cloud%20gaming%20technology.html"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file://localhost/Users/magda/Documents/Work/Courses/Games%20Courses/ICS167/references/Cloud%20Gaming%20%E2%80%93%20Gaming%20as%20a%20Service%20(GaaS)%20%7C%20NVIDIA%20GRID%20%7C%20NVIDIA.html" TargetMode="External"/><Relationship Id="rId3" Type="http://schemas.openxmlformats.org/officeDocument/2006/relationships/hyperlink" Target="file://localhost/Users/magda/Documents/Work/Courses/Games%20Courses/ICS167/references/Cloud%20Gaming%20-%20Benefits%20%7C%20NVIDIA%20GRID%20%7C%20NVIDIA.html"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gaminganywhere.org"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 </a:t>
            </a:r>
            <a:r>
              <a:rPr lang="en-US" smtClean="0"/>
              <a:t>12 </a:t>
            </a:r>
            <a:r>
              <a:rPr lang="en-US" dirty="0" smtClean="0"/>
              <a:t>Cloud Services</a:t>
            </a:r>
            <a:endParaRPr lang="en-US" dirty="0"/>
          </a:p>
        </p:txBody>
      </p:sp>
      <p:sp>
        <p:nvSpPr>
          <p:cNvPr id="3" name="Subtitle 2"/>
          <p:cNvSpPr>
            <a:spLocks noGrp="1"/>
          </p:cNvSpPr>
          <p:nvPr>
            <p:ph type="subTitle" idx="1"/>
          </p:nvPr>
        </p:nvSpPr>
        <p:spPr/>
        <p:txBody>
          <a:bodyPr/>
          <a:lstStyle/>
          <a:p>
            <a:r>
              <a:rPr lang="en-US" dirty="0" smtClean="0"/>
              <a:t>Magda El Zarki</a:t>
            </a:r>
          </a:p>
          <a:p>
            <a:r>
              <a:rPr lang="en-US" dirty="0" smtClean="0"/>
              <a:t>Dept. of CS</a:t>
            </a:r>
          </a:p>
          <a:p>
            <a:r>
              <a:rPr lang="en-US" dirty="0" smtClean="0"/>
              <a:t>UC, Irvine</a:t>
            </a:r>
            <a:endParaRPr lang="en-US" dirty="0"/>
          </a:p>
        </p:txBody>
      </p:sp>
    </p:spTree>
    <p:extLst>
      <p:ext uri="{BB962C8B-B14F-4D97-AF65-F5344CB8AC3E}">
        <p14:creationId xmlns:p14="http://schemas.microsoft.com/office/powerpoint/2010/main" val="334762052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Software as a Service (</a:t>
            </a:r>
            <a:r>
              <a:rPr lang="en-US" b="1" dirty="0" err="1"/>
              <a:t>Saas</a:t>
            </a:r>
            <a:r>
              <a:rPr lang="en-US" b="1" dirty="0" smtClean="0"/>
              <a:t>)</a:t>
            </a:r>
            <a:endParaRPr lang="en-US" dirty="0"/>
          </a:p>
        </p:txBody>
      </p:sp>
      <p:sp>
        <p:nvSpPr>
          <p:cNvPr id="3" name="Content Placeholder 2"/>
          <p:cNvSpPr>
            <a:spLocks noGrp="1"/>
          </p:cNvSpPr>
          <p:nvPr>
            <p:ph idx="1"/>
          </p:nvPr>
        </p:nvSpPr>
        <p:spPr>
          <a:xfrm>
            <a:off x="457200" y="1417638"/>
            <a:ext cx="8229600" cy="5095154"/>
          </a:xfrm>
        </p:spPr>
        <p:txBody>
          <a:bodyPr>
            <a:normAutofit fontScale="85000" lnSpcReduction="20000"/>
          </a:bodyPr>
          <a:lstStyle/>
          <a:p>
            <a:r>
              <a:rPr lang="en-US" dirty="0" smtClean="0"/>
              <a:t>Applications </a:t>
            </a:r>
            <a:r>
              <a:rPr lang="en-US" dirty="0"/>
              <a:t>are </a:t>
            </a:r>
            <a:r>
              <a:rPr lang="en-US" dirty="0" smtClean="0"/>
              <a:t>supplied by the service provider</a:t>
            </a:r>
            <a:r>
              <a:rPr lang="en-US" dirty="0"/>
              <a:t> </a:t>
            </a:r>
            <a:r>
              <a:rPr lang="en-US" dirty="0" smtClean="0"/>
              <a:t>– no individual licenses for software products.</a:t>
            </a:r>
          </a:p>
          <a:p>
            <a:r>
              <a:rPr lang="en-US" dirty="0"/>
              <a:t>These applications could be in human resources, finance, or customer relationship management</a:t>
            </a:r>
            <a:r>
              <a:rPr lang="en-US" dirty="0" smtClean="0"/>
              <a:t>, …</a:t>
            </a:r>
            <a:r>
              <a:rPr lang="en-US" dirty="0"/>
              <a:t>... </a:t>
            </a:r>
          </a:p>
          <a:p>
            <a:r>
              <a:rPr lang="en-US" dirty="0"/>
              <a:t>The user does not manage or control the underlying </a:t>
            </a:r>
            <a:r>
              <a:rPr lang="en-US" dirty="0" smtClean="0"/>
              <a:t>cloud infrastructure or individual application capabilities</a:t>
            </a:r>
            <a:r>
              <a:rPr lang="en-US" dirty="0"/>
              <a:t>. </a:t>
            </a:r>
          </a:p>
          <a:p>
            <a:r>
              <a:rPr lang="en-US" dirty="0" smtClean="0"/>
              <a:t>The </a:t>
            </a:r>
            <a:r>
              <a:rPr lang="en-US" dirty="0"/>
              <a:t>interface to the software is usually through a web browser. </a:t>
            </a:r>
            <a:endParaRPr lang="en-US" dirty="0" smtClean="0"/>
          </a:p>
          <a:p>
            <a:r>
              <a:rPr lang="en-US" dirty="0" smtClean="0"/>
              <a:t>The </a:t>
            </a:r>
            <a:r>
              <a:rPr lang="en-US" dirty="0"/>
              <a:t>pricing of such a </a:t>
            </a:r>
            <a:r>
              <a:rPr lang="en-US" dirty="0" err="1"/>
              <a:t>SaaS</a:t>
            </a:r>
            <a:r>
              <a:rPr lang="en-US" dirty="0"/>
              <a:t> service is typically on a per-user basis for a fixed bandwidth and storage. </a:t>
            </a:r>
            <a:endParaRPr lang="en-US" dirty="0" smtClean="0"/>
          </a:p>
          <a:p>
            <a:r>
              <a:rPr lang="en-US" dirty="0" smtClean="0"/>
              <a:t>Monitoring </a:t>
            </a:r>
            <a:r>
              <a:rPr lang="en-US" dirty="0"/>
              <a:t>application-delivery performance is the responsibility of the </a:t>
            </a:r>
            <a:r>
              <a:rPr lang="en-US" dirty="0" err="1"/>
              <a:t>SaaS</a:t>
            </a:r>
            <a:r>
              <a:rPr lang="en-US" dirty="0"/>
              <a:t> provider.</a:t>
            </a:r>
          </a:p>
          <a:p>
            <a:endParaRPr lang="en-US" dirty="0"/>
          </a:p>
        </p:txBody>
      </p:sp>
    </p:spTree>
    <p:extLst>
      <p:ext uri="{BB962C8B-B14F-4D97-AF65-F5344CB8AC3E}">
        <p14:creationId xmlns:p14="http://schemas.microsoft.com/office/powerpoint/2010/main" val="101333958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290795"/>
          </a:xfrm>
        </p:spPr>
        <p:txBody>
          <a:bodyPr/>
          <a:lstStyle/>
          <a:p>
            <a:r>
              <a:rPr lang="en-US" b="1" dirty="0"/>
              <a:t>Platform as a Service (</a:t>
            </a:r>
            <a:r>
              <a:rPr lang="en-US" b="1" dirty="0" err="1"/>
              <a:t>PaaS</a:t>
            </a:r>
            <a:r>
              <a:rPr lang="en-US" b="1" dirty="0"/>
              <a:t>)</a:t>
            </a:r>
            <a:endParaRPr lang="en-US" dirty="0"/>
          </a:p>
        </p:txBody>
      </p:sp>
      <p:sp>
        <p:nvSpPr>
          <p:cNvPr id="3" name="Content Placeholder 2"/>
          <p:cNvSpPr>
            <a:spLocks noGrp="1"/>
          </p:cNvSpPr>
          <p:nvPr>
            <p:ph idx="1"/>
          </p:nvPr>
        </p:nvSpPr>
        <p:spPr>
          <a:xfrm>
            <a:off x="457200" y="1270068"/>
            <a:ext cx="8229600" cy="5419943"/>
          </a:xfrm>
        </p:spPr>
        <p:txBody>
          <a:bodyPr>
            <a:normAutofit fontScale="77500" lnSpcReduction="20000"/>
          </a:bodyPr>
          <a:lstStyle/>
          <a:p>
            <a:r>
              <a:rPr lang="en-US" dirty="0"/>
              <a:t>Allows a cloud user to </a:t>
            </a:r>
            <a:r>
              <a:rPr lang="en-US" dirty="0" smtClean="0"/>
              <a:t> deploy consumer-created </a:t>
            </a:r>
            <a:r>
              <a:rPr lang="en-US" dirty="0"/>
              <a:t>or acquired </a:t>
            </a:r>
            <a:r>
              <a:rPr lang="en-US" dirty="0" smtClean="0"/>
              <a:t>applications </a:t>
            </a:r>
            <a:r>
              <a:rPr lang="en-US" dirty="0"/>
              <a:t>using programming languages and tools supported by </a:t>
            </a:r>
            <a:r>
              <a:rPr lang="en-US" dirty="0" smtClean="0"/>
              <a:t>the service </a:t>
            </a:r>
            <a:r>
              <a:rPr lang="en-US" dirty="0"/>
              <a:t>provider</a:t>
            </a:r>
            <a:r>
              <a:rPr lang="en-US" dirty="0" smtClean="0"/>
              <a:t>.</a:t>
            </a:r>
          </a:p>
          <a:p>
            <a:pPr lvl="1"/>
            <a:r>
              <a:rPr lang="en-US" dirty="0"/>
              <a:t>Provides a software platform on which users can build their own applications and host them on the </a:t>
            </a:r>
            <a:r>
              <a:rPr lang="en-US" dirty="0" err="1"/>
              <a:t>PaaS</a:t>
            </a:r>
            <a:r>
              <a:rPr lang="en-US" dirty="0"/>
              <a:t> provider's infrastructure. </a:t>
            </a:r>
          </a:p>
          <a:p>
            <a:pPr lvl="1"/>
            <a:r>
              <a:rPr lang="en-US" dirty="0"/>
              <a:t>The software platform is used as a development framework to build, debug, and deploy applications. It often provides middleware-style services such as database and component services for use by applications.</a:t>
            </a:r>
          </a:p>
          <a:p>
            <a:r>
              <a:rPr lang="en-US" dirty="0" smtClean="0"/>
              <a:t>The user</a:t>
            </a:r>
            <a:r>
              <a:rPr lang="en-US" dirty="0"/>
              <a:t>:</a:t>
            </a:r>
          </a:p>
          <a:p>
            <a:pPr lvl="1"/>
            <a:r>
              <a:rPr lang="en-US" dirty="0" smtClean="0"/>
              <a:t>Has control </a:t>
            </a:r>
            <a:r>
              <a:rPr lang="en-US" dirty="0"/>
              <a:t>over the deployed applications and, possibly, application </a:t>
            </a:r>
            <a:r>
              <a:rPr lang="en-US" dirty="0" smtClean="0"/>
              <a:t>hosting </a:t>
            </a:r>
            <a:r>
              <a:rPr lang="en-US" dirty="0"/>
              <a:t>environment </a:t>
            </a:r>
            <a:r>
              <a:rPr lang="en-US" dirty="0" smtClean="0"/>
              <a:t>configurations;</a:t>
            </a:r>
            <a:endParaRPr lang="en-US" dirty="0"/>
          </a:p>
          <a:p>
            <a:pPr lvl="1"/>
            <a:r>
              <a:rPr lang="en-US" dirty="0" smtClean="0"/>
              <a:t>Does not </a:t>
            </a:r>
            <a:r>
              <a:rPr lang="en-US" dirty="0"/>
              <a:t>manage or control the underlying cloud infrastructure including </a:t>
            </a:r>
            <a:r>
              <a:rPr lang="en-US" dirty="0" smtClean="0"/>
              <a:t>network</a:t>
            </a:r>
            <a:r>
              <a:rPr lang="en-US" dirty="0"/>
              <a:t>, servers, operating systems, or storage. </a:t>
            </a:r>
            <a:endParaRPr lang="en-US" dirty="0" smtClean="0"/>
          </a:p>
          <a:p>
            <a:r>
              <a:rPr lang="en-US" dirty="0" smtClean="0"/>
              <a:t>Pricing </a:t>
            </a:r>
            <a:r>
              <a:rPr lang="en-US" dirty="0"/>
              <a:t>for </a:t>
            </a:r>
            <a:r>
              <a:rPr lang="en-US" dirty="0" err="1"/>
              <a:t>PaaS</a:t>
            </a:r>
            <a:r>
              <a:rPr lang="en-US" dirty="0"/>
              <a:t> can be on a per-application developer license and on a hosted-seats basis</a:t>
            </a:r>
            <a:r>
              <a:rPr lang="en-US" dirty="0" smtClean="0"/>
              <a:t>.</a:t>
            </a:r>
            <a:endParaRPr lang="en-US" dirty="0"/>
          </a:p>
        </p:txBody>
      </p:sp>
    </p:spTree>
    <p:extLst>
      <p:ext uri="{BB962C8B-B14F-4D97-AF65-F5344CB8AC3E}">
        <p14:creationId xmlns:p14="http://schemas.microsoft.com/office/powerpoint/2010/main" val="318087510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9602"/>
          </a:xfrm>
        </p:spPr>
        <p:txBody>
          <a:bodyPr>
            <a:normAutofit fontScale="90000"/>
          </a:bodyPr>
          <a:lstStyle/>
          <a:p>
            <a:r>
              <a:rPr lang="en-US" b="1" dirty="0"/>
              <a:t>Infrastructure as a Service (</a:t>
            </a:r>
            <a:r>
              <a:rPr lang="en-US" b="1" dirty="0" err="1"/>
              <a:t>IaaS</a:t>
            </a:r>
            <a:r>
              <a:rPr lang="en-US" b="1" dirty="0" smtClean="0"/>
              <a:t>)</a:t>
            </a:r>
            <a:endParaRPr lang="en-US" dirty="0"/>
          </a:p>
        </p:txBody>
      </p:sp>
      <p:sp>
        <p:nvSpPr>
          <p:cNvPr id="3" name="Content Placeholder 2"/>
          <p:cNvSpPr>
            <a:spLocks noGrp="1"/>
          </p:cNvSpPr>
          <p:nvPr>
            <p:ph idx="1"/>
          </p:nvPr>
        </p:nvSpPr>
        <p:spPr>
          <a:xfrm>
            <a:off x="236260" y="1402982"/>
            <a:ext cx="8712087" cy="5213187"/>
          </a:xfrm>
        </p:spPr>
        <p:txBody>
          <a:bodyPr>
            <a:normAutofit fontScale="70000" lnSpcReduction="20000"/>
          </a:bodyPr>
          <a:lstStyle/>
          <a:p>
            <a:r>
              <a:rPr lang="en-US" dirty="0" smtClean="0"/>
              <a:t>An </a:t>
            </a:r>
            <a:r>
              <a:rPr lang="en-US" dirty="0" err="1"/>
              <a:t>IaaS</a:t>
            </a:r>
            <a:r>
              <a:rPr lang="en-US" dirty="0"/>
              <a:t> provider offers you "raw" computing, storage, and network infrastructure so that you can load your own software, including operating systems and applications, on to this infrastructure. </a:t>
            </a:r>
            <a:endParaRPr lang="en-US" dirty="0" smtClean="0"/>
          </a:p>
          <a:p>
            <a:r>
              <a:rPr lang="en-US" dirty="0" smtClean="0"/>
              <a:t>The </a:t>
            </a:r>
            <a:r>
              <a:rPr lang="en-US" dirty="0"/>
              <a:t>user is </a:t>
            </a:r>
            <a:r>
              <a:rPr lang="en-US" dirty="0" smtClean="0"/>
              <a:t>able </a:t>
            </a:r>
            <a:r>
              <a:rPr lang="en-US" dirty="0"/>
              <a:t>to deploy and run arbitrary software, which can </a:t>
            </a:r>
            <a:r>
              <a:rPr lang="en-US" dirty="0" smtClean="0"/>
              <a:t>include </a:t>
            </a:r>
            <a:r>
              <a:rPr lang="en-US" dirty="0"/>
              <a:t>operating systems and </a:t>
            </a:r>
            <a:r>
              <a:rPr lang="en-US" dirty="0" smtClean="0"/>
              <a:t>applications</a:t>
            </a:r>
            <a:r>
              <a:rPr lang="en-US" dirty="0"/>
              <a:t>.</a:t>
            </a:r>
          </a:p>
          <a:p>
            <a:r>
              <a:rPr lang="en-US" dirty="0" smtClean="0"/>
              <a:t>The user:</a:t>
            </a:r>
          </a:p>
          <a:p>
            <a:pPr lvl="1"/>
            <a:r>
              <a:rPr lang="en-US" dirty="0" smtClean="0"/>
              <a:t>does </a:t>
            </a:r>
            <a:r>
              <a:rPr lang="en-US" dirty="0"/>
              <a:t>not manage or control the underlying cloud </a:t>
            </a:r>
            <a:r>
              <a:rPr lang="en-US" dirty="0" smtClean="0"/>
              <a:t>infrastructure, </a:t>
            </a:r>
            <a:r>
              <a:rPr lang="en-US" dirty="0"/>
              <a:t>but </a:t>
            </a:r>
            <a:endParaRPr lang="en-US" dirty="0" smtClean="0"/>
          </a:p>
          <a:p>
            <a:pPr lvl="1"/>
            <a:r>
              <a:rPr lang="en-US" dirty="0" smtClean="0"/>
              <a:t>has </a:t>
            </a:r>
            <a:r>
              <a:rPr lang="en-US" dirty="0"/>
              <a:t>control over operating systems, storage, </a:t>
            </a:r>
            <a:r>
              <a:rPr lang="en-US" dirty="0" smtClean="0"/>
              <a:t>deployed </a:t>
            </a:r>
            <a:r>
              <a:rPr lang="en-US" dirty="0"/>
              <a:t>applications, and possibly limited control of some </a:t>
            </a:r>
            <a:r>
              <a:rPr lang="en-US" dirty="0" smtClean="0"/>
              <a:t>networking </a:t>
            </a:r>
            <a:r>
              <a:rPr lang="en-US" dirty="0"/>
              <a:t>components, e.g., host firewalls. </a:t>
            </a:r>
          </a:p>
          <a:p>
            <a:r>
              <a:rPr lang="en-US" dirty="0" smtClean="0"/>
              <a:t>Services </a:t>
            </a:r>
            <a:r>
              <a:rPr lang="en-US" dirty="0"/>
              <a:t>offered by this delivery model </a:t>
            </a:r>
            <a:r>
              <a:rPr lang="en-US" dirty="0" smtClean="0"/>
              <a:t>include</a:t>
            </a:r>
            <a:r>
              <a:rPr lang="en-US" dirty="0"/>
              <a:t>: server </a:t>
            </a:r>
            <a:r>
              <a:rPr lang="en-US" dirty="0" smtClean="0"/>
              <a:t>hosting</a:t>
            </a:r>
            <a:r>
              <a:rPr lang="en-US" dirty="0"/>
              <a:t>, web </a:t>
            </a:r>
            <a:r>
              <a:rPr lang="en-US" dirty="0" smtClean="0"/>
              <a:t>servers</a:t>
            </a:r>
            <a:r>
              <a:rPr lang="en-US" dirty="0"/>
              <a:t>, storage, computing hardware, operating systems, virtual </a:t>
            </a:r>
            <a:r>
              <a:rPr lang="en-US" dirty="0" smtClean="0"/>
              <a:t>instances</a:t>
            </a:r>
            <a:r>
              <a:rPr lang="en-US" dirty="0"/>
              <a:t>, load balancing, Internet access, and bandwidth </a:t>
            </a:r>
            <a:r>
              <a:rPr lang="en-US" dirty="0" smtClean="0"/>
              <a:t>provisioning</a:t>
            </a:r>
            <a:r>
              <a:rPr lang="en-US" dirty="0"/>
              <a:t>. </a:t>
            </a:r>
            <a:endParaRPr lang="en-US" dirty="0" smtClean="0"/>
          </a:p>
          <a:p>
            <a:r>
              <a:rPr lang="en-US" dirty="0"/>
              <a:t>Pricing for the </a:t>
            </a:r>
            <a:r>
              <a:rPr lang="en-US" dirty="0" err="1"/>
              <a:t>IaaS</a:t>
            </a:r>
            <a:r>
              <a:rPr lang="en-US" dirty="0"/>
              <a:t> can be on a usage or subscription basis. CPU time, storage space, and network bandwidth (related to data movement) are some of the resources that can be billed on a usage </a:t>
            </a:r>
            <a:r>
              <a:rPr lang="en-US" dirty="0" smtClean="0"/>
              <a:t>basis</a:t>
            </a:r>
            <a:r>
              <a:rPr lang="en-US" dirty="0"/>
              <a:t>.</a:t>
            </a:r>
          </a:p>
        </p:txBody>
      </p:sp>
    </p:spTree>
    <p:extLst>
      <p:ext uri="{BB962C8B-B14F-4D97-AF65-F5344CB8AC3E}">
        <p14:creationId xmlns:p14="http://schemas.microsoft.com/office/powerpoint/2010/main" val="31323717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5297"/>
          </a:xfrm>
        </p:spPr>
        <p:txBody>
          <a:bodyPr>
            <a:normAutofit fontScale="90000"/>
          </a:bodyPr>
          <a:lstStyle/>
          <a:p>
            <a:r>
              <a:rPr lang="en-US" dirty="0" smtClean="0"/>
              <a:t>Virtualization</a:t>
            </a:r>
            <a:endParaRPr lang="en-US" dirty="0"/>
          </a:p>
        </p:txBody>
      </p:sp>
      <p:sp>
        <p:nvSpPr>
          <p:cNvPr id="3" name="Content Placeholder 2"/>
          <p:cNvSpPr>
            <a:spLocks noGrp="1"/>
          </p:cNvSpPr>
          <p:nvPr>
            <p:ph idx="1"/>
          </p:nvPr>
        </p:nvSpPr>
        <p:spPr>
          <a:xfrm>
            <a:off x="457200" y="1092850"/>
            <a:ext cx="8229600" cy="5033313"/>
          </a:xfrm>
        </p:spPr>
        <p:txBody>
          <a:bodyPr>
            <a:normAutofit fontScale="70000" lnSpcReduction="20000"/>
          </a:bodyPr>
          <a:lstStyle/>
          <a:p>
            <a:r>
              <a:rPr lang="en-US" dirty="0" smtClean="0"/>
              <a:t>Virtualization </a:t>
            </a:r>
            <a:r>
              <a:rPr lang="en-US" dirty="0"/>
              <a:t>software is used to run multiple </a:t>
            </a:r>
            <a:r>
              <a:rPr lang="en-US" i="1" dirty="0"/>
              <a:t>Virtual Machines</a:t>
            </a:r>
            <a:r>
              <a:rPr lang="en-US" dirty="0"/>
              <a:t> (VMs) on a single physical server to provide the same functions as multiple physical machines. </a:t>
            </a:r>
            <a:endParaRPr lang="en-US" dirty="0" smtClean="0"/>
          </a:p>
          <a:p>
            <a:r>
              <a:rPr lang="en-US" dirty="0" smtClean="0"/>
              <a:t>Known </a:t>
            </a:r>
            <a:r>
              <a:rPr lang="en-US" dirty="0"/>
              <a:t>as a hypervisor, the virtualization software performs the abstraction of the hardware to the individual VMs</a:t>
            </a:r>
            <a:r>
              <a:rPr lang="en-US" dirty="0" smtClean="0"/>
              <a:t>.</a:t>
            </a:r>
          </a:p>
          <a:p>
            <a:r>
              <a:rPr lang="en-US" dirty="0"/>
              <a:t>A hypervisor is implemented on a server either directly running over the hardware (a </a:t>
            </a:r>
            <a:r>
              <a:rPr lang="en-US" i="1" dirty="0"/>
              <a:t>Type 1 hypervisor</a:t>
            </a:r>
            <a:r>
              <a:rPr lang="en-US" dirty="0"/>
              <a:t>) or running over an </a:t>
            </a:r>
            <a:r>
              <a:rPr lang="en-US" i="1" dirty="0"/>
              <a:t>operating system</a:t>
            </a:r>
            <a:r>
              <a:rPr lang="en-US" dirty="0"/>
              <a:t> (OS) (a </a:t>
            </a:r>
            <a:r>
              <a:rPr lang="en-US" i="1" dirty="0"/>
              <a:t>Type 2 hypervisor</a:t>
            </a:r>
            <a:r>
              <a:rPr lang="en-US" dirty="0"/>
              <a:t>). </a:t>
            </a:r>
            <a:endParaRPr lang="en-US" dirty="0" smtClean="0"/>
          </a:p>
          <a:p>
            <a:r>
              <a:rPr lang="en-US" dirty="0" smtClean="0"/>
              <a:t>The </a:t>
            </a:r>
            <a:r>
              <a:rPr lang="en-US" dirty="0"/>
              <a:t>hypervisor supports the running of multiple VMs and schedules the VMs along with providing them a unified and consistent access to the CPU, memory, and I/O resources on the physical machine. </a:t>
            </a:r>
            <a:endParaRPr lang="en-US" dirty="0" smtClean="0"/>
          </a:p>
          <a:p>
            <a:r>
              <a:rPr lang="en-US" dirty="0" smtClean="0"/>
              <a:t>A </a:t>
            </a:r>
            <a:r>
              <a:rPr lang="en-US" dirty="0"/>
              <a:t>VM typically runs an operating system and applications. The applications are not aware that they are running in a virtualized environment, so they do not need to be changed to run in such an environment</a:t>
            </a:r>
            <a:r>
              <a:rPr lang="en-US" dirty="0" smtClean="0"/>
              <a:t>. In some instances they maybe –&gt; </a:t>
            </a:r>
            <a:r>
              <a:rPr lang="en-US" dirty="0" err="1" smtClean="0"/>
              <a:t>paravirtualization</a:t>
            </a:r>
            <a:r>
              <a:rPr lang="en-US" dirty="0" smtClean="0"/>
              <a:t>  which requires some modifications</a:t>
            </a:r>
            <a:endParaRPr lang="en-US" dirty="0"/>
          </a:p>
        </p:txBody>
      </p:sp>
    </p:spTree>
    <p:extLst>
      <p:ext uri="{BB962C8B-B14F-4D97-AF65-F5344CB8AC3E}">
        <p14:creationId xmlns:p14="http://schemas.microsoft.com/office/powerpoint/2010/main" val="246042922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Virtualization</a:t>
            </a:r>
            <a:endParaRPr lang="en-US" dirty="0"/>
          </a:p>
        </p:txBody>
      </p:sp>
      <p:pic>
        <p:nvPicPr>
          <p:cNvPr id="4" name="Content Placeholder 3"/>
          <p:cNvPicPr>
            <a:picLocks noGrp="1" noChangeAspect="1"/>
          </p:cNvPicPr>
          <p:nvPr>
            <p:ph idx="1"/>
          </p:nvPr>
        </p:nvPicPr>
        <p:blipFill>
          <a:blip r:embed="rId2"/>
          <a:srcRect t="-3334" b="-3334"/>
          <a:stretch>
            <a:fillRect/>
          </a:stretch>
        </p:blipFill>
        <p:spPr/>
      </p:pic>
    </p:spTree>
    <p:extLst>
      <p:ext uri="{BB962C8B-B14F-4D97-AF65-F5344CB8AC3E}">
        <p14:creationId xmlns:p14="http://schemas.microsoft.com/office/powerpoint/2010/main" val="406566603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Private and Internal Clouds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Cloud </a:t>
            </a:r>
            <a:r>
              <a:rPr lang="en-US" dirty="0"/>
              <a:t>service providers whose data centers are external to the users of the service (businesses or individuals</a:t>
            </a:r>
            <a:r>
              <a:rPr lang="en-US" dirty="0" smtClean="0"/>
              <a:t>) </a:t>
            </a:r>
            <a:r>
              <a:rPr lang="en-US" dirty="0"/>
              <a:t>are known as </a:t>
            </a:r>
            <a:r>
              <a:rPr lang="en-US" i="1" dirty="0">
                <a:solidFill>
                  <a:srgbClr val="FF0000"/>
                </a:solidFill>
              </a:rPr>
              <a:t>public clouds</a:t>
            </a:r>
            <a:r>
              <a:rPr lang="en-US" dirty="0"/>
              <a:t>—both the infrastructure and control of these clouds is with the service provider</a:t>
            </a:r>
            <a:r>
              <a:rPr lang="en-US" dirty="0" smtClean="0"/>
              <a:t>.</a:t>
            </a:r>
          </a:p>
          <a:p>
            <a:r>
              <a:rPr lang="en-US" dirty="0" smtClean="0"/>
              <a:t> </a:t>
            </a:r>
            <a:r>
              <a:rPr lang="en-US" dirty="0"/>
              <a:t>A variation on this scenario is the </a:t>
            </a:r>
            <a:r>
              <a:rPr lang="en-US" i="1" dirty="0">
                <a:solidFill>
                  <a:srgbClr val="FF0000"/>
                </a:solidFill>
              </a:rPr>
              <a:t>private cloud</a:t>
            </a:r>
            <a:r>
              <a:rPr lang="en-US" i="1" dirty="0"/>
              <a:t>.</a:t>
            </a:r>
            <a:r>
              <a:rPr lang="en-US" dirty="0"/>
              <a:t> Here, the cloud provider is responsible only for the infrastructure and not for the control. </a:t>
            </a:r>
            <a:endParaRPr lang="en-US" dirty="0" smtClean="0"/>
          </a:p>
          <a:p>
            <a:pPr lvl="1"/>
            <a:r>
              <a:rPr lang="en-US" dirty="0" smtClean="0"/>
              <a:t>This </a:t>
            </a:r>
            <a:r>
              <a:rPr lang="en-US" dirty="0"/>
              <a:t>setup is equivalent to a section of a shared data center being partitioned for use by a specific customer. </a:t>
            </a:r>
            <a:endParaRPr lang="en-US" dirty="0" smtClean="0"/>
          </a:p>
          <a:p>
            <a:pPr lvl="1"/>
            <a:r>
              <a:rPr lang="en-US" dirty="0" smtClean="0"/>
              <a:t>Note </a:t>
            </a:r>
            <a:r>
              <a:rPr lang="en-US" dirty="0"/>
              <a:t>that the private cloud can offer </a:t>
            </a:r>
            <a:r>
              <a:rPr lang="en-US" dirty="0" err="1"/>
              <a:t>SaaS</a:t>
            </a:r>
            <a:r>
              <a:rPr lang="en-US" dirty="0"/>
              <a:t>, </a:t>
            </a:r>
            <a:r>
              <a:rPr lang="en-US" dirty="0" err="1"/>
              <a:t>PaaS</a:t>
            </a:r>
            <a:r>
              <a:rPr lang="en-US" dirty="0"/>
              <a:t>, or </a:t>
            </a:r>
            <a:r>
              <a:rPr lang="en-US" dirty="0" err="1"/>
              <a:t>IaaS</a:t>
            </a:r>
            <a:r>
              <a:rPr lang="en-US" dirty="0"/>
              <a:t> services, though </a:t>
            </a:r>
            <a:r>
              <a:rPr lang="en-US" dirty="0" err="1"/>
              <a:t>IaaS</a:t>
            </a:r>
            <a:r>
              <a:rPr lang="en-US" dirty="0"/>
              <a:t> might appear to be a more natural fit.</a:t>
            </a:r>
          </a:p>
          <a:p>
            <a:r>
              <a:rPr lang="en-US" dirty="0"/>
              <a:t>An </a:t>
            </a:r>
            <a:r>
              <a:rPr lang="en-US" i="1" dirty="0">
                <a:solidFill>
                  <a:srgbClr val="FF0000"/>
                </a:solidFill>
              </a:rPr>
              <a:t>internal cloud</a:t>
            </a:r>
            <a:r>
              <a:rPr lang="en-US" dirty="0">
                <a:solidFill>
                  <a:srgbClr val="FF0000"/>
                </a:solidFill>
              </a:rPr>
              <a:t> </a:t>
            </a:r>
            <a:r>
              <a:rPr lang="en-US" dirty="0"/>
              <a:t>is a relatively new term applied to cloud services provided by the IT department of an enterprise from the company's own data centers. </a:t>
            </a:r>
            <a:r>
              <a:rPr lang="en-US" dirty="0" smtClean="0"/>
              <a:t>Internal cloud is often defined as a private cloud.</a:t>
            </a:r>
            <a:endParaRPr lang="en-US" dirty="0"/>
          </a:p>
          <a:p>
            <a:endParaRPr lang="en-US" dirty="0"/>
          </a:p>
        </p:txBody>
      </p:sp>
    </p:spTree>
    <p:extLst>
      <p:ext uri="{BB962C8B-B14F-4D97-AF65-F5344CB8AC3E}">
        <p14:creationId xmlns:p14="http://schemas.microsoft.com/office/powerpoint/2010/main" val="351058907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Existing cloud </a:t>
            </a:r>
            <a:r>
              <a:rPr lang="en-US" dirty="0" smtClean="0"/>
              <a:t>infrastructure</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The </a:t>
            </a:r>
            <a:r>
              <a:rPr lang="en-US" dirty="0"/>
              <a:t>cloud computing infrastructure at Amazon, Google, and Microsoft </a:t>
            </a:r>
            <a:r>
              <a:rPr lang="en-US" dirty="0" smtClean="0"/>
              <a:t>(</a:t>
            </a:r>
            <a:r>
              <a:rPr lang="en-US" dirty="0"/>
              <a:t>as of mid </a:t>
            </a:r>
            <a:r>
              <a:rPr lang="en-US" dirty="0" smtClean="0"/>
              <a:t>2012)</a:t>
            </a:r>
            <a:endParaRPr lang="en-US" dirty="0"/>
          </a:p>
          <a:p>
            <a:pPr lvl="1"/>
            <a:r>
              <a:rPr lang="en-US" dirty="0" smtClean="0"/>
              <a:t>Amazon </a:t>
            </a:r>
            <a:r>
              <a:rPr lang="en-US" dirty="0"/>
              <a:t>is a pioneer in </a:t>
            </a:r>
            <a:r>
              <a:rPr lang="en-US" dirty="0" smtClean="0"/>
              <a:t>Infrastructure-as-a-Service (</a:t>
            </a:r>
            <a:r>
              <a:rPr lang="en-US" dirty="0" err="1" smtClean="0"/>
              <a:t>IaaS</a:t>
            </a:r>
            <a:r>
              <a:rPr lang="en-US" dirty="0" smtClean="0"/>
              <a:t>)</a:t>
            </a:r>
            <a:endParaRPr lang="en-US" dirty="0"/>
          </a:p>
          <a:p>
            <a:pPr lvl="1"/>
            <a:r>
              <a:rPr lang="en-US" dirty="0" smtClean="0"/>
              <a:t>Google's </a:t>
            </a:r>
            <a:r>
              <a:rPr lang="en-US" dirty="0"/>
              <a:t>efforts are focused on </a:t>
            </a:r>
            <a:r>
              <a:rPr lang="en-US" dirty="0" smtClean="0"/>
              <a:t>Software-</a:t>
            </a:r>
            <a:r>
              <a:rPr lang="en-US" dirty="0"/>
              <a:t> </a:t>
            </a:r>
            <a:r>
              <a:rPr lang="en-US" dirty="0" smtClean="0"/>
              <a:t>as-a-Service (</a:t>
            </a:r>
            <a:r>
              <a:rPr lang="en-US" dirty="0" err="1" smtClean="0"/>
              <a:t>SaaS</a:t>
            </a:r>
            <a:r>
              <a:rPr lang="en-US" dirty="0" smtClean="0"/>
              <a:t>) </a:t>
            </a:r>
            <a:r>
              <a:rPr lang="en-US" dirty="0"/>
              <a:t>and </a:t>
            </a:r>
            <a:r>
              <a:rPr lang="en-US" dirty="0" smtClean="0"/>
              <a:t>Platform-as-a-Service (</a:t>
            </a:r>
            <a:r>
              <a:rPr lang="en-US" dirty="0" err="1" smtClean="0"/>
              <a:t>PaaS</a:t>
            </a:r>
            <a:r>
              <a:rPr lang="en-US" dirty="0" smtClean="0"/>
              <a:t>)</a:t>
            </a:r>
            <a:endParaRPr lang="en-US" dirty="0"/>
          </a:p>
          <a:p>
            <a:pPr lvl="1"/>
            <a:r>
              <a:rPr lang="en-US" dirty="0" smtClean="0"/>
              <a:t>Microsoft </a:t>
            </a:r>
            <a:r>
              <a:rPr lang="en-US" dirty="0"/>
              <a:t>is involved in </a:t>
            </a:r>
            <a:r>
              <a:rPr lang="en-US" dirty="0" err="1" smtClean="0"/>
              <a:t>PaaS</a:t>
            </a:r>
            <a:endParaRPr lang="en-US" dirty="0"/>
          </a:p>
          <a:p>
            <a:r>
              <a:rPr lang="en-US" dirty="0" smtClean="0"/>
              <a:t>Private </a:t>
            </a:r>
            <a:r>
              <a:rPr lang="en-US" dirty="0"/>
              <a:t>clouds are an alternative to public clouds. </a:t>
            </a:r>
            <a:r>
              <a:rPr lang="en-US" dirty="0" smtClean="0"/>
              <a:t>Open-source </a:t>
            </a:r>
            <a:r>
              <a:rPr lang="en-US" dirty="0"/>
              <a:t>cloud </a:t>
            </a:r>
            <a:r>
              <a:rPr lang="en-US" dirty="0" smtClean="0"/>
              <a:t>computing </a:t>
            </a:r>
            <a:r>
              <a:rPr lang="en-US" dirty="0"/>
              <a:t>platforms such as </a:t>
            </a:r>
          </a:p>
          <a:p>
            <a:pPr lvl="1"/>
            <a:r>
              <a:rPr lang="en-US" dirty="0" smtClean="0"/>
              <a:t>Eucalyptus </a:t>
            </a:r>
            <a:endParaRPr lang="en-US" dirty="0"/>
          </a:p>
          <a:p>
            <a:pPr lvl="1"/>
            <a:r>
              <a:rPr lang="en-US" dirty="0" err="1" smtClean="0"/>
              <a:t>OpenNebula</a:t>
            </a:r>
            <a:endParaRPr lang="en-US" dirty="0"/>
          </a:p>
          <a:p>
            <a:pPr lvl="1"/>
            <a:r>
              <a:rPr lang="en-US" dirty="0" smtClean="0"/>
              <a:t>Nimbus </a:t>
            </a:r>
            <a:endParaRPr lang="en-US" dirty="0"/>
          </a:p>
          <a:p>
            <a:pPr lvl="1"/>
            <a:r>
              <a:rPr lang="en-US" dirty="0" err="1" smtClean="0"/>
              <a:t>OpenStack</a:t>
            </a:r>
            <a:endParaRPr lang="en-US" dirty="0"/>
          </a:p>
          <a:p>
            <a:pPr marL="0" indent="0">
              <a:buNone/>
            </a:pPr>
            <a:r>
              <a:rPr lang="en-US" dirty="0" smtClean="0"/>
              <a:t>	can </a:t>
            </a:r>
            <a:r>
              <a:rPr lang="en-US" dirty="0"/>
              <a:t>be used as a control infrastructure for a private cloud.</a:t>
            </a:r>
          </a:p>
          <a:p>
            <a:endParaRPr lang="en-US" dirty="0"/>
          </a:p>
        </p:txBody>
      </p:sp>
    </p:spTree>
    <p:extLst>
      <p:ext uri="{BB962C8B-B14F-4D97-AF65-F5344CB8AC3E}">
        <p14:creationId xmlns:p14="http://schemas.microsoft.com/office/powerpoint/2010/main" val="158722073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Service </a:t>
            </a:r>
            <a:r>
              <a:rPr lang="en-US" dirty="0"/>
              <a:t>Level Agreement (SLA) </a:t>
            </a:r>
          </a:p>
        </p:txBody>
      </p:sp>
      <p:sp>
        <p:nvSpPr>
          <p:cNvPr id="3" name="Content Placeholder 2"/>
          <p:cNvSpPr>
            <a:spLocks noGrp="1"/>
          </p:cNvSpPr>
          <p:nvPr>
            <p:ph idx="1"/>
          </p:nvPr>
        </p:nvSpPr>
        <p:spPr/>
        <p:txBody>
          <a:bodyPr>
            <a:normAutofit fontScale="77500" lnSpcReduction="20000"/>
          </a:bodyPr>
          <a:lstStyle/>
          <a:p>
            <a:r>
              <a:rPr lang="en-US" dirty="0" smtClean="0"/>
              <a:t>SLA </a:t>
            </a:r>
            <a:r>
              <a:rPr lang="en-US" dirty="0"/>
              <a:t>- a negotiated contract between the customer and CSP; can be legally binding or informal. Objectives: </a:t>
            </a:r>
          </a:p>
          <a:p>
            <a:pPr lvl="1"/>
            <a:r>
              <a:rPr lang="en-US" dirty="0" smtClean="0"/>
              <a:t>Identify </a:t>
            </a:r>
            <a:r>
              <a:rPr lang="en-US" dirty="0"/>
              <a:t>and define the customer’s needs and constraints including the level of resources, security, timing, and </a:t>
            </a:r>
            <a:r>
              <a:rPr lang="en-US" dirty="0" err="1"/>
              <a:t>QoS</a:t>
            </a:r>
            <a:r>
              <a:rPr lang="en-US" dirty="0"/>
              <a:t>. </a:t>
            </a:r>
          </a:p>
          <a:p>
            <a:pPr lvl="1"/>
            <a:r>
              <a:rPr lang="en-US" dirty="0" smtClean="0"/>
              <a:t>Provide </a:t>
            </a:r>
            <a:r>
              <a:rPr lang="en-US" dirty="0"/>
              <a:t>a framework for understanding; a critical aspect of this framework is a clear definition of classes of service and the costs. </a:t>
            </a:r>
          </a:p>
          <a:p>
            <a:pPr lvl="1"/>
            <a:r>
              <a:rPr lang="en-US" dirty="0" smtClean="0"/>
              <a:t>Simplify </a:t>
            </a:r>
            <a:r>
              <a:rPr lang="en-US" dirty="0"/>
              <a:t>complex issues; clarify the boundaries between the responsibilities of clients and CSP in case of failures. </a:t>
            </a:r>
          </a:p>
          <a:p>
            <a:pPr lvl="1"/>
            <a:r>
              <a:rPr lang="en-US" dirty="0" smtClean="0"/>
              <a:t>Reduce </a:t>
            </a:r>
            <a:r>
              <a:rPr lang="en-US" dirty="0"/>
              <a:t>areas of conflict. </a:t>
            </a:r>
          </a:p>
          <a:p>
            <a:pPr lvl="1"/>
            <a:r>
              <a:rPr lang="en-US" dirty="0" smtClean="0"/>
              <a:t>Encourage </a:t>
            </a:r>
            <a:r>
              <a:rPr lang="en-US" dirty="0"/>
              <a:t>dialog in the event of disputes. </a:t>
            </a:r>
          </a:p>
          <a:p>
            <a:pPr lvl="1"/>
            <a:r>
              <a:rPr lang="en-US" dirty="0" smtClean="0"/>
              <a:t>Eliminate </a:t>
            </a:r>
            <a:r>
              <a:rPr lang="en-US" dirty="0"/>
              <a:t>unrealistic expectations. </a:t>
            </a:r>
          </a:p>
          <a:p>
            <a:r>
              <a:rPr lang="en-US" dirty="0"/>
              <a:t>Specifies the services that the customer receives, rather than how the cloud service provider delivers the services. </a:t>
            </a:r>
          </a:p>
        </p:txBody>
      </p:sp>
    </p:spTree>
    <p:extLst>
      <p:ext uri="{BB962C8B-B14F-4D97-AF65-F5344CB8AC3E}">
        <p14:creationId xmlns:p14="http://schemas.microsoft.com/office/powerpoint/2010/main" val="79481705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loudComputing-Tutorial 48.pdf"/>
          <p:cNvPicPr>
            <a:picLocks noGrp="1" noChangeAspect="1"/>
          </p:cNvPicPr>
          <p:nvPr>
            <p:ph idx="1"/>
          </p:nvPr>
        </p:nvPicPr>
        <p:blipFill rotWithShape="1">
          <a:blip r:embed="rId2">
            <a:extLst>
              <a:ext uri="{28A0092B-C50C-407E-A947-70E740481C1C}">
                <a14:useLocalDpi xmlns:a14="http://schemas.microsoft.com/office/drawing/2010/main" val="0"/>
              </a:ext>
            </a:extLst>
          </a:blip>
          <a:srcRect t="6576" b="5936"/>
          <a:stretch/>
        </p:blipFill>
        <p:spPr>
          <a:xfrm>
            <a:off x="457200" y="428279"/>
            <a:ext cx="8229600" cy="5697884"/>
          </a:xfrm>
        </p:spPr>
      </p:pic>
    </p:spTree>
    <p:extLst>
      <p:ext uri="{BB962C8B-B14F-4D97-AF65-F5344CB8AC3E}">
        <p14:creationId xmlns:p14="http://schemas.microsoft.com/office/powerpoint/2010/main" val="320462325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Computing - Summary</a:t>
            </a:r>
            <a:endParaRPr lang="en-US" dirty="0"/>
          </a:p>
        </p:txBody>
      </p:sp>
      <p:sp>
        <p:nvSpPr>
          <p:cNvPr id="3" name="Content Placeholder 2"/>
          <p:cNvSpPr>
            <a:spLocks noGrp="1"/>
          </p:cNvSpPr>
          <p:nvPr>
            <p:ph idx="1"/>
          </p:nvPr>
        </p:nvSpPr>
        <p:spPr>
          <a:xfrm>
            <a:off x="457200" y="1299606"/>
            <a:ext cx="8229600" cy="5331332"/>
          </a:xfrm>
        </p:spPr>
        <p:txBody>
          <a:bodyPr>
            <a:normAutofit fontScale="62500" lnSpcReduction="20000"/>
          </a:bodyPr>
          <a:lstStyle/>
          <a:p>
            <a:r>
              <a:rPr lang="en-US" dirty="0" smtClean="0"/>
              <a:t>It is </a:t>
            </a:r>
            <a:r>
              <a:rPr lang="en-US" dirty="0"/>
              <a:t>very attractive to the users: </a:t>
            </a:r>
          </a:p>
          <a:p>
            <a:pPr lvl="1"/>
            <a:r>
              <a:rPr lang="en-US" dirty="0" smtClean="0"/>
              <a:t>Economic </a:t>
            </a:r>
            <a:r>
              <a:rPr lang="en-US" dirty="0"/>
              <a:t>reasons </a:t>
            </a:r>
          </a:p>
          <a:p>
            <a:pPr lvl="2"/>
            <a:r>
              <a:rPr lang="en-US" dirty="0" smtClean="0"/>
              <a:t>low </a:t>
            </a:r>
            <a:r>
              <a:rPr lang="en-US" dirty="0"/>
              <a:t>infrastructure investment </a:t>
            </a:r>
          </a:p>
          <a:p>
            <a:pPr lvl="2"/>
            <a:r>
              <a:rPr lang="en-US" dirty="0" smtClean="0"/>
              <a:t>low </a:t>
            </a:r>
            <a:r>
              <a:rPr lang="en-US" dirty="0"/>
              <a:t>cost - customers are only billed for resources used </a:t>
            </a:r>
          </a:p>
          <a:p>
            <a:pPr lvl="1"/>
            <a:r>
              <a:rPr lang="en-US" dirty="0" smtClean="0"/>
              <a:t>Convenience </a:t>
            </a:r>
            <a:r>
              <a:rPr lang="en-US" dirty="0"/>
              <a:t>and performance </a:t>
            </a:r>
          </a:p>
          <a:p>
            <a:pPr lvl="2" indent="-342900"/>
            <a:r>
              <a:rPr lang="en-US" dirty="0" smtClean="0"/>
              <a:t>application </a:t>
            </a:r>
            <a:r>
              <a:rPr lang="en-US" dirty="0"/>
              <a:t>developers enjoy the advantages of a just-in-time infrastructure they are free to design an application without being concerned with the system where the application will run; </a:t>
            </a:r>
            <a:endParaRPr lang="en-US" dirty="0" smtClean="0"/>
          </a:p>
          <a:p>
            <a:pPr lvl="2" indent="-342900"/>
            <a:r>
              <a:rPr lang="en-US" dirty="0" smtClean="0"/>
              <a:t>the </a:t>
            </a:r>
            <a:r>
              <a:rPr lang="en-US" dirty="0"/>
              <a:t>potential to reduce the execution time of compute-intensive and data-intensive applications through parallelization. If an application can partition the workload in n segments and spawn </a:t>
            </a:r>
            <a:r>
              <a:rPr lang="en-US" i="1" dirty="0"/>
              <a:t>n </a:t>
            </a:r>
            <a:r>
              <a:rPr lang="en-US" dirty="0"/>
              <a:t>instances of itself, then the execution time could be reduced by a factor close to </a:t>
            </a:r>
            <a:r>
              <a:rPr lang="en-US" i="1" dirty="0"/>
              <a:t>n</a:t>
            </a:r>
            <a:r>
              <a:rPr lang="en-US" dirty="0"/>
              <a:t>. </a:t>
            </a:r>
          </a:p>
          <a:p>
            <a:r>
              <a:rPr lang="en-US" dirty="0"/>
              <a:t>Cloud computing is also beneficial for the providers of computing cycles - it typically leads to a higher level of resource utilization. </a:t>
            </a:r>
            <a:endParaRPr lang="en-US" dirty="0" smtClean="0"/>
          </a:p>
          <a:p>
            <a:r>
              <a:rPr lang="en-US" dirty="0" smtClean="0"/>
              <a:t>However – it is not ideal for all applications:</a:t>
            </a:r>
            <a:endParaRPr lang="en-US" dirty="0"/>
          </a:p>
          <a:p>
            <a:pPr lvl="1"/>
            <a:r>
              <a:rPr lang="en-US" dirty="0"/>
              <a:t>Applications with a complex workflow and multiple dependencies, as is often the case in high-performance computing. </a:t>
            </a:r>
          </a:p>
          <a:p>
            <a:pPr lvl="1"/>
            <a:r>
              <a:rPr lang="en-US" dirty="0" smtClean="0"/>
              <a:t>Applications </a:t>
            </a:r>
            <a:r>
              <a:rPr lang="en-US" dirty="0"/>
              <a:t>which require intensive communication among concurrent instances. </a:t>
            </a:r>
          </a:p>
          <a:p>
            <a:pPr lvl="1"/>
            <a:r>
              <a:rPr lang="en-US" dirty="0" smtClean="0"/>
              <a:t>When </a:t>
            </a:r>
            <a:r>
              <a:rPr lang="en-US" dirty="0"/>
              <a:t>the workload cannot be arbitrarily partitioned. </a:t>
            </a:r>
          </a:p>
        </p:txBody>
      </p:sp>
    </p:spTree>
    <p:extLst>
      <p:ext uri="{BB962C8B-B14F-4D97-AF65-F5344CB8AC3E}">
        <p14:creationId xmlns:p14="http://schemas.microsoft.com/office/powerpoint/2010/main" val="424763659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Cloud</a:t>
            </a:r>
            <a:endParaRPr lang="en-US" dirty="0"/>
          </a:p>
        </p:txBody>
      </p:sp>
      <p:pic>
        <p:nvPicPr>
          <p:cNvPr id="4" name="Picture 3"/>
          <p:cNvPicPr>
            <a:picLocks noChangeAspect="1"/>
          </p:cNvPicPr>
          <p:nvPr/>
        </p:nvPicPr>
        <p:blipFill>
          <a:blip r:embed="rId2"/>
          <a:stretch>
            <a:fillRect/>
          </a:stretch>
        </p:blipFill>
        <p:spPr>
          <a:xfrm>
            <a:off x="2104370" y="2333269"/>
            <a:ext cx="4699000" cy="2476500"/>
          </a:xfrm>
          <a:prstGeom prst="rect">
            <a:avLst/>
          </a:prstGeom>
        </p:spPr>
      </p:pic>
      <p:sp>
        <p:nvSpPr>
          <p:cNvPr id="3" name="Content Placeholder 2"/>
          <p:cNvSpPr>
            <a:spLocks noGrp="1"/>
          </p:cNvSpPr>
          <p:nvPr>
            <p:ph idx="1"/>
          </p:nvPr>
        </p:nvSpPr>
        <p:spPr>
          <a:xfrm>
            <a:off x="2878865" y="3116097"/>
            <a:ext cx="3367259" cy="1210995"/>
          </a:xfrm>
        </p:spPr>
        <p:txBody>
          <a:bodyPr>
            <a:normAutofit/>
          </a:bodyPr>
          <a:lstStyle/>
          <a:p>
            <a:pPr marL="0" indent="0">
              <a:buNone/>
            </a:pPr>
            <a:r>
              <a:rPr lang="en-US" dirty="0" smtClean="0"/>
              <a:t>Cloud Computing</a:t>
            </a:r>
          </a:p>
          <a:p>
            <a:pPr marL="0" indent="0">
              <a:buNone/>
            </a:pPr>
            <a:r>
              <a:rPr lang="en-US" dirty="0" smtClean="0"/>
              <a:t>Cloud Networking</a:t>
            </a:r>
            <a:endParaRPr lang="en-US" dirty="0"/>
          </a:p>
        </p:txBody>
      </p:sp>
    </p:spTree>
    <p:extLst>
      <p:ext uri="{BB962C8B-B14F-4D97-AF65-F5344CB8AC3E}">
        <p14:creationId xmlns:p14="http://schemas.microsoft.com/office/powerpoint/2010/main" val="391762558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Computing Infrastructure</a:t>
            </a:r>
            <a:endParaRPr lang="en-US" dirty="0"/>
          </a:p>
        </p:txBody>
      </p:sp>
      <p:sp>
        <p:nvSpPr>
          <p:cNvPr id="3" name="Content Placeholder 2"/>
          <p:cNvSpPr>
            <a:spLocks noGrp="1"/>
          </p:cNvSpPr>
          <p:nvPr>
            <p:ph idx="1"/>
          </p:nvPr>
        </p:nvSpPr>
        <p:spPr/>
        <p:txBody>
          <a:bodyPr>
            <a:normAutofit/>
          </a:bodyPr>
          <a:lstStyle/>
          <a:p>
            <a:r>
              <a:rPr lang="en-US" dirty="0" smtClean="0"/>
              <a:t>The </a:t>
            </a:r>
            <a:r>
              <a:rPr lang="en-US" dirty="0"/>
              <a:t>most significant infrastructure discussion is related </a:t>
            </a:r>
            <a:r>
              <a:rPr lang="en-US" dirty="0" smtClean="0"/>
              <a:t>to: </a:t>
            </a:r>
          </a:p>
          <a:p>
            <a:pPr lvl="1"/>
            <a:r>
              <a:rPr lang="en-US" dirty="0" smtClean="0"/>
              <a:t>the </a:t>
            </a:r>
            <a:r>
              <a:rPr lang="en-US" dirty="0"/>
              <a:t>data center, </a:t>
            </a:r>
            <a:endParaRPr lang="en-US" dirty="0" smtClean="0"/>
          </a:p>
          <a:p>
            <a:pPr lvl="1"/>
            <a:r>
              <a:rPr lang="en-US" dirty="0" smtClean="0"/>
              <a:t>the </a:t>
            </a:r>
            <a:r>
              <a:rPr lang="en-US" dirty="0"/>
              <a:t>interconnection of data centers, and </a:t>
            </a:r>
            <a:endParaRPr lang="en-US" dirty="0" smtClean="0"/>
          </a:p>
          <a:p>
            <a:pPr lvl="1"/>
            <a:r>
              <a:rPr lang="en-US" dirty="0" smtClean="0"/>
              <a:t>their </a:t>
            </a:r>
            <a:r>
              <a:rPr lang="en-US" dirty="0"/>
              <a:t>connectivity to the users (enterprises and consumers) of the cloud service</a:t>
            </a:r>
            <a:r>
              <a:rPr lang="en-US" dirty="0" smtClean="0"/>
              <a:t>.</a:t>
            </a:r>
            <a:endParaRPr lang="en-US" dirty="0"/>
          </a:p>
          <a:p>
            <a:endParaRPr lang="en-US" dirty="0"/>
          </a:p>
        </p:txBody>
      </p:sp>
    </p:spTree>
    <p:extLst>
      <p:ext uri="{BB962C8B-B14F-4D97-AF65-F5344CB8AC3E}">
        <p14:creationId xmlns:p14="http://schemas.microsoft.com/office/powerpoint/2010/main" val="189715193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Computing and Networking</a:t>
            </a:r>
            <a:endParaRPr lang="en-US" dirty="0"/>
          </a:p>
        </p:txBody>
      </p:sp>
      <p:sp>
        <p:nvSpPr>
          <p:cNvPr id="3" name="Content Placeholder 2"/>
          <p:cNvSpPr>
            <a:spLocks noGrp="1"/>
          </p:cNvSpPr>
          <p:nvPr>
            <p:ph idx="1"/>
          </p:nvPr>
        </p:nvSpPr>
        <p:spPr>
          <a:xfrm>
            <a:off x="457200" y="1600200"/>
            <a:ext cx="8229600" cy="5045507"/>
          </a:xfrm>
        </p:spPr>
        <p:txBody>
          <a:bodyPr>
            <a:normAutofit fontScale="92500" lnSpcReduction="20000"/>
          </a:bodyPr>
          <a:lstStyle/>
          <a:p>
            <a:r>
              <a:rPr lang="en-US" dirty="0"/>
              <a:t>A cloud user connects to the network to access the cloud </a:t>
            </a:r>
            <a:r>
              <a:rPr lang="en-US" dirty="0" smtClean="0"/>
              <a:t>resources. </a:t>
            </a:r>
          </a:p>
          <a:p>
            <a:r>
              <a:rPr lang="en-US" dirty="0" smtClean="0"/>
              <a:t>The </a:t>
            </a:r>
            <a:r>
              <a:rPr lang="en-US" dirty="0"/>
              <a:t>cloud is accessible through a public network (the Internet) or through a private </a:t>
            </a:r>
            <a:r>
              <a:rPr lang="en-US" dirty="0" smtClean="0"/>
              <a:t>network. </a:t>
            </a:r>
          </a:p>
          <a:p>
            <a:r>
              <a:rPr lang="en-US" dirty="0" smtClean="0"/>
              <a:t>Response</a:t>
            </a:r>
            <a:r>
              <a:rPr lang="en-US" dirty="0"/>
              <a:t>-time guarantees depend upon this connectivity. </a:t>
            </a:r>
            <a:endParaRPr lang="en-US" dirty="0" smtClean="0"/>
          </a:p>
          <a:p>
            <a:pPr lvl="1"/>
            <a:r>
              <a:rPr lang="en-US" dirty="0" smtClean="0"/>
              <a:t>Some </a:t>
            </a:r>
            <a:r>
              <a:rPr lang="en-US" dirty="0"/>
              <a:t>cloud vendors offer dedicated links to their data centers and provide appropriate SLAs for uptime or response time and charge for such SLAs. </a:t>
            </a:r>
            <a:endParaRPr lang="en-US" dirty="0" smtClean="0"/>
          </a:p>
          <a:p>
            <a:pPr lvl="1"/>
            <a:r>
              <a:rPr lang="en-US" dirty="0" smtClean="0"/>
              <a:t>Others implement </a:t>
            </a:r>
            <a:r>
              <a:rPr lang="en-US" dirty="0"/>
              <a:t>a best-effort scheme but provide tools for monitoring and characterizing application performance and response time, so that users can plan their bandwidth needs.</a:t>
            </a:r>
          </a:p>
        </p:txBody>
      </p:sp>
    </p:spTree>
    <p:extLst>
      <p:ext uri="{BB962C8B-B14F-4D97-AF65-F5344CB8AC3E}">
        <p14:creationId xmlns:p14="http://schemas.microsoft.com/office/powerpoint/2010/main" val="406526933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Center Networking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a:t>
            </a:r>
            <a:r>
              <a:rPr lang="en-US" dirty="0"/>
              <a:t>most common network architecture for enterprises is the three-layer architecture with access, aggregation or distribution, and core switches. </a:t>
            </a:r>
            <a:endParaRPr lang="en-US" dirty="0" smtClean="0"/>
          </a:p>
          <a:p>
            <a:r>
              <a:rPr lang="en-US" dirty="0" smtClean="0"/>
              <a:t>The </a:t>
            </a:r>
            <a:r>
              <a:rPr lang="en-US" dirty="0"/>
              <a:t>data center requires a slightly different variation to this </a:t>
            </a:r>
            <a:r>
              <a:rPr lang="en-US" dirty="0" smtClean="0"/>
              <a:t>layering.</a:t>
            </a:r>
          </a:p>
          <a:p>
            <a:pPr lvl="1"/>
            <a:r>
              <a:rPr lang="en-US" dirty="0" smtClean="0"/>
              <a:t>The </a:t>
            </a:r>
            <a:r>
              <a:rPr lang="en-US" dirty="0"/>
              <a:t>data center consists mainly of servers in racks interconnected through a </a:t>
            </a:r>
            <a:r>
              <a:rPr lang="en-US" i="1" dirty="0"/>
              <a:t>Top-of-Rack</a:t>
            </a:r>
            <a:r>
              <a:rPr lang="en-US" dirty="0"/>
              <a:t> (TOR) Ethernet switch </a:t>
            </a:r>
            <a:r>
              <a:rPr lang="en-US" dirty="0" smtClean="0"/>
              <a:t>which (access), </a:t>
            </a:r>
            <a:r>
              <a:rPr lang="en-US" dirty="0"/>
              <a:t>in turn, connects to an aggregation switch, sometimes known as an </a:t>
            </a:r>
            <a:r>
              <a:rPr lang="en-US" i="1" dirty="0"/>
              <a:t>End-of-Rack</a:t>
            </a:r>
            <a:r>
              <a:rPr lang="en-US" dirty="0"/>
              <a:t> (EOR) </a:t>
            </a:r>
            <a:r>
              <a:rPr lang="en-US" dirty="0" smtClean="0"/>
              <a:t>switch which connects to a core router.</a:t>
            </a:r>
            <a:endParaRPr lang="en-US" dirty="0"/>
          </a:p>
        </p:txBody>
      </p:sp>
    </p:spTree>
    <p:extLst>
      <p:ext uri="{BB962C8B-B14F-4D97-AF65-F5344CB8AC3E}">
        <p14:creationId xmlns:p14="http://schemas.microsoft.com/office/powerpoint/2010/main" val="376668716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Center Network Architecture</a:t>
            </a:r>
            <a:endParaRPr lang="en-US" dirty="0"/>
          </a:p>
        </p:txBody>
      </p:sp>
      <p:pic>
        <p:nvPicPr>
          <p:cNvPr id="4" name="Content Placeholder 3"/>
          <p:cNvPicPr>
            <a:picLocks noGrp="1" noChangeAspect="1"/>
          </p:cNvPicPr>
          <p:nvPr>
            <p:ph idx="1"/>
          </p:nvPr>
        </p:nvPicPr>
        <p:blipFill>
          <a:blip r:embed="rId2"/>
          <a:srcRect l="-31960" r="-31960"/>
          <a:stretch>
            <a:fillRect/>
          </a:stretch>
        </p:blipFill>
        <p:spPr/>
      </p:pic>
    </p:spTree>
    <p:extLst>
      <p:ext uri="{BB962C8B-B14F-4D97-AF65-F5344CB8AC3E}">
        <p14:creationId xmlns:p14="http://schemas.microsoft.com/office/powerpoint/2010/main" val="58766611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Protocols for Data Center Networking</a:t>
            </a:r>
            <a:endParaRPr lang="en-US" dirty="0"/>
          </a:p>
        </p:txBody>
      </p:sp>
      <p:sp>
        <p:nvSpPr>
          <p:cNvPr id="3" name="Content Placeholder 2"/>
          <p:cNvSpPr>
            <a:spLocks noGrp="1"/>
          </p:cNvSpPr>
          <p:nvPr>
            <p:ph idx="1"/>
          </p:nvPr>
        </p:nvSpPr>
        <p:spPr>
          <a:xfrm>
            <a:off x="457200" y="1284838"/>
            <a:ext cx="8229600" cy="5035968"/>
          </a:xfrm>
        </p:spPr>
        <p:txBody>
          <a:bodyPr>
            <a:noAutofit/>
          </a:bodyPr>
          <a:lstStyle/>
          <a:p>
            <a:r>
              <a:rPr lang="en-US" sz="2000" dirty="0" smtClean="0"/>
              <a:t>The </a:t>
            </a:r>
            <a:r>
              <a:rPr lang="en-US" sz="2000" dirty="0"/>
              <a:t>IEEE is working on new protocols and the enhancement of existing protocols for data centers</a:t>
            </a:r>
            <a:r>
              <a:rPr lang="en-US" sz="2000" dirty="0" smtClean="0"/>
              <a:t>.</a:t>
            </a:r>
          </a:p>
          <a:p>
            <a:pPr lvl="1"/>
            <a:r>
              <a:rPr lang="en-US" sz="1600" dirty="0"/>
              <a:t>IEEE </a:t>
            </a:r>
            <a:r>
              <a:rPr lang="en-US" sz="1600" dirty="0" smtClean="0"/>
              <a:t>802.1Qbb enables </a:t>
            </a:r>
            <a:r>
              <a:rPr lang="en-US" sz="1600" dirty="0" err="1"/>
              <a:t>FCoE</a:t>
            </a:r>
            <a:r>
              <a:rPr lang="en-US" sz="1600" dirty="0"/>
              <a:t> </a:t>
            </a:r>
            <a:r>
              <a:rPr lang="en-US" sz="1600" dirty="0" smtClean="0"/>
              <a:t>(Fiber Channel* over Ethernet) guarantees through </a:t>
            </a:r>
            <a:r>
              <a:rPr lang="en-US" sz="1600" dirty="0"/>
              <a:t>an Ethernet </a:t>
            </a:r>
            <a:r>
              <a:rPr lang="en-US" sz="1600" dirty="0" smtClean="0"/>
              <a:t>link. </a:t>
            </a:r>
            <a:r>
              <a:rPr lang="en-US" sz="1600" dirty="0" err="1" smtClean="0"/>
              <a:t>Fibre</a:t>
            </a:r>
            <a:r>
              <a:rPr lang="en-US" sz="1600" dirty="0" smtClean="0"/>
              <a:t> </a:t>
            </a:r>
            <a:r>
              <a:rPr lang="en-US" sz="1600" dirty="0"/>
              <a:t>Channel is a reliable protocol as compared to best-effort </a:t>
            </a:r>
            <a:r>
              <a:rPr lang="en-US" sz="1600" dirty="0" smtClean="0"/>
              <a:t>Ethernet.</a:t>
            </a:r>
          </a:p>
          <a:p>
            <a:pPr lvl="2"/>
            <a:r>
              <a:rPr lang="en-US" sz="1400" dirty="0"/>
              <a:t> </a:t>
            </a:r>
            <a:r>
              <a:rPr lang="en-US" sz="1400" dirty="0" err="1"/>
              <a:t>FCoE</a:t>
            </a:r>
            <a:r>
              <a:rPr lang="en-US" sz="1400" dirty="0"/>
              <a:t> is enabled through a </a:t>
            </a:r>
            <a:r>
              <a:rPr lang="en-US" sz="1400" i="1" dirty="0">
                <a:solidFill>
                  <a:srgbClr val="FF0000"/>
                </a:solidFill>
              </a:rPr>
              <a:t>Priority Flow Control</a:t>
            </a:r>
            <a:r>
              <a:rPr lang="en-US" sz="1400" dirty="0">
                <a:solidFill>
                  <a:srgbClr val="FF0000"/>
                </a:solidFill>
              </a:rPr>
              <a:t> (PFC) mechanism</a:t>
            </a:r>
            <a:r>
              <a:rPr lang="en-US" sz="1400" dirty="0"/>
              <a:t> in </a:t>
            </a:r>
            <a:r>
              <a:rPr lang="en-US" sz="1400" dirty="0" smtClean="0"/>
              <a:t>the IEEE 802.1Qbb standard. </a:t>
            </a:r>
            <a:endParaRPr lang="en-US" sz="1400" dirty="0"/>
          </a:p>
          <a:p>
            <a:pPr lvl="1"/>
            <a:r>
              <a:rPr lang="en-US" sz="1600" dirty="0" smtClean="0"/>
              <a:t>IEEE </a:t>
            </a:r>
            <a:r>
              <a:rPr lang="en-US" sz="1600" dirty="0"/>
              <a:t>802.1Qau provides </a:t>
            </a:r>
            <a:r>
              <a:rPr lang="en-US" sz="1600" dirty="0">
                <a:solidFill>
                  <a:srgbClr val="FF0000"/>
                </a:solidFill>
              </a:rPr>
              <a:t>end-to-end congestion </a:t>
            </a:r>
            <a:r>
              <a:rPr lang="en-US" sz="1600" dirty="0"/>
              <a:t>notification through a signaling mechanism propagating up to the ingress </a:t>
            </a:r>
            <a:r>
              <a:rPr lang="en-US" sz="1600" dirty="0" smtClean="0"/>
              <a:t>port</a:t>
            </a:r>
            <a:r>
              <a:rPr lang="en-US" sz="1600" dirty="0"/>
              <a:t> </a:t>
            </a:r>
            <a:r>
              <a:rPr lang="en-US" sz="1600" dirty="0" smtClean="0"/>
              <a:t>(the </a:t>
            </a:r>
            <a:r>
              <a:rPr lang="en-US" sz="1600" dirty="0"/>
              <a:t>port connected to the server </a:t>
            </a:r>
            <a:r>
              <a:rPr lang="en-US" sz="1600" i="1" dirty="0"/>
              <a:t>Network Interface Card</a:t>
            </a:r>
            <a:r>
              <a:rPr lang="en-US" sz="1600" dirty="0"/>
              <a:t> (NIC</a:t>
            </a:r>
            <a:r>
              <a:rPr lang="en-US" sz="1600" dirty="0" smtClean="0"/>
              <a:t>))</a:t>
            </a:r>
          </a:p>
          <a:p>
            <a:pPr lvl="1"/>
            <a:r>
              <a:rPr lang="en-US" sz="1600" dirty="0" smtClean="0"/>
              <a:t>IEEE </a:t>
            </a:r>
            <a:r>
              <a:rPr lang="en-US" sz="1600" dirty="0"/>
              <a:t>802.1aq defines </a:t>
            </a:r>
            <a:r>
              <a:rPr lang="en-US" sz="1600" dirty="0">
                <a:solidFill>
                  <a:srgbClr val="FF0000"/>
                </a:solidFill>
              </a:rPr>
              <a:t>shortest-path bridging</a:t>
            </a:r>
            <a:r>
              <a:rPr lang="en-US" sz="1600" dirty="0"/>
              <a:t>. S</a:t>
            </a:r>
            <a:r>
              <a:rPr lang="en-US" sz="1600" dirty="0" smtClean="0"/>
              <a:t>imilar </a:t>
            </a:r>
            <a:r>
              <a:rPr lang="en-US" sz="1600" dirty="0"/>
              <a:t>to the work being done in the IETF TRILL (</a:t>
            </a:r>
            <a:r>
              <a:rPr lang="en-US" sz="1600" i="1" dirty="0"/>
              <a:t>Transparent Interconnect of Lots of Links</a:t>
            </a:r>
            <a:r>
              <a:rPr lang="en-US" sz="1600" dirty="0"/>
              <a:t>) working </a:t>
            </a:r>
            <a:r>
              <a:rPr lang="en-US" sz="1600" dirty="0" smtClean="0"/>
              <a:t>group</a:t>
            </a:r>
          </a:p>
          <a:p>
            <a:pPr lvl="2"/>
            <a:r>
              <a:rPr lang="en-US" sz="1400" dirty="0" smtClean="0"/>
              <a:t>forward </a:t>
            </a:r>
            <a:r>
              <a:rPr lang="en-US" sz="1400" dirty="0"/>
              <a:t>packets across the shortest path between the endpoints (servers) to reduce latency, </a:t>
            </a:r>
            <a:r>
              <a:rPr lang="en-US" sz="1400" dirty="0" smtClean="0"/>
              <a:t>instead of the </a:t>
            </a:r>
            <a:r>
              <a:rPr lang="en-US" sz="1400" dirty="0"/>
              <a:t>root bridge </a:t>
            </a:r>
            <a:r>
              <a:rPr lang="en-US" sz="1400" dirty="0" smtClean="0"/>
              <a:t>based topology used </a:t>
            </a:r>
            <a:r>
              <a:rPr lang="en-US" sz="1400" dirty="0"/>
              <a:t>in the </a:t>
            </a:r>
            <a:r>
              <a:rPr lang="en-US" sz="1400" i="1" dirty="0"/>
              <a:t>Spanning Tree Protocol</a:t>
            </a:r>
            <a:r>
              <a:rPr lang="en-US" sz="1400" dirty="0"/>
              <a:t> (STP</a:t>
            </a:r>
            <a:r>
              <a:rPr lang="en-US" sz="1400" dirty="0" smtClean="0"/>
              <a:t>) </a:t>
            </a:r>
          </a:p>
          <a:p>
            <a:pPr lvl="2"/>
            <a:r>
              <a:rPr lang="en-US" sz="1400" dirty="0" smtClean="0"/>
              <a:t>It is </a:t>
            </a:r>
            <a:r>
              <a:rPr lang="en-US" sz="1400" dirty="0"/>
              <a:t>an incremental advance to the </a:t>
            </a:r>
            <a:r>
              <a:rPr lang="en-US" sz="1400" i="1" dirty="0">
                <a:solidFill>
                  <a:srgbClr val="FF0000"/>
                </a:solidFill>
              </a:rPr>
              <a:t>Multiple Spanning Tree Protocol</a:t>
            </a:r>
            <a:r>
              <a:rPr lang="en-US" sz="1400" dirty="0">
                <a:solidFill>
                  <a:srgbClr val="FF0000"/>
                </a:solidFill>
              </a:rPr>
              <a:t> (MSTP)</a:t>
            </a:r>
            <a:r>
              <a:rPr lang="en-US" sz="1400" dirty="0"/>
              <a:t>, which uses </a:t>
            </a:r>
            <a:r>
              <a:rPr lang="en-US" sz="1400" dirty="0">
                <a:solidFill>
                  <a:srgbClr val="000000"/>
                </a:solidFill>
              </a:rPr>
              <a:t>the</a:t>
            </a:r>
            <a:r>
              <a:rPr lang="en-US" sz="1400" dirty="0">
                <a:solidFill>
                  <a:srgbClr val="FF0000"/>
                </a:solidFill>
              </a:rPr>
              <a:t> </a:t>
            </a:r>
            <a:r>
              <a:rPr lang="en-US" sz="1400" i="1" dirty="0">
                <a:solidFill>
                  <a:srgbClr val="FF0000"/>
                </a:solidFill>
              </a:rPr>
              <a:t>Intermediate System-to-Intermediate System</a:t>
            </a:r>
            <a:r>
              <a:rPr lang="en-US" sz="1400" dirty="0">
                <a:solidFill>
                  <a:srgbClr val="FF0000"/>
                </a:solidFill>
              </a:rPr>
              <a:t> (IS-IS) link-state </a:t>
            </a:r>
            <a:r>
              <a:rPr lang="en-US" sz="1400" dirty="0"/>
              <a:t>protocol to share </a:t>
            </a:r>
            <a:r>
              <a:rPr lang="en-US" sz="1400" dirty="0">
                <a:solidFill>
                  <a:srgbClr val="3366FF"/>
                </a:solidFill>
              </a:rPr>
              <a:t>learned topologies </a:t>
            </a:r>
            <a:r>
              <a:rPr lang="en-US" sz="1400" dirty="0"/>
              <a:t>between </a:t>
            </a:r>
            <a:r>
              <a:rPr lang="en-US" sz="1400" dirty="0" smtClean="0"/>
              <a:t>switches</a:t>
            </a:r>
          </a:p>
          <a:p>
            <a:pPr lvl="1"/>
            <a:r>
              <a:rPr lang="en-US" sz="1600" dirty="0" smtClean="0"/>
              <a:t>IEEE 802.1Qaz, known </a:t>
            </a:r>
            <a:r>
              <a:rPr lang="en-US" sz="1600" dirty="0"/>
              <a:t>as </a:t>
            </a:r>
            <a:r>
              <a:rPr lang="en-US" sz="1600" i="1" dirty="0"/>
              <a:t>Enhanced Transmission Selection</a:t>
            </a:r>
            <a:r>
              <a:rPr lang="en-US" sz="1600" dirty="0"/>
              <a:t> (ETS). </a:t>
            </a:r>
            <a:endParaRPr lang="en-US" sz="1600" dirty="0" smtClean="0"/>
          </a:p>
          <a:p>
            <a:pPr lvl="2"/>
            <a:r>
              <a:rPr lang="en-US" sz="1400" dirty="0" smtClean="0"/>
              <a:t>Allows </a:t>
            </a:r>
            <a:r>
              <a:rPr lang="en-US" sz="1400" dirty="0"/>
              <a:t>lower-priority traffic to burst and use the unused bandwidth from the higher-priority traffic </a:t>
            </a:r>
            <a:r>
              <a:rPr lang="en-US" sz="1400" dirty="0" smtClean="0"/>
              <a:t>queues</a:t>
            </a:r>
            <a:r>
              <a:rPr lang="en-US" sz="1400" dirty="0"/>
              <a:t>, thus providing greater flexibility</a:t>
            </a:r>
            <a:r>
              <a:rPr lang="en-US" sz="1400" dirty="0" smtClean="0"/>
              <a:t>.</a:t>
            </a:r>
          </a:p>
        </p:txBody>
      </p:sp>
      <p:sp>
        <p:nvSpPr>
          <p:cNvPr id="4" name="TextBox 3"/>
          <p:cNvSpPr txBox="1"/>
          <p:nvPr/>
        </p:nvSpPr>
        <p:spPr>
          <a:xfrm>
            <a:off x="708780" y="6396335"/>
            <a:ext cx="6791342" cy="369332"/>
          </a:xfrm>
          <a:prstGeom prst="rect">
            <a:avLst/>
          </a:prstGeom>
          <a:noFill/>
        </p:spPr>
        <p:txBody>
          <a:bodyPr wrap="none" rtlCol="0">
            <a:spAutoFit/>
          </a:bodyPr>
          <a:lstStyle/>
          <a:p>
            <a:r>
              <a:rPr lang="en-US" dirty="0"/>
              <a:t>*Fiber channel is a protocol used between servers and storage </a:t>
            </a:r>
            <a:r>
              <a:rPr lang="en-US" dirty="0" smtClean="0"/>
              <a:t>devices</a:t>
            </a:r>
            <a:endParaRPr lang="en-US" dirty="0"/>
          </a:p>
        </p:txBody>
      </p:sp>
    </p:spTree>
    <p:extLst>
      <p:ext uri="{BB962C8B-B14F-4D97-AF65-F5344CB8AC3E}">
        <p14:creationId xmlns:p14="http://schemas.microsoft.com/office/powerpoint/2010/main" val="12298944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Networking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Network as a Service – </a:t>
            </a:r>
            <a:r>
              <a:rPr lang="en-US" dirty="0" err="1" smtClean="0"/>
              <a:t>NaaS</a:t>
            </a:r>
            <a:endParaRPr lang="en-US" dirty="0" smtClean="0"/>
          </a:p>
          <a:p>
            <a:pPr lvl="1"/>
            <a:r>
              <a:rPr lang="en-US" dirty="0"/>
              <a:t>A</a:t>
            </a:r>
            <a:r>
              <a:rPr lang="en-US" dirty="0" smtClean="0"/>
              <a:t> </a:t>
            </a:r>
            <a:r>
              <a:rPr lang="en-US" dirty="0"/>
              <a:t>framework that integrates </a:t>
            </a:r>
            <a:r>
              <a:rPr lang="en-US" dirty="0" smtClean="0"/>
              <a:t>current cloud </a:t>
            </a:r>
            <a:r>
              <a:rPr lang="en-US" dirty="0"/>
              <a:t>computing offerings with direct</a:t>
            </a:r>
            <a:r>
              <a:rPr lang="en-US" dirty="0" smtClean="0"/>
              <a:t>, </a:t>
            </a:r>
            <a:r>
              <a:rPr lang="en-US" dirty="0"/>
              <a:t>secure, </a:t>
            </a:r>
            <a:r>
              <a:rPr lang="en-US" dirty="0" smtClean="0"/>
              <a:t>user access </a:t>
            </a:r>
            <a:r>
              <a:rPr lang="en-US" dirty="0"/>
              <a:t>to the network </a:t>
            </a:r>
            <a:r>
              <a:rPr lang="en-US" dirty="0" smtClean="0"/>
              <a:t>infrastructure</a:t>
            </a:r>
          </a:p>
          <a:p>
            <a:pPr lvl="1"/>
            <a:r>
              <a:rPr lang="en-US" dirty="0" smtClean="0"/>
              <a:t>Users can </a:t>
            </a:r>
            <a:r>
              <a:rPr lang="en-US" dirty="0"/>
              <a:t>easily deploy custom routing and multicast </a:t>
            </a:r>
            <a:r>
              <a:rPr lang="en-US" dirty="0" smtClean="0"/>
              <a:t>protocols</a:t>
            </a:r>
          </a:p>
          <a:p>
            <a:pPr lvl="1"/>
            <a:r>
              <a:rPr lang="en-US" dirty="0" smtClean="0"/>
              <a:t>Users </a:t>
            </a:r>
            <a:r>
              <a:rPr lang="en-US" dirty="0"/>
              <a:t>can efficiently implement advanced </a:t>
            </a:r>
            <a:r>
              <a:rPr lang="en-US" dirty="0" smtClean="0"/>
              <a:t>network services</a:t>
            </a:r>
            <a:r>
              <a:rPr lang="en-US" dirty="0"/>
              <a:t>, such </a:t>
            </a:r>
            <a:r>
              <a:rPr lang="en-US" dirty="0" smtClean="0"/>
              <a:t>as: </a:t>
            </a:r>
          </a:p>
          <a:p>
            <a:pPr lvl="2"/>
            <a:r>
              <a:rPr lang="en-US" dirty="0" smtClean="0"/>
              <a:t>in</a:t>
            </a:r>
            <a:r>
              <a:rPr lang="en-US" dirty="0"/>
              <a:t>-network data aggregation, </a:t>
            </a:r>
            <a:r>
              <a:rPr lang="en-US" dirty="0" smtClean="0"/>
              <a:t>redundancy elimination</a:t>
            </a:r>
          </a:p>
          <a:p>
            <a:pPr lvl="2"/>
            <a:r>
              <a:rPr lang="en-US" dirty="0" smtClean="0"/>
              <a:t> </a:t>
            </a:r>
            <a:r>
              <a:rPr lang="en-US" dirty="0"/>
              <a:t>smart </a:t>
            </a:r>
            <a:r>
              <a:rPr lang="en-US" dirty="0" smtClean="0"/>
              <a:t>caching</a:t>
            </a:r>
          </a:p>
          <a:p>
            <a:pPr lvl="2"/>
            <a:r>
              <a:rPr lang="en-US" dirty="0" smtClean="0"/>
              <a:t>duplication</a:t>
            </a:r>
            <a:endParaRPr lang="en-US" dirty="0"/>
          </a:p>
        </p:txBody>
      </p:sp>
    </p:spTree>
    <p:extLst>
      <p:ext uri="{BB962C8B-B14F-4D97-AF65-F5344CB8AC3E}">
        <p14:creationId xmlns:p14="http://schemas.microsoft.com/office/powerpoint/2010/main" val="1365179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7345" r="-7345"/>
          <a:stretch/>
        </p:blipFill>
        <p:spPr>
          <a:xfrm>
            <a:off x="316082" y="400602"/>
            <a:ext cx="4305530" cy="2704242"/>
          </a:xfrm>
        </p:spPr>
      </p:pic>
      <p:pic>
        <p:nvPicPr>
          <p:cNvPr id="5" name="Picture 4"/>
          <p:cNvPicPr>
            <a:picLocks noChangeAspect="1"/>
          </p:cNvPicPr>
          <p:nvPr/>
        </p:nvPicPr>
        <p:blipFill>
          <a:blip r:embed="rId3"/>
          <a:stretch>
            <a:fillRect/>
          </a:stretch>
        </p:blipFill>
        <p:spPr>
          <a:xfrm>
            <a:off x="5274282" y="400145"/>
            <a:ext cx="3086955" cy="2545928"/>
          </a:xfrm>
          <a:prstGeom prst="rect">
            <a:avLst/>
          </a:prstGeom>
        </p:spPr>
      </p:pic>
      <p:pic>
        <p:nvPicPr>
          <p:cNvPr id="6" name="Picture 5"/>
          <p:cNvPicPr>
            <a:picLocks noChangeAspect="1"/>
          </p:cNvPicPr>
          <p:nvPr/>
        </p:nvPicPr>
        <p:blipFill>
          <a:blip r:embed="rId4"/>
          <a:stretch>
            <a:fillRect/>
          </a:stretch>
        </p:blipFill>
        <p:spPr>
          <a:xfrm>
            <a:off x="747897" y="3389920"/>
            <a:ext cx="3062286" cy="2599779"/>
          </a:xfrm>
          <a:prstGeom prst="rect">
            <a:avLst/>
          </a:prstGeom>
        </p:spPr>
      </p:pic>
      <p:pic>
        <p:nvPicPr>
          <p:cNvPr id="7" name="Picture 6"/>
          <p:cNvPicPr>
            <a:picLocks noChangeAspect="1"/>
          </p:cNvPicPr>
          <p:nvPr/>
        </p:nvPicPr>
        <p:blipFill>
          <a:blip r:embed="rId5"/>
          <a:stretch>
            <a:fillRect/>
          </a:stretch>
        </p:blipFill>
        <p:spPr>
          <a:xfrm>
            <a:off x="4551054" y="3762344"/>
            <a:ext cx="3810183" cy="1806275"/>
          </a:xfrm>
          <a:prstGeom prst="rect">
            <a:avLst/>
          </a:prstGeom>
        </p:spPr>
      </p:pic>
    </p:spTree>
    <p:extLst>
      <p:ext uri="{BB962C8B-B14F-4D97-AF65-F5344CB8AC3E}">
        <p14:creationId xmlns:p14="http://schemas.microsoft.com/office/powerpoint/2010/main" val="4249448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Gaming</a:t>
            </a:r>
            <a:endParaRPr lang="en-US" dirty="0"/>
          </a:p>
        </p:txBody>
      </p:sp>
      <p:sp>
        <p:nvSpPr>
          <p:cNvPr id="3" name="Content Placeholder 2"/>
          <p:cNvSpPr>
            <a:spLocks noGrp="1"/>
          </p:cNvSpPr>
          <p:nvPr>
            <p:ph idx="1"/>
          </p:nvPr>
        </p:nvSpPr>
        <p:spPr/>
        <p:txBody>
          <a:bodyPr>
            <a:normAutofit fontScale="92500" lnSpcReduction="10000"/>
          </a:bodyPr>
          <a:lstStyle/>
          <a:p>
            <a:r>
              <a:rPr lang="en-US" dirty="0"/>
              <a:t>O</a:t>
            </a:r>
            <a:r>
              <a:rPr lang="en-US" dirty="0" smtClean="0"/>
              <a:t>nline </a:t>
            </a:r>
            <a:r>
              <a:rPr lang="en-US" dirty="0"/>
              <a:t>gaming, all </a:t>
            </a:r>
            <a:r>
              <a:rPr lang="en-US" dirty="0" smtClean="0"/>
              <a:t>the game logic is </a:t>
            </a:r>
            <a:r>
              <a:rPr lang="en-US" dirty="0"/>
              <a:t>executed at game clients, and the game servers are </a:t>
            </a:r>
            <a:r>
              <a:rPr lang="en-US" dirty="0" smtClean="0"/>
              <a:t>only responsible for maintaining consistent game </a:t>
            </a:r>
            <a:r>
              <a:rPr lang="en-US" dirty="0"/>
              <a:t>states among multiple game clients</a:t>
            </a:r>
            <a:endParaRPr lang="en-US" dirty="0" smtClean="0"/>
          </a:p>
          <a:p>
            <a:r>
              <a:rPr lang="en-US" dirty="0" smtClean="0"/>
              <a:t>In </a:t>
            </a:r>
            <a:r>
              <a:rPr lang="en-US" dirty="0"/>
              <a:t>cloud gaming, computer </a:t>
            </a:r>
            <a:r>
              <a:rPr lang="en-US" dirty="0" smtClean="0"/>
              <a:t>games run </a:t>
            </a:r>
            <a:r>
              <a:rPr lang="en-US" dirty="0"/>
              <a:t>on cloud servers and users interact with games </a:t>
            </a:r>
            <a:r>
              <a:rPr lang="en-US" dirty="0" smtClean="0"/>
              <a:t>over the Internet, via </a:t>
            </a:r>
            <a:r>
              <a:rPr lang="en-US" dirty="0"/>
              <a:t>thin </a:t>
            </a:r>
            <a:r>
              <a:rPr lang="en-US" dirty="0" smtClean="0"/>
              <a:t>clients, </a:t>
            </a:r>
            <a:r>
              <a:rPr lang="en-US" dirty="0"/>
              <a:t>which run on commodity PCs, </a:t>
            </a:r>
            <a:r>
              <a:rPr lang="en-US" dirty="0" smtClean="0"/>
              <a:t>TVs with </a:t>
            </a:r>
            <a:r>
              <a:rPr lang="en-US" dirty="0"/>
              <a:t>set-top boxes, and mobile </a:t>
            </a:r>
            <a:r>
              <a:rPr lang="en-US" dirty="0" smtClean="0"/>
              <a:t>devices.</a:t>
            </a:r>
          </a:p>
          <a:p>
            <a:r>
              <a:rPr lang="en-US" dirty="0" smtClean="0"/>
              <a:t>Usually implemented as </a:t>
            </a:r>
            <a:r>
              <a:rPr lang="en-US" dirty="0" err="1" smtClean="0"/>
              <a:t>IaaS</a:t>
            </a:r>
            <a:r>
              <a:rPr lang="en-US" dirty="0" smtClean="0"/>
              <a:t> </a:t>
            </a:r>
            <a:endParaRPr lang="en-US" dirty="0"/>
          </a:p>
        </p:txBody>
      </p:sp>
    </p:spTree>
    <p:extLst>
      <p:ext uri="{BB962C8B-B14F-4D97-AF65-F5344CB8AC3E}">
        <p14:creationId xmlns:p14="http://schemas.microsoft.com/office/powerpoint/2010/main" val="2855800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Cloud Gaming Services</a:t>
            </a:r>
            <a:endParaRPr lang="en-US" dirty="0"/>
          </a:p>
        </p:txBody>
      </p:sp>
      <p:sp>
        <p:nvSpPr>
          <p:cNvPr id="3" name="Content Placeholder 2"/>
          <p:cNvSpPr>
            <a:spLocks noGrp="1"/>
          </p:cNvSpPr>
          <p:nvPr>
            <p:ph idx="1"/>
          </p:nvPr>
        </p:nvSpPr>
        <p:spPr/>
        <p:txBody>
          <a:bodyPr>
            <a:normAutofit fontScale="92500" lnSpcReduction="20000"/>
          </a:bodyPr>
          <a:lstStyle/>
          <a:p>
            <a:r>
              <a:rPr lang="en-US" dirty="0" err="1" smtClean="0"/>
              <a:t>OnLive</a:t>
            </a:r>
            <a:r>
              <a:rPr lang="en-US" dirty="0" smtClean="0"/>
              <a:t> </a:t>
            </a:r>
          </a:p>
          <a:p>
            <a:r>
              <a:rPr lang="en-US" dirty="0" err="1" smtClean="0"/>
              <a:t>StreamMyGame</a:t>
            </a:r>
            <a:r>
              <a:rPr lang="en-US" dirty="0" smtClean="0"/>
              <a:t> </a:t>
            </a:r>
          </a:p>
          <a:p>
            <a:r>
              <a:rPr lang="en-US" dirty="0" err="1" smtClean="0"/>
              <a:t>GaiKai</a:t>
            </a:r>
            <a:r>
              <a:rPr lang="en-US" dirty="0" smtClean="0"/>
              <a:t> (Sony)</a:t>
            </a:r>
            <a:endParaRPr lang="en-US" dirty="0"/>
          </a:p>
          <a:p>
            <a:r>
              <a:rPr lang="en-US" dirty="0" smtClean="0"/>
              <a:t>G</a:t>
            </a:r>
            <a:r>
              <a:rPr lang="en-US" dirty="0"/>
              <a:t>-</a:t>
            </a:r>
            <a:r>
              <a:rPr lang="en-US" dirty="0" smtClean="0"/>
              <a:t>Cluster </a:t>
            </a:r>
          </a:p>
          <a:p>
            <a:r>
              <a:rPr lang="en-US" dirty="0" smtClean="0"/>
              <a:t>OTOY </a:t>
            </a:r>
          </a:p>
          <a:p>
            <a:r>
              <a:rPr lang="en-US" dirty="0" err="1" smtClean="0"/>
              <a:t>Ubitus</a:t>
            </a:r>
            <a:endParaRPr lang="en-US" dirty="0"/>
          </a:p>
          <a:p>
            <a:r>
              <a:rPr lang="en-US" dirty="0" smtClean="0"/>
              <a:t>T5-Labs</a:t>
            </a:r>
          </a:p>
          <a:p>
            <a:r>
              <a:rPr lang="en-US" dirty="0" err="1" smtClean="0"/>
              <a:t>CiiNOW</a:t>
            </a:r>
            <a:endParaRPr lang="en-US" dirty="0" smtClean="0"/>
          </a:p>
          <a:p>
            <a:r>
              <a:rPr lang="en-US" dirty="0" err="1" smtClean="0"/>
              <a:t>Nvidia</a:t>
            </a:r>
            <a:r>
              <a:rPr lang="en-US" dirty="0" smtClean="0"/>
              <a:t> Grid</a:t>
            </a:r>
            <a:endParaRPr lang="en-US" dirty="0"/>
          </a:p>
        </p:txBody>
      </p:sp>
    </p:spTree>
    <p:extLst>
      <p:ext uri="{BB962C8B-B14F-4D97-AF65-F5344CB8AC3E}">
        <p14:creationId xmlns:p14="http://schemas.microsoft.com/office/powerpoint/2010/main" val="4112754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Gaming Models</a:t>
            </a:r>
            <a:endParaRPr lang="en-US" dirty="0"/>
          </a:p>
        </p:txBody>
      </p:sp>
      <p:sp>
        <p:nvSpPr>
          <p:cNvPr id="3" name="Content Placeholder 2"/>
          <p:cNvSpPr>
            <a:spLocks noGrp="1"/>
          </p:cNvSpPr>
          <p:nvPr>
            <p:ph idx="1"/>
          </p:nvPr>
        </p:nvSpPr>
        <p:spPr/>
        <p:txBody>
          <a:bodyPr/>
          <a:lstStyle/>
          <a:p>
            <a:r>
              <a:rPr lang="en-US" dirty="0" smtClean="0"/>
              <a:t>Streaming</a:t>
            </a:r>
          </a:p>
          <a:p>
            <a:r>
              <a:rPr lang="en-US" dirty="0" smtClean="0"/>
              <a:t>Graphics</a:t>
            </a:r>
          </a:p>
          <a:p>
            <a:r>
              <a:rPr lang="en-US" dirty="0" smtClean="0"/>
              <a:t>Hybrid – Streaming and Graphics</a:t>
            </a:r>
            <a:endParaRPr lang="en-US" dirty="0"/>
          </a:p>
        </p:txBody>
      </p:sp>
    </p:spTree>
    <p:extLst>
      <p:ext uri="{BB962C8B-B14F-4D97-AF65-F5344CB8AC3E}">
        <p14:creationId xmlns:p14="http://schemas.microsoft.com/office/powerpoint/2010/main" val="2455311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Computing</a:t>
            </a:r>
            <a:endParaRPr lang="en-US" dirty="0"/>
          </a:p>
        </p:txBody>
      </p:sp>
      <p:sp>
        <p:nvSpPr>
          <p:cNvPr id="3" name="Content Placeholder 2"/>
          <p:cNvSpPr>
            <a:spLocks noGrp="1"/>
          </p:cNvSpPr>
          <p:nvPr>
            <p:ph idx="1"/>
          </p:nvPr>
        </p:nvSpPr>
        <p:spPr>
          <a:xfrm>
            <a:off x="457199" y="1600200"/>
            <a:ext cx="8373018" cy="4525963"/>
          </a:xfrm>
        </p:spPr>
        <p:txBody>
          <a:bodyPr>
            <a:normAutofit fontScale="77500" lnSpcReduction="20000"/>
          </a:bodyPr>
          <a:lstStyle/>
          <a:p>
            <a:r>
              <a:rPr lang="en-US" dirty="0" smtClean="0"/>
              <a:t>Basic idea: renting instead of buying IT</a:t>
            </a:r>
          </a:p>
          <a:p>
            <a:pPr lvl="1"/>
            <a:r>
              <a:rPr lang="en-US" dirty="0" smtClean="0"/>
              <a:t>It is a solution that provides users with services that can be drawn upon on demand and invoiced as and when used. </a:t>
            </a:r>
          </a:p>
          <a:p>
            <a:pPr lvl="1"/>
            <a:r>
              <a:rPr lang="en-US" dirty="0" smtClean="0"/>
              <a:t>Suppliers of cloud services, in turn, benefit as their IT resources are used more fully and eventually achieve additional economies  of scale. </a:t>
            </a:r>
          </a:p>
          <a:p>
            <a:pPr marL="457200" lvl="1" indent="0">
              <a:buNone/>
            </a:pPr>
            <a:endParaRPr lang="en-US" dirty="0" smtClean="0"/>
          </a:p>
          <a:p>
            <a:pPr marL="0" indent="0">
              <a:buNone/>
            </a:pPr>
            <a:r>
              <a:rPr lang="en-US" sz="2600" dirty="0" smtClean="0"/>
              <a:t>		Cloud Computing offers flexibility whilst simultaneously reducing costs</a:t>
            </a:r>
          </a:p>
          <a:p>
            <a:pPr marL="0" indent="0">
              <a:buNone/>
            </a:pPr>
            <a:endParaRPr lang="en-US" dirty="0" smtClean="0"/>
          </a:p>
          <a:p>
            <a:r>
              <a:rPr lang="en-US" dirty="0" smtClean="0"/>
              <a:t>Players </a:t>
            </a:r>
            <a:r>
              <a:rPr lang="en-US" dirty="0"/>
              <a:t>in the large </a:t>
            </a:r>
            <a:r>
              <a:rPr lang="en-US" dirty="0" smtClean="0"/>
              <a:t>world </a:t>
            </a:r>
            <a:r>
              <a:rPr lang="en-US" dirty="0"/>
              <a:t>of clouds </a:t>
            </a:r>
            <a:r>
              <a:rPr lang="en-US" dirty="0" smtClean="0"/>
              <a:t>are:</a:t>
            </a:r>
          </a:p>
          <a:p>
            <a:pPr lvl="1"/>
            <a:r>
              <a:rPr lang="en-US" dirty="0" smtClean="0"/>
              <a:t>Software </a:t>
            </a:r>
            <a:r>
              <a:rPr lang="en-US" dirty="0"/>
              <a:t>as a </a:t>
            </a:r>
            <a:r>
              <a:rPr lang="en-US" dirty="0" smtClean="0"/>
              <a:t>Service </a:t>
            </a:r>
            <a:r>
              <a:rPr lang="en-US" dirty="0" err="1" smtClean="0"/>
              <a:t>SaaS</a:t>
            </a:r>
            <a:r>
              <a:rPr lang="en-US" dirty="0" smtClean="0"/>
              <a:t> providers</a:t>
            </a:r>
            <a:endParaRPr lang="en-US" dirty="0"/>
          </a:p>
          <a:p>
            <a:pPr lvl="1"/>
            <a:r>
              <a:rPr lang="en-US" dirty="0" smtClean="0"/>
              <a:t>Platforms as a Service (</a:t>
            </a:r>
            <a:r>
              <a:rPr lang="en-US" dirty="0" err="1" smtClean="0"/>
              <a:t>PaaS</a:t>
            </a:r>
            <a:r>
              <a:rPr lang="en-US" dirty="0" smtClean="0"/>
              <a:t>) </a:t>
            </a:r>
            <a:r>
              <a:rPr lang="en-US" dirty="0"/>
              <a:t>- Outsourcing and hosting </a:t>
            </a:r>
            <a:r>
              <a:rPr lang="en-US" dirty="0" smtClean="0"/>
              <a:t>providers</a:t>
            </a:r>
          </a:p>
          <a:p>
            <a:pPr lvl="1"/>
            <a:r>
              <a:rPr lang="en-US" dirty="0" smtClean="0"/>
              <a:t>Infrastructure as a Service (</a:t>
            </a:r>
            <a:r>
              <a:rPr lang="en-US" dirty="0" err="1" smtClean="0"/>
              <a:t>IaaS</a:t>
            </a:r>
            <a:r>
              <a:rPr lang="en-US" dirty="0" smtClean="0"/>
              <a:t>) providers – only hardware</a:t>
            </a:r>
            <a:endParaRPr lang="en-US" dirty="0"/>
          </a:p>
        </p:txBody>
      </p:sp>
      <p:sp>
        <p:nvSpPr>
          <p:cNvPr id="4" name="Right Arrow 3"/>
          <p:cNvSpPr/>
          <p:nvPr/>
        </p:nvSpPr>
        <p:spPr>
          <a:xfrm>
            <a:off x="663928" y="3671267"/>
            <a:ext cx="710698" cy="484632"/>
          </a:xfrm>
          <a:prstGeom prst="rightArrow">
            <a:avLst/>
          </a:prstGeom>
          <a:solidFill>
            <a:srgbClr val="DDF53D"/>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507309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4396"/>
          </a:xfrm>
        </p:spPr>
        <p:txBody>
          <a:bodyPr/>
          <a:lstStyle/>
          <a:p>
            <a:r>
              <a:rPr lang="en-US" dirty="0" smtClean="0"/>
              <a:t>Cloud Gaming Traffic</a:t>
            </a:r>
            <a:endParaRPr lang="en-US" dirty="0"/>
          </a:p>
        </p:txBody>
      </p:sp>
      <p:sp>
        <p:nvSpPr>
          <p:cNvPr id="3" name="Content Placeholder 2"/>
          <p:cNvSpPr>
            <a:spLocks noGrp="1"/>
          </p:cNvSpPr>
          <p:nvPr>
            <p:ph idx="1"/>
          </p:nvPr>
        </p:nvSpPr>
        <p:spPr>
          <a:xfrm>
            <a:off x="457200" y="1252522"/>
            <a:ext cx="8229600" cy="5274706"/>
          </a:xfrm>
        </p:spPr>
        <p:txBody>
          <a:bodyPr>
            <a:normAutofit lnSpcReduction="10000"/>
          </a:bodyPr>
          <a:lstStyle/>
          <a:p>
            <a:r>
              <a:rPr lang="en-US" dirty="0" smtClean="0"/>
              <a:t>The only data that is available is for video streaming cloud services.</a:t>
            </a:r>
          </a:p>
          <a:p>
            <a:r>
              <a:rPr lang="en-US" dirty="0" smtClean="0"/>
              <a:t>Questions that need to answered in this domain:</a:t>
            </a:r>
          </a:p>
          <a:p>
            <a:pPr lvl="1"/>
            <a:r>
              <a:rPr lang="en-US" dirty="0" smtClean="0"/>
              <a:t>Q1: Does </a:t>
            </a:r>
            <a:r>
              <a:rPr lang="en-US" dirty="0"/>
              <a:t>the network </a:t>
            </a:r>
            <a:r>
              <a:rPr lang="en-US" dirty="0" smtClean="0"/>
              <a:t>traffic </a:t>
            </a:r>
            <a:r>
              <a:rPr lang="en-US" dirty="0"/>
              <a:t>for different game genres (such </a:t>
            </a:r>
            <a:r>
              <a:rPr lang="en-US" dirty="0" smtClean="0"/>
              <a:t>as first</a:t>
            </a:r>
            <a:r>
              <a:rPr lang="en-US" dirty="0"/>
              <a:t>-person vs. omnipresent) differ from each </a:t>
            </a:r>
            <a:r>
              <a:rPr lang="en-US" dirty="0" smtClean="0"/>
              <a:t>other?</a:t>
            </a:r>
          </a:p>
          <a:p>
            <a:pPr lvl="1"/>
            <a:r>
              <a:rPr lang="en-US" dirty="0" smtClean="0"/>
              <a:t>Q2: </a:t>
            </a:r>
            <a:r>
              <a:rPr lang="en-US" dirty="0"/>
              <a:t>Does the network </a:t>
            </a:r>
            <a:r>
              <a:rPr lang="en-US" dirty="0" smtClean="0"/>
              <a:t>traffic for cloud </a:t>
            </a:r>
            <a:r>
              <a:rPr lang="en-US" dirty="0"/>
              <a:t>games differ from </a:t>
            </a:r>
            <a:r>
              <a:rPr lang="en-US" dirty="0" smtClean="0"/>
              <a:t>traditional games?</a:t>
            </a:r>
          </a:p>
          <a:p>
            <a:pPr lvl="1"/>
            <a:r>
              <a:rPr lang="en-US" dirty="0" smtClean="0"/>
              <a:t>Q3: </a:t>
            </a:r>
            <a:r>
              <a:rPr lang="en-US" dirty="0"/>
              <a:t>Does the network </a:t>
            </a:r>
            <a:r>
              <a:rPr lang="en-US" dirty="0" smtClean="0"/>
              <a:t>traffic </a:t>
            </a:r>
            <a:r>
              <a:rPr lang="en-US" dirty="0"/>
              <a:t>change with </a:t>
            </a:r>
            <a:r>
              <a:rPr lang="en-US" dirty="0" smtClean="0"/>
              <a:t>different network </a:t>
            </a:r>
            <a:r>
              <a:rPr lang="en-US" dirty="0"/>
              <a:t>conditions?</a:t>
            </a:r>
            <a:endParaRPr lang="en-US" dirty="0" smtClean="0"/>
          </a:p>
        </p:txBody>
      </p:sp>
    </p:spTree>
    <p:extLst>
      <p:ext uri="{BB962C8B-B14F-4D97-AF65-F5344CB8AC3E}">
        <p14:creationId xmlns:p14="http://schemas.microsoft.com/office/powerpoint/2010/main" val="1877260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5061"/>
          </a:xfrm>
        </p:spPr>
        <p:txBody>
          <a:bodyPr>
            <a:normAutofit fontScale="90000"/>
          </a:bodyPr>
          <a:lstStyle/>
          <a:p>
            <a:r>
              <a:rPr lang="en-US" dirty="0" smtClean="0"/>
              <a:t>Video Traffic </a:t>
            </a:r>
            <a:r>
              <a:rPr lang="en-US" dirty="0" err="1" smtClean="0"/>
              <a:t>vs</a:t>
            </a:r>
            <a:r>
              <a:rPr lang="en-US" dirty="0" smtClean="0"/>
              <a:t> Game Traffic</a:t>
            </a:r>
            <a:endParaRPr lang="en-US" dirty="0"/>
          </a:p>
        </p:txBody>
      </p:sp>
      <p:sp>
        <p:nvSpPr>
          <p:cNvPr id="3" name="Content Placeholder 2"/>
          <p:cNvSpPr>
            <a:spLocks noGrp="1"/>
          </p:cNvSpPr>
          <p:nvPr>
            <p:ph idx="1"/>
          </p:nvPr>
        </p:nvSpPr>
        <p:spPr>
          <a:xfrm>
            <a:off x="457200" y="1040828"/>
            <a:ext cx="8229600" cy="5468760"/>
          </a:xfrm>
        </p:spPr>
        <p:txBody>
          <a:bodyPr>
            <a:normAutofit/>
          </a:bodyPr>
          <a:lstStyle/>
          <a:p>
            <a:pPr marL="342900" lvl="2" indent="-342900"/>
            <a:r>
              <a:rPr lang="en-US" dirty="0" smtClean="0"/>
              <a:t>Answer Q1: </a:t>
            </a:r>
            <a:r>
              <a:rPr lang="en-US" dirty="0"/>
              <a:t>The characteristics of game traffic are similar for all genres, but total </a:t>
            </a:r>
            <a:r>
              <a:rPr lang="en-US" dirty="0">
                <a:solidFill>
                  <a:srgbClr val="FF0000"/>
                </a:solidFill>
              </a:rPr>
              <a:t>bitrates</a:t>
            </a:r>
            <a:r>
              <a:rPr lang="en-US" dirty="0"/>
              <a:t> for downstream and upstream traffic </a:t>
            </a:r>
            <a:r>
              <a:rPr lang="en-US" dirty="0">
                <a:solidFill>
                  <a:srgbClr val="FF0000"/>
                </a:solidFill>
              </a:rPr>
              <a:t>can vary </a:t>
            </a:r>
            <a:r>
              <a:rPr lang="en-US" dirty="0"/>
              <a:t>by as much as </a:t>
            </a:r>
            <a:r>
              <a:rPr lang="en-US" dirty="0">
                <a:solidFill>
                  <a:srgbClr val="FF0000"/>
                </a:solidFill>
              </a:rPr>
              <a:t>50%</a:t>
            </a:r>
            <a:r>
              <a:rPr lang="en-US" dirty="0" smtClean="0"/>
              <a:t>.</a:t>
            </a:r>
          </a:p>
          <a:p>
            <a:pPr marL="800100" lvl="3" indent="-342900"/>
            <a:r>
              <a:rPr lang="en-US" dirty="0" smtClean="0"/>
              <a:t>First and Third person avatar 50% &gt; omnipresent</a:t>
            </a:r>
          </a:p>
          <a:p>
            <a:pPr marL="800100" lvl="3" indent="-342900"/>
            <a:endParaRPr lang="en-US" dirty="0"/>
          </a:p>
          <a:p>
            <a:pPr marL="800100" lvl="3" indent="-342900"/>
            <a:endParaRPr lang="en-US" dirty="0" smtClean="0"/>
          </a:p>
          <a:p>
            <a:pPr marL="800100" lvl="3" indent="-342900"/>
            <a:endParaRPr lang="en-US" dirty="0"/>
          </a:p>
          <a:p>
            <a:pPr marL="800100" lvl="3" indent="-342900"/>
            <a:endParaRPr lang="en-US" dirty="0" smtClean="0"/>
          </a:p>
          <a:p>
            <a:pPr marL="800100" lvl="3" indent="-342900"/>
            <a:endParaRPr lang="en-US" dirty="0" smtClean="0"/>
          </a:p>
          <a:p>
            <a:pPr marL="800100" lvl="3" indent="-342900"/>
            <a:endParaRPr lang="en-US" dirty="0" smtClean="0"/>
          </a:p>
          <a:p>
            <a:pPr marL="800100" lvl="3" indent="-342900"/>
            <a:endParaRPr lang="en-US" dirty="0" smtClean="0"/>
          </a:p>
          <a:p>
            <a:r>
              <a:rPr lang="en-US" sz="2400" dirty="0" smtClean="0"/>
              <a:t>Answer Q2: </a:t>
            </a:r>
            <a:r>
              <a:rPr lang="en-US" sz="2400" dirty="0"/>
              <a:t>Downstream </a:t>
            </a:r>
            <a:r>
              <a:rPr lang="en-US" sz="2400" dirty="0" smtClean="0"/>
              <a:t>traffic is more </a:t>
            </a:r>
            <a:r>
              <a:rPr lang="en-US" sz="2400" dirty="0"/>
              <a:t>similar to </a:t>
            </a:r>
            <a:r>
              <a:rPr lang="en-US" sz="2400" dirty="0" smtClean="0"/>
              <a:t>downstream </a:t>
            </a:r>
            <a:r>
              <a:rPr lang="en-US" sz="2400" dirty="0" smtClean="0">
                <a:solidFill>
                  <a:srgbClr val="FF0000"/>
                </a:solidFill>
              </a:rPr>
              <a:t>live </a:t>
            </a:r>
            <a:r>
              <a:rPr lang="en-US" sz="2400" dirty="0">
                <a:solidFill>
                  <a:srgbClr val="FF0000"/>
                </a:solidFill>
              </a:rPr>
              <a:t>video</a:t>
            </a:r>
            <a:r>
              <a:rPr lang="en-US" sz="2400" dirty="0"/>
              <a:t>, while upstream </a:t>
            </a:r>
            <a:r>
              <a:rPr lang="en-US" sz="2400" dirty="0" smtClean="0"/>
              <a:t>traffic </a:t>
            </a:r>
            <a:r>
              <a:rPr lang="en-US" sz="2400" dirty="0"/>
              <a:t>is only somewhat </a:t>
            </a:r>
            <a:r>
              <a:rPr lang="en-US" sz="2400" dirty="0" smtClean="0"/>
              <a:t>similar to </a:t>
            </a:r>
            <a:r>
              <a:rPr lang="en-US" sz="2400" dirty="0"/>
              <a:t>upstream </a:t>
            </a:r>
            <a:r>
              <a:rPr lang="en-US" sz="2400" dirty="0">
                <a:solidFill>
                  <a:srgbClr val="FF0000"/>
                </a:solidFill>
              </a:rPr>
              <a:t>traditional game traffic</a:t>
            </a:r>
            <a:r>
              <a:rPr lang="en-US" sz="2400" dirty="0" smtClean="0"/>
              <a:t>.</a:t>
            </a:r>
          </a:p>
        </p:txBody>
      </p:sp>
      <p:pic>
        <p:nvPicPr>
          <p:cNvPr id="4" name="Picture 3"/>
          <p:cNvPicPr>
            <a:picLocks noChangeAspect="1"/>
          </p:cNvPicPr>
          <p:nvPr/>
        </p:nvPicPr>
        <p:blipFill>
          <a:blip r:embed="rId2"/>
          <a:stretch>
            <a:fillRect/>
          </a:stretch>
        </p:blipFill>
        <p:spPr>
          <a:xfrm>
            <a:off x="4513388" y="2575609"/>
            <a:ext cx="3730986" cy="2641035"/>
          </a:xfrm>
          <a:prstGeom prst="rect">
            <a:avLst/>
          </a:prstGeom>
        </p:spPr>
      </p:pic>
      <p:pic>
        <p:nvPicPr>
          <p:cNvPr id="5" name="Picture 4"/>
          <p:cNvPicPr>
            <a:picLocks noChangeAspect="1"/>
          </p:cNvPicPr>
          <p:nvPr/>
        </p:nvPicPr>
        <p:blipFill>
          <a:blip r:embed="rId3"/>
          <a:stretch>
            <a:fillRect/>
          </a:stretch>
        </p:blipFill>
        <p:spPr>
          <a:xfrm>
            <a:off x="1144886" y="2575609"/>
            <a:ext cx="3494366" cy="2705018"/>
          </a:xfrm>
          <a:prstGeom prst="rect">
            <a:avLst/>
          </a:prstGeom>
        </p:spPr>
      </p:pic>
    </p:spTree>
    <p:extLst>
      <p:ext uri="{BB962C8B-B14F-4D97-AF65-F5344CB8AC3E}">
        <p14:creationId xmlns:p14="http://schemas.microsoft.com/office/powerpoint/2010/main" val="2067946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continued</a:t>
            </a:r>
            <a:endParaRPr lang="en-US" dirty="0"/>
          </a:p>
        </p:txBody>
      </p:sp>
      <p:sp>
        <p:nvSpPr>
          <p:cNvPr id="3" name="Content Placeholder 2"/>
          <p:cNvSpPr>
            <a:spLocks noGrp="1"/>
          </p:cNvSpPr>
          <p:nvPr>
            <p:ph idx="1"/>
          </p:nvPr>
        </p:nvSpPr>
        <p:spPr/>
        <p:txBody>
          <a:bodyPr/>
          <a:lstStyle/>
          <a:p>
            <a:r>
              <a:rPr lang="en-US" sz="2400" dirty="0"/>
              <a:t>Answer Q3: Some streaming services do not appear to adapt bitrates to loss or latency, but do adapt to capacity limits. Frame rates adapt to both capacity limits and loss, but not to latency. </a:t>
            </a:r>
          </a:p>
          <a:p>
            <a:pPr lvl="1"/>
            <a:r>
              <a:rPr lang="en-US" sz="2000" dirty="0"/>
              <a:t>60fps no loss -&gt; 30fps and 15fps with losses and lower bit rate</a:t>
            </a:r>
          </a:p>
          <a:p>
            <a:endParaRPr lang="en-US" dirty="0"/>
          </a:p>
        </p:txBody>
      </p:sp>
    </p:spTree>
    <p:extLst>
      <p:ext uri="{BB962C8B-B14F-4D97-AF65-F5344CB8AC3E}">
        <p14:creationId xmlns:p14="http://schemas.microsoft.com/office/powerpoint/2010/main" val="31173439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Contd.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09160699"/>
              </p:ext>
            </p:extLst>
          </p:nvPr>
        </p:nvGraphicFramePr>
        <p:xfrm>
          <a:off x="457200" y="1600200"/>
          <a:ext cx="8229600" cy="222504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r>
                        <a:rPr lang="en-US" dirty="0" smtClean="0"/>
                        <a:t>Application</a:t>
                      </a:r>
                      <a:endParaRPr lang="en-US" dirty="0"/>
                    </a:p>
                  </a:txBody>
                  <a:tcPr/>
                </a:tc>
                <a:tc>
                  <a:txBody>
                    <a:bodyPr/>
                    <a:lstStyle/>
                    <a:p>
                      <a:r>
                        <a:rPr lang="en-US" dirty="0" smtClean="0"/>
                        <a:t>Bitrate (Kbps)</a:t>
                      </a:r>
                      <a:endParaRPr lang="en-US" dirty="0"/>
                    </a:p>
                  </a:txBody>
                  <a:tcPr/>
                </a:tc>
                <a:tc>
                  <a:txBody>
                    <a:bodyPr/>
                    <a:lstStyle/>
                    <a:p>
                      <a:r>
                        <a:rPr lang="en-US" dirty="0" smtClean="0"/>
                        <a:t>Packet</a:t>
                      </a:r>
                      <a:r>
                        <a:rPr lang="en-US" baseline="0" dirty="0" smtClean="0"/>
                        <a:t> Size (bytes)</a:t>
                      </a:r>
                      <a:endParaRPr lang="en-US" dirty="0"/>
                    </a:p>
                  </a:txBody>
                  <a:tcPr/>
                </a:tc>
                <a:tc>
                  <a:txBody>
                    <a:bodyPr/>
                    <a:lstStyle/>
                    <a:p>
                      <a:r>
                        <a:rPr lang="en-US" dirty="0" err="1" smtClean="0"/>
                        <a:t>InterPkt</a:t>
                      </a:r>
                      <a:r>
                        <a:rPr lang="en-US" dirty="0" smtClean="0"/>
                        <a:t> Arr. (</a:t>
                      </a:r>
                      <a:r>
                        <a:rPr lang="en-US" dirty="0" err="1" smtClean="0"/>
                        <a:t>msec</a:t>
                      </a:r>
                      <a:r>
                        <a:rPr lang="en-US" dirty="0" smtClean="0"/>
                        <a:t>)</a:t>
                      </a:r>
                      <a:endParaRPr lang="en-US" dirty="0"/>
                    </a:p>
                  </a:txBody>
                  <a:tcPr/>
                </a:tc>
              </a:tr>
              <a:tr h="370840">
                <a:tc>
                  <a:txBody>
                    <a:bodyPr/>
                    <a:lstStyle/>
                    <a:p>
                      <a:r>
                        <a:rPr lang="en-US" dirty="0" err="1" smtClean="0"/>
                        <a:t>Trad</a:t>
                      </a:r>
                      <a:r>
                        <a:rPr lang="en-US" dirty="0" smtClean="0"/>
                        <a:t>.</a:t>
                      </a:r>
                      <a:r>
                        <a:rPr lang="en-US" baseline="0" dirty="0" smtClean="0"/>
                        <a:t> Game</a:t>
                      </a:r>
                      <a:endParaRPr lang="en-US" dirty="0"/>
                    </a:p>
                  </a:txBody>
                  <a:tcPr/>
                </a:tc>
                <a:tc>
                  <a:txBody>
                    <a:bodyPr/>
                    <a:lstStyle/>
                    <a:p>
                      <a:r>
                        <a:rPr lang="en-US" dirty="0" smtClean="0"/>
                        <a:t>67</a:t>
                      </a:r>
                    </a:p>
                  </a:txBody>
                  <a:tcPr/>
                </a:tc>
                <a:tc>
                  <a:txBody>
                    <a:bodyPr/>
                    <a:lstStyle/>
                    <a:p>
                      <a:r>
                        <a:rPr lang="en-US" dirty="0" smtClean="0"/>
                        <a:t>75</a:t>
                      </a:r>
                      <a:endParaRPr lang="en-US" dirty="0"/>
                    </a:p>
                  </a:txBody>
                  <a:tcPr/>
                </a:tc>
                <a:tc>
                  <a:txBody>
                    <a:bodyPr/>
                    <a:lstStyle/>
                    <a:p>
                      <a:r>
                        <a:rPr lang="en-US" dirty="0" smtClean="0"/>
                        <a:t>45</a:t>
                      </a:r>
                      <a:endParaRPr lang="en-US" dirty="0"/>
                    </a:p>
                  </a:txBody>
                  <a:tcPr/>
                </a:tc>
              </a:tr>
              <a:tr h="370840">
                <a:tc>
                  <a:txBody>
                    <a:bodyPr/>
                    <a:lstStyle/>
                    <a:p>
                      <a:r>
                        <a:rPr lang="en-US" dirty="0" smtClean="0"/>
                        <a:t>Virtual</a:t>
                      </a:r>
                      <a:r>
                        <a:rPr lang="en-US" baseline="0" dirty="0" smtClean="0"/>
                        <a:t> </a:t>
                      </a:r>
                      <a:r>
                        <a:rPr lang="en-US" baseline="0" dirty="0" err="1" smtClean="0"/>
                        <a:t>Env</a:t>
                      </a:r>
                      <a:r>
                        <a:rPr lang="en-US" baseline="0" dirty="0" smtClean="0"/>
                        <a:t>.</a:t>
                      </a:r>
                      <a:endParaRPr lang="en-US" dirty="0"/>
                    </a:p>
                  </a:txBody>
                  <a:tcPr/>
                </a:tc>
                <a:tc>
                  <a:txBody>
                    <a:bodyPr/>
                    <a:lstStyle/>
                    <a:p>
                      <a:r>
                        <a:rPr lang="en-US" dirty="0" smtClean="0"/>
                        <a:t>775</a:t>
                      </a:r>
                      <a:endParaRPr lang="en-US" dirty="0"/>
                    </a:p>
                  </a:txBody>
                  <a:tcPr/>
                </a:tc>
                <a:tc>
                  <a:txBody>
                    <a:bodyPr/>
                    <a:lstStyle/>
                    <a:p>
                      <a:r>
                        <a:rPr lang="en-US" dirty="0" smtClean="0"/>
                        <a:t>1027</a:t>
                      </a:r>
                      <a:endParaRPr lang="en-US" dirty="0"/>
                    </a:p>
                  </a:txBody>
                  <a:tcPr/>
                </a:tc>
                <a:tc>
                  <a:txBody>
                    <a:bodyPr/>
                    <a:lstStyle/>
                    <a:p>
                      <a:r>
                        <a:rPr lang="en-US" dirty="0" smtClean="0"/>
                        <a:t>9</a:t>
                      </a:r>
                      <a:endParaRPr lang="en-US" dirty="0"/>
                    </a:p>
                  </a:txBody>
                  <a:tcPr/>
                </a:tc>
              </a:tr>
              <a:tr h="370840">
                <a:tc>
                  <a:txBody>
                    <a:bodyPr/>
                    <a:lstStyle/>
                    <a:p>
                      <a:r>
                        <a:rPr lang="en-US" dirty="0" smtClean="0"/>
                        <a:t>Live Video</a:t>
                      </a:r>
                      <a:endParaRPr lang="en-US" dirty="0"/>
                    </a:p>
                  </a:txBody>
                  <a:tcPr/>
                </a:tc>
                <a:tc>
                  <a:txBody>
                    <a:bodyPr/>
                    <a:lstStyle/>
                    <a:p>
                      <a:r>
                        <a:rPr lang="en-US" dirty="0" smtClean="0"/>
                        <a:t>2222</a:t>
                      </a:r>
                      <a:endParaRPr lang="en-US" dirty="0"/>
                    </a:p>
                  </a:txBody>
                  <a:tcPr/>
                </a:tc>
                <a:tc>
                  <a:txBody>
                    <a:bodyPr/>
                    <a:lstStyle/>
                    <a:p>
                      <a:r>
                        <a:rPr lang="en-US" dirty="0" smtClean="0"/>
                        <a:t>1314</a:t>
                      </a:r>
                      <a:endParaRPr lang="en-US" dirty="0"/>
                    </a:p>
                  </a:txBody>
                  <a:tcPr/>
                </a:tc>
                <a:tc>
                  <a:txBody>
                    <a:bodyPr/>
                    <a:lstStyle/>
                    <a:p>
                      <a:r>
                        <a:rPr lang="en-US" dirty="0" smtClean="0"/>
                        <a:t>0.1</a:t>
                      </a:r>
                      <a:endParaRPr lang="en-US" dirty="0"/>
                    </a:p>
                  </a:txBody>
                  <a:tcPr/>
                </a:tc>
              </a:tr>
              <a:tr h="370840">
                <a:tc>
                  <a:txBody>
                    <a:bodyPr/>
                    <a:lstStyle/>
                    <a:p>
                      <a:r>
                        <a:rPr lang="en-US" dirty="0" smtClean="0"/>
                        <a:t>Thin Client</a:t>
                      </a:r>
                      <a:r>
                        <a:rPr lang="en-US" baseline="0" dirty="0" smtClean="0"/>
                        <a:t> Cloud</a:t>
                      </a:r>
                      <a:endParaRPr lang="en-US" dirty="0"/>
                    </a:p>
                  </a:txBody>
                  <a:tcPr/>
                </a:tc>
                <a:tc>
                  <a:txBody>
                    <a:bodyPr/>
                    <a:lstStyle/>
                    <a:p>
                      <a:r>
                        <a:rPr lang="en-US" dirty="0" smtClean="0"/>
                        <a:t>6247</a:t>
                      </a:r>
                      <a:endParaRPr lang="en-US" dirty="0"/>
                    </a:p>
                  </a:txBody>
                  <a:tcPr/>
                </a:tc>
                <a:tc>
                  <a:txBody>
                    <a:bodyPr/>
                    <a:lstStyle/>
                    <a:p>
                      <a:r>
                        <a:rPr lang="en-US" dirty="0" smtClean="0"/>
                        <a:t>1203</a:t>
                      </a:r>
                      <a:endParaRPr lang="en-US" dirty="0"/>
                    </a:p>
                  </a:txBody>
                  <a:tcPr/>
                </a:tc>
                <a:tc>
                  <a:txBody>
                    <a:bodyPr/>
                    <a:lstStyle/>
                    <a:p>
                      <a:r>
                        <a:rPr lang="en-US" dirty="0" smtClean="0"/>
                        <a:t>0.7</a:t>
                      </a:r>
                      <a:endParaRPr lang="en-US" dirty="0"/>
                    </a:p>
                  </a:txBody>
                  <a:tcPr/>
                </a:tc>
              </a:tr>
              <a:tr h="370840">
                <a:tc>
                  <a:txBody>
                    <a:bodyPr/>
                    <a:lstStyle/>
                    <a:p>
                      <a:r>
                        <a:rPr lang="en-US" dirty="0" smtClean="0"/>
                        <a:t>Pre-recorded Video</a:t>
                      </a:r>
                      <a:endParaRPr lang="en-US" dirty="0"/>
                    </a:p>
                  </a:txBody>
                  <a:tcPr/>
                </a:tc>
                <a:tc>
                  <a:txBody>
                    <a:bodyPr/>
                    <a:lstStyle/>
                    <a:p>
                      <a:r>
                        <a:rPr lang="en-US" dirty="0" smtClean="0"/>
                        <a:t>43914</a:t>
                      </a:r>
                      <a:endParaRPr lang="en-US" dirty="0"/>
                    </a:p>
                  </a:txBody>
                  <a:tcPr/>
                </a:tc>
                <a:tc>
                  <a:txBody>
                    <a:bodyPr/>
                    <a:lstStyle/>
                    <a:p>
                      <a:r>
                        <a:rPr lang="en-US" dirty="0" smtClean="0"/>
                        <a:t>1514</a:t>
                      </a:r>
                      <a:endParaRPr lang="en-US" dirty="0"/>
                    </a:p>
                  </a:txBody>
                  <a:tcPr/>
                </a:tc>
                <a:tc>
                  <a:txBody>
                    <a:bodyPr/>
                    <a:lstStyle/>
                    <a:p>
                      <a:r>
                        <a:rPr lang="en-US" dirty="0" smtClean="0"/>
                        <a:t>0.1</a:t>
                      </a:r>
                      <a:endParaRPr lang="en-US" dirty="0"/>
                    </a:p>
                  </a:txBody>
                  <a:tcPr/>
                </a:tc>
              </a:tr>
            </a:tbl>
          </a:graphicData>
        </a:graphic>
      </p:graphicFrame>
    </p:spTree>
    <p:extLst>
      <p:ext uri="{BB962C8B-B14F-4D97-AF65-F5344CB8AC3E}">
        <p14:creationId xmlns:p14="http://schemas.microsoft.com/office/powerpoint/2010/main" val="2040855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Showing some Screen Shots</a:t>
            </a:r>
            <a:endParaRPr lang="en-US" dirty="0"/>
          </a:p>
        </p:txBody>
      </p:sp>
      <p:pic>
        <p:nvPicPr>
          <p:cNvPr id="4" name="Content Placeholder 3"/>
          <p:cNvPicPr>
            <a:picLocks noGrp="1" noChangeAspect="1"/>
          </p:cNvPicPr>
          <p:nvPr>
            <p:ph idx="1"/>
          </p:nvPr>
        </p:nvPicPr>
        <p:blipFill rotWithShape="1">
          <a:blip r:embed="rId2"/>
          <a:srcRect t="-7282" b="-2698"/>
          <a:stretch/>
        </p:blipFill>
        <p:spPr>
          <a:xfrm>
            <a:off x="1744901" y="1640628"/>
            <a:ext cx="4587468" cy="2198993"/>
          </a:xfrm>
        </p:spPr>
      </p:pic>
      <p:pic>
        <p:nvPicPr>
          <p:cNvPr id="5" name="Content Placeholder 3"/>
          <p:cNvPicPr>
            <a:picLocks noChangeAspect="1"/>
          </p:cNvPicPr>
          <p:nvPr/>
        </p:nvPicPr>
        <p:blipFill rotWithShape="1">
          <a:blip r:embed="rId2"/>
          <a:srcRect t="-7901" b="-7901"/>
          <a:stretch/>
        </p:blipFill>
        <p:spPr>
          <a:xfrm>
            <a:off x="1744901" y="3839621"/>
            <a:ext cx="4587468" cy="2174751"/>
          </a:xfrm>
          <a:prstGeom prst="rect">
            <a:avLst/>
          </a:prstGeom>
        </p:spPr>
      </p:pic>
    </p:spTree>
    <p:extLst>
      <p:ext uri="{BB962C8B-B14F-4D97-AF65-F5344CB8AC3E}">
        <p14:creationId xmlns:p14="http://schemas.microsoft.com/office/powerpoint/2010/main" val="3311367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 Client Streaming</a:t>
            </a:r>
            <a:endParaRPr lang="en-US" dirty="0"/>
          </a:p>
        </p:txBody>
      </p:sp>
      <p:pic>
        <p:nvPicPr>
          <p:cNvPr id="4" name="Content Placeholder 3"/>
          <p:cNvPicPr>
            <a:picLocks noGrp="1" noChangeAspect="1"/>
          </p:cNvPicPr>
          <p:nvPr>
            <p:ph idx="1"/>
          </p:nvPr>
        </p:nvPicPr>
        <p:blipFill rotWithShape="1">
          <a:blip r:embed="rId2"/>
          <a:srcRect t="-7901" b="-7901"/>
          <a:stretch/>
        </p:blipFill>
        <p:spPr>
          <a:xfrm>
            <a:off x="457200" y="2026160"/>
            <a:ext cx="3955392" cy="1875107"/>
          </a:xfrm>
        </p:spPr>
      </p:pic>
      <p:pic>
        <p:nvPicPr>
          <p:cNvPr id="5" name="Picture 4"/>
          <p:cNvPicPr>
            <a:picLocks noChangeAspect="1"/>
          </p:cNvPicPr>
          <p:nvPr/>
        </p:nvPicPr>
        <p:blipFill>
          <a:blip r:embed="rId3"/>
          <a:stretch>
            <a:fillRect/>
          </a:stretch>
        </p:blipFill>
        <p:spPr>
          <a:xfrm>
            <a:off x="457200" y="4376191"/>
            <a:ext cx="3951186" cy="1617517"/>
          </a:xfrm>
          <a:prstGeom prst="rect">
            <a:avLst/>
          </a:prstGeom>
        </p:spPr>
      </p:pic>
      <p:pic>
        <p:nvPicPr>
          <p:cNvPr id="6" name="Picture 5"/>
          <p:cNvPicPr>
            <a:picLocks noChangeAspect="1"/>
          </p:cNvPicPr>
          <p:nvPr/>
        </p:nvPicPr>
        <p:blipFill>
          <a:blip r:embed="rId4"/>
          <a:stretch>
            <a:fillRect/>
          </a:stretch>
        </p:blipFill>
        <p:spPr>
          <a:xfrm>
            <a:off x="5094332" y="2726151"/>
            <a:ext cx="3849015" cy="1921702"/>
          </a:xfrm>
          <a:prstGeom prst="rect">
            <a:avLst/>
          </a:prstGeom>
        </p:spPr>
      </p:pic>
    </p:spTree>
    <p:extLst>
      <p:ext uri="{BB962C8B-B14F-4D97-AF65-F5344CB8AC3E}">
        <p14:creationId xmlns:p14="http://schemas.microsoft.com/office/powerpoint/2010/main" val="2496050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Comparing two streaming services</a:t>
            </a:r>
            <a:endParaRPr lang="en-US" dirty="0"/>
          </a:p>
        </p:txBody>
      </p:sp>
      <p:sp>
        <p:nvSpPr>
          <p:cNvPr id="3" name="Content Placeholder 2"/>
          <p:cNvSpPr>
            <a:spLocks noGrp="1"/>
          </p:cNvSpPr>
          <p:nvPr>
            <p:ph idx="1"/>
          </p:nvPr>
        </p:nvSpPr>
        <p:spPr/>
        <p:txBody>
          <a:bodyPr>
            <a:normAutofit fontScale="85000" lnSpcReduction="20000"/>
          </a:bodyPr>
          <a:lstStyle/>
          <a:p>
            <a:r>
              <a:rPr lang="en-US" b="1" dirty="0" err="1"/>
              <a:t>OnLive</a:t>
            </a:r>
            <a:r>
              <a:rPr lang="en-US" b="1" dirty="0"/>
              <a:t> targets temporal resolution: they want the player to enjoy 60 frames per second gaming because it helps with the latency challenge and there's also the sense that a faster moving image makes it harder for the human eye to </a:t>
            </a:r>
            <a:r>
              <a:rPr lang="en-US" b="1"/>
              <a:t>track </a:t>
            </a:r>
            <a:r>
              <a:rPr lang="en-US" b="1" smtClean="0"/>
              <a:t>video </a:t>
            </a:r>
            <a:r>
              <a:rPr lang="en-US" b="1" dirty="0"/>
              <a:t>compression </a:t>
            </a:r>
            <a:r>
              <a:rPr lang="en-US" b="1"/>
              <a:t>artifact</a:t>
            </a:r>
            <a:r>
              <a:rPr lang="en-US" b="1" smtClean="0"/>
              <a:t>.</a:t>
            </a:r>
          </a:p>
          <a:p>
            <a:r>
              <a:rPr lang="en-US" b="1" smtClean="0"/>
              <a:t> </a:t>
            </a:r>
            <a:r>
              <a:rPr lang="en-US" b="1" dirty="0" err="1"/>
              <a:t>Gaikai's</a:t>
            </a:r>
            <a:r>
              <a:rPr lang="en-US" b="1" dirty="0"/>
              <a:t> solution appears to be quite the opposite: halving the frame-rate but effectively doubling the image quality. Combine that with more powerful servers running the games at much higher graphical settings and the result is a dramatically improved look to the games you're playing</a:t>
            </a:r>
            <a:r>
              <a:rPr lang="en-US" dirty="0"/>
              <a:t>. </a:t>
            </a:r>
          </a:p>
        </p:txBody>
      </p:sp>
    </p:spTree>
    <p:extLst>
      <p:ext uri="{BB962C8B-B14F-4D97-AF65-F5344CB8AC3E}">
        <p14:creationId xmlns:p14="http://schemas.microsoft.com/office/powerpoint/2010/main" val="2900108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hlinkClick r:id="rId2" action="ppaction://hlinkfile"/>
              </a:rPr>
              <a:t>CiiNOW</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407627457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Nvidia</a:t>
            </a:r>
            <a:endParaRPr lang="en-US" dirty="0"/>
          </a:p>
        </p:txBody>
      </p:sp>
      <p:sp>
        <p:nvSpPr>
          <p:cNvPr id="3" name="Content Placeholder 2"/>
          <p:cNvSpPr>
            <a:spLocks noGrp="1"/>
          </p:cNvSpPr>
          <p:nvPr>
            <p:ph idx="1"/>
          </p:nvPr>
        </p:nvSpPr>
        <p:spPr/>
        <p:txBody>
          <a:bodyPr/>
          <a:lstStyle/>
          <a:p>
            <a:r>
              <a:rPr lang="en-US" dirty="0" smtClean="0">
                <a:hlinkClick r:id="rId2" action="ppaction://hlinkfile"/>
              </a:rPr>
              <a:t>Gaming as a Service</a:t>
            </a:r>
            <a:r>
              <a:rPr lang="en-US" dirty="0" smtClean="0"/>
              <a:t> </a:t>
            </a:r>
            <a:r>
              <a:rPr lang="en-US" dirty="0" err="1" smtClean="0"/>
              <a:t>GaaS</a:t>
            </a:r>
            <a:endParaRPr lang="en-US" dirty="0" smtClean="0"/>
          </a:p>
          <a:p>
            <a:r>
              <a:rPr lang="en-US" dirty="0" smtClean="0">
                <a:hlinkClick r:id="rId3" action="ppaction://hlinkfile"/>
              </a:rPr>
              <a:t>Benefits</a:t>
            </a:r>
            <a:endParaRPr lang="en-US" dirty="0"/>
          </a:p>
        </p:txBody>
      </p:sp>
    </p:spTree>
    <p:extLst>
      <p:ext uri="{BB962C8B-B14F-4D97-AF65-F5344CB8AC3E}">
        <p14:creationId xmlns:p14="http://schemas.microsoft.com/office/powerpoint/2010/main" val="368240932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GamingAnywhere</a:t>
            </a:r>
            <a:r>
              <a:rPr lang="en-US" dirty="0" smtClean="0"/>
              <a:t>: Open Source Gaming</a:t>
            </a:r>
            <a:endParaRPr lang="en-US" dirty="0"/>
          </a:p>
        </p:txBody>
      </p:sp>
      <p:sp>
        <p:nvSpPr>
          <p:cNvPr id="3" name="Content Placeholder 2"/>
          <p:cNvSpPr>
            <a:spLocks noGrp="1"/>
          </p:cNvSpPr>
          <p:nvPr>
            <p:ph idx="1"/>
          </p:nvPr>
        </p:nvSpPr>
        <p:spPr>
          <a:xfrm>
            <a:off x="457200" y="1600200"/>
            <a:ext cx="8229600" cy="5029110"/>
          </a:xfrm>
        </p:spPr>
        <p:txBody>
          <a:bodyPr>
            <a:normAutofit lnSpcReduction="10000"/>
          </a:bodyPr>
          <a:lstStyle/>
          <a:p>
            <a:r>
              <a:rPr lang="en-US" sz="2800" dirty="0"/>
              <a:t>A</a:t>
            </a:r>
            <a:r>
              <a:rPr lang="en-US" sz="2800" dirty="0" smtClean="0"/>
              <a:t>n </a:t>
            </a:r>
            <a:r>
              <a:rPr lang="en-US" sz="2800" dirty="0"/>
              <a:t>open cloud gaming </a:t>
            </a:r>
            <a:r>
              <a:rPr lang="en-US" sz="2800" dirty="0" smtClean="0"/>
              <a:t>system </a:t>
            </a:r>
          </a:p>
          <a:p>
            <a:r>
              <a:rPr lang="en-US" sz="2800" dirty="0"/>
              <a:t>The first open cloud gaming </a:t>
            </a:r>
            <a:r>
              <a:rPr lang="en-US" sz="2800" dirty="0" err="1"/>
              <a:t>testbed</a:t>
            </a:r>
            <a:r>
              <a:rPr lang="en-US" sz="2800" dirty="0"/>
              <a:t> in the literature</a:t>
            </a:r>
            <a:r>
              <a:rPr lang="en-US" sz="2800" dirty="0" smtClean="0"/>
              <a:t>.</a:t>
            </a:r>
          </a:p>
          <a:p>
            <a:r>
              <a:rPr lang="en-US" sz="2800" dirty="0" err="1" smtClean="0"/>
              <a:t>GamingAnywhere</a:t>
            </a:r>
            <a:r>
              <a:rPr lang="en-US" sz="2800" dirty="0"/>
              <a:t>, </a:t>
            </a:r>
            <a:r>
              <a:rPr lang="en-US" sz="2800" dirty="0" smtClean="0"/>
              <a:t>can </a:t>
            </a:r>
            <a:r>
              <a:rPr lang="en-US" sz="2800" dirty="0"/>
              <a:t>be used by cloud gaming </a:t>
            </a:r>
            <a:r>
              <a:rPr lang="en-US" sz="2800" dirty="0" smtClean="0"/>
              <a:t>developers</a:t>
            </a:r>
            <a:r>
              <a:rPr lang="en-US" sz="2800" dirty="0"/>
              <a:t>, cloud service providers, and system </a:t>
            </a:r>
            <a:r>
              <a:rPr lang="en-US" sz="2800" dirty="0" smtClean="0"/>
              <a:t>researchers for </a:t>
            </a:r>
            <a:r>
              <a:rPr lang="en-US" sz="2800" dirty="0"/>
              <a:t>setting up a complete cloud gaming </a:t>
            </a:r>
            <a:r>
              <a:rPr lang="en-US" sz="2800" dirty="0" err="1"/>
              <a:t>testbed</a:t>
            </a:r>
            <a:r>
              <a:rPr lang="en-US" sz="2800" dirty="0"/>
              <a:t>. </a:t>
            </a:r>
          </a:p>
          <a:p>
            <a:r>
              <a:rPr lang="en-US" sz="2800" dirty="0" err="1" smtClean="0"/>
              <a:t>Algortihms</a:t>
            </a:r>
            <a:r>
              <a:rPr lang="en-US" sz="2800" dirty="0" smtClean="0"/>
              <a:t>, standards, protocols, and system parameters can be rigorously evaluated using real experiments, impossible on public cloud systems.</a:t>
            </a:r>
          </a:p>
          <a:p>
            <a:r>
              <a:rPr lang="en-US" sz="2800" dirty="0" smtClean="0"/>
              <a:t>Cross-platform: Implemented on </a:t>
            </a:r>
            <a:r>
              <a:rPr lang="en-US" sz="2800" dirty="0"/>
              <a:t>Windows, Linux, OS X</a:t>
            </a:r>
            <a:r>
              <a:rPr lang="en-US" sz="2800" dirty="0" smtClean="0"/>
              <a:t>, and </a:t>
            </a:r>
            <a:r>
              <a:rPr lang="en-US" sz="2800" dirty="0"/>
              <a:t>Android.</a:t>
            </a:r>
          </a:p>
        </p:txBody>
      </p:sp>
    </p:spTree>
    <p:extLst>
      <p:ext uri="{BB962C8B-B14F-4D97-AF65-F5344CB8AC3E}">
        <p14:creationId xmlns:p14="http://schemas.microsoft.com/office/powerpoint/2010/main" val="383469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Early 90s - Grid Computing a forerunner of cloud computing – targeted scientific computing</a:t>
            </a:r>
          </a:p>
          <a:p>
            <a:r>
              <a:rPr lang="en-US" dirty="0" smtClean="0"/>
              <a:t>August </a:t>
            </a:r>
            <a:r>
              <a:rPr lang="en-US" dirty="0"/>
              <a:t>24, 2006 will go down as the birthday of Cloud </a:t>
            </a:r>
            <a:r>
              <a:rPr lang="en-US" dirty="0" smtClean="0"/>
              <a:t>Computing as we now know it – utility computing for enterprises (or enterprise computing): </a:t>
            </a:r>
            <a:endParaRPr lang="en-US" dirty="0"/>
          </a:p>
          <a:p>
            <a:pPr marL="0" indent="0">
              <a:buNone/>
            </a:pPr>
            <a:r>
              <a:rPr lang="en-US" i="1" dirty="0">
                <a:solidFill>
                  <a:srgbClr val="FF0000"/>
                </a:solidFill>
              </a:rPr>
              <a:t>O</a:t>
            </a:r>
            <a:r>
              <a:rPr lang="en-US" i="1" dirty="0" smtClean="0">
                <a:solidFill>
                  <a:srgbClr val="FF0000"/>
                </a:solidFill>
              </a:rPr>
              <a:t>n </a:t>
            </a:r>
            <a:r>
              <a:rPr lang="en-US" i="1" dirty="0">
                <a:solidFill>
                  <a:srgbClr val="FF0000"/>
                </a:solidFill>
              </a:rPr>
              <a:t>this </a:t>
            </a:r>
            <a:r>
              <a:rPr lang="en-US" i="1" dirty="0" smtClean="0">
                <a:solidFill>
                  <a:srgbClr val="FF0000"/>
                </a:solidFill>
              </a:rPr>
              <a:t>day Amazon </a:t>
            </a:r>
            <a:r>
              <a:rPr lang="en-US" i="1" dirty="0">
                <a:solidFill>
                  <a:srgbClr val="FF0000"/>
                </a:solidFill>
              </a:rPr>
              <a:t>made the test version of its Elastic Computing Cloud (EC2) </a:t>
            </a:r>
            <a:r>
              <a:rPr lang="en-US" i="1" dirty="0" smtClean="0">
                <a:solidFill>
                  <a:srgbClr val="FF0000"/>
                </a:solidFill>
              </a:rPr>
              <a:t>public -&gt; flexible computing resources accessible via the Internet. </a:t>
            </a:r>
          </a:p>
          <a:p>
            <a:r>
              <a:rPr lang="en-US" dirty="0"/>
              <a:t>Cloud </a:t>
            </a:r>
            <a:r>
              <a:rPr lang="en-US" dirty="0" smtClean="0"/>
              <a:t>Computing, the term, </a:t>
            </a:r>
            <a:r>
              <a:rPr lang="en-US" dirty="0"/>
              <a:t>first became popular </a:t>
            </a:r>
            <a:r>
              <a:rPr lang="en-US" dirty="0" smtClean="0"/>
              <a:t>in early 2007. </a:t>
            </a:r>
            <a:r>
              <a:rPr lang="en-US" dirty="0"/>
              <a:t>T</a:t>
            </a:r>
            <a:r>
              <a:rPr lang="en-US" dirty="0" smtClean="0"/>
              <a:t>he </a:t>
            </a:r>
            <a:r>
              <a:rPr lang="en-US" dirty="0"/>
              <a:t>first entry </a:t>
            </a:r>
            <a:r>
              <a:rPr lang="en-US" dirty="0" smtClean="0"/>
              <a:t>in </a:t>
            </a:r>
            <a:r>
              <a:rPr lang="en-US" dirty="0"/>
              <a:t>the English </a:t>
            </a:r>
            <a:r>
              <a:rPr lang="en-US" dirty="0" smtClean="0"/>
              <a:t>Wikipedia was in March 2007.</a:t>
            </a:r>
            <a:endParaRPr lang="en-US" dirty="0"/>
          </a:p>
          <a:p>
            <a:pPr marL="0" indent="0">
              <a:buNone/>
            </a:pPr>
            <a:endParaRPr lang="en-US" dirty="0"/>
          </a:p>
        </p:txBody>
      </p:sp>
    </p:spTree>
    <p:extLst>
      <p:ext uri="{BB962C8B-B14F-4D97-AF65-F5344CB8AC3E}">
        <p14:creationId xmlns:p14="http://schemas.microsoft.com/office/powerpoint/2010/main" val="44791473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Platform Support</a:t>
            </a:r>
            <a:endParaRPr lang="en-US" dirty="0"/>
          </a:p>
        </p:txBody>
      </p:sp>
      <p:pic>
        <p:nvPicPr>
          <p:cNvPr id="4" name="Content Placeholder 3"/>
          <p:cNvPicPr>
            <a:picLocks noGrp="1" noChangeAspect="1"/>
          </p:cNvPicPr>
          <p:nvPr>
            <p:ph idx="1"/>
          </p:nvPr>
        </p:nvPicPr>
        <p:blipFill>
          <a:blip r:embed="rId2"/>
          <a:srcRect t="1115" b="1115"/>
          <a:stretch>
            <a:fillRect/>
          </a:stretch>
        </p:blipFill>
        <p:spPr/>
      </p:pic>
    </p:spTree>
    <p:extLst>
      <p:ext uri="{BB962C8B-B14F-4D97-AF65-F5344CB8AC3E}">
        <p14:creationId xmlns:p14="http://schemas.microsoft.com/office/powerpoint/2010/main" val="30979189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21189" b="-21189"/>
          <a:stretch>
            <a:fillRect/>
          </a:stretch>
        </p:blipFill>
        <p:spPr/>
      </p:pic>
    </p:spTree>
    <p:extLst>
      <p:ext uri="{BB962C8B-B14F-4D97-AF65-F5344CB8AC3E}">
        <p14:creationId xmlns:p14="http://schemas.microsoft.com/office/powerpoint/2010/main" val="15560562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Objectives</a:t>
            </a:r>
            <a:endParaRPr lang="en-US" dirty="0"/>
          </a:p>
        </p:txBody>
      </p:sp>
      <p:sp>
        <p:nvSpPr>
          <p:cNvPr id="3" name="Content Placeholder 2"/>
          <p:cNvSpPr>
            <a:spLocks noGrp="1"/>
          </p:cNvSpPr>
          <p:nvPr>
            <p:ph idx="1"/>
          </p:nvPr>
        </p:nvSpPr>
        <p:spPr/>
        <p:txBody>
          <a:bodyPr>
            <a:normAutofit/>
          </a:bodyPr>
          <a:lstStyle/>
          <a:p>
            <a:r>
              <a:rPr lang="en-US" dirty="0" smtClean="0"/>
              <a:t>Extensibility</a:t>
            </a:r>
            <a:endParaRPr lang="en-US" dirty="0"/>
          </a:p>
          <a:p>
            <a:r>
              <a:rPr lang="en-US" dirty="0" err="1" smtClean="0"/>
              <a:t>Protability</a:t>
            </a:r>
            <a:endParaRPr lang="en-US" dirty="0" smtClean="0"/>
          </a:p>
          <a:p>
            <a:r>
              <a:rPr lang="en-US" dirty="0" smtClean="0"/>
              <a:t>Configurability</a:t>
            </a:r>
          </a:p>
          <a:p>
            <a:r>
              <a:rPr lang="en-US" dirty="0" smtClean="0"/>
              <a:t>Openness: Publicly available – </a:t>
            </a:r>
            <a:r>
              <a:rPr lang="en-US" dirty="0" smtClean="0">
                <a:hlinkClick r:id="rId2"/>
              </a:rPr>
              <a:t>Gaming Anywhere</a:t>
            </a:r>
            <a:endParaRPr lang="en-US" dirty="0"/>
          </a:p>
        </p:txBody>
      </p:sp>
    </p:spTree>
    <p:extLst>
      <p:ext uri="{BB962C8B-B14F-4D97-AF65-F5344CB8AC3E}">
        <p14:creationId xmlns:p14="http://schemas.microsoft.com/office/powerpoint/2010/main" val="6079969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Extensibility</a:t>
            </a:r>
            <a:endParaRPr lang="en-US" dirty="0"/>
          </a:p>
        </p:txBody>
      </p:sp>
      <p:sp>
        <p:nvSpPr>
          <p:cNvPr id="3" name="Content Placeholder 2"/>
          <p:cNvSpPr>
            <a:spLocks noGrp="1"/>
          </p:cNvSpPr>
          <p:nvPr>
            <p:ph idx="1"/>
          </p:nvPr>
        </p:nvSpPr>
        <p:spPr/>
        <p:txBody>
          <a:bodyPr/>
          <a:lstStyle/>
          <a:p>
            <a:r>
              <a:rPr lang="en-US" dirty="0" smtClean="0"/>
              <a:t>Adopts </a:t>
            </a:r>
            <a:r>
              <a:rPr lang="en-US" dirty="0"/>
              <a:t>a modularized design. </a:t>
            </a:r>
            <a:endParaRPr lang="en-US" dirty="0" smtClean="0"/>
          </a:p>
          <a:p>
            <a:r>
              <a:rPr lang="en-US" dirty="0" smtClean="0"/>
              <a:t>All </a:t>
            </a:r>
            <a:r>
              <a:rPr lang="en-US" dirty="0"/>
              <a:t>components can be easily modified or replaced</a:t>
            </a:r>
          </a:p>
          <a:p>
            <a:pPr lvl="1"/>
            <a:r>
              <a:rPr lang="en-US" dirty="0"/>
              <a:t>both platform-dependent components such as audio and video capturing and, </a:t>
            </a:r>
          </a:p>
          <a:p>
            <a:pPr lvl="1"/>
            <a:r>
              <a:rPr lang="en-US" dirty="0"/>
              <a:t>platform-independent components such as codecs and networks </a:t>
            </a:r>
            <a:r>
              <a:rPr lang="en-US" dirty="0" smtClean="0"/>
              <a:t>protocols</a:t>
            </a:r>
            <a:endParaRPr lang="en-US" dirty="0"/>
          </a:p>
        </p:txBody>
      </p:sp>
    </p:spTree>
    <p:extLst>
      <p:ext uri="{BB962C8B-B14F-4D97-AF65-F5344CB8AC3E}">
        <p14:creationId xmlns:p14="http://schemas.microsoft.com/office/powerpoint/2010/main" val="4029778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Protability</a:t>
            </a:r>
            <a:endParaRPr lang="en-US" dirty="0"/>
          </a:p>
        </p:txBody>
      </p:sp>
      <p:sp>
        <p:nvSpPr>
          <p:cNvPr id="3" name="Content Placeholder 2"/>
          <p:cNvSpPr>
            <a:spLocks noGrp="1"/>
          </p:cNvSpPr>
          <p:nvPr>
            <p:ph idx="1"/>
          </p:nvPr>
        </p:nvSpPr>
        <p:spPr/>
        <p:txBody>
          <a:bodyPr/>
          <a:lstStyle/>
          <a:p>
            <a:r>
              <a:rPr lang="en-US" dirty="0" smtClean="0"/>
              <a:t>the </a:t>
            </a:r>
            <a:r>
              <a:rPr lang="en-US" dirty="0"/>
              <a:t>server </a:t>
            </a:r>
            <a:r>
              <a:rPr lang="en-US" dirty="0" smtClean="0"/>
              <a:t>supports Windows </a:t>
            </a:r>
            <a:r>
              <a:rPr lang="en-US" dirty="0"/>
              <a:t>and Linux, </a:t>
            </a:r>
          </a:p>
          <a:p>
            <a:r>
              <a:rPr lang="en-US" dirty="0" smtClean="0"/>
              <a:t>the </a:t>
            </a:r>
            <a:r>
              <a:rPr lang="en-US" dirty="0"/>
              <a:t>client supports </a:t>
            </a:r>
            <a:r>
              <a:rPr lang="en-US" dirty="0" smtClean="0"/>
              <a:t>Windows</a:t>
            </a:r>
            <a:r>
              <a:rPr lang="en-US" dirty="0"/>
              <a:t>, Linux, and OS </a:t>
            </a:r>
            <a:r>
              <a:rPr lang="en-US" dirty="0" smtClean="0"/>
              <a:t>X</a:t>
            </a:r>
          </a:p>
          <a:p>
            <a:r>
              <a:rPr lang="en-US" dirty="0"/>
              <a:t>n</a:t>
            </a:r>
            <a:r>
              <a:rPr lang="en-US" dirty="0" smtClean="0"/>
              <a:t>ew </a:t>
            </a:r>
            <a:r>
              <a:rPr lang="en-US" dirty="0"/>
              <a:t>platforms can be </a:t>
            </a:r>
            <a:r>
              <a:rPr lang="en-US" dirty="0" smtClean="0"/>
              <a:t>easily included </a:t>
            </a:r>
            <a:r>
              <a:rPr lang="en-US" dirty="0"/>
              <a:t>by replacing platform-dependent components</a:t>
            </a:r>
          </a:p>
        </p:txBody>
      </p:sp>
    </p:spTree>
    <p:extLst>
      <p:ext uri="{BB962C8B-B14F-4D97-AF65-F5344CB8AC3E}">
        <p14:creationId xmlns:p14="http://schemas.microsoft.com/office/powerpoint/2010/main" val="3774084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Configurability</a:t>
            </a:r>
            <a:endParaRPr lang="en-US" dirty="0"/>
          </a:p>
        </p:txBody>
      </p:sp>
      <p:sp>
        <p:nvSpPr>
          <p:cNvPr id="3" name="Content Placeholder 2"/>
          <p:cNvSpPr>
            <a:spLocks noGrp="1"/>
          </p:cNvSpPr>
          <p:nvPr>
            <p:ph idx="1"/>
          </p:nvPr>
        </p:nvSpPr>
        <p:spPr/>
        <p:txBody>
          <a:bodyPr>
            <a:normAutofit lnSpcReduction="10000"/>
          </a:bodyPr>
          <a:lstStyle/>
          <a:p>
            <a:r>
              <a:rPr lang="en-US" dirty="0"/>
              <a:t>C</a:t>
            </a:r>
            <a:r>
              <a:rPr lang="en-US" dirty="0" smtClean="0"/>
              <a:t>onduct experiments </a:t>
            </a:r>
            <a:r>
              <a:rPr lang="en-US" dirty="0"/>
              <a:t>for real-time multimedia streaming </a:t>
            </a:r>
            <a:r>
              <a:rPr lang="en-US" dirty="0" smtClean="0"/>
              <a:t>applications </a:t>
            </a:r>
            <a:r>
              <a:rPr lang="en-US" dirty="0"/>
              <a:t>with diverse system parameters. </a:t>
            </a:r>
            <a:endParaRPr lang="en-US" dirty="0" smtClean="0"/>
          </a:p>
          <a:p>
            <a:r>
              <a:rPr lang="en-US" dirty="0" smtClean="0"/>
              <a:t>A </a:t>
            </a:r>
            <a:r>
              <a:rPr lang="en-US" dirty="0"/>
              <a:t>large </a:t>
            </a:r>
            <a:r>
              <a:rPr lang="en-US" dirty="0" smtClean="0"/>
              <a:t>number of </a:t>
            </a:r>
            <a:r>
              <a:rPr lang="en-US" dirty="0"/>
              <a:t>built-in audio and video codecs are </a:t>
            </a:r>
            <a:r>
              <a:rPr lang="en-US" dirty="0" smtClean="0"/>
              <a:t>supported. </a:t>
            </a:r>
          </a:p>
          <a:p>
            <a:r>
              <a:rPr lang="en-US" dirty="0" err="1" smtClean="0"/>
              <a:t>GamingAnywhere</a:t>
            </a:r>
            <a:r>
              <a:rPr lang="en-US" dirty="0" smtClean="0"/>
              <a:t> exports </a:t>
            </a:r>
            <a:r>
              <a:rPr lang="en-US" dirty="0"/>
              <a:t>all available configurations to users so that it </a:t>
            </a:r>
            <a:r>
              <a:rPr lang="en-US" dirty="0" smtClean="0"/>
              <a:t>is possible </a:t>
            </a:r>
            <a:r>
              <a:rPr lang="en-US" dirty="0"/>
              <a:t>to try out the best combinations of </a:t>
            </a:r>
            <a:r>
              <a:rPr lang="en-US" dirty="0" smtClean="0"/>
              <a:t>parameters </a:t>
            </a:r>
            <a:r>
              <a:rPr lang="en-US" dirty="0"/>
              <a:t>by simply editing a text-based </a:t>
            </a:r>
            <a:r>
              <a:rPr lang="en-US" dirty="0" smtClean="0"/>
              <a:t>configuration.</a:t>
            </a:r>
            <a:endParaRPr lang="en-US" dirty="0"/>
          </a:p>
        </p:txBody>
      </p:sp>
    </p:spTree>
    <p:extLst>
      <p:ext uri="{BB962C8B-B14F-4D97-AF65-F5344CB8AC3E}">
        <p14:creationId xmlns:p14="http://schemas.microsoft.com/office/powerpoint/2010/main" val="2155486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34977" b="-34977"/>
          <a:stretch/>
        </p:blipFill>
        <p:spPr>
          <a:xfrm>
            <a:off x="220393" y="623888"/>
            <a:ext cx="8686800" cy="5502275"/>
          </a:xfrm>
        </p:spPr>
      </p:pic>
    </p:spTree>
    <p:extLst>
      <p:ext uri="{BB962C8B-B14F-4D97-AF65-F5344CB8AC3E}">
        <p14:creationId xmlns:p14="http://schemas.microsoft.com/office/powerpoint/2010/main" val="13624289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of </a:t>
            </a:r>
            <a:r>
              <a:rPr lang="en-US" dirty="0" err="1" smtClean="0"/>
              <a:t>GamingAnywhere</a:t>
            </a:r>
            <a:endParaRPr lang="en-US" dirty="0"/>
          </a:p>
        </p:txBody>
      </p:sp>
      <p:pic>
        <p:nvPicPr>
          <p:cNvPr id="4" name="Content Placeholder 3"/>
          <p:cNvPicPr>
            <a:picLocks noGrp="1" noChangeAspect="1"/>
          </p:cNvPicPr>
          <p:nvPr>
            <p:ph idx="1"/>
          </p:nvPr>
        </p:nvPicPr>
        <p:blipFill>
          <a:blip r:embed="rId2"/>
          <a:srcRect l="-21455" r="-21455"/>
          <a:stretch>
            <a:fillRect/>
          </a:stretch>
        </p:blipFill>
        <p:spPr/>
      </p:pic>
    </p:spTree>
    <p:extLst>
      <p:ext uri="{BB962C8B-B14F-4D97-AF65-F5344CB8AC3E}">
        <p14:creationId xmlns:p14="http://schemas.microsoft.com/office/powerpoint/2010/main" val="25070731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of CPU</a:t>
            </a:r>
            <a:endParaRPr lang="en-US" dirty="0"/>
          </a:p>
        </p:txBody>
      </p:sp>
      <p:pic>
        <p:nvPicPr>
          <p:cNvPr id="4" name="Content Placeholder 3"/>
          <p:cNvPicPr>
            <a:picLocks noGrp="1" noChangeAspect="1"/>
          </p:cNvPicPr>
          <p:nvPr>
            <p:ph idx="1"/>
          </p:nvPr>
        </p:nvPicPr>
        <p:blipFill>
          <a:blip r:embed="rId2"/>
          <a:srcRect t="4287" b="4287"/>
          <a:stretch>
            <a:fillRect/>
          </a:stretch>
        </p:blipFill>
        <p:spPr/>
      </p:pic>
    </p:spTree>
    <p:extLst>
      <p:ext uri="{BB962C8B-B14F-4D97-AF65-F5344CB8AC3E}">
        <p14:creationId xmlns:p14="http://schemas.microsoft.com/office/powerpoint/2010/main" val="32807314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Performance</a:t>
            </a:r>
            <a:endParaRPr lang="en-US" dirty="0"/>
          </a:p>
        </p:txBody>
      </p:sp>
      <p:pic>
        <p:nvPicPr>
          <p:cNvPr id="4" name="Content Placeholder 3"/>
          <p:cNvPicPr>
            <a:picLocks noGrp="1" noChangeAspect="1"/>
          </p:cNvPicPr>
          <p:nvPr>
            <p:ph idx="1"/>
          </p:nvPr>
        </p:nvPicPr>
        <p:blipFill>
          <a:blip r:embed="rId2"/>
          <a:srcRect t="-3766" b="-3766"/>
          <a:stretch>
            <a:fillRect/>
          </a:stretch>
        </p:blipFill>
        <p:spPr/>
      </p:pic>
    </p:spTree>
    <p:extLst>
      <p:ext uri="{BB962C8B-B14F-4D97-AF65-F5344CB8AC3E}">
        <p14:creationId xmlns:p14="http://schemas.microsoft.com/office/powerpoint/2010/main" val="4272552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View of Cloud Computing</a:t>
            </a:r>
            <a:endParaRPr lang="en-US" dirty="0"/>
          </a:p>
        </p:txBody>
      </p:sp>
      <p:pic>
        <p:nvPicPr>
          <p:cNvPr id="6" name="Content Placeholder 5" descr="images-2.jpg"/>
          <p:cNvPicPr>
            <a:picLocks noGrp="1" noChangeAspect="1"/>
          </p:cNvPicPr>
          <p:nvPr>
            <p:ph idx="1"/>
          </p:nvPr>
        </p:nvPicPr>
        <p:blipFill>
          <a:blip r:embed="rId2">
            <a:extLst>
              <a:ext uri="{28A0092B-C50C-407E-A947-70E740481C1C}">
                <a14:useLocalDpi xmlns:a14="http://schemas.microsoft.com/office/drawing/2010/main" val="0"/>
              </a:ext>
            </a:extLst>
          </a:blip>
          <a:srcRect l="-14356" r="-14356"/>
          <a:stretch>
            <a:fillRect/>
          </a:stretch>
        </p:blipFill>
        <p:spPr/>
      </p:pic>
    </p:spTree>
    <p:extLst>
      <p:ext uri="{BB962C8B-B14F-4D97-AF65-F5344CB8AC3E}">
        <p14:creationId xmlns:p14="http://schemas.microsoft.com/office/powerpoint/2010/main" val="295398057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Quality - PSNR</a:t>
            </a:r>
            <a:endParaRPr lang="en-US" dirty="0"/>
          </a:p>
        </p:txBody>
      </p:sp>
      <p:pic>
        <p:nvPicPr>
          <p:cNvPr id="4" name="Content Placeholder 3"/>
          <p:cNvPicPr>
            <a:picLocks noGrp="1" noChangeAspect="1"/>
          </p:cNvPicPr>
          <p:nvPr>
            <p:ph idx="1"/>
          </p:nvPr>
        </p:nvPicPr>
        <p:blipFill>
          <a:blip r:embed="rId2"/>
          <a:srcRect t="-29770" b="-29770"/>
          <a:stretch>
            <a:fillRect/>
          </a:stretch>
        </p:blipFill>
        <p:spPr/>
      </p:pic>
    </p:spTree>
    <p:extLst>
      <p:ext uri="{BB962C8B-B14F-4D97-AF65-F5344CB8AC3E}">
        <p14:creationId xmlns:p14="http://schemas.microsoft.com/office/powerpoint/2010/main" val="1457681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Quality compared to PC</a:t>
            </a:r>
            <a:endParaRPr lang="en-US" dirty="0"/>
          </a:p>
        </p:txBody>
      </p:sp>
      <p:pic>
        <p:nvPicPr>
          <p:cNvPr id="4" name="Content Placeholder 3"/>
          <p:cNvPicPr>
            <a:picLocks noGrp="1" noChangeAspect="1"/>
          </p:cNvPicPr>
          <p:nvPr>
            <p:ph idx="1"/>
          </p:nvPr>
        </p:nvPicPr>
        <p:blipFill>
          <a:blip r:embed="rId2"/>
          <a:srcRect t="-19999" b="-19999"/>
          <a:stretch>
            <a:fillRect/>
          </a:stretch>
        </p:blipFill>
        <p:spPr/>
      </p:pic>
    </p:spTree>
    <p:extLst>
      <p:ext uri="{BB962C8B-B14F-4D97-AF65-F5344CB8AC3E}">
        <p14:creationId xmlns:p14="http://schemas.microsoft.com/office/powerpoint/2010/main" val="4063338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a Business Perspective</a:t>
            </a:r>
            <a:endParaRPr lang="en-US" dirty="0"/>
          </a:p>
        </p:txBody>
      </p:sp>
      <p:pic>
        <p:nvPicPr>
          <p:cNvPr id="4" name="Content Placeholder 3" descr="cloud-computing3.jpg"/>
          <p:cNvPicPr>
            <a:picLocks noGrp="1" noChangeAspect="1"/>
          </p:cNvPicPr>
          <p:nvPr>
            <p:ph idx="1"/>
          </p:nvPr>
        </p:nvPicPr>
        <p:blipFill>
          <a:blip r:embed="rId2">
            <a:extLst>
              <a:ext uri="{28A0092B-C50C-407E-A947-70E740481C1C}">
                <a14:useLocalDpi xmlns:a14="http://schemas.microsoft.com/office/drawing/2010/main" val="0"/>
              </a:ext>
            </a:extLst>
          </a:blip>
          <a:srcRect l="-18072" r="-18072"/>
          <a:stretch>
            <a:fillRect/>
          </a:stretch>
        </p:blipFill>
        <p:spPr/>
      </p:pic>
    </p:spTree>
    <p:extLst>
      <p:ext uri="{BB962C8B-B14F-4D97-AF65-F5344CB8AC3E}">
        <p14:creationId xmlns:p14="http://schemas.microsoft.com/office/powerpoint/2010/main" val="330439790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Migrating to the Cloud – Hybrid Clouds</a:t>
            </a:r>
            <a:endParaRPr lang="en-US" dirty="0"/>
          </a:p>
        </p:txBody>
      </p:sp>
      <p:sp>
        <p:nvSpPr>
          <p:cNvPr id="5" name="Content Placeholder 4"/>
          <p:cNvSpPr>
            <a:spLocks noGrp="1"/>
          </p:cNvSpPr>
          <p:nvPr>
            <p:ph idx="1"/>
          </p:nvPr>
        </p:nvSpPr>
        <p:spPr/>
        <p:txBody>
          <a:bodyPr>
            <a:normAutofit lnSpcReduction="10000"/>
          </a:bodyPr>
          <a:lstStyle/>
          <a:p>
            <a:r>
              <a:rPr lang="en-US" dirty="0" smtClean="0"/>
              <a:t>Combination of Internal (Private) and Public – Interim solution</a:t>
            </a:r>
          </a:p>
          <a:p>
            <a:r>
              <a:rPr lang="en-US" dirty="0" smtClean="0"/>
              <a:t>Migration to the public cloud poses some problems for clients:</a:t>
            </a:r>
          </a:p>
          <a:p>
            <a:pPr lvl="1"/>
            <a:r>
              <a:rPr lang="en-US" dirty="0" smtClean="0"/>
              <a:t>Security</a:t>
            </a:r>
          </a:p>
          <a:p>
            <a:pPr lvl="1"/>
            <a:r>
              <a:rPr lang="en-US" dirty="0" smtClean="0"/>
              <a:t>Legacy systems – cost</a:t>
            </a:r>
          </a:p>
          <a:p>
            <a:pPr lvl="1"/>
            <a:r>
              <a:rPr lang="en-US" dirty="0" smtClean="0"/>
              <a:t>Trust – handing over full control</a:t>
            </a:r>
          </a:p>
          <a:p>
            <a:r>
              <a:rPr lang="en-US" dirty="0" smtClean="0"/>
              <a:t>Bridges are built that interface proprietary systems to the public cloud</a:t>
            </a:r>
            <a:endParaRPr lang="en-US" dirty="0"/>
          </a:p>
        </p:txBody>
      </p:sp>
    </p:spTree>
    <p:extLst>
      <p:ext uri="{BB962C8B-B14F-4D97-AF65-F5344CB8AC3E}">
        <p14:creationId xmlns:p14="http://schemas.microsoft.com/office/powerpoint/2010/main" val="20390261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Cloud Service Scenario</a:t>
            </a:r>
            <a:endParaRPr lang="en-US" dirty="0"/>
          </a:p>
        </p:txBody>
      </p:sp>
      <p:pic>
        <p:nvPicPr>
          <p:cNvPr id="4" name="Content Placeholder 3"/>
          <p:cNvPicPr>
            <a:picLocks noGrp="1" noChangeAspect="1"/>
          </p:cNvPicPr>
          <p:nvPr>
            <p:ph idx="1"/>
          </p:nvPr>
        </p:nvPicPr>
        <p:blipFill>
          <a:blip r:embed="rId2"/>
          <a:srcRect t="-8979" b="-8979"/>
          <a:stretch>
            <a:fillRect/>
          </a:stretch>
        </p:blipFill>
        <p:spPr/>
      </p:pic>
    </p:spTree>
    <p:extLst>
      <p:ext uri="{BB962C8B-B14F-4D97-AF65-F5344CB8AC3E}">
        <p14:creationId xmlns:p14="http://schemas.microsoft.com/office/powerpoint/2010/main" val="30794927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Delivery Models</a:t>
            </a:r>
            <a:endParaRPr lang="en-US" dirty="0"/>
          </a:p>
        </p:txBody>
      </p:sp>
      <p:pic>
        <p:nvPicPr>
          <p:cNvPr id="6" name="Content Placeholder 5" descr="images-1.jpg"/>
          <p:cNvPicPr>
            <a:picLocks noGrp="1" noChangeAspect="1"/>
          </p:cNvPicPr>
          <p:nvPr>
            <p:ph idx="1"/>
          </p:nvPr>
        </p:nvPicPr>
        <p:blipFill>
          <a:blip r:embed="rId2">
            <a:extLst>
              <a:ext uri="{28A0092B-C50C-407E-A947-70E740481C1C}">
                <a14:useLocalDpi xmlns:a14="http://schemas.microsoft.com/office/drawing/2010/main" val="0"/>
              </a:ext>
            </a:extLst>
          </a:blip>
          <a:srcRect l="-34282" r="-34282"/>
          <a:stretch>
            <a:fillRect/>
          </a:stretch>
        </p:blipFill>
        <p:spPr/>
      </p:pic>
    </p:spTree>
    <p:extLst>
      <p:ext uri="{BB962C8B-B14F-4D97-AF65-F5344CB8AC3E}">
        <p14:creationId xmlns:p14="http://schemas.microsoft.com/office/powerpoint/2010/main" val="220020680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2700</TotalTime>
  <Words>2654</Words>
  <Application>Microsoft Macintosh PowerPoint</Application>
  <PresentationFormat>On-screen Show (4:3)</PresentationFormat>
  <Paragraphs>240</Paragraphs>
  <Slides>51</Slides>
  <Notes>0</Notes>
  <HiddenSlides>1</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Ch. 12 Cloud Services</vt:lpstr>
      <vt:lpstr>The Cloud</vt:lpstr>
      <vt:lpstr>Cloud Computing</vt:lpstr>
      <vt:lpstr>History</vt:lpstr>
      <vt:lpstr>User View of Cloud Computing</vt:lpstr>
      <vt:lpstr>From a Business Perspective</vt:lpstr>
      <vt:lpstr>Migrating to the Cloud – Hybrid Clouds</vt:lpstr>
      <vt:lpstr>A Cloud Service Scenario</vt:lpstr>
      <vt:lpstr>Cloud Delivery Models</vt:lpstr>
      <vt:lpstr>Software as a Service (Saas)</vt:lpstr>
      <vt:lpstr>Platform as a Service (PaaS)</vt:lpstr>
      <vt:lpstr>Infrastructure as a Service (IaaS)</vt:lpstr>
      <vt:lpstr>Virtualization</vt:lpstr>
      <vt:lpstr>Virtualization</vt:lpstr>
      <vt:lpstr>Public, Private and Internal Clouds</vt:lpstr>
      <vt:lpstr>Existing cloud infrastructure</vt:lpstr>
      <vt:lpstr>Service Level Agreement (SLA) </vt:lpstr>
      <vt:lpstr>PowerPoint Presentation</vt:lpstr>
      <vt:lpstr>Cloud Computing - Summary</vt:lpstr>
      <vt:lpstr>Cloud Computing Infrastructure</vt:lpstr>
      <vt:lpstr>Cloud Computing and Networking</vt:lpstr>
      <vt:lpstr>Data Center Networking</vt:lpstr>
      <vt:lpstr>Data Center Network Architecture</vt:lpstr>
      <vt:lpstr>Protocols for Data Center Networking</vt:lpstr>
      <vt:lpstr>Cloud Networking</vt:lpstr>
      <vt:lpstr>PowerPoint Presentation</vt:lpstr>
      <vt:lpstr>Cloud Gaming</vt:lpstr>
      <vt:lpstr>Current Cloud Gaming Services</vt:lpstr>
      <vt:lpstr>Cloud Gaming Models</vt:lpstr>
      <vt:lpstr>Cloud Gaming Traffic</vt:lpstr>
      <vt:lpstr>Video Traffic vs Game Traffic</vt:lpstr>
      <vt:lpstr>Comparison continued</vt:lpstr>
      <vt:lpstr>Comparison Contd.</vt:lpstr>
      <vt:lpstr>Showing some Screen Shots</vt:lpstr>
      <vt:lpstr>Thin Client Streaming</vt:lpstr>
      <vt:lpstr>Comparing two streaming services</vt:lpstr>
      <vt:lpstr>CiiNOW</vt:lpstr>
      <vt:lpstr>Nvidia</vt:lpstr>
      <vt:lpstr>GamingAnywhere: Open Source Gaming</vt:lpstr>
      <vt:lpstr>Platform Support</vt:lpstr>
      <vt:lpstr>PowerPoint Presentation</vt:lpstr>
      <vt:lpstr>Design Objectives</vt:lpstr>
      <vt:lpstr>Extensibility</vt:lpstr>
      <vt:lpstr>Protability</vt:lpstr>
      <vt:lpstr>Configurability</vt:lpstr>
      <vt:lpstr>PowerPoint Presentation</vt:lpstr>
      <vt:lpstr>Performance of GamingAnywhere</vt:lpstr>
      <vt:lpstr>Impact of CPU</vt:lpstr>
      <vt:lpstr>Network Performance</vt:lpstr>
      <vt:lpstr>Video Quality - PSNR</vt:lpstr>
      <vt:lpstr>Video Quality compared to PC</vt:lpstr>
    </vt:vector>
  </TitlesOfParts>
  <Company>UC, Irvine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 13 Cloud Services</dc:title>
  <dc:creator>Magda El Zarki</dc:creator>
  <cp:lastModifiedBy>Magda El Zarki</cp:lastModifiedBy>
  <cp:revision>80</cp:revision>
  <dcterms:created xsi:type="dcterms:W3CDTF">2014-03-09T19:48:35Z</dcterms:created>
  <dcterms:modified xsi:type="dcterms:W3CDTF">2016-01-05T07:20:08Z</dcterms:modified>
</cp:coreProperties>
</file>