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notesSlides/notesSlide8.xml" ContentType="application/vnd.openxmlformats-officedocument.presentationml.notesSlide+xml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notesSlides/notesSlide9.xml" ContentType="application/vnd.openxmlformats-officedocument.presentationml.notesSlide+xml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45"/>
  </p:notesMasterIdLst>
  <p:handoutMasterIdLst>
    <p:handoutMasterId r:id="rId46"/>
  </p:handoutMasterIdLst>
  <p:sldIdLst>
    <p:sldId id="308" r:id="rId2"/>
    <p:sldId id="342" r:id="rId3"/>
    <p:sldId id="307" r:id="rId4"/>
    <p:sldId id="338" r:id="rId5"/>
    <p:sldId id="274" r:id="rId6"/>
    <p:sldId id="275" r:id="rId7"/>
    <p:sldId id="276" r:id="rId8"/>
    <p:sldId id="277" r:id="rId9"/>
    <p:sldId id="278" r:id="rId10"/>
    <p:sldId id="279" r:id="rId11"/>
    <p:sldId id="356" r:id="rId12"/>
    <p:sldId id="357" r:id="rId13"/>
    <p:sldId id="281" r:id="rId14"/>
    <p:sldId id="282" r:id="rId15"/>
    <p:sldId id="358" r:id="rId16"/>
    <p:sldId id="360" r:id="rId17"/>
    <p:sldId id="361" r:id="rId18"/>
    <p:sldId id="362" r:id="rId19"/>
    <p:sldId id="364" r:id="rId20"/>
    <p:sldId id="363" r:id="rId21"/>
    <p:sldId id="365" r:id="rId22"/>
    <p:sldId id="366" r:id="rId23"/>
    <p:sldId id="367" r:id="rId24"/>
    <p:sldId id="280" r:id="rId25"/>
    <p:sldId id="359" r:id="rId26"/>
    <p:sldId id="271" r:id="rId27"/>
    <p:sldId id="283" r:id="rId28"/>
    <p:sldId id="368" r:id="rId29"/>
    <p:sldId id="370" r:id="rId30"/>
    <p:sldId id="371" r:id="rId31"/>
    <p:sldId id="339" r:id="rId32"/>
    <p:sldId id="328" r:id="rId33"/>
    <p:sldId id="329" r:id="rId34"/>
    <p:sldId id="284" r:id="rId35"/>
    <p:sldId id="374" r:id="rId36"/>
    <p:sldId id="285" r:id="rId37"/>
    <p:sldId id="286" r:id="rId38"/>
    <p:sldId id="372" r:id="rId39"/>
    <p:sldId id="373" r:id="rId40"/>
    <p:sldId id="323" r:id="rId41"/>
    <p:sldId id="344" r:id="rId42"/>
    <p:sldId id="345" r:id="rId43"/>
    <p:sldId id="325" r:id="rId4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nuel Fradinho" initials="MF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CC6600"/>
    <a:srgbClr val="006699"/>
    <a:srgbClr val="FF9900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8" d="100"/>
        <a:sy n="68" d="100"/>
      </p:scale>
      <p:origin x="0" y="430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handoutMaster" Target="handoutMasters/handoutMaster1.xml"/><Relationship Id="rId47" Type="http://schemas.openxmlformats.org/officeDocument/2006/relationships/printerSettings" Target="printerSettings/printerSettings1.bin"/><Relationship Id="rId48" Type="http://schemas.openxmlformats.org/officeDocument/2006/relationships/commentAuthors" Target="commentAuthors.xml"/><Relationship Id="rId49" Type="http://schemas.openxmlformats.org/officeDocument/2006/relationships/presProps" Target="presProp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viewProps" Target="viewProps.xml"/><Relationship Id="rId51" Type="http://schemas.openxmlformats.org/officeDocument/2006/relationships/theme" Target="theme/theme1.xml"/><Relationship Id="rId5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notesMaster" Target="notesMasters/notesMaster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0-02-17T21:20:41.922" idx="1">
    <p:pos x="10" y="10"/>
    <p:text>Illustration of Consistency issues by having three different hosts illustrating casual consistency with differences in the updates of an avatar. The host B is the owner of the avatar. In host A, there is a slight delay but then the avatar synchronizes by apparently moving faster than in Host B. The same concerning Host C, where the delay is even greater than in A.
</p:text>
  </p:cm>
</p:cmLst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A7162314-DABC-F047-8BF5-08133B3257C2}" type="datetime1">
              <a:rPr lang="en-US"/>
              <a:pPr>
                <a:defRPr/>
              </a:pPr>
              <a:t>1/28/16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9DDB0CC0-071F-9849-B8CC-75DCB6FA59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2195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0C4840F3-2D4F-C24F-A7D1-62CBD6B18BF0}" type="datetime1">
              <a:rPr lang="en-US"/>
              <a:pPr>
                <a:defRPr/>
              </a:pPr>
              <a:t>1/28/16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B7BE59E9-147D-0B47-8EB8-CCAF3A9CF09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49192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9" charset="-128"/>
        <a:cs typeface="ＭＳ Ｐゴシック" pitchFamily="-109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9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9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9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9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5014775" indent="-34592734" defTabSz="914423" eaLnBrk="0" hangingPunct="0"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22041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84408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266124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68816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ABDA568A-06DA-6044-9409-FD657B64B261}" type="slidenum">
              <a:rPr lang="en-GB" sz="1200"/>
              <a:pPr eaLnBrk="1" hangingPunct="1"/>
              <a:t>3</a:t>
            </a:fld>
            <a:endParaRPr lang="en-GB" sz="120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defTabSz="9239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63899D9-5549-B645-A1E7-A9B6DCA5A867}" type="slidenum">
              <a:rPr lang="en-US" sz="1200"/>
              <a:pPr/>
              <a:t>19</a:t>
            </a:fld>
            <a:endParaRPr lang="en-US" sz="1200"/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defTabSz="9239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4CC0882D-FDA7-344E-884C-9FC816F59D4E}" type="slidenum">
              <a:rPr lang="en-US" sz="1200"/>
              <a:pPr/>
              <a:t>20</a:t>
            </a:fld>
            <a:endParaRPr lang="en-US" sz="1200"/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defTabSz="9239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6DB5E33-F9B8-EE4B-B051-5DFE9BB637D6}" type="slidenum">
              <a:rPr lang="en-US" sz="1200"/>
              <a:pPr/>
              <a:t>21</a:t>
            </a:fld>
            <a:endParaRPr lang="en-US" sz="1200"/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defTabSz="9239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860684E-23C9-7341-B3A0-258B1401008A}" type="slidenum">
              <a:rPr lang="en-US" sz="1200"/>
              <a:pPr/>
              <a:t>22</a:t>
            </a:fld>
            <a:endParaRPr lang="en-US" sz="1200"/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>
                <a:latin typeface="Calibri" charset="0"/>
              </a:rPr>
              <a:t>Figure 10.4</a:t>
            </a:r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204E24B-AF82-E944-9573-B9CBCFEBE65C}" type="slidenum">
              <a:rPr lang="en-US" sz="1200">
                <a:latin typeface="Calibri" charset="0"/>
              </a:rPr>
              <a:pPr eaLnBrk="1" hangingPunct="1"/>
              <a:t>25</a:t>
            </a:fld>
            <a:endParaRPr lang="en-US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072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>
                <a:latin typeface="Calibri" charset="0"/>
              </a:rPr>
              <a:t>Figure 10.6</a:t>
            </a:r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BC0ED2B-54A1-E349-A90A-A0A2532E1FE7}" type="slidenum">
              <a:rPr lang="en-US" sz="1200">
                <a:latin typeface="Calibri" charset="0"/>
              </a:rPr>
              <a:pPr eaLnBrk="1" hangingPunct="1"/>
              <a:t>29</a:t>
            </a:fld>
            <a:endParaRPr lang="en-US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>
                <a:latin typeface="Calibri" charset="0"/>
              </a:rPr>
              <a:t>Figure 10.4</a:t>
            </a:r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204E24B-AF82-E944-9573-B9CBCFEBE65C}" type="slidenum">
              <a:rPr lang="en-US" sz="1200">
                <a:latin typeface="Calibri" charset="0"/>
              </a:rPr>
              <a:pPr eaLnBrk="1" hangingPunct="1"/>
              <a:t>30</a:t>
            </a:fld>
            <a:endParaRPr lang="en-US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Queue</a:t>
            </a:r>
            <a:r>
              <a:rPr lang="en-GB" baseline="0" dirty="0" smtClean="0"/>
              <a:t> is full, packet is dropped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7CC82-431F-4865-A7B1-A713A8729853}" type="slidenum">
              <a:rPr lang="en-GB" smtClean="0"/>
              <a:pPr/>
              <a:t>34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933829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defTabSz="9239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460CB9B3-A8F3-3D44-9F48-2E9CE8C606F4}" type="slidenum">
              <a:rPr lang="en-US" sz="1200"/>
              <a:pPr/>
              <a:t>35</a:t>
            </a:fld>
            <a:endParaRPr lang="en-US" sz="1200"/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Illustration of Consistency</a:t>
            </a:r>
            <a:r>
              <a:rPr lang="en-GB" baseline="0" dirty="0" smtClean="0"/>
              <a:t> issues by having three different hosts illustrating casual consistency with differences in the updates of an avatar. The host B is the owner of the avatar. In host A, there is a slight delay but then the avatar synchronizes by apparently moving faster than in Host B. The same concerning Host C, where the delay is even greater than in A.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7CC82-431F-4865-A7B1-A713A8729853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>
                <a:latin typeface="Calibri" charset="0"/>
              </a:rPr>
              <a:t>Figure 10.1 (Top)</a:t>
            </a: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F7685D0-5A05-A74B-B3C9-7DC18FF62A09}" type="slidenum">
              <a:rPr lang="en-US" sz="1200">
                <a:latin typeface="Calibri" charset="0"/>
              </a:rPr>
              <a:pPr eaLnBrk="1" hangingPunct="1"/>
              <a:t>11</a:t>
            </a:fld>
            <a:endParaRPr lang="en-US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>
                <a:latin typeface="Calibri" charset="0"/>
              </a:rPr>
              <a:t>Figure 10.1 (Bottom)</a:t>
            </a: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9B8ABDFD-1F60-FF49-9DF9-4632019119E9}" type="slidenum">
              <a:rPr lang="en-US" sz="1200">
                <a:latin typeface="Calibri" charset="0"/>
              </a:rPr>
              <a:pPr eaLnBrk="1" hangingPunct="1"/>
              <a:t>12</a:t>
            </a:fld>
            <a:endParaRPr lang="en-US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Sources of latency:</a:t>
            </a:r>
          </a:p>
          <a:p>
            <a:pPr marL="171450" indent="-171450">
              <a:buFontTx/>
              <a:buChar char="-"/>
            </a:pPr>
            <a:r>
              <a:rPr lang="en-GB" dirty="0" smtClean="0"/>
              <a:t>Input queue : Queuing</a:t>
            </a:r>
            <a:r>
              <a:rPr lang="en-GB" baseline="0" dirty="0" smtClean="0"/>
              <a:t> latency</a:t>
            </a:r>
            <a:endParaRPr lang="en-GB" dirty="0" smtClean="0"/>
          </a:p>
          <a:p>
            <a:pPr marL="171450" indent="-171450">
              <a:buFontTx/>
              <a:buChar char="-"/>
            </a:pPr>
            <a:r>
              <a:rPr lang="en-GB" dirty="0" smtClean="0"/>
              <a:t>Processing</a:t>
            </a:r>
            <a:r>
              <a:rPr lang="en-GB" baseline="0" dirty="0" smtClean="0"/>
              <a:t> and error bit checking</a:t>
            </a:r>
          </a:p>
          <a:p>
            <a:pPr marL="171450" indent="-171450">
              <a:buFontTx/>
              <a:buChar char="-"/>
            </a:pPr>
            <a:r>
              <a:rPr lang="en-GB" baseline="0" dirty="0" smtClean="0"/>
              <a:t>Output queue : Queuing latency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7CC82-431F-4865-A7B1-A713A8729853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67867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>
                <a:latin typeface="Calibri" charset="0"/>
              </a:rPr>
              <a:t>Figure 10.2</a:t>
            </a:r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6C50861-365C-4F49-B7D7-4389B5359E8D}" type="slidenum">
              <a:rPr lang="en-US" sz="1200">
                <a:latin typeface="Calibri" charset="0"/>
              </a:rPr>
              <a:pPr eaLnBrk="1" hangingPunct="1"/>
              <a:t>15</a:t>
            </a:fld>
            <a:endParaRPr lang="en-US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defTabSz="9239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0326D13-269A-D948-A300-9B327DBA5345}" type="slidenum">
              <a:rPr lang="en-US" sz="1200"/>
              <a:pPr/>
              <a:t>16</a:t>
            </a:fld>
            <a:endParaRPr lang="en-US" sz="1200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defTabSz="9239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705B890-A742-B34F-B323-77B4D82F2B66}" type="slidenum">
              <a:rPr lang="en-US" sz="1200"/>
              <a:pPr/>
              <a:t>17</a:t>
            </a:fld>
            <a:endParaRPr lang="en-US" sz="1200"/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defTabSz="9239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8BE55256-6006-5B48-849E-90342CBBB35A}" type="slidenum">
              <a:rPr lang="en-US" sz="1200"/>
              <a:pPr/>
              <a:t>18</a:t>
            </a:fld>
            <a:endParaRPr lang="en-US" sz="1200"/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2.xml"/><Relationship Id="rId2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362200" y="4800600"/>
            <a:ext cx="6477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sz="3200" dirty="0" smtClean="0">
              <a:solidFill>
                <a:schemeClr val="tx2"/>
              </a:solidFill>
              <a:latin typeface="Tw Cen MT" charset="0"/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 baseline="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ctrTitle" hasCustomPrompt="1"/>
          </p:nvPr>
        </p:nvSpPr>
        <p:spPr>
          <a:xfrm>
            <a:off x="2362200" y="1219200"/>
            <a:ext cx="6477000" cy="1066800"/>
          </a:xfrm>
        </p:spPr>
        <p:txBody>
          <a:bodyPr>
            <a:normAutofit/>
          </a:bodyPr>
          <a:lstStyle>
            <a:lvl1pPr>
              <a:defRPr sz="2800" baseline="0"/>
            </a:lvl1pPr>
          </a:lstStyle>
          <a:p>
            <a:r>
              <a:rPr lang="en-US" dirty="0" smtClean="0"/>
              <a:t>Networked Graphics</a:t>
            </a:r>
            <a:endParaRPr lang="en-US" dirty="0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0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1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5BAFD99-9F91-0647-BFD5-58353F3048D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7160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1CA777-73F1-D54F-B620-8B45135165C0}" type="datetime1">
              <a:rPr lang="en-US"/>
              <a:pPr>
                <a:defRPr/>
              </a:pPr>
              <a:t>1/28/16</a:t>
            </a:fld>
            <a:endParaRPr lang="en-GB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9A3133-23AC-3640-AC15-8D08BDEC9C9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6681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C5E2EF-FD0B-204B-8912-AFEAD7FE6BCB}" type="datetime1">
              <a:rPr lang="en-US"/>
              <a:pPr>
                <a:defRPr/>
              </a:pPr>
              <a:t>1/28/16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4FBCE8-5314-444C-A1B7-1DC27C40C27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73459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Title 1"/>
          <p:cNvSpPr txBox="1">
            <a:spLocks/>
          </p:cNvSpPr>
          <p:nvPr userDrawn="1"/>
        </p:nvSpPr>
        <p:spPr bwMode="auto">
          <a:xfrm>
            <a:off x="2362200" y="3733800"/>
            <a:ext cx="6477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5400" smtClean="0">
                <a:solidFill>
                  <a:schemeClr val="tx2"/>
                </a:solidFill>
                <a:latin typeface="Tw Cen MT" charset="0"/>
              </a:rPr>
              <a:t>Networked Graphics</a:t>
            </a:r>
            <a:br>
              <a:rPr lang="en-US" sz="5400" smtClean="0">
                <a:solidFill>
                  <a:schemeClr val="tx2"/>
                </a:solidFill>
                <a:latin typeface="Tw Cen MT" charset="0"/>
              </a:rPr>
            </a:br>
            <a:endParaRPr lang="en-US" sz="5400" smtClean="0">
              <a:solidFill>
                <a:schemeClr val="tx2"/>
              </a:solidFill>
              <a:latin typeface="Tw Cen MT" charset="0"/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2362200" y="4800600"/>
            <a:ext cx="6477000" cy="106680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59AB7EF-BAFD-0642-8D40-0C9FB3334A4D}" type="datetime1">
              <a:rPr lang="en-US"/>
              <a:pPr>
                <a:defRPr/>
              </a:pPr>
              <a:t>1/28/16</a:t>
            </a:fld>
            <a:endParaRPr lang="en-GB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EC29AACD-0C50-5341-9548-A96B92F690C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56953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7276E5-5E2E-4747-A215-B357804FE2B0}" type="datetime1">
              <a:rPr lang="en-US"/>
              <a:pPr>
                <a:defRPr/>
              </a:pPr>
              <a:t>1/28/16</a:t>
            </a:fld>
            <a:endParaRPr lang="en-GB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8D65DD-D536-774D-A6ED-E07C98463D5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8954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>
            <a:normAutofit/>
          </a:bodyPr>
          <a:lstStyle>
            <a:lvl1pPr algn="l">
              <a:buNone/>
              <a:defRPr sz="3200" b="0" cap="all"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ABC0A-D6C7-C145-BCBF-C695A17EB41F}" type="datetime1">
              <a:rPr lang="en-US"/>
              <a:pPr>
                <a:defRPr/>
              </a:pPr>
              <a:t>1/28/16</a:t>
            </a:fld>
            <a:endParaRPr lang="en-GB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pPr>
              <a:defRPr/>
            </a:pPr>
            <a:fld id="{33D6A2AB-A100-BD4D-B72E-844D99C0AAE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02353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417CF7-40A7-3E48-A9E7-9CB6C7D13F57}" type="datetime1">
              <a:rPr lang="en-US"/>
              <a:pPr>
                <a:defRPr/>
              </a:pPr>
              <a:t>1/28/16</a:t>
            </a:fld>
            <a:endParaRPr lang="en-GB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7A4DE5-AEBE-774D-8256-6B36F9A05BE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757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BB7567-61AC-CD4D-8129-B017AB13B874}" type="datetime1">
              <a:rPr lang="en-US"/>
              <a:pPr>
                <a:defRPr/>
              </a:pPr>
              <a:t>1/28/16</a:t>
            </a:fld>
            <a:endParaRPr lang="en-GB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B23B81-B4BD-7D4C-8B39-65ACEBB70E0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4598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F2ACB0-6AEA-A440-BE27-0C72D23794FB}" type="datetime1">
              <a:rPr lang="en-US"/>
              <a:pPr>
                <a:defRPr/>
              </a:pPr>
              <a:t>1/28/16</a:t>
            </a:fld>
            <a:endParaRPr lang="en-GB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61AD35-2B69-3343-92EC-51D6824FF4B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7428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00B66F-C8DC-4E44-9799-2C479AA65025}" type="datetime1">
              <a:rPr lang="en-US"/>
              <a:pPr>
                <a:defRPr/>
              </a:pPr>
              <a:t>1/28/16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D64C503-9909-F146-BDE1-7201DAC2BF4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1685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ED410-4BE3-E542-A1DF-580D28685398}" type="datetime1">
              <a:rPr lang="en-US"/>
              <a:pPr>
                <a:defRPr/>
              </a:pPr>
              <a:t>1/28/16</a:t>
            </a:fld>
            <a:endParaRPr lang="en-GB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37E00-6A4B-B44D-B03D-A31C9648E08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6310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GB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449A99-3FA5-BB4B-9B17-442261169107}" type="datetime1">
              <a:rPr lang="en-US"/>
              <a:pPr>
                <a:defRPr/>
              </a:pPr>
              <a:t>1/28/16</a:t>
            </a:fld>
            <a:endParaRPr lang="en-GB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pPr>
              <a:defRPr/>
            </a:pPr>
            <a:fld id="{D84E0141-50BD-3E47-841C-37143FEF27F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3873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2"/>
                </a:solidFill>
                <a:latin typeface="Tw Cen MT" charset="0"/>
              </a:defRPr>
            </a:lvl1pPr>
          </a:lstStyle>
          <a:p>
            <a:pPr>
              <a:defRPr/>
            </a:pPr>
            <a:fld id="{169DABB2-FB92-F843-AA9A-0BF20FF5D69D}" type="datetime1">
              <a:rPr lang="en-US"/>
              <a:pPr>
                <a:defRPr/>
              </a:pPr>
              <a:t>1/28/16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400" b="1">
                <a:solidFill>
                  <a:srgbClr val="FFFFFF"/>
                </a:solidFill>
                <a:latin typeface="Tw Cen MT" charset="0"/>
              </a:defRPr>
            </a:lvl1pPr>
          </a:lstStyle>
          <a:p>
            <a:pPr>
              <a:defRPr/>
            </a:pPr>
            <a:fld id="{E9C3ED1A-43A3-8241-AA75-1C2032C944E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0" r:id="rId2"/>
    <p:sldLayoutId id="2147483775" r:id="rId3"/>
    <p:sldLayoutId id="2147483776" r:id="rId4"/>
    <p:sldLayoutId id="2147483777" r:id="rId5"/>
    <p:sldLayoutId id="2147483771" r:id="rId6"/>
    <p:sldLayoutId id="2147483778" r:id="rId7"/>
    <p:sldLayoutId id="2147483772" r:id="rId8"/>
    <p:sldLayoutId id="2147483779" r:id="rId9"/>
    <p:sldLayoutId id="2147483773" r:id="rId10"/>
    <p:sldLayoutId id="2147483780" r:id="rId11"/>
    <p:sldLayoutId id="2147483781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-109" charset="-18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-109" charset="-18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-109" charset="-18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-109" charset="-18"/>
          <a:ea typeface="ＭＳ Ｐゴシック" pitchFamily="-109" charset="-128"/>
          <a:cs typeface="ＭＳ Ｐゴシック" pitchFamily="-109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-109" charset="-18"/>
          <a:ea typeface="ＭＳ Ｐゴシック" pitchFamily="-109" charset="-128"/>
          <a:cs typeface="ＭＳ Ｐゴシック" pitchFamily="-109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-109" charset="-18"/>
          <a:ea typeface="ＭＳ Ｐゴシック" pitchFamily="-109" charset="-128"/>
          <a:cs typeface="ＭＳ Ｐゴシック" pitchFamily="-109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-109" charset="-18"/>
          <a:ea typeface="ＭＳ Ｐゴシック" pitchFamily="-109" charset="-128"/>
          <a:cs typeface="ＭＳ Ｐゴシック" pitchFamily="-109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-109" charset="-18"/>
          <a:ea typeface="ＭＳ Ｐゴシック" pitchFamily="-109" charset="-128"/>
          <a:cs typeface="ＭＳ Ｐゴシック" pitchFamily="-109" charset="-128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charset="0"/>
        <a:buChar char=""/>
        <a:defRPr sz="2900" kern="1200">
          <a:solidFill>
            <a:schemeClr val="tx1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charset="0"/>
        <a:buChar char=""/>
        <a:defRPr sz="2600" kern="1200">
          <a:solidFill>
            <a:schemeClr val="tx1"/>
          </a:solidFill>
          <a:latin typeface="+mn-lt"/>
          <a:ea typeface="ＭＳ Ｐゴシック" pitchFamily="-109" charset="-128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"/>
        <a:defRPr sz="2300" kern="1200">
          <a:solidFill>
            <a:schemeClr val="tx1"/>
          </a:solidFill>
          <a:latin typeface="+mn-lt"/>
          <a:ea typeface="ＭＳ Ｐゴシック" pitchFamily="-109" charset="-128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charset="0"/>
        <a:buChar char=""/>
        <a:defRPr sz="2000" kern="1200">
          <a:solidFill>
            <a:schemeClr val="tx1"/>
          </a:solidFill>
          <a:latin typeface="+mn-lt"/>
          <a:ea typeface="ＭＳ Ｐゴシック" pitchFamily="-109" charset="-128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charset="0"/>
        <a:buChar char=""/>
        <a:defRPr sz="2000" kern="1200">
          <a:solidFill>
            <a:schemeClr val="tx1"/>
          </a:solidFill>
          <a:latin typeface="+mn-lt"/>
          <a:ea typeface="ＭＳ Ｐゴシック" pitchFamily="-109" charset="-128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5.wmf"/><Relationship Id="rId6" Type="http://schemas.openxmlformats.org/officeDocument/2006/relationships/oleObject" Target="../embeddings/oleObject2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4" Type="http://schemas.openxmlformats.org/officeDocument/2006/relationships/oleObject" Target="../embeddings/oleObject3.bin"/><Relationship Id="rId5" Type="http://schemas.openxmlformats.org/officeDocument/2006/relationships/image" Target="../media/image5.wmf"/><Relationship Id="rId6" Type="http://schemas.openxmlformats.org/officeDocument/2006/relationships/oleObject" Target="../embeddings/oleObject4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4" Type="http://schemas.openxmlformats.org/officeDocument/2006/relationships/oleObject" Target="../embeddings/oleObject5.bin"/><Relationship Id="rId5" Type="http://schemas.openxmlformats.org/officeDocument/2006/relationships/image" Target="../media/image5.wmf"/><Relationship Id="rId6" Type="http://schemas.openxmlformats.org/officeDocument/2006/relationships/oleObject" Target="../embeddings/oleObject6.bin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4" Type="http://schemas.openxmlformats.org/officeDocument/2006/relationships/oleObject" Target="../embeddings/oleObject7.bin"/><Relationship Id="rId5" Type="http://schemas.openxmlformats.org/officeDocument/2006/relationships/image" Target="../media/image5.wmf"/><Relationship Id="rId6" Type="http://schemas.openxmlformats.org/officeDocument/2006/relationships/oleObject" Target="../embeddings/oleObject8.bin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4" Type="http://schemas.openxmlformats.org/officeDocument/2006/relationships/oleObject" Target="../embeddings/oleObject9.bin"/><Relationship Id="rId5" Type="http://schemas.openxmlformats.org/officeDocument/2006/relationships/image" Target="../media/image5.wmf"/><Relationship Id="rId6" Type="http://schemas.openxmlformats.org/officeDocument/2006/relationships/oleObject" Target="../embeddings/oleObject10.bin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4" Type="http://schemas.openxmlformats.org/officeDocument/2006/relationships/image" Target="../media/image5.w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4" Type="http://schemas.openxmlformats.org/officeDocument/2006/relationships/image" Target="../media/image5.wmf"/><Relationship Id="rId5" Type="http://schemas.openxmlformats.org/officeDocument/2006/relationships/oleObject" Target="../embeddings/oleObject13.bin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file:///\\localhost\Users\anthonysteed\Desktop\Macintosh%20HD:Users:anthonysteed:Dropbox:netbook:chapter%2010.docx!OLE_LINK3" TargetMode="External"/><Relationship Id="rId4" Type="http://schemas.openxmlformats.org/officeDocument/2006/relationships/image" Target="../media/image8.e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comments" Target="../comments/commen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1219200"/>
            <a:ext cx="8299648" cy="1066800"/>
          </a:xfrm>
        </p:spPr>
        <p:txBody>
          <a:bodyPr>
            <a:noAutofit/>
          </a:bodyPr>
          <a:lstStyle/>
          <a:p>
            <a:r>
              <a:rPr lang="en-GB" sz="4000" dirty="0" smtClean="0"/>
              <a:t>Network Behaviour &amp; Impairments</a:t>
            </a:r>
            <a:endParaRPr lang="en-GB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0497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Rectangle 130"/>
          <p:cNvSpPr/>
          <p:nvPr/>
        </p:nvSpPr>
        <p:spPr>
          <a:xfrm>
            <a:off x="1785918" y="6072206"/>
            <a:ext cx="4286280" cy="571480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r"/>
            <a:r>
              <a:rPr lang="en-GB" sz="1200" b="1" dirty="0" smtClean="0">
                <a:latin typeface="Arial" pitchFamily="34" charset="0"/>
                <a:cs typeface="Arial" pitchFamily="34" charset="0"/>
              </a:rPr>
              <a:t>Server Application</a:t>
            </a:r>
            <a:endParaRPr lang="en-GB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08" name="Rectangle 2307"/>
          <p:cNvSpPr/>
          <p:nvPr/>
        </p:nvSpPr>
        <p:spPr>
          <a:xfrm>
            <a:off x="1785918" y="1357298"/>
            <a:ext cx="4286280" cy="2428892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r"/>
            <a:r>
              <a:rPr lang="en-GB" sz="1200" b="1" dirty="0" smtClean="0">
                <a:latin typeface="Arial" pitchFamily="34" charset="0"/>
                <a:cs typeface="Arial" pitchFamily="34" charset="0"/>
              </a:rPr>
              <a:t>Application</a:t>
            </a:r>
            <a:endParaRPr lang="en-GB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Latency and Jitter : Client and Server</a:t>
            </a:r>
            <a:endParaRPr lang="en-GB" dirty="0"/>
          </a:p>
        </p:txBody>
      </p:sp>
      <p:sp>
        <p:nvSpPr>
          <p:cNvPr id="1704" name="Oval 1703"/>
          <p:cNvSpPr/>
          <p:nvPr/>
        </p:nvSpPr>
        <p:spPr>
          <a:xfrm>
            <a:off x="571472" y="2802980"/>
            <a:ext cx="1000132" cy="357190"/>
          </a:xfrm>
          <a:prstGeom prst="ellipse">
            <a:avLst/>
          </a:prstGeom>
          <a:solidFill>
            <a:srgbClr val="4F81BD"/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2" name="Group 2297"/>
          <p:cNvGrpSpPr/>
          <p:nvPr/>
        </p:nvGrpSpPr>
        <p:grpSpPr>
          <a:xfrm>
            <a:off x="6786578" y="3357562"/>
            <a:ext cx="1905000" cy="1917700"/>
            <a:chOff x="3143240" y="2071678"/>
            <a:chExt cx="1905000" cy="1917700"/>
          </a:xfrm>
        </p:grpSpPr>
        <p:sp>
          <p:nvSpPr>
            <p:cNvPr id="1706" name="Oval 1705"/>
            <p:cNvSpPr/>
            <p:nvPr/>
          </p:nvSpPr>
          <p:spPr>
            <a:xfrm>
              <a:off x="3643306" y="3500438"/>
              <a:ext cx="1000132" cy="357190"/>
            </a:xfrm>
            <a:prstGeom prst="ellipse">
              <a:avLst/>
            </a:prstGeom>
            <a:solidFill>
              <a:srgbClr val="4F81BD"/>
            </a:solidFill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4" name="Group 1777"/>
            <p:cNvGrpSpPr/>
            <p:nvPr/>
          </p:nvGrpSpPr>
          <p:grpSpPr>
            <a:xfrm flipH="1">
              <a:off x="3143240" y="2071678"/>
              <a:ext cx="1905000" cy="1917700"/>
              <a:chOff x="3286116" y="2285992"/>
              <a:chExt cx="1905000" cy="1917700"/>
            </a:xfrm>
          </p:grpSpPr>
          <p:pic>
            <p:nvPicPr>
              <p:cNvPr id="1779" name="Picture 2" descr="C:\Users\ManuelOliveira\AppData\Local\Microsoft\Windows\Temporary Internet Files\Content.IE5\ZGXR4OEV\MCj04315660000[1]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3286116" y="2285992"/>
                <a:ext cx="1905000" cy="1917700"/>
              </a:xfrm>
              <a:prstGeom prst="rect">
                <a:avLst/>
              </a:prstGeom>
              <a:noFill/>
            </p:spPr>
          </p:pic>
          <p:grpSp>
            <p:nvGrpSpPr>
              <p:cNvPr id="5" name="Group 1"/>
              <p:cNvGrpSpPr/>
              <p:nvPr/>
            </p:nvGrpSpPr>
            <p:grpSpPr>
              <a:xfrm rot="500671">
                <a:off x="3586911" y="2551028"/>
                <a:ext cx="1114039" cy="890107"/>
                <a:chOff x="3857562" y="2000240"/>
                <a:chExt cx="4572090" cy="3357586"/>
              </a:xfrm>
            </p:grpSpPr>
            <p:sp>
              <p:nvSpPr>
                <p:cNvPr id="1781" name="Rectangle 1780"/>
                <p:cNvSpPr/>
                <p:nvPr/>
              </p:nvSpPr>
              <p:spPr>
                <a:xfrm>
                  <a:off x="3857620" y="2000240"/>
                  <a:ext cx="4572032" cy="3357586"/>
                </a:xfrm>
                <a:prstGeom prst="rect">
                  <a:avLst/>
                </a:prstGeom>
                <a:solidFill>
                  <a:srgbClr val="4F81BD">
                    <a:lumMod val="60000"/>
                    <a:lumOff val="40000"/>
                  </a:srgbClr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782" name="Freeform 1781"/>
                <p:cNvSpPr/>
                <p:nvPr/>
              </p:nvSpPr>
              <p:spPr>
                <a:xfrm>
                  <a:off x="3857562" y="2073500"/>
                  <a:ext cx="4562803" cy="2466860"/>
                </a:xfrm>
                <a:custGeom>
                  <a:avLst/>
                  <a:gdLst>
                    <a:gd name="connsiteX0" fmla="*/ 0 w 5177307"/>
                    <a:gd name="connsiteY0" fmla="*/ 1365160 h 3284112"/>
                    <a:gd name="connsiteX1" fmla="*/ 1068947 w 5177307"/>
                    <a:gd name="connsiteY1" fmla="*/ 0 h 3284112"/>
                    <a:gd name="connsiteX2" fmla="*/ 1506828 w 5177307"/>
                    <a:gd name="connsiteY2" fmla="*/ 1056067 h 3284112"/>
                    <a:gd name="connsiteX3" fmla="*/ 2318197 w 5177307"/>
                    <a:gd name="connsiteY3" fmla="*/ 25757 h 3284112"/>
                    <a:gd name="connsiteX4" fmla="*/ 3593206 w 5177307"/>
                    <a:gd name="connsiteY4" fmla="*/ 1841678 h 3284112"/>
                    <a:gd name="connsiteX5" fmla="*/ 4146997 w 5177307"/>
                    <a:gd name="connsiteY5" fmla="*/ 734095 h 3284112"/>
                    <a:gd name="connsiteX6" fmla="*/ 4584879 w 5177307"/>
                    <a:gd name="connsiteY6" fmla="*/ 1506828 h 3284112"/>
                    <a:gd name="connsiteX7" fmla="*/ 4584879 w 5177307"/>
                    <a:gd name="connsiteY7" fmla="*/ 3284112 h 3284112"/>
                    <a:gd name="connsiteX8" fmla="*/ 0 w 5177307"/>
                    <a:gd name="connsiteY8" fmla="*/ 1365160 h 3284112"/>
                    <a:gd name="connsiteX0" fmla="*/ 0 w 5389809"/>
                    <a:gd name="connsiteY0" fmla="*/ 1365160 h 3498760"/>
                    <a:gd name="connsiteX1" fmla="*/ 1068947 w 5389809"/>
                    <a:gd name="connsiteY1" fmla="*/ 0 h 3498760"/>
                    <a:gd name="connsiteX2" fmla="*/ 1506828 w 5389809"/>
                    <a:gd name="connsiteY2" fmla="*/ 1056067 h 3498760"/>
                    <a:gd name="connsiteX3" fmla="*/ 2318197 w 5389809"/>
                    <a:gd name="connsiteY3" fmla="*/ 25757 h 3498760"/>
                    <a:gd name="connsiteX4" fmla="*/ 3593206 w 5389809"/>
                    <a:gd name="connsiteY4" fmla="*/ 1841678 h 3498760"/>
                    <a:gd name="connsiteX5" fmla="*/ 4146997 w 5389809"/>
                    <a:gd name="connsiteY5" fmla="*/ 734095 h 3498760"/>
                    <a:gd name="connsiteX6" fmla="*/ 4584879 w 5389809"/>
                    <a:gd name="connsiteY6" fmla="*/ 1506828 h 3498760"/>
                    <a:gd name="connsiteX7" fmla="*/ 4829578 w 5389809"/>
                    <a:gd name="connsiteY7" fmla="*/ 2653047 h 3498760"/>
                    <a:gd name="connsiteX8" fmla="*/ 4584879 w 5389809"/>
                    <a:gd name="connsiteY8" fmla="*/ 3284112 h 3498760"/>
                    <a:gd name="connsiteX9" fmla="*/ 0 w 5389809"/>
                    <a:gd name="connsiteY9" fmla="*/ 1365160 h 3498760"/>
                    <a:gd name="connsiteX0" fmla="*/ 0 w 5389809"/>
                    <a:gd name="connsiteY0" fmla="*/ 1365160 h 3498760"/>
                    <a:gd name="connsiteX1" fmla="*/ 1068947 w 5389809"/>
                    <a:gd name="connsiteY1" fmla="*/ 0 h 3498760"/>
                    <a:gd name="connsiteX2" fmla="*/ 1506828 w 5389809"/>
                    <a:gd name="connsiteY2" fmla="*/ 1056067 h 3498760"/>
                    <a:gd name="connsiteX3" fmla="*/ 2318197 w 5389809"/>
                    <a:gd name="connsiteY3" fmla="*/ 25757 h 3498760"/>
                    <a:gd name="connsiteX4" fmla="*/ 3593206 w 5389809"/>
                    <a:gd name="connsiteY4" fmla="*/ 1841678 h 3498760"/>
                    <a:gd name="connsiteX5" fmla="*/ 4146997 w 5389809"/>
                    <a:gd name="connsiteY5" fmla="*/ 734095 h 3498760"/>
                    <a:gd name="connsiteX6" fmla="*/ 4584879 w 5389809"/>
                    <a:gd name="connsiteY6" fmla="*/ 1506828 h 3498760"/>
                    <a:gd name="connsiteX7" fmla="*/ 4829578 w 5389809"/>
                    <a:gd name="connsiteY7" fmla="*/ 2653047 h 3498760"/>
                    <a:gd name="connsiteX8" fmla="*/ 4258042 w 5389809"/>
                    <a:gd name="connsiteY8" fmla="*/ 2653047 h 3498760"/>
                    <a:gd name="connsiteX9" fmla="*/ 4584879 w 5389809"/>
                    <a:gd name="connsiteY9" fmla="*/ 3284112 h 3498760"/>
                    <a:gd name="connsiteX10" fmla="*/ 0 w 5389809"/>
                    <a:gd name="connsiteY10" fmla="*/ 1365160 h 3498760"/>
                    <a:gd name="connsiteX0" fmla="*/ 0 w 4829578"/>
                    <a:gd name="connsiteY0" fmla="*/ 1365160 h 2653047"/>
                    <a:gd name="connsiteX1" fmla="*/ 1068947 w 4829578"/>
                    <a:gd name="connsiteY1" fmla="*/ 0 h 2653047"/>
                    <a:gd name="connsiteX2" fmla="*/ 1506828 w 4829578"/>
                    <a:gd name="connsiteY2" fmla="*/ 1056067 h 2653047"/>
                    <a:gd name="connsiteX3" fmla="*/ 2318197 w 4829578"/>
                    <a:gd name="connsiteY3" fmla="*/ 25757 h 2653047"/>
                    <a:gd name="connsiteX4" fmla="*/ 3593206 w 4829578"/>
                    <a:gd name="connsiteY4" fmla="*/ 1841678 h 2653047"/>
                    <a:gd name="connsiteX5" fmla="*/ 4146997 w 4829578"/>
                    <a:gd name="connsiteY5" fmla="*/ 734095 h 2653047"/>
                    <a:gd name="connsiteX6" fmla="*/ 4584879 w 4829578"/>
                    <a:gd name="connsiteY6" fmla="*/ 1506828 h 2653047"/>
                    <a:gd name="connsiteX7" fmla="*/ 4829578 w 4829578"/>
                    <a:gd name="connsiteY7" fmla="*/ 2653047 h 2653047"/>
                    <a:gd name="connsiteX8" fmla="*/ 4258042 w 4829578"/>
                    <a:gd name="connsiteY8" fmla="*/ 2653047 h 2653047"/>
                    <a:gd name="connsiteX9" fmla="*/ 0 w 4829578"/>
                    <a:gd name="connsiteY9" fmla="*/ 1365160 h 2653047"/>
                    <a:gd name="connsiteX0" fmla="*/ 0 w 4698642"/>
                    <a:gd name="connsiteY0" fmla="*/ 1365160 h 2653047"/>
                    <a:gd name="connsiteX1" fmla="*/ 1068947 w 4698642"/>
                    <a:gd name="connsiteY1" fmla="*/ 0 h 2653047"/>
                    <a:gd name="connsiteX2" fmla="*/ 1506828 w 4698642"/>
                    <a:gd name="connsiteY2" fmla="*/ 1056067 h 2653047"/>
                    <a:gd name="connsiteX3" fmla="*/ 2318197 w 4698642"/>
                    <a:gd name="connsiteY3" fmla="*/ 25757 h 2653047"/>
                    <a:gd name="connsiteX4" fmla="*/ 3593206 w 4698642"/>
                    <a:gd name="connsiteY4" fmla="*/ 1841678 h 2653047"/>
                    <a:gd name="connsiteX5" fmla="*/ 4146997 w 4698642"/>
                    <a:gd name="connsiteY5" fmla="*/ 734095 h 2653047"/>
                    <a:gd name="connsiteX6" fmla="*/ 4584879 w 4698642"/>
                    <a:gd name="connsiteY6" fmla="*/ 1506828 h 2653047"/>
                    <a:gd name="connsiteX7" fmla="*/ 4472356 w 4698642"/>
                    <a:gd name="connsiteY7" fmla="*/ 2653047 h 2653047"/>
                    <a:gd name="connsiteX8" fmla="*/ 4258042 w 4698642"/>
                    <a:gd name="connsiteY8" fmla="*/ 2653047 h 2653047"/>
                    <a:gd name="connsiteX9" fmla="*/ 0 w 4698642"/>
                    <a:gd name="connsiteY9" fmla="*/ 1365160 h 2653047"/>
                    <a:gd name="connsiteX0" fmla="*/ 0 w 4698642"/>
                    <a:gd name="connsiteY0" fmla="*/ 1365160 h 2653047"/>
                    <a:gd name="connsiteX1" fmla="*/ 1068947 w 4698642"/>
                    <a:gd name="connsiteY1" fmla="*/ 0 h 2653047"/>
                    <a:gd name="connsiteX2" fmla="*/ 1506828 w 4698642"/>
                    <a:gd name="connsiteY2" fmla="*/ 1056067 h 2653047"/>
                    <a:gd name="connsiteX3" fmla="*/ 2318197 w 4698642"/>
                    <a:gd name="connsiteY3" fmla="*/ 25757 h 2653047"/>
                    <a:gd name="connsiteX4" fmla="*/ 3593206 w 4698642"/>
                    <a:gd name="connsiteY4" fmla="*/ 1841678 h 2653047"/>
                    <a:gd name="connsiteX5" fmla="*/ 4146997 w 4698642"/>
                    <a:gd name="connsiteY5" fmla="*/ 734095 h 2653047"/>
                    <a:gd name="connsiteX6" fmla="*/ 4584879 w 4698642"/>
                    <a:gd name="connsiteY6" fmla="*/ 1506828 h 2653047"/>
                    <a:gd name="connsiteX7" fmla="*/ 4472356 w 4698642"/>
                    <a:gd name="connsiteY7" fmla="*/ 2653047 h 2653047"/>
                    <a:gd name="connsiteX8" fmla="*/ 4258042 w 4698642"/>
                    <a:gd name="connsiteY8" fmla="*/ 2653047 h 2653047"/>
                    <a:gd name="connsiteX9" fmla="*/ 0 w 4698642"/>
                    <a:gd name="connsiteY9" fmla="*/ 1365160 h 2653047"/>
                    <a:gd name="connsiteX0" fmla="*/ 0 w 4698642"/>
                    <a:gd name="connsiteY0" fmla="*/ 1365160 h 2653047"/>
                    <a:gd name="connsiteX1" fmla="*/ 1068947 w 4698642"/>
                    <a:gd name="connsiteY1" fmla="*/ 0 h 2653047"/>
                    <a:gd name="connsiteX2" fmla="*/ 1506828 w 4698642"/>
                    <a:gd name="connsiteY2" fmla="*/ 1056067 h 2653047"/>
                    <a:gd name="connsiteX3" fmla="*/ 2318197 w 4698642"/>
                    <a:gd name="connsiteY3" fmla="*/ 25757 h 2653047"/>
                    <a:gd name="connsiteX4" fmla="*/ 3593206 w 4698642"/>
                    <a:gd name="connsiteY4" fmla="*/ 1841678 h 2653047"/>
                    <a:gd name="connsiteX5" fmla="*/ 4146997 w 4698642"/>
                    <a:gd name="connsiteY5" fmla="*/ 734095 h 2653047"/>
                    <a:gd name="connsiteX6" fmla="*/ 4584879 w 4698642"/>
                    <a:gd name="connsiteY6" fmla="*/ 1506828 h 2653047"/>
                    <a:gd name="connsiteX7" fmla="*/ 4472356 w 4698642"/>
                    <a:gd name="connsiteY7" fmla="*/ 2653047 h 2653047"/>
                    <a:gd name="connsiteX8" fmla="*/ 4258042 w 4698642"/>
                    <a:gd name="connsiteY8" fmla="*/ 2653047 h 2653047"/>
                    <a:gd name="connsiteX9" fmla="*/ 0 w 4698642"/>
                    <a:gd name="connsiteY9" fmla="*/ 1365160 h 2653047"/>
                    <a:gd name="connsiteX0" fmla="*/ 0 w 5003435"/>
                    <a:gd name="connsiteY0" fmla="*/ 1365160 h 2867695"/>
                    <a:gd name="connsiteX1" fmla="*/ 1068947 w 5003435"/>
                    <a:gd name="connsiteY1" fmla="*/ 0 h 2867695"/>
                    <a:gd name="connsiteX2" fmla="*/ 1506828 w 5003435"/>
                    <a:gd name="connsiteY2" fmla="*/ 1056067 h 2867695"/>
                    <a:gd name="connsiteX3" fmla="*/ 2318197 w 5003435"/>
                    <a:gd name="connsiteY3" fmla="*/ 25757 h 2867695"/>
                    <a:gd name="connsiteX4" fmla="*/ 3593206 w 5003435"/>
                    <a:gd name="connsiteY4" fmla="*/ 1841678 h 2867695"/>
                    <a:gd name="connsiteX5" fmla="*/ 4146997 w 5003435"/>
                    <a:gd name="connsiteY5" fmla="*/ 734095 h 2867695"/>
                    <a:gd name="connsiteX6" fmla="*/ 4584879 w 5003435"/>
                    <a:gd name="connsiteY6" fmla="*/ 1506828 h 2867695"/>
                    <a:gd name="connsiteX7" fmla="*/ 4472356 w 5003435"/>
                    <a:gd name="connsiteY7" fmla="*/ 2653047 h 2867695"/>
                    <a:gd name="connsiteX8" fmla="*/ 4258042 w 5003435"/>
                    <a:gd name="connsiteY8" fmla="*/ 2653047 h 2867695"/>
                    <a:gd name="connsiteX9" fmla="*/ 0 w 5003435"/>
                    <a:gd name="connsiteY9" fmla="*/ 1365160 h 2867695"/>
                    <a:gd name="connsiteX0" fmla="*/ 0 w 5003435"/>
                    <a:gd name="connsiteY0" fmla="*/ 1365160 h 2867695"/>
                    <a:gd name="connsiteX1" fmla="*/ 1068947 w 5003435"/>
                    <a:gd name="connsiteY1" fmla="*/ 0 h 2867695"/>
                    <a:gd name="connsiteX2" fmla="*/ 1506828 w 5003435"/>
                    <a:gd name="connsiteY2" fmla="*/ 1056067 h 2867695"/>
                    <a:gd name="connsiteX3" fmla="*/ 2318197 w 5003435"/>
                    <a:gd name="connsiteY3" fmla="*/ 25757 h 2867695"/>
                    <a:gd name="connsiteX4" fmla="*/ 3593206 w 5003435"/>
                    <a:gd name="connsiteY4" fmla="*/ 1841678 h 2867695"/>
                    <a:gd name="connsiteX5" fmla="*/ 4146997 w 5003435"/>
                    <a:gd name="connsiteY5" fmla="*/ 734095 h 2867695"/>
                    <a:gd name="connsiteX6" fmla="*/ 4584879 w 5003435"/>
                    <a:gd name="connsiteY6" fmla="*/ 1506828 h 2867695"/>
                    <a:gd name="connsiteX7" fmla="*/ 4472356 w 5003435"/>
                    <a:gd name="connsiteY7" fmla="*/ 2653047 h 2867695"/>
                    <a:gd name="connsiteX8" fmla="*/ 4258042 w 5003435"/>
                    <a:gd name="connsiteY8" fmla="*/ 2653047 h 2867695"/>
                    <a:gd name="connsiteX9" fmla="*/ 0 w 5003435"/>
                    <a:gd name="connsiteY9" fmla="*/ 1365160 h 2867695"/>
                    <a:gd name="connsiteX0" fmla="*/ 0 w 4584879"/>
                    <a:gd name="connsiteY0" fmla="*/ 1365160 h 2653047"/>
                    <a:gd name="connsiteX1" fmla="*/ 1068947 w 4584879"/>
                    <a:gd name="connsiteY1" fmla="*/ 0 h 2653047"/>
                    <a:gd name="connsiteX2" fmla="*/ 1506828 w 4584879"/>
                    <a:gd name="connsiteY2" fmla="*/ 1056067 h 2653047"/>
                    <a:gd name="connsiteX3" fmla="*/ 2318197 w 4584879"/>
                    <a:gd name="connsiteY3" fmla="*/ 25757 h 2653047"/>
                    <a:gd name="connsiteX4" fmla="*/ 3593206 w 4584879"/>
                    <a:gd name="connsiteY4" fmla="*/ 1841678 h 2653047"/>
                    <a:gd name="connsiteX5" fmla="*/ 4146997 w 4584879"/>
                    <a:gd name="connsiteY5" fmla="*/ 734095 h 2653047"/>
                    <a:gd name="connsiteX6" fmla="*/ 4584879 w 4584879"/>
                    <a:gd name="connsiteY6" fmla="*/ 1506828 h 2653047"/>
                    <a:gd name="connsiteX7" fmla="*/ 4472356 w 4584879"/>
                    <a:gd name="connsiteY7" fmla="*/ 2653047 h 2653047"/>
                    <a:gd name="connsiteX8" fmla="*/ 0 w 4584879"/>
                    <a:gd name="connsiteY8" fmla="*/ 1365160 h 2653047"/>
                    <a:gd name="connsiteX0" fmla="*/ 0 w 4584879"/>
                    <a:gd name="connsiteY0" fmla="*/ 1365160 h 2653047"/>
                    <a:gd name="connsiteX1" fmla="*/ 1068947 w 4584879"/>
                    <a:gd name="connsiteY1" fmla="*/ 0 h 2653047"/>
                    <a:gd name="connsiteX2" fmla="*/ 1506828 w 4584879"/>
                    <a:gd name="connsiteY2" fmla="*/ 1056067 h 2653047"/>
                    <a:gd name="connsiteX3" fmla="*/ 2318197 w 4584879"/>
                    <a:gd name="connsiteY3" fmla="*/ 25757 h 2653047"/>
                    <a:gd name="connsiteX4" fmla="*/ 3378860 w 4584879"/>
                    <a:gd name="connsiteY4" fmla="*/ 1484464 h 2653047"/>
                    <a:gd name="connsiteX5" fmla="*/ 4146997 w 4584879"/>
                    <a:gd name="connsiteY5" fmla="*/ 734095 h 2653047"/>
                    <a:gd name="connsiteX6" fmla="*/ 4584879 w 4584879"/>
                    <a:gd name="connsiteY6" fmla="*/ 1506828 h 2653047"/>
                    <a:gd name="connsiteX7" fmla="*/ 4472356 w 4584879"/>
                    <a:gd name="connsiteY7" fmla="*/ 2653047 h 2653047"/>
                    <a:gd name="connsiteX8" fmla="*/ 0 w 4584879"/>
                    <a:gd name="connsiteY8" fmla="*/ 1365160 h 2653047"/>
                    <a:gd name="connsiteX0" fmla="*/ 0 w 4584879"/>
                    <a:gd name="connsiteY0" fmla="*/ 1365160 h 2653047"/>
                    <a:gd name="connsiteX1" fmla="*/ 1068947 w 4584879"/>
                    <a:gd name="connsiteY1" fmla="*/ 0 h 2653047"/>
                    <a:gd name="connsiteX2" fmla="*/ 1649672 w 4584879"/>
                    <a:gd name="connsiteY2" fmla="*/ 1056067 h 2653047"/>
                    <a:gd name="connsiteX3" fmla="*/ 2318197 w 4584879"/>
                    <a:gd name="connsiteY3" fmla="*/ 25757 h 2653047"/>
                    <a:gd name="connsiteX4" fmla="*/ 3378860 w 4584879"/>
                    <a:gd name="connsiteY4" fmla="*/ 1484464 h 2653047"/>
                    <a:gd name="connsiteX5" fmla="*/ 4146997 w 4584879"/>
                    <a:gd name="connsiteY5" fmla="*/ 734095 h 2653047"/>
                    <a:gd name="connsiteX6" fmla="*/ 4584879 w 4584879"/>
                    <a:gd name="connsiteY6" fmla="*/ 1506828 h 2653047"/>
                    <a:gd name="connsiteX7" fmla="*/ 4472356 w 4584879"/>
                    <a:gd name="connsiteY7" fmla="*/ 2653047 h 2653047"/>
                    <a:gd name="connsiteX8" fmla="*/ 0 w 4584879"/>
                    <a:gd name="connsiteY8" fmla="*/ 1365160 h 2653047"/>
                    <a:gd name="connsiteX0" fmla="*/ 423421 w 5008300"/>
                    <a:gd name="connsiteY0" fmla="*/ 1365160 h 2657340"/>
                    <a:gd name="connsiteX1" fmla="*/ 1492368 w 5008300"/>
                    <a:gd name="connsiteY1" fmla="*/ 0 h 2657340"/>
                    <a:gd name="connsiteX2" fmla="*/ 2073093 w 5008300"/>
                    <a:gd name="connsiteY2" fmla="*/ 1056067 h 2657340"/>
                    <a:gd name="connsiteX3" fmla="*/ 2741618 w 5008300"/>
                    <a:gd name="connsiteY3" fmla="*/ 25757 h 2657340"/>
                    <a:gd name="connsiteX4" fmla="*/ 3802281 w 5008300"/>
                    <a:gd name="connsiteY4" fmla="*/ 1484464 h 2657340"/>
                    <a:gd name="connsiteX5" fmla="*/ 4570418 w 5008300"/>
                    <a:gd name="connsiteY5" fmla="*/ 734095 h 2657340"/>
                    <a:gd name="connsiteX6" fmla="*/ 5008300 w 5008300"/>
                    <a:gd name="connsiteY6" fmla="*/ 1506828 h 2657340"/>
                    <a:gd name="connsiteX7" fmla="*/ 4895777 w 5008300"/>
                    <a:gd name="connsiteY7" fmla="*/ 2653047 h 2657340"/>
                    <a:gd name="connsiteX8" fmla="*/ 745393 w 5008300"/>
                    <a:gd name="connsiteY8" fmla="*/ 1532587 h 2657340"/>
                    <a:gd name="connsiteX9" fmla="*/ 423421 w 5008300"/>
                    <a:gd name="connsiteY9" fmla="*/ 1365160 h 2657340"/>
                    <a:gd name="connsiteX0" fmla="*/ 709205 w 5294084"/>
                    <a:gd name="connsiteY0" fmla="*/ 1365160 h 2675905"/>
                    <a:gd name="connsiteX1" fmla="*/ 1778152 w 5294084"/>
                    <a:gd name="connsiteY1" fmla="*/ 0 h 2675905"/>
                    <a:gd name="connsiteX2" fmla="*/ 2358877 w 5294084"/>
                    <a:gd name="connsiteY2" fmla="*/ 1056067 h 2675905"/>
                    <a:gd name="connsiteX3" fmla="*/ 3027402 w 5294084"/>
                    <a:gd name="connsiteY3" fmla="*/ 25757 h 2675905"/>
                    <a:gd name="connsiteX4" fmla="*/ 4088065 w 5294084"/>
                    <a:gd name="connsiteY4" fmla="*/ 1484464 h 2675905"/>
                    <a:gd name="connsiteX5" fmla="*/ 4856202 w 5294084"/>
                    <a:gd name="connsiteY5" fmla="*/ 734095 h 2675905"/>
                    <a:gd name="connsiteX6" fmla="*/ 5294084 w 5294084"/>
                    <a:gd name="connsiteY6" fmla="*/ 1506828 h 2675905"/>
                    <a:gd name="connsiteX7" fmla="*/ 5181561 w 5294084"/>
                    <a:gd name="connsiteY7" fmla="*/ 2653047 h 2675905"/>
                    <a:gd name="connsiteX8" fmla="*/ 745393 w 5294084"/>
                    <a:gd name="connsiteY8" fmla="*/ 2461257 h 2675905"/>
                    <a:gd name="connsiteX9" fmla="*/ 709205 w 5294084"/>
                    <a:gd name="connsiteY9" fmla="*/ 1365160 h 2675905"/>
                    <a:gd name="connsiteX0" fmla="*/ 0 w 4584879"/>
                    <a:gd name="connsiteY0" fmla="*/ 1365160 h 2675905"/>
                    <a:gd name="connsiteX1" fmla="*/ 1068947 w 4584879"/>
                    <a:gd name="connsiteY1" fmla="*/ 0 h 2675905"/>
                    <a:gd name="connsiteX2" fmla="*/ 1649672 w 4584879"/>
                    <a:gd name="connsiteY2" fmla="*/ 1056067 h 2675905"/>
                    <a:gd name="connsiteX3" fmla="*/ 2318197 w 4584879"/>
                    <a:gd name="connsiteY3" fmla="*/ 25757 h 2675905"/>
                    <a:gd name="connsiteX4" fmla="*/ 3378860 w 4584879"/>
                    <a:gd name="connsiteY4" fmla="*/ 1484464 h 2675905"/>
                    <a:gd name="connsiteX5" fmla="*/ 4146997 w 4584879"/>
                    <a:gd name="connsiteY5" fmla="*/ 734095 h 2675905"/>
                    <a:gd name="connsiteX6" fmla="*/ 4584879 w 4584879"/>
                    <a:gd name="connsiteY6" fmla="*/ 1506828 h 2675905"/>
                    <a:gd name="connsiteX7" fmla="*/ 4472356 w 4584879"/>
                    <a:gd name="connsiteY7" fmla="*/ 2653047 h 2675905"/>
                    <a:gd name="connsiteX8" fmla="*/ 36188 w 4584879"/>
                    <a:gd name="connsiteY8" fmla="*/ 2461257 h 2675905"/>
                    <a:gd name="connsiteX9" fmla="*/ 0 w 4584879"/>
                    <a:gd name="connsiteY9" fmla="*/ 1365160 h 2675905"/>
                    <a:gd name="connsiteX0" fmla="*/ 0 w 4584879"/>
                    <a:gd name="connsiteY0" fmla="*/ 1365160 h 2675905"/>
                    <a:gd name="connsiteX1" fmla="*/ 1068947 w 4584879"/>
                    <a:gd name="connsiteY1" fmla="*/ 0 h 2675905"/>
                    <a:gd name="connsiteX2" fmla="*/ 1649672 w 4584879"/>
                    <a:gd name="connsiteY2" fmla="*/ 1056067 h 2675905"/>
                    <a:gd name="connsiteX3" fmla="*/ 2318197 w 4584879"/>
                    <a:gd name="connsiteY3" fmla="*/ 25757 h 2675905"/>
                    <a:gd name="connsiteX4" fmla="*/ 3378860 w 4584879"/>
                    <a:gd name="connsiteY4" fmla="*/ 1484464 h 2675905"/>
                    <a:gd name="connsiteX5" fmla="*/ 4146997 w 4584879"/>
                    <a:gd name="connsiteY5" fmla="*/ 734095 h 2675905"/>
                    <a:gd name="connsiteX6" fmla="*/ 4584879 w 4584879"/>
                    <a:gd name="connsiteY6" fmla="*/ 1506828 h 2675905"/>
                    <a:gd name="connsiteX7" fmla="*/ 4472356 w 4584879"/>
                    <a:gd name="connsiteY7" fmla="*/ 2653047 h 2675905"/>
                    <a:gd name="connsiteX8" fmla="*/ 36188 w 4584879"/>
                    <a:gd name="connsiteY8" fmla="*/ 2461257 h 2675905"/>
                    <a:gd name="connsiteX9" fmla="*/ 38637 w 4584879"/>
                    <a:gd name="connsiteY9" fmla="*/ 2459864 h 2675905"/>
                    <a:gd name="connsiteX10" fmla="*/ 0 w 4584879"/>
                    <a:gd name="connsiteY10" fmla="*/ 1365160 h 2675905"/>
                    <a:gd name="connsiteX0" fmla="*/ 0 w 4584879"/>
                    <a:gd name="connsiteY0" fmla="*/ 1365160 h 2675905"/>
                    <a:gd name="connsiteX1" fmla="*/ 1068947 w 4584879"/>
                    <a:gd name="connsiteY1" fmla="*/ 0 h 2675905"/>
                    <a:gd name="connsiteX2" fmla="*/ 1649672 w 4584879"/>
                    <a:gd name="connsiteY2" fmla="*/ 1056067 h 2675905"/>
                    <a:gd name="connsiteX3" fmla="*/ 2318197 w 4584879"/>
                    <a:gd name="connsiteY3" fmla="*/ 25757 h 2675905"/>
                    <a:gd name="connsiteX4" fmla="*/ 3378860 w 4584879"/>
                    <a:gd name="connsiteY4" fmla="*/ 1484464 h 2675905"/>
                    <a:gd name="connsiteX5" fmla="*/ 4146997 w 4584879"/>
                    <a:gd name="connsiteY5" fmla="*/ 734095 h 2675905"/>
                    <a:gd name="connsiteX6" fmla="*/ 4584879 w 4584879"/>
                    <a:gd name="connsiteY6" fmla="*/ 1506828 h 2675905"/>
                    <a:gd name="connsiteX7" fmla="*/ 4481848 w 4584879"/>
                    <a:gd name="connsiteY7" fmla="*/ 2421228 h 2675905"/>
                    <a:gd name="connsiteX8" fmla="*/ 4472356 w 4584879"/>
                    <a:gd name="connsiteY8" fmla="*/ 2653047 h 2675905"/>
                    <a:gd name="connsiteX9" fmla="*/ 36188 w 4584879"/>
                    <a:gd name="connsiteY9" fmla="*/ 2461257 h 2675905"/>
                    <a:gd name="connsiteX10" fmla="*/ 38637 w 4584879"/>
                    <a:gd name="connsiteY10" fmla="*/ 2459864 h 2675905"/>
                    <a:gd name="connsiteX11" fmla="*/ 0 w 4584879"/>
                    <a:gd name="connsiteY11" fmla="*/ 1365160 h 2675905"/>
                    <a:gd name="connsiteX0" fmla="*/ 0 w 4584879"/>
                    <a:gd name="connsiteY0" fmla="*/ 1365160 h 2675905"/>
                    <a:gd name="connsiteX1" fmla="*/ 1068947 w 4584879"/>
                    <a:gd name="connsiteY1" fmla="*/ 0 h 2675905"/>
                    <a:gd name="connsiteX2" fmla="*/ 1649672 w 4584879"/>
                    <a:gd name="connsiteY2" fmla="*/ 1056067 h 2675905"/>
                    <a:gd name="connsiteX3" fmla="*/ 2318197 w 4584879"/>
                    <a:gd name="connsiteY3" fmla="*/ 25757 h 2675905"/>
                    <a:gd name="connsiteX4" fmla="*/ 3378860 w 4584879"/>
                    <a:gd name="connsiteY4" fmla="*/ 1484464 h 2675905"/>
                    <a:gd name="connsiteX5" fmla="*/ 4146997 w 4584879"/>
                    <a:gd name="connsiteY5" fmla="*/ 734095 h 2675905"/>
                    <a:gd name="connsiteX6" fmla="*/ 4584879 w 4584879"/>
                    <a:gd name="connsiteY6" fmla="*/ 1506828 h 2675905"/>
                    <a:gd name="connsiteX7" fmla="*/ 4481848 w 4584879"/>
                    <a:gd name="connsiteY7" fmla="*/ 2421228 h 2675905"/>
                    <a:gd name="connsiteX8" fmla="*/ 4472356 w 4584879"/>
                    <a:gd name="connsiteY8" fmla="*/ 2653047 h 2675905"/>
                    <a:gd name="connsiteX9" fmla="*/ 36188 w 4584879"/>
                    <a:gd name="connsiteY9" fmla="*/ 2461257 h 2675905"/>
                    <a:gd name="connsiteX10" fmla="*/ 38637 w 4584879"/>
                    <a:gd name="connsiteY10" fmla="*/ 2459864 h 2675905"/>
                    <a:gd name="connsiteX11" fmla="*/ 0 w 4584879"/>
                    <a:gd name="connsiteY11" fmla="*/ 1365160 h 2675905"/>
                    <a:gd name="connsiteX0" fmla="*/ 0 w 4640449"/>
                    <a:gd name="connsiteY0" fmla="*/ 1365160 h 2675905"/>
                    <a:gd name="connsiteX1" fmla="*/ 1068947 w 4640449"/>
                    <a:gd name="connsiteY1" fmla="*/ 0 h 2675905"/>
                    <a:gd name="connsiteX2" fmla="*/ 1649672 w 4640449"/>
                    <a:gd name="connsiteY2" fmla="*/ 1056067 h 2675905"/>
                    <a:gd name="connsiteX3" fmla="*/ 2318197 w 4640449"/>
                    <a:gd name="connsiteY3" fmla="*/ 25757 h 2675905"/>
                    <a:gd name="connsiteX4" fmla="*/ 3378860 w 4640449"/>
                    <a:gd name="connsiteY4" fmla="*/ 1484464 h 2675905"/>
                    <a:gd name="connsiteX5" fmla="*/ 4146997 w 4640449"/>
                    <a:gd name="connsiteY5" fmla="*/ 734095 h 2675905"/>
                    <a:gd name="connsiteX6" fmla="*/ 4584879 w 4640449"/>
                    <a:gd name="connsiteY6" fmla="*/ 1506828 h 2675905"/>
                    <a:gd name="connsiteX7" fmla="*/ 4481848 w 4640449"/>
                    <a:gd name="connsiteY7" fmla="*/ 2421228 h 2675905"/>
                    <a:gd name="connsiteX8" fmla="*/ 4472356 w 4640449"/>
                    <a:gd name="connsiteY8" fmla="*/ 2653047 h 2675905"/>
                    <a:gd name="connsiteX9" fmla="*/ 36188 w 4640449"/>
                    <a:gd name="connsiteY9" fmla="*/ 2461257 h 2675905"/>
                    <a:gd name="connsiteX10" fmla="*/ 38637 w 4640449"/>
                    <a:gd name="connsiteY10" fmla="*/ 2459864 h 2675905"/>
                    <a:gd name="connsiteX11" fmla="*/ 0 w 4640449"/>
                    <a:gd name="connsiteY11" fmla="*/ 1365160 h 2675905"/>
                    <a:gd name="connsiteX0" fmla="*/ 0 w 5215446"/>
                    <a:gd name="connsiteY0" fmla="*/ 1365160 h 2675905"/>
                    <a:gd name="connsiteX1" fmla="*/ 1068947 w 5215446"/>
                    <a:gd name="connsiteY1" fmla="*/ 0 h 2675905"/>
                    <a:gd name="connsiteX2" fmla="*/ 1649672 w 5215446"/>
                    <a:gd name="connsiteY2" fmla="*/ 1056067 h 2675905"/>
                    <a:gd name="connsiteX3" fmla="*/ 2318197 w 5215446"/>
                    <a:gd name="connsiteY3" fmla="*/ 25757 h 2675905"/>
                    <a:gd name="connsiteX4" fmla="*/ 3378860 w 5215446"/>
                    <a:gd name="connsiteY4" fmla="*/ 1484464 h 2675905"/>
                    <a:gd name="connsiteX5" fmla="*/ 4146997 w 5215446"/>
                    <a:gd name="connsiteY5" fmla="*/ 734095 h 2675905"/>
                    <a:gd name="connsiteX6" fmla="*/ 4584879 w 5215446"/>
                    <a:gd name="connsiteY6" fmla="*/ 1506828 h 2675905"/>
                    <a:gd name="connsiteX7" fmla="*/ 4481848 w 5215446"/>
                    <a:gd name="connsiteY7" fmla="*/ 2421228 h 2675905"/>
                    <a:gd name="connsiteX8" fmla="*/ 4494727 w 5215446"/>
                    <a:gd name="connsiteY8" fmla="*/ 2181132 h 2675905"/>
                    <a:gd name="connsiteX9" fmla="*/ 4472356 w 5215446"/>
                    <a:gd name="connsiteY9" fmla="*/ 2653047 h 2675905"/>
                    <a:gd name="connsiteX10" fmla="*/ 36188 w 5215446"/>
                    <a:gd name="connsiteY10" fmla="*/ 2461257 h 2675905"/>
                    <a:gd name="connsiteX11" fmla="*/ 38637 w 5215446"/>
                    <a:gd name="connsiteY11" fmla="*/ 2459864 h 2675905"/>
                    <a:gd name="connsiteX12" fmla="*/ 0 w 5215446"/>
                    <a:gd name="connsiteY12" fmla="*/ 1365160 h 2675905"/>
                    <a:gd name="connsiteX0" fmla="*/ 0 w 5215446"/>
                    <a:gd name="connsiteY0" fmla="*/ 1365160 h 2675905"/>
                    <a:gd name="connsiteX1" fmla="*/ 1068947 w 5215446"/>
                    <a:gd name="connsiteY1" fmla="*/ 0 h 2675905"/>
                    <a:gd name="connsiteX2" fmla="*/ 1649672 w 5215446"/>
                    <a:gd name="connsiteY2" fmla="*/ 1056067 h 2675905"/>
                    <a:gd name="connsiteX3" fmla="*/ 2318197 w 5215446"/>
                    <a:gd name="connsiteY3" fmla="*/ 25757 h 2675905"/>
                    <a:gd name="connsiteX4" fmla="*/ 3378860 w 5215446"/>
                    <a:gd name="connsiteY4" fmla="*/ 1484464 h 2675905"/>
                    <a:gd name="connsiteX5" fmla="*/ 4146997 w 5215446"/>
                    <a:gd name="connsiteY5" fmla="*/ 734095 h 2675905"/>
                    <a:gd name="connsiteX6" fmla="*/ 4584879 w 5215446"/>
                    <a:gd name="connsiteY6" fmla="*/ 1506828 h 2675905"/>
                    <a:gd name="connsiteX7" fmla="*/ 4481848 w 5215446"/>
                    <a:gd name="connsiteY7" fmla="*/ 2421228 h 2675905"/>
                    <a:gd name="connsiteX8" fmla="*/ 4494727 w 5215446"/>
                    <a:gd name="connsiteY8" fmla="*/ 2181132 h 2675905"/>
                    <a:gd name="connsiteX9" fmla="*/ 4472356 w 5215446"/>
                    <a:gd name="connsiteY9" fmla="*/ 2653047 h 2675905"/>
                    <a:gd name="connsiteX10" fmla="*/ 36188 w 5215446"/>
                    <a:gd name="connsiteY10" fmla="*/ 2461257 h 2675905"/>
                    <a:gd name="connsiteX11" fmla="*/ 38637 w 5215446"/>
                    <a:gd name="connsiteY11" fmla="*/ 2459864 h 2675905"/>
                    <a:gd name="connsiteX12" fmla="*/ 0 w 5215446"/>
                    <a:gd name="connsiteY12" fmla="*/ 1365160 h 2675905"/>
                    <a:gd name="connsiteX0" fmla="*/ 0 w 5215446"/>
                    <a:gd name="connsiteY0" fmla="*/ 1365160 h 2675905"/>
                    <a:gd name="connsiteX1" fmla="*/ 1068947 w 5215446"/>
                    <a:gd name="connsiteY1" fmla="*/ 0 h 2675905"/>
                    <a:gd name="connsiteX2" fmla="*/ 1649672 w 5215446"/>
                    <a:gd name="connsiteY2" fmla="*/ 1056067 h 2675905"/>
                    <a:gd name="connsiteX3" fmla="*/ 2318197 w 5215446"/>
                    <a:gd name="connsiteY3" fmla="*/ 25757 h 2675905"/>
                    <a:gd name="connsiteX4" fmla="*/ 3378860 w 5215446"/>
                    <a:gd name="connsiteY4" fmla="*/ 1484464 h 2675905"/>
                    <a:gd name="connsiteX5" fmla="*/ 4146997 w 5215446"/>
                    <a:gd name="connsiteY5" fmla="*/ 734095 h 2675905"/>
                    <a:gd name="connsiteX6" fmla="*/ 4584879 w 5215446"/>
                    <a:gd name="connsiteY6" fmla="*/ 1506828 h 2675905"/>
                    <a:gd name="connsiteX7" fmla="*/ 4481848 w 5215446"/>
                    <a:gd name="connsiteY7" fmla="*/ 2421228 h 2675905"/>
                    <a:gd name="connsiteX8" fmla="*/ 4494727 w 5215446"/>
                    <a:gd name="connsiteY8" fmla="*/ 2181132 h 2675905"/>
                    <a:gd name="connsiteX9" fmla="*/ 4472356 w 5215446"/>
                    <a:gd name="connsiteY9" fmla="*/ 2653047 h 2675905"/>
                    <a:gd name="connsiteX10" fmla="*/ 36188 w 5215446"/>
                    <a:gd name="connsiteY10" fmla="*/ 2461257 h 2675905"/>
                    <a:gd name="connsiteX11" fmla="*/ 38637 w 5215446"/>
                    <a:gd name="connsiteY11" fmla="*/ 2459864 h 2675905"/>
                    <a:gd name="connsiteX12" fmla="*/ 0 w 5215446"/>
                    <a:gd name="connsiteY12" fmla="*/ 1365160 h 2675905"/>
                    <a:gd name="connsiteX0" fmla="*/ 0 w 5215513"/>
                    <a:gd name="connsiteY0" fmla="*/ 1365160 h 2675905"/>
                    <a:gd name="connsiteX1" fmla="*/ 1068947 w 5215513"/>
                    <a:gd name="connsiteY1" fmla="*/ 0 h 2675905"/>
                    <a:gd name="connsiteX2" fmla="*/ 1649672 w 5215513"/>
                    <a:gd name="connsiteY2" fmla="*/ 1056067 h 2675905"/>
                    <a:gd name="connsiteX3" fmla="*/ 2318197 w 5215513"/>
                    <a:gd name="connsiteY3" fmla="*/ 25757 h 2675905"/>
                    <a:gd name="connsiteX4" fmla="*/ 3378860 w 5215513"/>
                    <a:gd name="connsiteY4" fmla="*/ 1484464 h 2675905"/>
                    <a:gd name="connsiteX5" fmla="*/ 4146997 w 5215513"/>
                    <a:gd name="connsiteY5" fmla="*/ 734095 h 2675905"/>
                    <a:gd name="connsiteX6" fmla="*/ 4584879 w 5215513"/>
                    <a:gd name="connsiteY6" fmla="*/ 1506828 h 2675905"/>
                    <a:gd name="connsiteX7" fmla="*/ 4481848 w 5215513"/>
                    <a:gd name="connsiteY7" fmla="*/ 2421228 h 2675905"/>
                    <a:gd name="connsiteX8" fmla="*/ 4494727 w 5215513"/>
                    <a:gd name="connsiteY8" fmla="*/ 2181132 h 2675905"/>
                    <a:gd name="connsiteX9" fmla="*/ 4472356 w 5215513"/>
                    <a:gd name="connsiteY9" fmla="*/ 2653047 h 2675905"/>
                    <a:gd name="connsiteX10" fmla="*/ 36188 w 5215513"/>
                    <a:gd name="connsiteY10" fmla="*/ 2461257 h 2675905"/>
                    <a:gd name="connsiteX11" fmla="*/ 38637 w 5215513"/>
                    <a:gd name="connsiteY11" fmla="*/ 2459864 h 2675905"/>
                    <a:gd name="connsiteX12" fmla="*/ 0 w 5215513"/>
                    <a:gd name="connsiteY12" fmla="*/ 1365160 h 2675905"/>
                    <a:gd name="connsiteX0" fmla="*/ 0 w 4584879"/>
                    <a:gd name="connsiteY0" fmla="*/ 1365160 h 2675905"/>
                    <a:gd name="connsiteX1" fmla="*/ 1068947 w 4584879"/>
                    <a:gd name="connsiteY1" fmla="*/ 0 h 2675905"/>
                    <a:gd name="connsiteX2" fmla="*/ 1649672 w 4584879"/>
                    <a:gd name="connsiteY2" fmla="*/ 1056067 h 2675905"/>
                    <a:gd name="connsiteX3" fmla="*/ 2318197 w 4584879"/>
                    <a:gd name="connsiteY3" fmla="*/ 25757 h 2675905"/>
                    <a:gd name="connsiteX4" fmla="*/ 3378860 w 4584879"/>
                    <a:gd name="connsiteY4" fmla="*/ 1484464 h 2675905"/>
                    <a:gd name="connsiteX5" fmla="*/ 4146997 w 4584879"/>
                    <a:gd name="connsiteY5" fmla="*/ 734095 h 2675905"/>
                    <a:gd name="connsiteX6" fmla="*/ 4584879 w 4584879"/>
                    <a:gd name="connsiteY6" fmla="*/ 1506828 h 2675905"/>
                    <a:gd name="connsiteX7" fmla="*/ 4481848 w 4584879"/>
                    <a:gd name="connsiteY7" fmla="*/ 2421228 h 2675905"/>
                    <a:gd name="connsiteX8" fmla="*/ 4494727 w 4584879"/>
                    <a:gd name="connsiteY8" fmla="*/ 2181132 h 2675905"/>
                    <a:gd name="connsiteX9" fmla="*/ 4472356 w 4584879"/>
                    <a:gd name="connsiteY9" fmla="*/ 2653047 h 2675905"/>
                    <a:gd name="connsiteX10" fmla="*/ 36188 w 4584879"/>
                    <a:gd name="connsiteY10" fmla="*/ 2461257 h 2675905"/>
                    <a:gd name="connsiteX11" fmla="*/ 38637 w 4584879"/>
                    <a:gd name="connsiteY11" fmla="*/ 2459864 h 2675905"/>
                    <a:gd name="connsiteX12" fmla="*/ 0 w 4584879"/>
                    <a:gd name="connsiteY12" fmla="*/ 1365160 h 2675905"/>
                    <a:gd name="connsiteX0" fmla="*/ 0 w 4584879"/>
                    <a:gd name="connsiteY0" fmla="*/ 1365160 h 2675905"/>
                    <a:gd name="connsiteX1" fmla="*/ 1068947 w 4584879"/>
                    <a:gd name="connsiteY1" fmla="*/ 0 h 2675905"/>
                    <a:gd name="connsiteX2" fmla="*/ 1649672 w 4584879"/>
                    <a:gd name="connsiteY2" fmla="*/ 1056067 h 2675905"/>
                    <a:gd name="connsiteX3" fmla="*/ 2318197 w 4584879"/>
                    <a:gd name="connsiteY3" fmla="*/ 25757 h 2675905"/>
                    <a:gd name="connsiteX4" fmla="*/ 3378860 w 4584879"/>
                    <a:gd name="connsiteY4" fmla="*/ 1484464 h 2675905"/>
                    <a:gd name="connsiteX5" fmla="*/ 4146997 w 4584879"/>
                    <a:gd name="connsiteY5" fmla="*/ 734095 h 2675905"/>
                    <a:gd name="connsiteX6" fmla="*/ 4584879 w 4584879"/>
                    <a:gd name="connsiteY6" fmla="*/ 1506828 h 2675905"/>
                    <a:gd name="connsiteX7" fmla="*/ 4481848 w 4584879"/>
                    <a:gd name="connsiteY7" fmla="*/ 2421228 h 2675905"/>
                    <a:gd name="connsiteX8" fmla="*/ 3637439 w 4584879"/>
                    <a:gd name="connsiteY8" fmla="*/ 2466860 h 2675905"/>
                    <a:gd name="connsiteX9" fmla="*/ 4472356 w 4584879"/>
                    <a:gd name="connsiteY9" fmla="*/ 2653047 h 2675905"/>
                    <a:gd name="connsiteX10" fmla="*/ 36188 w 4584879"/>
                    <a:gd name="connsiteY10" fmla="*/ 2461257 h 2675905"/>
                    <a:gd name="connsiteX11" fmla="*/ 38637 w 4584879"/>
                    <a:gd name="connsiteY11" fmla="*/ 2459864 h 2675905"/>
                    <a:gd name="connsiteX12" fmla="*/ 0 w 4584879"/>
                    <a:gd name="connsiteY12" fmla="*/ 1365160 h 2675905"/>
                    <a:gd name="connsiteX0" fmla="*/ 0 w 4584879"/>
                    <a:gd name="connsiteY0" fmla="*/ 1365160 h 2675905"/>
                    <a:gd name="connsiteX1" fmla="*/ 1068947 w 4584879"/>
                    <a:gd name="connsiteY1" fmla="*/ 0 h 2675905"/>
                    <a:gd name="connsiteX2" fmla="*/ 1649672 w 4584879"/>
                    <a:gd name="connsiteY2" fmla="*/ 1056067 h 2675905"/>
                    <a:gd name="connsiteX3" fmla="*/ 2318197 w 4584879"/>
                    <a:gd name="connsiteY3" fmla="*/ 25757 h 2675905"/>
                    <a:gd name="connsiteX4" fmla="*/ 3378860 w 4584879"/>
                    <a:gd name="connsiteY4" fmla="*/ 1484464 h 2675905"/>
                    <a:gd name="connsiteX5" fmla="*/ 4146997 w 4584879"/>
                    <a:gd name="connsiteY5" fmla="*/ 734095 h 2675905"/>
                    <a:gd name="connsiteX6" fmla="*/ 4584879 w 4584879"/>
                    <a:gd name="connsiteY6" fmla="*/ 1506828 h 2675905"/>
                    <a:gd name="connsiteX7" fmla="*/ 4481848 w 4584879"/>
                    <a:gd name="connsiteY7" fmla="*/ 2421228 h 2675905"/>
                    <a:gd name="connsiteX8" fmla="*/ 3637439 w 4584879"/>
                    <a:gd name="connsiteY8" fmla="*/ 2466860 h 2675905"/>
                    <a:gd name="connsiteX9" fmla="*/ 4472356 w 4584879"/>
                    <a:gd name="connsiteY9" fmla="*/ 2653047 h 2675905"/>
                    <a:gd name="connsiteX10" fmla="*/ 36188 w 4584879"/>
                    <a:gd name="connsiteY10" fmla="*/ 2461257 h 2675905"/>
                    <a:gd name="connsiteX11" fmla="*/ 38637 w 4584879"/>
                    <a:gd name="connsiteY11" fmla="*/ 2459864 h 2675905"/>
                    <a:gd name="connsiteX12" fmla="*/ 0 w 4584879"/>
                    <a:gd name="connsiteY12" fmla="*/ 1365160 h 2675905"/>
                    <a:gd name="connsiteX0" fmla="*/ 0 w 4767568"/>
                    <a:gd name="connsiteY0" fmla="*/ 1365160 h 2706956"/>
                    <a:gd name="connsiteX1" fmla="*/ 1068947 w 4767568"/>
                    <a:gd name="connsiteY1" fmla="*/ 0 h 2706956"/>
                    <a:gd name="connsiteX2" fmla="*/ 1649672 w 4767568"/>
                    <a:gd name="connsiteY2" fmla="*/ 1056067 h 2706956"/>
                    <a:gd name="connsiteX3" fmla="*/ 2318197 w 4767568"/>
                    <a:gd name="connsiteY3" fmla="*/ 25757 h 2706956"/>
                    <a:gd name="connsiteX4" fmla="*/ 3378860 w 4767568"/>
                    <a:gd name="connsiteY4" fmla="*/ 1484464 h 2706956"/>
                    <a:gd name="connsiteX5" fmla="*/ 4146997 w 4767568"/>
                    <a:gd name="connsiteY5" fmla="*/ 734095 h 2706956"/>
                    <a:gd name="connsiteX6" fmla="*/ 4584879 w 4767568"/>
                    <a:gd name="connsiteY6" fmla="*/ 1506828 h 2706956"/>
                    <a:gd name="connsiteX7" fmla="*/ 4767568 w 4767568"/>
                    <a:gd name="connsiteY7" fmla="*/ 2706956 h 2706956"/>
                    <a:gd name="connsiteX8" fmla="*/ 3637439 w 4767568"/>
                    <a:gd name="connsiteY8" fmla="*/ 2466860 h 2706956"/>
                    <a:gd name="connsiteX9" fmla="*/ 4472356 w 4767568"/>
                    <a:gd name="connsiteY9" fmla="*/ 2653047 h 2706956"/>
                    <a:gd name="connsiteX10" fmla="*/ 36188 w 4767568"/>
                    <a:gd name="connsiteY10" fmla="*/ 2461257 h 2706956"/>
                    <a:gd name="connsiteX11" fmla="*/ 38637 w 4767568"/>
                    <a:gd name="connsiteY11" fmla="*/ 2459864 h 2706956"/>
                    <a:gd name="connsiteX12" fmla="*/ 0 w 4767568"/>
                    <a:gd name="connsiteY12" fmla="*/ 1365160 h 2706956"/>
                    <a:gd name="connsiteX0" fmla="*/ 0 w 4584879"/>
                    <a:gd name="connsiteY0" fmla="*/ 1365160 h 2706956"/>
                    <a:gd name="connsiteX1" fmla="*/ 1068947 w 4584879"/>
                    <a:gd name="connsiteY1" fmla="*/ 0 h 2706956"/>
                    <a:gd name="connsiteX2" fmla="*/ 1649672 w 4584879"/>
                    <a:gd name="connsiteY2" fmla="*/ 1056067 h 2706956"/>
                    <a:gd name="connsiteX3" fmla="*/ 2318197 w 4584879"/>
                    <a:gd name="connsiteY3" fmla="*/ 25757 h 2706956"/>
                    <a:gd name="connsiteX4" fmla="*/ 3378860 w 4584879"/>
                    <a:gd name="connsiteY4" fmla="*/ 1484464 h 2706956"/>
                    <a:gd name="connsiteX5" fmla="*/ 4146997 w 4584879"/>
                    <a:gd name="connsiteY5" fmla="*/ 734095 h 2706956"/>
                    <a:gd name="connsiteX6" fmla="*/ 4584879 w 4584879"/>
                    <a:gd name="connsiteY6" fmla="*/ 1506828 h 2706956"/>
                    <a:gd name="connsiteX7" fmla="*/ 4553222 w 4584879"/>
                    <a:gd name="connsiteY7" fmla="*/ 2706956 h 2706956"/>
                    <a:gd name="connsiteX8" fmla="*/ 3637439 w 4584879"/>
                    <a:gd name="connsiteY8" fmla="*/ 2466860 h 2706956"/>
                    <a:gd name="connsiteX9" fmla="*/ 4472356 w 4584879"/>
                    <a:gd name="connsiteY9" fmla="*/ 2653047 h 2706956"/>
                    <a:gd name="connsiteX10" fmla="*/ 36188 w 4584879"/>
                    <a:gd name="connsiteY10" fmla="*/ 2461257 h 2706956"/>
                    <a:gd name="connsiteX11" fmla="*/ 38637 w 4584879"/>
                    <a:gd name="connsiteY11" fmla="*/ 2459864 h 2706956"/>
                    <a:gd name="connsiteX12" fmla="*/ 0 w 4584879"/>
                    <a:gd name="connsiteY12" fmla="*/ 1365160 h 2706956"/>
                    <a:gd name="connsiteX0" fmla="*/ 0 w 4584879"/>
                    <a:gd name="connsiteY0" fmla="*/ 1365160 h 2706956"/>
                    <a:gd name="connsiteX1" fmla="*/ 1068947 w 4584879"/>
                    <a:gd name="connsiteY1" fmla="*/ 0 h 2706956"/>
                    <a:gd name="connsiteX2" fmla="*/ 1649672 w 4584879"/>
                    <a:gd name="connsiteY2" fmla="*/ 1056067 h 2706956"/>
                    <a:gd name="connsiteX3" fmla="*/ 2318197 w 4584879"/>
                    <a:gd name="connsiteY3" fmla="*/ 25757 h 2706956"/>
                    <a:gd name="connsiteX4" fmla="*/ 3378860 w 4584879"/>
                    <a:gd name="connsiteY4" fmla="*/ 1484464 h 2706956"/>
                    <a:gd name="connsiteX5" fmla="*/ 3861213 w 4584879"/>
                    <a:gd name="connsiteY5" fmla="*/ 1019823 h 2706956"/>
                    <a:gd name="connsiteX6" fmla="*/ 4584879 w 4584879"/>
                    <a:gd name="connsiteY6" fmla="*/ 1506828 h 2706956"/>
                    <a:gd name="connsiteX7" fmla="*/ 4553222 w 4584879"/>
                    <a:gd name="connsiteY7" fmla="*/ 2706956 h 2706956"/>
                    <a:gd name="connsiteX8" fmla="*/ 3637439 w 4584879"/>
                    <a:gd name="connsiteY8" fmla="*/ 2466860 h 2706956"/>
                    <a:gd name="connsiteX9" fmla="*/ 4472356 w 4584879"/>
                    <a:gd name="connsiteY9" fmla="*/ 2653047 h 2706956"/>
                    <a:gd name="connsiteX10" fmla="*/ 36188 w 4584879"/>
                    <a:gd name="connsiteY10" fmla="*/ 2461257 h 2706956"/>
                    <a:gd name="connsiteX11" fmla="*/ 38637 w 4584879"/>
                    <a:gd name="connsiteY11" fmla="*/ 2459864 h 2706956"/>
                    <a:gd name="connsiteX12" fmla="*/ 0 w 4584879"/>
                    <a:gd name="connsiteY12" fmla="*/ 1365160 h 2706956"/>
                    <a:gd name="connsiteX0" fmla="*/ 0 w 4553222"/>
                    <a:gd name="connsiteY0" fmla="*/ 1365160 h 2706956"/>
                    <a:gd name="connsiteX1" fmla="*/ 1068947 w 4553222"/>
                    <a:gd name="connsiteY1" fmla="*/ 0 h 2706956"/>
                    <a:gd name="connsiteX2" fmla="*/ 1649672 w 4553222"/>
                    <a:gd name="connsiteY2" fmla="*/ 1056067 h 2706956"/>
                    <a:gd name="connsiteX3" fmla="*/ 2318197 w 4553222"/>
                    <a:gd name="connsiteY3" fmla="*/ 25757 h 2706956"/>
                    <a:gd name="connsiteX4" fmla="*/ 3378860 w 4553222"/>
                    <a:gd name="connsiteY4" fmla="*/ 1484464 h 2706956"/>
                    <a:gd name="connsiteX5" fmla="*/ 3861213 w 4553222"/>
                    <a:gd name="connsiteY5" fmla="*/ 1019823 h 2706956"/>
                    <a:gd name="connsiteX6" fmla="*/ 4553222 w 4553222"/>
                    <a:gd name="connsiteY6" fmla="*/ 2706956 h 2706956"/>
                    <a:gd name="connsiteX7" fmla="*/ 3637439 w 4553222"/>
                    <a:gd name="connsiteY7" fmla="*/ 2466860 h 2706956"/>
                    <a:gd name="connsiteX8" fmla="*/ 4472356 w 4553222"/>
                    <a:gd name="connsiteY8" fmla="*/ 2653047 h 2706956"/>
                    <a:gd name="connsiteX9" fmla="*/ 36188 w 4553222"/>
                    <a:gd name="connsiteY9" fmla="*/ 2461257 h 2706956"/>
                    <a:gd name="connsiteX10" fmla="*/ 38637 w 4553222"/>
                    <a:gd name="connsiteY10" fmla="*/ 2459864 h 2706956"/>
                    <a:gd name="connsiteX11" fmla="*/ 0 w 4553222"/>
                    <a:gd name="connsiteY11" fmla="*/ 1365160 h 2706956"/>
                    <a:gd name="connsiteX0" fmla="*/ 0 w 4553222"/>
                    <a:gd name="connsiteY0" fmla="*/ 1365160 h 2706956"/>
                    <a:gd name="connsiteX1" fmla="*/ 1068947 w 4553222"/>
                    <a:gd name="connsiteY1" fmla="*/ 0 h 2706956"/>
                    <a:gd name="connsiteX2" fmla="*/ 1649672 w 4553222"/>
                    <a:gd name="connsiteY2" fmla="*/ 1056067 h 2706956"/>
                    <a:gd name="connsiteX3" fmla="*/ 2318197 w 4553222"/>
                    <a:gd name="connsiteY3" fmla="*/ 25757 h 2706956"/>
                    <a:gd name="connsiteX4" fmla="*/ 3378860 w 4553222"/>
                    <a:gd name="connsiteY4" fmla="*/ 1484464 h 2706956"/>
                    <a:gd name="connsiteX5" fmla="*/ 3861213 w 4553222"/>
                    <a:gd name="connsiteY5" fmla="*/ 1019823 h 2706956"/>
                    <a:gd name="connsiteX6" fmla="*/ 4553222 w 4553222"/>
                    <a:gd name="connsiteY6" fmla="*/ 2706956 h 2706956"/>
                    <a:gd name="connsiteX7" fmla="*/ 3637439 w 4553222"/>
                    <a:gd name="connsiteY7" fmla="*/ 2466860 h 2706956"/>
                    <a:gd name="connsiteX8" fmla="*/ 36188 w 4553222"/>
                    <a:gd name="connsiteY8" fmla="*/ 2461257 h 2706956"/>
                    <a:gd name="connsiteX9" fmla="*/ 38637 w 4553222"/>
                    <a:gd name="connsiteY9" fmla="*/ 2459864 h 2706956"/>
                    <a:gd name="connsiteX10" fmla="*/ 0 w 4553222"/>
                    <a:gd name="connsiteY10" fmla="*/ 1365160 h 2706956"/>
                    <a:gd name="connsiteX0" fmla="*/ 0 w 3861213"/>
                    <a:gd name="connsiteY0" fmla="*/ 1365160 h 2466860"/>
                    <a:gd name="connsiteX1" fmla="*/ 1068947 w 3861213"/>
                    <a:gd name="connsiteY1" fmla="*/ 0 h 2466860"/>
                    <a:gd name="connsiteX2" fmla="*/ 1649672 w 3861213"/>
                    <a:gd name="connsiteY2" fmla="*/ 1056067 h 2466860"/>
                    <a:gd name="connsiteX3" fmla="*/ 2318197 w 3861213"/>
                    <a:gd name="connsiteY3" fmla="*/ 25757 h 2466860"/>
                    <a:gd name="connsiteX4" fmla="*/ 3378860 w 3861213"/>
                    <a:gd name="connsiteY4" fmla="*/ 1484464 h 2466860"/>
                    <a:gd name="connsiteX5" fmla="*/ 3861213 w 3861213"/>
                    <a:gd name="connsiteY5" fmla="*/ 1019823 h 2466860"/>
                    <a:gd name="connsiteX6" fmla="*/ 3637439 w 3861213"/>
                    <a:gd name="connsiteY6" fmla="*/ 2466860 h 2466860"/>
                    <a:gd name="connsiteX7" fmla="*/ 36188 w 3861213"/>
                    <a:gd name="connsiteY7" fmla="*/ 2461257 h 2466860"/>
                    <a:gd name="connsiteX8" fmla="*/ 38637 w 3861213"/>
                    <a:gd name="connsiteY8" fmla="*/ 2459864 h 2466860"/>
                    <a:gd name="connsiteX9" fmla="*/ 0 w 3861213"/>
                    <a:gd name="connsiteY9" fmla="*/ 1365160 h 2466860"/>
                    <a:gd name="connsiteX0" fmla="*/ 0 w 3861213"/>
                    <a:gd name="connsiteY0" fmla="*/ 1365160 h 2466860"/>
                    <a:gd name="connsiteX1" fmla="*/ 1068947 w 3861213"/>
                    <a:gd name="connsiteY1" fmla="*/ 0 h 2466860"/>
                    <a:gd name="connsiteX2" fmla="*/ 1649672 w 3861213"/>
                    <a:gd name="connsiteY2" fmla="*/ 1056067 h 2466860"/>
                    <a:gd name="connsiteX3" fmla="*/ 2318197 w 3861213"/>
                    <a:gd name="connsiteY3" fmla="*/ 25757 h 2466860"/>
                    <a:gd name="connsiteX4" fmla="*/ 3378860 w 3861213"/>
                    <a:gd name="connsiteY4" fmla="*/ 1484464 h 2466860"/>
                    <a:gd name="connsiteX5" fmla="*/ 3861213 w 3861213"/>
                    <a:gd name="connsiteY5" fmla="*/ 1019823 h 2466860"/>
                    <a:gd name="connsiteX6" fmla="*/ 3851721 w 3861213"/>
                    <a:gd name="connsiteY6" fmla="*/ 2466860 h 2466860"/>
                    <a:gd name="connsiteX7" fmla="*/ 36188 w 3861213"/>
                    <a:gd name="connsiteY7" fmla="*/ 2461257 h 2466860"/>
                    <a:gd name="connsiteX8" fmla="*/ 38637 w 3861213"/>
                    <a:gd name="connsiteY8" fmla="*/ 2459864 h 2466860"/>
                    <a:gd name="connsiteX9" fmla="*/ 0 w 3861213"/>
                    <a:gd name="connsiteY9" fmla="*/ 1365160 h 2466860"/>
                    <a:gd name="connsiteX0" fmla="*/ 0 w 3861213"/>
                    <a:gd name="connsiteY0" fmla="*/ 1365160 h 2466860"/>
                    <a:gd name="connsiteX1" fmla="*/ 1068947 w 3861213"/>
                    <a:gd name="connsiteY1" fmla="*/ 0 h 2466860"/>
                    <a:gd name="connsiteX2" fmla="*/ 1649672 w 3861213"/>
                    <a:gd name="connsiteY2" fmla="*/ 1056067 h 2466860"/>
                    <a:gd name="connsiteX3" fmla="*/ 2318197 w 3861213"/>
                    <a:gd name="connsiteY3" fmla="*/ 25757 h 2466860"/>
                    <a:gd name="connsiteX4" fmla="*/ 3378860 w 3861213"/>
                    <a:gd name="connsiteY4" fmla="*/ 1484464 h 2466860"/>
                    <a:gd name="connsiteX5" fmla="*/ 3861213 w 3861213"/>
                    <a:gd name="connsiteY5" fmla="*/ 1019823 h 2466860"/>
                    <a:gd name="connsiteX6" fmla="*/ 3851721 w 3861213"/>
                    <a:gd name="connsiteY6" fmla="*/ 2466860 h 2466860"/>
                    <a:gd name="connsiteX7" fmla="*/ 36188 w 3861213"/>
                    <a:gd name="connsiteY7" fmla="*/ 2461257 h 2466860"/>
                    <a:gd name="connsiteX8" fmla="*/ 38637 w 3861213"/>
                    <a:gd name="connsiteY8" fmla="*/ 2459864 h 2466860"/>
                    <a:gd name="connsiteX9" fmla="*/ 26496 w 3861213"/>
                    <a:gd name="connsiteY9" fmla="*/ 1693282 h 2466860"/>
                    <a:gd name="connsiteX10" fmla="*/ 0 w 3861213"/>
                    <a:gd name="connsiteY10" fmla="*/ 1365160 h 2466860"/>
                    <a:gd name="connsiteX0" fmla="*/ 773002 w 4634215"/>
                    <a:gd name="connsiteY0" fmla="*/ 1365160 h 2466860"/>
                    <a:gd name="connsiteX1" fmla="*/ 1841949 w 4634215"/>
                    <a:gd name="connsiteY1" fmla="*/ 0 h 2466860"/>
                    <a:gd name="connsiteX2" fmla="*/ 2422674 w 4634215"/>
                    <a:gd name="connsiteY2" fmla="*/ 1056067 h 2466860"/>
                    <a:gd name="connsiteX3" fmla="*/ 3091199 w 4634215"/>
                    <a:gd name="connsiteY3" fmla="*/ 25757 h 2466860"/>
                    <a:gd name="connsiteX4" fmla="*/ 4151862 w 4634215"/>
                    <a:gd name="connsiteY4" fmla="*/ 1484464 h 2466860"/>
                    <a:gd name="connsiteX5" fmla="*/ 4634215 w 4634215"/>
                    <a:gd name="connsiteY5" fmla="*/ 1019823 h 2466860"/>
                    <a:gd name="connsiteX6" fmla="*/ 4624723 w 4634215"/>
                    <a:gd name="connsiteY6" fmla="*/ 2466860 h 2466860"/>
                    <a:gd name="connsiteX7" fmla="*/ 809190 w 4634215"/>
                    <a:gd name="connsiteY7" fmla="*/ 2461257 h 2466860"/>
                    <a:gd name="connsiteX8" fmla="*/ 811639 w 4634215"/>
                    <a:gd name="connsiteY8" fmla="*/ 2459864 h 2466860"/>
                    <a:gd name="connsiteX9" fmla="*/ 799498 w 4634215"/>
                    <a:gd name="connsiteY9" fmla="*/ 1693282 h 2466860"/>
                    <a:gd name="connsiteX10" fmla="*/ 0 w 4634215"/>
                    <a:gd name="connsiteY10" fmla="*/ 978878 h 2466860"/>
                    <a:gd name="connsiteX11" fmla="*/ 773002 w 4634215"/>
                    <a:gd name="connsiteY11" fmla="*/ 1365160 h 2466860"/>
                    <a:gd name="connsiteX0" fmla="*/ 773002 w 4634215"/>
                    <a:gd name="connsiteY0" fmla="*/ 1365160 h 2466860"/>
                    <a:gd name="connsiteX1" fmla="*/ 1841949 w 4634215"/>
                    <a:gd name="connsiteY1" fmla="*/ 0 h 2466860"/>
                    <a:gd name="connsiteX2" fmla="*/ 2422674 w 4634215"/>
                    <a:gd name="connsiteY2" fmla="*/ 1056067 h 2466860"/>
                    <a:gd name="connsiteX3" fmla="*/ 3091199 w 4634215"/>
                    <a:gd name="connsiteY3" fmla="*/ 25757 h 2466860"/>
                    <a:gd name="connsiteX4" fmla="*/ 4151862 w 4634215"/>
                    <a:gd name="connsiteY4" fmla="*/ 1484464 h 2466860"/>
                    <a:gd name="connsiteX5" fmla="*/ 4634215 w 4634215"/>
                    <a:gd name="connsiteY5" fmla="*/ 1019823 h 2466860"/>
                    <a:gd name="connsiteX6" fmla="*/ 4624723 w 4634215"/>
                    <a:gd name="connsiteY6" fmla="*/ 2466860 h 2466860"/>
                    <a:gd name="connsiteX7" fmla="*/ 809190 w 4634215"/>
                    <a:gd name="connsiteY7" fmla="*/ 2461257 h 2466860"/>
                    <a:gd name="connsiteX8" fmla="*/ 811639 w 4634215"/>
                    <a:gd name="connsiteY8" fmla="*/ 2459864 h 2466860"/>
                    <a:gd name="connsiteX9" fmla="*/ 799498 w 4634215"/>
                    <a:gd name="connsiteY9" fmla="*/ 1693282 h 2466860"/>
                    <a:gd name="connsiteX10" fmla="*/ 0 w 4634215"/>
                    <a:gd name="connsiteY10" fmla="*/ 1407482 h 2466860"/>
                    <a:gd name="connsiteX11" fmla="*/ 773002 w 4634215"/>
                    <a:gd name="connsiteY11" fmla="*/ 1365160 h 2466860"/>
                    <a:gd name="connsiteX0" fmla="*/ 773002 w 4634215"/>
                    <a:gd name="connsiteY0" fmla="*/ 1365160 h 2466860"/>
                    <a:gd name="connsiteX1" fmla="*/ 1841949 w 4634215"/>
                    <a:gd name="connsiteY1" fmla="*/ 0 h 2466860"/>
                    <a:gd name="connsiteX2" fmla="*/ 2422674 w 4634215"/>
                    <a:gd name="connsiteY2" fmla="*/ 1056067 h 2466860"/>
                    <a:gd name="connsiteX3" fmla="*/ 3091199 w 4634215"/>
                    <a:gd name="connsiteY3" fmla="*/ 25757 h 2466860"/>
                    <a:gd name="connsiteX4" fmla="*/ 4151862 w 4634215"/>
                    <a:gd name="connsiteY4" fmla="*/ 1484464 h 2466860"/>
                    <a:gd name="connsiteX5" fmla="*/ 4634215 w 4634215"/>
                    <a:gd name="connsiteY5" fmla="*/ 1019823 h 2466860"/>
                    <a:gd name="connsiteX6" fmla="*/ 4624723 w 4634215"/>
                    <a:gd name="connsiteY6" fmla="*/ 2466860 h 2466860"/>
                    <a:gd name="connsiteX7" fmla="*/ 809190 w 4634215"/>
                    <a:gd name="connsiteY7" fmla="*/ 2461257 h 2466860"/>
                    <a:gd name="connsiteX8" fmla="*/ 811639 w 4634215"/>
                    <a:gd name="connsiteY8" fmla="*/ 2459864 h 2466860"/>
                    <a:gd name="connsiteX9" fmla="*/ 227962 w 4634215"/>
                    <a:gd name="connsiteY9" fmla="*/ 2264762 h 2466860"/>
                    <a:gd name="connsiteX10" fmla="*/ 0 w 4634215"/>
                    <a:gd name="connsiteY10" fmla="*/ 1407482 h 2466860"/>
                    <a:gd name="connsiteX11" fmla="*/ 773002 w 4634215"/>
                    <a:gd name="connsiteY11" fmla="*/ 1365160 h 2466860"/>
                    <a:gd name="connsiteX0" fmla="*/ 773002 w 4634215"/>
                    <a:gd name="connsiteY0" fmla="*/ 1365160 h 2466860"/>
                    <a:gd name="connsiteX1" fmla="*/ 1841949 w 4634215"/>
                    <a:gd name="connsiteY1" fmla="*/ 0 h 2466860"/>
                    <a:gd name="connsiteX2" fmla="*/ 2422674 w 4634215"/>
                    <a:gd name="connsiteY2" fmla="*/ 1056067 h 2466860"/>
                    <a:gd name="connsiteX3" fmla="*/ 3091199 w 4634215"/>
                    <a:gd name="connsiteY3" fmla="*/ 25757 h 2466860"/>
                    <a:gd name="connsiteX4" fmla="*/ 4151862 w 4634215"/>
                    <a:gd name="connsiteY4" fmla="*/ 1484464 h 2466860"/>
                    <a:gd name="connsiteX5" fmla="*/ 4634215 w 4634215"/>
                    <a:gd name="connsiteY5" fmla="*/ 1019823 h 2466860"/>
                    <a:gd name="connsiteX6" fmla="*/ 4624723 w 4634215"/>
                    <a:gd name="connsiteY6" fmla="*/ 2466860 h 2466860"/>
                    <a:gd name="connsiteX7" fmla="*/ 809190 w 4634215"/>
                    <a:gd name="connsiteY7" fmla="*/ 2461257 h 2466860"/>
                    <a:gd name="connsiteX8" fmla="*/ 811639 w 4634215"/>
                    <a:gd name="connsiteY8" fmla="*/ 2459864 h 2466860"/>
                    <a:gd name="connsiteX9" fmla="*/ 227962 w 4634215"/>
                    <a:gd name="connsiteY9" fmla="*/ 2264762 h 2466860"/>
                    <a:gd name="connsiteX10" fmla="*/ 0 w 4634215"/>
                    <a:gd name="connsiteY10" fmla="*/ 1407482 h 2466860"/>
                    <a:gd name="connsiteX11" fmla="*/ 773002 w 4634215"/>
                    <a:gd name="connsiteY11" fmla="*/ 1365160 h 2466860"/>
                    <a:gd name="connsiteX0" fmla="*/ 773002 w 4634215"/>
                    <a:gd name="connsiteY0" fmla="*/ 1365160 h 2466860"/>
                    <a:gd name="connsiteX1" fmla="*/ 1841949 w 4634215"/>
                    <a:gd name="connsiteY1" fmla="*/ 0 h 2466860"/>
                    <a:gd name="connsiteX2" fmla="*/ 2422674 w 4634215"/>
                    <a:gd name="connsiteY2" fmla="*/ 1056067 h 2466860"/>
                    <a:gd name="connsiteX3" fmla="*/ 3091199 w 4634215"/>
                    <a:gd name="connsiteY3" fmla="*/ 25757 h 2466860"/>
                    <a:gd name="connsiteX4" fmla="*/ 4151862 w 4634215"/>
                    <a:gd name="connsiteY4" fmla="*/ 1484464 h 2466860"/>
                    <a:gd name="connsiteX5" fmla="*/ 4634215 w 4634215"/>
                    <a:gd name="connsiteY5" fmla="*/ 1019823 h 2466860"/>
                    <a:gd name="connsiteX6" fmla="*/ 4624723 w 4634215"/>
                    <a:gd name="connsiteY6" fmla="*/ 2466860 h 2466860"/>
                    <a:gd name="connsiteX7" fmla="*/ 809190 w 4634215"/>
                    <a:gd name="connsiteY7" fmla="*/ 2461257 h 2466860"/>
                    <a:gd name="connsiteX8" fmla="*/ 811639 w 4634215"/>
                    <a:gd name="connsiteY8" fmla="*/ 2459864 h 2466860"/>
                    <a:gd name="connsiteX9" fmla="*/ 227962 w 4634215"/>
                    <a:gd name="connsiteY9" fmla="*/ 2264762 h 2466860"/>
                    <a:gd name="connsiteX10" fmla="*/ 0 w 4634215"/>
                    <a:gd name="connsiteY10" fmla="*/ 1407482 h 2466860"/>
                    <a:gd name="connsiteX11" fmla="*/ 773002 w 4634215"/>
                    <a:gd name="connsiteY11" fmla="*/ 1365160 h 2466860"/>
                    <a:gd name="connsiteX0" fmla="*/ 773002 w 4634215"/>
                    <a:gd name="connsiteY0" fmla="*/ 1365160 h 2466860"/>
                    <a:gd name="connsiteX1" fmla="*/ 1841949 w 4634215"/>
                    <a:gd name="connsiteY1" fmla="*/ 0 h 2466860"/>
                    <a:gd name="connsiteX2" fmla="*/ 2422674 w 4634215"/>
                    <a:gd name="connsiteY2" fmla="*/ 1056067 h 2466860"/>
                    <a:gd name="connsiteX3" fmla="*/ 3091199 w 4634215"/>
                    <a:gd name="connsiteY3" fmla="*/ 25757 h 2466860"/>
                    <a:gd name="connsiteX4" fmla="*/ 4151862 w 4634215"/>
                    <a:gd name="connsiteY4" fmla="*/ 1484464 h 2466860"/>
                    <a:gd name="connsiteX5" fmla="*/ 4634215 w 4634215"/>
                    <a:gd name="connsiteY5" fmla="*/ 1019823 h 2466860"/>
                    <a:gd name="connsiteX6" fmla="*/ 4624723 w 4634215"/>
                    <a:gd name="connsiteY6" fmla="*/ 2466860 h 2466860"/>
                    <a:gd name="connsiteX7" fmla="*/ 809190 w 4634215"/>
                    <a:gd name="connsiteY7" fmla="*/ 2461257 h 2466860"/>
                    <a:gd name="connsiteX8" fmla="*/ 811639 w 4634215"/>
                    <a:gd name="connsiteY8" fmla="*/ 2459864 h 2466860"/>
                    <a:gd name="connsiteX9" fmla="*/ 227962 w 4634215"/>
                    <a:gd name="connsiteY9" fmla="*/ 2264762 h 2466860"/>
                    <a:gd name="connsiteX10" fmla="*/ 0 w 4634215"/>
                    <a:gd name="connsiteY10" fmla="*/ 1407482 h 2466860"/>
                    <a:gd name="connsiteX11" fmla="*/ 773002 w 4634215"/>
                    <a:gd name="connsiteY11" fmla="*/ 1365160 h 2466860"/>
                    <a:gd name="connsiteX0" fmla="*/ 773002 w 4634215"/>
                    <a:gd name="connsiteY0" fmla="*/ 1365160 h 2466860"/>
                    <a:gd name="connsiteX1" fmla="*/ 1841949 w 4634215"/>
                    <a:gd name="connsiteY1" fmla="*/ 0 h 2466860"/>
                    <a:gd name="connsiteX2" fmla="*/ 2422674 w 4634215"/>
                    <a:gd name="connsiteY2" fmla="*/ 1056067 h 2466860"/>
                    <a:gd name="connsiteX3" fmla="*/ 3091199 w 4634215"/>
                    <a:gd name="connsiteY3" fmla="*/ 25757 h 2466860"/>
                    <a:gd name="connsiteX4" fmla="*/ 4151862 w 4634215"/>
                    <a:gd name="connsiteY4" fmla="*/ 1484464 h 2466860"/>
                    <a:gd name="connsiteX5" fmla="*/ 4634215 w 4634215"/>
                    <a:gd name="connsiteY5" fmla="*/ 1019823 h 2466860"/>
                    <a:gd name="connsiteX6" fmla="*/ 4624723 w 4634215"/>
                    <a:gd name="connsiteY6" fmla="*/ 2466860 h 2466860"/>
                    <a:gd name="connsiteX7" fmla="*/ 809190 w 4634215"/>
                    <a:gd name="connsiteY7" fmla="*/ 2461257 h 2466860"/>
                    <a:gd name="connsiteX8" fmla="*/ 811639 w 4634215"/>
                    <a:gd name="connsiteY8" fmla="*/ 2459864 h 2466860"/>
                    <a:gd name="connsiteX9" fmla="*/ 227962 w 4634215"/>
                    <a:gd name="connsiteY9" fmla="*/ 2264762 h 2466860"/>
                    <a:gd name="connsiteX10" fmla="*/ 0 w 4634215"/>
                    <a:gd name="connsiteY10" fmla="*/ 1407482 h 2466860"/>
                    <a:gd name="connsiteX11" fmla="*/ 773002 w 4634215"/>
                    <a:gd name="connsiteY11" fmla="*/ 1365160 h 2466860"/>
                    <a:gd name="connsiteX0" fmla="*/ 773002 w 4634215"/>
                    <a:gd name="connsiteY0" fmla="*/ 1365160 h 2466860"/>
                    <a:gd name="connsiteX1" fmla="*/ 1841949 w 4634215"/>
                    <a:gd name="connsiteY1" fmla="*/ 0 h 2466860"/>
                    <a:gd name="connsiteX2" fmla="*/ 2422674 w 4634215"/>
                    <a:gd name="connsiteY2" fmla="*/ 1056067 h 2466860"/>
                    <a:gd name="connsiteX3" fmla="*/ 3091199 w 4634215"/>
                    <a:gd name="connsiteY3" fmla="*/ 25757 h 2466860"/>
                    <a:gd name="connsiteX4" fmla="*/ 4151862 w 4634215"/>
                    <a:gd name="connsiteY4" fmla="*/ 1484464 h 2466860"/>
                    <a:gd name="connsiteX5" fmla="*/ 4634215 w 4634215"/>
                    <a:gd name="connsiteY5" fmla="*/ 1019823 h 2466860"/>
                    <a:gd name="connsiteX6" fmla="*/ 4624723 w 4634215"/>
                    <a:gd name="connsiteY6" fmla="*/ 2466860 h 2466860"/>
                    <a:gd name="connsiteX7" fmla="*/ 809190 w 4634215"/>
                    <a:gd name="connsiteY7" fmla="*/ 2461257 h 2466860"/>
                    <a:gd name="connsiteX8" fmla="*/ 811639 w 4634215"/>
                    <a:gd name="connsiteY8" fmla="*/ 2459864 h 2466860"/>
                    <a:gd name="connsiteX9" fmla="*/ 227962 w 4634215"/>
                    <a:gd name="connsiteY9" fmla="*/ 2264762 h 2466860"/>
                    <a:gd name="connsiteX10" fmla="*/ 0 w 4634215"/>
                    <a:gd name="connsiteY10" fmla="*/ 1407482 h 2466860"/>
                    <a:gd name="connsiteX11" fmla="*/ 73825 w 4634215"/>
                    <a:gd name="connsiteY11" fmla="*/ 1405506 h 2466860"/>
                    <a:gd name="connsiteX12" fmla="*/ 773002 w 4634215"/>
                    <a:gd name="connsiteY12" fmla="*/ 1365160 h 2466860"/>
                    <a:gd name="connsiteX0" fmla="*/ 773002 w 4634215"/>
                    <a:gd name="connsiteY0" fmla="*/ 1365160 h 2466860"/>
                    <a:gd name="connsiteX1" fmla="*/ 1841949 w 4634215"/>
                    <a:gd name="connsiteY1" fmla="*/ 0 h 2466860"/>
                    <a:gd name="connsiteX2" fmla="*/ 2422674 w 4634215"/>
                    <a:gd name="connsiteY2" fmla="*/ 1056067 h 2466860"/>
                    <a:gd name="connsiteX3" fmla="*/ 3091199 w 4634215"/>
                    <a:gd name="connsiteY3" fmla="*/ 25757 h 2466860"/>
                    <a:gd name="connsiteX4" fmla="*/ 4151862 w 4634215"/>
                    <a:gd name="connsiteY4" fmla="*/ 1484464 h 2466860"/>
                    <a:gd name="connsiteX5" fmla="*/ 4634215 w 4634215"/>
                    <a:gd name="connsiteY5" fmla="*/ 1019823 h 2466860"/>
                    <a:gd name="connsiteX6" fmla="*/ 4624723 w 4634215"/>
                    <a:gd name="connsiteY6" fmla="*/ 2466860 h 2466860"/>
                    <a:gd name="connsiteX7" fmla="*/ 809190 w 4634215"/>
                    <a:gd name="connsiteY7" fmla="*/ 2461257 h 2466860"/>
                    <a:gd name="connsiteX8" fmla="*/ 811639 w 4634215"/>
                    <a:gd name="connsiteY8" fmla="*/ 2459864 h 2466860"/>
                    <a:gd name="connsiteX9" fmla="*/ 227962 w 4634215"/>
                    <a:gd name="connsiteY9" fmla="*/ 2264762 h 2466860"/>
                    <a:gd name="connsiteX10" fmla="*/ 0 w 4634215"/>
                    <a:gd name="connsiteY10" fmla="*/ 1407482 h 2466860"/>
                    <a:gd name="connsiteX11" fmla="*/ 71444 w 4634215"/>
                    <a:gd name="connsiteY11" fmla="*/ 1476920 h 2466860"/>
                    <a:gd name="connsiteX12" fmla="*/ 73825 w 4634215"/>
                    <a:gd name="connsiteY12" fmla="*/ 1405506 h 2466860"/>
                    <a:gd name="connsiteX13" fmla="*/ 773002 w 4634215"/>
                    <a:gd name="connsiteY13" fmla="*/ 1365160 h 2466860"/>
                    <a:gd name="connsiteX0" fmla="*/ 773002 w 4634215"/>
                    <a:gd name="connsiteY0" fmla="*/ 1365160 h 2466860"/>
                    <a:gd name="connsiteX1" fmla="*/ 1841949 w 4634215"/>
                    <a:gd name="connsiteY1" fmla="*/ 0 h 2466860"/>
                    <a:gd name="connsiteX2" fmla="*/ 2422674 w 4634215"/>
                    <a:gd name="connsiteY2" fmla="*/ 1056067 h 2466860"/>
                    <a:gd name="connsiteX3" fmla="*/ 3091199 w 4634215"/>
                    <a:gd name="connsiteY3" fmla="*/ 25757 h 2466860"/>
                    <a:gd name="connsiteX4" fmla="*/ 4151862 w 4634215"/>
                    <a:gd name="connsiteY4" fmla="*/ 1484464 h 2466860"/>
                    <a:gd name="connsiteX5" fmla="*/ 4634215 w 4634215"/>
                    <a:gd name="connsiteY5" fmla="*/ 1019823 h 2466860"/>
                    <a:gd name="connsiteX6" fmla="*/ 4624723 w 4634215"/>
                    <a:gd name="connsiteY6" fmla="*/ 2466860 h 2466860"/>
                    <a:gd name="connsiteX7" fmla="*/ 809190 w 4634215"/>
                    <a:gd name="connsiteY7" fmla="*/ 2461257 h 2466860"/>
                    <a:gd name="connsiteX8" fmla="*/ 811639 w 4634215"/>
                    <a:gd name="connsiteY8" fmla="*/ 2459864 h 2466860"/>
                    <a:gd name="connsiteX9" fmla="*/ 227962 w 4634215"/>
                    <a:gd name="connsiteY9" fmla="*/ 2264762 h 2466860"/>
                    <a:gd name="connsiteX10" fmla="*/ 0 w 4634215"/>
                    <a:gd name="connsiteY10" fmla="*/ 1407458 h 2466860"/>
                    <a:gd name="connsiteX11" fmla="*/ 71444 w 4634215"/>
                    <a:gd name="connsiteY11" fmla="*/ 1476920 h 2466860"/>
                    <a:gd name="connsiteX12" fmla="*/ 73825 w 4634215"/>
                    <a:gd name="connsiteY12" fmla="*/ 1405506 h 2466860"/>
                    <a:gd name="connsiteX13" fmla="*/ 773002 w 4634215"/>
                    <a:gd name="connsiteY13" fmla="*/ 1365160 h 2466860"/>
                    <a:gd name="connsiteX0" fmla="*/ 701558 w 4562771"/>
                    <a:gd name="connsiteY0" fmla="*/ 1365160 h 2466860"/>
                    <a:gd name="connsiteX1" fmla="*/ 1770505 w 4562771"/>
                    <a:gd name="connsiteY1" fmla="*/ 0 h 2466860"/>
                    <a:gd name="connsiteX2" fmla="*/ 2351230 w 4562771"/>
                    <a:gd name="connsiteY2" fmla="*/ 1056067 h 2466860"/>
                    <a:gd name="connsiteX3" fmla="*/ 3019755 w 4562771"/>
                    <a:gd name="connsiteY3" fmla="*/ 25757 h 2466860"/>
                    <a:gd name="connsiteX4" fmla="*/ 4080418 w 4562771"/>
                    <a:gd name="connsiteY4" fmla="*/ 1484464 h 2466860"/>
                    <a:gd name="connsiteX5" fmla="*/ 4562771 w 4562771"/>
                    <a:gd name="connsiteY5" fmla="*/ 1019823 h 2466860"/>
                    <a:gd name="connsiteX6" fmla="*/ 4553279 w 4562771"/>
                    <a:gd name="connsiteY6" fmla="*/ 2466860 h 2466860"/>
                    <a:gd name="connsiteX7" fmla="*/ 737746 w 4562771"/>
                    <a:gd name="connsiteY7" fmla="*/ 2461257 h 2466860"/>
                    <a:gd name="connsiteX8" fmla="*/ 740195 w 4562771"/>
                    <a:gd name="connsiteY8" fmla="*/ 2459864 h 2466860"/>
                    <a:gd name="connsiteX9" fmla="*/ 156518 w 4562771"/>
                    <a:gd name="connsiteY9" fmla="*/ 2264762 h 2466860"/>
                    <a:gd name="connsiteX10" fmla="*/ 0 w 4562771"/>
                    <a:gd name="connsiteY10" fmla="*/ 1476920 h 2466860"/>
                    <a:gd name="connsiteX11" fmla="*/ 2381 w 4562771"/>
                    <a:gd name="connsiteY11" fmla="*/ 1405506 h 2466860"/>
                    <a:gd name="connsiteX12" fmla="*/ 701558 w 4562771"/>
                    <a:gd name="connsiteY12" fmla="*/ 1365160 h 2466860"/>
                    <a:gd name="connsiteX0" fmla="*/ 701590 w 4562803"/>
                    <a:gd name="connsiteY0" fmla="*/ 1365160 h 2466860"/>
                    <a:gd name="connsiteX1" fmla="*/ 1770537 w 4562803"/>
                    <a:gd name="connsiteY1" fmla="*/ 0 h 2466860"/>
                    <a:gd name="connsiteX2" fmla="*/ 2351262 w 4562803"/>
                    <a:gd name="connsiteY2" fmla="*/ 1056067 h 2466860"/>
                    <a:gd name="connsiteX3" fmla="*/ 3019787 w 4562803"/>
                    <a:gd name="connsiteY3" fmla="*/ 25757 h 2466860"/>
                    <a:gd name="connsiteX4" fmla="*/ 4080450 w 4562803"/>
                    <a:gd name="connsiteY4" fmla="*/ 1484464 h 2466860"/>
                    <a:gd name="connsiteX5" fmla="*/ 4562803 w 4562803"/>
                    <a:gd name="connsiteY5" fmla="*/ 1019823 h 2466860"/>
                    <a:gd name="connsiteX6" fmla="*/ 4553311 w 4562803"/>
                    <a:gd name="connsiteY6" fmla="*/ 2466860 h 2466860"/>
                    <a:gd name="connsiteX7" fmla="*/ 737778 w 4562803"/>
                    <a:gd name="connsiteY7" fmla="*/ 2461257 h 2466860"/>
                    <a:gd name="connsiteX8" fmla="*/ 740227 w 4562803"/>
                    <a:gd name="connsiteY8" fmla="*/ 2459864 h 2466860"/>
                    <a:gd name="connsiteX9" fmla="*/ 156550 w 4562803"/>
                    <a:gd name="connsiteY9" fmla="*/ 2264762 h 2466860"/>
                    <a:gd name="connsiteX10" fmla="*/ 0 w 4562803"/>
                    <a:gd name="connsiteY10" fmla="*/ 1762648 h 2466860"/>
                    <a:gd name="connsiteX11" fmla="*/ 2413 w 4562803"/>
                    <a:gd name="connsiteY11" fmla="*/ 1405506 h 2466860"/>
                    <a:gd name="connsiteX12" fmla="*/ 701590 w 4562803"/>
                    <a:gd name="connsiteY12" fmla="*/ 1365160 h 246686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4562803" h="2466860">
                      <a:moveTo>
                        <a:pt x="701590" y="1365160"/>
                      </a:moveTo>
                      <a:lnTo>
                        <a:pt x="1770537" y="0"/>
                      </a:lnTo>
                      <a:lnTo>
                        <a:pt x="2351262" y="1056067"/>
                      </a:lnTo>
                      <a:lnTo>
                        <a:pt x="3019787" y="25757"/>
                      </a:lnTo>
                      <a:lnTo>
                        <a:pt x="4080450" y="1484464"/>
                      </a:lnTo>
                      <a:lnTo>
                        <a:pt x="4562803" y="1019823"/>
                      </a:lnTo>
                      <a:lnTo>
                        <a:pt x="4553311" y="2466860"/>
                      </a:lnTo>
                      <a:cubicBezTo>
                        <a:pt x="3800472" y="2425910"/>
                        <a:pt x="1337578" y="2462423"/>
                        <a:pt x="737778" y="2461257"/>
                      </a:cubicBezTo>
                      <a:lnTo>
                        <a:pt x="740227" y="2459864"/>
                      </a:lnTo>
                      <a:lnTo>
                        <a:pt x="156550" y="2264762"/>
                      </a:lnTo>
                      <a:lnTo>
                        <a:pt x="0" y="1762648"/>
                      </a:lnTo>
                      <a:cubicBezTo>
                        <a:pt x="794" y="1738843"/>
                        <a:pt x="1619" y="1429311"/>
                        <a:pt x="2413" y="1405506"/>
                      </a:cubicBezTo>
                      <a:lnTo>
                        <a:pt x="701590" y="1365160"/>
                      </a:lnTo>
                      <a:close/>
                    </a:path>
                  </a:pathLst>
                </a:custGeom>
                <a:solidFill>
                  <a:srgbClr val="4F81BD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grpSp>
              <p:nvGrpSpPr>
                <p:cNvPr id="6" name="Group 3023"/>
                <p:cNvGrpSpPr/>
                <p:nvPr/>
              </p:nvGrpSpPr>
              <p:grpSpPr>
                <a:xfrm>
                  <a:off x="3857620" y="3500438"/>
                  <a:ext cx="4572032" cy="1785950"/>
                  <a:chOff x="3857620" y="3714752"/>
                  <a:chExt cx="4572032" cy="1357321"/>
                </a:xfrm>
              </p:grpSpPr>
              <p:sp>
                <p:nvSpPr>
                  <p:cNvPr id="1805" name="Flowchart: Document 1804"/>
                  <p:cNvSpPr/>
                  <p:nvPr/>
                </p:nvSpPr>
                <p:spPr>
                  <a:xfrm rot="10800000">
                    <a:off x="3857620" y="3714752"/>
                    <a:ext cx="2000264" cy="1214446"/>
                  </a:xfrm>
                  <a:prstGeom prst="flowChartDocument">
                    <a:avLst/>
                  </a:prstGeom>
                  <a:solidFill>
                    <a:srgbClr val="9BBB59">
                      <a:lumMod val="75000"/>
                    </a:srgbClr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06" name="Flowchart: Document 1805"/>
                  <p:cNvSpPr/>
                  <p:nvPr/>
                </p:nvSpPr>
                <p:spPr>
                  <a:xfrm rot="10800000" flipH="1">
                    <a:off x="4929190" y="3714752"/>
                    <a:ext cx="1928826" cy="1214446"/>
                  </a:xfrm>
                  <a:prstGeom prst="flowChartDocument">
                    <a:avLst/>
                  </a:prstGeom>
                  <a:solidFill>
                    <a:srgbClr val="9BBB59">
                      <a:lumMod val="75000"/>
                    </a:srgbClr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07" name="Flowchart: Document 1806"/>
                  <p:cNvSpPr/>
                  <p:nvPr/>
                </p:nvSpPr>
                <p:spPr>
                  <a:xfrm rot="10800000" flipH="1">
                    <a:off x="6500826" y="3857627"/>
                    <a:ext cx="1928826" cy="1214446"/>
                  </a:xfrm>
                  <a:prstGeom prst="flowChartDocument">
                    <a:avLst/>
                  </a:prstGeom>
                  <a:solidFill>
                    <a:srgbClr val="9BBB59">
                      <a:lumMod val="75000"/>
                    </a:srgbClr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</p:grpSp>
            <p:sp>
              <p:nvSpPr>
                <p:cNvPr id="1784" name="Flowchart: Process 1783"/>
                <p:cNvSpPr/>
                <p:nvPr/>
              </p:nvSpPr>
              <p:spPr>
                <a:xfrm>
                  <a:off x="3857620" y="4143380"/>
                  <a:ext cx="4572032" cy="1214446"/>
                </a:xfrm>
                <a:prstGeom prst="flowChartProcess">
                  <a:avLst/>
                </a:prstGeom>
                <a:solidFill>
                  <a:srgbClr val="9BBB59">
                    <a:lumMod val="40000"/>
                    <a:lumOff val="60000"/>
                  </a:srgbClr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785" name="Freeform 1784"/>
                <p:cNvSpPr/>
                <p:nvPr/>
              </p:nvSpPr>
              <p:spPr>
                <a:xfrm>
                  <a:off x="5208899" y="2060620"/>
                  <a:ext cx="702536" cy="746974"/>
                </a:xfrm>
                <a:custGeom>
                  <a:avLst/>
                  <a:gdLst>
                    <a:gd name="connsiteX0" fmla="*/ 0 w 695459"/>
                    <a:gd name="connsiteY0" fmla="*/ 502276 h 746974"/>
                    <a:gd name="connsiteX1" fmla="*/ 412124 w 695459"/>
                    <a:gd name="connsiteY1" fmla="*/ 0 h 746974"/>
                    <a:gd name="connsiteX2" fmla="*/ 695459 w 695459"/>
                    <a:gd name="connsiteY2" fmla="*/ 553791 h 746974"/>
                    <a:gd name="connsiteX3" fmla="*/ 540912 w 695459"/>
                    <a:gd name="connsiteY3" fmla="*/ 734095 h 746974"/>
                    <a:gd name="connsiteX4" fmla="*/ 425002 w 695459"/>
                    <a:gd name="connsiteY4" fmla="*/ 502276 h 746974"/>
                    <a:gd name="connsiteX5" fmla="*/ 309093 w 695459"/>
                    <a:gd name="connsiteY5" fmla="*/ 708338 h 746974"/>
                    <a:gd name="connsiteX6" fmla="*/ 193183 w 695459"/>
                    <a:gd name="connsiteY6" fmla="*/ 528034 h 746974"/>
                    <a:gd name="connsiteX7" fmla="*/ 51515 w 695459"/>
                    <a:gd name="connsiteY7" fmla="*/ 746974 h 746974"/>
                    <a:gd name="connsiteX8" fmla="*/ 0 w 695459"/>
                    <a:gd name="connsiteY8" fmla="*/ 502276 h 746974"/>
                    <a:gd name="connsiteX0" fmla="*/ 0 w 695459"/>
                    <a:gd name="connsiteY0" fmla="*/ 502276 h 746974"/>
                    <a:gd name="connsiteX1" fmla="*/ 412124 w 695459"/>
                    <a:gd name="connsiteY1" fmla="*/ 0 h 746974"/>
                    <a:gd name="connsiteX2" fmla="*/ 695459 w 695459"/>
                    <a:gd name="connsiteY2" fmla="*/ 553791 h 746974"/>
                    <a:gd name="connsiteX3" fmla="*/ 540912 w 695459"/>
                    <a:gd name="connsiteY3" fmla="*/ 734095 h 746974"/>
                    <a:gd name="connsiteX4" fmla="*/ 425002 w 695459"/>
                    <a:gd name="connsiteY4" fmla="*/ 502276 h 746974"/>
                    <a:gd name="connsiteX5" fmla="*/ 309093 w 695459"/>
                    <a:gd name="connsiteY5" fmla="*/ 708338 h 746974"/>
                    <a:gd name="connsiteX6" fmla="*/ 193183 w 695459"/>
                    <a:gd name="connsiteY6" fmla="*/ 528034 h 746974"/>
                    <a:gd name="connsiteX7" fmla="*/ 51515 w 695459"/>
                    <a:gd name="connsiteY7" fmla="*/ 746974 h 746974"/>
                    <a:gd name="connsiteX8" fmla="*/ 0 w 695459"/>
                    <a:gd name="connsiteY8" fmla="*/ 502276 h 746974"/>
                    <a:gd name="connsiteX0" fmla="*/ 0 w 695459"/>
                    <a:gd name="connsiteY0" fmla="*/ 502276 h 746974"/>
                    <a:gd name="connsiteX1" fmla="*/ 412124 w 695459"/>
                    <a:gd name="connsiteY1" fmla="*/ 0 h 746974"/>
                    <a:gd name="connsiteX2" fmla="*/ 695459 w 695459"/>
                    <a:gd name="connsiteY2" fmla="*/ 553791 h 746974"/>
                    <a:gd name="connsiteX3" fmla="*/ 540912 w 695459"/>
                    <a:gd name="connsiteY3" fmla="*/ 734095 h 746974"/>
                    <a:gd name="connsiteX4" fmla="*/ 425002 w 695459"/>
                    <a:gd name="connsiteY4" fmla="*/ 502276 h 746974"/>
                    <a:gd name="connsiteX5" fmla="*/ 309093 w 695459"/>
                    <a:gd name="connsiteY5" fmla="*/ 708338 h 746974"/>
                    <a:gd name="connsiteX6" fmla="*/ 193183 w 695459"/>
                    <a:gd name="connsiteY6" fmla="*/ 528034 h 746974"/>
                    <a:gd name="connsiteX7" fmla="*/ 51515 w 695459"/>
                    <a:gd name="connsiteY7" fmla="*/ 746974 h 746974"/>
                    <a:gd name="connsiteX8" fmla="*/ 0 w 695459"/>
                    <a:gd name="connsiteY8" fmla="*/ 502276 h 746974"/>
                    <a:gd name="connsiteX0" fmla="*/ 0 w 742676"/>
                    <a:gd name="connsiteY0" fmla="*/ 502276 h 746974"/>
                    <a:gd name="connsiteX1" fmla="*/ 412124 w 742676"/>
                    <a:gd name="connsiteY1" fmla="*/ 0 h 746974"/>
                    <a:gd name="connsiteX2" fmla="*/ 695459 w 742676"/>
                    <a:gd name="connsiteY2" fmla="*/ 553791 h 746974"/>
                    <a:gd name="connsiteX3" fmla="*/ 695425 w 742676"/>
                    <a:gd name="connsiteY3" fmla="*/ 558755 h 746974"/>
                    <a:gd name="connsiteX4" fmla="*/ 540912 w 742676"/>
                    <a:gd name="connsiteY4" fmla="*/ 734095 h 746974"/>
                    <a:gd name="connsiteX5" fmla="*/ 425002 w 742676"/>
                    <a:gd name="connsiteY5" fmla="*/ 502276 h 746974"/>
                    <a:gd name="connsiteX6" fmla="*/ 309093 w 742676"/>
                    <a:gd name="connsiteY6" fmla="*/ 708338 h 746974"/>
                    <a:gd name="connsiteX7" fmla="*/ 193183 w 742676"/>
                    <a:gd name="connsiteY7" fmla="*/ 528034 h 746974"/>
                    <a:gd name="connsiteX8" fmla="*/ 51515 w 742676"/>
                    <a:gd name="connsiteY8" fmla="*/ 746974 h 746974"/>
                    <a:gd name="connsiteX9" fmla="*/ 0 w 742676"/>
                    <a:gd name="connsiteY9" fmla="*/ 502276 h 746974"/>
                    <a:gd name="connsiteX0" fmla="*/ 0 w 742676"/>
                    <a:gd name="connsiteY0" fmla="*/ 502276 h 746974"/>
                    <a:gd name="connsiteX1" fmla="*/ 412124 w 742676"/>
                    <a:gd name="connsiteY1" fmla="*/ 0 h 746974"/>
                    <a:gd name="connsiteX2" fmla="*/ 695459 w 742676"/>
                    <a:gd name="connsiteY2" fmla="*/ 553791 h 746974"/>
                    <a:gd name="connsiteX3" fmla="*/ 695425 w 742676"/>
                    <a:gd name="connsiteY3" fmla="*/ 558755 h 746974"/>
                    <a:gd name="connsiteX4" fmla="*/ 540912 w 742676"/>
                    <a:gd name="connsiteY4" fmla="*/ 734095 h 746974"/>
                    <a:gd name="connsiteX5" fmla="*/ 425002 w 742676"/>
                    <a:gd name="connsiteY5" fmla="*/ 502276 h 746974"/>
                    <a:gd name="connsiteX6" fmla="*/ 309093 w 742676"/>
                    <a:gd name="connsiteY6" fmla="*/ 708338 h 746974"/>
                    <a:gd name="connsiteX7" fmla="*/ 193183 w 742676"/>
                    <a:gd name="connsiteY7" fmla="*/ 528034 h 746974"/>
                    <a:gd name="connsiteX8" fmla="*/ 51515 w 742676"/>
                    <a:gd name="connsiteY8" fmla="*/ 746974 h 746974"/>
                    <a:gd name="connsiteX9" fmla="*/ 0 w 742676"/>
                    <a:gd name="connsiteY9" fmla="*/ 502276 h 746974"/>
                    <a:gd name="connsiteX0" fmla="*/ 0 w 1006903"/>
                    <a:gd name="connsiteY0" fmla="*/ 502276 h 746974"/>
                    <a:gd name="connsiteX1" fmla="*/ 412124 w 1006903"/>
                    <a:gd name="connsiteY1" fmla="*/ 0 h 746974"/>
                    <a:gd name="connsiteX2" fmla="*/ 695459 w 1006903"/>
                    <a:gd name="connsiteY2" fmla="*/ 553791 h 746974"/>
                    <a:gd name="connsiteX3" fmla="*/ 981145 w 1006903"/>
                    <a:gd name="connsiteY3" fmla="*/ 558755 h 746974"/>
                    <a:gd name="connsiteX4" fmla="*/ 540912 w 1006903"/>
                    <a:gd name="connsiteY4" fmla="*/ 734095 h 746974"/>
                    <a:gd name="connsiteX5" fmla="*/ 425002 w 1006903"/>
                    <a:gd name="connsiteY5" fmla="*/ 502276 h 746974"/>
                    <a:gd name="connsiteX6" fmla="*/ 309093 w 1006903"/>
                    <a:gd name="connsiteY6" fmla="*/ 708338 h 746974"/>
                    <a:gd name="connsiteX7" fmla="*/ 193183 w 1006903"/>
                    <a:gd name="connsiteY7" fmla="*/ 528034 h 746974"/>
                    <a:gd name="connsiteX8" fmla="*/ 51515 w 1006903"/>
                    <a:gd name="connsiteY8" fmla="*/ 746974 h 746974"/>
                    <a:gd name="connsiteX9" fmla="*/ 0 w 1006903"/>
                    <a:gd name="connsiteY9" fmla="*/ 502276 h 746974"/>
                    <a:gd name="connsiteX0" fmla="*/ 0 w 1006903"/>
                    <a:gd name="connsiteY0" fmla="*/ 502276 h 746974"/>
                    <a:gd name="connsiteX1" fmla="*/ 412124 w 1006903"/>
                    <a:gd name="connsiteY1" fmla="*/ 0 h 746974"/>
                    <a:gd name="connsiteX2" fmla="*/ 695459 w 1006903"/>
                    <a:gd name="connsiteY2" fmla="*/ 553767 h 746974"/>
                    <a:gd name="connsiteX3" fmla="*/ 981145 w 1006903"/>
                    <a:gd name="connsiteY3" fmla="*/ 558755 h 746974"/>
                    <a:gd name="connsiteX4" fmla="*/ 540912 w 1006903"/>
                    <a:gd name="connsiteY4" fmla="*/ 734095 h 746974"/>
                    <a:gd name="connsiteX5" fmla="*/ 425002 w 1006903"/>
                    <a:gd name="connsiteY5" fmla="*/ 502276 h 746974"/>
                    <a:gd name="connsiteX6" fmla="*/ 309093 w 1006903"/>
                    <a:gd name="connsiteY6" fmla="*/ 708338 h 746974"/>
                    <a:gd name="connsiteX7" fmla="*/ 193183 w 1006903"/>
                    <a:gd name="connsiteY7" fmla="*/ 528034 h 746974"/>
                    <a:gd name="connsiteX8" fmla="*/ 51515 w 1006903"/>
                    <a:gd name="connsiteY8" fmla="*/ 746974 h 746974"/>
                    <a:gd name="connsiteX9" fmla="*/ 0 w 1006903"/>
                    <a:gd name="connsiteY9" fmla="*/ 502276 h 746974"/>
                    <a:gd name="connsiteX0" fmla="*/ 0 w 1006903"/>
                    <a:gd name="connsiteY0" fmla="*/ 502276 h 746974"/>
                    <a:gd name="connsiteX1" fmla="*/ 412124 w 1006903"/>
                    <a:gd name="connsiteY1" fmla="*/ 0 h 746974"/>
                    <a:gd name="connsiteX2" fmla="*/ 695459 w 1006903"/>
                    <a:gd name="connsiteY2" fmla="*/ 553767 h 746974"/>
                    <a:gd name="connsiteX3" fmla="*/ 981145 w 1006903"/>
                    <a:gd name="connsiteY3" fmla="*/ 558755 h 746974"/>
                    <a:gd name="connsiteX4" fmla="*/ 540912 w 1006903"/>
                    <a:gd name="connsiteY4" fmla="*/ 734095 h 746974"/>
                    <a:gd name="connsiteX5" fmla="*/ 425002 w 1006903"/>
                    <a:gd name="connsiteY5" fmla="*/ 502276 h 746974"/>
                    <a:gd name="connsiteX6" fmla="*/ 309093 w 1006903"/>
                    <a:gd name="connsiteY6" fmla="*/ 708338 h 746974"/>
                    <a:gd name="connsiteX7" fmla="*/ 193183 w 1006903"/>
                    <a:gd name="connsiteY7" fmla="*/ 528034 h 746974"/>
                    <a:gd name="connsiteX8" fmla="*/ 51515 w 1006903"/>
                    <a:gd name="connsiteY8" fmla="*/ 746974 h 746974"/>
                    <a:gd name="connsiteX9" fmla="*/ 0 w 1006903"/>
                    <a:gd name="connsiteY9" fmla="*/ 502276 h 746974"/>
                    <a:gd name="connsiteX0" fmla="*/ 0 w 1006903"/>
                    <a:gd name="connsiteY0" fmla="*/ 502276 h 746974"/>
                    <a:gd name="connsiteX1" fmla="*/ 412124 w 1006903"/>
                    <a:gd name="connsiteY1" fmla="*/ 0 h 746974"/>
                    <a:gd name="connsiteX2" fmla="*/ 695459 w 1006903"/>
                    <a:gd name="connsiteY2" fmla="*/ 553767 h 746974"/>
                    <a:gd name="connsiteX3" fmla="*/ 981145 w 1006903"/>
                    <a:gd name="connsiteY3" fmla="*/ 558755 h 746974"/>
                    <a:gd name="connsiteX4" fmla="*/ 540912 w 1006903"/>
                    <a:gd name="connsiteY4" fmla="*/ 734095 h 746974"/>
                    <a:gd name="connsiteX5" fmla="*/ 425002 w 1006903"/>
                    <a:gd name="connsiteY5" fmla="*/ 502276 h 746974"/>
                    <a:gd name="connsiteX6" fmla="*/ 309093 w 1006903"/>
                    <a:gd name="connsiteY6" fmla="*/ 708338 h 746974"/>
                    <a:gd name="connsiteX7" fmla="*/ 193183 w 1006903"/>
                    <a:gd name="connsiteY7" fmla="*/ 528034 h 746974"/>
                    <a:gd name="connsiteX8" fmla="*/ 51515 w 1006903"/>
                    <a:gd name="connsiteY8" fmla="*/ 746974 h 746974"/>
                    <a:gd name="connsiteX9" fmla="*/ 0 w 1006903"/>
                    <a:gd name="connsiteY9" fmla="*/ 502276 h 746974"/>
                    <a:gd name="connsiteX0" fmla="*/ 0 w 1006903"/>
                    <a:gd name="connsiteY0" fmla="*/ 502276 h 746974"/>
                    <a:gd name="connsiteX1" fmla="*/ 412124 w 1006903"/>
                    <a:gd name="connsiteY1" fmla="*/ 0 h 746974"/>
                    <a:gd name="connsiteX2" fmla="*/ 695459 w 1006903"/>
                    <a:gd name="connsiteY2" fmla="*/ 553767 h 746974"/>
                    <a:gd name="connsiteX3" fmla="*/ 981145 w 1006903"/>
                    <a:gd name="connsiteY3" fmla="*/ 558755 h 746974"/>
                    <a:gd name="connsiteX4" fmla="*/ 540912 w 1006903"/>
                    <a:gd name="connsiteY4" fmla="*/ 734095 h 746974"/>
                    <a:gd name="connsiteX5" fmla="*/ 425002 w 1006903"/>
                    <a:gd name="connsiteY5" fmla="*/ 502276 h 746974"/>
                    <a:gd name="connsiteX6" fmla="*/ 309093 w 1006903"/>
                    <a:gd name="connsiteY6" fmla="*/ 708338 h 746974"/>
                    <a:gd name="connsiteX7" fmla="*/ 193183 w 1006903"/>
                    <a:gd name="connsiteY7" fmla="*/ 528034 h 746974"/>
                    <a:gd name="connsiteX8" fmla="*/ 51515 w 1006903"/>
                    <a:gd name="connsiteY8" fmla="*/ 746974 h 746974"/>
                    <a:gd name="connsiteX9" fmla="*/ 0 w 1006903"/>
                    <a:gd name="connsiteY9" fmla="*/ 502276 h 746974"/>
                    <a:gd name="connsiteX0" fmla="*/ 0 w 1006500"/>
                    <a:gd name="connsiteY0" fmla="*/ 502276 h 746974"/>
                    <a:gd name="connsiteX1" fmla="*/ 412124 w 1006500"/>
                    <a:gd name="connsiteY1" fmla="*/ 0 h 746974"/>
                    <a:gd name="connsiteX2" fmla="*/ 695459 w 1006500"/>
                    <a:gd name="connsiteY2" fmla="*/ 553767 h 746974"/>
                    <a:gd name="connsiteX3" fmla="*/ 693043 w 1006500"/>
                    <a:gd name="connsiteY3" fmla="*/ 558755 h 746974"/>
                    <a:gd name="connsiteX4" fmla="*/ 981145 w 1006500"/>
                    <a:gd name="connsiteY4" fmla="*/ 558755 h 746974"/>
                    <a:gd name="connsiteX5" fmla="*/ 540912 w 1006500"/>
                    <a:gd name="connsiteY5" fmla="*/ 734095 h 746974"/>
                    <a:gd name="connsiteX6" fmla="*/ 425002 w 1006500"/>
                    <a:gd name="connsiteY6" fmla="*/ 502276 h 746974"/>
                    <a:gd name="connsiteX7" fmla="*/ 309093 w 1006500"/>
                    <a:gd name="connsiteY7" fmla="*/ 708338 h 746974"/>
                    <a:gd name="connsiteX8" fmla="*/ 193183 w 1006500"/>
                    <a:gd name="connsiteY8" fmla="*/ 528034 h 746974"/>
                    <a:gd name="connsiteX9" fmla="*/ 51515 w 1006500"/>
                    <a:gd name="connsiteY9" fmla="*/ 746974 h 746974"/>
                    <a:gd name="connsiteX10" fmla="*/ 0 w 1006500"/>
                    <a:gd name="connsiteY10" fmla="*/ 502276 h 746974"/>
                    <a:gd name="connsiteX0" fmla="*/ 540912 w 1072585"/>
                    <a:gd name="connsiteY0" fmla="*/ 734095 h 746974"/>
                    <a:gd name="connsiteX1" fmla="*/ 425002 w 1072585"/>
                    <a:gd name="connsiteY1" fmla="*/ 502276 h 746974"/>
                    <a:gd name="connsiteX2" fmla="*/ 309093 w 1072585"/>
                    <a:gd name="connsiteY2" fmla="*/ 708338 h 746974"/>
                    <a:gd name="connsiteX3" fmla="*/ 193183 w 1072585"/>
                    <a:gd name="connsiteY3" fmla="*/ 528034 h 746974"/>
                    <a:gd name="connsiteX4" fmla="*/ 51515 w 1072585"/>
                    <a:gd name="connsiteY4" fmla="*/ 746974 h 746974"/>
                    <a:gd name="connsiteX5" fmla="*/ 0 w 1072585"/>
                    <a:gd name="connsiteY5" fmla="*/ 502276 h 746974"/>
                    <a:gd name="connsiteX6" fmla="*/ 412124 w 1072585"/>
                    <a:gd name="connsiteY6" fmla="*/ 0 h 746974"/>
                    <a:gd name="connsiteX7" fmla="*/ 695459 w 1072585"/>
                    <a:gd name="connsiteY7" fmla="*/ 553767 h 746974"/>
                    <a:gd name="connsiteX8" fmla="*/ 693043 w 1072585"/>
                    <a:gd name="connsiteY8" fmla="*/ 558755 h 746974"/>
                    <a:gd name="connsiteX9" fmla="*/ 1072585 w 1072585"/>
                    <a:gd name="connsiteY9" fmla="*/ 650195 h 746974"/>
                    <a:gd name="connsiteX0" fmla="*/ 540912 w 742279"/>
                    <a:gd name="connsiteY0" fmla="*/ 734095 h 746974"/>
                    <a:gd name="connsiteX1" fmla="*/ 425002 w 742279"/>
                    <a:gd name="connsiteY1" fmla="*/ 502276 h 746974"/>
                    <a:gd name="connsiteX2" fmla="*/ 309093 w 742279"/>
                    <a:gd name="connsiteY2" fmla="*/ 708338 h 746974"/>
                    <a:gd name="connsiteX3" fmla="*/ 193183 w 742279"/>
                    <a:gd name="connsiteY3" fmla="*/ 528034 h 746974"/>
                    <a:gd name="connsiteX4" fmla="*/ 51515 w 742279"/>
                    <a:gd name="connsiteY4" fmla="*/ 746974 h 746974"/>
                    <a:gd name="connsiteX5" fmla="*/ 0 w 742279"/>
                    <a:gd name="connsiteY5" fmla="*/ 502276 h 746974"/>
                    <a:gd name="connsiteX6" fmla="*/ 412124 w 742279"/>
                    <a:gd name="connsiteY6" fmla="*/ 0 h 746974"/>
                    <a:gd name="connsiteX7" fmla="*/ 695459 w 742279"/>
                    <a:gd name="connsiteY7" fmla="*/ 553767 h 746974"/>
                    <a:gd name="connsiteX8" fmla="*/ 693043 w 742279"/>
                    <a:gd name="connsiteY8" fmla="*/ 558755 h 746974"/>
                    <a:gd name="connsiteX0" fmla="*/ 540912 w 764449"/>
                    <a:gd name="connsiteY0" fmla="*/ 734095 h 746974"/>
                    <a:gd name="connsiteX1" fmla="*/ 425002 w 764449"/>
                    <a:gd name="connsiteY1" fmla="*/ 502276 h 746974"/>
                    <a:gd name="connsiteX2" fmla="*/ 309093 w 764449"/>
                    <a:gd name="connsiteY2" fmla="*/ 708338 h 746974"/>
                    <a:gd name="connsiteX3" fmla="*/ 193183 w 764449"/>
                    <a:gd name="connsiteY3" fmla="*/ 528034 h 746974"/>
                    <a:gd name="connsiteX4" fmla="*/ 51515 w 764449"/>
                    <a:gd name="connsiteY4" fmla="*/ 746974 h 746974"/>
                    <a:gd name="connsiteX5" fmla="*/ 0 w 764449"/>
                    <a:gd name="connsiteY5" fmla="*/ 502276 h 746974"/>
                    <a:gd name="connsiteX6" fmla="*/ 412124 w 764449"/>
                    <a:gd name="connsiteY6" fmla="*/ 0 h 746974"/>
                    <a:gd name="connsiteX7" fmla="*/ 695459 w 764449"/>
                    <a:gd name="connsiteY7" fmla="*/ 553767 h 746974"/>
                    <a:gd name="connsiteX8" fmla="*/ 764449 w 764449"/>
                    <a:gd name="connsiteY8" fmla="*/ 630169 h 746974"/>
                    <a:gd name="connsiteX0" fmla="*/ 540912 w 695459"/>
                    <a:gd name="connsiteY0" fmla="*/ 734095 h 746974"/>
                    <a:gd name="connsiteX1" fmla="*/ 425002 w 695459"/>
                    <a:gd name="connsiteY1" fmla="*/ 502276 h 746974"/>
                    <a:gd name="connsiteX2" fmla="*/ 309093 w 695459"/>
                    <a:gd name="connsiteY2" fmla="*/ 708338 h 746974"/>
                    <a:gd name="connsiteX3" fmla="*/ 193183 w 695459"/>
                    <a:gd name="connsiteY3" fmla="*/ 528034 h 746974"/>
                    <a:gd name="connsiteX4" fmla="*/ 51515 w 695459"/>
                    <a:gd name="connsiteY4" fmla="*/ 746974 h 746974"/>
                    <a:gd name="connsiteX5" fmla="*/ 0 w 695459"/>
                    <a:gd name="connsiteY5" fmla="*/ 502276 h 746974"/>
                    <a:gd name="connsiteX6" fmla="*/ 412124 w 695459"/>
                    <a:gd name="connsiteY6" fmla="*/ 0 h 746974"/>
                    <a:gd name="connsiteX7" fmla="*/ 695459 w 695459"/>
                    <a:gd name="connsiteY7" fmla="*/ 553767 h 746974"/>
                    <a:gd name="connsiteX0" fmla="*/ 540912 w 695459"/>
                    <a:gd name="connsiteY0" fmla="*/ 734095 h 746974"/>
                    <a:gd name="connsiteX1" fmla="*/ 425002 w 695459"/>
                    <a:gd name="connsiteY1" fmla="*/ 502276 h 746974"/>
                    <a:gd name="connsiteX2" fmla="*/ 309093 w 695459"/>
                    <a:gd name="connsiteY2" fmla="*/ 708338 h 746974"/>
                    <a:gd name="connsiteX3" fmla="*/ 193183 w 695459"/>
                    <a:gd name="connsiteY3" fmla="*/ 528034 h 746974"/>
                    <a:gd name="connsiteX4" fmla="*/ 51515 w 695459"/>
                    <a:gd name="connsiteY4" fmla="*/ 746974 h 746974"/>
                    <a:gd name="connsiteX5" fmla="*/ 0 w 695459"/>
                    <a:gd name="connsiteY5" fmla="*/ 502276 h 746974"/>
                    <a:gd name="connsiteX6" fmla="*/ 412124 w 695459"/>
                    <a:gd name="connsiteY6" fmla="*/ 0 h 746974"/>
                    <a:gd name="connsiteX7" fmla="*/ 695459 w 695459"/>
                    <a:gd name="connsiteY7" fmla="*/ 553767 h 746974"/>
                    <a:gd name="connsiteX0" fmla="*/ 540912 w 695459"/>
                    <a:gd name="connsiteY0" fmla="*/ 734095 h 746974"/>
                    <a:gd name="connsiteX1" fmla="*/ 425002 w 695459"/>
                    <a:gd name="connsiteY1" fmla="*/ 502276 h 746974"/>
                    <a:gd name="connsiteX2" fmla="*/ 309093 w 695459"/>
                    <a:gd name="connsiteY2" fmla="*/ 708338 h 746974"/>
                    <a:gd name="connsiteX3" fmla="*/ 193183 w 695459"/>
                    <a:gd name="connsiteY3" fmla="*/ 528034 h 746974"/>
                    <a:gd name="connsiteX4" fmla="*/ 51515 w 695459"/>
                    <a:gd name="connsiteY4" fmla="*/ 746974 h 746974"/>
                    <a:gd name="connsiteX5" fmla="*/ 0 w 695459"/>
                    <a:gd name="connsiteY5" fmla="*/ 502276 h 746974"/>
                    <a:gd name="connsiteX6" fmla="*/ 7243 w 695459"/>
                    <a:gd name="connsiteY6" fmla="*/ 501581 h 746974"/>
                    <a:gd name="connsiteX7" fmla="*/ 412124 w 695459"/>
                    <a:gd name="connsiteY7" fmla="*/ 0 h 746974"/>
                    <a:gd name="connsiteX8" fmla="*/ 695459 w 695459"/>
                    <a:gd name="connsiteY8" fmla="*/ 553767 h 746974"/>
                    <a:gd name="connsiteX0" fmla="*/ 540912 w 695459"/>
                    <a:gd name="connsiteY0" fmla="*/ 734095 h 746974"/>
                    <a:gd name="connsiteX1" fmla="*/ 425002 w 695459"/>
                    <a:gd name="connsiteY1" fmla="*/ 502276 h 746974"/>
                    <a:gd name="connsiteX2" fmla="*/ 309093 w 695459"/>
                    <a:gd name="connsiteY2" fmla="*/ 708338 h 746974"/>
                    <a:gd name="connsiteX3" fmla="*/ 193183 w 695459"/>
                    <a:gd name="connsiteY3" fmla="*/ 528034 h 746974"/>
                    <a:gd name="connsiteX4" fmla="*/ 51515 w 695459"/>
                    <a:gd name="connsiteY4" fmla="*/ 746974 h 746974"/>
                    <a:gd name="connsiteX5" fmla="*/ 0 w 695459"/>
                    <a:gd name="connsiteY5" fmla="*/ 502276 h 746974"/>
                    <a:gd name="connsiteX6" fmla="*/ 7243 w 695459"/>
                    <a:gd name="connsiteY6" fmla="*/ 501581 h 746974"/>
                    <a:gd name="connsiteX7" fmla="*/ 412124 w 695459"/>
                    <a:gd name="connsiteY7" fmla="*/ 0 h 746974"/>
                    <a:gd name="connsiteX8" fmla="*/ 695459 w 695459"/>
                    <a:gd name="connsiteY8" fmla="*/ 553767 h 746974"/>
                    <a:gd name="connsiteX0" fmla="*/ 547989 w 702536"/>
                    <a:gd name="connsiteY0" fmla="*/ 734095 h 746974"/>
                    <a:gd name="connsiteX1" fmla="*/ 432079 w 702536"/>
                    <a:gd name="connsiteY1" fmla="*/ 502276 h 746974"/>
                    <a:gd name="connsiteX2" fmla="*/ 316170 w 702536"/>
                    <a:gd name="connsiteY2" fmla="*/ 708338 h 746974"/>
                    <a:gd name="connsiteX3" fmla="*/ 200260 w 702536"/>
                    <a:gd name="connsiteY3" fmla="*/ 528034 h 746974"/>
                    <a:gd name="connsiteX4" fmla="*/ 58592 w 702536"/>
                    <a:gd name="connsiteY4" fmla="*/ 746974 h 746974"/>
                    <a:gd name="connsiteX5" fmla="*/ 7077 w 702536"/>
                    <a:gd name="connsiteY5" fmla="*/ 502276 h 746974"/>
                    <a:gd name="connsiteX6" fmla="*/ 14320 w 702536"/>
                    <a:gd name="connsiteY6" fmla="*/ 501581 h 746974"/>
                    <a:gd name="connsiteX7" fmla="*/ 419201 w 702536"/>
                    <a:gd name="connsiteY7" fmla="*/ 0 h 746974"/>
                    <a:gd name="connsiteX8" fmla="*/ 702536 w 702536"/>
                    <a:gd name="connsiteY8" fmla="*/ 553767 h 74697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702536" h="746974">
                      <a:moveTo>
                        <a:pt x="547989" y="734095"/>
                      </a:moveTo>
                      <a:lnTo>
                        <a:pt x="432079" y="502276"/>
                      </a:lnTo>
                      <a:lnTo>
                        <a:pt x="316170" y="708338"/>
                      </a:lnTo>
                      <a:lnTo>
                        <a:pt x="200260" y="528034"/>
                      </a:lnTo>
                      <a:lnTo>
                        <a:pt x="58592" y="746974"/>
                      </a:lnTo>
                      <a:lnTo>
                        <a:pt x="7077" y="502276"/>
                      </a:lnTo>
                      <a:cubicBezTo>
                        <a:pt x="9491" y="502044"/>
                        <a:pt x="0" y="556588"/>
                        <a:pt x="14320" y="501581"/>
                      </a:cubicBezTo>
                      <a:lnTo>
                        <a:pt x="419201" y="0"/>
                      </a:lnTo>
                      <a:lnTo>
                        <a:pt x="702536" y="553767"/>
                      </a:lnTo>
                    </a:path>
                  </a:pathLst>
                </a:custGeom>
                <a:solidFill>
                  <a:sysClr val="window" lastClr="FFFFFF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786" name="Freeform 1785"/>
                <p:cNvSpPr/>
                <p:nvPr/>
              </p:nvSpPr>
              <p:spPr>
                <a:xfrm>
                  <a:off x="6494815" y="2071679"/>
                  <a:ext cx="768900" cy="642941"/>
                </a:xfrm>
                <a:custGeom>
                  <a:avLst/>
                  <a:gdLst>
                    <a:gd name="connsiteX0" fmla="*/ 695459 w 772732"/>
                    <a:gd name="connsiteY0" fmla="*/ 437882 h 643944"/>
                    <a:gd name="connsiteX1" fmla="*/ 373487 w 772732"/>
                    <a:gd name="connsiteY1" fmla="*/ 0 h 643944"/>
                    <a:gd name="connsiteX2" fmla="*/ 0 w 772732"/>
                    <a:gd name="connsiteY2" fmla="*/ 643944 h 643944"/>
                    <a:gd name="connsiteX3" fmla="*/ 283335 w 772732"/>
                    <a:gd name="connsiteY3" fmla="*/ 309093 h 643944"/>
                    <a:gd name="connsiteX4" fmla="*/ 412124 w 772732"/>
                    <a:gd name="connsiteY4" fmla="*/ 463640 h 643944"/>
                    <a:gd name="connsiteX5" fmla="*/ 540913 w 772732"/>
                    <a:gd name="connsiteY5" fmla="*/ 309093 h 643944"/>
                    <a:gd name="connsiteX6" fmla="*/ 772732 w 772732"/>
                    <a:gd name="connsiteY6" fmla="*/ 540913 h 643944"/>
                    <a:gd name="connsiteX7" fmla="*/ 386366 w 772732"/>
                    <a:gd name="connsiteY7" fmla="*/ 0 h 643944"/>
                    <a:gd name="connsiteX8" fmla="*/ 399245 w 772732"/>
                    <a:gd name="connsiteY8" fmla="*/ 90153 h 643944"/>
                    <a:gd name="connsiteX0" fmla="*/ 695459 w 772732"/>
                    <a:gd name="connsiteY0" fmla="*/ 437882 h 643944"/>
                    <a:gd name="connsiteX1" fmla="*/ 373487 w 772732"/>
                    <a:gd name="connsiteY1" fmla="*/ 0 h 643944"/>
                    <a:gd name="connsiteX2" fmla="*/ 0 w 772732"/>
                    <a:gd name="connsiteY2" fmla="*/ 643944 h 643944"/>
                    <a:gd name="connsiteX3" fmla="*/ 283335 w 772732"/>
                    <a:gd name="connsiteY3" fmla="*/ 309093 h 643944"/>
                    <a:gd name="connsiteX4" fmla="*/ 412124 w 772732"/>
                    <a:gd name="connsiteY4" fmla="*/ 463640 h 643944"/>
                    <a:gd name="connsiteX5" fmla="*/ 540913 w 772732"/>
                    <a:gd name="connsiteY5" fmla="*/ 309093 h 643944"/>
                    <a:gd name="connsiteX6" fmla="*/ 772732 w 772732"/>
                    <a:gd name="connsiteY6" fmla="*/ 540913 h 643944"/>
                    <a:gd name="connsiteX7" fmla="*/ 386366 w 772732"/>
                    <a:gd name="connsiteY7" fmla="*/ 0 h 643944"/>
                    <a:gd name="connsiteX8" fmla="*/ 399245 w 772732"/>
                    <a:gd name="connsiteY8" fmla="*/ 90153 h 643944"/>
                    <a:gd name="connsiteX0" fmla="*/ 695459 w 772732"/>
                    <a:gd name="connsiteY0" fmla="*/ 437882 h 643944"/>
                    <a:gd name="connsiteX1" fmla="*/ 373487 w 772732"/>
                    <a:gd name="connsiteY1" fmla="*/ 0 h 643944"/>
                    <a:gd name="connsiteX2" fmla="*/ 0 w 772732"/>
                    <a:gd name="connsiteY2" fmla="*/ 643944 h 643944"/>
                    <a:gd name="connsiteX3" fmla="*/ 283335 w 772732"/>
                    <a:gd name="connsiteY3" fmla="*/ 309093 h 643944"/>
                    <a:gd name="connsiteX4" fmla="*/ 412124 w 772732"/>
                    <a:gd name="connsiteY4" fmla="*/ 463640 h 643944"/>
                    <a:gd name="connsiteX5" fmla="*/ 540913 w 772732"/>
                    <a:gd name="connsiteY5" fmla="*/ 309093 h 643944"/>
                    <a:gd name="connsiteX6" fmla="*/ 772732 w 772732"/>
                    <a:gd name="connsiteY6" fmla="*/ 540913 h 643944"/>
                    <a:gd name="connsiteX7" fmla="*/ 386366 w 772732"/>
                    <a:gd name="connsiteY7" fmla="*/ 0 h 643944"/>
                    <a:gd name="connsiteX8" fmla="*/ 399245 w 772732"/>
                    <a:gd name="connsiteY8" fmla="*/ 90153 h 643944"/>
                    <a:gd name="connsiteX0" fmla="*/ 695459 w 772732"/>
                    <a:gd name="connsiteY0" fmla="*/ 437882 h 643944"/>
                    <a:gd name="connsiteX1" fmla="*/ 373487 w 772732"/>
                    <a:gd name="connsiteY1" fmla="*/ 0 h 643944"/>
                    <a:gd name="connsiteX2" fmla="*/ 0 w 772732"/>
                    <a:gd name="connsiteY2" fmla="*/ 643944 h 643944"/>
                    <a:gd name="connsiteX3" fmla="*/ 283335 w 772732"/>
                    <a:gd name="connsiteY3" fmla="*/ 309093 h 643944"/>
                    <a:gd name="connsiteX4" fmla="*/ 412124 w 772732"/>
                    <a:gd name="connsiteY4" fmla="*/ 463640 h 643944"/>
                    <a:gd name="connsiteX5" fmla="*/ 540913 w 772732"/>
                    <a:gd name="connsiteY5" fmla="*/ 309093 h 643944"/>
                    <a:gd name="connsiteX6" fmla="*/ 772732 w 772732"/>
                    <a:gd name="connsiteY6" fmla="*/ 540913 h 643944"/>
                    <a:gd name="connsiteX7" fmla="*/ 386366 w 772732"/>
                    <a:gd name="connsiteY7" fmla="*/ 0 h 643944"/>
                    <a:gd name="connsiteX0" fmla="*/ 695459 w 772732"/>
                    <a:gd name="connsiteY0" fmla="*/ 437882 h 643944"/>
                    <a:gd name="connsiteX1" fmla="*/ 373487 w 772732"/>
                    <a:gd name="connsiteY1" fmla="*/ 0 h 643944"/>
                    <a:gd name="connsiteX2" fmla="*/ 0 w 772732"/>
                    <a:gd name="connsiteY2" fmla="*/ 643944 h 643944"/>
                    <a:gd name="connsiteX3" fmla="*/ 283335 w 772732"/>
                    <a:gd name="connsiteY3" fmla="*/ 309093 h 643944"/>
                    <a:gd name="connsiteX4" fmla="*/ 412124 w 772732"/>
                    <a:gd name="connsiteY4" fmla="*/ 463640 h 643944"/>
                    <a:gd name="connsiteX5" fmla="*/ 540913 w 772732"/>
                    <a:gd name="connsiteY5" fmla="*/ 309093 h 643944"/>
                    <a:gd name="connsiteX6" fmla="*/ 772732 w 772732"/>
                    <a:gd name="connsiteY6" fmla="*/ 540913 h 643944"/>
                    <a:gd name="connsiteX7" fmla="*/ 386366 w 772732"/>
                    <a:gd name="connsiteY7" fmla="*/ 0 h 643944"/>
                    <a:gd name="connsiteX0" fmla="*/ 695459 w 772732"/>
                    <a:gd name="connsiteY0" fmla="*/ 509344 h 715406"/>
                    <a:gd name="connsiteX1" fmla="*/ 373487 w 772732"/>
                    <a:gd name="connsiteY1" fmla="*/ 71462 h 715406"/>
                    <a:gd name="connsiteX2" fmla="*/ 0 w 772732"/>
                    <a:gd name="connsiteY2" fmla="*/ 715406 h 715406"/>
                    <a:gd name="connsiteX3" fmla="*/ 283335 w 772732"/>
                    <a:gd name="connsiteY3" fmla="*/ 380555 h 715406"/>
                    <a:gd name="connsiteX4" fmla="*/ 412124 w 772732"/>
                    <a:gd name="connsiteY4" fmla="*/ 535102 h 715406"/>
                    <a:gd name="connsiteX5" fmla="*/ 540913 w 772732"/>
                    <a:gd name="connsiteY5" fmla="*/ 380555 h 715406"/>
                    <a:gd name="connsiteX6" fmla="*/ 772732 w 772732"/>
                    <a:gd name="connsiteY6" fmla="*/ 612375 h 715406"/>
                    <a:gd name="connsiteX7" fmla="*/ 457772 w 772732"/>
                    <a:gd name="connsiteY7" fmla="*/ 0 h 715406"/>
                    <a:gd name="connsiteX0" fmla="*/ 695459 w 772732"/>
                    <a:gd name="connsiteY0" fmla="*/ 437882 h 643944"/>
                    <a:gd name="connsiteX1" fmla="*/ 373487 w 772732"/>
                    <a:gd name="connsiteY1" fmla="*/ 0 h 643944"/>
                    <a:gd name="connsiteX2" fmla="*/ 0 w 772732"/>
                    <a:gd name="connsiteY2" fmla="*/ 643944 h 643944"/>
                    <a:gd name="connsiteX3" fmla="*/ 283335 w 772732"/>
                    <a:gd name="connsiteY3" fmla="*/ 309093 h 643944"/>
                    <a:gd name="connsiteX4" fmla="*/ 412124 w 772732"/>
                    <a:gd name="connsiteY4" fmla="*/ 463640 h 643944"/>
                    <a:gd name="connsiteX5" fmla="*/ 540913 w 772732"/>
                    <a:gd name="connsiteY5" fmla="*/ 309093 h 643944"/>
                    <a:gd name="connsiteX6" fmla="*/ 772732 w 772732"/>
                    <a:gd name="connsiteY6" fmla="*/ 540913 h 64394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772732" h="643944">
                      <a:moveTo>
                        <a:pt x="695459" y="437882"/>
                      </a:moveTo>
                      <a:lnTo>
                        <a:pt x="373487" y="0"/>
                      </a:lnTo>
                      <a:lnTo>
                        <a:pt x="0" y="643944"/>
                      </a:lnTo>
                      <a:lnTo>
                        <a:pt x="283335" y="309093"/>
                      </a:lnTo>
                      <a:lnTo>
                        <a:pt x="412124" y="463640"/>
                      </a:lnTo>
                      <a:lnTo>
                        <a:pt x="540913" y="309093"/>
                      </a:lnTo>
                      <a:lnTo>
                        <a:pt x="772732" y="540913"/>
                      </a:lnTo>
                    </a:path>
                  </a:pathLst>
                </a:custGeom>
                <a:solidFill>
                  <a:sysClr val="window" lastClr="FFFFFF"/>
                </a:solidFill>
                <a:ln w="9525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grpSp>
              <p:nvGrpSpPr>
                <p:cNvPr id="7" name="Group 3043"/>
                <p:cNvGrpSpPr/>
                <p:nvPr/>
              </p:nvGrpSpPr>
              <p:grpSpPr>
                <a:xfrm>
                  <a:off x="5786445" y="3357559"/>
                  <a:ext cx="469698" cy="1302728"/>
                  <a:chOff x="1428728" y="4357694"/>
                  <a:chExt cx="1612707" cy="2874366"/>
                </a:xfrm>
                <a:solidFill>
                  <a:srgbClr val="FF0000"/>
                </a:solidFill>
                <a:effectLst>
                  <a:outerShdw blurRad="76200" dir="13500000" sy="23000" kx="1200000" algn="br" rotWithShape="0">
                    <a:prstClr val="black">
                      <a:alpha val="20000"/>
                    </a:prstClr>
                  </a:outerShdw>
                </a:effectLst>
              </p:grpSpPr>
              <p:sp>
                <p:nvSpPr>
                  <p:cNvPr id="1797" name="Oval 1796"/>
                  <p:cNvSpPr/>
                  <p:nvPr/>
                </p:nvSpPr>
                <p:spPr>
                  <a:xfrm>
                    <a:off x="1779819" y="4357694"/>
                    <a:ext cx="893849" cy="585798"/>
                  </a:xfrm>
                  <a:prstGeom prst="ellipse">
                    <a:avLst/>
                  </a:prstGeom>
                  <a:grpFill/>
                  <a:ln w="25400" cap="flat" cmpd="sng" algn="ctr">
                    <a:noFill/>
                    <a:prstDash val="solid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798" name="Rectangle 1797"/>
                  <p:cNvSpPr/>
                  <p:nvPr/>
                </p:nvSpPr>
                <p:spPr>
                  <a:xfrm>
                    <a:off x="1715973" y="5041125"/>
                    <a:ext cx="1021542" cy="1073963"/>
                  </a:xfrm>
                  <a:prstGeom prst="rect">
                    <a:avLst/>
                  </a:prstGeom>
                  <a:grpFill/>
                  <a:ln w="25400" cap="flat" cmpd="sng" algn="ctr">
                    <a:noFill/>
                    <a:prstDash val="solid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799" name="Rectangle 1798"/>
                  <p:cNvSpPr/>
                  <p:nvPr/>
                </p:nvSpPr>
                <p:spPr>
                  <a:xfrm>
                    <a:off x="1830018" y="6158097"/>
                    <a:ext cx="255385" cy="1073963"/>
                  </a:xfrm>
                  <a:prstGeom prst="rect">
                    <a:avLst/>
                  </a:prstGeom>
                  <a:grpFill/>
                  <a:ln w="25400" cap="flat" cmpd="sng" algn="ctr">
                    <a:noFill/>
                    <a:prstDash val="solid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00" name="Rectangle 1799"/>
                  <p:cNvSpPr/>
                  <p:nvPr/>
                </p:nvSpPr>
                <p:spPr>
                  <a:xfrm>
                    <a:off x="2368084" y="6158097"/>
                    <a:ext cx="255385" cy="1073963"/>
                  </a:xfrm>
                  <a:prstGeom prst="rect">
                    <a:avLst/>
                  </a:prstGeom>
                  <a:grpFill/>
                  <a:ln w="25400" cap="flat" cmpd="sng" algn="ctr">
                    <a:noFill/>
                    <a:prstDash val="solid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01" name="Rectangle 1800"/>
                  <p:cNvSpPr/>
                  <p:nvPr/>
                </p:nvSpPr>
                <p:spPr>
                  <a:xfrm>
                    <a:off x="1428728" y="5072074"/>
                    <a:ext cx="255385" cy="781064"/>
                  </a:xfrm>
                  <a:prstGeom prst="rect">
                    <a:avLst/>
                  </a:prstGeom>
                  <a:grpFill/>
                  <a:ln w="25400" cap="flat" cmpd="sng" algn="ctr">
                    <a:noFill/>
                    <a:prstDash val="solid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02" name="Rectangle 1801"/>
                  <p:cNvSpPr/>
                  <p:nvPr/>
                </p:nvSpPr>
                <p:spPr>
                  <a:xfrm>
                    <a:off x="2786050" y="5072074"/>
                    <a:ext cx="255385" cy="781064"/>
                  </a:xfrm>
                  <a:prstGeom prst="rect">
                    <a:avLst/>
                  </a:prstGeom>
                  <a:grpFill/>
                  <a:ln w="25400" cap="flat" cmpd="sng" algn="ctr">
                    <a:noFill/>
                    <a:prstDash val="solid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03" name="Oval 1802"/>
                  <p:cNvSpPr/>
                  <p:nvPr/>
                </p:nvSpPr>
                <p:spPr>
                  <a:xfrm>
                    <a:off x="1442376" y="5888386"/>
                    <a:ext cx="214314" cy="214314"/>
                  </a:xfrm>
                  <a:prstGeom prst="ellipse">
                    <a:avLst/>
                  </a:prstGeom>
                  <a:grpFill/>
                  <a:ln w="25400" cap="flat" cmpd="sng" algn="ctr">
                    <a:noFill/>
                    <a:prstDash val="solid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04" name="Oval 1803"/>
                  <p:cNvSpPr/>
                  <p:nvPr/>
                </p:nvSpPr>
                <p:spPr>
                  <a:xfrm>
                    <a:off x="2799698" y="5888386"/>
                    <a:ext cx="214314" cy="214314"/>
                  </a:xfrm>
                  <a:prstGeom prst="ellipse">
                    <a:avLst/>
                  </a:prstGeom>
                  <a:grpFill/>
                  <a:ln w="25400" cap="flat" cmpd="sng" algn="ctr">
                    <a:noFill/>
                    <a:prstDash val="solid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" name="Group 3044"/>
                <p:cNvGrpSpPr/>
                <p:nvPr/>
              </p:nvGrpSpPr>
              <p:grpSpPr>
                <a:xfrm>
                  <a:off x="4786313" y="4000501"/>
                  <a:ext cx="469698" cy="1302728"/>
                  <a:chOff x="1428728" y="4357694"/>
                  <a:chExt cx="1612707" cy="2874366"/>
                </a:xfrm>
                <a:solidFill>
                  <a:srgbClr val="4BACC6">
                    <a:lumMod val="75000"/>
                  </a:srgbClr>
                </a:solidFill>
                <a:effectLst>
                  <a:outerShdw blurRad="76200" dir="13500000" sy="23000" kx="1200000" algn="br" rotWithShape="0">
                    <a:prstClr val="black">
                      <a:alpha val="20000"/>
                    </a:prstClr>
                  </a:outerShdw>
                </a:effectLst>
              </p:grpSpPr>
              <p:sp>
                <p:nvSpPr>
                  <p:cNvPr id="1789" name="Oval 1788"/>
                  <p:cNvSpPr/>
                  <p:nvPr/>
                </p:nvSpPr>
                <p:spPr>
                  <a:xfrm>
                    <a:off x="1779819" y="4357694"/>
                    <a:ext cx="893849" cy="585798"/>
                  </a:xfrm>
                  <a:prstGeom prst="ellipse">
                    <a:avLst/>
                  </a:prstGeom>
                  <a:grpFill/>
                  <a:ln w="25400" cap="flat" cmpd="sng" algn="ctr">
                    <a:noFill/>
                    <a:prstDash val="solid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790" name="Rectangle 1789"/>
                  <p:cNvSpPr/>
                  <p:nvPr/>
                </p:nvSpPr>
                <p:spPr>
                  <a:xfrm>
                    <a:off x="1715973" y="5041125"/>
                    <a:ext cx="1021542" cy="1073963"/>
                  </a:xfrm>
                  <a:prstGeom prst="rect">
                    <a:avLst/>
                  </a:prstGeom>
                  <a:grpFill/>
                  <a:ln w="25400" cap="flat" cmpd="sng" algn="ctr">
                    <a:noFill/>
                    <a:prstDash val="solid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791" name="Rectangle 1790"/>
                  <p:cNvSpPr/>
                  <p:nvPr/>
                </p:nvSpPr>
                <p:spPr>
                  <a:xfrm>
                    <a:off x="1830018" y="6158097"/>
                    <a:ext cx="255385" cy="1073963"/>
                  </a:xfrm>
                  <a:prstGeom prst="rect">
                    <a:avLst/>
                  </a:prstGeom>
                  <a:grpFill/>
                  <a:ln w="25400" cap="flat" cmpd="sng" algn="ctr">
                    <a:noFill/>
                    <a:prstDash val="solid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792" name="Rectangle 1791"/>
                  <p:cNvSpPr/>
                  <p:nvPr/>
                </p:nvSpPr>
                <p:spPr>
                  <a:xfrm>
                    <a:off x="2368084" y="6158097"/>
                    <a:ext cx="255385" cy="1073963"/>
                  </a:xfrm>
                  <a:prstGeom prst="rect">
                    <a:avLst/>
                  </a:prstGeom>
                  <a:grpFill/>
                  <a:ln w="25400" cap="flat" cmpd="sng" algn="ctr">
                    <a:noFill/>
                    <a:prstDash val="solid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793" name="Rectangle 1792"/>
                  <p:cNvSpPr/>
                  <p:nvPr/>
                </p:nvSpPr>
                <p:spPr>
                  <a:xfrm>
                    <a:off x="1428728" y="5072074"/>
                    <a:ext cx="255385" cy="781064"/>
                  </a:xfrm>
                  <a:prstGeom prst="rect">
                    <a:avLst/>
                  </a:prstGeom>
                  <a:grpFill/>
                  <a:ln w="25400" cap="flat" cmpd="sng" algn="ctr">
                    <a:noFill/>
                    <a:prstDash val="solid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794" name="Rectangle 1793"/>
                  <p:cNvSpPr/>
                  <p:nvPr/>
                </p:nvSpPr>
                <p:spPr>
                  <a:xfrm>
                    <a:off x="2786050" y="5072074"/>
                    <a:ext cx="255385" cy="781064"/>
                  </a:xfrm>
                  <a:prstGeom prst="rect">
                    <a:avLst/>
                  </a:prstGeom>
                  <a:grpFill/>
                  <a:ln w="25400" cap="flat" cmpd="sng" algn="ctr">
                    <a:noFill/>
                    <a:prstDash val="solid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795" name="Oval 1794"/>
                  <p:cNvSpPr/>
                  <p:nvPr/>
                </p:nvSpPr>
                <p:spPr>
                  <a:xfrm>
                    <a:off x="1442376" y="5888386"/>
                    <a:ext cx="214314" cy="214314"/>
                  </a:xfrm>
                  <a:prstGeom prst="ellipse">
                    <a:avLst/>
                  </a:prstGeom>
                  <a:grpFill/>
                  <a:ln w="25400" cap="flat" cmpd="sng" algn="ctr">
                    <a:noFill/>
                    <a:prstDash val="solid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796" name="Oval 1795"/>
                  <p:cNvSpPr/>
                  <p:nvPr/>
                </p:nvSpPr>
                <p:spPr>
                  <a:xfrm>
                    <a:off x="2799698" y="5888386"/>
                    <a:ext cx="214314" cy="214314"/>
                  </a:xfrm>
                  <a:prstGeom prst="ellipse">
                    <a:avLst/>
                  </a:prstGeom>
                  <a:grpFill/>
                  <a:ln w="25400" cap="flat" cmpd="sng" algn="ctr">
                    <a:noFill/>
                    <a:prstDash val="solid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</p:grpSp>
          </p:grpSp>
        </p:grpSp>
      </p:grpSp>
      <p:pic>
        <p:nvPicPr>
          <p:cNvPr id="1808" name="Picture 4" descr="C:\Users\ManuelOliveira\AppData\Local\Microsoft\Windows\Temporary Internet Files\Content.IE5\TTTBUN31\MCj0230315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7502" y="2357430"/>
            <a:ext cx="714380" cy="802118"/>
          </a:xfrm>
          <a:prstGeom prst="rect">
            <a:avLst/>
          </a:prstGeom>
          <a:noFill/>
        </p:spPr>
      </p:pic>
      <p:grpSp>
        <p:nvGrpSpPr>
          <p:cNvPr id="9" name="Group 2298"/>
          <p:cNvGrpSpPr/>
          <p:nvPr/>
        </p:nvGrpSpPr>
        <p:grpSpPr>
          <a:xfrm>
            <a:off x="7215206" y="1214422"/>
            <a:ext cx="1071570" cy="1071570"/>
            <a:chOff x="3571868" y="928670"/>
            <a:chExt cx="1071570" cy="1071570"/>
          </a:xfrm>
        </p:grpSpPr>
        <p:sp>
          <p:nvSpPr>
            <p:cNvPr id="1705" name="Oval 1704"/>
            <p:cNvSpPr/>
            <p:nvPr/>
          </p:nvSpPr>
          <p:spPr>
            <a:xfrm>
              <a:off x="3643306" y="1643050"/>
              <a:ext cx="1000132" cy="357190"/>
            </a:xfrm>
            <a:prstGeom prst="ellipse">
              <a:avLst/>
            </a:prstGeom>
            <a:solidFill>
              <a:srgbClr val="4F81BD"/>
            </a:solidFill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10" name="Group 1808"/>
            <p:cNvGrpSpPr/>
            <p:nvPr/>
          </p:nvGrpSpPr>
          <p:grpSpPr>
            <a:xfrm>
              <a:off x="3571868" y="928670"/>
              <a:ext cx="804574" cy="916006"/>
              <a:chOff x="3410236" y="549638"/>
              <a:chExt cx="1088739" cy="1223600"/>
            </a:xfrm>
          </p:grpSpPr>
          <p:grpSp>
            <p:nvGrpSpPr>
              <p:cNvPr id="11" name="Group 148"/>
              <p:cNvGrpSpPr>
                <a:grpSpLocks noChangeAspect="1"/>
              </p:cNvGrpSpPr>
              <p:nvPr/>
            </p:nvGrpSpPr>
            <p:grpSpPr bwMode="auto">
              <a:xfrm>
                <a:off x="3714750" y="1000125"/>
                <a:ext cx="784225" cy="773113"/>
                <a:chOff x="2340" y="630"/>
                <a:chExt cx="494" cy="487"/>
              </a:xfrm>
            </p:grpSpPr>
            <p:sp>
              <p:nvSpPr>
                <p:cNvPr id="1816" name="AutoShape 147"/>
                <p:cNvSpPr>
                  <a:spLocks noChangeAspect="1" noChangeArrowheads="1" noTextEdit="1"/>
                </p:cNvSpPr>
                <p:nvPr/>
              </p:nvSpPr>
              <p:spPr bwMode="auto">
                <a:xfrm>
                  <a:off x="2340" y="630"/>
                  <a:ext cx="494" cy="48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17" name="Freeform 149"/>
                <p:cNvSpPr>
                  <a:spLocks/>
                </p:cNvSpPr>
                <p:nvPr/>
              </p:nvSpPr>
              <p:spPr bwMode="auto">
                <a:xfrm>
                  <a:off x="2342" y="632"/>
                  <a:ext cx="490" cy="483"/>
                </a:xfrm>
                <a:custGeom>
                  <a:avLst/>
                  <a:gdLst/>
                  <a:ahLst/>
                  <a:cxnLst>
                    <a:cxn ang="0">
                      <a:pos x="925" y="484"/>
                    </a:cxn>
                    <a:cxn ang="0">
                      <a:pos x="891" y="447"/>
                    </a:cxn>
                    <a:cxn ang="0">
                      <a:pos x="883" y="415"/>
                    </a:cxn>
                    <a:cxn ang="0">
                      <a:pos x="883" y="387"/>
                    </a:cxn>
                    <a:cxn ang="0">
                      <a:pos x="890" y="335"/>
                    </a:cxn>
                    <a:cxn ang="0">
                      <a:pos x="895" y="270"/>
                    </a:cxn>
                    <a:cxn ang="0">
                      <a:pos x="895" y="255"/>
                    </a:cxn>
                    <a:cxn ang="0">
                      <a:pos x="886" y="213"/>
                    </a:cxn>
                    <a:cxn ang="0">
                      <a:pos x="858" y="154"/>
                    </a:cxn>
                    <a:cxn ang="0">
                      <a:pos x="787" y="77"/>
                    </a:cxn>
                    <a:cxn ang="0">
                      <a:pos x="749" y="42"/>
                    </a:cxn>
                    <a:cxn ang="0">
                      <a:pos x="712" y="17"/>
                    </a:cxn>
                    <a:cxn ang="0">
                      <a:pos x="670" y="4"/>
                    </a:cxn>
                    <a:cxn ang="0">
                      <a:pos x="598" y="2"/>
                    </a:cxn>
                    <a:cxn ang="0">
                      <a:pos x="511" y="20"/>
                    </a:cxn>
                    <a:cxn ang="0">
                      <a:pos x="434" y="52"/>
                    </a:cxn>
                    <a:cxn ang="0">
                      <a:pos x="362" y="92"/>
                    </a:cxn>
                    <a:cxn ang="0">
                      <a:pos x="257" y="171"/>
                    </a:cxn>
                    <a:cxn ang="0">
                      <a:pos x="163" y="266"/>
                    </a:cxn>
                    <a:cxn ang="0">
                      <a:pos x="109" y="337"/>
                    </a:cxn>
                    <a:cxn ang="0">
                      <a:pos x="41" y="454"/>
                    </a:cxn>
                    <a:cxn ang="0">
                      <a:pos x="15" y="521"/>
                    </a:cxn>
                    <a:cxn ang="0">
                      <a:pos x="2" y="583"/>
                    </a:cxn>
                    <a:cxn ang="0">
                      <a:pos x="0" y="643"/>
                    </a:cxn>
                    <a:cxn ang="0">
                      <a:pos x="7" y="680"/>
                    </a:cxn>
                    <a:cxn ang="0">
                      <a:pos x="30" y="735"/>
                    </a:cxn>
                    <a:cxn ang="0">
                      <a:pos x="67" y="780"/>
                    </a:cxn>
                    <a:cxn ang="0">
                      <a:pos x="116" y="827"/>
                    </a:cxn>
                    <a:cxn ang="0">
                      <a:pos x="159" y="862"/>
                    </a:cxn>
                    <a:cxn ang="0">
                      <a:pos x="203" y="881"/>
                    </a:cxn>
                    <a:cxn ang="0">
                      <a:pos x="262" y="891"/>
                    </a:cxn>
                    <a:cxn ang="0">
                      <a:pos x="352" y="887"/>
                    </a:cxn>
                    <a:cxn ang="0">
                      <a:pos x="417" y="882"/>
                    </a:cxn>
                    <a:cxn ang="0">
                      <a:pos x="458" y="904"/>
                    </a:cxn>
                    <a:cxn ang="0">
                      <a:pos x="519" y="951"/>
                    </a:cxn>
                    <a:cxn ang="0">
                      <a:pos x="595" y="968"/>
                    </a:cxn>
                    <a:cxn ang="0">
                      <a:pos x="652" y="961"/>
                    </a:cxn>
                    <a:cxn ang="0">
                      <a:pos x="734" y="931"/>
                    </a:cxn>
                    <a:cxn ang="0">
                      <a:pos x="811" y="879"/>
                    </a:cxn>
                    <a:cxn ang="0">
                      <a:pos x="878" y="814"/>
                    </a:cxn>
                    <a:cxn ang="0">
                      <a:pos x="931" y="742"/>
                    </a:cxn>
                    <a:cxn ang="0">
                      <a:pos x="968" y="668"/>
                    </a:cxn>
                    <a:cxn ang="0">
                      <a:pos x="978" y="630"/>
                    </a:cxn>
                    <a:cxn ang="0">
                      <a:pos x="982" y="596"/>
                    </a:cxn>
                    <a:cxn ang="0">
                      <a:pos x="977" y="556"/>
                    </a:cxn>
                    <a:cxn ang="0">
                      <a:pos x="962" y="522"/>
                    </a:cxn>
                    <a:cxn ang="0">
                      <a:pos x="946" y="504"/>
                    </a:cxn>
                  </a:cxnLst>
                  <a:rect l="0" t="0" r="r" b="b"/>
                  <a:pathLst>
                    <a:path w="982" h="968">
                      <a:moveTo>
                        <a:pt x="946" y="504"/>
                      </a:moveTo>
                      <a:lnTo>
                        <a:pt x="925" y="484"/>
                      </a:lnTo>
                      <a:lnTo>
                        <a:pt x="925" y="484"/>
                      </a:lnTo>
                      <a:lnTo>
                        <a:pt x="905" y="464"/>
                      </a:lnTo>
                      <a:lnTo>
                        <a:pt x="896" y="456"/>
                      </a:lnTo>
                      <a:lnTo>
                        <a:pt x="891" y="447"/>
                      </a:lnTo>
                      <a:lnTo>
                        <a:pt x="888" y="437"/>
                      </a:lnTo>
                      <a:lnTo>
                        <a:pt x="885" y="427"/>
                      </a:lnTo>
                      <a:lnTo>
                        <a:pt x="883" y="415"/>
                      </a:lnTo>
                      <a:lnTo>
                        <a:pt x="883" y="402"/>
                      </a:lnTo>
                      <a:lnTo>
                        <a:pt x="883" y="402"/>
                      </a:lnTo>
                      <a:lnTo>
                        <a:pt x="883" y="387"/>
                      </a:lnTo>
                      <a:lnTo>
                        <a:pt x="883" y="387"/>
                      </a:lnTo>
                      <a:lnTo>
                        <a:pt x="885" y="362"/>
                      </a:lnTo>
                      <a:lnTo>
                        <a:pt x="890" y="335"/>
                      </a:lnTo>
                      <a:lnTo>
                        <a:pt x="890" y="335"/>
                      </a:lnTo>
                      <a:lnTo>
                        <a:pt x="893" y="303"/>
                      </a:lnTo>
                      <a:lnTo>
                        <a:pt x="895" y="270"/>
                      </a:lnTo>
                      <a:lnTo>
                        <a:pt x="895" y="270"/>
                      </a:lnTo>
                      <a:lnTo>
                        <a:pt x="895" y="255"/>
                      </a:lnTo>
                      <a:lnTo>
                        <a:pt x="895" y="255"/>
                      </a:lnTo>
                      <a:lnTo>
                        <a:pt x="893" y="241"/>
                      </a:lnTo>
                      <a:lnTo>
                        <a:pt x="891" y="226"/>
                      </a:lnTo>
                      <a:lnTo>
                        <a:pt x="886" y="213"/>
                      </a:lnTo>
                      <a:lnTo>
                        <a:pt x="883" y="201"/>
                      </a:lnTo>
                      <a:lnTo>
                        <a:pt x="871" y="176"/>
                      </a:lnTo>
                      <a:lnTo>
                        <a:pt x="858" y="154"/>
                      </a:lnTo>
                      <a:lnTo>
                        <a:pt x="841" y="134"/>
                      </a:lnTo>
                      <a:lnTo>
                        <a:pt x="824" y="114"/>
                      </a:lnTo>
                      <a:lnTo>
                        <a:pt x="787" y="77"/>
                      </a:lnTo>
                      <a:lnTo>
                        <a:pt x="761" y="52"/>
                      </a:lnTo>
                      <a:lnTo>
                        <a:pt x="761" y="52"/>
                      </a:lnTo>
                      <a:lnTo>
                        <a:pt x="749" y="42"/>
                      </a:lnTo>
                      <a:lnTo>
                        <a:pt x="737" y="32"/>
                      </a:lnTo>
                      <a:lnTo>
                        <a:pt x="724" y="24"/>
                      </a:lnTo>
                      <a:lnTo>
                        <a:pt x="712" y="17"/>
                      </a:lnTo>
                      <a:lnTo>
                        <a:pt x="699" y="12"/>
                      </a:lnTo>
                      <a:lnTo>
                        <a:pt x="685" y="7"/>
                      </a:lnTo>
                      <a:lnTo>
                        <a:pt x="670" y="4"/>
                      </a:lnTo>
                      <a:lnTo>
                        <a:pt x="657" y="2"/>
                      </a:lnTo>
                      <a:lnTo>
                        <a:pt x="627" y="0"/>
                      </a:lnTo>
                      <a:lnTo>
                        <a:pt x="598" y="2"/>
                      </a:lnTo>
                      <a:lnTo>
                        <a:pt x="568" y="5"/>
                      </a:lnTo>
                      <a:lnTo>
                        <a:pt x="540" y="12"/>
                      </a:lnTo>
                      <a:lnTo>
                        <a:pt x="511" y="20"/>
                      </a:lnTo>
                      <a:lnTo>
                        <a:pt x="484" y="30"/>
                      </a:lnTo>
                      <a:lnTo>
                        <a:pt x="458" y="41"/>
                      </a:lnTo>
                      <a:lnTo>
                        <a:pt x="434" y="52"/>
                      </a:lnTo>
                      <a:lnTo>
                        <a:pt x="392" y="74"/>
                      </a:lnTo>
                      <a:lnTo>
                        <a:pt x="362" y="92"/>
                      </a:lnTo>
                      <a:lnTo>
                        <a:pt x="362" y="92"/>
                      </a:lnTo>
                      <a:lnTo>
                        <a:pt x="325" y="117"/>
                      </a:lnTo>
                      <a:lnTo>
                        <a:pt x="290" y="143"/>
                      </a:lnTo>
                      <a:lnTo>
                        <a:pt x="257" y="171"/>
                      </a:lnTo>
                      <a:lnTo>
                        <a:pt x="223" y="201"/>
                      </a:lnTo>
                      <a:lnTo>
                        <a:pt x="193" y="233"/>
                      </a:lnTo>
                      <a:lnTo>
                        <a:pt x="163" y="266"/>
                      </a:lnTo>
                      <a:lnTo>
                        <a:pt x="134" y="302"/>
                      </a:lnTo>
                      <a:lnTo>
                        <a:pt x="109" y="337"/>
                      </a:lnTo>
                      <a:lnTo>
                        <a:pt x="109" y="337"/>
                      </a:lnTo>
                      <a:lnTo>
                        <a:pt x="77" y="385"/>
                      </a:lnTo>
                      <a:lnTo>
                        <a:pt x="51" y="432"/>
                      </a:lnTo>
                      <a:lnTo>
                        <a:pt x="41" y="454"/>
                      </a:lnTo>
                      <a:lnTo>
                        <a:pt x="30" y="477"/>
                      </a:lnTo>
                      <a:lnTo>
                        <a:pt x="22" y="499"/>
                      </a:lnTo>
                      <a:lnTo>
                        <a:pt x="15" y="521"/>
                      </a:lnTo>
                      <a:lnTo>
                        <a:pt x="9" y="543"/>
                      </a:lnTo>
                      <a:lnTo>
                        <a:pt x="5" y="563"/>
                      </a:lnTo>
                      <a:lnTo>
                        <a:pt x="2" y="583"/>
                      </a:lnTo>
                      <a:lnTo>
                        <a:pt x="0" y="603"/>
                      </a:lnTo>
                      <a:lnTo>
                        <a:pt x="0" y="623"/>
                      </a:lnTo>
                      <a:lnTo>
                        <a:pt x="0" y="643"/>
                      </a:lnTo>
                      <a:lnTo>
                        <a:pt x="4" y="661"/>
                      </a:lnTo>
                      <a:lnTo>
                        <a:pt x="7" y="680"/>
                      </a:lnTo>
                      <a:lnTo>
                        <a:pt x="7" y="680"/>
                      </a:lnTo>
                      <a:lnTo>
                        <a:pt x="12" y="700"/>
                      </a:lnTo>
                      <a:lnTo>
                        <a:pt x="20" y="718"/>
                      </a:lnTo>
                      <a:lnTo>
                        <a:pt x="30" y="735"/>
                      </a:lnTo>
                      <a:lnTo>
                        <a:pt x="42" y="750"/>
                      </a:lnTo>
                      <a:lnTo>
                        <a:pt x="54" y="765"/>
                      </a:lnTo>
                      <a:lnTo>
                        <a:pt x="67" y="780"/>
                      </a:lnTo>
                      <a:lnTo>
                        <a:pt x="96" y="807"/>
                      </a:lnTo>
                      <a:lnTo>
                        <a:pt x="116" y="827"/>
                      </a:lnTo>
                      <a:lnTo>
                        <a:pt x="116" y="827"/>
                      </a:lnTo>
                      <a:lnTo>
                        <a:pt x="131" y="840"/>
                      </a:lnTo>
                      <a:lnTo>
                        <a:pt x="144" y="852"/>
                      </a:lnTo>
                      <a:lnTo>
                        <a:pt x="159" y="862"/>
                      </a:lnTo>
                      <a:lnTo>
                        <a:pt x="175" y="869"/>
                      </a:lnTo>
                      <a:lnTo>
                        <a:pt x="188" y="876"/>
                      </a:lnTo>
                      <a:lnTo>
                        <a:pt x="203" y="881"/>
                      </a:lnTo>
                      <a:lnTo>
                        <a:pt x="218" y="886"/>
                      </a:lnTo>
                      <a:lnTo>
                        <a:pt x="233" y="889"/>
                      </a:lnTo>
                      <a:lnTo>
                        <a:pt x="262" y="891"/>
                      </a:lnTo>
                      <a:lnTo>
                        <a:pt x="292" y="891"/>
                      </a:lnTo>
                      <a:lnTo>
                        <a:pt x="322" y="889"/>
                      </a:lnTo>
                      <a:lnTo>
                        <a:pt x="352" y="887"/>
                      </a:lnTo>
                      <a:lnTo>
                        <a:pt x="352" y="887"/>
                      </a:lnTo>
                      <a:lnTo>
                        <a:pt x="394" y="884"/>
                      </a:lnTo>
                      <a:lnTo>
                        <a:pt x="417" y="882"/>
                      </a:lnTo>
                      <a:lnTo>
                        <a:pt x="439" y="882"/>
                      </a:lnTo>
                      <a:lnTo>
                        <a:pt x="439" y="882"/>
                      </a:lnTo>
                      <a:lnTo>
                        <a:pt x="458" y="904"/>
                      </a:lnTo>
                      <a:lnTo>
                        <a:pt x="476" y="924"/>
                      </a:lnTo>
                      <a:lnTo>
                        <a:pt x="498" y="939"/>
                      </a:lnTo>
                      <a:lnTo>
                        <a:pt x="519" y="951"/>
                      </a:lnTo>
                      <a:lnTo>
                        <a:pt x="543" y="961"/>
                      </a:lnTo>
                      <a:lnTo>
                        <a:pt x="568" y="966"/>
                      </a:lnTo>
                      <a:lnTo>
                        <a:pt x="595" y="968"/>
                      </a:lnTo>
                      <a:lnTo>
                        <a:pt x="623" y="966"/>
                      </a:lnTo>
                      <a:lnTo>
                        <a:pt x="623" y="966"/>
                      </a:lnTo>
                      <a:lnTo>
                        <a:pt x="652" y="961"/>
                      </a:lnTo>
                      <a:lnTo>
                        <a:pt x="679" y="954"/>
                      </a:lnTo>
                      <a:lnTo>
                        <a:pt x="705" y="944"/>
                      </a:lnTo>
                      <a:lnTo>
                        <a:pt x="734" y="931"/>
                      </a:lnTo>
                      <a:lnTo>
                        <a:pt x="759" y="916"/>
                      </a:lnTo>
                      <a:lnTo>
                        <a:pt x="786" y="897"/>
                      </a:lnTo>
                      <a:lnTo>
                        <a:pt x="811" y="879"/>
                      </a:lnTo>
                      <a:lnTo>
                        <a:pt x="834" y="859"/>
                      </a:lnTo>
                      <a:lnTo>
                        <a:pt x="856" y="837"/>
                      </a:lnTo>
                      <a:lnTo>
                        <a:pt x="878" y="814"/>
                      </a:lnTo>
                      <a:lnTo>
                        <a:pt x="898" y="790"/>
                      </a:lnTo>
                      <a:lnTo>
                        <a:pt x="916" y="765"/>
                      </a:lnTo>
                      <a:lnTo>
                        <a:pt x="931" y="742"/>
                      </a:lnTo>
                      <a:lnTo>
                        <a:pt x="946" y="717"/>
                      </a:lnTo>
                      <a:lnTo>
                        <a:pt x="958" y="692"/>
                      </a:lnTo>
                      <a:lnTo>
                        <a:pt x="968" y="668"/>
                      </a:lnTo>
                      <a:lnTo>
                        <a:pt x="968" y="668"/>
                      </a:lnTo>
                      <a:lnTo>
                        <a:pt x="973" y="648"/>
                      </a:lnTo>
                      <a:lnTo>
                        <a:pt x="978" y="630"/>
                      </a:lnTo>
                      <a:lnTo>
                        <a:pt x="980" y="613"/>
                      </a:lnTo>
                      <a:lnTo>
                        <a:pt x="982" y="596"/>
                      </a:lnTo>
                      <a:lnTo>
                        <a:pt x="982" y="596"/>
                      </a:lnTo>
                      <a:lnTo>
                        <a:pt x="980" y="581"/>
                      </a:lnTo>
                      <a:lnTo>
                        <a:pt x="978" y="569"/>
                      </a:lnTo>
                      <a:lnTo>
                        <a:pt x="977" y="556"/>
                      </a:lnTo>
                      <a:lnTo>
                        <a:pt x="972" y="544"/>
                      </a:lnTo>
                      <a:lnTo>
                        <a:pt x="967" y="534"/>
                      </a:lnTo>
                      <a:lnTo>
                        <a:pt x="962" y="522"/>
                      </a:lnTo>
                      <a:lnTo>
                        <a:pt x="953" y="514"/>
                      </a:lnTo>
                      <a:lnTo>
                        <a:pt x="946" y="504"/>
                      </a:lnTo>
                      <a:lnTo>
                        <a:pt x="946" y="50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18" name="Freeform 150"/>
                <p:cNvSpPr>
                  <a:spLocks/>
                </p:cNvSpPr>
                <p:nvPr/>
              </p:nvSpPr>
              <p:spPr bwMode="auto">
                <a:xfrm>
                  <a:off x="2564" y="855"/>
                  <a:ext cx="255" cy="254"/>
                </a:xfrm>
                <a:custGeom>
                  <a:avLst/>
                  <a:gdLst/>
                  <a:ahLst/>
                  <a:cxnLst>
                    <a:cxn ang="0">
                      <a:pos x="437" y="24"/>
                    </a:cxn>
                    <a:cxn ang="0">
                      <a:pos x="412" y="7"/>
                    </a:cxn>
                    <a:cxn ang="0">
                      <a:pos x="382" y="0"/>
                    </a:cxn>
                    <a:cxn ang="0">
                      <a:pos x="345" y="2"/>
                    </a:cxn>
                    <a:cxn ang="0">
                      <a:pos x="305" y="12"/>
                    </a:cxn>
                    <a:cxn ang="0">
                      <a:pos x="261" y="30"/>
                    </a:cxn>
                    <a:cxn ang="0">
                      <a:pos x="217" y="55"/>
                    </a:cxn>
                    <a:cxn ang="0">
                      <a:pos x="172" y="89"/>
                    </a:cxn>
                    <a:cxn ang="0">
                      <a:pos x="129" y="129"/>
                    </a:cxn>
                    <a:cxn ang="0">
                      <a:pos x="109" y="151"/>
                    </a:cxn>
                    <a:cxn ang="0">
                      <a:pos x="72" y="194"/>
                    </a:cxn>
                    <a:cxn ang="0">
                      <a:pos x="42" y="239"/>
                    </a:cxn>
                    <a:cxn ang="0">
                      <a:pos x="20" y="283"/>
                    </a:cxn>
                    <a:cxn ang="0">
                      <a:pos x="6" y="325"/>
                    </a:cxn>
                    <a:cxn ang="0">
                      <a:pos x="0" y="363"/>
                    </a:cxn>
                    <a:cxn ang="0">
                      <a:pos x="1" y="397"/>
                    </a:cxn>
                    <a:cxn ang="0">
                      <a:pos x="13" y="425"/>
                    </a:cxn>
                    <a:cxn ang="0">
                      <a:pos x="23" y="437"/>
                    </a:cxn>
                    <a:cxn ang="0">
                      <a:pos x="72" y="486"/>
                    </a:cxn>
                    <a:cxn ang="0">
                      <a:pos x="95" y="502"/>
                    </a:cxn>
                    <a:cxn ang="0">
                      <a:pos x="127" y="509"/>
                    </a:cxn>
                    <a:cxn ang="0">
                      <a:pos x="164" y="507"/>
                    </a:cxn>
                    <a:cxn ang="0">
                      <a:pos x="204" y="497"/>
                    </a:cxn>
                    <a:cxn ang="0">
                      <a:pos x="248" y="479"/>
                    </a:cxn>
                    <a:cxn ang="0">
                      <a:pos x="291" y="452"/>
                    </a:cxn>
                    <a:cxn ang="0">
                      <a:pos x="336" y="420"/>
                    </a:cxn>
                    <a:cxn ang="0">
                      <a:pos x="380" y="380"/>
                    </a:cxn>
                    <a:cxn ang="0">
                      <a:pos x="400" y="358"/>
                    </a:cxn>
                    <a:cxn ang="0">
                      <a:pos x="437" y="313"/>
                    </a:cxn>
                    <a:cxn ang="0">
                      <a:pos x="467" y="270"/>
                    </a:cxn>
                    <a:cxn ang="0">
                      <a:pos x="489" y="224"/>
                    </a:cxn>
                    <a:cxn ang="0">
                      <a:pos x="502" y="183"/>
                    </a:cxn>
                    <a:cxn ang="0">
                      <a:pos x="509" y="144"/>
                    </a:cxn>
                    <a:cxn ang="0">
                      <a:pos x="507" y="111"/>
                    </a:cxn>
                    <a:cxn ang="0">
                      <a:pos x="495" y="82"/>
                    </a:cxn>
                    <a:cxn ang="0">
                      <a:pos x="485" y="72"/>
                    </a:cxn>
                    <a:cxn ang="0">
                      <a:pos x="437" y="24"/>
                    </a:cxn>
                  </a:cxnLst>
                  <a:rect l="0" t="0" r="r" b="b"/>
                  <a:pathLst>
                    <a:path w="509" h="509">
                      <a:moveTo>
                        <a:pt x="437" y="24"/>
                      </a:moveTo>
                      <a:lnTo>
                        <a:pt x="437" y="24"/>
                      </a:lnTo>
                      <a:lnTo>
                        <a:pt x="425" y="14"/>
                      </a:lnTo>
                      <a:lnTo>
                        <a:pt x="412" y="7"/>
                      </a:lnTo>
                      <a:lnTo>
                        <a:pt x="398" y="2"/>
                      </a:lnTo>
                      <a:lnTo>
                        <a:pt x="382" y="0"/>
                      </a:lnTo>
                      <a:lnTo>
                        <a:pt x="363" y="0"/>
                      </a:lnTo>
                      <a:lnTo>
                        <a:pt x="345" y="2"/>
                      </a:lnTo>
                      <a:lnTo>
                        <a:pt x="325" y="5"/>
                      </a:lnTo>
                      <a:lnTo>
                        <a:pt x="305" y="12"/>
                      </a:lnTo>
                      <a:lnTo>
                        <a:pt x="283" y="20"/>
                      </a:lnTo>
                      <a:lnTo>
                        <a:pt x="261" y="30"/>
                      </a:lnTo>
                      <a:lnTo>
                        <a:pt x="239" y="42"/>
                      </a:lnTo>
                      <a:lnTo>
                        <a:pt x="217" y="55"/>
                      </a:lnTo>
                      <a:lnTo>
                        <a:pt x="194" y="72"/>
                      </a:lnTo>
                      <a:lnTo>
                        <a:pt x="172" y="89"/>
                      </a:lnTo>
                      <a:lnTo>
                        <a:pt x="150" y="107"/>
                      </a:lnTo>
                      <a:lnTo>
                        <a:pt x="129" y="129"/>
                      </a:lnTo>
                      <a:lnTo>
                        <a:pt x="129" y="129"/>
                      </a:lnTo>
                      <a:lnTo>
                        <a:pt x="109" y="151"/>
                      </a:lnTo>
                      <a:lnTo>
                        <a:pt x="89" y="173"/>
                      </a:lnTo>
                      <a:lnTo>
                        <a:pt x="72" y="194"/>
                      </a:lnTo>
                      <a:lnTo>
                        <a:pt x="57" y="218"/>
                      </a:lnTo>
                      <a:lnTo>
                        <a:pt x="42" y="239"/>
                      </a:lnTo>
                      <a:lnTo>
                        <a:pt x="30" y="261"/>
                      </a:lnTo>
                      <a:lnTo>
                        <a:pt x="20" y="283"/>
                      </a:lnTo>
                      <a:lnTo>
                        <a:pt x="12" y="305"/>
                      </a:lnTo>
                      <a:lnTo>
                        <a:pt x="6" y="325"/>
                      </a:lnTo>
                      <a:lnTo>
                        <a:pt x="1" y="345"/>
                      </a:lnTo>
                      <a:lnTo>
                        <a:pt x="0" y="363"/>
                      </a:lnTo>
                      <a:lnTo>
                        <a:pt x="0" y="382"/>
                      </a:lnTo>
                      <a:lnTo>
                        <a:pt x="1" y="397"/>
                      </a:lnTo>
                      <a:lnTo>
                        <a:pt x="6" y="412"/>
                      </a:lnTo>
                      <a:lnTo>
                        <a:pt x="13" y="425"/>
                      </a:lnTo>
                      <a:lnTo>
                        <a:pt x="23" y="437"/>
                      </a:lnTo>
                      <a:lnTo>
                        <a:pt x="23" y="437"/>
                      </a:lnTo>
                      <a:lnTo>
                        <a:pt x="72" y="486"/>
                      </a:lnTo>
                      <a:lnTo>
                        <a:pt x="72" y="486"/>
                      </a:lnTo>
                      <a:lnTo>
                        <a:pt x="84" y="496"/>
                      </a:lnTo>
                      <a:lnTo>
                        <a:pt x="95" y="502"/>
                      </a:lnTo>
                      <a:lnTo>
                        <a:pt x="110" y="506"/>
                      </a:lnTo>
                      <a:lnTo>
                        <a:pt x="127" y="509"/>
                      </a:lnTo>
                      <a:lnTo>
                        <a:pt x="145" y="509"/>
                      </a:lnTo>
                      <a:lnTo>
                        <a:pt x="164" y="507"/>
                      </a:lnTo>
                      <a:lnTo>
                        <a:pt x="184" y="502"/>
                      </a:lnTo>
                      <a:lnTo>
                        <a:pt x="204" y="497"/>
                      </a:lnTo>
                      <a:lnTo>
                        <a:pt x="226" y="489"/>
                      </a:lnTo>
                      <a:lnTo>
                        <a:pt x="248" y="479"/>
                      </a:lnTo>
                      <a:lnTo>
                        <a:pt x="269" y="467"/>
                      </a:lnTo>
                      <a:lnTo>
                        <a:pt x="291" y="452"/>
                      </a:lnTo>
                      <a:lnTo>
                        <a:pt x="315" y="437"/>
                      </a:lnTo>
                      <a:lnTo>
                        <a:pt x="336" y="420"/>
                      </a:lnTo>
                      <a:lnTo>
                        <a:pt x="358" y="400"/>
                      </a:lnTo>
                      <a:lnTo>
                        <a:pt x="380" y="380"/>
                      </a:lnTo>
                      <a:lnTo>
                        <a:pt x="380" y="380"/>
                      </a:lnTo>
                      <a:lnTo>
                        <a:pt x="400" y="358"/>
                      </a:lnTo>
                      <a:lnTo>
                        <a:pt x="420" y="337"/>
                      </a:lnTo>
                      <a:lnTo>
                        <a:pt x="437" y="313"/>
                      </a:lnTo>
                      <a:lnTo>
                        <a:pt x="452" y="291"/>
                      </a:lnTo>
                      <a:lnTo>
                        <a:pt x="467" y="270"/>
                      </a:lnTo>
                      <a:lnTo>
                        <a:pt x="479" y="246"/>
                      </a:lnTo>
                      <a:lnTo>
                        <a:pt x="489" y="224"/>
                      </a:lnTo>
                      <a:lnTo>
                        <a:pt x="497" y="204"/>
                      </a:lnTo>
                      <a:lnTo>
                        <a:pt x="502" y="183"/>
                      </a:lnTo>
                      <a:lnTo>
                        <a:pt x="507" y="164"/>
                      </a:lnTo>
                      <a:lnTo>
                        <a:pt x="509" y="144"/>
                      </a:lnTo>
                      <a:lnTo>
                        <a:pt x="509" y="127"/>
                      </a:lnTo>
                      <a:lnTo>
                        <a:pt x="507" y="111"/>
                      </a:lnTo>
                      <a:lnTo>
                        <a:pt x="502" y="96"/>
                      </a:lnTo>
                      <a:lnTo>
                        <a:pt x="495" y="82"/>
                      </a:lnTo>
                      <a:lnTo>
                        <a:pt x="485" y="72"/>
                      </a:lnTo>
                      <a:lnTo>
                        <a:pt x="485" y="72"/>
                      </a:lnTo>
                      <a:lnTo>
                        <a:pt x="437" y="24"/>
                      </a:lnTo>
                      <a:lnTo>
                        <a:pt x="437" y="24"/>
                      </a:lnTo>
                      <a:close/>
                    </a:path>
                  </a:pathLst>
                </a:custGeom>
                <a:solidFill>
                  <a:srgbClr val="1A1A1A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19" name="Freeform 151"/>
                <p:cNvSpPr>
                  <a:spLocks/>
                </p:cNvSpPr>
                <p:nvPr/>
              </p:nvSpPr>
              <p:spPr bwMode="auto">
                <a:xfrm>
                  <a:off x="2564" y="854"/>
                  <a:ext cx="225" cy="225"/>
                </a:xfrm>
                <a:custGeom>
                  <a:avLst/>
                  <a:gdLst/>
                  <a:ahLst/>
                  <a:cxnLst>
                    <a:cxn ang="0">
                      <a:pos x="429" y="23"/>
                    </a:cxn>
                    <a:cxn ang="0">
                      <a:pos x="444" y="46"/>
                    </a:cxn>
                    <a:cxn ang="0">
                      <a:pos x="451" y="76"/>
                    </a:cxn>
                    <a:cxn ang="0">
                      <a:pos x="449" y="113"/>
                    </a:cxn>
                    <a:cxn ang="0">
                      <a:pos x="439" y="152"/>
                    </a:cxn>
                    <a:cxn ang="0">
                      <a:pos x="420" y="194"/>
                    </a:cxn>
                    <a:cxn ang="0">
                      <a:pos x="395" y="237"/>
                    </a:cxn>
                    <a:cxn ang="0">
                      <a:pos x="363" y="281"/>
                    </a:cxn>
                    <a:cxn ang="0">
                      <a:pos x="325" y="324"/>
                    </a:cxn>
                    <a:cxn ang="0">
                      <a:pos x="303" y="344"/>
                    </a:cxn>
                    <a:cxn ang="0">
                      <a:pos x="260" y="379"/>
                    </a:cxn>
                    <a:cxn ang="0">
                      <a:pos x="216" y="408"/>
                    </a:cxn>
                    <a:cxn ang="0">
                      <a:pos x="174" y="430"/>
                    </a:cxn>
                    <a:cxn ang="0">
                      <a:pos x="132" y="445"/>
                    </a:cxn>
                    <a:cxn ang="0">
                      <a:pos x="96" y="450"/>
                    </a:cxn>
                    <a:cxn ang="0">
                      <a:pos x="62" y="448"/>
                    </a:cxn>
                    <a:cxn ang="0">
                      <a:pos x="35" y="436"/>
                    </a:cxn>
                    <a:cxn ang="0">
                      <a:pos x="24" y="428"/>
                    </a:cxn>
                    <a:cxn ang="0">
                      <a:pos x="7" y="403"/>
                    </a:cxn>
                    <a:cxn ang="0">
                      <a:pos x="0" y="373"/>
                    </a:cxn>
                    <a:cxn ang="0">
                      <a:pos x="2" y="338"/>
                    </a:cxn>
                    <a:cxn ang="0">
                      <a:pos x="12" y="297"/>
                    </a:cxn>
                    <a:cxn ang="0">
                      <a:pos x="30" y="256"/>
                    </a:cxn>
                    <a:cxn ang="0">
                      <a:pos x="55" y="212"/>
                    </a:cxn>
                    <a:cxn ang="0">
                      <a:pos x="87" y="169"/>
                    </a:cxn>
                    <a:cxn ang="0">
                      <a:pos x="126" y="125"/>
                    </a:cxn>
                    <a:cxn ang="0">
                      <a:pos x="147" y="105"/>
                    </a:cxn>
                    <a:cxn ang="0">
                      <a:pos x="191" y="70"/>
                    </a:cxn>
                    <a:cxn ang="0">
                      <a:pos x="235" y="41"/>
                    </a:cxn>
                    <a:cxn ang="0">
                      <a:pos x="278" y="20"/>
                    </a:cxn>
                    <a:cxn ang="0">
                      <a:pos x="318" y="6"/>
                    </a:cxn>
                    <a:cxn ang="0">
                      <a:pos x="357" y="0"/>
                    </a:cxn>
                    <a:cxn ang="0">
                      <a:pos x="390" y="3"/>
                    </a:cxn>
                    <a:cxn ang="0">
                      <a:pos x="417" y="13"/>
                    </a:cxn>
                    <a:cxn ang="0">
                      <a:pos x="429" y="23"/>
                    </a:cxn>
                  </a:cxnLst>
                  <a:rect l="0" t="0" r="r" b="b"/>
                  <a:pathLst>
                    <a:path w="451" h="450">
                      <a:moveTo>
                        <a:pt x="429" y="23"/>
                      </a:moveTo>
                      <a:lnTo>
                        <a:pt x="429" y="23"/>
                      </a:lnTo>
                      <a:lnTo>
                        <a:pt x="437" y="33"/>
                      </a:lnTo>
                      <a:lnTo>
                        <a:pt x="444" y="46"/>
                      </a:lnTo>
                      <a:lnTo>
                        <a:pt x="449" y="61"/>
                      </a:lnTo>
                      <a:lnTo>
                        <a:pt x="451" y="76"/>
                      </a:lnTo>
                      <a:lnTo>
                        <a:pt x="451" y="95"/>
                      </a:lnTo>
                      <a:lnTo>
                        <a:pt x="449" y="113"/>
                      </a:lnTo>
                      <a:lnTo>
                        <a:pt x="446" y="132"/>
                      </a:lnTo>
                      <a:lnTo>
                        <a:pt x="439" y="152"/>
                      </a:lnTo>
                      <a:lnTo>
                        <a:pt x="430" y="172"/>
                      </a:lnTo>
                      <a:lnTo>
                        <a:pt x="420" y="194"/>
                      </a:lnTo>
                      <a:lnTo>
                        <a:pt x="409" y="215"/>
                      </a:lnTo>
                      <a:lnTo>
                        <a:pt x="395" y="237"/>
                      </a:lnTo>
                      <a:lnTo>
                        <a:pt x="380" y="259"/>
                      </a:lnTo>
                      <a:lnTo>
                        <a:pt x="363" y="281"/>
                      </a:lnTo>
                      <a:lnTo>
                        <a:pt x="345" y="302"/>
                      </a:lnTo>
                      <a:lnTo>
                        <a:pt x="325" y="324"/>
                      </a:lnTo>
                      <a:lnTo>
                        <a:pt x="325" y="324"/>
                      </a:lnTo>
                      <a:lnTo>
                        <a:pt x="303" y="344"/>
                      </a:lnTo>
                      <a:lnTo>
                        <a:pt x="281" y="363"/>
                      </a:lnTo>
                      <a:lnTo>
                        <a:pt x="260" y="379"/>
                      </a:lnTo>
                      <a:lnTo>
                        <a:pt x="238" y="394"/>
                      </a:lnTo>
                      <a:lnTo>
                        <a:pt x="216" y="408"/>
                      </a:lnTo>
                      <a:lnTo>
                        <a:pt x="194" y="420"/>
                      </a:lnTo>
                      <a:lnTo>
                        <a:pt x="174" y="430"/>
                      </a:lnTo>
                      <a:lnTo>
                        <a:pt x="152" y="438"/>
                      </a:lnTo>
                      <a:lnTo>
                        <a:pt x="132" y="445"/>
                      </a:lnTo>
                      <a:lnTo>
                        <a:pt x="114" y="448"/>
                      </a:lnTo>
                      <a:lnTo>
                        <a:pt x="96" y="450"/>
                      </a:lnTo>
                      <a:lnTo>
                        <a:pt x="77" y="450"/>
                      </a:lnTo>
                      <a:lnTo>
                        <a:pt x="62" y="448"/>
                      </a:lnTo>
                      <a:lnTo>
                        <a:pt x="47" y="443"/>
                      </a:lnTo>
                      <a:lnTo>
                        <a:pt x="35" y="436"/>
                      </a:lnTo>
                      <a:lnTo>
                        <a:pt x="24" y="428"/>
                      </a:lnTo>
                      <a:lnTo>
                        <a:pt x="24" y="428"/>
                      </a:lnTo>
                      <a:lnTo>
                        <a:pt x="14" y="416"/>
                      </a:lnTo>
                      <a:lnTo>
                        <a:pt x="7" y="403"/>
                      </a:lnTo>
                      <a:lnTo>
                        <a:pt x="3" y="389"/>
                      </a:lnTo>
                      <a:lnTo>
                        <a:pt x="0" y="373"/>
                      </a:lnTo>
                      <a:lnTo>
                        <a:pt x="0" y="356"/>
                      </a:lnTo>
                      <a:lnTo>
                        <a:pt x="2" y="338"/>
                      </a:lnTo>
                      <a:lnTo>
                        <a:pt x="7" y="317"/>
                      </a:lnTo>
                      <a:lnTo>
                        <a:pt x="12" y="297"/>
                      </a:lnTo>
                      <a:lnTo>
                        <a:pt x="20" y="277"/>
                      </a:lnTo>
                      <a:lnTo>
                        <a:pt x="30" y="256"/>
                      </a:lnTo>
                      <a:lnTo>
                        <a:pt x="42" y="234"/>
                      </a:lnTo>
                      <a:lnTo>
                        <a:pt x="55" y="212"/>
                      </a:lnTo>
                      <a:lnTo>
                        <a:pt x="70" y="190"/>
                      </a:lnTo>
                      <a:lnTo>
                        <a:pt x="87" y="169"/>
                      </a:lnTo>
                      <a:lnTo>
                        <a:pt x="106" y="147"/>
                      </a:lnTo>
                      <a:lnTo>
                        <a:pt x="126" y="125"/>
                      </a:lnTo>
                      <a:lnTo>
                        <a:pt x="126" y="125"/>
                      </a:lnTo>
                      <a:lnTo>
                        <a:pt x="147" y="105"/>
                      </a:lnTo>
                      <a:lnTo>
                        <a:pt x="169" y="87"/>
                      </a:lnTo>
                      <a:lnTo>
                        <a:pt x="191" y="70"/>
                      </a:lnTo>
                      <a:lnTo>
                        <a:pt x="213" y="55"/>
                      </a:lnTo>
                      <a:lnTo>
                        <a:pt x="235" y="41"/>
                      </a:lnTo>
                      <a:lnTo>
                        <a:pt x="256" y="30"/>
                      </a:lnTo>
                      <a:lnTo>
                        <a:pt x="278" y="20"/>
                      </a:lnTo>
                      <a:lnTo>
                        <a:pt x="298" y="11"/>
                      </a:lnTo>
                      <a:lnTo>
                        <a:pt x="318" y="6"/>
                      </a:lnTo>
                      <a:lnTo>
                        <a:pt x="338" y="1"/>
                      </a:lnTo>
                      <a:lnTo>
                        <a:pt x="357" y="0"/>
                      </a:lnTo>
                      <a:lnTo>
                        <a:pt x="374" y="0"/>
                      </a:lnTo>
                      <a:lnTo>
                        <a:pt x="390" y="3"/>
                      </a:lnTo>
                      <a:lnTo>
                        <a:pt x="404" y="6"/>
                      </a:lnTo>
                      <a:lnTo>
                        <a:pt x="417" y="13"/>
                      </a:lnTo>
                      <a:lnTo>
                        <a:pt x="429" y="23"/>
                      </a:lnTo>
                      <a:lnTo>
                        <a:pt x="429" y="23"/>
                      </a:lnTo>
                      <a:close/>
                    </a:path>
                  </a:pathLst>
                </a:custGeom>
                <a:solidFill>
                  <a:srgbClr val="1A1A1A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20" name="Freeform 152"/>
                <p:cNvSpPr>
                  <a:spLocks/>
                </p:cNvSpPr>
                <p:nvPr/>
              </p:nvSpPr>
              <p:spPr bwMode="auto">
                <a:xfrm>
                  <a:off x="2559" y="850"/>
                  <a:ext cx="231" cy="230"/>
                </a:xfrm>
                <a:custGeom>
                  <a:avLst/>
                  <a:gdLst/>
                  <a:ahLst/>
                  <a:cxnLst>
                    <a:cxn ang="0">
                      <a:pos x="437" y="24"/>
                    </a:cxn>
                    <a:cxn ang="0">
                      <a:pos x="454" y="49"/>
                    </a:cxn>
                    <a:cxn ang="0">
                      <a:pos x="460" y="79"/>
                    </a:cxn>
                    <a:cxn ang="0">
                      <a:pos x="459" y="116"/>
                    </a:cxn>
                    <a:cxn ang="0">
                      <a:pos x="449" y="156"/>
                    </a:cxn>
                    <a:cxn ang="0">
                      <a:pos x="430" y="199"/>
                    </a:cxn>
                    <a:cxn ang="0">
                      <a:pos x="405" y="243"/>
                    </a:cxn>
                    <a:cxn ang="0">
                      <a:pos x="371" y="288"/>
                    </a:cxn>
                    <a:cxn ang="0">
                      <a:pos x="331" y="332"/>
                    </a:cxn>
                    <a:cxn ang="0">
                      <a:pos x="310" y="353"/>
                    </a:cxn>
                    <a:cxn ang="0">
                      <a:pos x="266" y="388"/>
                    </a:cxn>
                    <a:cxn ang="0">
                      <a:pos x="221" y="419"/>
                    </a:cxn>
                    <a:cxn ang="0">
                      <a:pos x="177" y="440"/>
                    </a:cxn>
                    <a:cxn ang="0">
                      <a:pos x="135" y="455"/>
                    </a:cxn>
                    <a:cxn ang="0">
                      <a:pos x="97" y="460"/>
                    </a:cxn>
                    <a:cxn ang="0">
                      <a:pos x="63" y="459"/>
                    </a:cxn>
                    <a:cxn ang="0">
                      <a:pos x="35" y="447"/>
                    </a:cxn>
                    <a:cxn ang="0">
                      <a:pos x="23" y="437"/>
                    </a:cxn>
                    <a:cxn ang="0">
                      <a:pos x="6" y="414"/>
                    </a:cxn>
                    <a:cxn ang="0">
                      <a:pos x="0" y="382"/>
                    </a:cxn>
                    <a:cxn ang="0">
                      <a:pos x="1" y="345"/>
                    </a:cxn>
                    <a:cxn ang="0">
                      <a:pos x="11" y="305"/>
                    </a:cxn>
                    <a:cxn ang="0">
                      <a:pos x="30" y="261"/>
                    </a:cxn>
                    <a:cxn ang="0">
                      <a:pos x="57" y="218"/>
                    </a:cxn>
                    <a:cxn ang="0">
                      <a:pos x="88" y="173"/>
                    </a:cxn>
                    <a:cxn ang="0">
                      <a:pos x="129" y="129"/>
                    </a:cxn>
                    <a:cxn ang="0">
                      <a:pos x="150" y="109"/>
                    </a:cxn>
                    <a:cxn ang="0">
                      <a:pos x="196" y="72"/>
                    </a:cxn>
                    <a:cxn ang="0">
                      <a:pos x="239" y="42"/>
                    </a:cxn>
                    <a:cxn ang="0">
                      <a:pos x="284" y="20"/>
                    </a:cxn>
                    <a:cxn ang="0">
                      <a:pos x="326" y="7"/>
                    </a:cxn>
                    <a:cxn ang="0">
                      <a:pos x="365" y="0"/>
                    </a:cxn>
                    <a:cxn ang="0">
                      <a:pos x="398" y="2"/>
                    </a:cxn>
                    <a:cxn ang="0">
                      <a:pos x="427" y="14"/>
                    </a:cxn>
                    <a:cxn ang="0">
                      <a:pos x="437" y="24"/>
                    </a:cxn>
                  </a:cxnLst>
                  <a:rect l="0" t="0" r="r" b="b"/>
                  <a:pathLst>
                    <a:path w="460" h="460">
                      <a:moveTo>
                        <a:pt x="437" y="24"/>
                      </a:moveTo>
                      <a:lnTo>
                        <a:pt x="437" y="24"/>
                      </a:lnTo>
                      <a:lnTo>
                        <a:pt x="447" y="35"/>
                      </a:lnTo>
                      <a:lnTo>
                        <a:pt x="454" y="49"/>
                      </a:lnTo>
                      <a:lnTo>
                        <a:pt x="459" y="64"/>
                      </a:lnTo>
                      <a:lnTo>
                        <a:pt x="460" y="79"/>
                      </a:lnTo>
                      <a:lnTo>
                        <a:pt x="460" y="97"/>
                      </a:lnTo>
                      <a:lnTo>
                        <a:pt x="459" y="116"/>
                      </a:lnTo>
                      <a:lnTo>
                        <a:pt x="455" y="136"/>
                      </a:lnTo>
                      <a:lnTo>
                        <a:pt x="449" y="156"/>
                      </a:lnTo>
                      <a:lnTo>
                        <a:pt x="440" y="178"/>
                      </a:lnTo>
                      <a:lnTo>
                        <a:pt x="430" y="199"/>
                      </a:lnTo>
                      <a:lnTo>
                        <a:pt x="418" y="221"/>
                      </a:lnTo>
                      <a:lnTo>
                        <a:pt x="405" y="243"/>
                      </a:lnTo>
                      <a:lnTo>
                        <a:pt x="388" y="266"/>
                      </a:lnTo>
                      <a:lnTo>
                        <a:pt x="371" y="288"/>
                      </a:lnTo>
                      <a:lnTo>
                        <a:pt x="353" y="310"/>
                      </a:lnTo>
                      <a:lnTo>
                        <a:pt x="331" y="332"/>
                      </a:lnTo>
                      <a:lnTo>
                        <a:pt x="331" y="332"/>
                      </a:lnTo>
                      <a:lnTo>
                        <a:pt x="310" y="353"/>
                      </a:lnTo>
                      <a:lnTo>
                        <a:pt x="288" y="372"/>
                      </a:lnTo>
                      <a:lnTo>
                        <a:pt x="266" y="388"/>
                      </a:lnTo>
                      <a:lnTo>
                        <a:pt x="243" y="405"/>
                      </a:lnTo>
                      <a:lnTo>
                        <a:pt x="221" y="419"/>
                      </a:lnTo>
                      <a:lnTo>
                        <a:pt x="199" y="430"/>
                      </a:lnTo>
                      <a:lnTo>
                        <a:pt x="177" y="440"/>
                      </a:lnTo>
                      <a:lnTo>
                        <a:pt x="155" y="449"/>
                      </a:lnTo>
                      <a:lnTo>
                        <a:pt x="135" y="455"/>
                      </a:lnTo>
                      <a:lnTo>
                        <a:pt x="115" y="459"/>
                      </a:lnTo>
                      <a:lnTo>
                        <a:pt x="97" y="460"/>
                      </a:lnTo>
                      <a:lnTo>
                        <a:pt x="78" y="460"/>
                      </a:lnTo>
                      <a:lnTo>
                        <a:pt x="63" y="459"/>
                      </a:lnTo>
                      <a:lnTo>
                        <a:pt x="48" y="454"/>
                      </a:lnTo>
                      <a:lnTo>
                        <a:pt x="35" y="447"/>
                      </a:lnTo>
                      <a:lnTo>
                        <a:pt x="23" y="437"/>
                      </a:lnTo>
                      <a:lnTo>
                        <a:pt x="23" y="437"/>
                      </a:lnTo>
                      <a:lnTo>
                        <a:pt x="13" y="425"/>
                      </a:lnTo>
                      <a:lnTo>
                        <a:pt x="6" y="414"/>
                      </a:lnTo>
                      <a:lnTo>
                        <a:pt x="3" y="398"/>
                      </a:lnTo>
                      <a:lnTo>
                        <a:pt x="0" y="382"/>
                      </a:lnTo>
                      <a:lnTo>
                        <a:pt x="0" y="363"/>
                      </a:lnTo>
                      <a:lnTo>
                        <a:pt x="1" y="345"/>
                      </a:lnTo>
                      <a:lnTo>
                        <a:pt x="6" y="325"/>
                      </a:lnTo>
                      <a:lnTo>
                        <a:pt x="11" y="305"/>
                      </a:lnTo>
                      <a:lnTo>
                        <a:pt x="20" y="285"/>
                      </a:lnTo>
                      <a:lnTo>
                        <a:pt x="30" y="261"/>
                      </a:lnTo>
                      <a:lnTo>
                        <a:pt x="42" y="239"/>
                      </a:lnTo>
                      <a:lnTo>
                        <a:pt x="57" y="218"/>
                      </a:lnTo>
                      <a:lnTo>
                        <a:pt x="72" y="196"/>
                      </a:lnTo>
                      <a:lnTo>
                        <a:pt x="88" y="173"/>
                      </a:lnTo>
                      <a:lnTo>
                        <a:pt x="109" y="151"/>
                      </a:lnTo>
                      <a:lnTo>
                        <a:pt x="129" y="129"/>
                      </a:lnTo>
                      <a:lnTo>
                        <a:pt x="129" y="129"/>
                      </a:lnTo>
                      <a:lnTo>
                        <a:pt x="150" y="109"/>
                      </a:lnTo>
                      <a:lnTo>
                        <a:pt x="172" y="89"/>
                      </a:lnTo>
                      <a:lnTo>
                        <a:pt x="196" y="72"/>
                      </a:lnTo>
                      <a:lnTo>
                        <a:pt x="217" y="57"/>
                      </a:lnTo>
                      <a:lnTo>
                        <a:pt x="239" y="42"/>
                      </a:lnTo>
                      <a:lnTo>
                        <a:pt x="263" y="30"/>
                      </a:lnTo>
                      <a:lnTo>
                        <a:pt x="284" y="20"/>
                      </a:lnTo>
                      <a:lnTo>
                        <a:pt x="305" y="12"/>
                      </a:lnTo>
                      <a:lnTo>
                        <a:pt x="326" y="7"/>
                      </a:lnTo>
                      <a:lnTo>
                        <a:pt x="345" y="2"/>
                      </a:lnTo>
                      <a:lnTo>
                        <a:pt x="365" y="0"/>
                      </a:lnTo>
                      <a:lnTo>
                        <a:pt x="382" y="0"/>
                      </a:lnTo>
                      <a:lnTo>
                        <a:pt x="398" y="2"/>
                      </a:lnTo>
                      <a:lnTo>
                        <a:pt x="413" y="7"/>
                      </a:lnTo>
                      <a:lnTo>
                        <a:pt x="427" y="14"/>
                      </a:lnTo>
                      <a:lnTo>
                        <a:pt x="437" y="24"/>
                      </a:lnTo>
                      <a:lnTo>
                        <a:pt x="437" y="24"/>
                      </a:lnTo>
                      <a:close/>
                    </a:path>
                  </a:pathLst>
                </a:custGeom>
                <a:solidFill>
                  <a:srgbClr val="4D4D4D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21" name="Freeform 153"/>
                <p:cNvSpPr>
                  <a:spLocks/>
                </p:cNvSpPr>
                <p:nvPr/>
              </p:nvSpPr>
              <p:spPr bwMode="auto">
                <a:xfrm>
                  <a:off x="2688" y="850"/>
                  <a:ext cx="92" cy="179"/>
                </a:xfrm>
                <a:custGeom>
                  <a:avLst/>
                  <a:gdLst/>
                  <a:ahLst/>
                  <a:cxnLst>
                    <a:cxn ang="0">
                      <a:pos x="152" y="7"/>
                    </a:cxn>
                    <a:cxn ang="0">
                      <a:pos x="152" y="7"/>
                    </a:cxn>
                    <a:cxn ang="0">
                      <a:pos x="139" y="2"/>
                    </a:cxn>
                    <a:cxn ang="0">
                      <a:pos x="122" y="0"/>
                    </a:cxn>
                    <a:cxn ang="0">
                      <a:pos x="107" y="0"/>
                    </a:cxn>
                    <a:cxn ang="0">
                      <a:pos x="90" y="2"/>
                    </a:cxn>
                    <a:cxn ang="0">
                      <a:pos x="72" y="5"/>
                    </a:cxn>
                    <a:cxn ang="0">
                      <a:pos x="53" y="10"/>
                    </a:cxn>
                    <a:cxn ang="0">
                      <a:pos x="33" y="17"/>
                    </a:cxn>
                    <a:cxn ang="0">
                      <a:pos x="13" y="27"/>
                    </a:cxn>
                    <a:cxn ang="0">
                      <a:pos x="13" y="27"/>
                    </a:cxn>
                    <a:cxn ang="0">
                      <a:pos x="8" y="62"/>
                    </a:cxn>
                    <a:cxn ang="0">
                      <a:pos x="3" y="104"/>
                    </a:cxn>
                    <a:cxn ang="0">
                      <a:pos x="0" y="151"/>
                    </a:cxn>
                    <a:cxn ang="0">
                      <a:pos x="0" y="199"/>
                    </a:cxn>
                    <a:cxn ang="0">
                      <a:pos x="0" y="223"/>
                    </a:cxn>
                    <a:cxn ang="0">
                      <a:pos x="3" y="248"/>
                    </a:cxn>
                    <a:cxn ang="0">
                      <a:pos x="6" y="270"/>
                    </a:cxn>
                    <a:cxn ang="0">
                      <a:pos x="11" y="291"/>
                    </a:cxn>
                    <a:cxn ang="0">
                      <a:pos x="16" y="311"/>
                    </a:cxn>
                    <a:cxn ang="0">
                      <a:pos x="25" y="330"/>
                    </a:cxn>
                    <a:cxn ang="0">
                      <a:pos x="35" y="345"/>
                    </a:cxn>
                    <a:cxn ang="0">
                      <a:pos x="45" y="358"/>
                    </a:cxn>
                    <a:cxn ang="0">
                      <a:pos x="45" y="358"/>
                    </a:cxn>
                    <a:cxn ang="0">
                      <a:pos x="73" y="332"/>
                    </a:cxn>
                    <a:cxn ang="0">
                      <a:pos x="73" y="332"/>
                    </a:cxn>
                    <a:cxn ang="0">
                      <a:pos x="92" y="313"/>
                    </a:cxn>
                    <a:cxn ang="0">
                      <a:pos x="110" y="293"/>
                    </a:cxn>
                    <a:cxn ang="0">
                      <a:pos x="125" y="273"/>
                    </a:cxn>
                    <a:cxn ang="0">
                      <a:pos x="140" y="253"/>
                    </a:cxn>
                    <a:cxn ang="0">
                      <a:pos x="154" y="231"/>
                    </a:cxn>
                    <a:cxn ang="0">
                      <a:pos x="165" y="211"/>
                    </a:cxn>
                    <a:cxn ang="0">
                      <a:pos x="175" y="193"/>
                    </a:cxn>
                    <a:cxn ang="0">
                      <a:pos x="184" y="173"/>
                    </a:cxn>
                    <a:cxn ang="0">
                      <a:pos x="184" y="173"/>
                    </a:cxn>
                    <a:cxn ang="0">
                      <a:pos x="152" y="171"/>
                    </a:cxn>
                    <a:cxn ang="0">
                      <a:pos x="127" y="167"/>
                    </a:cxn>
                    <a:cxn ang="0">
                      <a:pos x="105" y="161"/>
                    </a:cxn>
                    <a:cxn ang="0">
                      <a:pos x="90" y="154"/>
                    </a:cxn>
                    <a:cxn ang="0">
                      <a:pos x="85" y="149"/>
                    </a:cxn>
                    <a:cxn ang="0">
                      <a:pos x="80" y="144"/>
                    </a:cxn>
                    <a:cxn ang="0">
                      <a:pos x="77" y="139"/>
                    </a:cxn>
                    <a:cxn ang="0">
                      <a:pos x="73" y="134"/>
                    </a:cxn>
                    <a:cxn ang="0">
                      <a:pos x="72" y="122"/>
                    </a:cxn>
                    <a:cxn ang="0">
                      <a:pos x="72" y="111"/>
                    </a:cxn>
                    <a:cxn ang="0">
                      <a:pos x="77" y="97"/>
                    </a:cxn>
                    <a:cxn ang="0">
                      <a:pos x="83" y="84"/>
                    </a:cxn>
                    <a:cxn ang="0">
                      <a:pos x="92" y="70"/>
                    </a:cxn>
                    <a:cxn ang="0">
                      <a:pos x="102" y="57"/>
                    </a:cxn>
                    <a:cxn ang="0">
                      <a:pos x="127" y="30"/>
                    </a:cxn>
                    <a:cxn ang="0">
                      <a:pos x="152" y="7"/>
                    </a:cxn>
                    <a:cxn ang="0">
                      <a:pos x="152" y="7"/>
                    </a:cxn>
                  </a:cxnLst>
                  <a:rect l="0" t="0" r="r" b="b"/>
                  <a:pathLst>
                    <a:path w="184" h="358">
                      <a:moveTo>
                        <a:pt x="152" y="7"/>
                      </a:moveTo>
                      <a:lnTo>
                        <a:pt x="152" y="7"/>
                      </a:lnTo>
                      <a:lnTo>
                        <a:pt x="139" y="2"/>
                      </a:lnTo>
                      <a:lnTo>
                        <a:pt x="122" y="0"/>
                      </a:lnTo>
                      <a:lnTo>
                        <a:pt x="107" y="0"/>
                      </a:lnTo>
                      <a:lnTo>
                        <a:pt x="90" y="2"/>
                      </a:lnTo>
                      <a:lnTo>
                        <a:pt x="72" y="5"/>
                      </a:lnTo>
                      <a:lnTo>
                        <a:pt x="53" y="10"/>
                      </a:lnTo>
                      <a:lnTo>
                        <a:pt x="33" y="17"/>
                      </a:lnTo>
                      <a:lnTo>
                        <a:pt x="13" y="27"/>
                      </a:lnTo>
                      <a:lnTo>
                        <a:pt x="13" y="27"/>
                      </a:lnTo>
                      <a:lnTo>
                        <a:pt x="8" y="62"/>
                      </a:lnTo>
                      <a:lnTo>
                        <a:pt x="3" y="104"/>
                      </a:lnTo>
                      <a:lnTo>
                        <a:pt x="0" y="151"/>
                      </a:lnTo>
                      <a:lnTo>
                        <a:pt x="0" y="199"/>
                      </a:lnTo>
                      <a:lnTo>
                        <a:pt x="0" y="223"/>
                      </a:lnTo>
                      <a:lnTo>
                        <a:pt x="3" y="248"/>
                      </a:lnTo>
                      <a:lnTo>
                        <a:pt x="6" y="270"/>
                      </a:lnTo>
                      <a:lnTo>
                        <a:pt x="11" y="291"/>
                      </a:lnTo>
                      <a:lnTo>
                        <a:pt x="16" y="311"/>
                      </a:lnTo>
                      <a:lnTo>
                        <a:pt x="25" y="330"/>
                      </a:lnTo>
                      <a:lnTo>
                        <a:pt x="35" y="345"/>
                      </a:lnTo>
                      <a:lnTo>
                        <a:pt x="45" y="358"/>
                      </a:lnTo>
                      <a:lnTo>
                        <a:pt x="45" y="358"/>
                      </a:lnTo>
                      <a:lnTo>
                        <a:pt x="73" y="332"/>
                      </a:lnTo>
                      <a:lnTo>
                        <a:pt x="73" y="332"/>
                      </a:lnTo>
                      <a:lnTo>
                        <a:pt x="92" y="313"/>
                      </a:lnTo>
                      <a:lnTo>
                        <a:pt x="110" y="293"/>
                      </a:lnTo>
                      <a:lnTo>
                        <a:pt x="125" y="273"/>
                      </a:lnTo>
                      <a:lnTo>
                        <a:pt x="140" y="253"/>
                      </a:lnTo>
                      <a:lnTo>
                        <a:pt x="154" y="231"/>
                      </a:lnTo>
                      <a:lnTo>
                        <a:pt x="165" y="211"/>
                      </a:lnTo>
                      <a:lnTo>
                        <a:pt x="175" y="193"/>
                      </a:lnTo>
                      <a:lnTo>
                        <a:pt x="184" y="173"/>
                      </a:lnTo>
                      <a:lnTo>
                        <a:pt x="184" y="173"/>
                      </a:lnTo>
                      <a:lnTo>
                        <a:pt x="152" y="171"/>
                      </a:lnTo>
                      <a:lnTo>
                        <a:pt x="127" y="167"/>
                      </a:lnTo>
                      <a:lnTo>
                        <a:pt x="105" y="161"/>
                      </a:lnTo>
                      <a:lnTo>
                        <a:pt x="90" y="154"/>
                      </a:lnTo>
                      <a:lnTo>
                        <a:pt x="85" y="149"/>
                      </a:lnTo>
                      <a:lnTo>
                        <a:pt x="80" y="144"/>
                      </a:lnTo>
                      <a:lnTo>
                        <a:pt x="77" y="139"/>
                      </a:lnTo>
                      <a:lnTo>
                        <a:pt x="73" y="134"/>
                      </a:lnTo>
                      <a:lnTo>
                        <a:pt x="72" y="122"/>
                      </a:lnTo>
                      <a:lnTo>
                        <a:pt x="72" y="111"/>
                      </a:lnTo>
                      <a:lnTo>
                        <a:pt x="77" y="97"/>
                      </a:lnTo>
                      <a:lnTo>
                        <a:pt x="83" y="84"/>
                      </a:lnTo>
                      <a:lnTo>
                        <a:pt x="92" y="70"/>
                      </a:lnTo>
                      <a:lnTo>
                        <a:pt x="102" y="57"/>
                      </a:lnTo>
                      <a:lnTo>
                        <a:pt x="127" y="30"/>
                      </a:lnTo>
                      <a:lnTo>
                        <a:pt x="152" y="7"/>
                      </a:lnTo>
                      <a:lnTo>
                        <a:pt x="152" y="7"/>
                      </a:lnTo>
                      <a:close/>
                    </a:path>
                  </a:pathLst>
                </a:custGeom>
                <a:solidFill>
                  <a:srgbClr val="CCCCC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22" name="Freeform 154"/>
                <p:cNvSpPr>
                  <a:spLocks/>
                </p:cNvSpPr>
                <p:nvPr/>
              </p:nvSpPr>
              <p:spPr bwMode="auto">
                <a:xfrm>
                  <a:off x="2724" y="853"/>
                  <a:ext cx="66" cy="83"/>
                </a:xfrm>
                <a:custGeom>
                  <a:avLst/>
                  <a:gdLst/>
                  <a:ahLst/>
                  <a:cxnLst>
                    <a:cxn ang="0">
                      <a:pos x="107" y="17"/>
                    </a:cxn>
                    <a:cxn ang="0">
                      <a:pos x="107" y="17"/>
                    </a:cxn>
                    <a:cxn ang="0">
                      <a:pos x="95" y="7"/>
                    </a:cxn>
                    <a:cxn ang="0">
                      <a:pos x="80" y="0"/>
                    </a:cxn>
                    <a:cxn ang="0">
                      <a:pos x="80" y="0"/>
                    </a:cxn>
                    <a:cxn ang="0">
                      <a:pos x="55" y="23"/>
                    </a:cxn>
                    <a:cxn ang="0">
                      <a:pos x="30" y="50"/>
                    </a:cxn>
                    <a:cxn ang="0">
                      <a:pos x="20" y="63"/>
                    </a:cxn>
                    <a:cxn ang="0">
                      <a:pos x="11" y="77"/>
                    </a:cxn>
                    <a:cxn ang="0">
                      <a:pos x="5" y="90"/>
                    </a:cxn>
                    <a:cxn ang="0">
                      <a:pos x="0" y="104"/>
                    </a:cxn>
                    <a:cxn ang="0">
                      <a:pos x="0" y="115"/>
                    </a:cxn>
                    <a:cxn ang="0">
                      <a:pos x="1" y="127"/>
                    </a:cxn>
                    <a:cxn ang="0">
                      <a:pos x="5" y="132"/>
                    </a:cxn>
                    <a:cxn ang="0">
                      <a:pos x="8" y="137"/>
                    </a:cxn>
                    <a:cxn ang="0">
                      <a:pos x="13" y="142"/>
                    </a:cxn>
                    <a:cxn ang="0">
                      <a:pos x="18" y="147"/>
                    </a:cxn>
                    <a:cxn ang="0">
                      <a:pos x="33" y="154"/>
                    </a:cxn>
                    <a:cxn ang="0">
                      <a:pos x="55" y="160"/>
                    </a:cxn>
                    <a:cxn ang="0">
                      <a:pos x="80" y="164"/>
                    </a:cxn>
                    <a:cxn ang="0">
                      <a:pos x="112" y="166"/>
                    </a:cxn>
                    <a:cxn ang="0">
                      <a:pos x="112" y="166"/>
                    </a:cxn>
                    <a:cxn ang="0">
                      <a:pos x="120" y="142"/>
                    </a:cxn>
                    <a:cxn ang="0">
                      <a:pos x="127" y="120"/>
                    </a:cxn>
                    <a:cxn ang="0">
                      <a:pos x="130" y="99"/>
                    </a:cxn>
                    <a:cxn ang="0">
                      <a:pos x="130" y="78"/>
                    </a:cxn>
                    <a:cxn ang="0">
                      <a:pos x="129" y="60"/>
                    </a:cxn>
                    <a:cxn ang="0">
                      <a:pos x="125" y="43"/>
                    </a:cxn>
                    <a:cxn ang="0">
                      <a:pos x="117" y="28"/>
                    </a:cxn>
                    <a:cxn ang="0">
                      <a:pos x="107" y="17"/>
                    </a:cxn>
                    <a:cxn ang="0">
                      <a:pos x="107" y="17"/>
                    </a:cxn>
                  </a:cxnLst>
                  <a:rect l="0" t="0" r="r" b="b"/>
                  <a:pathLst>
                    <a:path w="130" h="166">
                      <a:moveTo>
                        <a:pt x="107" y="17"/>
                      </a:moveTo>
                      <a:lnTo>
                        <a:pt x="107" y="17"/>
                      </a:lnTo>
                      <a:lnTo>
                        <a:pt x="95" y="7"/>
                      </a:lnTo>
                      <a:lnTo>
                        <a:pt x="80" y="0"/>
                      </a:lnTo>
                      <a:lnTo>
                        <a:pt x="80" y="0"/>
                      </a:lnTo>
                      <a:lnTo>
                        <a:pt x="55" y="23"/>
                      </a:lnTo>
                      <a:lnTo>
                        <a:pt x="30" y="50"/>
                      </a:lnTo>
                      <a:lnTo>
                        <a:pt x="20" y="63"/>
                      </a:lnTo>
                      <a:lnTo>
                        <a:pt x="11" y="77"/>
                      </a:lnTo>
                      <a:lnTo>
                        <a:pt x="5" y="90"/>
                      </a:lnTo>
                      <a:lnTo>
                        <a:pt x="0" y="104"/>
                      </a:lnTo>
                      <a:lnTo>
                        <a:pt x="0" y="115"/>
                      </a:lnTo>
                      <a:lnTo>
                        <a:pt x="1" y="127"/>
                      </a:lnTo>
                      <a:lnTo>
                        <a:pt x="5" y="132"/>
                      </a:lnTo>
                      <a:lnTo>
                        <a:pt x="8" y="137"/>
                      </a:lnTo>
                      <a:lnTo>
                        <a:pt x="13" y="142"/>
                      </a:lnTo>
                      <a:lnTo>
                        <a:pt x="18" y="147"/>
                      </a:lnTo>
                      <a:lnTo>
                        <a:pt x="33" y="154"/>
                      </a:lnTo>
                      <a:lnTo>
                        <a:pt x="55" y="160"/>
                      </a:lnTo>
                      <a:lnTo>
                        <a:pt x="80" y="164"/>
                      </a:lnTo>
                      <a:lnTo>
                        <a:pt x="112" y="166"/>
                      </a:lnTo>
                      <a:lnTo>
                        <a:pt x="112" y="166"/>
                      </a:lnTo>
                      <a:lnTo>
                        <a:pt x="120" y="142"/>
                      </a:lnTo>
                      <a:lnTo>
                        <a:pt x="127" y="120"/>
                      </a:lnTo>
                      <a:lnTo>
                        <a:pt x="130" y="99"/>
                      </a:lnTo>
                      <a:lnTo>
                        <a:pt x="130" y="78"/>
                      </a:lnTo>
                      <a:lnTo>
                        <a:pt x="129" y="60"/>
                      </a:lnTo>
                      <a:lnTo>
                        <a:pt x="125" y="43"/>
                      </a:lnTo>
                      <a:lnTo>
                        <a:pt x="117" y="28"/>
                      </a:lnTo>
                      <a:lnTo>
                        <a:pt x="107" y="17"/>
                      </a:lnTo>
                      <a:lnTo>
                        <a:pt x="107" y="17"/>
                      </a:lnTo>
                      <a:close/>
                    </a:path>
                  </a:pathLst>
                </a:custGeom>
                <a:solidFill>
                  <a:srgbClr val="9999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23" name="Freeform 155"/>
                <p:cNvSpPr>
                  <a:spLocks/>
                </p:cNvSpPr>
                <p:nvPr/>
              </p:nvSpPr>
              <p:spPr bwMode="auto">
                <a:xfrm>
                  <a:off x="2559" y="899"/>
                  <a:ext cx="82" cy="181"/>
                </a:xfrm>
                <a:custGeom>
                  <a:avLst/>
                  <a:gdLst/>
                  <a:ahLst/>
                  <a:cxnLst>
                    <a:cxn ang="0">
                      <a:pos x="162" y="0"/>
                    </a:cxn>
                    <a:cxn ang="0">
                      <a:pos x="162" y="0"/>
                    </a:cxn>
                    <a:cxn ang="0">
                      <a:pos x="129" y="32"/>
                    </a:cxn>
                    <a:cxn ang="0">
                      <a:pos x="129" y="32"/>
                    </a:cxn>
                    <a:cxn ang="0">
                      <a:pos x="109" y="54"/>
                    </a:cxn>
                    <a:cxn ang="0">
                      <a:pos x="88" y="76"/>
                    </a:cxn>
                    <a:cxn ang="0">
                      <a:pos x="72" y="99"/>
                    </a:cxn>
                    <a:cxn ang="0">
                      <a:pos x="57" y="121"/>
                    </a:cxn>
                    <a:cxn ang="0">
                      <a:pos x="42" y="142"/>
                    </a:cxn>
                    <a:cxn ang="0">
                      <a:pos x="30" y="164"/>
                    </a:cxn>
                    <a:cxn ang="0">
                      <a:pos x="20" y="188"/>
                    </a:cxn>
                    <a:cxn ang="0">
                      <a:pos x="11" y="208"/>
                    </a:cxn>
                    <a:cxn ang="0">
                      <a:pos x="6" y="228"/>
                    </a:cxn>
                    <a:cxn ang="0">
                      <a:pos x="1" y="248"/>
                    </a:cxn>
                    <a:cxn ang="0">
                      <a:pos x="0" y="266"/>
                    </a:cxn>
                    <a:cxn ang="0">
                      <a:pos x="0" y="285"/>
                    </a:cxn>
                    <a:cxn ang="0">
                      <a:pos x="3" y="301"/>
                    </a:cxn>
                    <a:cxn ang="0">
                      <a:pos x="6" y="317"/>
                    </a:cxn>
                    <a:cxn ang="0">
                      <a:pos x="13" y="328"/>
                    </a:cxn>
                    <a:cxn ang="0">
                      <a:pos x="23" y="340"/>
                    </a:cxn>
                    <a:cxn ang="0">
                      <a:pos x="23" y="340"/>
                    </a:cxn>
                    <a:cxn ang="0">
                      <a:pos x="33" y="348"/>
                    </a:cxn>
                    <a:cxn ang="0">
                      <a:pos x="45" y="355"/>
                    </a:cxn>
                    <a:cxn ang="0">
                      <a:pos x="57" y="360"/>
                    </a:cxn>
                    <a:cxn ang="0">
                      <a:pos x="70" y="363"/>
                    </a:cxn>
                    <a:cxn ang="0">
                      <a:pos x="85" y="363"/>
                    </a:cxn>
                    <a:cxn ang="0">
                      <a:pos x="100" y="363"/>
                    </a:cxn>
                    <a:cxn ang="0">
                      <a:pos x="117" y="362"/>
                    </a:cxn>
                    <a:cxn ang="0">
                      <a:pos x="134" y="358"/>
                    </a:cxn>
                    <a:cxn ang="0">
                      <a:pos x="134" y="358"/>
                    </a:cxn>
                    <a:cxn ang="0">
                      <a:pos x="124" y="343"/>
                    </a:cxn>
                    <a:cxn ang="0">
                      <a:pos x="115" y="327"/>
                    </a:cxn>
                    <a:cxn ang="0">
                      <a:pos x="110" y="306"/>
                    </a:cxn>
                    <a:cxn ang="0">
                      <a:pos x="105" y="286"/>
                    </a:cxn>
                    <a:cxn ang="0">
                      <a:pos x="104" y="265"/>
                    </a:cxn>
                    <a:cxn ang="0">
                      <a:pos x="104" y="241"/>
                    </a:cxn>
                    <a:cxn ang="0">
                      <a:pos x="104" y="218"/>
                    </a:cxn>
                    <a:cxn ang="0">
                      <a:pos x="107" y="193"/>
                    </a:cxn>
                    <a:cxn ang="0">
                      <a:pos x="110" y="168"/>
                    </a:cxn>
                    <a:cxn ang="0">
                      <a:pos x="115" y="142"/>
                    </a:cxn>
                    <a:cxn ang="0">
                      <a:pos x="129" y="92"/>
                    </a:cxn>
                    <a:cxn ang="0">
                      <a:pos x="144" y="44"/>
                    </a:cxn>
                    <a:cxn ang="0">
                      <a:pos x="162" y="0"/>
                    </a:cxn>
                    <a:cxn ang="0">
                      <a:pos x="162" y="0"/>
                    </a:cxn>
                  </a:cxnLst>
                  <a:rect l="0" t="0" r="r" b="b"/>
                  <a:pathLst>
                    <a:path w="162" h="363">
                      <a:moveTo>
                        <a:pt x="162" y="0"/>
                      </a:moveTo>
                      <a:lnTo>
                        <a:pt x="162" y="0"/>
                      </a:lnTo>
                      <a:lnTo>
                        <a:pt x="129" y="32"/>
                      </a:lnTo>
                      <a:lnTo>
                        <a:pt x="129" y="32"/>
                      </a:lnTo>
                      <a:lnTo>
                        <a:pt x="109" y="54"/>
                      </a:lnTo>
                      <a:lnTo>
                        <a:pt x="88" y="76"/>
                      </a:lnTo>
                      <a:lnTo>
                        <a:pt x="72" y="99"/>
                      </a:lnTo>
                      <a:lnTo>
                        <a:pt x="57" y="121"/>
                      </a:lnTo>
                      <a:lnTo>
                        <a:pt x="42" y="142"/>
                      </a:lnTo>
                      <a:lnTo>
                        <a:pt x="30" y="164"/>
                      </a:lnTo>
                      <a:lnTo>
                        <a:pt x="20" y="188"/>
                      </a:lnTo>
                      <a:lnTo>
                        <a:pt x="11" y="208"/>
                      </a:lnTo>
                      <a:lnTo>
                        <a:pt x="6" y="228"/>
                      </a:lnTo>
                      <a:lnTo>
                        <a:pt x="1" y="248"/>
                      </a:lnTo>
                      <a:lnTo>
                        <a:pt x="0" y="266"/>
                      </a:lnTo>
                      <a:lnTo>
                        <a:pt x="0" y="285"/>
                      </a:lnTo>
                      <a:lnTo>
                        <a:pt x="3" y="301"/>
                      </a:lnTo>
                      <a:lnTo>
                        <a:pt x="6" y="317"/>
                      </a:lnTo>
                      <a:lnTo>
                        <a:pt x="13" y="328"/>
                      </a:lnTo>
                      <a:lnTo>
                        <a:pt x="23" y="340"/>
                      </a:lnTo>
                      <a:lnTo>
                        <a:pt x="23" y="340"/>
                      </a:lnTo>
                      <a:lnTo>
                        <a:pt x="33" y="348"/>
                      </a:lnTo>
                      <a:lnTo>
                        <a:pt x="45" y="355"/>
                      </a:lnTo>
                      <a:lnTo>
                        <a:pt x="57" y="360"/>
                      </a:lnTo>
                      <a:lnTo>
                        <a:pt x="70" y="363"/>
                      </a:lnTo>
                      <a:lnTo>
                        <a:pt x="85" y="363"/>
                      </a:lnTo>
                      <a:lnTo>
                        <a:pt x="100" y="363"/>
                      </a:lnTo>
                      <a:lnTo>
                        <a:pt x="117" y="362"/>
                      </a:lnTo>
                      <a:lnTo>
                        <a:pt x="134" y="358"/>
                      </a:lnTo>
                      <a:lnTo>
                        <a:pt x="134" y="358"/>
                      </a:lnTo>
                      <a:lnTo>
                        <a:pt x="124" y="343"/>
                      </a:lnTo>
                      <a:lnTo>
                        <a:pt x="115" y="327"/>
                      </a:lnTo>
                      <a:lnTo>
                        <a:pt x="110" y="306"/>
                      </a:lnTo>
                      <a:lnTo>
                        <a:pt x="105" y="286"/>
                      </a:lnTo>
                      <a:lnTo>
                        <a:pt x="104" y="265"/>
                      </a:lnTo>
                      <a:lnTo>
                        <a:pt x="104" y="241"/>
                      </a:lnTo>
                      <a:lnTo>
                        <a:pt x="104" y="218"/>
                      </a:lnTo>
                      <a:lnTo>
                        <a:pt x="107" y="193"/>
                      </a:lnTo>
                      <a:lnTo>
                        <a:pt x="110" y="168"/>
                      </a:lnTo>
                      <a:lnTo>
                        <a:pt x="115" y="142"/>
                      </a:lnTo>
                      <a:lnTo>
                        <a:pt x="129" y="92"/>
                      </a:lnTo>
                      <a:lnTo>
                        <a:pt x="144" y="44"/>
                      </a:lnTo>
                      <a:lnTo>
                        <a:pt x="162" y="0"/>
                      </a:lnTo>
                      <a:lnTo>
                        <a:pt x="162" y="0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24" name="Freeform 156"/>
                <p:cNvSpPr>
                  <a:spLocks/>
                </p:cNvSpPr>
                <p:nvPr/>
              </p:nvSpPr>
              <p:spPr bwMode="auto">
                <a:xfrm>
                  <a:off x="2611" y="863"/>
                  <a:ext cx="100" cy="215"/>
                </a:xfrm>
                <a:custGeom>
                  <a:avLst/>
                  <a:gdLst/>
                  <a:ahLst/>
                  <a:cxnLst>
                    <a:cxn ang="0">
                      <a:pos x="167" y="0"/>
                    </a:cxn>
                    <a:cxn ang="0">
                      <a:pos x="167" y="0"/>
                    </a:cxn>
                    <a:cxn ang="0">
                      <a:pos x="140" y="13"/>
                    </a:cxn>
                    <a:cxn ang="0">
                      <a:pos x="113" y="30"/>
                    </a:cxn>
                    <a:cxn ang="0">
                      <a:pos x="85" y="48"/>
                    </a:cxn>
                    <a:cxn ang="0">
                      <a:pos x="58" y="70"/>
                    </a:cxn>
                    <a:cxn ang="0">
                      <a:pos x="58" y="70"/>
                    </a:cxn>
                    <a:cxn ang="0">
                      <a:pos x="40" y="114"/>
                    </a:cxn>
                    <a:cxn ang="0">
                      <a:pos x="25" y="162"/>
                    </a:cxn>
                    <a:cxn ang="0">
                      <a:pos x="11" y="212"/>
                    </a:cxn>
                    <a:cxn ang="0">
                      <a:pos x="6" y="238"/>
                    </a:cxn>
                    <a:cxn ang="0">
                      <a:pos x="3" y="263"/>
                    </a:cxn>
                    <a:cxn ang="0">
                      <a:pos x="0" y="288"/>
                    </a:cxn>
                    <a:cxn ang="0">
                      <a:pos x="0" y="311"/>
                    </a:cxn>
                    <a:cxn ang="0">
                      <a:pos x="0" y="335"/>
                    </a:cxn>
                    <a:cxn ang="0">
                      <a:pos x="1" y="356"/>
                    </a:cxn>
                    <a:cxn ang="0">
                      <a:pos x="6" y="376"/>
                    </a:cxn>
                    <a:cxn ang="0">
                      <a:pos x="11" y="397"/>
                    </a:cxn>
                    <a:cxn ang="0">
                      <a:pos x="20" y="413"/>
                    </a:cxn>
                    <a:cxn ang="0">
                      <a:pos x="30" y="428"/>
                    </a:cxn>
                    <a:cxn ang="0">
                      <a:pos x="30" y="428"/>
                    </a:cxn>
                    <a:cxn ang="0">
                      <a:pos x="50" y="422"/>
                    </a:cxn>
                    <a:cxn ang="0">
                      <a:pos x="70" y="415"/>
                    </a:cxn>
                    <a:cxn ang="0">
                      <a:pos x="92" y="405"/>
                    </a:cxn>
                    <a:cxn ang="0">
                      <a:pos x="112" y="393"/>
                    </a:cxn>
                    <a:cxn ang="0">
                      <a:pos x="134" y="380"/>
                    </a:cxn>
                    <a:cxn ang="0">
                      <a:pos x="157" y="366"/>
                    </a:cxn>
                    <a:cxn ang="0">
                      <a:pos x="179" y="350"/>
                    </a:cxn>
                    <a:cxn ang="0">
                      <a:pos x="199" y="331"/>
                    </a:cxn>
                    <a:cxn ang="0">
                      <a:pos x="199" y="331"/>
                    </a:cxn>
                    <a:cxn ang="0">
                      <a:pos x="189" y="318"/>
                    </a:cxn>
                    <a:cxn ang="0">
                      <a:pos x="179" y="303"/>
                    </a:cxn>
                    <a:cxn ang="0">
                      <a:pos x="170" y="284"/>
                    </a:cxn>
                    <a:cxn ang="0">
                      <a:pos x="165" y="264"/>
                    </a:cxn>
                    <a:cxn ang="0">
                      <a:pos x="160" y="243"/>
                    </a:cxn>
                    <a:cxn ang="0">
                      <a:pos x="157" y="221"/>
                    </a:cxn>
                    <a:cxn ang="0">
                      <a:pos x="154" y="196"/>
                    </a:cxn>
                    <a:cxn ang="0">
                      <a:pos x="154" y="172"/>
                    </a:cxn>
                    <a:cxn ang="0">
                      <a:pos x="154" y="124"/>
                    </a:cxn>
                    <a:cxn ang="0">
                      <a:pos x="157" y="77"/>
                    </a:cxn>
                    <a:cxn ang="0">
                      <a:pos x="162" y="35"/>
                    </a:cxn>
                    <a:cxn ang="0">
                      <a:pos x="167" y="0"/>
                    </a:cxn>
                    <a:cxn ang="0">
                      <a:pos x="167" y="0"/>
                    </a:cxn>
                  </a:cxnLst>
                  <a:rect l="0" t="0" r="r" b="b"/>
                  <a:pathLst>
                    <a:path w="199" h="428">
                      <a:moveTo>
                        <a:pt x="167" y="0"/>
                      </a:moveTo>
                      <a:lnTo>
                        <a:pt x="167" y="0"/>
                      </a:lnTo>
                      <a:lnTo>
                        <a:pt x="140" y="13"/>
                      </a:lnTo>
                      <a:lnTo>
                        <a:pt x="113" y="30"/>
                      </a:lnTo>
                      <a:lnTo>
                        <a:pt x="85" y="48"/>
                      </a:lnTo>
                      <a:lnTo>
                        <a:pt x="58" y="70"/>
                      </a:lnTo>
                      <a:lnTo>
                        <a:pt x="58" y="70"/>
                      </a:lnTo>
                      <a:lnTo>
                        <a:pt x="40" y="114"/>
                      </a:lnTo>
                      <a:lnTo>
                        <a:pt x="25" y="162"/>
                      </a:lnTo>
                      <a:lnTo>
                        <a:pt x="11" y="212"/>
                      </a:lnTo>
                      <a:lnTo>
                        <a:pt x="6" y="238"/>
                      </a:lnTo>
                      <a:lnTo>
                        <a:pt x="3" y="263"/>
                      </a:lnTo>
                      <a:lnTo>
                        <a:pt x="0" y="288"/>
                      </a:lnTo>
                      <a:lnTo>
                        <a:pt x="0" y="311"/>
                      </a:lnTo>
                      <a:lnTo>
                        <a:pt x="0" y="335"/>
                      </a:lnTo>
                      <a:lnTo>
                        <a:pt x="1" y="356"/>
                      </a:lnTo>
                      <a:lnTo>
                        <a:pt x="6" y="376"/>
                      </a:lnTo>
                      <a:lnTo>
                        <a:pt x="11" y="397"/>
                      </a:lnTo>
                      <a:lnTo>
                        <a:pt x="20" y="413"/>
                      </a:lnTo>
                      <a:lnTo>
                        <a:pt x="30" y="428"/>
                      </a:lnTo>
                      <a:lnTo>
                        <a:pt x="30" y="428"/>
                      </a:lnTo>
                      <a:lnTo>
                        <a:pt x="50" y="422"/>
                      </a:lnTo>
                      <a:lnTo>
                        <a:pt x="70" y="415"/>
                      </a:lnTo>
                      <a:lnTo>
                        <a:pt x="92" y="405"/>
                      </a:lnTo>
                      <a:lnTo>
                        <a:pt x="112" y="393"/>
                      </a:lnTo>
                      <a:lnTo>
                        <a:pt x="134" y="380"/>
                      </a:lnTo>
                      <a:lnTo>
                        <a:pt x="157" y="366"/>
                      </a:lnTo>
                      <a:lnTo>
                        <a:pt x="179" y="350"/>
                      </a:lnTo>
                      <a:lnTo>
                        <a:pt x="199" y="331"/>
                      </a:lnTo>
                      <a:lnTo>
                        <a:pt x="199" y="331"/>
                      </a:lnTo>
                      <a:lnTo>
                        <a:pt x="189" y="318"/>
                      </a:lnTo>
                      <a:lnTo>
                        <a:pt x="179" y="303"/>
                      </a:lnTo>
                      <a:lnTo>
                        <a:pt x="170" y="284"/>
                      </a:lnTo>
                      <a:lnTo>
                        <a:pt x="165" y="264"/>
                      </a:lnTo>
                      <a:lnTo>
                        <a:pt x="160" y="243"/>
                      </a:lnTo>
                      <a:lnTo>
                        <a:pt x="157" y="221"/>
                      </a:lnTo>
                      <a:lnTo>
                        <a:pt x="154" y="196"/>
                      </a:lnTo>
                      <a:lnTo>
                        <a:pt x="154" y="172"/>
                      </a:lnTo>
                      <a:lnTo>
                        <a:pt x="154" y="124"/>
                      </a:lnTo>
                      <a:lnTo>
                        <a:pt x="157" y="77"/>
                      </a:lnTo>
                      <a:lnTo>
                        <a:pt x="162" y="35"/>
                      </a:lnTo>
                      <a:lnTo>
                        <a:pt x="167" y="0"/>
                      </a:lnTo>
                      <a:lnTo>
                        <a:pt x="167" y="0"/>
                      </a:lnTo>
                      <a:close/>
                    </a:path>
                  </a:pathLst>
                </a:custGeom>
                <a:solidFill>
                  <a:srgbClr val="4D4D4D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25" name="Freeform 157"/>
                <p:cNvSpPr>
                  <a:spLocks/>
                </p:cNvSpPr>
                <p:nvPr/>
              </p:nvSpPr>
              <p:spPr bwMode="auto">
                <a:xfrm>
                  <a:off x="2392" y="683"/>
                  <a:ext cx="393" cy="392"/>
                </a:xfrm>
                <a:custGeom>
                  <a:avLst/>
                  <a:gdLst/>
                  <a:ahLst/>
                  <a:cxnLst>
                    <a:cxn ang="0">
                      <a:pos x="727" y="46"/>
                    </a:cxn>
                    <a:cxn ang="0">
                      <a:pos x="706" y="29"/>
                    </a:cxn>
                    <a:cxn ang="0">
                      <a:pos x="683" y="15"/>
                    </a:cxn>
                    <a:cxn ang="0">
                      <a:pos x="658" y="7"/>
                    </a:cxn>
                    <a:cxn ang="0">
                      <a:pos x="629" y="2"/>
                    </a:cxn>
                    <a:cxn ang="0">
                      <a:pos x="568" y="2"/>
                    </a:cxn>
                    <a:cxn ang="0">
                      <a:pos x="499" y="17"/>
                    </a:cxn>
                    <a:cxn ang="0">
                      <a:pos x="427" y="46"/>
                    </a:cxn>
                    <a:cxn ang="0">
                      <a:pos x="353" y="87"/>
                    </a:cxn>
                    <a:cxn ang="0">
                      <a:pos x="278" y="141"/>
                    </a:cxn>
                    <a:cxn ang="0">
                      <a:pos x="206" y="206"/>
                    </a:cxn>
                    <a:cxn ang="0">
                      <a:pos x="172" y="241"/>
                    </a:cxn>
                    <a:cxn ang="0">
                      <a:pos x="112" y="315"/>
                    </a:cxn>
                    <a:cxn ang="0">
                      <a:pos x="65" y="390"/>
                    </a:cxn>
                    <a:cxn ang="0">
                      <a:pos x="30" y="464"/>
                    </a:cxn>
                    <a:cxn ang="0">
                      <a:pos x="8" y="534"/>
                    </a:cxn>
                    <a:cxn ang="0">
                      <a:pos x="0" y="600"/>
                    </a:cxn>
                    <a:cxn ang="0">
                      <a:pos x="3" y="643"/>
                    </a:cxn>
                    <a:cxn ang="0">
                      <a:pos x="10" y="670"/>
                    </a:cxn>
                    <a:cxn ang="0">
                      <a:pos x="22" y="695"/>
                    </a:cxn>
                    <a:cxn ang="0">
                      <a:pos x="35" y="717"/>
                    </a:cxn>
                    <a:cxn ang="0">
                      <a:pos x="45" y="727"/>
                    </a:cxn>
                    <a:cxn ang="0">
                      <a:pos x="58" y="737"/>
                    </a:cxn>
                    <a:cxn ang="0">
                      <a:pos x="95" y="752"/>
                    </a:cxn>
                    <a:cxn ang="0">
                      <a:pos x="142" y="760"/>
                    </a:cxn>
                    <a:cxn ang="0">
                      <a:pos x="221" y="764"/>
                    </a:cxn>
                    <a:cxn ang="0">
                      <a:pos x="313" y="760"/>
                    </a:cxn>
                    <a:cxn ang="0">
                      <a:pos x="353" y="760"/>
                    </a:cxn>
                    <a:cxn ang="0">
                      <a:pos x="357" y="762"/>
                    </a:cxn>
                    <a:cxn ang="0">
                      <a:pos x="382" y="777"/>
                    </a:cxn>
                    <a:cxn ang="0">
                      <a:pos x="412" y="784"/>
                    </a:cxn>
                    <a:cxn ang="0">
                      <a:pos x="447" y="782"/>
                    </a:cxn>
                    <a:cxn ang="0">
                      <a:pos x="485" y="772"/>
                    </a:cxn>
                    <a:cxn ang="0">
                      <a:pos x="529" y="755"/>
                    </a:cxn>
                    <a:cxn ang="0">
                      <a:pos x="573" y="730"/>
                    </a:cxn>
                    <a:cxn ang="0">
                      <a:pos x="616" y="697"/>
                    </a:cxn>
                    <a:cxn ang="0">
                      <a:pos x="658" y="658"/>
                    </a:cxn>
                    <a:cxn ang="0">
                      <a:pos x="678" y="638"/>
                    </a:cxn>
                    <a:cxn ang="0">
                      <a:pos x="715" y="595"/>
                    </a:cxn>
                    <a:cxn ang="0">
                      <a:pos x="743" y="549"/>
                    </a:cxn>
                    <a:cxn ang="0">
                      <a:pos x="765" y="508"/>
                    </a:cxn>
                    <a:cxn ang="0">
                      <a:pos x="779" y="466"/>
                    </a:cxn>
                    <a:cxn ang="0">
                      <a:pos x="785" y="429"/>
                    </a:cxn>
                    <a:cxn ang="0">
                      <a:pos x="782" y="395"/>
                    </a:cxn>
                    <a:cxn ang="0">
                      <a:pos x="770" y="369"/>
                    </a:cxn>
                    <a:cxn ang="0">
                      <a:pos x="762" y="357"/>
                    </a:cxn>
                    <a:cxn ang="0">
                      <a:pos x="760" y="344"/>
                    </a:cxn>
                    <a:cxn ang="0">
                      <a:pos x="762" y="270"/>
                    </a:cxn>
                    <a:cxn ang="0">
                      <a:pos x="762" y="168"/>
                    </a:cxn>
                    <a:cxn ang="0">
                      <a:pos x="757" y="118"/>
                    </a:cxn>
                    <a:cxn ang="0">
                      <a:pos x="745" y="76"/>
                    </a:cxn>
                    <a:cxn ang="0">
                      <a:pos x="732" y="51"/>
                    </a:cxn>
                    <a:cxn ang="0">
                      <a:pos x="727" y="46"/>
                    </a:cxn>
                  </a:cxnLst>
                  <a:rect l="0" t="0" r="r" b="b"/>
                  <a:pathLst>
                    <a:path w="785" h="785">
                      <a:moveTo>
                        <a:pt x="727" y="46"/>
                      </a:moveTo>
                      <a:lnTo>
                        <a:pt x="727" y="46"/>
                      </a:lnTo>
                      <a:lnTo>
                        <a:pt x="717" y="36"/>
                      </a:lnTo>
                      <a:lnTo>
                        <a:pt x="706" y="29"/>
                      </a:lnTo>
                      <a:lnTo>
                        <a:pt x="695" y="22"/>
                      </a:lnTo>
                      <a:lnTo>
                        <a:pt x="683" y="15"/>
                      </a:lnTo>
                      <a:lnTo>
                        <a:pt x="670" y="10"/>
                      </a:lnTo>
                      <a:lnTo>
                        <a:pt x="658" y="7"/>
                      </a:lnTo>
                      <a:lnTo>
                        <a:pt x="643" y="4"/>
                      </a:lnTo>
                      <a:lnTo>
                        <a:pt x="629" y="2"/>
                      </a:lnTo>
                      <a:lnTo>
                        <a:pt x="599" y="0"/>
                      </a:lnTo>
                      <a:lnTo>
                        <a:pt x="568" y="2"/>
                      </a:lnTo>
                      <a:lnTo>
                        <a:pt x="534" y="9"/>
                      </a:lnTo>
                      <a:lnTo>
                        <a:pt x="499" y="17"/>
                      </a:lnTo>
                      <a:lnTo>
                        <a:pt x="464" y="31"/>
                      </a:lnTo>
                      <a:lnTo>
                        <a:pt x="427" y="46"/>
                      </a:lnTo>
                      <a:lnTo>
                        <a:pt x="390" y="66"/>
                      </a:lnTo>
                      <a:lnTo>
                        <a:pt x="353" y="87"/>
                      </a:lnTo>
                      <a:lnTo>
                        <a:pt x="315" y="113"/>
                      </a:lnTo>
                      <a:lnTo>
                        <a:pt x="278" y="141"/>
                      </a:lnTo>
                      <a:lnTo>
                        <a:pt x="241" y="173"/>
                      </a:lnTo>
                      <a:lnTo>
                        <a:pt x="206" y="206"/>
                      </a:lnTo>
                      <a:lnTo>
                        <a:pt x="206" y="206"/>
                      </a:lnTo>
                      <a:lnTo>
                        <a:pt x="172" y="241"/>
                      </a:lnTo>
                      <a:lnTo>
                        <a:pt x="140" y="278"/>
                      </a:lnTo>
                      <a:lnTo>
                        <a:pt x="112" y="315"/>
                      </a:lnTo>
                      <a:lnTo>
                        <a:pt x="87" y="352"/>
                      </a:lnTo>
                      <a:lnTo>
                        <a:pt x="65" y="390"/>
                      </a:lnTo>
                      <a:lnTo>
                        <a:pt x="45" y="427"/>
                      </a:lnTo>
                      <a:lnTo>
                        <a:pt x="30" y="464"/>
                      </a:lnTo>
                      <a:lnTo>
                        <a:pt x="17" y="499"/>
                      </a:lnTo>
                      <a:lnTo>
                        <a:pt x="8" y="534"/>
                      </a:lnTo>
                      <a:lnTo>
                        <a:pt x="1" y="568"/>
                      </a:lnTo>
                      <a:lnTo>
                        <a:pt x="0" y="600"/>
                      </a:lnTo>
                      <a:lnTo>
                        <a:pt x="1" y="630"/>
                      </a:lnTo>
                      <a:lnTo>
                        <a:pt x="3" y="643"/>
                      </a:lnTo>
                      <a:lnTo>
                        <a:pt x="7" y="658"/>
                      </a:lnTo>
                      <a:lnTo>
                        <a:pt x="10" y="670"/>
                      </a:lnTo>
                      <a:lnTo>
                        <a:pt x="15" y="683"/>
                      </a:lnTo>
                      <a:lnTo>
                        <a:pt x="22" y="695"/>
                      </a:lnTo>
                      <a:lnTo>
                        <a:pt x="28" y="707"/>
                      </a:lnTo>
                      <a:lnTo>
                        <a:pt x="35" y="717"/>
                      </a:lnTo>
                      <a:lnTo>
                        <a:pt x="45" y="727"/>
                      </a:lnTo>
                      <a:lnTo>
                        <a:pt x="45" y="727"/>
                      </a:lnTo>
                      <a:lnTo>
                        <a:pt x="50" y="732"/>
                      </a:lnTo>
                      <a:lnTo>
                        <a:pt x="58" y="737"/>
                      </a:lnTo>
                      <a:lnTo>
                        <a:pt x="75" y="745"/>
                      </a:lnTo>
                      <a:lnTo>
                        <a:pt x="95" y="752"/>
                      </a:lnTo>
                      <a:lnTo>
                        <a:pt x="117" y="757"/>
                      </a:lnTo>
                      <a:lnTo>
                        <a:pt x="142" y="760"/>
                      </a:lnTo>
                      <a:lnTo>
                        <a:pt x="167" y="762"/>
                      </a:lnTo>
                      <a:lnTo>
                        <a:pt x="221" y="764"/>
                      </a:lnTo>
                      <a:lnTo>
                        <a:pt x="269" y="762"/>
                      </a:lnTo>
                      <a:lnTo>
                        <a:pt x="313" y="760"/>
                      </a:lnTo>
                      <a:lnTo>
                        <a:pt x="343" y="760"/>
                      </a:lnTo>
                      <a:lnTo>
                        <a:pt x="353" y="760"/>
                      </a:lnTo>
                      <a:lnTo>
                        <a:pt x="357" y="762"/>
                      </a:lnTo>
                      <a:lnTo>
                        <a:pt x="357" y="762"/>
                      </a:lnTo>
                      <a:lnTo>
                        <a:pt x="368" y="770"/>
                      </a:lnTo>
                      <a:lnTo>
                        <a:pt x="382" y="777"/>
                      </a:lnTo>
                      <a:lnTo>
                        <a:pt x="395" y="782"/>
                      </a:lnTo>
                      <a:lnTo>
                        <a:pt x="412" y="784"/>
                      </a:lnTo>
                      <a:lnTo>
                        <a:pt x="429" y="785"/>
                      </a:lnTo>
                      <a:lnTo>
                        <a:pt x="447" y="782"/>
                      </a:lnTo>
                      <a:lnTo>
                        <a:pt x="465" y="779"/>
                      </a:lnTo>
                      <a:lnTo>
                        <a:pt x="485" y="772"/>
                      </a:lnTo>
                      <a:lnTo>
                        <a:pt x="507" y="765"/>
                      </a:lnTo>
                      <a:lnTo>
                        <a:pt x="529" y="755"/>
                      </a:lnTo>
                      <a:lnTo>
                        <a:pt x="551" y="743"/>
                      </a:lnTo>
                      <a:lnTo>
                        <a:pt x="573" y="730"/>
                      </a:lnTo>
                      <a:lnTo>
                        <a:pt x="594" y="715"/>
                      </a:lnTo>
                      <a:lnTo>
                        <a:pt x="616" y="697"/>
                      </a:lnTo>
                      <a:lnTo>
                        <a:pt x="638" y="678"/>
                      </a:lnTo>
                      <a:lnTo>
                        <a:pt x="658" y="658"/>
                      </a:lnTo>
                      <a:lnTo>
                        <a:pt x="658" y="658"/>
                      </a:lnTo>
                      <a:lnTo>
                        <a:pt x="678" y="638"/>
                      </a:lnTo>
                      <a:lnTo>
                        <a:pt x="698" y="616"/>
                      </a:lnTo>
                      <a:lnTo>
                        <a:pt x="715" y="595"/>
                      </a:lnTo>
                      <a:lnTo>
                        <a:pt x="730" y="573"/>
                      </a:lnTo>
                      <a:lnTo>
                        <a:pt x="743" y="549"/>
                      </a:lnTo>
                      <a:lnTo>
                        <a:pt x="755" y="529"/>
                      </a:lnTo>
                      <a:lnTo>
                        <a:pt x="765" y="508"/>
                      </a:lnTo>
                      <a:lnTo>
                        <a:pt x="772" y="486"/>
                      </a:lnTo>
                      <a:lnTo>
                        <a:pt x="779" y="466"/>
                      </a:lnTo>
                      <a:lnTo>
                        <a:pt x="782" y="447"/>
                      </a:lnTo>
                      <a:lnTo>
                        <a:pt x="785" y="429"/>
                      </a:lnTo>
                      <a:lnTo>
                        <a:pt x="785" y="412"/>
                      </a:lnTo>
                      <a:lnTo>
                        <a:pt x="782" y="395"/>
                      </a:lnTo>
                      <a:lnTo>
                        <a:pt x="777" y="380"/>
                      </a:lnTo>
                      <a:lnTo>
                        <a:pt x="770" y="369"/>
                      </a:lnTo>
                      <a:lnTo>
                        <a:pt x="762" y="357"/>
                      </a:lnTo>
                      <a:lnTo>
                        <a:pt x="762" y="357"/>
                      </a:lnTo>
                      <a:lnTo>
                        <a:pt x="760" y="352"/>
                      </a:lnTo>
                      <a:lnTo>
                        <a:pt x="760" y="344"/>
                      </a:lnTo>
                      <a:lnTo>
                        <a:pt x="760" y="313"/>
                      </a:lnTo>
                      <a:lnTo>
                        <a:pt x="762" y="270"/>
                      </a:lnTo>
                      <a:lnTo>
                        <a:pt x="763" y="220"/>
                      </a:lnTo>
                      <a:lnTo>
                        <a:pt x="762" y="168"/>
                      </a:lnTo>
                      <a:lnTo>
                        <a:pt x="760" y="143"/>
                      </a:lnTo>
                      <a:lnTo>
                        <a:pt x="757" y="118"/>
                      </a:lnTo>
                      <a:lnTo>
                        <a:pt x="752" y="96"/>
                      </a:lnTo>
                      <a:lnTo>
                        <a:pt x="745" y="76"/>
                      </a:lnTo>
                      <a:lnTo>
                        <a:pt x="737" y="59"/>
                      </a:lnTo>
                      <a:lnTo>
                        <a:pt x="732" y="51"/>
                      </a:lnTo>
                      <a:lnTo>
                        <a:pt x="727" y="46"/>
                      </a:lnTo>
                      <a:lnTo>
                        <a:pt x="727" y="4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26" name="Freeform 158"/>
                <p:cNvSpPr>
                  <a:spLocks/>
                </p:cNvSpPr>
                <p:nvPr/>
              </p:nvSpPr>
              <p:spPr bwMode="auto">
                <a:xfrm>
                  <a:off x="2392" y="683"/>
                  <a:ext cx="393" cy="385"/>
                </a:xfrm>
                <a:custGeom>
                  <a:avLst/>
                  <a:gdLst/>
                  <a:ahLst/>
                  <a:cxnLst>
                    <a:cxn ang="0">
                      <a:pos x="762" y="357"/>
                    </a:cxn>
                    <a:cxn ang="0">
                      <a:pos x="760" y="344"/>
                    </a:cxn>
                    <a:cxn ang="0">
                      <a:pos x="762" y="270"/>
                    </a:cxn>
                    <a:cxn ang="0">
                      <a:pos x="762" y="168"/>
                    </a:cxn>
                    <a:cxn ang="0">
                      <a:pos x="757" y="118"/>
                    </a:cxn>
                    <a:cxn ang="0">
                      <a:pos x="745" y="76"/>
                    </a:cxn>
                    <a:cxn ang="0">
                      <a:pos x="732" y="51"/>
                    </a:cxn>
                    <a:cxn ang="0">
                      <a:pos x="727" y="46"/>
                    </a:cxn>
                    <a:cxn ang="0">
                      <a:pos x="706" y="29"/>
                    </a:cxn>
                    <a:cxn ang="0">
                      <a:pos x="683" y="15"/>
                    </a:cxn>
                    <a:cxn ang="0">
                      <a:pos x="658" y="7"/>
                    </a:cxn>
                    <a:cxn ang="0">
                      <a:pos x="629" y="2"/>
                    </a:cxn>
                    <a:cxn ang="0">
                      <a:pos x="568" y="2"/>
                    </a:cxn>
                    <a:cxn ang="0">
                      <a:pos x="499" y="17"/>
                    </a:cxn>
                    <a:cxn ang="0">
                      <a:pos x="427" y="46"/>
                    </a:cxn>
                    <a:cxn ang="0">
                      <a:pos x="353" y="87"/>
                    </a:cxn>
                    <a:cxn ang="0">
                      <a:pos x="278" y="141"/>
                    </a:cxn>
                    <a:cxn ang="0">
                      <a:pos x="206" y="206"/>
                    </a:cxn>
                    <a:cxn ang="0">
                      <a:pos x="172" y="241"/>
                    </a:cxn>
                    <a:cxn ang="0">
                      <a:pos x="114" y="315"/>
                    </a:cxn>
                    <a:cxn ang="0">
                      <a:pos x="65" y="389"/>
                    </a:cxn>
                    <a:cxn ang="0">
                      <a:pos x="30" y="462"/>
                    </a:cxn>
                    <a:cxn ang="0">
                      <a:pos x="8" y="533"/>
                    </a:cxn>
                    <a:cxn ang="0">
                      <a:pos x="0" y="598"/>
                    </a:cxn>
                    <a:cxn ang="0">
                      <a:pos x="7" y="655"/>
                    </a:cxn>
                    <a:cxn ang="0">
                      <a:pos x="15" y="680"/>
                    </a:cxn>
                    <a:cxn ang="0">
                      <a:pos x="27" y="703"/>
                    </a:cxn>
                    <a:cxn ang="0">
                      <a:pos x="43" y="723"/>
                    </a:cxn>
                    <a:cxn ang="0">
                      <a:pos x="134" y="713"/>
                    </a:cxn>
                    <a:cxn ang="0">
                      <a:pos x="243" y="703"/>
                    </a:cxn>
                    <a:cxn ang="0">
                      <a:pos x="338" y="700"/>
                    </a:cxn>
                    <a:cxn ang="0">
                      <a:pos x="370" y="703"/>
                    </a:cxn>
                    <a:cxn ang="0">
                      <a:pos x="388" y="710"/>
                    </a:cxn>
                    <a:cxn ang="0">
                      <a:pos x="397" y="722"/>
                    </a:cxn>
                    <a:cxn ang="0">
                      <a:pos x="413" y="749"/>
                    </a:cxn>
                    <a:cxn ang="0">
                      <a:pos x="425" y="760"/>
                    </a:cxn>
                    <a:cxn ang="0">
                      <a:pos x="439" y="769"/>
                    </a:cxn>
                    <a:cxn ang="0">
                      <a:pos x="459" y="772"/>
                    </a:cxn>
                    <a:cxn ang="0">
                      <a:pos x="487" y="769"/>
                    </a:cxn>
                    <a:cxn ang="0">
                      <a:pos x="522" y="757"/>
                    </a:cxn>
                    <a:cxn ang="0">
                      <a:pos x="557" y="738"/>
                    </a:cxn>
                    <a:cxn ang="0">
                      <a:pos x="624" y="690"/>
                    </a:cxn>
                    <a:cxn ang="0">
                      <a:pos x="658" y="658"/>
                    </a:cxn>
                    <a:cxn ang="0">
                      <a:pos x="698" y="616"/>
                    </a:cxn>
                    <a:cxn ang="0">
                      <a:pos x="730" y="573"/>
                    </a:cxn>
                    <a:cxn ang="0">
                      <a:pos x="755" y="529"/>
                    </a:cxn>
                    <a:cxn ang="0">
                      <a:pos x="772" y="486"/>
                    </a:cxn>
                    <a:cxn ang="0">
                      <a:pos x="782" y="447"/>
                    </a:cxn>
                    <a:cxn ang="0">
                      <a:pos x="785" y="412"/>
                    </a:cxn>
                    <a:cxn ang="0">
                      <a:pos x="777" y="380"/>
                    </a:cxn>
                    <a:cxn ang="0">
                      <a:pos x="762" y="357"/>
                    </a:cxn>
                  </a:cxnLst>
                  <a:rect l="0" t="0" r="r" b="b"/>
                  <a:pathLst>
                    <a:path w="785" h="772">
                      <a:moveTo>
                        <a:pt x="762" y="357"/>
                      </a:moveTo>
                      <a:lnTo>
                        <a:pt x="762" y="357"/>
                      </a:lnTo>
                      <a:lnTo>
                        <a:pt x="760" y="352"/>
                      </a:lnTo>
                      <a:lnTo>
                        <a:pt x="760" y="344"/>
                      </a:lnTo>
                      <a:lnTo>
                        <a:pt x="760" y="313"/>
                      </a:lnTo>
                      <a:lnTo>
                        <a:pt x="762" y="270"/>
                      </a:lnTo>
                      <a:lnTo>
                        <a:pt x="763" y="220"/>
                      </a:lnTo>
                      <a:lnTo>
                        <a:pt x="762" y="168"/>
                      </a:lnTo>
                      <a:lnTo>
                        <a:pt x="760" y="143"/>
                      </a:lnTo>
                      <a:lnTo>
                        <a:pt x="757" y="118"/>
                      </a:lnTo>
                      <a:lnTo>
                        <a:pt x="752" y="96"/>
                      </a:lnTo>
                      <a:lnTo>
                        <a:pt x="745" y="76"/>
                      </a:lnTo>
                      <a:lnTo>
                        <a:pt x="737" y="59"/>
                      </a:lnTo>
                      <a:lnTo>
                        <a:pt x="732" y="51"/>
                      </a:lnTo>
                      <a:lnTo>
                        <a:pt x="727" y="46"/>
                      </a:lnTo>
                      <a:lnTo>
                        <a:pt x="727" y="46"/>
                      </a:lnTo>
                      <a:lnTo>
                        <a:pt x="717" y="36"/>
                      </a:lnTo>
                      <a:lnTo>
                        <a:pt x="706" y="29"/>
                      </a:lnTo>
                      <a:lnTo>
                        <a:pt x="695" y="22"/>
                      </a:lnTo>
                      <a:lnTo>
                        <a:pt x="683" y="15"/>
                      </a:lnTo>
                      <a:lnTo>
                        <a:pt x="670" y="10"/>
                      </a:lnTo>
                      <a:lnTo>
                        <a:pt x="658" y="7"/>
                      </a:lnTo>
                      <a:lnTo>
                        <a:pt x="643" y="4"/>
                      </a:lnTo>
                      <a:lnTo>
                        <a:pt x="629" y="2"/>
                      </a:lnTo>
                      <a:lnTo>
                        <a:pt x="599" y="0"/>
                      </a:lnTo>
                      <a:lnTo>
                        <a:pt x="568" y="2"/>
                      </a:lnTo>
                      <a:lnTo>
                        <a:pt x="534" y="9"/>
                      </a:lnTo>
                      <a:lnTo>
                        <a:pt x="499" y="17"/>
                      </a:lnTo>
                      <a:lnTo>
                        <a:pt x="464" y="31"/>
                      </a:lnTo>
                      <a:lnTo>
                        <a:pt x="427" y="46"/>
                      </a:lnTo>
                      <a:lnTo>
                        <a:pt x="390" y="66"/>
                      </a:lnTo>
                      <a:lnTo>
                        <a:pt x="353" y="87"/>
                      </a:lnTo>
                      <a:lnTo>
                        <a:pt x="315" y="113"/>
                      </a:lnTo>
                      <a:lnTo>
                        <a:pt x="278" y="141"/>
                      </a:lnTo>
                      <a:lnTo>
                        <a:pt x="241" y="173"/>
                      </a:lnTo>
                      <a:lnTo>
                        <a:pt x="206" y="206"/>
                      </a:lnTo>
                      <a:lnTo>
                        <a:pt x="206" y="206"/>
                      </a:lnTo>
                      <a:lnTo>
                        <a:pt x="172" y="241"/>
                      </a:lnTo>
                      <a:lnTo>
                        <a:pt x="140" y="278"/>
                      </a:lnTo>
                      <a:lnTo>
                        <a:pt x="114" y="315"/>
                      </a:lnTo>
                      <a:lnTo>
                        <a:pt x="89" y="352"/>
                      </a:lnTo>
                      <a:lnTo>
                        <a:pt x="65" y="389"/>
                      </a:lnTo>
                      <a:lnTo>
                        <a:pt x="47" y="426"/>
                      </a:lnTo>
                      <a:lnTo>
                        <a:pt x="30" y="462"/>
                      </a:lnTo>
                      <a:lnTo>
                        <a:pt x="18" y="497"/>
                      </a:lnTo>
                      <a:lnTo>
                        <a:pt x="8" y="533"/>
                      </a:lnTo>
                      <a:lnTo>
                        <a:pt x="3" y="566"/>
                      </a:lnTo>
                      <a:lnTo>
                        <a:pt x="0" y="598"/>
                      </a:lnTo>
                      <a:lnTo>
                        <a:pt x="1" y="626"/>
                      </a:lnTo>
                      <a:lnTo>
                        <a:pt x="7" y="655"/>
                      </a:lnTo>
                      <a:lnTo>
                        <a:pt x="10" y="668"/>
                      </a:lnTo>
                      <a:lnTo>
                        <a:pt x="15" y="680"/>
                      </a:lnTo>
                      <a:lnTo>
                        <a:pt x="20" y="693"/>
                      </a:lnTo>
                      <a:lnTo>
                        <a:pt x="27" y="703"/>
                      </a:lnTo>
                      <a:lnTo>
                        <a:pt x="33" y="715"/>
                      </a:lnTo>
                      <a:lnTo>
                        <a:pt x="43" y="723"/>
                      </a:lnTo>
                      <a:lnTo>
                        <a:pt x="43" y="723"/>
                      </a:lnTo>
                      <a:lnTo>
                        <a:pt x="134" y="713"/>
                      </a:lnTo>
                      <a:lnTo>
                        <a:pt x="189" y="708"/>
                      </a:lnTo>
                      <a:lnTo>
                        <a:pt x="243" y="703"/>
                      </a:lnTo>
                      <a:lnTo>
                        <a:pt x="295" y="702"/>
                      </a:lnTo>
                      <a:lnTo>
                        <a:pt x="338" y="700"/>
                      </a:lnTo>
                      <a:lnTo>
                        <a:pt x="357" y="702"/>
                      </a:lnTo>
                      <a:lnTo>
                        <a:pt x="370" y="703"/>
                      </a:lnTo>
                      <a:lnTo>
                        <a:pt x="382" y="705"/>
                      </a:lnTo>
                      <a:lnTo>
                        <a:pt x="388" y="710"/>
                      </a:lnTo>
                      <a:lnTo>
                        <a:pt x="388" y="710"/>
                      </a:lnTo>
                      <a:lnTo>
                        <a:pt x="397" y="722"/>
                      </a:lnTo>
                      <a:lnTo>
                        <a:pt x="405" y="735"/>
                      </a:lnTo>
                      <a:lnTo>
                        <a:pt x="413" y="749"/>
                      </a:lnTo>
                      <a:lnTo>
                        <a:pt x="418" y="754"/>
                      </a:lnTo>
                      <a:lnTo>
                        <a:pt x="425" y="760"/>
                      </a:lnTo>
                      <a:lnTo>
                        <a:pt x="432" y="765"/>
                      </a:lnTo>
                      <a:lnTo>
                        <a:pt x="439" y="769"/>
                      </a:lnTo>
                      <a:lnTo>
                        <a:pt x="449" y="770"/>
                      </a:lnTo>
                      <a:lnTo>
                        <a:pt x="459" y="772"/>
                      </a:lnTo>
                      <a:lnTo>
                        <a:pt x="472" y="770"/>
                      </a:lnTo>
                      <a:lnTo>
                        <a:pt x="487" y="769"/>
                      </a:lnTo>
                      <a:lnTo>
                        <a:pt x="504" y="764"/>
                      </a:lnTo>
                      <a:lnTo>
                        <a:pt x="522" y="757"/>
                      </a:lnTo>
                      <a:lnTo>
                        <a:pt x="522" y="757"/>
                      </a:lnTo>
                      <a:lnTo>
                        <a:pt x="557" y="738"/>
                      </a:lnTo>
                      <a:lnTo>
                        <a:pt x="591" y="717"/>
                      </a:lnTo>
                      <a:lnTo>
                        <a:pt x="624" y="690"/>
                      </a:lnTo>
                      <a:lnTo>
                        <a:pt x="658" y="658"/>
                      </a:lnTo>
                      <a:lnTo>
                        <a:pt x="658" y="658"/>
                      </a:lnTo>
                      <a:lnTo>
                        <a:pt x="678" y="638"/>
                      </a:lnTo>
                      <a:lnTo>
                        <a:pt x="698" y="616"/>
                      </a:lnTo>
                      <a:lnTo>
                        <a:pt x="715" y="595"/>
                      </a:lnTo>
                      <a:lnTo>
                        <a:pt x="730" y="573"/>
                      </a:lnTo>
                      <a:lnTo>
                        <a:pt x="743" y="549"/>
                      </a:lnTo>
                      <a:lnTo>
                        <a:pt x="755" y="529"/>
                      </a:lnTo>
                      <a:lnTo>
                        <a:pt x="765" y="508"/>
                      </a:lnTo>
                      <a:lnTo>
                        <a:pt x="772" y="486"/>
                      </a:lnTo>
                      <a:lnTo>
                        <a:pt x="779" y="466"/>
                      </a:lnTo>
                      <a:lnTo>
                        <a:pt x="782" y="447"/>
                      </a:lnTo>
                      <a:lnTo>
                        <a:pt x="785" y="429"/>
                      </a:lnTo>
                      <a:lnTo>
                        <a:pt x="785" y="412"/>
                      </a:lnTo>
                      <a:lnTo>
                        <a:pt x="782" y="395"/>
                      </a:lnTo>
                      <a:lnTo>
                        <a:pt x="777" y="380"/>
                      </a:lnTo>
                      <a:lnTo>
                        <a:pt x="770" y="369"/>
                      </a:lnTo>
                      <a:lnTo>
                        <a:pt x="762" y="357"/>
                      </a:lnTo>
                      <a:lnTo>
                        <a:pt x="762" y="357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27" name="Freeform 159"/>
                <p:cNvSpPr>
                  <a:spLocks/>
                </p:cNvSpPr>
                <p:nvPr/>
              </p:nvSpPr>
              <p:spPr bwMode="auto">
                <a:xfrm>
                  <a:off x="2414" y="1032"/>
                  <a:ext cx="239" cy="43"/>
                </a:xfrm>
                <a:custGeom>
                  <a:avLst/>
                  <a:gdLst/>
                  <a:ahLst/>
                  <a:cxnLst>
                    <a:cxn ang="0">
                      <a:pos x="345" y="10"/>
                    </a:cxn>
                    <a:cxn ang="0">
                      <a:pos x="345" y="10"/>
                    </a:cxn>
                    <a:cxn ang="0">
                      <a:pos x="339" y="5"/>
                    </a:cxn>
                    <a:cxn ang="0">
                      <a:pos x="327" y="3"/>
                    </a:cxn>
                    <a:cxn ang="0">
                      <a:pos x="314" y="2"/>
                    </a:cxn>
                    <a:cxn ang="0">
                      <a:pos x="295" y="0"/>
                    </a:cxn>
                    <a:cxn ang="0">
                      <a:pos x="252" y="2"/>
                    </a:cxn>
                    <a:cxn ang="0">
                      <a:pos x="200" y="3"/>
                    </a:cxn>
                    <a:cxn ang="0">
                      <a:pos x="146" y="8"/>
                    </a:cxn>
                    <a:cxn ang="0">
                      <a:pos x="91" y="13"/>
                    </a:cxn>
                    <a:cxn ang="0">
                      <a:pos x="0" y="23"/>
                    </a:cxn>
                    <a:cxn ang="0">
                      <a:pos x="0" y="23"/>
                    </a:cxn>
                    <a:cxn ang="0">
                      <a:pos x="2" y="27"/>
                    </a:cxn>
                    <a:cxn ang="0">
                      <a:pos x="2" y="27"/>
                    </a:cxn>
                    <a:cxn ang="0">
                      <a:pos x="7" y="32"/>
                    </a:cxn>
                    <a:cxn ang="0">
                      <a:pos x="15" y="37"/>
                    </a:cxn>
                    <a:cxn ang="0">
                      <a:pos x="32" y="45"/>
                    </a:cxn>
                    <a:cxn ang="0">
                      <a:pos x="52" y="52"/>
                    </a:cxn>
                    <a:cxn ang="0">
                      <a:pos x="74" y="57"/>
                    </a:cxn>
                    <a:cxn ang="0">
                      <a:pos x="99" y="60"/>
                    </a:cxn>
                    <a:cxn ang="0">
                      <a:pos x="124" y="62"/>
                    </a:cxn>
                    <a:cxn ang="0">
                      <a:pos x="178" y="64"/>
                    </a:cxn>
                    <a:cxn ang="0">
                      <a:pos x="226" y="62"/>
                    </a:cxn>
                    <a:cxn ang="0">
                      <a:pos x="270" y="60"/>
                    </a:cxn>
                    <a:cxn ang="0">
                      <a:pos x="300" y="60"/>
                    </a:cxn>
                    <a:cxn ang="0">
                      <a:pos x="310" y="60"/>
                    </a:cxn>
                    <a:cxn ang="0">
                      <a:pos x="314" y="62"/>
                    </a:cxn>
                    <a:cxn ang="0">
                      <a:pos x="314" y="62"/>
                    </a:cxn>
                    <a:cxn ang="0">
                      <a:pos x="320" y="67"/>
                    </a:cxn>
                    <a:cxn ang="0">
                      <a:pos x="327" y="72"/>
                    </a:cxn>
                    <a:cxn ang="0">
                      <a:pos x="335" y="77"/>
                    </a:cxn>
                    <a:cxn ang="0">
                      <a:pos x="344" y="80"/>
                    </a:cxn>
                    <a:cxn ang="0">
                      <a:pos x="362" y="84"/>
                    </a:cxn>
                    <a:cxn ang="0">
                      <a:pos x="384" y="85"/>
                    </a:cxn>
                    <a:cxn ang="0">
                      <a:pos x="406" y="82"/>
                    </a:cxn>
                    <a:cxn ang="0">
                      <a:pos x="429" y="77"/>
                    </a:cxn>
                    <a:cxn ang="0">
                      <a:pos x="454" y="69"/>
                    </a:cxn>
                    <a:cxn ang="0">
                      <a:pos x="479" y="57"/>
                    </a:cxn>
                    <a:cxn ang="0">
                      <a:pos x="479" y="57"/>
                    </a:cxn>
                    <a:cxn ang="0">
                      <a:pos x="461" y="64"/>
                    </a:cxn>
                    <a:cxn ang="0">
                      <a:pos x="444" y="69"/>
                    </a:cxn>
                    <a:cxn ang="0">
                      <a:pos x="429" y="70"/>
                    </a:cxn>
                    <a:cxn ang="0">
                      <a:pos x="416" y="72"/>
                    </a:cxn>
                    <a:cxn ang="0">
                      <a:pos x="406" y="70"/>
                    </a:cxn>
                    <a:cxn ang="0">
                      <a:pos x="396" y="69"/>
                    </a:cxn>
                    <a:cxn ang="0">
                      <a:pos x="389" y="65"/>
                    </a:cxn>
                    <a:cxn ang="0">
                      <a:pos x="382" y="60"/>
                    </a:cxn>
                    <a:cxn ang="0">
                      <a:pos x="375" y="54"/>
                    </a:cxn>
                    <a:cxn ang="0">
                      <a:pos x="370" y="49"/>
                    </a:cxn>
                    <a:cxn ang="0">
                      <a:pos x="362" y="35"/>
                    </a:cxn>
                    <a:cxn ang="0">
                      <a:pos x="354" y="22"/>
                    </a:cxn>
                    <a:cxn ang="0">
                      <a:pos x="345" y="10"/>
                    </a:cxn>
                    <a:cxn ang="0">
                      <a:pos x="345" y="10"/>
                    </a:cxn>
                  </a:cxnLst>
                  <a:rect l="0" t="0" r="r" b="b"/>
                  <a:pathLst>
                    <a:path w="479" h="85">
                      <a:moveTo>
                        <a:pt x="345" y="10"/>
                      </a:moveTo>
                      <a:lnTo>
                        <a:pt x="345" y="10"/>
                      </a:lnTo>
                      <a:lnTo>
                        <a:pt x="339" y="5"/>
                      </a:lnTo>
                      <a:lnTo>
                        <a:pt x="327" y="3"/>
                      </a:lnTo>
                      <a:lnTo>
                        <a:pt x="314" y="2"/>
                      </a:lnTo>
                      <a:lnTo>
                        <a:pt x="295" y="0"/>
                      </a:lnTo>
                      <a:lnTo>
                        <a:pt x="252" y="2"/>
                      </a:lnTo>
                      <a:lnTo>
                        <a:pt x="200" y="3"/>
                      </a:lnTo>
                      <a:lnTo>
                        <a:pt x="146" y="8"/>
                      </a:lnTo>
                      <a:lnTo>
                        <a:pt x="91" y="13"/>
                      </a:lnTo>
                      <a:lnTo>
                        <a:pt x="0" y="23"/>
                      </a:lnTo>
                      <a:lnTo>
                        <a:pt x="0" y="23"/>
                      </a:lnTo>
                      <a:lnTo>
                        <a:pt x="2" y="27"/>
                      </a:lnTo>
                      <a:lnTo>
                        <a:pt x="2" y="27"/>
                      </a:lnTo>
                      <a:lnTo>
                        <a:pt x="7" y="32"/>
                      </a:lnTo>
                      <a:lnTo>
                        <a:pt x="15" y="37"/>
                      </a:lnTo>
                      <a:lnTo>
                        <a:pt x="32" y="45"/>
                      </a:lnTo>
                      <a:lnTo>
                        <a:pt x="52" y="52"/>
                      </a:lnTo>
                      <a:lnTo>
                        <a:pt x="74" y="57"/>
                      </a:lnTo>
                      <a:lnTo>
                        <a:pt x="99" y="60"/>
                      </a:lnTo>
                      <a:lnTo>
                        <a:pt x="124" y="62"/>
                      </a:lnTo>
                      <a:lnTo>
                        <a:pt x="178" y="64"/>
                      </a:lnTo>
                      <a:lnTo>
                        <a:pt x="226" y="62"/>
                      </a:lnTo>
                      <a:lnTo>
                        <a:pt x="270" y="60"/>
                      </a:lnTo>
                      <a:lnTo>
                        <a:pt x="300" y="60"/>
                      </a:lnTo>
                      <a:lnTo>
                        <a:pt x="310" y="60"/>
                      </a:lnTo>
                      <a:lnTo>
                        <a:pt x="314" y="62"/>
                      </a:lnTo>
                      <a:lnTo>
                        <a:pt x="314" y="62"/>
                      </a:lnTo>
                      <a:lnTo>
                        <a:pt x="320" y="67"/>
                      </a:lnTo>
                      <a:lnTo>
                        <a:pt x="327" y="72"/>
                      </a:lnTo>
                      <a:lnTo>
                        <a:pt x="335" y="77"/>
                      </a:lnTo>
                      <a:lnTo>
                        <a:pt x="344" y="80"/>
                      </a:lnTo>
                      <a:lnTo>
                        <a:pt x="362" y="84"/>
                      </a:lnTo>
                      <a:lnTo>
                        <a:pt x="384" y="85"/>
                      </a:lnTo>
                      <a:lnTo>
                        <a:pt x="406" y="82"/>
                      </a:lnTo>
                      <a:lnTo>
                        <a:pt x="429" y="77"/>
                      </a:lnTo>
                      <a:lnTo>
                        <a:pt x="454" y="69"/>
                      </a:lnTo>
                      <a:lnTo>
                        <a:pt x="479" y="57"/>
                      </a:lnTo>
                      <a:lnTo>
                        <a:pt x="479" y="57"/>
                      </a:lnTo>
                      <a:lnTo>
                        <a:pt x="461" y="64"/>
                      </a:lnTo>
                      <a:lnTo>
                        <a:pt x="444" y="69"/>
                      </a:lnTo>
                      <a:lnTo>
                        <a:pt x="429" y="70"/>
                      </a:lnTo>
                      <a:lnTo>
                        <a:pt x="416" y="72"/>
                      </a:lnTo>
                      <a:lnTo>
                        <a:pt x="406" y="70"/>
                      </a:lnTo>
                      <a:lnTo>
                        <a:pt x="396" y="69"/>
                      </a:lnTo>
                      <a:lnTo>
                        <a:pt x="389" y="65"/>
                      </a:lnTo>
                      <a:lnTo>
                        <a:pt x="382" y="60"/>
                      </a:lnTo>
                      <a:lnTo>
                        <a:pt x="375" y="54"/>
                      </a:lnTo>
                      <a:lnTo>
                        <a:pt x="370" y="49"/>
                      </a:lnTo>
                      <a:lnTo>
                        <a:pt x="362" y="35"/>
                      </a:lnTo>
                      <a:lnTo>
                        <a:pt x="354" y="22"/>
                      </a:lnTo>
                      <a:lnTo>
                        <a:pt x="345" y="10"/>
                      </a:lnTo>
                      <a:lnTo>
                        <a:pt x="345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28" name="Freeform 160"/>
                <p:cNvSpPr>
                  <a:spLocks/>
                </p:cNvSpPr>
                <p:nvPr/>
              </p:nvSpPr>
              <p:spPr bwMode="auto">
                <a:xfrm>
                  <a:off x="2525" y="812"/>
                  <a:ext cx="220" cy="221"/>
                </a:xfrm>
                <a:custGeom>
                  <a:avLst/>
                  <a:gdLst/>
                  <a:ahLst/>
                  <a:cxnLst>
                    <a:cxn ang="0">
                      <a:pos x="347" y="22"/>
                    </a:cxn>
                    <a:cxn ang="0">
                      <a:pos x="384" y="65"/>
                    </a:cxn>
                    <a:cxn ang="0">
                      <a:pos x="412" y="112"/>
                    </a:cxn>
                    <a:cxn ang="0">
                      <a:pos x="430" y="160"/>
                    </a:cxn>
                    <a:cxn ang="0">
                      <a:pos x="440" y="209"/>
                    </a:cxn>
                    <a:cxn ang="0">
                      <a:pos x="440" y="258"/>
                    </a:cxn>
                    <a:cxn ang="0">
                      <a:pos x="430" y="304"/>
                    </a:cxn>
                    <a:cxn ang="0">
                      <a:pos x="412" y="346"/>
                    </a:cxn>
                    <a:cxn ang="0">
                      <a:pos x="384" y="383"/>
                    </a:cxn>
                    <a:cxn ang="0">
                      <a:pos x="365" y="398"/>
                    </a:cxn>
                    <a:cxn ang="0">
                      <a:pos x="325" y="422"/>
                    </a:cxn>
                    <a:cxn ang="0">
                      <a:pos x="281" y="437"/>
                    </a:cxn>
                    <a:cxn ang="0">
                      <a:pos x="235" y="442"/>
                    </a:cxn>
                    <a:cxn ang="0">
                      <a:pos x="184" y="437"/>
                    </a:cxn>
                    <a:cxn ang="0">
                      <a:pos x="136" y="422"/>
                    </a:cxn>
                    <a:cxn ang="0">
                      <a:pos x="87" y="398"/>
                    </a:cxn>
                    <a:cxn ang="0">
                      <a:pos x="42" y="366"/>
                    </a:cxn>
                    <a:cxn ang="0">
                      <a:pos x="22" y="348"/>
                    </a:cxn>
                    <a:cxn ang="0">
                      <a:pos x="5" y="324"/>
                    </a:cxn>
                    <a:cxn ang="0">
                      <a:pos x="0" y="298"/>
                    </a:cxn>
                    <a:cxn ang="0">
                      <a:pos x="2" y="268"/>
                    </a:cxn>
                    <a:cxn ang="0">
                      <a:pos x="10" y="234"/>
                    </a:cxn>
                    <a:cxn ang="0">
                      <a:pos x="27" y="201"/>
                    </a:cxn>
                    <a:cxn ang="0">
                      <a:pos x="47" y="167"/>
                    </a:cxn>
                    <a:cxn ang="0">
                      <a:pos x="102" y="102"/>
                    </a:cxn>
                    <a:cxn ang="0">
                      <a:pos x="168" y="47"/>
                    </a:cxn>
                    <a:cxn ang="0">
                      <a:pos x="201" y="27"/>
                    </a:cxn>
                    <a:cxn ang="0">
                      <a:pos x="235" y="10"/>
                    </a:cxn>
                    <a:cxn ang="0">
                      <a:pos x="266" y="2"/>
                    </a:cxn>
                    <a:cxn ang="0">
                      <a:pos x="296" y="0"/>
                    </a:cxn>
                    <a:cxn ang="0">
                      <a:pos x="325" y="7"/>
                    </a:cxn>
                    <a:cxn ang="0">
                      <a:pos x="347" y="22"/>
                    </a:cxn>
                  </a:cxnLst>
                  <a:rect l="0" t="0" r="r" b="b"/>
                  <a:pathLst>
                    <a:path w="440" h="442">
                      <a:moveTo>
                        <a:pt x="347" y="22"/>
                      </a:moveTo>
                      <a:lnTo>
                        <a:pt x="347" y="22"/>
                      </a:lnTo>
                      <a:lnTo>
                        <a:pt x="367" y="43"/>
                      </a:lnTo>
                      <a:lnTo>
                        <a:pt x="384" y="65"/>
                      </a:lnTo>
                      <a:lnTo>
                        <a:pt x="399" y="89"/>
                      </a:lnTo>
                      <a:lnTo>
                        <a:pt x="412" y="112"/>
                      </a:lnTo>
                      <a:lnTo>
                        <a:pt x="422" y="135"/>
                      </a:lnTo>
                      <a:lnTo>
                        <a:pt x="430" y="160"/>
                      </a:lnTo>
                      <a:lnTo>
                        <a:pt x="437" y="186"/>
                      </a:lnTo>
                      <a:lnTo>
                        <a:pt x="440" y="209"/>
                      </a:lnTo>
                      <a:lnTo>
                        <a:pt x="440" y="234"/>
                      </a:lnTo>
                      <a:lnTo>
                        <a:pt x="440" y="258"/>
                      </a:lnTo>
                      <a:lnTo>
                        <a:pt x="437" y="281"/>
                      </a:lnTo>
                      <a:lnTo>
                        <a:pt x="430" y="304"/>
                      </a:lnTo>
                      <a:lnTo>
                        <a:pt x="422" y="326"/>
                      </a:lnTo>
                      <a:lnTo>
                        <a:pt x="412" y="346"/>
                      </a:lnTo>
                      <a:lnTo>
                        <a:pt x="399" y="365"/>
                      </a:lnTo>
                      <a:lnTo>
                        <a:pt x="384" y="383"/>
                      </a:lnTo>
                      <a:lnTo>
                        <a:pt x="384" y="383"/>
                      </a:lnTo>
                      <a:lnTo>
                        <a:pt x="365" y="398"/>
                      </a:lnTo>
                      <a:lnTo>
                        <a:pt x="347" y="412"/>
                      </a:lnTo>
                      <a:lnTo>
                        <a:pt x="325" y="422"/>
                      </a:lnTo>
                      <a:lnTo>
                        <a:pt x="303" y="430"/>
                      </a:lnTo>
                      <a:lnTo>
                        <a:pt x="281" y="437"/>
                      </a:lnTo>
                      <a:lnTo>
                        <a:pt x="258" y="440"/>
                      </a:lnTo>
                      <a:lnTo>
                        <a:pt x="235" y="442"/>
                      </a:lnTo>
                      <a:lnTo>
                        <a:pt x="209" y="440"/>
                      </a:lnTo>
                      <a:lnTo>
                        <a:pt x="184" y="437"/>
                      </a:lnTo>
                      <a:lnTo>
                        <a:pt x="161" y="430"/>
                      </a:lnTo>
                      <a:lnTo>
                        <a:pt x="136" y="422"/>
                      </a:lnTo>
                      <a:lnTo>
                        <a:pt x="111" y="412"/>
                      </a:lnTo>
                      <a:lnTo>
                        <a:pt x="87" y="398"/>
                      </a:lnTo>
                      <a:lnTo>
                        <a:pt x="65" y="385"/>
                      </a:lnTo>
                      <a:lnTo>
                        <a:pt x="42" y="366"/>
                      </a:lnTo>
                      <a:lnTo>
                        <a:pt x="22" y="348"/>
                      </a:lnTo>
                      <a:lnTo>
                        <a:pt x="22" y="348"/>
                      </a:lnTo>
                      <a:lnTo>
                        <a:pt x="12" y="336"/>
                      </a:lnTo>
                      <a:lnTo>
                        <a:pt x="5" y="324"/>
                      </a:lnTo>
                      <a:lnTo>
                        <a:pt x="2" y="311"/>
                      </a:lnTo>
                      <a:lnTo>
                        <a:pt x="0" y="298"/>
                      </a:lnTo>
                      <a:lnTo>
                        <a:pt x="0" y="283"/>
                      </a:lnTo>
                      <a:lnTo>
                        <a:pt x="2" y="268"/>
                      </a:lnTo>
                      <a:lnTo>
                        <a:pt x="5" y="251"/>
                      </a:lnTo>
                      <a:lnTo>
                        <a:pt x="10" y="234"/>
                      </a:lnTo>
                      <a:lnTo>
                        <a:pt x="17" y="217"/>
                      </a:lnTo>
                      <a:lnTo>
                        <a:pt x="27" y="201"/>
                      </a:lnTo>
                      <a:lnTo>
                        <a:pt x="35" y="184"/>
                      </a:lnTo>
                      <a:lnTo>
                        <a:pt x="47" y="167"/>
                      </a:lnTo>
                      <a:lnTo>
                        <a:pt x="72" y="134"/>
                      </a:lnTo>
                      <a:lnTo>
                        <a:pt x="102" y="102"/>
                      </a:lnTo>
                      <a:lnTo>
                        <a:pt x="134" y="73"/>
                      </a:lnTo>
                      <a:lnTo>
                        <a:pt x="168" y="47"/>
                      </a:lnTo>
                      <a:lnTo>
                        <a:pt x="184" y="37"/>
                      </a:lnTo>
                      <a:lnTo>
                        <a:pt x="201" y="27"/>
                      </a:lnTo>
                      <a:lnTo>
                        <a:pt x="218" y="18"/>
                      </a:lnTo>
                      <a:lnTo>
                        <a:pt x="235" y="10"/>
                      </a:lnTo>
                      <a:lnTo>
                        <a:pt x="251" y="5"/>
                      </a:lnTo>
                      <a:lnTo>
                        <a:pt x="266" y="2"/>
                      </a:lnTo>
                      <a:lnTo>
                        <a:pt x="283" y="0"/>
                      </a:lnTo>
                      <a:lnTo>
                        <a:pt x="296" y="0"/>
                      </a:lnTo>
                      <a:lnTo>
                        <a:pt x="312" y="2"/>
                      </a:lnTo>
                      <a:lnTo>
                        <a:pt x="325" y="7"/>
                      </a:lnTo>
                      <a:lnTo>
                        <a:pt x="337" y="13"/>
                      </a:lnTo>
                      <a:lnTo>
                        <a:pt x="347" y="22"/>
                      </a:lnTo>
                      <a:lnTo>
                        <a:pt x="347" y="22"/>
                      </a:lnTo>
                      <a:close/>
                    </a:path>
                  </a:pathLst>
                </a:custGeom>
                <a:solidFill>
                  <a:srgbClr val="4D4D4D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29" name="Freeform 161"/>
                <p:cNvSpPr>
                  <a:spLocks/>
                </p:cNvSpPr>
                <p:nvPr/>
              </p:nvSpPr>
              <p:spPr bwMode="auto">
                <a:xfrm>
                  <a:off x="2528" y="816"/>
                  <a:ext cx="215" cy="215"/>
                </a:xfrm>
                <a:custGeom>
                  <a:avLst/>
                  <a:gdLst/>
                  <a:ahLst/>
                  <a:cxnLst>
                    <a:cxn ang="0">
                      <a:pos x="331" y="23"/>
                    </a:cxn>
                    <a:cxn ang="0">
                      <a:pos x="368" y="66"/>
                    </a:cxn>
                    <a:cxn ang="0">
                      <a:pos x="397" y="112"/>
                    </a:cxn>
                    <a:cxn ang="0">
                      <a:pos x="417" y="160"/>
                    </a:cxn>
                    <a:cxn ang="0">
                      <a:pos x="427" y="209"/>
                    </a:cxn>
                    <a:cxn ang="0">
                      <a:pos x="428" y="256"/>
                    </a:cxn>
                    <a:cxn ang="0">
                      <a:pos x="420" y="301"/>
                    </a:cxn>
                    <a:cxn ang="0">
                      <a:pos x="403" y="341"/>
                    </a:cxn>
                    <a:cxn ang="0">
                      <a:pos x="377" y="376"/>
                    </a:cxn>
                    <a:cxn ang="0">
                      <a:pos x="360" y="391"/>
                    </a:cxn>
                    <a:cxn ang="0">
                      <a:pos x="321" y="413"/>
                    </a:cxn>
                    <a:cxn ang="0">
                      <a:pos x="278" y="426"/>
                    </a:cxn>
                    <a:cxn ang="0">
                      <a:pos x="233" y="430"/>
                    </a:cxn>
                    <a:cxn ang="0">
                      <a:pos x="184" y="423"/>
                    </a:cxn>
                    <a:cxn ang="0">
                      <a:pos x="135" y="408"/>
                    </a:cxn>
                    <a:cxn ang="0">
                      <a:pos x="89" y="384"/>
                    </a:cxn>
                    <a:cxn ang="0">
                      <a:pos x="43" y="351"/>
                    </a:cxn>
                    <a:cxn ang="0">
                      <a:pos x="23" y="333"/>
                    </a:cxn>
                    <a:cxn ang="0">
                      <a:pos x="6" y="309"/>
                    </a:cxn>
                    <a:cxn ang="0">
                      <a:pos x="0" y="282"/>
                    </a:cxn>
                    <a:cxn ang="0">
                      <a:pos x="1" y="254"/>
                    </a:cxn>
                    <a:cxn ang="0">
                      <a:pos x="10" y="222"/>
                    </a:cxn>
                    <a:cxn ang="0">
                      <a:pos x="23" y="190"/>
                    </a:cxn>
                    <a:cxn ang="0">
                      <a:pos x="43" y="157"/>
                    </a:cxn>
                    <a:cxn ang="0">
                      <a:pos x="95" y="95"/>
                    </a:cxn>
                    <a:cxn ang="0">
                      <a:pos x="157" y="43"/>
                    </a:cxn>
                    <a:cxn ang="0">
                      <a:pos x="189" y="25"/>
                    </a:cxn>
                    <a:cxn ang="0">
                      <a:pos x="222" y="10"/>
                    </a:cxn>
                    <a:cxn ang="0">
                      <a:pos x="253" y="1"/>
                    </a:cxn>
                    <a:cxn ang="0">
                      <a:pos x="283" y="0"/>
                    </a:cxn>
                    <a:cxn ang="0">
                      <a:pos x="310" y="6"/>
                    </a:cxn>
                    <a:cxn ang="0">
                      <a:pos x="331" y="23"/>
                    </a:cxn>
                  </a:cxnLst>
                  <a:rect l="0" t="0" r="r" b="b"/>
                  <a:pathLst>
                    <a:path w="428" h="430">
                      <a:moveTo>
                        <a:pt x="331" y="23"/>
                      </a:moveTo>
                      <a:lnTo>
                        <a:pt x="331" y="23"/>
                      </a:lnTo>
                      <a:lnTo>
                        <a:pt x="351" y="45"/>
                      </a:lnTo>
                      <a:lnTo>
                        <a:pt x="368" y="66"/>
                      </a:lnTo>
                      <a:lnTo>
                        <a:pt x="383" y="88"/>
                      </a:lnTo>
                      <a:lnTo>
                        <a:pt x="397" y="112"/>
                      </a:lnTo>
                      <a:lnTo>
                        <a:pt x="408" y="137"/>
                      </a:lnTo>
                      <a:lnTo>
                        <a:pt x="417" y="160"/>
                      </a:lnTo>
                      <a:lnTo>
                        <a:pt x="423" y="184"/>
                      </a:lnTo>
                      <a:lnTo>
                        <a:pt x="427" y="209"/>
                      </a:lnTo>
                      <a:lnTo>
                        <a:pt x="428" y="232"/>
                      </a:lnTo>
                      <a:lnTo>
                        <a:pt x="428" y="256"/>
                      </a:lnTo>
                      <a:lnTo>
                        <a:pt x="425" y="279"/>
                      </a:lnTo>
                      <a:lnTo>
                        <a:pt x="420" y="301"/>
                      </a:lnTo>
                      <a:lnTo>
                        <a:pt x="413" y="321"/>
                      </a:lnTo>
                      <a:lnTo>
                        <a:pt x="403" y="341"/>
                      </a:lnTo>
                      <a:lnTo>
                        <a:pt x="390" y="359"/>
                      </a:lnTo>
                      <a:lnTo>
                        <a:pt x="377" y="376"/>
                      </a:lnTo>
                      <a:lnTo>
                        <a:pt x="377" y="376"/>
                      </a:lnTo>
                      <a:lnTo>
                        <a:pt x="360" y="391"/>
                      </a:lnTo>
                      <a:lnTo>
                        <a:pt x="341" y="403"/>
                      </a:lnTo>
                      <a:lnTo>
                        <a:pt x="321" y="413"/>
                      </a:lnTo>
                      <a:lnTo>
                        <a:pt x="300" y="421"/>
                      </a:lnTo>
                      <a:lnTo>
                        <a:pt x="278" y="426"/>
                      </a:lnTo>
                      <a:lnTo>
                        <a:pt x="256" y="428"/>
                      </a:lnTo>
                      <a:lnTo>
                        <a:pt x="233" y="430"/>
                      </a:lnTo>
                      <a:lnTo>
                        <a:pt x="209" y="426"/>
                      </a:lnTo>
                      <a:lnTo>
                        <a:pt x="184" y="423"/>
                      </a:lnTo>
                      <a:lnTo>
                        <a:pt x="161" y="416"/>
                      </a:lnTo>
                      <a:lnTo>
                        <a:pt x="135" y="408"/>
                      </a:lnTo>
                      <a:lnTo>
                        <a:pt x="112" y="398"/>
                      </a:lnTo>
                      <a:lnTo>
                        <a:pt x="89" y="384"/>
                      </a:lnTo>
                      <a:lnTo>
                        <a:pt x="65" y="369"/>
                      </a:lnTo>
                      <a:lnTo>
                        <a:pt x="43" y="351"/>
                      </a:lnTo>
                      <a:lnTo>
                        <a:pt x="23" y="333"/>
                      </a:lnTo>
                      <a:lnTo>
                        <a:pt x="23" y="333"/>
                      </a:lnTo>
                      <a:lnTo>
                        <a:pt x="13" y="321"/>
                      </a:lnTo>
                      <a:lnTo>
                        <a:pt x="6" y="309"/>
                      </a:lnTo>
                      <a:lnTo>
                        <a:pt x="1" y="296"/>
                      </a:lnTo>
                      <a:lnTo>
                        <a:pt x="0" y="282"/>
                      </a:lnTo>
                      <a:lnTo>
                        <a:pt x="0" y="269"/>
                      </a:lnTo>
                      <a:lnTo>
                        <a:pt x="1" y="254"/>
                      </a:lnTo>
                      <a:lnTo>
                        <a:pt x="5" y="237"/>
                      </a:lnTo>
                      <a:lnTo>
                        <a:pt x="10" y="222"/>
                      </a:lnTo>
                      <a:lnTo>
                        <a:pt x="15" y="205"/>
                      </a:lnTo>
                      <a:lnTo>
                        <a:pt x="23" y="190"/>
                      </a:lnTo>
                      <a:lnTo>
                        <a:pt x="33" y="174"/>
                      </a:lnTo>
                      <a:lnTo>
                        <a:pt x="43" y="157"/>
                      </a:lnTo>
                      <a:lnTo>
                        <a:pt x="67" y="125"/>
                      </a:lnTo>
                      <a:lnTo>
                        <a:pt x="95" y="95"/>
                      </a:lnTo>
                      <a:lnTo>
                        <a:pt x="125" y="68"/>
                      </a:lnTo>
                      <a:lnTo>
                        <a:pt x="157" y="43"/>
                      </a:lnTo>
                      <a:lnTo>
                        <a:pt x="174" y="33"/>
                      </a:lnTo>
                      <a:lnTo>
                        <a:pt x="189" y="25"/>
                      </a:lnTo>
                      <a:lnTo>
                        <a:pt x="206" y="16"/>
                      </a:lnTo>
                      <a:lnTo>
                        <a:pt x="222" y="10"/>
                      </a:lnTo>
                      <a:lnTo>
                        <a:pt x="238" y="5"/>
                      </a:lnTo>
                      <a:lnTo>
                        <a:pt x="253" y="1"/>
                      </a:lnTo>
                      <a:lnTo>
                        <a:pt x="268" y="0"/>
                      </a:lnTo>
                      <a:lnTo>
                        <a:pt x="283" y="0"/>
                      </a:lnTo>
                      <a:lnTo>
                        <a:pt x="296" y="3"/>
                      </a:lnTo>
                      <a:lnTo>
                        <a:pt x="310" y="6"/>
                      </a:lnTo>
                      <a:lnTo>
                        <a:pt x="321" y="13"/>
                      </a:lnTo>
                      <a:lnTo>
                        <a:pt x="331" y="23"/>
                      </a:lnTo>
                      <a:lnTo>
                        <a:pt x="331" y="23"/>
                      </a:lnTo>
                      <a:close/>
                    </a:path>
                  </a:pathLst>
                </a:custGeom>
                <a:solidFill>
                  <a:srgbClr val="1A1A1A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30" name="Freeform 162"/>
                <p:cNvSpPr>
                  <a:spLocks/>
                </p:cNvSpPr>
                <p:nvPr/>
              </p:nvSpPr>
              <p:spPr bwMode="auto">
                <a:xfrm>
                  <a:off x="2557" y="816"/>
                  <a:ext cx="186" cy="185"/>
                </a:xfrm>
                <a:custGeom>
                  <a:avLst/>
                  <a:gdLst/>
                  <a:ahLst/>
                  <a:cxnLst>
                    <a:cxn ang="0">
                      <a:pos x="328" y="366"/>
                    </a:cxn>
                    <a:cxn ang="0">
                      <a:pos x="328" y="366"/>
                    </a:cxn>
                    <a:cxn ang="0">
                      <a:pos x="341" y="349"/>
                    </a:cxn>
                    <a:cxn ang="0">
                      <a:pos x="351" y="331"/>
                    </a:cxn>
                    <a:cxn ang="0">
                      <a:pos x="360" y="311"/>
                    </a:cxn>
                    <a:cxn ang="0">
                      <a:pos x="366" y="291"/>
                    </a:cxn>
                    <a:cxn ang="0">
                      <a:pos x="370" y="269"/>
                    </a:cxn>
                    <a:cxn ang="0">
                      <a:pos x="371" y="247"/>
                    </a:cxn>
                    <a:cxn ang="0">
                      <a:pos x="371" y="224"/>
                    </a:cxn>
                    <a:cxn ang="0">
                      <a:pos x="370" y="202"/>
                    </a:cxn>
                    <a:cxn ang="0">
                      <a:pos x="365" y="179"/>
                    </a:cxn>
                    <a:cxn ang="0">
                      <a:pos x="358" y="155"/>
                    </a:cxn>
                    <a:cxn ang="0">
                      <a:pos x="350" y="132"/>
                    </a:cxn>
                    <a:cxn ang="0">
                      <a:pos x="338" y="108"/>
                    </a:cxn>
                    <a:cxn ang="0">
                      <a:pos x="326" y="87"/>
                    </a:cxn>
                    <a:cxn ang="0">
                      <a:pos x="311" y="65"/>
                    </a:cxn>
                    <a:cxn ang="0">
                      <a:pos x="294" y="43"/>
                    </a:cxn>
                    <a:cxn ang="0">
                      <a:pos x="274" y="23"/>
                    </a:cxn>
                    <a:cxn ang="0">
                      <a:pos x="274" y="23"/>
                    </a:cxn>
                    <a:cxn ang="0">
                      <a:pos x="263" y="13"/>
                    </a:cxn>
                    <a:cxn ang="0">
                      <a:pos x="248" y="5"/>
                    </a:cxn>
                    <a:cxn ang="0">
                      <a:pos x="232" y="1"/>
                    </a:cxn>
                    <a:cxn ang="0">
                      <a:pos x="216" y="0"/>
                    </a:cxn>
                    <a:cxn ang="0">
                      <a:pos x="197" y="1"/>
                    </a:cxn>
                    <a:cxn ang="0">
                      <a:pos x="181" y="5"/>
                    </a:cxn>
                    <a:cxn ang="0">
                      <a:pos x="160" y="11"/>
                    </a:cxn>
                    <a:cxn ang="0">
                      <a:pos x="142" y="20"/>
                    </a:cxn>
                    <a:cxn ang="0">
                      <a:pos x="124" y="30"/>
                    </a:cxn>
                    <a:cxn ang="0">
                      <a:pos x="104" y="41"/>
                    </a:cxn>
                    <a:cxn ang="0">
                      <a:pos x="85" y="55"/>
                    </a:cxn>
                    <a:cxn ang="0">
                      <a:pos x="67" y="70"/>
                    </a:cxn>
                    <a:cxn ang="0">
                      <a:pos x="48" y="85"/>
                    </a:cxn>
                    <a:cxn ang="0">
                      <a:pos x="32" y="102"/>
                    </a:cxn>
                    <a:cxn ang="0">
                      <a:pos x="15" y="120"/>
                    </a:cxn>
                    <a:cxn ang="0">
                      <a:pos x="0" y="138"/>
                    </a:cxn>
                    <a:cxn ang="0">
                      <a:pos x="0" y="138"/>
                    </a:cxn>
                    <a:cxn ang="0">
                      <a:pos x="32" y="182"/>
                    </a:cxn>
                    <a:cxn ang="0">
                      <a:pos x="67" y="224"/>
                    </a:cxn>
                    <a:cxn ang="0">
                      <a:pos x="85" y="246"/>
                    </a:cxn>
                    <a:cxn ang="0">
                      <a:pos x="105" y="266"/>
                    </a:cxn>
                    <a:cxn ang="0">
                      <a:pos x="125" y="286"/>
                    </a:cxn>
                    <a:cxn ang="0">
                      <a:pos x="145" y="302"/>
                    </a:cxn>
                    <a:cxn ang="0">
                      <a:pos x="167" y="319"/>
                    </a:cxn>
                    <a:cxn ang="0">
                      <a:pos x="189" y="334"/>
                    </a:cxn>
                    <a:cxn ang="0">
                      <a:pos x="211" y="346"/>
                    </a:cxn>
                    <a:cxn ang="0">
                      <a:pos x="234" y="356"/>
                    </a:cxn>
                    <a:cxn ang="0">
                      <a:pos x="258" y="363"/>
                    </a:cxn>
                    <a:cxn ang="0">
                      <a:pos x="281" y="368"/>
                    </a:cxn>
                    <a:cxn ang="0">
                      <a:pos x="304" y="369"/>
                    </a:cxn>
                    <a:cxn ang="0">
                      <a:pos x="328" y="366"/>
                    </a:cxn>
                    <a:cxn ang="0">
                      <a:pos x="328" y="366"/>
                    </a:cxn>
                  </a:cxnLst>
                  <a:rect l="0" t="0" r="r" b="b"/>
                  <a:pathLst>
                    <a:path w="371" h="369">
                      <a:moveTo>
                        <a:pt x="328" y="366"/>
                      </a:moveTo>
                      <a:lnTo>
                        <a:pt x="328" y="366"/>
                      </a:lnTo>
                      <a:lnTo>
                        <a:pt x="341" y="349"/>
                      </a:lnTo>
                      <a:lnTo>
                        <a:pt x="351" y="331"/>
                      </a:lnTo>
                      <a:lnTo>
                        <a:pt x="360" y="311"/>
                      </a:lnTo>
                      <a:lnTo>
                        <a:pt x="366" y="291"/>
                      </a:lnTo>
                      <a:lnTo>
                        <a:pt x="370" y="269"/>
                      </a:lnTo>
                      <a:lnTo>
                        <a:pt x="371" y="247"/>
                      </a:lnTo>
                      <a:lnTo>
                        <a:pt x="371" y="224"/>
                      </a:lnTo>
                      <a:lnTo>
                        <a:pt x="370" y="202"/>
                      </a:lnTo>
                      <a:lnTo>
                        <a:pt x="365" y="179"/>
                      </a:lnTo>
                      <a:lnTo>
                        <a:pt x="358" y="155"/>
                      </a:lnTo>
                      <a:lnTo>
                        <a:pt x="350" y="132"/>
                      </a:lnTo>
                      <a:lnTo>
                        <a:pt x="338" y="108"/>
                      </a:lnTo>
                      <a:lnTo>
                        <a:pt x="326" y="87"/>
                      </a:lnTo>
                      <a:lnTo>
                        <a:pt x="311" y="65"/>
                      </a:lnTo>
                      <a:lnTo>
                        <a:pt x="294" y="43"/>
                      </a:lnTo>
                      <a:lnTo>
                        <a:pt x="274" y="23"/>
                      </a:lnTo>
                      <a:lnTo>
                        <a:pt x="274" y="23"/>
                      </a:lnTo>
                      <a:lnTo>
                        <a:pt x="263" y="13"/>
                      </a:lnTo>
                      <a:lnTo>
                        <a:pt x="248" y="5"/>
                      </a:lnTo>
                      <a:lnTo>
                        <a:pt x="232" y="1"/>
                      </a:lnTo>
                      <a:lnTo>
                        <a:pt x="216" y="0"/>
                      </a:lnTo>
                      <a:lnTo>
                        <a:pt x="197" y="1"/>
                      </a:lnTo>
                      <a:lnTo>
                        <a:pt x="181" y="5"/>
                      </a:lnTo>
                      <a:lnTo>
                        <a:pt x="160" y="11"/>
                      </a:lnTo>
                      <a:lnTo>
                        <a:pt x="142" y="20"/>
                      </a:lnTo>
                      <a:lnTo>
                        <a:pt x="124" y="30"/>
                      </a:lnTo>
                      <a:lnTo>
                        <a:pt x="104" y="41"/>
                      </a:lnTo>
                      <a:lnTo>
                        <a:pt x="85" y="55"/>
                      </a:lnTo>
                      <a:lnTo>
                        <a:pt x="67" y="70"/>
                      </a:lnTo>
                      <a:lnTo>
                        <a:pt x="48" y="85"/>
                      </a:lnTo>
                      <a:lnTo>
                        <a:pt x="32" y="102"/>
                      </a:lnTo>
                      <a:lnTo>
                        <a:pt x="15" y="120"/>
                      </a:lnTo>
                      <a:lnTo>
                        <a:pt x="0" y="138"/>
                      </a:lnTo>
                      <a:lnTo>
                        <a:pt x="0" y="138"/>
                      </a:lnTo>
                      <a:lnTo>
                        <a:pt x="32" y="182"/>
                      </a:lnTo>
                      <a:lnTo>
                        <a:pt x="67" y="224"/>
                      </a:lnTo>
                      <a:lnTo>
                        <a:pt x="85" y="246"/>
                      </a:lnTo>
                      <a:lnTo>
                        <a:pt x="105" y="266"/>
                      </a:lnTo>
                      <a:lnTo>
                        <a:pt x="125" y="286"/>
                      </a:lnTo>
                      <a:lnTo>
                        <a:pt x="145" y="302"/>
                      </a:lnTo>
                      <a:lnTo>
                        <a:pt x="167" y="319"/>
                      </a:lnTo>
                      <a:lnTo>
                        <a:pt x="189" y="334"/>
                      </a:lnTo>
                      <a:lnTo>
                        <a:pt x="211" y="346"/>
                      </a:lnTo>
                      <a:lnTo>
                        <a:pt x="234" y="356"/>
                      </a:lnTo>
                      <a:lnTo>
                        <a:pt x="258" y="363"/>
                      </a:lnTo>
                      <a:lnTo>
                        <a:pt x="281" y="368"/>
                      </a:lnTo>
                      <a:lnTo>
                        <a:pt x="304" y="369"/>
                      </a:lnTo>
                      <a:lnTo>
                        <a:pt x="328" y="366"/>
                      </a:lnTo>
                      <a:lnTo>
                        <a:pt x="328" y="366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31" name="Freeform 163"/>
                <p:cNvSpPr>
                  <a:spLocks/>
                </p:cNvSpPr>
                <p:nvPr/>
              </p:nvSpPr>
              <p:spPr bwMode="auto">
                <a:xfrm>
                  <a:off x="2535" y="823"/>
                  <a:ext cx="198" cy="197"/>
                </a:xfrm>
                <a:custGeom>
                  <a:avLst/>
                  <a:gdLst/>
                  <a:ahLst/>
                  <a:cxnLst>
                    <a:cxn ang="0">
                      <a:pos x="288" y="25"/>
                    </a:cxn>
                    <a:cxn ang="0">
                      <a:pos x="325" y="68"/>
                    </a:cxn>
                    <a:cxn ang="0">
                      <a:pos x="355" y="113"/>
                    </a:cxn>
                    <a:cxn ang="0">
                      <a:pos x="377" y="159"/>
                    </a:cxn>
                    <a:cxn ang="0">
                      <a:pos x="390" y="204"/>
                    </a:cxn>
                    <a:cxn ang="0">
                      <a:pos x="395" y="247"/>
                    </a:cxn>
                    <a:cxn ang="0">
                      <a:pos x="392" y="287"/>
                    </a:cxn>
                    <a:cxn ang="0">
                      <a:pos x="379" y="324"/>
                    </a:cxn>
                    <a:cxn ang="0">
                      <a:pos x="357" y="354"/>
                    </a:cxn>
                    <a:cxn ang="0">
                      <a:pos x="342" y="366"/>
                    </a:cxn>
                    <a:cxn ang="0">
                      <a:pos x="308" y="385"/>
                    </a:cxn>
                    <a:cxn ang="0">
                      <a:pos x="270" y="393"/>
                    </a:cxn>
                    <a:cxn ang="0">
                      <a:pos x="228" y="391"/>
                    </a:cxn>
                    <a:cxn ang="0">
                      <a:pos x="183" y="383"/>
                    </a:cxn>
                    <a:cxn ang="0">
                      <a:pos x="137" y="364"/>
                    </a:cxn>
                    <a:cxn ang="0">
                      <a:pos x="92" y="339"/>
                    </a:cxn>
                    <a:cxn ang="0">
                      <a:pos x="49" y="306"/>
                    </a:cxn>
                    <a:cxn ang="0">
                      <a:pos x="27" y="286"/>
                    </a:cxn>
                    <a:cxn ang="0">
                      <a:pos x="10" y="264"/>
                    </a:cxn>
                    <a:cxn ang="0">
                      <a:pos x="2" y="239"/>
                    </a:cxn>
                    <a:cxn ang="0">
                      <a:pos x="2" y="212"/>
                    </a:cxn>
                    <a:cxn ang="0">
                      <a:pos x="7" y="184"/>
                    </a:cxn>
                    <a:cxn ang="0">
                      <a:pos x="17" y="155"/>
                    </a:cxn>
                    <a:cxn ang="0">
                      <a:pos x="32" y="127"/>
                    </a:cxn>
                    <a:cxn ang="0">
                      <a:pos x="76" y="73"/>
                    </a:cxn>
                    <a:cxn ang="0">
                      <a:pos x="127" y="31"/>
                    </a:cxn>
                    <a:cxn ang="0">
                      <a:pos x="156" y="15"/>
                    </a:cxn>
                    <a:cxn ang="0">
                      <a:pos x="186" y="5"/>
                    </a:cxn>
                    <a:cxn ang="0">
                      <a:pos x="213" y="0"/>
                    </a:cxn>
                    <a:cxn ang="0">
                      <a:pos x="241" y="1"/>
                    </a:cxn>
                    <a:cxn ang="0">
                      <a:pos x="265" y="10"/>
                    </a:cxn>
                    <a:cxn ang="0">
                      <a:pos x="288" y="25"/>
                    </a:cxn>
                  </a:cxnLst>
                  <a:rect l="0" t="0" r="r" b="b"/>
                  <a:pathLst>
                    <a:path w="395" h="393">
                      <a:moveTo>
                        <a:pt x="288" y="25"/>
                      </a:moveTo>
                      <a:lnTo>
                        <a:pt x="288" y="25"/>
                      </a:lnTo>
                      <a:lnTo>
                        <a:pt x="307" y="46"/>
                      </a:lnTo>
                      <a:lnTo>
                        <a:pt x="325" y="68"/>
                      </a:lnTo>
                      <a:lnTo>
                        <a:pt x="342" y="90"/>
                      </a:lnTo>
                      <a:lnTo>
                        <a:pt x="355" y="113"/>
                      </a:lnTo>
                      <a:lnTo>
                        <a:pt x="367" y="135"/>
                      </a:lnTo>
                      <a:lnTo>
                        <a:pt x="377" y="159"/>
                      </a:lnTo>
                      <a:lnTo>
                        <a:pt x="384" y="182"/>
                      </a:lnTo>
                      <a:lnTo>
                        <a:pt x="390" y="204"/>
                      </a:lnTo>
                      <a:lnTo>
                        <a:pt x="394" y="226"/>
                      </a:lnTo>
                      <a:lnTo>
                        <a:pt x="395" y="247"/>
                      </a:lnTo>
                      <a:lnTo>
                        <a:pt x="394" y="267"/>
                      </a:lnTo>
                      <a:lnTo>
                        <a:pt x="392" y="287"/>
                      </a:lnTo>
                      <a:lnTo>
                        <a:pt x="385" y="306"/>
                      </a:lnTo>
                      <a:lnTo>
                        <a:pt x="379" y="324"/>
                      </a:lnTo>
                      <a:lnTo>
                        <a:pt x="369" y="339"/>
                      </a:lnTo>
                      <a:lnTo>
                        <a:pt x="357" y="354"/>
                      </a:lnTo>
                      <a:lnTo>
                        <a:pt x="357" y="354"/>
                      </a:lnTo>
                      <a:lnTo>
                        <a:pt x="342" y="366"/>
                      </a:lnTo>
                      <a:lnTo>
                        <a:pt x="327" y="376"/>
                      </a:lnTo>
                      <a:lnTo>
                        <a:pt x="308" y="385"/>
                      </a:lnTo>
                      <a:lnTo>
                        <a:pt x="290" y="390"/>
                      </a:lnTo>
                      <a:lnTo>
                        <a:pt x="270" y="393"/>
                      </a:lnTo>
                      <a:lnTo>
                        <a:pt x="250" y="393"/>
                      </a:lnTo>
                      <a:lnTo>
                        <a:pt x="228" y="391"/>
                      </a:lnTo>
                      <a:lnTo>
                        <a:pt x="206" y="388"/>
                      </a:lnTo>
                      <a:lnTo>
                        <a:pt x="183" y="383"/>
                      </a:lnTo>
                      <a:lnTo>
                        <a:pt x="161" y="374"/>
                      </a:lnTo>
                      <a:lnTo>
                        <a:pt x="137" y="364"/>
                      </a:lnTo>
                      <a:lnTo>
                        <a:pt x="114" y="353"/>
                      </a:lnTo>
                      <a:lnTo>
                        <a:pt x="92" y="339"/>
                      </a:lnTo>
                      <a:lnTo>
                        <a:pt x="71" y="323"/>
                      </a:lnTo>
                      <a:lnTo>
                        <a:pt x="49" y="306"/>
                      </a:lnTo>
                      <a:lnTo>
                        <a:pt x="27" y="286"/>
                      </a:lnTo>
                      <a:lnTo>
                        <a:pt x="27" y="286"/>
                      </a:lnTo>
                      <a:lnTo>
                        <a:pt x="19" y="276"/>
                      </a:lnTo>
                      <a:lnTo>
                        <a:pt x="10" y="264"/>
                      </a:lnTo>
                      <a:lnTo>
                        <a:pt x="5" y="251"/>
                      </a:lnTo>
                      <a:lnTo>
                        <a:pt x="2" y="239"/>
                      </a:lnTo>
                      <a:lnTo>
                        <a:pt x="0" y="226"/>
                      </a:lnTo>
                      <a:lnTo>
                        <a:pt x="2" y="212"/>
                      </a:lnTo>
                      <a:lnTo>
                        <a:pt x="4" y="197"/>
                      </a:lnTo>
                      <a:lnTo>
                        <a:pt x="7" y="184"/>
                      </a:lnTo>
                      <a:lnTo>
                        <a:pt x="10" y="169"/>
                      </a:lnTo>
                      <a:lnTo>
                        <a:pt x="17" y="155"/>
                      </a:lnTo>
                      <a:lnTo>
                        <a:pt x="24" y="140"/>
                      </a:lnTo>
                      <a:lnTo>
                        <a:pt x="32" y="127"/>
                      </a:lnTo>
                      <a:lnTo>
                        <a:pt x="52" y="98"/>
                      </a:lnTo>
                      <a:lnTo>
                        <a:pt x="76" y="73"/>
                      </a:lnTo>
                      <a:lnTo>
                        <a:pt x="101" y="50"/>
                      </a:lnTo>
                      <a:lnTo>
                        <a:pt x="127" y="31"/>
                      </a:lnTo>
                      <a:lnTo>
                        <a:pt x="143" y="23"/>
                      </a:lnTo>
                      <a:lnTo>
                        <a:pt x="156" y="15"/>
                      </a:lnTo>
                      <a:lnTo>
                        <a:pt x="171" y="10"/>
                      </a:lnTo>
                      <a:lnTo>
                        <a:pt x="186" y="5"/>
                      </a:lnTo>
                      <a:lnTo>
                        <a:pt x="199" y="1"/>
                      </a:lnTo>
                      <a:lnTo>
                        <a:pt x="213" y="0"/>
                      </a:lnTo>
                      <a:lnTo>
                        <a:pt x="228" y="0"/>
                      </a:lnTo>
                      <a:lnTo>
                        <a:pt x="241" y="1"/>
                      </a:lnTo>
                      <a:lnTo>
                        <a:pt x="253" y="5"/>
                      </a:lnTo>
                      <a:lnTo>
                        <a:pt x="265" y="10"/>
                      </a:lnTo>
                      <a:lnTo>
                        <a:pt x="276" y="16"/>
                      </a:lnTo>
                      <a:lnTo>
                        <a:pt x="288" y="25"/>
                      </a:lnTo>
                      <a:lnTo>
                        <a:pt x="288" y="25"/>
                      </a:lnTo>
                      <a:close/>
                    </a:path>
                  </a:pathLst>
                </a:custGeom>
                <a:solidFill>
                  <a:srgbClr val="D59F45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32" name="Freeform 164"/>
                <p:cNvSpPr>
                  <a:spLocks/>
                </p:cNvSpPr>
                <p:nvPr/>
              </p:nvSpPr>
              <p:spPr bwMode="auto">
                <a:xfrm>
                  <a:off x="2611" y="823"/>
                  <a:ext cx="122" cy="184"/>
                </a:xfrm>
                <a:custGeom>
                  <a:avLst/>
                  <a:gdLst/>
                  <a:ahLst/>
                  <a:cxnLst>
                    <a:cxn ang="0">
                      <a:pos x="189" y="366"/>
                    </a:cxn>
                    <a:cxn ang="0">
                      <a:pos x="189" y="366"/>
                    </a:cxn>
                    <a:cxn ang="0">
                      <a:pos x="204" y="354"/>
                    </a:cxn>
                    <a:cxn ang="0">
                      <a:pos x="204" y="354"/>
                    </a:cxn>
                    <a:cxn ang="0">
                      <a:pos x="216" y="339"/>
                    </a:cxn>
                    <a:cxn ang="0">
                      <a:pos x="226" y="324"/>
                    </a:cxn>
                    <a:cxn ang="0">
                      <a:pos x="232" y="306"/>
                    </a:cxn>
                    <a:cxn ang="0">
                      <a:pos x="239" y="287"/>
                    </a:cxn>
                    <a:cxn ang="0">
                      <a:pos x="241" y="267"/>
                    </a:cxn>
                    <a:cxn ang="0">
                      <a:pos x="242" y="247"/>
                    </a:cxn>
                    <a:cxn ang="0">
                      <a:pos x="241" y="226"/>
                    </a:cxn>
                    <a:cxn ang="0">
                      <a:pos x="237" y="204"/>
                    </a:cxn>
                    <a:cxn ang="0">
                      <a:pos x="231" y="182"/>
                    </a:cxn>
                    <a:cxn ang="0">
                      <a:pos x="224" y="159"/>
                    </a:cxn>
                    <a:cxn ang="0">
                      <a:pos x="214" y="135"/>
                    </a:cxn>
                    <a:cxn ang="0">
                      <a:pos x="202" y="113"/>
                    </a:cxn>
                    <a:cxn ang="0">
                      <a:pos x="189" y="90"/>
                    </a:cxn>
                    <a:cxn ang="0">
                      <a:pos x="172" y="68"/>
                    </a:cxn>
                    <a:cxn ang="0">
                      <a:pos x="154" y="46"/>
                    </a:cxn>
                    <a:cxn ang="0">
                      <a:pos x="135" y="25"/>
                    </a:cxn>
                    <a:cxn ang="0">
                      <a:pos x="135" y="25"/>
                    </a:cxn>
                    <a:cxn ang="0">
                      <a:pos x="120" y="15"/>
                    </a:cxn>
                    <a:cxn ang="0">
                      <a:pos x="105" y="6"/>
                    </a:cxn>
                    <a:cxn ang="0">
                      <a:pos x="90" y="1"/>
                    </a:cxn>
                    <a:cxn ang="0">
                      <a:pos x="73" y="0"/>
                    </a:cxn>
                    <a:cxn ang="0">
                      <a:pos x="55" y="0"/>
                    </a:cxn>
                    <a:cxn ang="0">
                      <a:pos x="36" y="3"/>
                    </a:cxn>
                    <a:cxn ang="0">
                      <a:pos x="18" y="10"/>
                    </a:cxn>
                    <a:cxn ang="0">
                      <a:pos x="0" y="16"/>
                    </a:cxn>
                    <a:cxn ang="0">
                      <a:pos x="0" y="16"/>
                    </a:cxn>
                    <a:cxn ang="0">
                      <a:pos x="0" y="45"/>
                    </a:cxn>
                    <a:cxn ang="0">
                      <a:pos x="0" y="75"/>
                    </a:cxn>
                    <a:cxn ang="0">
                      <a:pos x="3" y="105"/>
                    </a:cxn>
                    <a:cxn ang="0">
                      <a:pos x="8" y="135"/>
                    </a:cxn>
                    <a:cxn ang="0">
                      <a:pos x="13" y="165"/>
                    </a:cxn>
                    <a:cxn ang="0">
                      <a:pos x="21" y="195"/>
                    </a:cxn>
                    <a:cxn ang="0">
                      <a:pos x="31" y="224"/>
                    </a:cxn>
                    <a:cxn ang="0">
                      <a:pos x="41" y="251"/>
                    </a:cxn>
                    <a:cxn ang="0">
                      <a:pos x="55" y="276"/>
                    </a:cxn>
                    <a:cxn ang="0">
                      <a:pos x="70" y="299"/>
                    </a:cxn>
                    <a:cxn ang="0">
                      <a:pos x="85" y="319"/>
                    </a:cxn>
                    <a:cxn ang="0">
                      <a:pos x="103" y="336"/>
                    </a:cxn>
                    <a:cxn ang="0">
                      <a:pos x="122" y="351"/>
                    </a:cxn>
                    <a:cxn ang="0">
                      <a:pos x="132" y="356"/>
                    </a:cxn>
                    <a:cxn ang="0">
                      <a:pos x="144" y="361"/>
                    </a:cxn>
                    <a:cxn ang="0">
                      <a:pos x="154" y="364"/>
                    </a:cxn>
                    <a:cxn ang="0">
                      <a:pos x="165" y="366"/>
                    </a:cxn>
                    <a:cxn ang="0">
                      <a:pos x="177" y="366"/>
                    </a:cxn>
                    <a:cxn ang="0">
                      <a:pos x="189" y="366"/>
                    </a:cxn>
                    <a:cxn ang="0">
                      <a:pos x="189" y="366"/>
                    </a:cxn>
                  </a:cxnLst>
                  <a:rect l="0" t="0" r="r" b="b"/>
                  <a:pathLst>
                    <a:path w="242" h="366">
                      <a:moveTo>
                        <a:pt x="189" y="366"/>
                      </a:moveTo>
                      <a:lnTo>
                        <a:pt x="189" y="366"/>
                      </a:lnTo>
                      <a:lnTo>
                        <a:pt x="204" y="354"/>
                      </a:lnTo>
                      <a:lnTo>
                        <a:pt x="204" y="354"/>
                      </a:lnTo>
                      <a:lnTo>
                        <a:pt x="216" y="339"/>
                      </a:lnTo>
                      <a:lnTo>
                        <a:pt x="226" y="324"/>
                      </a:lnTo>
                      <a:lnTo>
                        <a:pt x="232" y="306"/>
                      </a:lnTo>
                      <a:lnTo>
                        <a:pt x="239" y="287"/>
                      </a:lnTo>
                      <a:lnTo>
                        <a:pt x="241" y="267"/>
                      </a:lnTo>
                      <a:lnTo>
                        <a:pt x="242" y="247"/>
                      </a:lnTo>
                      <a:lnTo>
                        <a:pt x="241" y="226"/>
                      </a:lnTo>
                      <a:lnTo>
                        <a:pt x="237" y="204"/>
                      </a:lnTo>
                      <a:lnTo>
                        <a:pt x="231" y="182"/>
                      </a:lnTo>
                      <a:lnTo>
                        <a:pt x="224" y="159"/>
                      </a:lnTo>
                      <a:lnTo>
                        <a:pt x="214" y="135"/>
                      </a:lnTo>
                      <a:lnTo>
                        <a:pt x="202" y="113"/>
                      </a:lnTo>
                      <a:lnTo>
                        <a:pt x="189" y="90"/>
                      </a:lnTo>
                      <a:lnTo>
                        <a:pt x="172" y="68"/>
                      </a:lnTo>
                      <a:lnTo>
                        <a:pt x="154" y="46"/>
                      </a:lnTo>
                      <a:lnTo>
                        <a:pt x="135" y="25"/>
                      </a:lnTo>
                      <a:lnTo>
                        <a:pt x="135" y="25"/>
                      </a:lnTo>
                      <a:lnTo>
                        <a:pt x="120" y="15"/>
                      </a:lnTo>
                      <a:lnTo>
                        <a:pt x="105" y="6"/>
                      </a:lnTo>
                      <a:lnTo>
                        <a:pt x="90" y="1"/>
                      </a:lnTo>
                      <a:lnTo>
                        <a:pt x="73" y="0"/>
                      </a:lnTo>
                      <a:lnTo>
                        <a:pt x="55" y="0"/>
                      </a:lnTo>
                      <a:lnTo>
                        <a:pt x="36" y="3"/>
                      </a:lnTo>
                      <a:lnTo>
                        <a:pt x="18" y="10"/>
                      </a:lnTo>
                      <a:lnTo>
                        <a:pt x="0" y="16"/>
                      </a:lnTo>
                      <a:lnTo>
                        <a:pt x="0" y="16"/>
                      </a:lnTo>
                      <a:lnTo>
                        <a:pt x="0" y="45"/>
                      </a:lnTo>
                      <a:lnTo>
                        <a:pt x="0" y="75"/>
                      </a:lnTo>
                      <a:lnTo>
                        <a:pt x="3" y="105"/>
                      </a:lnTo>
                      <a:lnTo>
                        <a:pt x="8" y="135"/>
                      </a:lnTo>
                      <a:lnTo>
                        <a:pt x="13" y="165"/>
                      </a:lnTo>
                      <a:lnTo>
                        <a:pt x="21" y="195"/>
                      </a:lnTo>
                      <a:lnTo>
                        <a:pt x="31" y="224"/>
                      </a:lnTo>
                      <a:lnTo>
                        <a:pt x="41" y="251"/>
                      </a:lnTo>
                      <a:lnTo>
                        <a:pt x="55" y="276"/>
                      </a:lnTo>
                      <a:lnTo>
                        <a:pt x="70" y="299"/>
                      </a:lnTo>
                      <a:lnTo>
                        <a:pt x="85" y="319"/>
                      </a:lnTo>
                      <a:lnTo>
                        <a:pt x="103" y="336"/>
                      </a:lnTo>
                      <a:lnTo>
                        <a:pt x="122" y="351"/>
                      </a:lnTo>
                      <a:lnTo>
                        <a:pt x="132" y="356"/>
                      </a:lnTo>
                      <a:lnTo>
                        <a:pt x="144" y="361"/>
                      </a:lnTo>
                      <a:lnTo>
                        <a:pt x="154" y="364"/>
                      </a:lnTo>
                      <a:lnTo>
                        <a:pt x="165" y="366"/>
                      </a:lnTo>
                      <a:lnTo>
                        <a:pt x="177" y="366"/>
                      </a:lnTo>
                      <a:lnTo>
                        <a:pt x="189" y="366"/>
                      </a:lnTo>
                      <a:lnTo>
                        <a:pt x="189" y="366"/>
                      </a:lnTo>
                      <a:close/>
                    </a:path>
                  </a:pathLst>
                </a:custGeom>
                <a:solidFill>
                  <a:srgbClr val="E7BE4A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33" name="Freeform 165"/>
                <p:cNvSpPr>
                  <a:spLocks/>
                </p:cNvSpPr>
                <p:nvPr/>
              </p:nvSpPr>
              <p:spPr bwMode="auto">
                <a:xfrm>
                  <a:off x="2535" y="832"/>
                  <a:ext cx="171" cy="188"/>
                </a:xfrm>
                <a:custGeom>
                  <a:avLst/>
                  <a:gdLst/>
                  <a:ahLst/>
                  <a:cxnLst>
                    <a:cxn ang="0">
                      <a:pos x="153" y="0"/>
                    </a:cxn>
                    <a:cxn ang="0">
                      <a:pos x="153" y="0"/>
                    </a:cxn>
                    <a:cxn ang="0">
                      <a:pos x="134" y="12"/>
                    </a:cxn>
                    <a:cxn ang="0">
                      <a:pos x="114" y="24"/>
                    </a:cxn>
                    <a:cxn ang="0">
                      <a:pos x="96" y="39"/>
                    </a:cxn>
                    <a:cxn ang="0">
                      <a:pos x="79" y="54"/>
                    </a:cxn>
                    <a:cxn ang="0">
                      <a:pos x="62" y="71"/>
                    </a:cxn>
                    <a:cxn ang="0">
                      <a:pos x="47" y="89"/>
                    </a:cxn>
                    <a:cxn ang="0">
                      <a:pos x="35" y="107"/>
                    </a:cxn>
                    <a:cxn ang="0">
                      <a:pos x="24" y="126"/>
                    </a:cxn>
                    <a:cxn ang="0">
                      <a:pos x="14" y="146"/>
                    </a:cxn>
                    <a:cxn ang="0">
                      <a:pos x="7" y="166"/>
                    </a:cxn>
                    <a:cxn ang="0">
                      <a:pos x="2" y="184"/>
                    </a:cxn>
                    <a:cxn ang="0">
                      <a:pos x="0" y="203"/>
                    </a:cxn>
                    <a:cxn ang="0">
                      <a:pos x="2" y="221"/>
                    </a:cxn>
                    <a:cxn ang="0">
                      <a:pos x="7" y="240"/>
                    </a:cxn>
                    <a:cxn ang="0">
                      <a:pos x="15" y="255"/>
                    </a:cxn>
                    <a:cxn ang="0">
                      <a:pos x="27" y="270"/>
                    </a:cxn>
                    <a:cxn ang="0">
                      <a:pos x="27" y="270"/>
                    </a:cxn>
                    <a:cxn ang="0">
                      <a:pos x="47" y="288"/>
                    </a:cxn>
                    <a:cxn ang="0">
                      <a:pos x="67" y="305"/>
                    </a:cxn>
                    <a:cxn ang="0">
                      <a:pos x="87" y="320"/>
                    </a:cxn>
                    <a:cxn ang="0">
                      <a:pos x="109" y="333"/>
                    </a:cxn>
                    <a:cxn ang="0">
                      <a:pos x="131" y="345"/>
                    </a:cxn>
                    <a:cxn ang="0">
                      <a:pos x="153" y="355"/>
                    </a:cxn>
                    <a:cxn ang="0">
                      <a:pos x="174" y="363"/>
                    </a:cxn>
                    <a:cxn ang="0">
                      <a:pos x="194" y="370"/>
                    </a:cxn>
                    <a:cxn ang="0">
                      <a:pos x="216" y="374"/>
                    </a:cxn>
                    <a:cxn ang="0">
                      <a:pos x="236" y="377"/>
                    </a:cxn>
                    <a:cxn ang="0">
                      <a:pos x="256" y="377"/>
                    </a:cxn>
                    <a:cxn ang="0">
                      <a:pos x="275" y="375"/>
                    </a:cxn>
                    <a:cxn ang="0">
                      <a:pos x="293" y="372"/>
                    </a:cxn>
                    <a:cxn ang="0">
                      <a:pos x="312" y="367"/>
                    </a:cxn>
                    <a:cxn ang="0">
                      <a:pos x="327" y="360"/>
                    </a:cxn>
                    <a:cxn ang="0">
                      <a:pos x="342" y="350"/>
                    </a:cxn>
                    <a:cxn ang="0">
                      <a:pos x="342" y="350"/>
                    </a:cxn>
                    <a:cxn ang="0">
                      <a:pos x="330" y="350"/>
                    </a:cxn>
                    <a:cxn ang="0">
                      <a:pos x="318" y="350"/>
                    </a:cxn>
                    <a:cxn ang="0">
                      <a:pos x="307" y="348"/>
                    </a:cxn>
                    <a:cxn ang="0">
                      <a:pos x="297" y="345"/>
                    </a:cxn>
                    <a:cxn ang="0">
                      <a:pos x="285" y="340"/>
                    </a:cxn>
                    <a:cxn ang="0">
                      <a:pos x="275" y="335"/>
                    </a:cxn>
                    <a:cxn ang="0">
                      <a:pos x="256" y="320"/>
                    </a:cxn>
                    <a:cxn ang="0">
                      <a:pos x="238" y="303"/>
                    </a:cxn>
                    <a:cxn ang="0">
                      <a:pos x="223" y="283"/>
                    </a:cxn>
                    <a:cxn ang="0">
                      <a:pos x="208" y="260"/>
                    </a:cxn>
                    <a:cxn ang="0">
                      <a:pos x="194" y="235"/>
                    </a:cxn>
                    <a:cxn ang="0">
                      <a:pos x="184" y="208"/>
                    </a:cxn>
                    <a:cxn ang="0">
                      <a:pos x="174" y="179"/>
                    </a:cxn>
                    <a:cxn ang="0">
                      <a:pos x="166" y="149"/>
                    </a:cxn>
                    <a:cxn ang="0">
                      <a:pos x="161" y="119"/>
                    </a:cxn>
                    <a:cxn ang="0">
                      <a:pos x="156" y="89"/>
                    </a:cxn>
                    <a:cxn ang="0">
                      <a:pos x="153" y="59"/>
                    </a:cxn>
                    <a:cxn ang="0">
                      <a:pos x="153" y="29"/>
                    </a:cxn>
                    <a:cxn ang="0">
                      <a:pos x="153" y="0"/>
                    </a:cxn>
                    <a:cxn ang="0">
                      <a:pos x="153" y="0"/>
                    </a:cxn>
                  </a:cxnLst>
                  <a:rect l="0" t="0" r="r" b="b"/>
                  <a:pathLst>
                    <a:path w="342" h="377">
                      <a:moveTo>
                        <a:pt x="153" y="0"/>
                      </a:moveTo>
                      <a:lnTo>
                        <a:pt x="153" y="0"/>
                      </a:lnTo>
                      <a:lnTo>
                        <a:pt x="134" y="12"/>
                      </a:lnTo>
                      <a:lnTo>
                        <a:pt x="114" y="24"/>
                      </a:lnTo>
                      <a:lnTo>
                        <a:pt x="96" y="39"/>
                      </a:lnTo>
                      <a:lnTo>
                        <a:pt x="79" y="54"/>
                      </a:lnTo>
                      <a:lnTo>
                        <a:pt x="62" y="71"/>
                      </a:lnTo>
                      <a:lnTo>
                        <a:pt x="47" y="89"/>
                      </a:lnTo>
                      <a:lnTo>
                        <a:pt x="35" y="107"/>
                      </a:lnTo>
                      <a:lnTo>
                        <a:pt x="24" y="126"/>
                      </a:lnTo>
                      <a:lnTo>
                        <a:pt x="14" y="146"/>
                      </a:lnTo>
                      <a:lnTo>
                        <a:pt x="7" y="166"/>
                      </a:lnTo>
                      <a:lnTo>
                        <a:pt x="2" y="184"/>
                      </a:lnTo>
                      <a:lnTo>
                        <a:pt x="0" y="203"/>
                      </a:lnTo>
                      <a:lnTo>
                        <a:pt x="2" y="221"/>
                      </a:lnTo>
                      <a:lnTo>
                        <a:pt x="7" y="240"/>
                      </a:lnTo>
                      <a:lnTo>
                        <a:pt x="15" y="255"/>
                      </a:lnTo>
                      <a:lnTo>
                        <a:pt x="27" y="270"/>
                      </a:lnTo>
                      <a:lnTo>
                        <a:pt x="27" y="270"/>
                      </a:lnTo>
                      <a:lnTo>
                        <a:pt x="47" y="288"/>
                      </a:lnTo>
                      <a:lnTo>
                        <a:pt x="67" y="305"/>
                      </a:lnTo>
                      <a:lnTo>
                        <a:pt x="87" y="320"/>
                      </a:lnTo>
                      <a:lnTo>
                        <a:pt x="109" y="333"/>
                      </a:lnTo>
                      <a:lnTo>
                        <a:pt x="131" y="345"/>
                      </a:lnTo>
                      <a:lnTo>
                        <a:pt x="153" y="355"/>
                      </a:lnTo>
                      <a:lnTo>
                        <a:pt x="174" y="363"/>
                      </a:lnTo>
                      <a:lnTo>
                        <a:pt x="194" y="370"/>
                      </a:lnTo>
                      <a:lnTo>
                        <a:pt x="216" y="374"/>
                      </a:lnTo>
                      <a:lnTo>
                        <a:pt x="236" y="377"/>
                      </a:lnTo>
                      <a:lnTo>
                        <a:pt x="256" y="377"/>
                      </a:lnTo>
                      <a:lnTo>
                        <a:pt x="275" y="375"/>
                      </a:lnTo>
                      <a:lnTo>
                        <a:pt x="293" y="372"/>
                      </a:lnTo>
                      <a:lnTo>
                        <a:pt x="312" y="367"/>
                      </a:lnTo>
                      <a:lnTo>
                        <a:pt x="327" y="360"/>
                      </a:lnTo>
                      <a:lnTo>
                        <a:pt x="342" y="350"/>
                      </a:lnTo>
                      <a:lnTo>
                        <a:pt x="342" y="350"/>
                      </a:lnTo>
                      <a:lnTo>
                        <a:pt x="330" y="350"/>
                      </a:lnTo>
                      <a:lnTo>
                        <a:pt x="318" y="350"/>
                      </a:lnTo>
                      <a:lnTo>
                        <a:pt x="307" y="348"/>
                      </a:lnTo>
                      <a:lnTo>
                        <a:pt x="297" y="345"/>
                      </a:lnTo>
                      <a:lnTo>
                        <a:pt x="285" y="340"/>
                      </a:lnTo>
                      <a:lnTo>
                        <a:pt x="275" y="335"/>
                      </a:lnTo>
                      <a:lnTo>
                        <a:pt x="256" y="320"/>
                      </a:lnTo>
                      <a:lnTo>
                        <a:pt x="238" y="303"/>
                      </a:lnTo>
                      <a:lnTo>
                        <a:pt x="223" y="283"/>
                      </a:lnTo>
                      <a:lnTo>
                        <a:pt x="208" y="260"/>
                      </a:lnTo>
                      <a:lnTo>
                        <a:pt x="194" y="235"/>
                      </a:lnTo>
                      <a:lnTo>
                        <a:pt x="184" y="208"/>
                      </a:lnTo>
                      <a:lnTo>
                        <a:pt x="174" y="179"/>
                      </a:lnTo>
                      <a:lnTo>
                        <a:pt x="166" y="149"/>
                      </a:lnTo>
                      <a:lnTo>
                        <a:pt x="161" y="119"/>
                      </a:lnTo>
                      <a:lnTo>
                        <a:pt x="156" y="89"/>
                      </a:lnTo>
                      <a:lnTo>
                        <a:pt x="153" y="59"/>
                      </a:lnTo>
                      <a:lnTo>
                        <a:pt x="153" y="29"/>
                      </a:lnTo>
                      <a:lnTo>
                        <a:pt x="153" y="0"/>
                      </a:lnTo>
                      <a:lnTo>
                        <a:pt x="153" y="0"/>
                      </a:lnTo>
                      <a:close/>
                    </a:path>
                  </a:pathLst>
                </a:custGeom>
                <a:solidFill>
                  <a:srgbClr val="D5913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34" name="Freeform 166"/>
                <p:cNvSpPr>
                  <a:spLocks/>
                </p:cNvSpPr>
                <p:nvPr/>
              </p:nvSpPr>
              <p:spPr bwMode="auto">
                <a:xfrm>
                  <a:off x="2352" y="931"/>
                  <a:ext cx="239" cy="138"/>
                </a:xfrm>
                <a:custGeom>
                  <a:avLst/>
                  <a:gdLst/>
                  <a:ahLst/>
                  <a:cxnLst>
                    <a:cxn ang="0">
                      <a:pos x="46" y="149"/>
                    </a:cxn>
                    <a:cxn ang="0">
                      <a:pos x="46" y="149"/>
                    </a:cxn>
                    <a:cxn ang="0">
                      <a:pos x="129" y="233"/>
                    </a:cxn>
                    <a:cxn ang="0">
                      <a:pos x="129" y="233"/>
                    </a:cxn>
                    <a:cxn ang="0">
                      <a:pos x="143" y="245"/>
                    </a:cxn>
                    <a:cxn ang="0">
                      <a:pos x="158" y="255"/>
                    </a:cxn>
                    <a:cxn ang="0">
                      <a:pos x="175" y="263"/>
                    </a:cxn>
                    <a:cxn ang="0">
                      <a:pos x="193" y="270"/>
                    </a:cxn>
                    <a:cxn ang="0">
                      <a:pos x="213" y="273"/>
                    </a:cxn>
                    <a:cxn ang="0">
                      <a:pos x="233" y="277"/>
                    </a:cxn>
                    <a:cxn ang="0">
                      <a:pos x="255" y="277"/>
                    </a:cxn>
                    <a:cxn ang="0">
                      <a:pos x="277" y="277"/>
                    </a:cxn>
                    <a:cxn ang="0">
                      <a:pos x="300" y="273"/>
                    </a:cxn>
                    <a:cxn ang="0">
                      <a:pos x="325" y="268"/>
                    </a:cxn>
                    <a:cxn ang="0">
                      <a:pos x="349" y="262"/>
                    </a:cxn>
                    <a:cxn ang="0">
                      <a:pos x="374" y="253"/>
                    </a:cxn>
                    <a:cxn ang="0">
                      <a:pos x="401" y="243"/>
                    </a:cxn>
                    <a:cxn ang="0">
                      <a:pos x="426" y="231"/>
                    </a:cxn>
                    <a:cxn ang="0">
                      <a:pos x="453" y="220"/>
                    </a:cxn>
                    <a:cxn ang="0">
                      <a:pos x="479" y="205"/>
                    </a:cxn>
                    <a:cxn ang="0">
                      <a:pos x="479" y="205"/>
                    </a:cxn>
                    <a:cxn ang="0">
                      <a:pos x="451" y="201"/>
                    </a:cxn>
                    <a:cxn ang="0">
                      <a:pos x="421" y="195"/>
                    </a:cxn>
                    <a:cxn ang="0">
                      <a:pos x="389" y="188"/>
                    </a:cxn>
                    <a:cxn ang="0">
                      <a:pos x="357" y="178"/>
                    </a:cxn>
                    <a:cxn ang="0">
                      <a:pos x="324" y="166"/>
                    </a:cxn>
                    <a:cxn ang="0">
                      <a:pos x="290" y="153"/>
                    </a:cxn>
                    <a:cxn ang="0">
                      <a:pos x="223" y="123"/>
                    </a:cxn>
                    <a:cxn ang="0">
                      <a:pos x="160" y="91"/>
                    </a:cxn>
                    <a:cxn ang="0">
                      <a:pos x="99" y="57"/>
                    </a:cxn>
                    <a:cxn ang="0">
                      <a:pos x="46" y="27"/>
                    </a:cxn>
                    <a:cxn ang="0">
                      <a:pos x="2" y="0"/>
                    </a:cxn>
                    <a:cxn ang="0">
                      <a:pos x="2" y="0"/>
                    </a:cxn>
                    <a:cxn ang="0">
                      <a:pos x="0" y="22"/>
                    </a:cxn>
                    <a:cxn ang="0">
                      <a:pos x="2" y="44"/>
                    </a:cxn>
                    <a:cxn ang="0">
                      <a:pos x="4" y="64"/>
                    </a:cxn>
                    <a:cxn ang="0">
                      <a:pos x="9" y="84"/>
                    </a:cxn>
                    <a:cxn ang="0">
                      <a:pos x="14" y="103"/>
                    </a:cxn>
                    <a:cxn ang="0">
                      <a:pos x="22" y="119"/>
                    </a:cxn>
                    <a:cxn ang="0">
                      <a:pos x="32" y="134"/>
                    </a:cxn>
                    <a:cxn ang="0">
                      <a:pos x="46" y="149"/>
                    </a:cxn>
                    <a:cxn ang="0">
                      <a:pos x="46" y="149"/>
                    </a:cxn>
                  </a:cxnLst>
                  <a:rect l="0" t="0" r="r" b="b"/>
                  <a:pathLst>
                    <a:path w="479" h="277">
                      <a:moveTo>
                        <a:pt x="46" y="149"/>
                      </a:moveTo>
                      <a:lnTo>
                        <a:pt x="46" y="149"/>
                      </a:lnTo>
                      <a:lnTo>
                        <a:pt x="129" y="233"/>
                      </a:lnTo>
                      <a:lnTo>
                        <a:pt x="129" y="233"/>
                      </a:lnTo>
                      <a:lnTo>
                        <a:pt x="143" y="245"/>
                      </a:lnTo>
                      <a:lnTo>
                        <a:pt x="158" y="255"/>
                      </a:lnTo>
                      <a:lnTo>
                        <a:pt x="175" y="263"/>
                      </a:lnTo>
                      <a:lnTo>
                        <a:pt x="193" y="270"/>
                      </a:lnTo>
                      <a:lnTo>
                        <a:pt x="213" y="273"/>
                      </a:lnTo>
                      <a:lnTo>
                        <a:pt x="233" y="277"/>
                      </a:lnTo>
                      <a:lnTo>
                        <a:pt x="255" y="277"/>
                      </a:lnTo>
                      <a:lnTo>
                        <a:pt x="277" y="277"/>
                      </a:lnTo>
                      <a:lnTo>
                        <a:pt x="300" y="273"/>
                      </a:lnTo>
                      <a:lnTo>
                        <a:pt x="325" y="268"/>
                      </a:lnTo>
                      <a:lnTo>
                        <a:pt x="349" y="262"/>
                      </a:lnTo>
                      <a:lnTo>
                        <a:pt x="374" y="253"/>
                      </a:lnTo>
                      <a:lnTo>
                        <a:pt x="401" y="243"/>
                      </a:lnTo>
                      <a:lnTo>
                        <a:pt x="426" y="231"/>
                      </a:lnTo>
                      <a:lnTo>
                        <a:pt x="453" y="220"/>
                      </a:lnTo>
                      <a:lnTo>
                        <a:pt x="479" y="205"/>
                      </a:lnTo>
                      <a:lnTo>
                        <a:pt x="479" y="205"/>
                      </a:lnTo>
                      <a:lnTo>
                        <a:pt x="451" y="201"/>
                      </a:lnTo>
                      <a:lnTo>
                        <a:pt x="421" y="195"/>
                      </a:lnTo>
                      <a:lnTo>
                        <a:pt x="389" y="188"/>
                      </a:lnTo>
                      <a:lnTo>
                        <a:pt x="357" y="178"/>
                      </a:lnTo>
                      <a:lnTo>
                        <a:pt x="324" y="166"/>
                      </a:lnTo>
                      <a:lnTo>
                        <a:pt x="290" y="153"/>
                      </a:lnTo>
                      <a:lnTo>
                        <a:pt x="223" y="123"/>
                      </a:lnTo>
                      <a:lnTo>
                        <a:pt x="160" y="91"/>
                      </a:lnTo>
                      <a:lnTo>
                        <a:pt x="99" y="57"/>
                      </a:lnTo>
                      <a:lnTo>
                        <a:pt x="46" y="27"/>
                      </a:lnTo>
                      <a:lnTo>
                        <a:pt x="2" y="0"/>
                      </a:lnTo>
                      <a:lnTo>
                        <a:pt x="2" y="0"/>
                      </a:lnTo>
                      <a:lnTo>
                        <a:pt x="0" y="22"/>
                      </a:lnTo>
                      <a:lnTo>
                        <a:pt x="2" y="44"/>
                      </a:lnTo>
                      <a:lnTo>
                        <a:pt x="4" y="64"/>
                      </a:lnTo>
                      <a:lnTo>
                        <a:pt x="9" y="84"/>
                      </a:lnTo>
                      <a:lnTo>
                        <a:pt x="14" y="103"/>
                      </a:lnTo>
                      <a:lnTo>
                        <a:pt x="22" y="119"/>
                      </a:lnTo>
                      <a:lnTo>
                        <a:pt x="32" y="134"/>
                      </a:lnTo>
                      <a:lnTo>
                        <a:pt x="46" y="149"/>
                      </a:lnTo>
                      <a:lnTo>
                        <a:pt x="46" y="149"/>
                      </a:lnTo>
                      <a:close/>
                    </a:path>
                  </a:pathLst>
                </a:custGeom>
                <a:solidFill>
                  <a:srgbClr val="0D0D0D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35" name="Freeform 167"/>
                <p:cNvSpPr>
                  <a:spLocks/>
                </p:cNvSpPr>
                <p:nvPr/>
              </p:nvSpPr>
              <p:spPr bwMode="auto">
                <a:xfrm>
                  <a:off x="2455" y="643"/>
                  <a:ext cx="324" cy="325"/>
                </a:xfrm>
                <a:custGeom>
                  <a:avLst/>
                  <a:gdLst/>
                  <a:ahLst/>
                  <a:cxnLst>
                    <a:cxn ang="0">
                      <a:pos x="605" y="129"/>
                    </a:cxn>
                    <a:cxn ang="0">
                      <a:pos x="521" y="45"/>
                    </a:cxn>
                    <a:cxn ang="0">
                      <a:pos x="501" y="29"/>
                    </a:cxn>
                    <a:cxn ang="0">
                      <a:pos x="478" y="15"/>
                    </a:cxn>
                    <a:cxn ang="0">
                      <a:pos x="453" y="7"/>
                    </a:cxn>
                    <a:cxn ang="0">
                      <a:pos x="424" y="2"/>
                    </a:cxn>
                    <a:cxn ang="0">
                      <a:pos x="362" y="2"/>
                    </a:cxn>
                    <a:cxn ang="0">
                      <a:pos x="293" y="17"/>
                    </a:cxn>
                    <a:cxn ang="0">
                      <a:pos x="221" y="45"/>
                    </a:cxn>
                    <a:cxn ang="0">
                      <a:pos x="148" y="87"/>
                    </a:cxn>
                    <a:cxn ang="0">
                      <a:pos x="72" y="141"/>
                    </a:cxn>
                    <a:cxn ang="0">
                      <a:pos x="0" y="206"/>
                    </a:cxn>
                    <a:cxn ang="0">
                      <a:pos x="0" y="206"/>
                    </a:cxn>
                    <a:cxn ang="0">
                      <a:pos x="5" y="238"/>
                    </a:cxn>
                    <a:cxn ang="0">
                      <a:pos x="22" y="305"/>
                    </a:cxn>
                    <a:cxn ang="0">
                      <a:pos x="46" y="368"/>
                    </a:cxn>
                    <a:cxn ang="0">
                      <a:pos x="79" y="427"/>
                    </a:cxn>
                    <a:cxn ang="0">
                      <a:pos x="99" y="450"/>
                    </a:cxn>
                    <a:cxn ang="0">
                      <a:pos x="139" y="487"/>
                    </a:cxn>
                    <a:cxn ang="0">
                      <a:pos x="232" y="564"/>
                    </a:cxn>
                    <a:cxn ang="0">
                      <a:pos x="280" y="596"/>
                    </a:cxn>
                    <a:cxn ang="0">
                      <a:pos x="327" y="624"/>
                    </a:cxn>
                    <a:cxn ang="0">
                      <a:pos x="372" y="643"/>
                    </a:cxn>
                    <a:cxn ang="0">
                      <a:pos x="412" y="651"/>
                    </a:cxn>
                    <a:cxn ang="0">
                      <a:pos x="437" y="649"/>
                    </a:cxn>
                    <a:cxn ang="0">
                      <a:pos x="446" y="648"/>
                    </a:cxn>
                    <a:cxn ang="0">
                      <a:pos x="509" y="574"/>
                    </a:cxn>
                    <a:cxn ang="0">
                      <a:pos x="563" y="500"/>
                    </a:cxn>
                    <a:cxn ang="0">
                      <a:pos x="603" y="427"/>
                    </a:cxn>
                    <a:cxn ang="0">
                      <a:pos x="632" y="355"/>
                    </a:cxn>
                    <a:cxn ang="0">
                      <a:pos x="647" y="286"/>
                    </a:cxn>
                    <a:cxn ang="0">
                      <a:pos x="648" y="224"/>
                    </a:cxn>
                    <a:cxn ang="0">
                      <a:pos x="643" y="198"/>
                    </a:cxn>
                    <a:cxn ang="0">
                      <a:pos x="633" y="171"/>
                    </a:cxn>
                    <a:cxn ang="0">
                      <a:pos x="622" y="149"/>
                    </a:cxn>
                    <a:cxn ang="0">
                      <a:pos x="605" y="129"/>
                    </a:cxn>
                  </a:cxnLst>
                  <a:rect l="0" t="0" r="r" b="b"/>
                  <a:pathLst>
                    <a:path w="648" h="651">
                      <a:moveTo>
                        <a:pt x="605" y="129"/>
                      </a:moveTo>
                      <a:lnTo>
                        <a:pt x="605" y="129"/>
                      </a:lnTo>
                      <a:lnTo>
                        <a:pt x="521" y="45"/>
                      </a:lnTo>
                      <a:lnTo>
                        <a:pt x="521" y="45"/>
                      </a:lnTo>
                      <a:lnTo>
                        <a:pt x="511" y="35"/>
                      </a:lnTo>
                      <a:lnTo>
                        <a:pt x="501" y="29"/>
                      </a:lnTo>
                      <a:lnTo>
                        <a:pt x="489" y="22"/>
                      </a:lnTo>
                      <a:lnTo>
                        <a:pt x="478" y="15"/>
                      </a:lnTo>
                      <a:lnTo>
                        <a:pt x="464" y="10"/>
                      </a:lnTo>
                      <a:lnTo>
                        <a:pt x="453" y="7"/>
                      </a:lnTo>
                      <a:lnTo>
                        <a:pt x="437" y="3"/>
                      </a:lnTo>
                      <a:lnTo>
                        <a:pt x="424" y="2"/>
                      </a:lnTo>
                      <a:lnTo>
                        <a:pt x="394" y="0"/>
                      </a:lnTo>
                      <a:lnTo>
                        <a:pt x="362" y="2"/>
                      </a:lnTo>
                      <a:lnTo>
                        <a:pt x="329" y="8"/>
                      </a:lnTo>
                      <a:lnTo>
                        <a:pt x="293" y="17"/>
                      </a:lnTo>
                      <a:lnTo>
                        <a:pt x="258" y="30"/>
                      </a:lnTo>
                      <a:lnTo>
                        <a:pt x="221" y="45"/>
                      </a:lnTo>
                      <a:lnTo>
                        <a:pt x="185" y="65"/>
                      </a:lnTo>
                      <a:lnTo>
                        <a:pt x="148" y="87"/>
                      </a:lnTo>
                      <a:lnTo>
                        <a:pt x="109" y="112"/>
                      </a:lnTo>
                      <a:lnTo>
                        <a:pt x="72" y="141"/>
                      </a:lnTo>
                      <a:lnTo>
                        <a:pt x="36" y="172"/>
                      </a:lnTo>
                      <a:lnTo>
                        <a:pt x="0" y="206"/>
                      </a:lnTo>
                      <a:lnTo>
                        <a:pt x="0" y="206"/>
                      </a:lnTo>
                      <a:lnTo>
                        <a:pt x="0" y="206"/>
                      </a:lnTo>
                      <a:lnTo>
                        <a:pt x="0" y="206"/>
                      </a:lnTo>
                      <a:lnTo>
                        <a:pt x="5" y="238"/>
                      </a:lnTo>
                      <a:lnTo>
                        <a:pt x="12" y="271"/>
                      </a:lnTo>
                      <a:lnTo>
                        <a:pt x="22" y="305"/>
                      </a:lnTo>
                      <a:lnTo>
                        <a:pt x="32" y="336"/>
                      </a:lnTo>
                      <a:lnTo>
                        <a:pt x="46" y="368"/>
                      </a:lnTo>
                      <a:lnTo>
                        <a:pt x="61" y="398"/>
                      </a:lnTo>
                      <a:lnTo>
                        <a:pt x="79" y="427"/>
                      </a:lnTo>
                      <a:lnTo>
                        <a:pt x="89" y="439"/>
                      </a:lnTo>
                      <a:lnTo>
                        <a:pt x="99" y="450"/>
                      </a:lnTo>
                      <a:lnTo>
                        <a:pt x="99" y="450"/>
                      </a:lnTo>
                      <a:lnTo>
                        <a:pt x="139" y="487"/>
                      </a:lnTo>
                      <a:lnTo>
                        <a:pt x="185" y="526"/>
                      </a:lnTo>
                      <a:lnTo>
                        <a:pt x="232" y="564"/>
                      </a:lnTo>
                      <a:lnTo>
                        <a:pt x="257" y="581"/>
                      </a:lnTo>
                      <a:lnTo>
                        <a:pt x="280" y="596"/>
                      </a:lnTo>
                      <a:lnTo>
                        <a:pt x="304" y="611"/>
                      </a:lnTo>
                      <a:lnTo>
                        <a:pt x="327" y="624"/>
                      </a:lnTo>
                      <a:lnTo>
                        <a:pt x="350" y="634"/>
                      </a:lnTo>
                      <a:lnTo>
                        <a:pt x="372" y="643"/>
                      </a:lnTo>
                      <a:lnTo>
                        <a:pt x="392" y="648"/>
                      </a:lnTo>
                      <a:lnTo>
                        <a:pt x="412" y="651"/>
                      </a:lnTo>
                      <a:lnTo>
                        <a:pt x="429" y="651"/>
                      </a:lnTo>
                      <a:lnTo>
                        <a:pt x="437" y="649"/>
                      </a:lnTo>
                      <a:lnTo>
                        <a:pt x="446" y="648"/>
                      </a:lnTo>
                      <a:lnTo>
                        <a:pt x="446" y="648"/>
                      </a:lnTo>
                      <a:lnTo>
                        <a:pt x="479" y="611"/>
                      </a:lnTo>
                      <a:lnTo>
                        <a:pt x="509" y="574"/>
                      </a:lnTo>
                      <a:lnTo>
                        <a:pt x="538" y="537"/>
                      </a:lnTo>
                      <a:lnTo>
                        <a:pt x="563" y="500"/>
                      </a:lnTo>
                      <a:lnTo>
                        <a:pt x="585" y="464"/>
                      </a:lnTo>
                      <a:lnTo>
                        <a:pt x="603" y="427"/>
                      </a:lnTo>
                      <a:lnTo>
                        <a:pt x="620" y="390"/>
                      </a:lnTo>
                      <a:lnTo>
                        <a:pt x="632" y="355"/>
                      </a:lnTo>
                      <a:lnTo>
                        <a:pt x="642" y="320"/>
                      </a:lnTo>
                      <a:lnTo>
                        <a:pt x="647" y="286"/>
                      </a:lnTo>
                      <a:lnTo>
                        <a:pt x="648" y="254"/>
                      </a:lnTo>
                      <a:lnTo>
                        <a:pt x="648" y="224"/>
                      </a:lnTo>
                      <a:lnTo>
                        <a:pt x="645" y="211"/>
                      </a:lnTo>
                      <a:lnTo>
                        <a:pt x="643" y="198"/>
                      </a:lnTo>
                      <a:lnTo>
                        <a:pt x="638" y="184"/>
                      </a:lnTo>
                      <a:lnTo>
                        <a:pt x="633" y="171"/>
                      </a:lnTo>
                      <a:lnTo>
                        <a:pt x="628" y="159"/>
                      </a:lnTo>
                      <a:lnTo>
                        <a:pt x="622" y="149"/>
                      </a:lnTo>
                      <a:lnTo>
                        <a:pt x="613" y="137"/>
                      </a:lnTo>
                      <a:lnTo>
                        <a:pt x="605" y="129"/>
                      </a:lnTo>
                      <a:lnTo>
                        <a:pt x="605" y="129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36" name="Freeform 168"/>
                <p:cNvSpPr>
                  <a:spLocks/>
                </p:cNvSpPr>
                <p:nvPr/>
              </p:nvSpPr>
              <p:spPr bwMode="auto">
                <a:xfrm>
                  <a:off x="2353" y="745"/>
                  <a:ext cx="324" cy="288"/>
                </a:xfrm>
                <a:custGeom>
                  <a:avLst/>
                  <a:gdLst/>
                  <a:ahLst/>
                  <a:cxnLst>
                    <a:cxn ang="0">
                      <a:pos x="303" y="244"/>
                    </a:cxn>
                    <a:cxn ang="0">
                      <a:pos x="303" y="244"/>
                    </a:cxn>
                    <a:cxn ang="0">
                      <a:pos x="293" y="233"/>
                    </a:cxn>
                    <a:cxn ang="0">
                      <a:pos x="283" y="221"/>
                    </a:cxn>
                    <a:cxn ang="0">
                      <a:pos x="265" y="192"/>
                    </a:cxn>
                    <a:cxn ang="0">
                      <a:pos x="250" y="162"/>
                    </a:cxn>
                    <a:cxn ang="0">
                      <a:pos x="236" y="130"/>
                    </a:cxn>
                    <a:cxn ang="0">
                      <a:pos x="226" y="99"/>
                    </a:cxn>
                    <a:cxn ang="0">
                      <a:pos x="216" y="65"/>
                    </a:cxn>
                    <a:cxn ang="0">
                      <a:pos x="209" y="32"/>
                    </a:cxn>
                    <a:cxn ang="0">
                      <a:pos x="204" y="0"/>
                    </a:cxn>
                    <a:cxn ang="0">
                      <a:pos x="204" y="0"/>
                    </a:cxn>
                    <a:cxn ang="0">
                      <a:pos x="181" y="23"/>
                    </a:cxn>
                    <a:cxn ang="0">
                      <a:pos x="161" y="47"/>
                    </a:cxn>
                    <a:cxn ang="0">
                      <a:pos x="141" y="70"/>
                    </a:cxn>
                    <a:cxn ang="0">
                      <a:pos x="122" y="94"/>
                    </a:cxn>
                    <a:cxn ang="0">
                      <a:pos x="106" y="117"/>
                    </a:cxn>
                    <a:cxn ang="0">
                      <a:pos x="89" y="142"/>
                    </a:cxn>
                    <a:cxn ang="0">
                      <a:pos x="74" y="166"/>
                    </a:cxn>
                    <a:cxn ang="0">
                      <a:pos x="60" y="189"/>
                    </a:cxn>
                    <a:cxn ang="0">
                      <a:pos x="49" y="212"/>
                    </a:cxn>
                    <a:cxn ang="0">
                      <a:pos x="37" y="238"/>
                    </a:cxn>
                    <a:cxn ang="0">
                      <a:pos x="27" y="261"/>
                    </a:cxn>
                    <a:cxn ang="0">
                      <a:pos x="19" y="283"/>
                    </a:cxn>
                    <a:cxn ang="0">
                      <a:pos x="12" y="306"/>
                    </a:cxn>
                    <a:cxn ang="0">
                      <a:pos x="7" y="328"/>
                    </a:cxn>
                    <a:cxn ang="0">
                      <a:pos x="2" y="350"/>
                    </a:cxn>
                    <a:cxn ang="0">
                      <a:pos x="0" y="371"/>
                    </a:cxn>
                    <a:cxn ang="0">
                      <a:pos x="0" y="371"/>
                    </a:cxn>
                    <a:cxn ang="0">
                      <a:pos x="44" y="398"/>
                    </a:cxn>
                    <a:cxn ang="0">
                      <a:pos x="97" y="428"/>
                    </a:cxn>
                    <a:cxn ang="0">
                      <a:pos x="158" y="462"/>
                    </a:cxn>
                    <a:cxn ang="0">
                      <a:pos x="221" y="494"/>
                    </a:cxn>
                    <a:cxn ang="0">
                      <a:pos x="288" y="524"/>
                    </a:cxn>
                    <a:cxn ang="0">
                      <a:pos x="322" y="537"/>
                    </a:cxn>
                    <a:cxn ang="0">
                      <a:pos x="355" y="549"/>
                    </a:cxn>
                    <a:cxn ang="0">
                      <a:pos x="387" y="559"/>
                    </a:cxn>
                    <a:cxn ang="0">
                      <a:pos x="419" y="566"/>
                    </a:cxn>
                    <a:cxn ang="0">
                      <a:pos x="449" y="572"/>
                    </a:cxn>
                    <a:cxn ang="0">
                      <a:pos x="477" y="576"/>
                    </a:cxn>
                    <a:cxn ang="0">
                      <a:pos x="477" y="576"/>
                    </a:cxn>
                    <a:cxn ang="0">
                      <a:pos x="521" y="549"/>
                    </a:cxn>
                    <a:cxn ang="0">
                      <a:pos x="563" y="517"/>
                    </a:cxn>
                    <a:cxn ang="0">
                      <a:pos x="606" y="482"/>
                    </a:cxn>
                    <a:cxn ang="0">
                      <a:pos x="648" y="442"/>
                    </a:cxn>
                    <a:cxn ang="0">
                      <a:pos x="648" y="442"/>
                    </a:cxn>
                    <a:cxn ang="0">
                      <a:pos x="650" y="442"/>
                    </a:cxn>
                    <a:cxn ang="0">
                      <a:pos x="650" y="442"/>
                    </a:cxn>
                    <a:cxn ang="0">
                      <a:pos x="641" y="443"/>
                    </a:cxn>
                    <a:cxn ang="0">
                      <a:pos x="633" y="445"/>
                    </a:cxn>
                    <a:cxn ang="0">
                      <a:pos x="616" y="445"/>
                    </a:cxn>
                    <a:cxn ang="0">
                      <a:pos x="596" y="442"/>
                    </a:cxn>
                    <a:cxn ang="0">
                      <a:pos x="576" y="437"/>
                    </a:cxn>
                    <a:cxn ang="0">
                      <a:pos x="554" y="428"/>
                    </a:cxn>
                    <a:cxn ang="0">
                      <a:pos x="531" y="418"/>
                    </a:cxn>
                    <a:cxn ang="0">
                      <a:pos x="508" y="405"/>
                    </a:cxn>
                    <a:cxn ang="0">
                      <a:pos x="484" y="390"/>
                    </a:cxn>
                    <a:cxn ang="0">
                      <a:pos x="461" y="375"/>
                    </a:cxn>
                    <a:cxn ang="0">
                      <a:pos x="436" y="358"/>
                    </a:cxn>
                    <a:cxn ang="0">
                      <a:pos x="389" y="320"/>
                    </a:cxn>
                    <a:cxn ang="0">
                      <a:pos x="343" y="281"/>
                    </a:cxn>
                    <a:cxn ang="0">
                      <a:pos x="303" y="244"/>
                    </a:cxn>
                    <a:cxn ang="0">
                      <a:pos x="303" y="244"/>
                    </a:cxn>
                  </a:cxnLst>
                  <a:rect l="0" t="0" r="r" b="b"/>
                  <a:pathLst>
                    <a:path w="650" h="576">
                      <a:moveTo>
                        <a:pt x="303" y="244"/>
                      </a:moveTo>
                      <a:lnTo>
                        <a:pt x="303" y="244"/>
                      </a:lnTo>
                      <a:lnTo>
                        <a:pt x="293" y="233"/>
                      </a:lnTo>
                      <a:lnTo>
                        <a:pt x="283" y="221"/>
                      </a:lnTo>
                      <a:lnTo>
                        <a:pt x="265" y="192"/>
                      </a:lnTo>
                      <a:lnTo>
                        <a:pt x="250" y="162"/>
                      </a:lnTo>
                      <a:lnTo>
                        <a:pt x="236" y="130"/>
                      </a:lnTo>
                      <a:lnTo>
                        <a:pt x="226" y="99"/>
                      </a:lnTo>
                      <a:lnTo>
                        <a:pt x="216" y="65"/>
                      </a:lnTo>
                      <a:lnTo>
                        <a:pt x="209" y="32"/>
                      </a:lnTo>
                      <a:lnTo>
                        <a:pt x="204" y="0"/>
                      </a:lnTo>
                      <a:lnTo>
                        <a:pt x="204" y="0"/>
                      </a:lnTo>
                      <a:lnTo>
                        <a:pt x="181" y="23"/>
                      </a:lnTo>
                      <a:lnTo>
                        <a:pt x="161" y="47"/>
                      </a:lnTo>
                      <a:lnTo>
                        <a:pt x="141" y="70"/>
                      </a:lnTo>
                      <a:lnTo>
                        <a:pt x="122" y="94"/>
                      </a:lnTo>
                      <a:lnTo>
                        <a:pt x="106" y="117"/>
                      </a:lnTo>
                      <a:lnTo>
                        <a:pt x="89" y="142"/>
                      </a:lnTo>
                      <a:lnTo>
                        <a:pt x="74" y="166"/>
                      </a:lnTo>
                      <a:lnTo>
                        <a:pt x="60" y="189"/>
                      </a:lnTo>
                      <a:lnTo>
                        <a:pt x="49" y="212"/>
                      </a:lnTo>
                      <a:lnTo>
                        <a:pt x="37" y="238"/>
                      </a:lnTo>
                      <a:lnTo>
                        <a:pt x="27" y="261"/>
                      </a:lnTo>
                      <a:lnTo>
                        <a:pt x="19" y="283"/>
                      </a:lnTo>
                      <a:lnTo>
                        <a:pt x="12" y="306"/>
                      </a:lnTo>
                      <a:lnTo>
                        <a:pt x="7" y="328"/>
                      </a:lnTo>
                      <a:lnTo>
                        <a:pt x="2" y="350"/>
                      </a:lnTo>
                      <a:lnTo>
                        <a:pt x="0" y="371"/>
                      </a:lnTo>
                      <a:lnTo>
                        <a:pt x="0" y="371"/>
                      </a:lnTo>
                      <a:lnTo>
                        <a:pt x="44" y="398"/>
                      </a:lnTo>
                      <a:lnTo>
                        <a:pt x="97" y="428"/>
                      </a:lnTo>
                      <a:lnTo>
                        <a:pt x="158" y="462"/>
                      </a:lnTo>
                      <a:lnTo>
                        <a:pt x="221" y="494"/>
                      </a:lnTo>
                      <a:lnTo>
                        <a:pt x="288" y="524"/>
                      </a:lnTo>
                      <a:lnTo>
                        <a:pt x="322" y="537"/>
                      </a:lnTo>
                      <a:lnTo>
                        <a:pt x="355" y="549"/>
                      </a:lnTo>
                      <a:lnTo>
                        <a:pt x="387" y="559"/>
                      </a:lnTo>
                      <a:lnTo>
                        <a:pt x="419" y="566"/>
                      </a:lnTo>
                      <a:lnTo>
                        <a:pt x="449" y="572"/>
                      </a:lnTo>
                      <a:lnTo>
                        <a:pt x="477" y="576"/>
                      </a:lnTo>
                      <a:lnTo>
                        <a:pt x="477" y="576"/>
                      </a:lnTo>
                      <a:lnTo>
                        <a:pt x="521" y="549"/>
                      </a:lnTo>
                      <a:lnTo>
                        <a:pt x="563" y="517"/>
                      </a:lnTo>
                      <a:lnTo>
                        <a:pt x="606" y="482"/>
                      </a:lnTo>
                      <a:lnTo>
                        <a:pt x="648" y="442"/>
                      </a:lnTo>
                      <a:lnTo>
                        <a:pt x="648" y="442"/>
                      </a:lnTo>
                      <a:lnTo>
                        <a:pt x="650" y="442"/>
                      </a:lnTo>
                      <a:lnTo>
                        <a:pt x="650" y="442"/>
                      </a:lnTo>
                      <a:lnTo>
                        <a:pt x="641" y="443"/>
                      </a:lnTo>
                      <a:lnTo>
                        <a:pt x="633" y="445"/>
                      </a:lnTo>
                      <a:lnTo>
                        <a:pt x="616" y="445"/>
                      </a:lnTo>
                      <a:lnTo>
                        <a:pt x="596" y="442"/>
                      </a:lnTo>
                      <a:lnTo>
                        <a:pt x="576" y="437"/>
                      </a:lnTo>
                      <a:lnTo>
                        <a:pt x="554" y="428"/>
                      </a:lnTo>
                      <a:lnTo>
                        <a:pt x="531" y="418"/>
                      </a:lnTo>
                      <a:lnTo>
                        <a:pt x="508" y="405"/>
                      </a:lnTo>
                      <a:lnTo>
                        <a:pt x="484" y="390"/>
                      </a:lnTo>
                      <a:lnTo>
                        <a:pt x="461" y="375"/>
                      </a:lnTo>
                      <a:lnTo>
                        <a:pt x="436" y="358"/>
                      </a:lnTo>
                      <a:lnTo>
                        <a:pt x="389" y="320"/>
                      </a:lnTo>
                      <a:lnTo>
                        <a:pt x="343" y="281"/>
                      </a:lnTo>
                      <a:lnTo>
                        <a:pt x="303" y="244"/>
                      </a:lnTo>
                      <a:lnTo>
                        <a:pt x="303" y="244"/>
                      </a:lnTo>
                      <a:close/>
                    </a:path>
                  </a:pathLst>
                </a:custGeom>
                <a:solidFill>
                  <a:srgbClr val="1A1A1A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37" name="Freeform 169"/>
                <p:cNvSpPr>
                  <a:spLocks/>
                </p:cNvSpPr>
                <p:nvPr/>
              </p:nvSpPr>
              <p:spPr bwMode="auto">
                <a:xfrm>
                  <a:off x="2357" y="773"/>
                  <a:ext cx="161" cy="259"/>
                </a:xfrm>
                <a:custGeom>
                  <a:avLst/>
                  <a:gdLst/>
                  <a:ahLst/>
                  <a:cxnLst>
                    <a:cxn ang="0">
                      <a:pos x="44" y="474"/>
                    </a:cxn>
                    <a:cxn ang="0">
                      <a:pos x="44" y="474"/>
                    </a:cxn>
                    <a:cxn ang="0">
                      <a:pos x="56" y="484"/>
                    </a:cxn>
                    <a:cxn ang="0">
                      <a:pos x="69" y="494"/>
                    </a:cxn>
                    <a:cxn ang="0">
                      <a:pos x="83" y="501"/>
                    </a:cxn>
                    <a:cxn ang="0">
                      <a:pos x="96" y="507"/>
                    </a:cxn>
                    <a:cxn ang="0">
                      <a:pos x="111" y="512"/>
                    </a:cxn>
                    <a:cxn ang="0">
                      <a:pos x="128" y="516"/>
                    </a:cxn>
                    <a:cxn ang="0">
                      <a:pos x="145" y="517"/>
                    </a:cxn>
                    <a:cxn ang="0">
                      <a:pos x="163" y="519"/>
                    </a:cxn>
                    <a:cxn ang="0">
                      <a:pos x="181" y="519"/>
                    </a:cxn>
                    <a:cxn ang="0">
                      <a:pos x="200" y="517"/>
                    </a:cxn>
                    <a:cxn ang="0">
                      <a:pos x="218" y="514"/>
                    </a:cxn>
                    <a:cxn ang="0">
                      <a:pos x="238" y="511"/>
                    </a:cxn>
                    <a:cxn ang="0">
                      <a:pos x="258" y="506"/>
                    </a:cxn>
                    <a:cxn ang="0">
                      <a:pos x="280" y="499"/>
                    </a:cxn>
                    <a:cxn ang="0">
                      <a:pos x="322" y="482"/>
                    </a:cxn>
                    <a:cxn ang="0">
                      <a:pos x="163" y="0"/>
                    </a:cxn>
                    <a:cxn ang="0">
                      <a:pos x="163" y="0"/>
                    </a:cxn>
                    <a:cxn ang="0">
                      <a:pos x="136" y="34"/>
                    </a:cxn>
                    <a:cxn ang="0">
                      <a:pos x="109" y="67"/>
                    </a:cxn>
                    <a:cxn ang="0">
                      <a:pos x="86" y="102"/>
                    </a:cxn>
                    <a:cxn ang="0">
                      <a:pos x="66" y="136"/>
                    </a:cxn>
                    <a:cxn ang="0">
                      <a:pos x="49" y="171"/>
                    </a:cxn>
                    <a:cxn ang="0">
                      <a:pos x="32" y="204"/>
                    </a:cxn>
                    <a:cxn ang="0">
                      <a:pos x="21" y="238"/>
                    </a:cxn>
                    <a:cxn ang="0">
                      <a:pos x="11" y="270"/>
                    </a:cxn>
                    <a:cxn ang="0">
                      <a:pos x="4" y="301"/>
                    </a:cxn>
                    <a:cxn ang="0">
                      <a:pos x="0" y="332"/>
                    </a:cxn>
                    <a:cxn ang="0">
                      <a:pos x="0" y="360"/>
                    </a:cxn>
                    <a:cxn ang="0">
                      <a:pos x="2" y="387"/>
                    </a:cxn>
                    <a:cxn ang="0">
                      <a:pos x="9" y="412"/>
                    </a:cxn>
                    <a:cxn ang="0">
                      <a:pos x="17" y="435"/>
                    </a:cxn>
                    <a:cxn ang="0">
                      <a:pos x="22" y="445"/>
                    </a:cxn>
                    <a:cxn ang="0">
                      <a:pos x="29" y="455"/>
                    </a:cxn>
                    <a:cxn ang="0">
                      <a:pos x="36" y="465"/>
                    </a:cxn>
                    <a:cxn ang="0">
                      <a:pos x="44" y="474"/>
                    </a:cxn>
                    <a:cxn ang="0">
                      <a:pos x="44" y="474"/>
                    </a:cxn>
                  </a:cxnLst>
                  <a:rect l="0" t="0" r="r" b="b"/>
                  <a:pathLst>
                    <a:path w="322" h="519">
                      <a:moveTo>
                        <a:pt x="44" y="474"/>
                      </a:moveTo>
                      <a:lnTo>
                        <a:pt x="44" y="474"/>
                      </a:lnTo>
                      <a:lnTo>
                        <a:pt x="56" y="484"/>
                      </a:lnTo>
                      <a:lnTo>
                        <a:pt x="69" y="494"/>
                      </a:lnTo>
                      <a:lnTo>
                        <a:pt x="83" y="501"/>
                      </a:lnTo>
                      <a:lnTo>
                        <a:pt x="96" y="507"/>
                      </a:lnTo>
                      <a:lnTo>
                        <a:pt x="111" y="512"/>
                      </a:lnTo>
                      <a:lnTo>
                        <a:pt x="128" y="516"/>
                      </a:lnTo>
                      <a:lnTo>
                        <a:pt x="145" y="517"/>
                      </a:lnTo>
                      <a:lnTo>
                        <a:pt x="163" y="519"/>
                      </a:lnTo>
                      <a:lnTo>
                        <a:pt x="181" y="519"/>
                      </a:lnTo>
                      <a:lnTo>
                        <a:pt x="200" y="517"/>
                      </a:lnTo>
                      <a:lnTo>
                        <a:pt x="218" y="514"/>
                      </a:lnTo>
                      <a:lnTo>
                        <a:pt x="238" y="511"/>
                      </a:lnTo>
                      <a:lnTo>
                        <a:pt x="258" y="506"/>
                      </a:lnTo>
                      <a:lnTo>
                        <a:pt x="280" y="499"/>
                      </a:lnTo>
                      <a:lnTo>
                        <a:pt x="322" y="482"/>
                      </a:lnTo>
                      <a:lnTo>
                        <a:pt x="163" y="0"/>
                      </a:lnTo>
                      <a:lnTo>
                        <a:pt x="163" y="0"/>
                      </a:lnTo>
                      <a:lnTo>
                        <a:pt x="136" y="34"/>
                      </a:lnTo>
                      <a:lnTo>
                        <a:pt x="109" y="67"/>
                      </a:lnTo>
                      <a:lnTo>
                        <a:pt x="86" y="102"/>
                      </a:lnTo>
                      <a:lnTo>
                        <a:pt x="66" y="136"/>
                      </a:lnTo>
                      <a:lnTo>
                        <a:pt x="49" y="171"/>
                      </a:lnTo>
                      <a:lnTo>
                        <a:pt x="32" y="204"/>
                      </a:lnTo>
                      <a:lnTo>
                        <a:pt x="21" y="238"/>
                      </a:lnTo>
                      <a:lnTo>
                        <a:pt x="11" y="270"/>
                      </a:lnTo>
                      <a:lnTo>
                        <a:pt x="4" y="301"/>
                      </a:lnTo>
                      <a:lnTo>
                        <a:pt x="0" y="332"/>
                      </a:lnTo>
                      <a:lnTo>
                        <a:pt x="0" y="360"/>
                      </a:lnTo>
                      <a:lnTo>
                        <a:pt x="2" y="387"/>
                      </a:lnTo>
                      <a:lnTo>
                        <a:pt x="9" y="412"/>
                      </a:lnTo>
                      <a:lnTo>
                        <a:pt x="17" y="435"/>
                      </a:lnTo>
                      <a:lnTo>
                        <a:pt x="22" y="445"/>
                      </a:lnTo>
                      <a:lnTo>
                        <a:pt x="29" y="455"/>
                      </a:lnTo>
                      <a:lnTo>
                        <a:pt x="36" y="465"/>
                      </a:lnTo>
                      <a:lnTo>
                        <a:pt x="44" y="474"/>
                      </a:lnTo>
                      <a:lnTo>
                        <a:pt x="44" y="47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38" name="Freeform 170"/>
                <p:cNvSpPr>
                  <a:spLocks/>
                </p:cNvSpPr>
                <p:nvPr/>
              </p:nvSpPr>
              <p:spPr bwMode="auto">
                <a:xfrm>
                  <a:off x="2605" y="648"/>
                  <a:ext cx="136" cy="257"/>
                </a:xfrm>
                <a:custGeom>
                  <a:avLst/>
                  <a:gdLst/>
                  <a:ahLst/>
                  <a:cxnLst>
                    <a:cxn ang="0">
                      <a:pos x="117" y="0"/>
                    </a:cxn>
                    <a:cxn ang="0">
                      <a:pos x="117" y="0"/>
                    </a:cxn>
                    <a:cxn ang="0">
                      <a:pos x="89" y="0"/>
                    </a:cxn>
                    <a:cxn ang="0">
                      <a:pos x="60" y="3"/>
                    </a:cxn>
                    <a:cxn ang="0">
                      <a:pos x="32" y="9"/>
                    </a:cxn>
                    <a:cxn ang="0">
                      <a:pos x="0" y="17"/>
                    </a:cxn>
                    <a:cxn ang="0">
                      <a:pos x="112" y="516"/>
                    </a:cxn>
                    <a:cxn ang="0">
                      <a:pos x="112" y="516"/>
                    </a:cxn>
                    <a:cxn ang="0">
                      <a:pos x="146" y="474"/>
                    </a:cxn>
                    <a:cxn ang="0">
                      <a:pos x="176" y="432"/>
                    </a:cxn>
                    <a:cxn ang="0">
                      <a:pos x="202" y="390"/>
                    </a:cxn>
                    <a:cxn ang="0">
                      <a:pos x="224" y="347"/>
                    </a:cxn>
                    <a:cxn ang="0">
                      <a:pos x="243" y="306"/>
                    </a:cxn>
                    <a:cxn ang="0">
                      <a:pos x="256" y="266"/>
                    </a:cxn>
                    <a:cxn ang="0">
                      <a:pos x="266" y="226"/>
                    </a:cxn>
                    <a:cxn ang="0">
                      <a:pos x="269" y="208"/>
                    </a:cxn>
                    <a:cxn ang="0">
                      <a:pos x="271" y="189"/>
                    </a:cxn>
                    <a:cxn ang="0">
                      <a:pos x="271" y="189"/>
                    </a:cxn>
                    <a:cxn ang="0">
                      <a:pos x="246" y="188"/>
                    </a:cxn>
                    <a:cxn ang="0">
                      <a:pos x="221" y="183"/>
                    </a:cxn>
                    <a:cxn ang="0">
                      <a:pos x="201" y="176"/>
                    </a:cxn>
                    <a:cxn ang="0">
                      <a:pos x="182" y="169"/>
                    </a:cxn>
                    <a:cxn ang="0">
                      <a:pos x="167" y="159"/>
                    </a:cxn>
                    <a:cxn ang="0">
                      <a:pos x="154" y="147"/>
                    </a:cxn>
                    <a:cxn ang="0">
                      <a:pos x="144" y="136"/>
                    </a:cxn>
                    <a:cxn ang="0">
                      <a:pos x="134" y="122"/>
                    </a:cxn>
                    <a:cxn ang="0">
                      <a:pos x="127" y="107"/>
                    </a:cxn>
                    <a:cxn ang="0">
                      <a:pos x="122" y="94"/>
                    </a:cxn>
                    <a:cxn ang="0">
                      <a:pos x="119" y="77"/>
                    </a:cxn>
                    <a:cxn ang="0">
                      <a:pos x="115" y="62"/>
                    </a:cxn>
                    <a:cxn ang="0">
                      <a:pos x="114" y="47"/>
                    </a:cxn>
                    <a:cxn ang="0">
                      <a:pos x="114" y="30"/>
                    </a:cxn>
                    <a:cxn ang="0">
                      <a:pos x="117" y="0"/>
                    </a:cxn>
                    <a:cxn ang="0">
                      <a:pos x="117" y="0"/>
                    </a:cxn>
                  </a:cxnLst>
                  <a:rect l="0" t="0" r="r" b="b"/>
                  <a:pathLst>
                    <a:path w="271" h="516">
                      <a:moveTo>
                        <a:pt x="117" y="0"/>
                      </a:moveTo>
                      <a:lnTo>
                        <a:pt x="117" y="0"/>
                      </a:lnTo>
                      <a:lnTo>
                        <a:pt x="89" y="0"/>
                      </a:lnTo>
                      <a:lnTo>
                        <a:pt x="60" y="3"/>
                      </a:lnTo>
                      <a:lnTo>
                        <a:pt x="32" y="9"/>
                      </a:lnTo>
                      <a:lnTo>
                        <a:pt x="0" y="17"/>
                      </a:lnTo>
                      <a:lnTo>
                        <a:pt x="112" y="516"/>
                      </a:lnTo>
                      <a:lnTo>
                        <a:pt x="112" y="516"/>
                      </a:lnTo>
                      <a:lnTo>
                        <a:pt x="146" y="474"/>
                      </a:lnTo>
                      <a:lnTo>
                        <a:pt x="176" y="432"/>
                      </a:lnTo>
                      <a:lnTo>
                        <a:pt x="202" y="390"/>
                      </a:lnTo>
                      <a:lnTo>
                        <a:pt x="224" y="347"/>
                      </a:lnTo>
                      <a:lnTo>
                        <a:pt x="243" y="306"/>
                      </a:lnTo>
                      <a:lnTo>
                        <a:pt x="256" y="266"/>
                      </a:lnTo>
                      <a:lnTo>
                        <a:pt x="266" y="226"/>
                      </a:lnTo>
                      <a:lnTo>
                        <a:pt x="269" y="208"/>
                      </a:lnTo>
                      <a:lnTo>
                        <a:pt x="271" y="189"/>
                      </a:lnTo>
                      <a:lnTo>
                        <a:pt x="271" y="189"/>
                      </a:lnTo>
                      <a:lnTo>
                        <a:pt x="246" y="188"/>
                      </a:lnTo>
                      <a:lnTo>
                        <a:pt x="221" y="183"/>
                      </a:lnTo>
                      <a:lnTo>
                        <a:pt x="201" y="176"/>
                      </a:lnTo>
                      <a:lnTo>
                        <a:pt x="182" y="169"/>
                      </a:lnTo>
                      <a:lnTo>
                        <a:pt x="167" y="159"/>
                      </a:lnTo>
                      <a:lnTo>
                        <a:pt x="154" y="147"/>
                      </a:lnTo>
                      <a:lnTo>
                        <a:pt x="144" y="136"/>
                      </a:lnTo>
                      <a:lnTo>
                        <a:pt x="134" y="122"/>
                      </a:lnTo>
                      <a:lnTo>
                        <a:pt x="127" y="107"/>
                      </a:lnTo>
                      <a:lnTo>
                        <a:pt x="122" y="94"/>
                      </a:lnTo>
                      <a:lnTo>
                        <a:pt x="119" y="77"/>
                      </a:lnTo>
                      <a:lnTo>
                        <a:pt x="115" y="62"/>
                      </a:lnTo>
                      <a:lnTo>
                        <a:pt x="114" y="47"/>
                      </a:lnTo>
                      <a:lnTo>
                        <a:pt x="114" y="30"/>
                      </a:lnTo>
                      <a:lnTo>
                        <a:pt x="117" y="0"/>
                      </a:lnTo>
                      <a:lnTo>
                        <a:pt x="117" y="0"/>
                      </a:lnTo>
                      <a:close/>
                    </a:path>
                  </a:pathLst>
                </a:custGeom>
                <a:solidFill>
                  <a:srgbClr val="CCCCC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39" name="Freeform 171"/>
                <p:cNvSpPr>
                  <a:spLocks/>
                </p:cNvSpPr>
                <p:nvPr/>
              </p:nvSpPr>
              <p:spPr bwMode="auto">
                <a:xfrm>
                  <a:off x="2662" y="648"/>
                  <a:ext cx="80" cy="94"/>
                </a:xfrm>
                <a:custGeom>
                  <a:avLst/>
                  <a:gdLst/>
                  <a:ahLst/>
                  <a:cxnLst>
                    <a:cxn ang="0">
                      <a:pos x="114" y="44"/>
                    </a:cxn>
                    <a:cxn ang="0">
                      <a:pos x="114" y="44"/>
                    </a:cxn>
                    <a:cxn ang="0">
                      <a:pos x="104" y="34"/>
                    </a:cxn>
                    <a:cxn ang="0">
                      <a:pos x="92" y="25"/>
                    </a:cxn>
                    <a:cxn ang="0">
                      <a:pos x="78" y="19"/>
                    </a:cxn>
                    <a:cxn ang="0">
                      <a:pos x="65" y="12"/>
                    </a:cxn>
                    <a:cxn ang="0">
                      <a:pos x="50" y="7"/>
                    </a:cxn>
                    <a:cxn ang="0">
                      <a:pos x="35" y="3"/>
                    </a:cxn>
                    <a:cxn ang="0">
                      <a:pos x="20" y="2"/>
                    </a:cxn>
                    <a:cxn ang="0">
                      <a:pos x="3" y="0"/>
                    </a:cxn>
                    <a:cxn ang="0">
                      <a:pos x="3" y="0"/>
                    </a:cxn>
                    <a:cxn ang="0">
                      <a:pos x="0" y="30"/>
                    </a:cxn>
                    <a:cxn ang="0">
                      <a:pos x="0" y="47"/>
                    </a:cxn>
                    <a:cxn ang="0">
                      <a:pos x="1" y="62"/>
                    </a:cxn>
                    <a:cxn ang="0">
                      <a:pos x="5" y="77"/>
                    </a:cxn>
                    <a:cxn ang="0">
                      <a:pos x="8" y="94"/>
                    </a:cxn>
                    <a:cxn ang="0">
                      <a:pos x="13" y="107"/>
                    </a:cxn>
                    <a:cxn ang="0">
                      <a:pos x="20" y="122"/>
                    </a:cxn>
                    <a:cxn ang="0">
                      <a:pos x="30" y="136"/>
                    </a:cxn>
                    <a:cxn ang="0">
                      <a:pos x="40" y="147"/>
                    </a:cxn>
                    <a:cxn ang="0">
                      <a:pos x="53" y="159"/>
                    </a:cxn>
                    <a:cxn ang="0">
                      <a:pos x="68" y="169"/>
                    </a:cxn>
                    <a:cxn ang="0">
                      <a:pos x="87" y="176"/>
                    </a:cxn>
                    <a:cxn ang="0">
                      <a:pos x="107" y="183"/>
                    </a:cxn>
                    <a:cxn ang="0">
                      <a:pos x="132" y="188"/>
                    </a:cxn>
                    <a:cxn ang="0">
                      <a:pos x="157" y="189"/>
                    </a:cxn>
                    <a:cxn ang="0">
                      <a:pos x="157" y="189"/>
                    </a:cxn>
                    <a:cxn ang="0">
                      <a:pos x="159" y="167"/>
                    </a:cxn>
                    <a:cxn ang="0">
                      <a:pos x="157" y="146"/>
                    </a:cxn>
                    <a:cxn ang="0">
                      <a:pos x="155" y="126"/>
                    </a:cxn>
                    <a:cxn ang="0">
                      <a:pos x="150" y="107"/>
                    </a:cxn>
                    <a:cxn ang="0">
                      <a:pos x="144" y="89"/>
                    </a:cxn>
                    <a:cxn ang="0">
                      <a:pos x="137" y="72"/>
                    </a:cxn>
                    <a:cxn ang="0">
                      <a:pos x="127" y="57"/>
                    </a:cxn>
                    <a:cxn ang="0">
                      <a:pos x="114" y="44"/>
                    </a:cxn>
                    <a:cxn ang="0">
                      <a:pos x="114" y="44"/>
                    </a:cxn>
                  </a:cxnLst>
                  <a:rect l="0" t="0" r="r" b="b"/>
                  <a:pathLst>
                    <a:path w="159" h="189">
                      <a:moveTo>
                        <a:pt x="114" y="44"/>
                      </a:moveTo>
                      <a:lnTo>
                        <a:pt x="114" y="44"/>
                      </a:lnTo>
                      <a:lnTo>
                        <a:pt x="104" y="34"/>
                      </a:lnTo>
                      <a:lnTo>
                        <a:pt x="92" y="25"/>
                      </a:lnTo>
                      <a:lnTo>
                        <a:pt x="78" y="19"/>
                      </a:lnTo>
                      <a:lnTo>
                        <a:pt x="65" y="12"/>
                      </a:lnTo>
                      <a:lnTo>
                        <a:pt x="50" y="7"/>
                      </a:lnTo>
                      <a:lnTo>
                        <a:pt x="35" y="3"/>
                      </a:lnTo>
                      <a:lnTo>
                        <a:pt x="20" y="2"/>
                      </a:lnTo>
                      <a:lnTo>
                        <a:pt x="3" y="0"/>
                      </a:lnTo>
                      <a:lnTo>
                        <a:pt x="3" y="0"/>
                      </a:lnTo>
                      <a:lnTo>
                        <a:pt x="0" y="30"/>
                      </a:lnTo>
                      <a:lnTo>
                        <a:pt x="0" y="47"/>
                      </a:lnTo>
                      <a:lnTo>
                        <a:pt x="1" y="62"/>
                      </a:lnTo>
                      <a:lnTo>
                        <a:pt x="5" y="77"/>
                      </a:lnTo>
                      <a:lnTo>
                        <a:pt x="8" y="94"/>
                      </a:lnTo>
                      <a:lnTo>
                        <a:pt x="13" y="107"/>
                      </a:lnTo>
                      <a:lnTo>
                        <a:pt x="20" y="122"/>
                      </a:lnTo>
                      <a:lnTo>
                        <a:pt x="30" y="136"/>
                      </a:lnTo>
                      <a:lnTo>
                        <a:pt x="40" y="147"/>
                      </a:lnTo>
                      <a:lnTo>
                        <a:pt x="53" y="159"/>
                      </a:lnTo>
                      <a:lnTo>
                        <a:pt x="68" y="169"/>
                      </a:lnTo>
                      <a:lnTo>
                        <a:pt x="87" y="176"/>
                      </a:lnTo>
                      <a:lnTo>
                        <a:pt x="107" y="183"/>
                      </a:lnTo>
                      <a:lnTo>
                        <a:pt x="132" y="188"/>
                      </a:lnTo>
                      <a:lnTo>
                        <a:pt x="157" y="189"/>
                      </a:lnTo>
                      <a:lnTo>
                        <a:pt x="157" y="189"/>
                      </a:lnTo>
                      <a:lnTo>
                        <a:pt x="159" y="167"/>
                      </a:lnTo>
                      <a:lnTo>
                        <a:pt x="157" y="146"/>
                      </a:lnTo>
                      <a:lnTo>
                        <a:pt x="155" y="126"/>
                      </a:lnTo>
                      <a:lnTo>
                        <a:pt x="150" y="107"/>
                      </a:lnTo>
                      <a:lnTo>
                        <a:pt x="144" y="89"/>
                      </a:lnTo>
                      <a:lnTo>
                        <a:pt x="137" y="72"/>
                      </a:lnTo>
                      <a:lnTo>
                        <a:pt x="127" y="57"/>
                      </a:lnTo>
                      <a:lnTo>
                        <a:pt x="114" y="44"/>
                      </a:lnTo>
                      <a:lnTo>
                        <a:pt x="114" y="44"/>
                      </a:lnTo>
                      <a:close/>
                    </a:path>
                  </a:pathLst>
                </a:custGeom>
                <a:solidFill>
                  <a:srgbClr val="9999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40" name="Freeform 172"/>
                <p:cNvSpPr>
                  <a:spLocks/>
                </p:cNvSpPr>
                <p:nvPr/>
              </p:nvSpPr>
              <p:spPr bwMode="auto">
                <a:xfrm>
                  <a:off x="2438" y="656"/>
                  <a:ext cx="224" cy="358"/>
                </a:xfrm>
                <a:custGeom>
                  <a:avLst/>
                  <a:gdLst/>
                  <a:ahLst/>
                  <a:cxnLst>
                    <a:cxn ang="0">
                      <a:pos x="447" y="499"/>
                    </a:cxn>
                    <a:cxn ang="0">
                      <a:pos x="335" y="0"/>
                    </a:cxn>
                    <a:cxn ang="0">
                      <a:pos x="335" y="0"/>
                    </a:cxn>
                    <a:cxn ang="0">
                      <a:pos x="300" y="13"/>
                    </a:cxn>
                    <a:cxn ang="0">
                      <a:pos x="263" y="28"/>
                    </a:cxn>
                    <a:cxn ang="0">
                      <a:pos x="226" y="48"/>
                    </a:cxn>
                    <a:cxn ang="0">
                      <a:pos x="189" y="70"/>
                    </a:cxn>
                    <a:cxn ang="0">
                      <a:pos x="152" y="95"/>
                    </a:cxn>
                    <a:cxn ang="0">
                      <a:pos x="115" y="124"/>
                    </a:cxn>
                    <a:cxn ang="0">
                      <a:pos x="79" y="154"/>
                    </a:cxn>
                    <a:cxn ang="0">
                      <a:pos x="43" y="187"/>
                    </a:cxn>
                    <a:cxn ang="0">
                      <a:pos x="43" y="187"/>
                    </a:cxn>
                    <a:cxn ang="0">
                      <a:pos x="22" y="211"/>
                    </a:cxn>
                    <a:cxn ang="0">
                      <a:pos x="0" y="234"/>
                    </a:cxn>
                    <a:cxn ang="0">
                      <a:pos x="159" y="716"/>
                    </a:cxn>
                    <a:cxn ang="0">
                      <a:pos x="159" y="716"/>
                    </a:cxn>
                    <a:cxn ang="0">
                      <a:pos x="189" y="703"/>
                    </a:cxn>
                    <a:cxn ang="0">
                      <a:pos x="221" y="686"/>
                    </a:cxn>
                    <a:cxn ang="0">
                      <a:pos x="251" y="668"/>
                    </a:cxn>
                    <a:cxn ang="0">
                      <a:pos x="281" y="648"/>
                    </a:cxn>
                    <a:cxn ang="0">
                      <a:pos x="313" y="626"/>
                    </a:cxn>
                    <a:cxn ang="0">
                      <a:pos x="343" y="601"/>
                    </a:cxn>
                    <a:cxn ang="0">
                      <a:pos x="373" y="576"/>
                    </a:cxn>
                    <a:cxn ang="0">
                      <a:pos x="402" y="547"/>
                    </a:cxn>
                    <a:cxn ang="0">
                      <a:pos x="402" y="547"/>
                    </a:cxn>
                    <a:cxn ang="0">
                      <a:pos x="425" y="524"/>
                    </a:cxn>
                    <a:cxn ang="0">
                      <a:pos x="447" y="499"/>
                    </a:cxn>
                    <a:cxn ang="0">
                      <a:pos x="447" y="499"/>
                    </a:cxn>
                  </a:cxnLst>
                  <a:rect l="0" t="0" r="r" b="b"/>
                  <a:pathLst>
                    <a:path w="447" h="716">
                      <a:moveTo>
                        <a:pt x="447" y="499"/>
                      </a:moveTo>
                      <a:lnTo>
                        <a:pt x="335" y="0"/>
                      </a:lnTo>
                      <a:lnTo>
                        <a:pt x="335" y="0"/>
                      </a:lnTo>
                      <a:lnTo>
                        <a:pt x="300" y="13"/>
                      </a:lnTo>
                      <a:lnTo>
                        <a:pt x="263" y="28"/>
                      </a:lnTo>
                      <a:lnTo>
                        <a:pt x="226" y="48"/>
                      </a:lnTo>
                      <a:lnTo>
                        <a:pt x="189" y="70"/>
                      </a:lnTo>
                      <a:lnTo>
                        <a:pt x="152" y="95"/>
                      </a:lnTo>
                      <a:lnTo>
                        <a:pt x="115" y="124"/>
                      </a:lnTo>
                      <a:lnTo>
                        <a:pt x="79" y="154"/>
                      </a:lnTo>
                      <a:lnTo>
                        <a:pt x="43" y="187"/>
                      </a:lnTo>
                      <a:lnTo>
                        <a:pt x="43" y="187"/>
                      </a:lnTo>
                      <a:lnTo>
                        <a:pt x="22" y="211"/>
                      </a:lnTo>
                      <a:lnTo>
                        <a:pt x="0" y="234"/>
                      </a:lnTo>
                      <a:lnTo>
                        <a:pt x="159" y="716"/>
                      </a:lnTo>
                      <a:lnTo>
                        <a:pt x="159" y="716"/>
                      </a:lnTo>
                      <a:lnTo>
                        <a:pt x="189" y="703"/>
                      </a:lnTo>
                      <a:lnTo>
                        <a:pt x="221" y="686"/>
                      </a:lnTo>
                      <a:lnTo>
                        <a:pt x="251" y="668"/>
                      </a:lnTo>
                      <a:lnTo>
                        <a:pt x="281" y="648"/>
                      </a:lnTo>
                      <a:lnTo>
                        <a:pt x="313" y="626"/>
                      </a:lnTo>
                      <a:lnTo>
                        <a:pt x="343" y="601"/>
                      </a:lnTo>
                      <a:lnTo>
                        <a:pt x="373" y="576"/>
                      </a:lnTo>
                      <a:lnTo>
                        <a:pt x="402" y="547"/>
                      </a:lnTo>
                      <a:lnTo>
                        <a:pt x="402" y="547"/>
                      </a:lnTo>
                      <a:lnTo>
                        <a:pt x="425" y="524"/>
                      </a:lnTo>
                      <a:lnTo>
                        <a:pt x="447" y="499"/>
                      </a:lnTo>
                      <a:lnTo>
                        <a:pt x="447" y="499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41" name="Freeform 173"/>
                <p:cNvSpPr>
                  <a:spLocks/>
                </p:cNvSpPr>
                <p:nvPr/>
              </p:nvSpPr>
              <p:spPr bwMode="auto">
                <a:xfrm>
                  <a:off x="2352" y="643"/>
                  <a:ext cx="385" cy="384"/>
                </a:xfrm>
                <a:custGeom>
                  <a:avLst/>
                  <a:gdLst/>
                  <a:ahLst/>
                  <a:cxnLst>
                    <a:cxn ang="0">
                      <a:pos x="727" y="45"/>
                    </a:cxn>
                    <a:cxn ang="0">
                      <a:pos x="744" y="65"/>
                    </a:cxn>
                    <a:cxn ang="0">
                      <a:pos x="756" y="87"/>
                    </a:cxn>
                    <a:cxn ang="0">
                      <a:pos x="764" y="114"/>
                    </a:cxn>
                    <a:cxn ang="0">
                      <a:pos x="769" y="141"/>
                    </a:cxn>
                    <a:cxn ang="0">
                      <a:pos x="769" y="203"/>
                    </a:cxn>
                    <a:cxn ang="0">
                      <a:pos x="754" y="271"/>
                    </a:cxn>
                    <a:cxn ang="0">
                      <a:pos x="726" y="343"/>
                    </a:cxn>
                    <a:cxn ang="0">
                      <a:pos x="684" y="418"/>
                    </a:cxn>
                    <a:cxn ang="0">
                      <a:pos x="630" y="492"/>
                    </a:cxn>
                    <a:cxn ang="0">
                      <a:pos x="565" y="564"/>
                    </a:cxn>
                    <a:cxn ang="0">
                      <a:pos x="530" y="599"/>
                    </a:cxn>
                    <a:cxn ang="0">
                      <a:pos x="456" y="658"/>
                    </a:cxn>
                    <a:cxn ang="0">
                      <a:pos x="381" y="705"/>
                    </a:cxn>
                    <a:cxn ang="0">
                      <a:pos x="307" y="740"/>
                    </a:cxn>
                    <a:cxn ang="0">
                      <a:pos x="237" y="762"/>
                    </a:cxn>
                    <a:cxn ang="0">
                      <a:pos x="171" y="770"/>
                    </a:cxn>
                    <a:cxn ang="0">
                      <a:pos x="128" y="767"/>
                    </a:cxn>
                    <a:cxn ang="0">
                      <a:pos x="101" y="760"/>
                    </a:cxn>
                    <a:cxn ang="0">
                      <a:pos x="76" y="750"/>
                    </a:cxn>
                    <a:cxn ang="0">
                      <a:pos x="54" y="735"/>
                    </a:cxn>
                    <a:cxn ang="0">
                      <a:pos x="46" y="726"/>
                    </a:cxn>
                    <a:cxn ang="0">
                      <a:pos x="29" y="706"/>
                    </a:cxn>
                    <a:cxn ang="0">
                      <a:pos x="16" y="683"/>
                    </a:cxn>
                    <a:cxn ang="0">
                      <a:pos x="7" y="658"/>
                    </a:cxn>
                    <a:cxn ang="0">
                      <a:pos x="2" y="629"/>
                    </a:cxn>
                    <a:cxn ang="0">
                      <a:pos x="2" y="567"/>
                    </a:cxn>
                    <a:cxn ang="0">
                      <a:pos x="17" y="499"/>
                    </a:cxn>
                    <a:cxn ang="0">
                      <a:pos x="46" y="427"/>
                    </a:cxn>
                    <a:cxn ang="0">
                      <a:pos x="88" y="352"/>
                    </a:cxn>
                    <a:cxn ang="0">
                      <a:pos x="141" y="278"/>
                    </a:cxn>
                    <a:cxn ang="0">
                      <a:pos x="206" y="206"/>
                    </a:cxn>
                    <a:cxn ang="0">
                      <a:pos x="242" y="172"/>
                    </a:cxn>
                    <a:cxn ang="0">
                      <a:pos x="315" y="112"/>
                    </a:cxn>
                    <a:cxn ang="0">
                      <a:pos x="391" y="65"/>
                    </a:cxn>
                    <a:cxn ang="0">
                      <a:pos x="464" y="30"/>
                    </a:cxn>
                    <a:cxn ang="0">
                      <a:pos x="535" y="8"/>
                    </a:cxn>
                    <a:cxn ang="0">
                      <a:pos x="600" y="0"/>
                    </a:cxn>
                    <a:cxn ang="0">
                      <a:pos x="643" y="3"/>
                    </a:cxn>
                    <a:cxn ang="0">
                      <a:pos x="670" y="10"/>
                    </a:cxn>
                    <a:cxn ang="0">
                      <a:pos x="695" y="22"/>
                    </a:cxn>
                    <a:cxn ang="0">
                      <a:pos x="717" y="35"/>
                    </a:cxn>
                    <a:cxn ang="0">
                      <a:pos x="727" y="45"/>
                    </a:cxn>
                  </a:cxnLst>
                  <a:rect l="0" t="0" r="r" b="b"/>
                  <a:pathLst>
                    <a:path w="771" h="770">
                      <a:moveTo>
                        <a:pt x="727" y="45"/>
                      </a:moveTo>
                      <a:lnTo>
                        <a:pt x="727" y="45"/>
                      </a:lnTo>
                      <a:lnTo>
                        <a:pt x="736" y="54"/>
                      </a:lnTo>
                      <a:lnTo>
                        <a:pt x="744" y="65"/>
                      </a:lnTo>
                      <a:lnTo>
                        <a:pt x="751" y="75"/>
                      </a:lnTo>
                      <a:lnTo>
                        <a:pt x="756" y="87"/>
                      </a:lnTo>
                      <a:lnTo>
                        <a:pt x="761" y="101"/>
                      </a:lnTo>
                      <a:lnTo>
                        <a:pt x="764" y="114"/>
                      </a:lnTo>
                      <a:lnTo>
                        <a:pt x="767" y="127"/>
                      </a:lnTo>
                      <a:lnTo>
                        <a:pt x="769" y="141"/>
                      </a:lnTo>
                      <a:lnTo>
                        <a:pt x="771" y="171"/>
                      </a:lnTo>
                      <a:lnTo>
                        <a:pt x="769" y="203"/>
                      </a:lnTo>
                      <a:lnTo>
                        <a:pt x="762" y="236"/>
                      </a:lnTo>
                      <a:lnTo>
                        <a:pt x="754" y="271"/>
                      </a:lnTo>
                      <a:lnTo>
                        <a:pt x="741" y="306"/>
                      </a:lnTo>
                      <a:lnTo>
                        <a:pt x="726" y="343"/>
                      </a:lnTo>
                      <a:lnTo>
                        <a:pt x="707" y="380"/>
                      </a:lnTo>
                      <a:lnTo>
                        <a:pt x="684" y="418"/>
                      </a:lnTo>
                      <a:lnTo>
                        <a:pt x="659" y="455"/>
                      </a:lnTo>
                      <a:lnTo>
                        <a:pt x="630" y="492"/>
                      </a:lnTo>
                      <a:lnTo>
                        <a:pt x="600" y="529"/>
                      </a:lnTo>
                      <a:lnTo>
                        <a:pt x="565" y="564"/>
                      </a:lnTo>
                      <a:lnTo>
                        <a:pt x="565" y="564"/>
                      </a:lnTo>
                      <a:lnTo>
                        <a:pt x="530" y="599"/>
                      </a:lnTo>
                      <a:lnTo>
                        <a:pt x="493" y="629"/>
                      </a:lnTo>
                      <a:lnTo>
                        <a:pt x="456" y="658"/>
                      </a:lnTo>
                      <a:lnTo>
                        <a:pt x="419" y="683"/>
                      </a:lnTo>
                      <a:lnTo>
                        <a:pt x="381" y="705"/>
                      </a:lnTo>
                      <a:lnTo>
                        <a:pt x="344" y="725"/>
                      </a:lnTo>
                      <a:lnTo>
                        <a:pt x="307" y="740"/>
                      </a:lnTo>
                      <a:lnTo>
                        <a:pt x="272" y="753"/>
                      </a:lnTo>
                      <a:lnTo>
                        <a:pt x="237" y="762"/>
                      </a:lnTo>
                      <a:lnTo>
                        <a:pt x="203" y="768"/>
                      </a:lnTo>
                      <a:lnTo>
                        <a:pt x="171" y="770"/>
                      </a:lnTo>
                      <a:lnTo>
                        <a:pt x="141" y="768"/>
                      </a:lnTo>
                      <a:lnTo>
                        <a:pt x="128" y="767"/>
                      </a:lnTo>
                      <a:lnTo>
                        <a:pt x="114" y="763"/>
                      </a:lnTo>
                      <a:lnTo>
                        <a:pt x="101" y="760"/>
                      </a:lnTo>
                      <a:lnTo>
                        <a:pt x="88" y="755"/>
                      </a:lnTo>
                      <a:lnTo>
                        <a:pt x="76" y="750"/>
                      </a:lnTo>
                      <a:lnTo>
                        <a:pt x="66" y="743"/>
                      </a:lnTo>
                      <a:lnTo>
                        <a:pt x="54" y="735"/>
                      </a:lnTo>
                      <a:lnTo>
                        <a:pt x="46" y="726"/>
                      </a:lnTo>
                      <a:lnTo>
                        <a:pt x="46" y="726"/>
                      </a:lnTo>
                      <a:lnTo>
                        <a:pt x="36" y="716"/>
                      </a:lnTo>
                      <a:lnTo>
                        <a:pt x="29" y="706"/>
                      </a:lnTo>
                      <a:lnTo>
                        <a:pt x="22" y="695"/>
                      </a:lnTo>
                      <a:lnTo>
                        <a:pt x="16" y="683"/>
                      </a:lnTo>
                      <a:lnTo>
                        <a:pt x="10" y="670"/>
                      </a:lnTo>
                      <a:lnTo>
                        <a:pt x="7" y="658"/>
                      </a:lnTo>
                      <a:lnTo>
                        <a:pt x="4" y="643"/>
                      </a:lnTo>
                      <a:lnTo>
                        <a:pt x="2" y="629"/>
                      </a:lnTo>
                      <a:lnTo>
                        <a:pt x="0" y="599"/>
                      </a:lnTo>
                      <a:lnTo>
                        <a:pt x="2" y="567"/>
                      </a:lnTo>
                      <a:lnTo>
                        <a:pt x="9" y="534"/>
                      </a:lnTo>
                      <a:lnTo>
                        <a:pt x="17" y="499"/>
                      </a:lnTo>
                      <a:lnTo>
                        <a:pt x="31" y="464"/>
                      </a:lnTo>
                      <a:lnTo>
                        <a:pt x="46" y="427"/>
                      </a:lnTo>
                      <a:lnTo>
                        <a:pt x="66" y="390"/>
                      </a:lnTo>
                      <a:lnTo>
                        <a:pt x="88" y="352"/>
                      </a:lnTo>
                      <a:lnTo>
                        <a:pt x="113" y="315"/>
                      </a:lnTo>
                      <a:lnTo>
                        <a:pt x="141" y="278"/>
                      </a:lnTo>
                      <a:lnTo>
                        <a:pt x="173" y="241"/>
                      </a:lnTo>
                      <a:lnTo>
                        <a:pt x="206" y="206"/>
                      </a:lnTo>
                      <a:lnTo>
                        <a:pt x="206" y="206"/>
                      </a:lnTo>
                      <a:lnTo>
                        <a:pt x="242" y="172"/>
                      </a:lnTo>
                      <a:lnTo>
                        <a:pt x="278" y="141"/>
                      </a:lnTo>
                      <a:lnTo>
                        <a:pt x="315" y="112"/>
                      </a:lnTo>
                      <a:lnTo>
                        <a:pt x="354" y="87"/>
                      </a:lnTo>
                      <a:lnTo>
                        <a:pt x="391" y="65"/>
                      </a:lnTo>
                      <a:lnTo>
                        <a:pt x="427" y="45"/>
                      </a:lnTo>
                      <a:lnTo>
                        <a:pt x="464" y="30"/>
                      </a:lnTo>
                      <a:lnTo>
                        <a:pt x="499" y="17"/>
                      </a:lnTo>
                      <a:lnTo>
                        <a:pt x="535" y="8"/>
                      </a:lnTo>
                      <a:lnTo>
                        <a:pt x="568" y="2"/>
                      </a:lnTo>
                      <a:lnTo>
                        <a:pt x="600" y="0"/>
                      </a:lnTo>
                      <a:lnTo>
                        <a:pt x="630" y="2"/>
                      </a:lnTo>
                      <a:lnTo>
                        <a:pt x="643" y="3"/>
                      </a:lnTo>
                      <a:lnTo>
                        <a:pt x="659" y="7"/>
                      </a:lnTo>
                      <a:lnTo>
                        <a:pt x="670" y="10"/>
                      </a:lnTo>
                      <a:lnTo>
                        <a:pt x="684" y="15"/>
                      </a:lnTo>
                      <a:lnTo>
                        <a:pt x="695" y="22"/>
                      </a:lnTo>
                      <a:lnTo>
                        <a:pt x="707" y="29"/>
                      </a:lnTo>
                      <a:lnTo>
                        <a:pt x="717" y="35"/>
                      </a:lnTo>
                      <a:lnTo>
                        <a:pt x="727" y="45"/>
                      </a:lnTo>
                      <a:lnTo>
                        <a:pt x="727" y="45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42" name="Freeform 174"/>
                <p:cNvSpPr>
                  <a:spLocks/>
                </p:cNvSpPr>
                <p:nvPr/>
              </p:nvSpPr>
              <p:spPr bwMode="auto">
                <a:xfrm>
                  <a:off x="2372" y="663"/>
                  <a:ext cx="340" cy="339"/>
                </a:xfrm>
                <a:custGeom>
                  <a:avLst/>
                  <a:gdLst/>
                  <a:ahLst/>
                  <a:cxnLst>
                    <a:cxn ang="0">
                      <a:pos x="641" y="40"/>
                    </a:cxn>
                    <a:cxn ang="0">
                      <a:pos x="624" y="25"/>
                    </a:cxn>
                    <a:cxn ang="0">
                      <a:pos x="582" y="7"/>
                    </a:cxn>
                    <a:cxn ang="0">
                      <a:pos x="534" y="0"/>
                    </a:cxn>
                    <a:cxn ang="0">
                      <a:pos x="479" y="7"/>
                    </a:cxn>
                    <a:cxn ang="0">
                      <a:pos x="418" y="24"/>
                    </a:cxn>
                    <a:cxn ang="0">
                      <a:pos x="355" y="52"/>
                    </a:cxn>
                    <a:cxn ang="0">
                      <a:pos x="291" y="91"/>
                    </a:cxn>
                    <a:cxn ang="0">
                      <a:pos x="229" y="139"/>
                    </a:cxn>
                    <a:cxn ang="0">
                      <a:pos x="197" y="168"/>
                    </a:cxn>
                    <a:cxn ang="0">
                      <a:pos x="182" y="183"/>
                    </a:cxn>
                    <a:cxn ang="0">
                      <a:pos x="125" y="246"/>
                    </a:cxn>
                    <a:cxn ang="0">
                      <a:pos x="77" y="312"/>
                    </a:cxn>
                    <a:cxn ang="0">
                      <a:pos x="41" y="377"/>
                    </a:cxn>
                    <a:cxn ang="0">
                      <a:pos x="16" y="440"/>
                    </a:cxn>
                    <a:cxn ang="0">
                      <a:pos x="3" y="501"/>
                    </a:cxn>
                    <a:cxn ang="0">
                      <a:pos x="1" y="556"/>
                    </a:cxn>
                    <a:cxn ang="0">
                      <a:pos x="13" y="603"/>
                    </a:cxn>
                    <a:cxn ang="0">
                      <a:pos x="25" y="623"/>
                    </a:cxn>
                    <a:cxn ang="0">
                      <a:pos x="40" y="641"/>
                    </a:cxn>
                    <a:cxn ang="0">
                      <a:pos x="48" y="648"/>
                    </a:cxn>
                    <a:cxn ang="0">
                      <a:pos x="77" y="666"/>
                    </a:cxn>
                    <a:cxn ang="0">
                      <a:pos x="120" y="678"/>
                    </a:cxn>
                    <a:cxn ang="0">
                      <a:pos x="172" y="678"/>
                    </a:cxn>
                    <a:cxn ang="0">
                      <a:pos x="231" y="668"/>
                    </a:cxn>
                    <a:cxn ang="0">
                      <a:pos x="291" y="645"/>
                    </a:cxn>
                    <a:cxn ang="0">
                      <a:pos x="355" y="613"/>
                    </a:cxn>
                    <a:cxn ang="0">
                      <a:pos x="417" y="569"/>
                    </a:cxn>
                    <a:cxn ang="0">
                      <a:pos x="480" y="517"/>
                    </a:cxn>
                    <a:cxn ang="0">
                      <a:pos x="499" y="499"/>
                    </a:cxn>
                    <a:cxn ang="0">
                      <a:pos x="529" y="467"/>
                    </a:cxn>
                    <a:cxn ang="0">
                      <a:pos x="581" y="402"/>
                    </a:cxn>
                    <a:cxn ang="0">
                      <a:pos x="623" y="337"/>
                    </a:cxn>
                    <a:cxn ang="0">
                      <a:pos x="654" y="271"/>
                    </a:cxn>
                    <a:cxn ang="0">
                      <a:pos x="673" y="209"/>
                    </a:cxn>
                    <a:cxn ang="0">
                      <a:pos x="680" y="153"/>
                    </a:cxn>
                    <a:cxn ang="0">
                      <a:pos x="674" y="101"/>
                    </a:cxn>
                    <a:cxn ang="0">
                      <a:pos x="661" y="67"/>
                    </a:cxn>
                    <a:cxn ang="0">
                      <a:pos x="648" y="49"/>
                    </a:cxn>
                    <a:cxn ang="0">
                      <a:pos x="641" y="40"/>
                    </a:cxn>
                  </a:cxnLst>
                  <a:rect l="0" t="0" r="r" b="b"/>
                  <a:pathLst>
                    <a:path w="680" h="680">
                      <a:moveTo>
                        <a:pt x="641" y="40"/>
                      </a:moveTo>
                      <a:lnTo>
                        <a:pt x="641" y="40"/>
                      </a:lnTo>
                      <a:lnTo>
                        <a:pt x="633" y="32"/>
                      </a:lnTo>
                      <a:lnTo>
                        <a:pt x="624" y="25"/>
                      </a:lnTo>
                      <a:lnTo>
                        <a:pt x="604" y="15"/>
                      </a:lnTo>
                      <a:lnTo>
                        <a:pt x="582" y="7"/>
                      </a:lnTo>
                      <a:lnTo>
                        <a:pt x="559" y="2"/>
                      </a:lnTo>
                      <a:lnTo>
                        <a:pt x="534" y="0"/>
                      </a:lnTo>
                      <a:lnTo>
                        <a:pt x="505" y="2"/>
                      </a:lnTo>
                      <a:lnTo>
                        <a:pt x="479" y="7"/>
                      </a:lnTo>
                      <a:lnTo>
                        <a:pt x="448" y="14"/>
                      </a:lnTo>
                      <a:lnTo>
                        <a:pt x="418" y="24"/>
                      </a:lnTo>
                      <a:lnTo>
                        <a:pt x="386" y="37"/>
                      </a:lnTo>
                      <a:lnTo>
                        <a:pt x="355" y="52"/>
                      </a:lnTo>
                      <a:lnTo>
                        <a:pt x="323" y="71"/>
                      </a:lnTo>
                      <a:lnTo>
                        <a:pt x="291" y="91"/>
                      </a:lnTo>
                      <a:lnTo>
                        <a:pt x="259" y="114"/>
                      </a:lnTo>
                      <a:lnTo>
                        <a:pt x="229" y="139"/>
                      </a:lnTo>
                      <a:lnTo>
                        <a:pt x="197" y="168"/>
                      </a:lnTo>
                      <a:lnTo>
                        <a:pt x="197" y="168"/>
                      </a:lnTo>
                      <a:lnTo>
                        <a:pt x="182" y="183"/>
                      </a:lnTo>
                      <a:lnTo>
                        <a:pt x="182" y="183"/>
                      </a:lnTo>
                      <a:lnTo>
                        <a:pt x="152" y="214"/>
                      </a:lnTo>
                      <a:lnTo>
                        <a:pt x="125" y="246"/>
                      </a:lnTo>
                      <a:lnTo>
                        <a:pt x="100" y="278"/>
                      </a:lnTo>
                      <a:lnTo>
                        <a:pt x="77" y="312"/>
                      </a:lnTo>
                      <a:lnTo>
                        <a:pt x="58" y="345"/>
                      </a:lnTo>
                      <a:lnTo>
                        <a:pt x="41" y="377"/>
                      </a:lnTo>
                      <a:lnTo>
                        <a:pt x="26" y="409"/>
                      </a:lnTo>
                      <a:lnTo>
                        <a:pt x="16" y="440"/>
                      </a:lnTo>
                      <a:lnTo>
                        <a:pt x="8" y="472"/>
                      </a:lnTo>
                      <a:lnTo>
                        <a:pt x="3" y="501"/>
                      </a:lnTo>
                      <a:lnTo>
                        <a:pt x="0" y="529"/>
                      </a:lnTo>
                      <a:lnTo>
                        <a:pt x="1" y="556"/>
                      </a:lnTo>
                      <a:lnTo>
                        <a:pt x="6" y="581"/>
                      </a:lnTo>
                      <a:lnTo>
                        <a:pt x="13" y="603"/>
                      </a:lnTo>
                      <a:lnTo>
                        <a:pt x="20" y="613"/>
                      </a:lnTo>
                      <a:lnTo>
                        <a:pt x="25" y="623"/>
                      </a:lnTo>
                      <a:lnTo>
                        <a:pt x="31" y="633"/>
                      </a:lnTo>
                      <a:lnTo>
                        <a:pt x="40" y="641"/>
                      </a:lnTo>
                      <a:lnTo>
                        <a:pt x="40" y="641"/>
                      </a:lnTo>
                      <a:lnTo>
                        <a:pt x="48" y="648"/>
                      </a:lnTo>
                      <a:lnTo>
                        <a:pt x="57" y="655"/>
                      </a:lnTo>
                      <a:lnTo>
                        <a:pt x="77" y="666"/>
                      </a:lnTo>
                      <a:lnTo>
                        <a:pt x="97" y="673"/>
                      </a:lnTo>
                      <a:lnTo>
                        <a:pt x="120" y="678"/>
                      </a:lnTo>
                      <a:lnTo>
                        <a:pt x="147" y="680"/>
                      </a:lnTo>
                      <a:lnTo>
                        <a:pt x="172" y="678"/>
                      </a:lnTo>
                      <a:lnTo>
                        <a:pt x="201" y="675"/>
                      </a:lnTo>
                      <a:lnTo>
                        <a:pt x="231" y="668"/>
                      </a:lnTo>
                      <a:lnTo>
                        <a:pt x="261" y="658"/>
                      </a:lnTo>
                      <a:lnTo>
                        <a:pt x="291" y="645"/>
                      </a:lnTo>
                      <a:lnTo>
                        <a:pt x="323" y="630"/>
                      </a:lnTo>
                      <a:lnTo>
                        <a:pt x="355" y="613"/>
                      </a:lnTo>
                      <a:lnTo>
                        <a:pt x="386" y="593"/>
                      </a:lnTo>
                      <a:lnTo>
                        <a:pt x="417" y="569"/>
                      </a:lnTo>
                      <a:lnTo>
                        <a:pt x="448" y="544"/>
                      </a:lnTo>
                      <a:lnTo>
                        <a:pt x="480" y="517"/>
                      </a:lnTo>
                      <a:lnTo>
                        <a:pt x="480" y="517"/>
                      </a:lnTo>
                      <a:lnTo>
                        <a:pt x="499" y="499"/>
                      </a:lnTo>
                      <a:lnTo>
                        <a:pt x="499" y="499"/>
                      </a:lnTo>
                      <a:lnTo>
                        <a:pt x="529" y="467"/>
                      </a:lnTo>
                      <a:lnTo>
                        <a:pt x="556" y="435"/>
                      </a:lnTo>
                      <a:lnTo>
                        <a:pt x="581" y="402"/>
                      </a:lnTo>
                      <a:lnTo>
                        <a:pt x="602" y="370"/>
                      </a:lnTo>
                      <a:lnTo>
                        <a:pt x="623" y="337"/>
                      </a:lnTo>
                      <a:lnTo>
                        <a:pt x="639" y="303"/>
                      </a:lnTo>
                      <a:lnTo>
                        <a:pt x="654" y="271"/>
                      </a:lnTo>
                      <a:lnTo>
                        <a:pt x="664" y="240"/>
                      </a:lnTo>
                      <a:lnTo>
                        <a:pt x="673" y="209"/>
                      </a:lnTo>
                      <a:lnTo>
                        <a:pt x="678" y="179"/>
                      </a:lnTo>
                      <a:lnTo>
                        <a:pt x="680" y="153"/>
                      </a:lnTo>
                      <a:lnTo>
                        <a:pt x="680" y="126"/>
                      </a:lnTo>
                      <a:lnTo>
                        <a:pt x="674" y="101"/>
                      </a:lnTo>
                      <a:lnTo>
                        <a:pt x="666" y="77"/>
                      </a:lnTo>
                      <a:lnTo>
                        <a:pt x="661" y="67"/>
                      </a:lnTo>
                      <a:lnTo>
                        <a:pt x="656" y="57"/>
                      </a:lnTo>
                      <a:lnTo>
                        <a:pt x="648" y="49"/>
                      </a:lnTo>
                      <a:lnTo>
                        <a:pt x="641" y="40"/>
                      </a:lnTo>
                      <a:lnTo>
                        <a:pt x="641" y="40"/>
                      </a:lnTo>
                      <a:close/>
                    </a:path>
                  </a:pathLst>
                </a:custGeom>
                <a:solidFill>
                  <a:srgbClr val="E7BE6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43" name="Freeform 175"/>
                <p:cNvSpPr>
                  <a:spLocks/>
                </p:cNvSpPr>
                <p:nvPr/>
              </p:nvSpPr>
              <p:spPr bwMode="auto">
                <a:xfrm>
                  <a:off x="2431" y="663"/>
                  <a:ext cx="281" cy="286"/>
                </a:xfrm>
                <a:custGeom>
                  <a:avLst/>
                  <a:gdLst/>
                  <a:ahLst/>
                  <a:cxnLst>
                    <a:cxn ang="0">
                      <a:pos x="522" y="40"/>
                    </a:cxn>
                    <a:cxn ang="0">
                      <a:pos x="505" y="25"/>
                    </a:cxn>
                    <a:cxn ang="0">
                      <a:pos x="463" y="7"/>
                    </a:cxn>
                    <a:cxn ang="0">
                      <a:pos x="415" y="0"/>
                    </a:cxn>
                    <a:cxn ang="0">
                      <a:pos x="360" y="7"/>
                    </a:cxn>
                    <a:cxn ang="0">
                      <a:pos x="299" y="24"/>
                    </a:cxn>
                    <a:cxn ang="0">
                      <a:pos x="236" y="52"/>
                    </a:cxn>
                    <a:cxn ang="0">
                      <a:pos x="172" y="91"/>
                    </a:cxn>
                    <a:cxn ang="0">
                      <a:pos x="110" y="139"/>
                    </a:cxn>
                    <a:cxn ang="0">
                      <a:pos x="78" y="168"/>
                    </a:cxn>
                    <a:cxn ang="0">
                      <a:pos x="48" y="221"/>
                    </a:cxn>
                    <a:cxn ang="0">
                      <a:pos x="25" y="275"/>
                    </a:cxn>
                    <a:cxn ang="0">
                      <a:pos x="10" y="327"/>
                    </a:cxn>
                    <a:cxn ang="0">
                      <a:pos x="1" y="375"/>
                    </a:cxn>
                    <a:cxn ang="0">
                      <a:pos x="0" y="420"/>
                    </a:cxn>
                    <a:cxn ang="0">
                      <a:pos x="6" y="460"/>
                    </a:cxn>
                    <a:cxn ang="0">
                      <a:pos x="20" y="497"/>
                    </a:cxn>
                    <a:cxn ang="0">
                      <a:pos x="43" y="527"/>
                    </a:cxn>
                    <a:cxn ang="0">
                      <a:pos x="56" y="539"/>
                    </a:cxn>
                    <a:cxn ang="0">
                      <a:pos x="85" y="556"/>
                    </a:cxn>
                    <a:cxn ang="0">
                      <a:pos x="120" y="568"/>
                    </a:cxn>
                    <a:cxn ang="0">
                      <a:pos x="157" y="573"/>
                    </a:cxn>
                    <a:cxn ang="0">
                      <a:pos x="199" y="571"/>
                    </a:cxn>
                    <a:cxn ang="0">
                      <a:pos x="242" y="563"/>
                    </a:cxn>
                    <a:cxn ang="0">
                      <a:pos x="289" y="549"/>
                    </a:cxn>
                    <a:cxn ang="0">
                      <a:pos x="336" y="529"/>
                    </a:cxn>
                    <a:cxn ang="0">
                      <a:pos x="361" y="517"/>
                    </a:cxn>
                    <a:cxn ang="0">
                      <a:pos x="380" y="499"/>
                    </a:cxn>
                    <a:cxn ang="0">
                      <a:pos x="437" y="435"/>
                    </a:cxn>
                    <a:cxn ang="0">
                      <a:pos x="483" y="370"/>
                    </a:cxn>
                    <a:cxn ang="0">
                      <a:pos x="520" y="303"/>
                    </a:cxn>
                    <a:cxn ang="0">
                      <a:pos x="545" y="240"/>
                    </a:cxn>
                    <a:cxn ang="0">
                      <a:pos x="559" y="179"/>
                    </a:cxn>
                    <a:cxn ang="0">
                      <a:pos x="561" y="126"/>
                    </a:cxn>
                    <a:cxn ang="0">
                      <a:pos x="547" y="77"/>
                    </a:cxn>
                    <a:cxn ang="0">
                      <a:pos x="537" y="57"/>
                    </a:cxn>
                    <a:cxn ang="0">
                      <a:pos x="522" y="40"/>
                    </a:cxn>
                  </a:cxnLst>
                  <a:rect l="0" t="0" r="r" b="b"/>
                  <a:pathLst>
                    <a:path w="561" h="573">
                      <a:moveTo>
                        <a:pt x="522" y="40"/>
                      </a:moveTo>
                      <a:lnTo>
                        <a:pt x="522" y="40"/>
                      </a:lnTo>
                      <a:lnTo>
                        <a:pt x="514" y="32"/>
                      </a:lnTo>
                      <a:lnTo>
                        <a:pt x="505" y="25"/>
                      </a:lnTo>
                      <a:lnTo>
                        <a:pt x="485" y="15"/>
                      </a:lnTo>
                      <a:lnTo>
                        <a:pt x="463" y="7"/>
                      </a:lnTo>
                      <a:lnTo>
                        <a:pt x="440" y="2"/>
                      </a:lnTo>
                      <a:lnTo>
                        <a:pt x="415" y="0"/>
                      </a:lnTo>
                      <a:lnTo>
                        <a:pt x="386" y="2"/>
                      </a:lnTo>
                      <a:lnTo>
                        <a:pt x="360" y="7"/>
                      </a:lnTo>
                      <a:lnTo>
                        <a:pt x="329" y="14"/>
                      </a:lnTo>
                      <a:lnTo>
                        <a:pt x="299" y="24"/>
                      </a:lnTo>
                      <a:lnTo>
                        <a:pt x="267" y="37"/>
                      </a:lnTo>
                      <a:lnTo>
                        <a:pt x="236" y="52"/>
                      </a:lnTo>
                      <a:lnTo>
                        <a:pt x="204" y="71"/>
                      </a:lnTo>
                      <a:lnTo>
                        <a:pt x="172" y="91"/>
                      </a:lnTo>
                      <a:lnTo>
                        <a:pt x="140" y="114"/>
                      </a:lnTo>
                      <a:lnTo>
                        <a:pt x="110" y="139"/>
                      </a:lnTo>
                      <a:lnTo>
                        <a:pt x="78" y="168"/>
                      </a:lnTo>
                      <a:lnTo>
                        <a:pt x="78" y="168"/>
                      </a:lnTo>
                      <a:lnTo>
                        <a:pt x="63" y="194"/>
                      </a:lnTo>
                      <a:lnTo>
                        <a:pt x="48" y="221"/>
                      </a:lnTo>
                      <a:lnTo>
                        <a:pt x="36" y="248"/>
                      </a:lnTo>
                      <a:lnTo>
                        <a:pt x="25" y="275"/>
                      </a:lnTo>
                      <a:lnTo>
                        <a:pt x="16" y="300"/>
                      </a:lnTo>
                      <a:lnTo>
                        <a:pt x="10" y="327"/>
                      </a:lnTo>
                      <a:lnTo>
                        <a:pt x="5" y="350"/>
                      </a:lnTo>
                      <a:lnTo>
                        <a:pt x="1" y="375"/>
                      </a:lnTo>
                      <a:lnTo>
                        <a:pt x="0" y="399"/>
                      </a:lnTo>
                      <a:lnTo>
                        <a:pt x="0" y="420"/>
                      </a:lnTo>
                      <a:lnTo>
                        <a:pt x="1" y="442"/>
                      </a:lnTo>
                      <a:lnTo>
                        <a:pt x="6" y="460"/>
                      </a:lnTo>
                      <a:lnTo>
                        <a:pt x="11" y="481"/>
                      </a:lnTo>
                      <a:lnTo>
                        <a:pt x="20" y="497"/>
                      </a:lnTo>
                      <a:lnTo>
                        <a:pt x="31" y="514"/>
                      </a:lnTo>
                      <a:lnTo>
                        <a:pt x="43" y="527"/>
                      </a:lnTo>
                      <a:lnTo>
                        <a:pt x="43" y="527"/>
                      </a:lnTo>
                      <a:lnTo>
                        <a:pt x="56" y="539"/>
                      </a:lnTo>
                      <a:lnTo>
                        <a:pt x="70" y="549"/>
                      </a:lnTo>
                      <a:lnTo>
                        <a:pt x="85" y="556"/>
                      </a:lnTo>
                      <a:lnTo>
                        <a:pt x="102" y="563"/>
                      </a:lnTo>
                      <a:lnTo>
                        <a:pt x="120" y="568"/>
                      </a:lnTo>
                      <a:lnTo>
                        <a:pt x="139" y="571"/>
                      </a:lnTo>
                      <a:lnTo>
                        <a:pt x="157" y="573"/>
                      </a:lnTo>
                      <a:lnTo>
                        <a:pt x="177" y="573"/>
                      </a:lnTo>
                      <a:lnTo>
                        <a:pt x="199" y="571"/>
                      </a:lnTo>
                      <a:lnTo>
                        <a:pt x="221" y="568"/>
                      </a:lnTo>
                      <a:lnTo>
                        <a:pt x="242" y="563"/>
                      </a:lnTo>
                      <a:lnTo>
                        <a:pt x="266" y="556"/>
                      </a:lnTo>
                      <a:lnTo>
                        <a:pt x="289" y="549"/>
                      </a:lnTo>
                      <a:lnTo>
                        <a:pt x="313" y="539"/>
                      </a:lnTo>
                      <a:lnTo>
                        <a:pt x="336" y="529"/>
                      </a:lnTo>
                      <a:lnTo>
                        <a:pt x="361" y="517"/>
                      </a:lnTo>
                      <a:lnTo>
                        <a:pt x="361" y="517"/>
                      </a:lnTo>
                      <a:lnTo>
                        <a:pt x="380" y="499"/>
                      </a:lnTo>
                      <a:lnTo>
                        <a:pt x="380" y="499"/>
                      </a:lnTo>
                      <a:lnTo>
                        <a:pt x="410" y="467"/>
                      </a:lnTo>
                      <a:lnTo>
                        <a:pt x="437" y="435"/>
                      </a:lnTo>
                      <a:lnTo>
                        <a:pt x="462" y="402"/>
                      </a:lnTo>
                      <a:lnTo>
                        <a:pt x="483" y="370"/>
                      </a:lnTo>
                      <a:lnTo>
                        <a:pt x="504" y="337"/>
                      </a:lnTo>
                      <a:lnTo>
                        <a:pt x="520" y="303"/>
                      </a:lnTo>
                      <a:lnTo>
                        <a:pt x="535" y="271"/>
                      </a:lnTo>
                      <a:lnTo>
                        <a:pt x="545" y="240"/>
                      </a:lnTo>
                      <a:lnTo>
                        <a:pt x="554" y="209"/>
                      </a:lnTo>
                      <a:lnTo>
                        <a:pt x="559" y="179"/>
                      </a:lnTo>
                      <a:lnTo>
                        <a:pt x="561" y="153"/>
                      </a:lnTo>
                      <a:lnTo>
                        <a:pt x="561" y="126"/>
                      </a:lnTo>
                      <a:lnTo>
                        <a:pt x="555" y="101"/>
                      </a:lnTo>
                      <a:lnTo>
                        <a:pt x="547" y="77"/>
                      </a:lnTo>
                      <a:lnTo>
                        <a:pt x="542" y="67"/>
                      </a:lnTo>
                      <a:lnTo>
                        <a:pt x="537" y="57"/>
                      </a:lnTo>
                      <a:lnTo>
                        <a:pt x="529" y="49"/>
                      </a:lnTo>
                      <a:lnTo>
                        <a:pt x="522" y="40"/>
                      </a:lnTo>
                      <a:lnTo>
                        <a:pt x="522" y="40"/>
                      </a:lnTo>
                      <a:close/>
                    </a:path>
                  </a:pathLst>
                </a:custGeom>
                <a:solidFill>
                  <a:srgbClr val="E7BE4A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44" name="Freeform 176"/>
                <p:cNvSpPr>
                  <a:spLocks/>
                </p:cNvSpPr>
                <p:nvPr/>
              </p:nvSpPr>
              <p:spPr bwMode="auto">
                <a:xfrm>
                  <a:off x="2372" y="746"/>
                  <a:ext cx="240" cy="256"/>
                </a:xfrm>
                <a:custGeom>
                  <a:avLst/>
                  <a:gdLst/>
                  <a:ahLst/>
                  <a:cxnLst>
                    <a:cxn ang="0">
                      <a:pos x="162" y="359"/>
                    </a:cxn>
                    <a:cxn ang="0">
                      <a:pos x="139" y="329"/>
                    </a:cxn>
                    <a:cxn ang="0">
                      <a:pos x="125" y="292"/>
                    </a:cxn>
                    <a:cxn ang="0">
                      <a:pos x="119" y="252"/>
                    </a:cxn>
                    <a:cxn ang="0">
                      <a:pos x="120" y="207"/>
                    </a:cxn>
                    <a:cxn ang="0">
                      <a:pos x="129" y="159"/>
                    </a:cxn>
                    <a:cxn ang="0">
                      <a:pos x="144" y="107"/>
                    </a:cxn>
                    <a:cxn ang="0">
                      <a:pos x="167" y="53"/>
                    </a:cxn>
                    <a:cxn ang="0">
                      <a:pos x="197" y="0"/>
                    </a:cxn>
                    <a:cxn ang="0">
                      <a:pos x="182" y="15"/>
                    </a:cxn>
                    <a:cxn ang="0">
                      <a:pos x="152" y="46"/>
                    </a:cxn>
                    <a:cxn ang="0">
                      <a:pos x="100" y="110"/>
                    </a:cxn>
                    <a:cxn ang="0">
                      <a:pos x="58" y="177"/>
                    </a:cxn>
                    <a:cxn ang="0">
                      <a:pos x="26" y="241"/>
                    </a:cxn>
                    <a:cxn ang="0">
                      <a:pos x="8" y="304"/>
                    </a:cxn>
                    <a:cxn ang="0">
                      <a:pos x="0" y="361"/>
                    </a:cxn>
                    <a:cxn ang="0">
                      <a:pos x="6" y="413"/>
                    </a:cxn>
                    <a:cxn ang="0">
                      <a:pos x="20" y="445"/>
                    </a:cxn>
                    <a:cxn ang="0">
                      <a:pos x="31" y="465"/>
                    </a:cxn>
                    <a:cxn ang="0">
                      <a:pos x="40" y="473"/>
                    </a:cxn>
                    <a:cxn ang="0">
                      <a:pos x="57" y="487"/>
                    </a:cxn>
                    <a:cxn ang="0">
                      <a:pos x="97" y="505"/>
                    </a:cxn>
                    <a:cxn ang="0">
                      <a:pos x="147" y="512"/>
                    </a:cxn>
                    <a:cxn ang="0">
                      <a:pos x="201" y="507"/>
                    </a:cxn>
                    <a:cxn ang="0">
                      <a:pos x="261" y="490"/>
                    </a:cxn>
                    <a:cxn ang="0">
                      <a:pos x="323" y="462"/>
                    </a:cxn>
                    <a:cxn ang="0">
                      <a:pos x="386" y="425"/>
                    </a:cxn>
                    <a:cxn ang="0">
                      <a:pos x="448" y="376"/>
                    </a:cxn>
                    <a:cxn ang="0">
                      <a:pos x="480" y="349"/>
                    </a:cxn>
                    <a:cxn ang="0">
                      <a:pos x="432" y="371"/>
                    </a:cxn>
                    <a:cxn ang="0">
                      <a:pos x="385" y="388"/>
                    </a:cxn>
                    <a:cxn ang="0">
                      <a:pos x="340" y="400"/>
                    </a:cxn>
                    <a:cxn ang="0">
                      <a:pos x="296" y="405"/>
                    </a:cxn>
                    <a:cxn ang="0">
                      <a:pos x="258" y="403"/>
                    </a:cxn>
                    <a:cxn ang="0">
                      <a:pos x="221" y="395"/>
                    </a:cxn>
                    <a:cxn ang="0">
                      <a:pos x="189" y="381"/>
                    </a:cxn>
                    <a:cxn ang="0">
                      <a:pos x="162" y="359"/>
                    </a:cxn>
                  </a:cxnLst>
                  <a:rect l="0" t="0" r="r" b="b"/>
                  <a:pathLst>
                    <a:path w="480" h="512">
                      <a:moveTo>
                        <a:pt x="162" y="359"/>
                      </a:moveTo>
                      <a:lnTo>
                        <a:pt x="162" y="359"/>
                      </a:lnTo>
                      <a:lnTo>
                        <a:pt x="150" y="346"/>
                      </a:lnTo>
                      <a:lnTo>
                        <a:pt x="139" y="329"/>
                      </a:lnTo>
                      <a:lnTo>
                        <a:pt x="130" y="313"/>
                      </a:lnTo>
                      <a:lnTo>
                        <a:pt x="125" y="292"/>
                      </a:lnTo>
                      <a:lnTo>
                        <a:pt x="120" y="274"/>
                      </a:lnTo>
                      <a:lnTo>
                        <a:pt x="119" y="252"/>
                      </a:lnTo>
                      <a:lnTo>
                        <a:pt x="119" y="231"/>
                      </a:lnTo>
                      <a:lnTo>
                        <a:pt x="120" y="207"/>
                      </a:lnTo>
                      <a:lnTo>
                        <a:pt x="124" y="182"/>
                      </a:lnTo>
                      <a:lnTo>
                        <a:pt x="129" y="159"/>
                      </a:lnTo>
                      <a:lnTo>
                        <a:pt x="135" y="132"/>
                      </a:lnTo>
                      <a:lnTo>
                        <a:pt x="144" y="107"/>
                      </a:lnTo>
                      <a:lnTo>
                        <a:pt x="155" y="80"/>
                      </a:lnTo>
                      <a:lnTo>
                        <a:pt x="167" y="53"/>
                      </a:lnTo>
                      <a:lnTo>
                        <a:pt x="182" y="26"/>
                      </a:lnTo>
                      <a:lnTo>
                        <a:pt x="197" y="0"/>
                      </a:lnTo>
                      <a:lnTo>
                        <a:pt x="197" y="0"/>
                      </a:lnTo>
                      <a:lnTo>
                        <a:pt x="182" y="15"/>
                      </a:lnTo>
                      <a:lnTo>
                        <a:pt x="182" y="15"/>
                      </a:lnTo>
                      <a:lnTo>
                        <a:pt x="152" y="46"/>
                      </a:lnTo>
                      <a:lnTo>
                        <a:pt x="125" y="78"/>
                      </a:lnTo>
                      <a:lnTo>
                        <a:pt x="100" y="110"/>
                      </a:lnTo>
                      <a:lnTo>
                        <a:pt x="77" y="144"/>
                      </a:lnTo>
                      <a:lnTo>
                        <a:pt x="58" y="177"/>
                      </a:lnTo>
                      <a:lnTo>
                        <a:pt x="41" y="209"/>
                      </a:lnTo>
                      <a:lnTo>
                        <a:pt x="26" y="241"/>
                      </a:lnTo>
                      <a:lnTo>
                        <a:pt x="16" y="272"/>
                      </a:lnTo>
                      <a:lnTo>
                        <a:pt x="8" y="304"/>
                      </a:lnTo>
                      <a:lnTo>
                        <a:pt x="3" y="333"/>
                      </a:lnTo>
                      <a:lnTo>
                        <a:pt x="0" y="361"/>
                      </a:lnTo>
                      <a:lnTo>
                        <a:pt x="1" y="388"/>
                      </a:lnTo>
                      <a:lnTo>
                        <a:pt x="6" y="413"/>
                      </a:lnTo>
                      <a:lnTo>
                        <a:pt x="13" y="435"/>
                      </a:lnTo>
                      <a:lnTo>
                        <a:pt x="20" y="445"/>
                      </a:lnTo>
                      <a:lnTo>
                        <a:pt x="25" y="455"/>
                      </a:lnTo>
                      <a:lnTo>
                        <a:pt x="31" y="465"/>
                      </a:lnTo>
                      <a:lnTo>
                        <a:pt x="40" y="473"/>
                      </a:lnTo>
                      <a:lnTo>
                        <a:pt x="40" y="473"/>
                      </a:lnTo>
                      <a:lnTo>
                        <a:pt x="48" y="480"/>
                      </a:lnTo>
                      <a:lnTo>
                        <a:pt x="57" y="487"/>
                      </a:lnTo>
                      <a:lnTo>
                        <a:pt x="77" y="498"/>
                      </a:lnTo>
                      <a:lnTo>
                        <a:pt x="97" y="505"/>
                      </a:lnTo>
                      <a:lnTo>
                        <a:pt x="120" y="510"/>
                      </a:lnTo>
                      <a:lnTo>
                        <a:pt x="147" y="512"/>
                      </a:lnTo>
                      <a:lnTo>
                        <a:pt x="172" y="510"/>
                      </a:lnTo>
                      <a:lnTo>
                        <a:pt x="201" y="507"/>
                      </a:lnTo>
                      <a:lnTo>
                        <a:pt x="231" y="500"/>
                      </a:lnTo>
                      <a:lnTo>
                        <a:pt x="261" y="490"/>
                      </a:lnTo>
                      <a:lnTo>
                        <a:pt x="291" y="477"/>
                      </a:lnTo>
                      <a:lnTo>
                        <a:pt x="323" y="462"/>
                      </a:lnTo>
                      <a:lnTo>
                        <a:pt x="355" y="445"/>
                      </a:lnTo>
                      <a:lnTo>
                        <a:pt x="386" y="425"/>
                      </a:lnTo>
                      <a:lnTo>
                        <a:pt x="417" y="401"/>
                      </a:lnTo>
                      <a:lnTo>
                        <a:pt x="448" y="376"/>
                      </a:lnTo>
                      <a:lnTo>
                        <a:pt x="480" y="349"/>
                      </a:lnTo>
                      <a:lnTo>
                        <a:pt x="480" y="349"/>
                      </a:lnTo>
                      <a:lnTo>
                        <a:pt x="455" y="361"/>
                      </a:lnTo>
                      <a:lnTo>
                        <a:pt x="432" y="371"/>
                      </a:lnTo>
                      <a:lnTo>
                        <a:pt x="408" y="381"/>
                      </a:lnTo>
                      <a:lnTo>
                        <a:pt x="385" y="388"/>
                      </a:lnTo>
                      <a:lnTo>
                        <a:pt x="361" y="395"/>
                      </a:lnTo>
                      <a:lnTo>
                        <a:pt x="340" y="400"/>
                      </a:lnTo>
                      <a:lnTo>
                        <a:pt x="318" y="403"/>
                      </a:lnTo>
                      <a:lnTo>
                        <a:pt x="296" y="405"/>
                      </a:lnTo>
                      <a:lnTo>
                        <a:pt x="276" y="405"/>
                      </a:lnTo>
                      <a:lnTo>
                        <a:pt x="258" y="403"/>
                      </a:lnTo>
                      <a:lnTo>
                        <a:pt x="239" y="400"/>
                      </a:lnTo>
                      <a:lnTo>
                        <a:pt x="221" y="395"/>
                      </a:lnTo>
                      <a:lnTo>
                        <a:pt x="204" y="388"/>
                      </a:lnTo>
                      <a:lnTo>
                        <a:pt x="189" y="381"/>
                      </a:lnTo>
                      <a:lnTo>
                        <a:pt x="175" y="371"/>
                      </a:lnTo>
                      <a:lnTo>
                        <a:pt x="162" y="359"/>
                      </a:lnTo>
                      <a:lnTo>
                        <a:pt x="162" y="359"/>
                      </a:lnTo>
                      <a:close/>
                    </a:path>
                  </a:pathLst>
                </a:custGeom>
                <a:solidFill>
                  <a:srgbClr val="D5913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45" name="Freeform 177"/>
                <p:cNvSpPr>
                  <a:spLocks/>
                </p:cNvSpPr>
                <p:nvPr/>
              </p:nvSpPr>
              <p:spPr bwMode="auto">
                <a:xfrm>
                  <a:off x="2494" y="784"/>
                  <a:ext cx="164" cy="165"/>
                </a:xfrm>
                <a:custGeom>
                  <a:avLst/>
                  <a:gdLst/>
                  <a:ahLst/>
                  <a:cxnLst>
                    <a:cxn ang="0">
                      <a:pos x="310" y="20"/>
                    </a:cxn>
                    <a:cxn ang="0">
                      <a:pos x="322" y="38"/>
                    </a:cxn>
                    <a:cxn ang="0">
                      <a:pos x="328" y="60"/>
                    </a:cxn>
                    <a:cxn ang="0">
                      <a:pos x="327" y="87"/>
                    </a:cxn>
                    <a:cxn ang="0">
                      <a:pos x="322" y="117"/>
                    </a:cxn>
                    <a:cxn ang="0">
                      <a:pos x="308" y="147"/>
                    </a:cxn>
                    <a:cxn ang="0">
                      <a:pos x="291" y="179"/>
                    </a:cxn>
                    <a:cxn ang="0">
                      <a:pos x="268" y="211"/>
                    </a:cxn>
                    <a:cxn ang="0">
                      <a:pos x="241" y="241"/>
                    </a:cxn>
                    <a:cxn ang="0">
                      <a:pos x="225" y="256"/>
                    </a:cxn>
                    <a:cxn ang="0">
                      <a:pos x="194" y="281"/>
                    </a:cxn>
                    <a:cxn ang="0">
                      <a:pos x="163" y="301"/>
                    </a:cxn>
                    <a:cxn ang="0">
                      <a:pos x="131" y="316"/>
                    </a:cxn>
                    <a:cxn ang="0">
                      <a:pos x="101" y="326"/>
                    </a:cxn>
                    <a:cxn ang="0">
                      <a:pos x="72" y="330"/>
                    </a:cxn>
                    <a:cxn ang="0">
                      <a:pos x="47" y="326"/>
                    </a:cxn>
                    <a:cxn ang="0">
                      <a:pos x="27" y="318"/>
                    </a:cxn>
                    <a:cxn ang="0">
                      <a:pos x="19" y="311"/>
                    </a:cxn>
                    <a:cxn ang="0">
                      <a:pos x="5" y="293"/>
                    </a:cxn>
                    <a:cxn ang="0">
                      <a:pos x="0" y="269"/>
                    </a:cxn>
                    <a:cxn ang="0">
                      <a:pos x="0" y="243"/>
                    </a:cxn>
                    <a:cxn ang="0">
                      <a:pos x="7" y="214"/>
                    </a:cxn>
                    <a:cxn ang="0">
                      <a:pos x="19" y="182"/>
                    </a:cxn>
                    <a:cxn ang="0">
                      <a:pos x="37" y="151"/>
                    </a:cxn>
                    <a:cxn ang="0">
                      <a:pos x="59" y="119"/>
                    </a:cxn>
                    <a:cxn ang="0">
                      <a:pos x="87" y="89"/>
                    </a:cxn>
                    <a:cxn ang="0">
                      <a:pos x="102" y="74"/>
                    </a:cxn>
                    <a:cxn ang="0">
                      <a:pos x="134" y="48"/>
                    </a:cxn>
                    <a:cxn ang="0">
                      <a:pos x="166" y="28"/>
                    </a:cxn>
                    <a:cxn ang="0">
                      <a:pos x="198" y="13"/>
                    </a:cxn>
                    <a:cxn ang="0">
                      <a:pos x="228" y="5"/>
                    </a:cxn>
                    <a:cxn ang="0">
                      <a:pos x="255" y="0"/>
                    </a:cxn>
                    <a:cxn ang="0">
                      <a:pos x="280" y="3"/>
                    </a:cxn>
                    <a:cxn ang="0">
                      <a:pos x="300" y="13"/>
                    </a:cxn>
                    <a:cxn ang="0">
                      <a:pos x="310" y="20"/>
                    </a:cxn>
                  </a:cxnLst>
                  <a:rect l="0" t="0" r="r" b="b"/>
                  <a:pathLst>
                    <a:path w="328" h="330">
                      <a:moveTo>
                        <a:pt x="310" y="20"/>
                      </a:moveTo>
                      <a:lnTo>
                        <a:pt x="310" y="20"/>
                      </a:lnTo>
                      <a:lnTo>
                        <a:pt x="317" y="28"/>
                      </a:lnTo>
                      <a:lnTo>
                        <a:pt x="322" y="38"/>
                      </a:lnTo>
                      <a:lnTo>
                        <a:pt x="325" y="48"/>
                      </a:lnTo>
                      <a:lnTo>
                        <a:pt x="328" y="60"/>
                      </a:lnTo>
                      <a:lnTo>
                        <a:pt x="328" y="74"/>
                      </a:lnTo>
                      <a:lnTo>
                        <a:pt x="327" y="87"/>
                      </a:lnTo>
                      <a:lnTo>
                        <a:pt x="325" y="102"/>
                      </a:lnTo>
                      <a:lnTo>
                        <a:pt x="322" y="117"/>
                      </a:lnTo>
                      <a:lnTo>
                        <a:pt x="315" y="132"/>
                      </a:lnTo>
                      <a:lnTo>
                        <a:pt x="308" y="147"/>
                      </a:lnTo>
                      <a:lnTo>
                        <a:pt x="300" y="164"/>
                      </a:lnTo>
                      <a:lnTo>
                        <a:pt x="291" y="179"/>
                      </a:lnTo>
                      <a:lnTo>
                        <a:pt x="280" y="196"/>
                      </a:lnTo>
                      <a:lnTo>
                        <a:pt x="268" y="211"/>
                      </a:lnTo>
                      <a:lnTo>
                        <a:pt x="255" y="226"/>
                      </a:lnTo>
                      <a:lnTo>
                        <a:pt x="241" y="241"/>
                      </a:lnTo>
                      <a:lnTo>
                        <a:pt x="241" y="241"/>
                      </a:lnTo>
                      <a:lnTo>
                        <a:pt x="225" y="256"/>
                      </a:lnTo>
                      <a:lnTo>
                        <a:pt x="209" y="269"/>
                      </a:lnTo>
                      <a:lnTo>
                        <a:pt x="194" y="281"/>
                      </a:lnTo>
                      <a:lnTo>
                        <a:pt x="178" y="293"/>
                      </a:lnTo>
                      <a:lnTo>
                        <a:pt x="163" y="301"/>
                      </a:lnTo>
                      <a:lnTo>
                        <a:pt x="146" y="310"/>
                      </a:lnTo>
                      <a:lnTo>
                        <a:pt x="131" y="316"/>
                      </a:lnTo>
                      <a:lnTo>
                        <a:pt x="116" y="321"/>
                      </a:lnTo>
                      <a:lnTo>
                        <a:pt x="101" y="326"/>
                      </a:lnTo>
                      <a:lnTo>
                        <a:pt x="86" y="328"/>
                      </a:lnTo>
                      <a:lnTo>
                        <a:pt x="72" y="330"/>
                      </a:lnTo>
                      <a:lnTo>
                        <a:pt x="60" y="330"/>
                      </a:lnTo>
                      <a:lnTo>
                        <a:pt x="47" y="326"/>
                      </a:lnTo>
                      <a:lnTo>
                        <a:pt x="37" y="323"/>
                      </a:lnTo>
                      <a:lnTo>
                        <a:pt x="27" y="318"/>
                      </a:lnTo>
                      <a:lnTo>
                        <a:pt x="19" y="311"/>
                      </a:lnTo>
                      <a:lnTo>
                        <a:pt x="19" y="311"/>
                      </a:lnTo>
                      <a:lnTo>
                        <a:pt x="12" y="301"/>
                      </a:lnTo>
                      <a:lnTo>
                        <a:pt x="5" y="293"/>
                      </a:lnTo>
                      <a:lnTo>
                        <a:pt x="2" y="281"/>
                      </a:lnTo>
                      <a:lnTo>
                        <a:pt x="0" y="269"/>
                      </a:lnTo>
                      <a:lnTo>
                        <a:pt x="0" y="256"/>
                      </a:lnTo>
                      <a:lnTo>
                        <a:pt x="0" y="243"/>
                      </a:lnTo>
                      <a:lnTo>
                        <a:pt x="3" y="229"/>
                      </a:lnTo>
                      <a:lnTo>
                        <a:pt x="7" y="214"/>
                      </a:lnTo>
                      <a:lnTo>
                        <a:pt x="12" y="199"/>
                      </a:lnTo>
                      <a:lnTo>
                        <a:pt x="19" y="182"/>
                      </a:lnTo>
                      <a:lnTo>
                        <a:pt x="27" y="167"/>
                      </a:lnTo>
                      <a:lnTo>
                        <a:pt x="37" y="151"/>
                      </a:lnTo>
                      <a:lnTo>
                        <a:pt x="47" y="135"/>
                      </a:lnTo>
                      <a:lnTo>
                        <a:pt x="59" y="119"/>
                      </a:lnTo>
                      <a:lnTo>
                        <a:pt x="72" y="104"/>
                      </a:lnTo>
                      <a:lnTo>
                        <a:pt x="87" y="89"/>
                      </a:lnTo>
                      <a:lnTo>
                        <a:pt x="87" y="89"/>
                      </a:lnTo>
                      <a:lnTo>
                        <a:pt x="102" y="74"/>
                      </a:lnTo>
                      <a:lnTo>
                        <a:pt x="117" y="60"/>
                      </a:lnTo>
                      <a:lnTo>
                        <a:pt x="134" y="48"/>
                      </a:lnTo>
                      <a:lnTo>
                        <a:pt x="149" y="38"/>
                      </a:lnTo>
                      <a:lnTo>
                        <a:pt x="166" y="28"/>
                      </a:lnTo>
                      <a:lnTo>
                        <a:pt x="181" y="20"/>
                      </a:lnTo>
                      <a:lnTo>
                        <a:pt x="198" y="13"/>
                      </a:lnTo>
                      <a:lnTo>
                        <a:pt x="213" y="8"/>
                      </a:lnTo>
                      <a:lnTo>
                        <a:pt x="228" y="5"/>
                      </a:lnTo>
                      <a:lnTo>
                        <a:pt x="241" y="2"/>
                      </a:lnTo>
                      <a:lnTo>
                        <a:pt x="255" y="0"/>
                      </a:lnTo>
                      <a:lnTo>
                        <a:pt x="268" y="2"/>
                      </a:lnTo>
                      <a:lnTo>
                        <a:pt x="280" y="3"/>
                      </a:lnTo>
                      <a:lnTo>
                        <a:pt x="291" y="7"/>
                      </a:lnTo>
                      <a:lnTo>
                        <a:pt x="300" y="13"/>
                      </a:lnTo>
                      <a:lnTo>
                        <a:pt x="310" y="20"/>
                      </a:lnTo>
                      <a:lnTo>
                        <a:pt x="310" y="2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46" name="Freeform 178"/>
                <p:cNvSpPr>
                  <a:spLocks/>
                </p:cNvSpPr>
                <p:nvPr/>
              </p:nvSpPr>
              <p:spPr bwMode="auto">
                <a:xfrm>
                  <a:off x="2502" y="793"/>
                  <a:ext cx="148" cy="147"/>
                </a:xfrm>
                <a:custGeom>
                  <a:avLst/>
                  <a:gdLst/>
                  <a:ahLst/>
                  <a:cxnLst>
                    <a:cxn ang="0">
                      <a:pos x="278" y="17"/>
                    </a:cxn>
                    <a:cxn ang="0">
                      <a:pos x="288" y="34"/>
                    </a:cxn>
                    <a:cxn ang="0">
                      <a:pos x="295" y="54"/>
                    </a:cxn>
                    <a:cxn ang="0">
                      <a:pos x="293" y="77"/>
                    </a:cxn>
                    <a:cxn ang="0">
                      <a:pos x="288" y="104"/>
                    </a:cxn>
                    <a:cxn ang="0">
                      <a:pos x="276" y="131"/>
                    </a:cxn>
                    <a:cxn ang="0">
                      <a:pos x="261" y="159"/>
                    </a:cxn>
                    <a:cxn ang="0">
                      <a:pos x="229" y="203"/>
                    </a:cxn>
                    <a:cxn ang="0">
                      <a:pos x="216" y="216"/>
                    </a:cxn>
                    <a:cxn ang="0">
                      <a:pos x="187" y="241"/>
                    </a:cxn>
                    <a:cxn ang="0">
                      <a:pos x="146" y="270"/>
                    </a:cxn>
                    <a:cxn ang="0">
                      <a:pos x="117" y="283"/>
                    </a:cxn>
                    <a:cxn ang="0">
                      <a:pos x="90" y="292"/>
                    </a:cxn>
                    <a:cxn ang="0">
                      <a:pos x="65" y="295"/>
                    </a:cxn>
                    <a:cxn ang="0">
                      <a:pos x="43" y="292"/>
                    </a:cxn>
                    <a:cxn ang="0">
                      <a:pos x="23" y="283"/>
                    </a:cxn>
                    <a:cxn ang="0">
                      <a:pos x="17" y="278"/>
                    </a:cxn>
                    <a:cxn ang="0">
                      <a:pos x="5" y="261"/>
                    </a:cxn>
                    <a:cxn ang="0">
                      <a:pos x="0" y="240"/>
                    </a:cxn>
                    <a:cxn ang="0">
                      <a:pos x="0" y="216"/>
                    </a:cxn>
                    <a:cxn ang="0">
                      <a:pos x="7" y="191"/>
                    </a:cxn>
                    <a:cxn ang="0">
                      <a:pos x="17" y="163"/>
                    </a:cxn>
                    <a:cxn ang="0">
                      <a:pos x="33" y="134"/>
                    </a:cxn>
                    <a:cxn ang="0">
                      <a:pos x="65" y="92"/>
                    </a:cxn>
                    <a:cxn ang="0">
                      <a:pos x="79" y="79"/>
                    </a:cxn>
                    <a:cxn ang="0">
                      <a:pos x="105" y="54"/>
                    </a:cxn>
                    <a:cxn ang="0">
                      <a:pos x="149" y="24"/>
                    </a:cxn>
                    <a:cxn ang="0">
                      <a:pos x="177" y="10"/>
                    </a:cxn>
                    <a:cxn ang="0">
                      <a:pos x="204" y="2"/>
                    </a:cxn>
                    <a:cxn ang="0">
                      <a:pos x="229" y="0"/>
                    </a:cxn>
                    <a:cxn ang="0">
                      <a:pos x="251" y="2"/>
                    </a:cxn>
                    <a:cxn ang="0">
                      <a:pos x="269" y="10"/>
                    </a:cxn>
                    <a:cxn ang="0">
                      <a:pos x="278" y="17"/>
                    </a:cxn>
                  </a:cxnLst>
                  <a:rect l="0" t="0" r="r" b="b"/>
                  <a:pathLst>
                    <a:path w="295" h="295">
                      <a:moveTo>
                        <a:pt x="278" y="17"/>
                      </a:moveTo>
                      <a:lnTo>
                        <a:pt x="278" y="17"/>
                      </a:lnTo>
                      <a:lnTo>
                        <a:pt x="283" y="24"/>
                      </a:lnTo>
                      <a:lnTo>
                        <a:pt x="288" y="34"/>
                      </a:lnTo>
                      <a:lnTo>
                        <a:pt x="291" y="44"/>
                      </a:lnTo>
                      <a:lnTo>
                        <a:pt x="295" y="54"/>
                      </a:lnTo>
                      <a:lnTo>
                        <a:pt x="295" y="66"/>
                      </a:lnTo>
                      <a:lnTo>
                        <a:pt x="293" y="77"/>
                      </a:lnTo>
                      <a:lnTo>
                        <a:pt x="291" y="91"/>
                      </a:lnTo>
                      <a:lnTo>
                        <a:pt x="288" y="104"/>
                      </a:lnTo>
                      <a:lnTo>
                        <a:pt x="283" y="117"/>
                      </a:lnTo>
                      <a:lnTo>
                        <a:pt x="276" y="131"/>
                      </a:lnTo>
                      <a:lnTo>
                        <a:pt x="269" y="146"/>
                      </a:lnTo>
                      <a:lnTo>
                        <a:pt x="261" y="159"/>
                      </a:lnTo>
                      <a:lnTo>
                        <a:pt x="241" y="188"/>
                      </a:lnTo>
                      <a:lnTo>
                        <a:pt x="229" y="203"/>
                      </a:lnTo>
                      <a:lnTo>
                        <a:pt x="216" y="216"/>
                      </a:lnTo>
                      <a:lnTo>
                        <a:pt x="216" y="216"/>
                      </a:lnTo>
                      <a:lnTo>
                        <a:pt x="202" y="228"/>
                      </a:lnTo>
                      <a:lnTo>
                        <a:pt x="187" y="241"/>
                      </a:lnTo>
                      <a:lnTo>
                        <a:pt x="159" y="261"/>
                      </a:lnTo>
                      <a:lnTo>
                        <a:pt x="146" y="270"/>
                      </a:lnTo>
                      <a:lnTo>
                        <a:pt x="130" y="276"/>
                      </a:lnTo>
                      <a:lnTo>
                        <a:pt x="117" y="283"/>
                      </a:lnTo>
                      <a:lnTo>
                        <a:pt x="104" y="288"/>
                      </a:lnTo>
                      <a:lnTo>
                        <a:pt x="90" y="292"/>
                      </a:lnTo>
                      <a:lnTo>
                        <a:pt x="77" y="293"/>
                      </a:lnTo>
                      <a:lnTo>
                        <a:pt x="65" y="295"/>
                      </a:lnTo>
                      <a:lnTo>
                        <a:pt x="53" y="293"/>
                      </a:lnTo>
                      <a:lnTo>
                        <a:pt x="43" y="292"/>
                      </a:lnTo>
                      <a:lnTo>
                        <a:pt x="33" y="288"/>
                      </a:lnTo>
                      <a:lnTo>
                        <a:pt x="23" y="283"/>
                      </a:lnTo>
                      <a:lnTo>
                        <a:pt x="17" y="278"/>
                      </a:lnTo>
                      <a:lnTo>
                        <a:pt x="17" y="278"/>
                      </a:lnTo>
                      <a:lnTo>
                        <a:pt x="10" y="270"/>
                      </a:lnTo>
                      <a:lnTo>
                        <a:pt x="5" y="261"/>
                      </a:lnTo>
                      <a:lnTo>
                        <a:pt x="2" y="251"/>
                      </a:lnTo>
                      <a:lnTo>
                        <a:pt x="0" y="240"/>
                      </a:lnTo>
                      <a:lnTo>
                        <a:pt x="0" y="230"/>
                      </a:lnTo>
                      <a:lnTo>
                        <a:pt x="0" y="216"/>
                      </a:lnTo>
                      <a:lnTo>
                        <a:pt x="3" y="205"/>
                      </a:lnTo>
                      <a:lnTo>
                        <a:pt x="7" y="191"/>
                      </a:lnTo>
                      <a:lnTo>
                        <a:pt x="12" y="178"/>
                      </a:lnTo>
                      <a:lnTo>
                        <a:pt x="17" y="163"/>
                      </a:lnTo>
                      <a:lnTo>
                        <a:pt x="25" y="149"/>
                      </a:lnTo>
                      <a:lnTo>
                        <a:pt x="33" y="134"/>
                      </a:lnTo>
                      <a:lnTo>
                        <a:pt x="53" y="106"/>
                      </a:lnTo>
                      <a:lnTo>
                        <a:pt x="65" y="92"/>
                      </a:lnTo>
                      <a:lnTo>
                        <a:pt x="79" y="79"/>
                      </a:lnTo>
                      <a:lnTo>
                        <a:pt x="79" y="79"/>
                      </a:lnTo>
                      <a:lnTo>
                        <a:pt x="92" y="66"/>
                      </a:lnTo>
                      <a:lnTo>
                        <a:pt x="105" y="54"/>
                      </a:lnTo>
                      <a:lnTo>
                        <a:pt x="134" y="34"/>
                      </a:lnTo>
                      <a:lnTo>
                        <a:pt x="149" y="24"/>
                      </a:lnTo>
                      <a:lnTo>
                        <a:pt x="162" y="17"/>
                      </a:lnTo>
                      <a:lnTo>
                        <a:pt x="177" y="10"/>
                      </a:lnTo>
                      <a:lnTo>
                        <a:pt x="191" y="7"/>
                      </a:lnTo>
                      <a:lnTo>
                        <a:pt x="204" y="2"/>
                      </a:lnTo>
                      <a:lnTo>
                        <a:pt x="216" y="0"/>
                      </a:lnTo>
                      <a:lnTo>
                        <a:pt x="229" y="0"/>
                      </a:lnTo>
                      <a:lnTo>
                        <a:pt x="241" y="0"/>
                      </a:lnTo>
                      <a:lnTo>
                        <a:pt x="251" y="2"/>
                      </a:lnTo>
                      <a:lnTo>
                        <a:pt x="261" y="5"/>
                      </a:lnTo>
                      <a:lnTo>
                        <a:pt x="269" y="10"/>
                      </a:lnTo>
                      <a:lnTo>
                        <a:pt x="278" y="17"/>
                      </a:lnTo>
                      <a:lnTo>
                        <a:pt x="278" y="17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47" name="Freeform 179"/>
                <p:cNvSpPr>
                  <a:spLocks/>
                </p:cNvSpPr>
                <p:nvPr/>
              </p:nvSpPr>
              <p:spPr bwMode="auto">
                <a:xfrm>
                  <a:off x="2502" y="805"/>
                  <a:ext cx="148" cy="135"/>
                </a:xfrm>
                <a:custGeom>
                  <a:avLst/>
                  <a:gdLst/>
                  <a:ahLst/>
                  <a:cxnLst>
                    <a:cxn ang="0">
                      <a:pos x="283" y="0"/>
                    </a:cxn>
                    <a:cxn ang="0">
                      <a:pos x="278" y="35"/>
                    </a:cxn>
                    <a:cxn ang="0">
                      <a:pos x="264" y="70"/>
                    </a:cxn>
                    <a:cxn ang="0">
                      <a:pos x="243" y="104"/>
                    </a:cxn>
                    <a:cxn ang="0">
                      <a:pos x="216" y="137"/>
                    </a:cxn>
                    <a:cxn ang="0">
                      <a:pos x="202" y="149"/>
                    </a:cxn>
                    <a:cxn ang="0">
                      <a:pos x="174" y="170"/>
                    </a:cxn>
                    <a:cxn ang="0">
                      <a:pos x="146" y="186"/>
                    </a:cxn>
                    <a:cxn ang="0">
                      <a:pos x="117" y="197"/>
                    </a:cxn>
                    <a:cxn ang="0">
                      <a:pos x="89" y="204"/>
                    </a:cxn>
                    <a:cxn ang="0">
                      <a:pos x="60" y="204"/>
                    </a:cxn>
                    <a:cxn ang="0">
                      <a:pos x="35" y="201"/>
                    </a:cxn>
                    <a:cxn ang="0">
                      <a:pos x="12" y="191"/>
                    </a:cxn>
                    <a:cxn ang="0">
                      <a:pos x="2" y="182"/>
                    </a:cxn>
                    <a:cxn ang="0">
                      <a:pos x="0" y="214"/>
                    </a:cxn>
                    <a:cxn ang="0">
                      <a:pos x="3" y="232"/>
                    </a:cxn>
                    <a:cxn ang="0">
                      <a:pos x="12" y="247"/>
                    </a:cxn>
                    <a:cxn ang="0">
                      <a:pos x="17" y="254"/>
                    </a:cxn>
                    <a:cxn ang="0">
                      <a:pos x="33" y="264"/>
                    </a:cxn>
                    <a:cxn ang="0">
                      <a:pos x="53" y="269"/>
                    </a:cxn>
                    <a:cxn ang="0">
                      <a:pos x="77" y="269"/>
                    </a:cxn>
                    <a:cxn ang="0">
                      <a:pos x="104" y="264"/>
                    </a:cxn>
                    <a:cxn ang="0">
                      <a:pos x="130" y="252"/>
                    </a:cxn>
                    <a:cxn ang="0">
                      <a:pos x="159" y="237"/>
                    </a:cxn>
                    <a:cxn ang="0">
                      <a:pos x="202" y="204"/>
                    </a:cxn>
                    <a:cxn ang="0">
                      <a:pos x="216" y="192"/>
                    </a:cxn>
                    <a:cxn ang="0">
                      <a:pos x="259" y="139"/>
                    </a:cxn>
                    <a:cxn ang="0">
                      <a:pos x="286" y="87"/>
                    </a:cxn>
                    <a:cxn ang="0">
                      <a:pos x="293" y="62"/>
                    </a:cxn>
                    <a:cxn ang="0">
                      <a:pos x="295" y="38"/>
                    </a:cxn>
                    <a:cxn ang="0">
                      <a:pos x="291" y="18"/>
                    </a:cxn>
                    <a:cxn ang="0">
                      <a:pos x="283" y="0"/>
                    </a:cxn>
                  </a:cxnLst>
                  <a:rect l="0" t="0" r="r" b="b"/>
                  <a:pathLst>
                    <a:path w="295" h="271">
                      <a:moveTo>
                        <a:pt x="283" y="0"/>
                      </a:moveTo>
                      <a:lnTo>
                        <a:pt x="283" y="0"/>
                      </a:lnTo>
                      <a:lnTo>
                        <a:pt x="281" y="17"/>
                      </a:lnTo>
                      <a:lnTo>
                        <a:pt x="278" y="35"/>
                      </a:lnTo>
                      <a:lnTo>
                        <a:pt x="271" y="52"/>
                      </a:lnTo>
                      <a:lnTo>
                        <a:pt x="264" y="70"/>
                      </a:lnTo>
                      <a:lnTo>
                        <a:pt x="254" y="87"/>
                      </a:lnTo>
                      <a:lnTo>
                        <a:pt x="243" y="104"/>
                      </a:lnTo>
                      <a:lnTo>
                        <a:pt x="231" y="120"/>
                      </a:lnTo>
                      <a:lnTo>
                        <a:pt x="216" y="137"/>
                      </a:lnTo>
                      <a:lnTo>
                        <a:pt x="216" y="137"/>
                      </a:lnTo>
                      <a:lnTo>
                        <a:pt x="202" y="149"/>
                      </a:lnTo>
                      <a:lnTo>
                        <a:pt x="189" y="160"/>
                      </a:lnTo>
                      <a:lnTo>
                        <a:pt x="174" y="170"/>
                      </a:lnTo>
                      <a:lnTo>
                        <a:pt x="161" y="179"/>
                      </a:lnTo>
                      <a:lnTo>
                        <a:pt x="146" y="186"/>
                      </a:lnTo>
                      <a:lnTo>
                        <a:pt x="132" y="192"/>
                      </a:lnTo>
                      <a:lnTo>
                        <a:pt x="117" y="197"/>
                      </a:lnTo>
                      <a:lnTo>
                        <a:pt x="102" y="201"/>
                      </a:lnTo>
                      <a:lnTo>
                        <a:pt x="89" y="204"/>
                      </a:lnTo>
                      <a:lnTo>
                        <a:pt x="74" y="204"/>
                      </a:lnTo>
                      <a:lnTo>
                        <a:pt x="60" y="204"/>
                      </a:lnTo>
                      <a:lnTo>
                        <a:pt x="47" y="202"/>
                      </a:lnTo>
                      <a:lnTo>
                        <a:pt x="35" y="201"/>
                      </a:lnTo>
                      <a:lnTo>
                        <a:pt x="23" y="196"/>
                      </a:lnTo>
                      <a:lnTo>
                        <a:pt x="12" y="191"/>
                      </a:lnTo>
                      <a:lnTo>
                        <a:pt x="2" y="182"/>
                      </a:lnTo>
                      <a:lnTo>
                        <a:pt x="2" y="182"/>
                      </a:lnTo>
                      <a:lnTo>
                        <a:pt x="0" y="204"/>
                      </a:lnTo>
                      <a:lnTo>
                        <a:pt x="0" y="214"/>
                      </a:lnTo>
                      <a:lnTo>
                        <a:pt x="2" y="222"/>
                      </a:lnTo>
                      <a:lnTo>
                        <a:pt x="3" y="232"/>
                      </a:lnTo>
                      <a:lnTo>
                        <a:pt x="7" y="239"/>
                      </a:lnTo>
                      <a:lnTo>
                        <a:pt x="12" y="247"/>
                      </a:lnTo>
                      <a:lnTo>
                        <a:pt x="17" y="254"/>
                      </a:lnTo>
                      <a:lnTo>
                        <a:pt x="17" y="254"/>
                      </a:lnTo>
                      <a:lnTo>
                        <a:pt x="23" y="259"/>
                      </a:lnTo>
                      <a:lnTo>
                        <a:pt x="33" y="264"/>
                      </a:lnTo>
                      <a:lnTo>
                        <a:pt x="43" y="268"/>
                      </a:lnTo>
                      <a:lnTo>
                        <a:pt x="53" y="269"/>
                      </a:lnTo>
                      <a:lnTo>
                        <a:pt x="65" y="271"/>
                      </a:lnTo>
                      <a:lnTo>
                        <a:pt x="77" y="269"/>
                      </a:lnTo>
                      <a:lnTo>
                        <a:pt x="90" y="268"/>
                      </a:lnTo>
                      <a:lnTo>
                        <a:pt x="104" y="264"/>
                      </a:lnTo>
                      <a:lnTo>
                        <a:pt x="117" y="259"/>
                      </a:lnTo>
                      <a:lnTo>
                        <a:pt x="130" y="252"/>
                      </a:lnTo>
                      <a:lnTo>
                        <a:pt x="146" y="246"/>
                      </a:lnTo>
                      <a:lnTo>
                        <a:pt x="159" y="237"/>
                      </a:lnTo>
                      <a:lnTo>
                        <a:pt x="187" y="217"/>
                      </a:lnTo>
                      <a:lnTo>
                        <a:pt x="202" y="204"/>
                      </a:lnTo>
                      <a:lnTo>
                        <a:pt x="216" y="192"/>
                      </a:lnTo>
                      <a:lnTo>
                        <a:pt x="216" y="192"/>
                      </a:lnTo>
                      <a:lnTo>
                        <a:pt x="239" y="165"/>
                      </a:lnTo>
                      <a:lnTo>
                        <a:pt x="259" y="139"/>
                      </a:lnTo>
                      <a:lnTo>
                        <a:pt x="274" y="112"/>
                      </a:lnTo>
                      <a:lnTo>
                        <a:pt x="286" y="87"/>
                      </a:lnTo>
                      <a:lnTo>
                        <a:pt x="290" y="73"/>
                      </a:lnTo>
                      <a:lnTo>
                        <a:pt x="293" y="62"/>
                      </a:lnTo>
                      <a:lnTo>
                        <a:pt x="295" y="50"/>
                      </a:lnTo>
                      <a:lnTo>
                        <a:pt x="295" y="38"/>
                      </a:lnTo>
                      <a:lnTo>
                        <a:pt x="293" y="28"/>
                      </a:lnTo>
                      <a:lnTo>
                        <a:pt x="291" y="18"/>
                      </a:lnTo>
                      <a:lnTo>
                        <a:pt x="288" y="8"/>
                      </a:lnTo>
                      <a:lnTo>
                        <a:pt x="283" y="0"/>
                      </a:lnTo>
                      <a:lnTo>
                        <a:pt x="283" y="0"/>
                      </a:lnTo>
                      <a:close/>
                    </a:path>
                  </a:pathLst>
                </a:custGeom>
                <a:solidFill>
                  <a:srgbClr val="1A1A1A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48" name="Freeform 180"/>
                <p:cNvSpPr>
                  <a:spLocks/>
                </p:cNvSpPr>
                <p:nvPr/>
              </p:nvSpPr>
              <p:spPr bwMode="auto">
                <a:xfrm>
                  <a:off x="2551" y="810"/>
                  <a:ext cx="45" cy="42"/>
                </a:xfrm>
                <a:custGeom>
                  <a:avLst/>
                  <a:gdLst/>
                  <a:ahLst/>
                  <a:cxnLst>
                    <a:cxn ang="0">
                      <a:pos x="87" y="5"/>
                    </a:cxn>
                    <a:cxn ang="0">
                      <a:pos x="87" y="5"/>
                    </a:cxn>
                    <a:cxn ang="0">
                      <a:pos x="89" y="10"/>
                    </a:cxn>
                    <a:cxn ang="0">
                      <a:pos x="90" y="15"/>
                    </a:cxn>
                    <a:cxn ang="0">
                      <a:pos x="89" y="22"/>
                    </a:cxn>
                    <a:cxn ang="0">
                      <a:pos x="87" y="30"/>
                    </a:cxn>
                    <a:cxn ang="0">
                      <a:pos x="82" y="37"/>
                    </a:cxn>
                    <a:cxn ang="0">
                      <a:pos x="77" y="45"/>
                    </a:cxn>
                    <a:cxn ang="0">
                      <a:pos x="70" y="53"/>
                    </a:cxn>
                    <a:cxn ang="0">
                      <a:pos x="62" y="62"/>
                    </a:cxn>
                    <a:cxn ang="0">
                      <a:pos x="62" y="62"/>
                    </a:cxn>
                    <a:cxn ang="0">
                      <a:pos x="54" y="68"/>
                    </a:cxn>
                    <a:cxn ang="0">
                      <a:pos x="45" y="73"/>
                    </a:cxn>
                    <a:cxn ang="0">
                      <a:pos x="37" y="78"/>
                    </a:cxn>
                    <a:cxn ang="0">
                      <a:pos x="28" y="82"/>
                    </a:cxn>
                    <a:cxn ang="0">
                      <a:pos x="20" y="83"/>
                    </a:cxn>
                    <a:cxn ang="0">
                      <a:pos x="13" y="83"/>
                    </a:cxn>
                    <a:cxn ang="0">
                      <a:pos x="8" y="82"/>
                    </a:cxn>
                    <a:cxn ang="0">
                      <a:pos x="3" y="78"/>
                    </a:cxn>
                    <a:cxn ang="0">
                      <a:pos x="3" y="78"/>
                    </a:cxn>
                    <a:cxn ang="0">
                      <a:pos x="2" y="75"/>
                    </a:cxn>
                    <a:cxn ang="0">
                      <a:pos x="0" y="68"/>
                    </a:cxn>
                    <a:cxn ang="0">
                      <a:pos x="2" y="62"/>
                    </a:cxn>
                    <a:cxn ang="0">
                      <a:pos x="3" y="55"/>
                    </a:cxn>
                    <a:cxn ang="0">
                      <a:pos x="8" y="47"/>
                    </a:cxn>
                    <a:cxn ang="0">
                      <a:pos x="13" y="38"/>
                    </a:cxn>
                    <a:cxn ang="0">
                      <a:pos x="20" y="32"/>
                    </a:cxn>
                    <a:cxn ang="0">
                      <a:pos x="28" y="23"/>
                    </a:cxn>
                    <a:cxn ang="0">
                      <a:pos x="28" y="23"/>
                    </a:cxn>
                    <a:cxn ang="0">
                      <a:pos x="37" y="17"/>
                    </a:cxn>
                    <a:cxn ang="0">
                      <a:pos x="45" y="10"/>
                    </a:cxn>
                    <a:cxn ang="0">
                      <a:pos x="54" y="5"/>
                    </a:cxn>
                    <a:cxn ang="0">
                      <a:pos x="62" y="1"/>
                    </a:cxn>
                    <a:cxn ang="0">
                      <a:pos x="70" y="0"/>
                    </a:cxn>
                    <a:cxn ang="0">
                      <a:pos x="77" y="0"/>
                    </a:cxn>
                    <a:cxn ang="0">
                      <a:pos x="82" y="1"/>
                    </a:cxn>
                    <a:cxn ang="0">
                      <a:pos x="87" y="5"/>
                    </a:cxn>
                    <a:cxn ang="0">
                      <a:pos x="87" y="5"/>
                    </a:cxn>
                  </a:cxnLst>
                  <a:rect l="0" t="0" r="r" b="b"/>
                  <a:pathLst>
                    <a:path w="90" h="83">
                      <a:moveTo>
                        <a:pt x="87" y="5"/>
                      </a:moveTo>
                      <a:lnTo>
                        <a:pt x="87" y="5"/>
                      </a:lnTo>
                      <a:lnTo>
                        <a:pt x="89" y="10"/>
                      </a:lnTo>
                      <a:lnTo>
                        <a:pt x="90" y="15"/>
                      </a:lnTo>
                      <a:lnTo>
                        <a:pt x="89" y="22"/>
                      </a:lnTo>
                      <a:lnTo>
                        <a:pt x="87" y="30"/>
                      </a:lnTo>
                      <a:lnTo>
                        <a:pt x="82" y="37"/>
                      </a:lnTo>
                      <a:lnTo>
                        <a:pt x="77" y="45"/>
                      </a:lnTo>
                      <a:lnTo>
                        <a:pt x="70" y="53"/>
                      </a:lnTo>
                      <a:lnTo>
                        <a:pt x="62" y="62"/>
                      </a:lnTo>
                      <a:lnTo>
                        <a:pt x="62" y="62"/>
                      </a:lnTo>
                      <a:lnTo>
                        <a:pt x="54" y="68"/>
                      </a:lnTo>
                      <a:lnTo>
                        <a:pt x="45" y="73"/>
                      </a:lnTo>
                      <a:lnTo>
                        <a:pt x="37" y="78"/>
                      </a:lnTo>
                      <a:lnTo>
                        <a:pt x="28" y="82"/>
                      </a:lnTo>
                      <a:lnTo>
                        <a:pt x="20" y="83"/>
                      </a:lnTo>
                      <a:lnTo>
                        <a:pt x="13" y="83"/>
                      </a:lnTo>
                      <a:lnTo>
                        <a:pt x="8" y="82"/>
                      </a:lnTo>
                      <a:lnTo>
                        <a:pt x="3" y="78"/>
                      </a:lnTo>
                      <a:lnTo>
                        <a:pt x="3" y="78"/>
                      </a:lnTo>
                      <a:lnTo>
                        <a:pt x="2" y="75"/>
                      </a:lnTo>
                      <a:lnTo>
                        <a:pt x="0" y="68"/>
                      </a:lnTo>
                      <a:lnTo>
                        <a:pt x="2" y="62"/>
                      </a:lnTo>
                      <a:lnTo>
                        <a:pt x="3" y="55"/>
                      </a:lnTo>
                      <a:lnTo>
                        <a:pt x="8" y="47"/>
                      </a:lnTo>
                      <a:lnTo>
                        <a:pt x="13" y="38"/>
                      </a:lnTo>
                      <a:lnTo>
                        <a:pt x="20" y="32"/>
                      </a:lnTo>
                      <a:lnTo>
                        <a:pt x="28" y="23"/>
                      </a:lnTo>
                      <a:lnTo>
                        <a:pt x="28" y="23"/>
                      </a:lnTo>
                      <a:lnTo>
                        <a:pt x="37" y="17"/>
                      </a:lnTo>
                      <a:lnTo>
                        <a:pt x="45" y="10"/>
                      </a:lnTo>
                      <a:lnTo>
                        <a:pt x="54" y="5"/>
                      </a:lnTo>
                      <a:lnTo>
                        <a:pt x="62" y="1"/>
                      </a:lnTo>
                      <a:lnTo>
                        <a:pt x="70" y="0"/>
                      </a:lnTo>
                      <a:lnTo>
                        <a:pt x="77" y="0"/>
                      </a:lnTo>
                      <a:lnTo>
                        <a:pt x="82" y="1"/>
                      </a:lnTo>
                      <a:lnTo>
                        <a:pt x="87" y="5"/>
                      </a:lnTo>
                      <a:lnTo>
                        <a:pt x="87" y="5"/>
                      </a:lnTo>
                      <a:close/>
                    </a:path>
                  </a:pathLst>
                </a:custGeom>
                <a:solidFill>
                  <a:srgbClr val="9999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49" name="Freeform 181"/>
                <p:cNvSpPr>
                  <a:spLocks/>
                </p:cNvSpPr>
                <p:nvPr/>
              </p:nvSpPr>
              <p:spPr bwMode="auto">
                <a:xfrm>
                  <a:off x="2352" y="743"/>
                  <a:ext cx="273" cy="284"/>
                </a:xfrm>
                <a:custGeom>
                  <a:avLst/>
                  <a:gdLst/>
                  <a:ahLst/>
                  <a:cxnLst>
                    <a:cxn ang="0">
                      <a:pos x="526" y="375"/>
                    </a:cxn>
                    <a:cxn ang="0">
                      <a:pos x="520" y="358"/>
                    </a:cxn>
                    <a:cxn ang="0">
                      <a:pos x="488" y="385"/>
                    </a:cxn>
                    <a:cxn ang="0">
                      <a:pos x="426" y="432"/>
                    </a:cxn>
                    <a:cxn ang="0">
                      <a:pos x="362" y="470"/>
                    </a:cxn>
                    <a:cxn ang="0">
                      <a:pos x="300" y="497"/>
                    </a:cxn>
                    <a:cxn ang="0">
                      <a:pos x="242" y="514"/>
                    </a:cxn>
                    <a:cxn ang="0">
                      <a:pos x="186" y="519"/>
                    </a:cxn>
                    <a:cxn ang="0">
                      <a:pos x="138" y="512"/>
                    </a:cxn>
                    <a:cxn ang="0">
                      <a:pos x="98" y="494"/>
                    </a:cxn>
                    <a:cxn ang="0">
                      <a:pos x="81" y="480"/>
                    </a:cxn>
                    <a:cxn ang="0">
                      <a:pos x="72" y="472"/>
                    </a:cxn>
                    <a:cxn ang="0">
                      <a:pos x="61" y="452"/>
                    </a:cxn>
                    <a:cxn ang="0">
                      <a:pos x="47" y="420"/>
                    </a:cxn>
                    <a:cxn ang="0">
                      <a:pos x="41" y="368"/>
                    </a:cxn>
                    <a:cxn ang="0">
                      <a:pos x="49" y="311"/>
                    </a:cxn>
                    <a:cxn ang="0">
                      <a:pos x="67" y="248"/>
                    </a:cxn>
                    <a:cxn ang="0">
                      <a:pos x="99" y="184"/>
                    </a:cxn>
                    <a:cxn ang="0">
                      <a:pos x="141" y="117"/>
                    </a:cxn>
                    <a:cxn ang="0">
                      <a:pos x="193" y="53"/>
                    </a:cxn>
                    <a:cxn ang="0">
                      <a:pos x="223" y="22"/>
                    </a:cxn>
                    <a:cxn ang="0">
                      <a:pos x="237" y="8"/>
                    </a:cxn>
                    <a:cxn ang="0">
                      <a:pos x="223" y="7"/>
                    </a:cxn>
                    <a:cxn ang="0">
                      <a:pos x="213" y="0"/>
                    </a:cxn>
                    <a:cxn ang="0">
                      <a:pos x="211" y="0"/>
                    </a:cxn>
                    <a:cxn ang="0">
                      <a:pos x="206" y="5"/>
                    </a:cxn>
                    <a:cxn ang="0">
                      <a:pos x="173" y="40"/>
                    </a:cxn>
                    <a:cxn ang="0">
                      <a:pos x="113" y="114"/>
                    </a:cxn>
                    <a:cxn ang="0">
                      <a:pos x="66" y="189"/>
                    </a:cxn>
                    <a:cxn ang="0">
                      <a:pos x="31" y="263"/>
                    </a:cxn>
                    <a:cxn ang="0">
                      <a:pos x="9" y="333"/>
                    </a:cxn>
                    <a:cxn ang="0">
                      <a:pos x="0" y="398"/>
                    </a:cxn>
                    <a:cxn ang="0">
                      <a:pos x="4" y="442"/>
                    </a:cxn>
                    <a:cxn ang="0">
                      <a:pos x="10" y="469"/>
                    </a:cxn>
                    <a:cxn ang="0">
                      <a:pos x="22" y="494"/>
                    </a:cxn>
                    <a:cxn ang="0">
                      <a:pos x="36" y="515"/>
                    </a:cxn>
                    <a:cxn ang="0">
                      <a:pos x="46" y="525"/>
                    </a:cxn>
                    <a:cxn ang="0">
                      <a:pos x="64" y="540"/>
                    </a:cxn>
                    <a:cxn ang="0">
                      <a:pos x="86" y="554"/>
                    </a:cxn>
                    <a:cxn ang="0">
                      <a:pos x="111" y="562"/>
                    </a:cxn>
                    <a:cxn ang="0">
                      <a:pos x="166" y="569"/>
                    </a:cxn>
                    <a:cxn ang="0">
                      <a:pos x="230" y="562"/>
                    </a:cxn>
                    <a:cxn ang="0">
                      <a:pos x="297" y="544"/>
                    </a:cxn>
                    <a:cxn ang="0">
                      <a:pos x="367" y="512"/>
                    </a:cxn>
                    <a:cxn ang="0">
                      <a:pos x="439" y="469"/>
                    </a:cxn>
                    <a:cxn ang="0">
                      <a:pos x="511" y="413"/>
                    </a:cxn>
                    <a:cxn ang="0">
                      <a:pos x="546" y="383"/>
                    </a:cxn>
                    <a:cxn ang="0">
                      <a:pos x="530" y="378"/>
                    </a:cxn>
                    <a:cxn ang="0">
                      <a:pos x="526" y="375"/>
                    </a:cxn>
                  </a:cxnLst>
                  <a:rect l="0" t="0" r="r" b="b"/>
                  <a:pathLst>
                    <a:path w="546" h="569">
                      <a:moveTo>
                        <a:pt x="526" y="375"/>
                      </a:moveTo>
                      <a:lnTo>
                        <a:pt x="526" y="375"/>
                      </a:lnTo>
                      <a:lnTo>
                        <a:pt x="521" y="368"/>
                      </a:lnTo>
                      <a:lnTo>
                        <a:pt x="520" y="358"/>
                      </a:lnTo>
                      <a:lnTo>
                        <a:pt x="520" y="358"/>
                      </a:lnTo>
                      <a:lnTo>
                        <a:pt x="488" y="385"/>
                      </a:lnTo>
                      <a:lnTo>
                        <a:pt x="458" y="410"/>
                      </a:lnTo>
                      <a:lnTo>
                        <a:pt x="426" y="432"/>
                      </a:lnTo>
                      <a:lnTo>
                        <a:pt x="394" y="452"/>
                      </a:lnTo>
                      <a:lnTo>
                        <a:pt x="362" y="470"/>
                      </a:lnTo>
                      <a:lnTo>
                        <a:pt x="332" y="485"/>
                      </a:lnTo>
                      <a:lnTo>
                        <a:pt x="300" y="497"/>
                      </a:lnTo>
                      <a:lnTo>
                        <a:pt x="270" y="507"/>
                      </a:lnTo>
                      <a:lnTo>
                        <a:pt x="242" y="514"/>
                      </a:lnTo>
                      <a:lnTo>
                        <a:pt x="213" y="517"/>
                      </a:lnTo>
                      <a:lnTo>
                        <a:pt x="186" y="519"/>
                      </a:lnTo>
                      <a:lnTo>
                        <a:pt x="161" y="517"/>
                      </a:lnTo>
                      <a:lnTo>
                        <a:pt x="138" y="512"/>
                      </a:lnTo>
                      <a:lnTo>
                        <a:pt x="118" y="505"/>
                      </a:lnTo>
                      <a:lnTo>
                        <a:pt x="98" y="494"/>
                      </a:lnTo>
                      <a:lnTo>
                        <a:pt x="89" y="487"/>
                      </a:lnTo>
                      <a:lnTo>
                        <a:pt x="81" y="480"/>
                      </a:lnTo>
                      <a:lnTo>
                        <a:pt x="81" y="480"/>
                      </a:lnTo>
                      <a:lnTo>
                        <a:pt x="72" y="472"/>
                      </a:lnTo>
                      <a:lnTo>
                        <a:pt x="66" y="462"/>
                      </a:lnTo>
                      <a:lnTo>
                        <a:pt x="61" y="452"/>
                      </a:lnTo>
                      <a:lnTo>
                        <a:pt x="54" y="442"/>
                      </a:lnTo>
                      <a:lnTo>
                        <a:pt x="47" y="420"/>
                      </a:lnTo>
                      <a:lnTo>
                        <a:pt x="42" y="395"/>
                      </a:lnTo>
                      <a:lnTo>
                        <a:pt x="41" y="368"/>
                      </a:lnTo>
                      <a:lnTo>
                        <a:pt x="44" y="340"/>
                      </a:lnTo>
                      <a:lnTo>
                        <a:pt x="49" y="311"/>
                      </a:lnTo>
                      <a:lnTo>
                        <a:pt x="57" y="279"/>
                      </a:lnTo>
                      <a:lnTo>
                        <a:pt x="67" y="248"/>
                      </a:lnTo>
                      <a:lnTo>
                        <a:pt x="82" y="216"/>
                      </a:lnTo>
                      <a:lnTo>
                        <a:pt x="99" y="184"/>
                      </a:lnTo>
                      <a:lnTo>
                        <a:pt x="118" y="151"/>
                      </a:lnTo>
                      <a:lnTo>
                        <a:pt x="141" y="117"/>
                      </a:lnTo>
                      <a:lnTo>
                        <a:pt x="166" y="85"/>
                      </a:lnTo>
                      <a:lnTo>
                        <a:pt x="193" y="53"/>
                      </a:lnTo>
                      <a:lnTo>
                        <a:pt x="223" y="22"/>
                      </a:lnTo>
                      <a:lnTo>
                        <a:pt x="223" y="22"/>
                      </a:lnTo>
                      <a:lnTo>
                        <a:pt x="237" y="8"/>
                      </a:lnTo>
                      <a:lnTo>
                        <a:pt x="237" y="8"/>
                      </a:lnTo>
                      <a:lnTo>
                        <a:pt x="230" y="8"/>
                      </a:lnTo>
                      <a:lnTo>
                        <a:pt x="223" y="7"/>
                      </a:lnTo>
                      <a:lnTo>
                        <a:pt x="216" y="3"/>
                      </a:lnTo>
                      <a:lnTo>
                        <a:pt x="213" y="0"/>
                      </a:lnTo>
                      <a:lnTo>
                        <a:pt x="213" y="0"/>
                      </a:lnTo>
                      <a:lnTo>
                        <a:pt x="211" y="0"/>
                      </a:lnTo>
                      <a:lnTo>
                        <a:pt x="211" y="0"/>
                      </a:lnTo>
                      <a:lnTo>
                        <a:pt x="206" y="5"/>
                      </a:lnTo>
                      <a:lnTo>
                        <a:pt x="206" y="5"/>
                      </a:lnTo>
                      <a:lnTo>
                        <a:pt x="173" y="40"/>
                      </a:lnTo>
                      <a:lnTo>
                        <a:pt x="141" y="77"/>
                      </a:lnTo>
                      <a:lnTo>
                        <a:pt x="113" y="114"/>
                      </a:lnTo>
                      <a:lnTo>
                        <a:pt x="88" y="151"/>
                      </a:lnTo>
                      <a:lnTo>
                        <a:pt x="66" y="189"/>
                      </a:lnTo>
                      <a:lnTo>
                        <a:pt x="46" y="226"/>
                      </a:lnTo>
                      <a:lnTo>
                        <a:pt x="31" y="263"/>
                      </a:lnTo>
                      <a:lnTo>
                        <a:pt x="17" y="298"/>
                      </a:lnTo>
                      <a:lnTo>
                        <a:pt x="9" y="333"/>
                      </a:lnTo>
                      <a:lnTo>
                        <a:pt x="2" y="366"/>
                      </a:lnTo>
                      <a:lnTo>
                        <a:pt x="0" y="398"/>
                      </a:lnTo>
                      <a:lnTo>
                        <a:pt x="2" y="428"/>
                      </a:lnTo>
                      <a:lnTo>
                        <a:pt x="4" y="442"/>
                      </a:lnTo>
                      <a:lnTo>
                        <a:pt x="7" y="457"/>
                      </a:lnTo>
                      <a:lnTo>
                        <a:pt x="10" y="469"/>
                      </a:lnTo>
                      <a:lnTo>
                        <a:pt x="16" y="482"/>
                      </a:lnTo>
                      <a:lnTo>
                        <a:pt x="22" y="494"/>
                      </a:lnTo>
                      <a:lnTo>
                        <a:pt x="29" y="505"/>
                      </a:lnTo>
                      <a:lnTo>
                        <a:pt x="36" y="515"/>
                      </a:lnTo>
                      <a:lnTo>
                        <a:pt x="46" y="525"/>
                      </a:lnTo>
                      <a:lnTo>
                        <a:pt x="46" y="525"/>
                      </a:lnTo>
                      <a:lnTo>
                        <a:pt x="54" y="534"/>
                      </a:lnTo>
                      <a:lnTo>
                        <a:pt x="64" y="540"/>
                      </a:lnTo>
                      <a:lnTo>
                        <a:pt x="76" y="547"/>
                      </a:lnTo>
                      <a:lnTo>
                        <a:pt x="86" y="554"/>
                      </a:lnTo>
                      <a:lnTo>
                        <a:pt x="99" y="559"/>
                      </a:lnTo>
                      <a:lnTo>
                        <a:pt x="111" y="562"/>
                      </a:lnTo>
                      <a:lnTo>
                        <a:pt x="138" y="567"/>
                      </a:lnTo>
                      <a:lnTo>
                        <a:pt x="166" y="569"/>
                      </a:lnTo>
                      <a:lnTo>
                        <a:pt x="196" y="567"/>
                      </a:lnTo>
                      <a:lnTo>
                        <a:pt x="230" y="562"/>
                      </a:lnTo>
                      <a:lnTo>
                        <a:pt x="262" y="556"/>
                      </a:lnTo>
                      <a:lnTo>
                        <a:pt x="297" y="544"/>
                      </a:lnTo>
                      <a:lnTo>
                        <a:pt x="332" y="529"/>
                      </a:lnTo>
                      <a:lnTo>
                        <a:pt x="367" y="512"/>
                      </a:lnTo>
                      <a:lnTo>
                        <a:pt x="404" y="492"/>
                      </a:lnTo>
                      <a:lnTo>
                        <a:pt x="439" y="469"/>
                      </a:lnTo>
                      <a:lnTo>
                        <a:pt x="476" y="442"/>
                      </a:lnTo>
                      <a:lnTo>
                        <a:pt x="511" y="413"/>
                      </a:lnTo>
                      <a:lnTo>
                        <a:pt x="546" y="383"/>
                      </a:lnTo>
                      <a:lnTo>
                        <a:pt x="546" y="383"/>
                      </a:lnTo>
                      <a:lnTo>
                        <a:pt x="535" y="380"/>
                      </a:lnTo>
                      <a:lnTo>
                        <a:pt x="530" y="378"/>
                      </a:lnTo>
                      <a:lnTo>
                        <a:pt x="526" y="375"/>
                      </a:lnTo>
                      <a:lnTo>
                        <a:pt x="526" y="375"/>
                      </a:lnTo>
                      <a:close/>
                    </a:path>
                  </a:pathLst>
                </a:custGeom>
                <a:solidFill>
                  <a:srgbClr val="1A1A1A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grpSp>
            <p:nvGrpSpPr>
              <p:cNvPr id="12" name="Group 1257"/>
              <p:cNvGrpSpPr/>
              <p:nvPr/>
            </p:nvGrpSpPr>
            <p:grpSpPr>
              <a:xfrm rot="2597290">
                <a:off x="3410238" y="549640"/>
                <a:ext cx="785818" cy="1090618"/>
                <a:chOff x="5072066" y="428604"/>
                <a:chExt cx="785818" cy="1090618"/>
              </a:xfrm>
              <a:solidFill>
                <a:srgbClr val="C0504D"/>
              </a:solidFill>
            </p:grpSpPr>
            <p:sp>
              <p:nvSpPr>
                <p:cNvPr id="1812" name="Moon 1811"/>
                <p:cNvSpPr/>
                <p:nvPr/>
              </p:nvSpPr>
              <p:spPr>
                <a:xfrm>
                  <a:off x="5072066" y="428604"/>
                  <a:ext cx="357190" cy="1090618"/>
                </a:xfrm>
                <a:prstGeom prst="moon">
                  <a:avLst>
                    <a:gd name="adj" fmla="val 22431"/>
                  </a:avLst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813" name="Moon 1812"/>
                <p:cNvSpPr/>
                <p:nvPr/>
              </p:nvSpPr>
              <p:spPr>
                <a:xfrm>
                  <a:off x="5214942" y="500042"/>
                  <a:ext cx="357190" cy="885828"/>
                </a:xfrm>
                <a:prstGeom prst="moon">
                  <a:avLst>
                    <a:gd name="adj" fmla="val 22431"/>
                  </a:avLst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814" name="Moon 1813"/>
                <p:cNvSpPr/>
                <p:nvPr/>
              </p:nvSpPr>
              <p:spPr>
                <a:xfrm>
                  <a:off x="5357818" y="642918"/>
                  <a:ext cx="357190" cy="681038"/>
                </a:xfrm>
                <a:prstGeom prst="moon">
                  <a:avLst>
                    <a:gd name="adj" fmla="val 22431"/>
                  </a:avLst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815" name="Moon 1814"/>
                <p:cNvSpPr/>
                <p:nvPr/>
              </p:nvSpPr>
              <p:spPr>
                <a:xfrm>
                  <a:off x="5500694" y="714356"/>
                  <a:ext cx="357190" cy="476248"/>
                </a:xfrm>
                <a:prstGeom prst="moon">
                  <a:avLst>
                    <a:gd name="adj" fmla="val 22431"/>
                  </a:avLst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1850" name="Bent Arrow 1849"/>
          <p:cNvSpPr/>
          <p:nvPr/>
        </p:nvSpPr>
        <p:spPr>
          <a:xfrm>
            <a:off x="6357950" y="1857364"/>
            <a:ext cx="571504" cy="1071570"/>
          </a:xfrm>
          <a:prstGeom prst="bentArrow">
            <a:avLst>
              <a:gd name="adj1" fmla="val 22612"/>
              <a:gd name="adj2" fmla="val 25000"/>
              <a:gd name="adj3" fmla="val 25000"/>
              <a:gd name="adj4" fmla="val 43750"/>
            </a:avLst>
          </a:prstGeom>
          <a:solidFill>
            <a:srgbClr val="1F497D">
              <a:lumMod val="60000"/>
              <a:lumOff val="40000"/>
            </a:srgbClr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51" name="Bent Arrow 1850"/>
          <p:cNvSpPr/>
          <p:nvPr/>
        </p:nvSpPr>
        <p:spPr>
          <a:xfrm flipV="1">
            <a:off x="6357950" y="2928934"/>
            <a:ext cx="571504" cy="1714512"/>
          </a:xfrm>
          <a:prstGeom prst="bentArrow">
            <a:avLst>
              <a:gd name="adj1" fmla="val 22612"/>
              <a:gd name="adj2" fmla="val 25000"/>
              <a:gd name="adj3" fmla="val 25000"/>
              <a:gd name="adj4" fmla="val 43750"/>
            </a:avLst>
          </a:prstGeom>
          <a:solidFill>
            <a:srgbClr val="1F497D">
              <a:lumMod val="60000"/>
              <a:lumOff val="40000"/>
            </a:srgbClr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13" name="Group 1852"/>
          <p:cNvGrpSpPr/>
          <p:nvPr/>
        </p:nvGrpSpPr>
        <p:grpSpPr>
          <a:xfrm>
            <a:off x="3571868" y="1643050"/>
            <a:ext cx="714380" cy="785818"/>
            <a:chOff x="500034" y="5072074"/>
            <a:chExt cx="857256" cy="928694"/>
          </a:xfrm>
        </p:grpSpPr>
        <p:sp>
          <p:nvSpPr>
            <p:cNvPr id="1854" name="Rectangle 1853"/>
            <p:cNvSpPr/>
            <p:nvPr/>
          </p:nvSpPr>
          <p:spPr>
            <a:xfrm>
              <a:off x="500034" y="5072074"/>
              <a:ext cx="857256" cy="928694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solidFill>
                <a:srgbClr val="4F81BD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14" name="Group 902"/>
            <p:cNvGrpSpPr/>
            <p:nvPr/>
          </p:nvGrpSpPr>
          <p:grpSpPr>
            <a:xfrm>
              <a:off x="571472" y="5143512"/>
              <a:ext cx="714380" cy="785818"/>
              <a:chOff x="571472" y="5143512"/>
              <a:chExt cx="714380" cy="785818"/>
            </a:xfrm>
          </p:grpSpPr>
          <p:cxnSp>
            <p:nvCxnSpPr>
              <p:cNvPr id="1856" name="Straight Connector 1855"/>
              <p:cNvCxnSpPr>
                <a:stCxn id="1861" idx="2"/>
                <a:endCxn id="1862" idx="0"/>
              </p:cNvCxnSpPr>
              <p:nvPr/>
            </p:nvCxnSpPr>
            <p:spPr>
              <a:xfrm rot="5400000">
                <a:off x="714348" y="5286388"/>
                <a:ext cx="142876" cy="142876"/>
              </a:xfrm>
              <a:prstGeom prst="line">
                <a:avLst/>
              </a:prstGeom>
              <a:noFill/>
              <a:ln w="2857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</p:cxnSp>
          <p:cxnSp>
            <p:nvCxnSpPr>
              <p:cNvPr id="1857" name="Straight Connector 1856"/>
              <p:cNvCxnSpPr>
                <a:stCxn id="1861" idx="2"/>
                <a:endCxn id="1863" idx="1"/>
              </p:cNvCxnSpPr>
              <p:nvPr/>
            </p:nvCxnSpPr>
            <p:spPr>
              <a:xfrm rot="16200000" flipH="1">
                <a:off x="857224" y="5286388"/>
                <a:ext cx="163800" cy="163800"/>
              </a:xfrm>
              <a:prstGeom prst="line">
                <a:avLst/>
              </a:prstGeom>
              <a:noFill/>
              <a:ln w="2857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</p:cxnSp>
          <p:cxnSp>
            <p:nvCxnSpPr>
              <p:cNvPr id="1858" name="Straight Connector 1857"/>
              <p:cNvCxnSpPr>
                <a:stCxn id="1863" idx="4"/>
                <a:endCxn id="1866" idx="0"/>
              </p:cNvCxnSpPr>
              <p:nvPr/>
            </p:nvCxnSpPr>
            <p:spPr>
              <a:xfrm rot="16200000" flipH="1">
                <a:off x="1071538" y="5572140"/>
                <a:ext cx="142876" cy="142876"/>
              </a:xfrm>
              <a:prstGeom prst="line">
                <a:avLst/>
              </a:prstGeom>
              <a:noFill/>
              <a:ln w="2857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</p:cxnSp>
          <p:cxnSp>
            <p:nvCxnSpPr>
              <p:cNvPr id="1859" name="Straight Connector 1858"/>
              <p:cNvCxnSpPr>
                <a:stCxn id="1863" idx="4"/>
                <a:endCxn id="1865" idx="0"/>
              </p:cNvCxnSpPr>
              <p:nvPr/>
            </p:nvCxnSpPr>
            <p:spPr>
              <a:xfrm rot="5400000">
                <a:off x="928662" y="5572140"/>
                <a:ext cx="142876" cy="142876"/>
              </a:xfrm>
              <a:prstGeom prst="line">
                <a:avLst/>
              </a:prstGeom>
              <a:noFill/>
              <a:ln w="2857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</p:cxnSp>
          <p:cxnSp>
            <p:nvCxnSpPr>
              <p:cNvPr id="1860" name="Straight Connector 1859"/>
              <p:cNvCxnSpPr>
                <a:stCxn id="1862" idx="4"/>
                <a:endCxn id="1864" idx="0"/>
              </p:cNvCxnSpPr>
              <p:nvPr/>
            </p:nvCxnSpPr>
            <p:spPr>
              <a:xfrm rot="5400000">
                <a:off x="607191" y="5607859"/>
                <a:ext cx="142876" cy="71438"/>
              </a:xfrm>
              <a:prstGeom prst="line">
                <a:avLst/>
              </a:prstGeom>
              <a:noFill/>
              <a:ln w="2857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</p:cxnSp>
          <p:sp>
            <p:nvSpPr>
              <p:cNvPr id="1861" name="Rectangle 1860"/>
              <p:cNvSpPr/>
              <p:nvPr/>
            </p:nvSpPr>
            <p:spPr>
              <a:xfrm>
                <a:off x="785786" y="5143512"/>
                <a:ext cx="142876" cy="142876"/>
              </a:xfrm>
              <a:prstGeom prst="rect">
                <a:avLst/>
              </a:prstGeom>
              <a:solidFill>
                <a:srgbClr val="4F81BD"/>
              </a:solidFill>
              <a:ln w="25400" cap="flat" cmpd="sng" algn="ctr">
                <a:noFill/>
                <a:prstDash val="solid"/>
              </a:ln>
              <a:effectLst/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862" name="Oval 1861"/>
              <p:cNvSpPr/>
              <p:nvPr/>
            </p:nvSpPr>
            <p:spPr>
              <a:xfrm>
                <a:off x="642910" y="5429264"/>
                <a:ext cx="142876" cy="142876"/>
              </a:xfrm>
              <a:prstGeom prst="ellipse">
                <a:avLst/>
              </a:prstGeom>
              <a:solidFill>
                <a:srgbClr val="FF0000"/>
              </a:solidFill>
              <a:ln w="25400" cap="flat" cmpd="sng" algn="ctr">
                <a:noFill/>
                <a:prstDash val="solid"/>
              </a:ln>
              <a:effectLst/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863" name="Oval 1862"/>
              <p:cNvSpPr/>
              <p:nvPr/>
            </p:nvSpPr>
            <p:spPr>
              <a:xfrm>
                <a:off x="1000100" y="5429264"/>
                <a:ext cx="142876" cy="142876"/>
              </a:xfrm>
              <a:prstGeom prst="ellipse">
                <a:avLst/>
              </a:prstGeom>
              <a:solidFill>
                <a:srgbClr val="FF0000"/>
              </a:solidFill>
              <a:ln w="25400" cap="flat" cmpd="sng" algn="ctr">
                <a:noFill/>
                <a:prstDash val="solid"/>
              </a:ln>
              <a:effectLst/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864" name="Isosceles Triangle 1863"/>
              <p:cNvSpPr/>
              <p:nvPr/>
            </p:nvSpPr>
            <p:spPr>
              <a:xfrm>
                <a:off x="571472" y="5715016"/>
                <a:ext cx="142876" cy="214314"/>
              </a:xfrm>
              <a:prstGeom prst="triangle">
                <a:avLst/>
              </a:prstGeom>
              <a:solidFill>
                <a:srgbClr val="92D050"/>
              </a:solidFill>
              <a:ln w="25400" cap="flat" cmpd="sng" algn="ctr">
                <a:noFill/>
                <a:prstDash val="solid"/>
              </a:ln>
              <a:effectLst/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865" name="Isosceles Triangle 1864"/>
              <p:cNvSpPr/>
              <p:nvPr/>
            </p:nvSpPr>
            <p:spPr>
              <a:xfrm>
                <a:off x="857224" y="5715016"/>
                <a:ext cx="142876" cy="214314"/>
              </a:xfrm>
              <a:prstGeom prst="triangle">
                <a:avLst/>
              </a:prstGeom>
              <a:solidFill>
                <a:srgbClr val="92D050"/>
              </a:solidFill>
              <a:ln w="25400" cap="flat" cmpd="sng" algn="ctr">
                <a:noFill/>
                <a:prstDash val="solid"/>
              </a:ln>
              <a:effectLst/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866" name="Isosceles Triangle 1865"/>
              <p:cNvSpPr/>
              <p:nvPr/>
            </p:nvSpPr>
            <p:spPr>
              <a:xfrm>
                <a:off x="1142976" y="5715016"/>
                <a:ext cx="142876" cy="214314"/>
              </a:xfrm>
              <a:prstGeom prst="triangle">
                <a:avLst/>
              </a:prstGeom>
              <a:solidFill>
                <a:srgbClr val="92D050"/>
              </a:solidFill>
              <a:ln w="25400" cap="flat" cmpd="sng" algn="ctr">
                <a:noFill/>
                <a:prstDash val="solid"/>
              </a:ln>
              <a:effectLst/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sp>
        <p:nvSpPr>
          <p:cNvPr id="1867" name="TextBox 1866"/>
          <p:cNvSpPr txBox="1"/>
          <p:nvPr/>
        </p:nvSpPr>
        <p:spPr>
          <a:xfrm>
            <a:off x="3428992" y="1357298"/>
            <a:ext cx="10358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>
                <a:latin typeface="Arial Narrow" pitchFamily="34" charset="0"/>
              </a:rPr>
              <a:t>System Model</a:t>
            </a:r>
            <a:endParaRPr lang="en-GB" sz="1200" b="1" dirty="0">
              <a:latin typeface="Arial Narrow" pitchFamily="34" charset="0"/>
            </a:endParaRPr>
          </a:p>
        </p:txBody>
      </p:sp>
      <p:sp>
        <p:nvSpPr>
          <p:cNvPr id="2300" name="Rounded Rectangle 2299"/>
          <p:cNvSpPr/>
          <p:nvPr/>
        </p:nvSpPr>
        <p:spPr>
          <a:xfrm>
            <a:off x="1928794" y="2714620"/>
            <a:ext cx="1143008" cy="428628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Arial" pitchFamily="34" charset="0"/>
                <a:cs typeface="Arial" pitchFamily="34" charset="0"/>
              </a:rPr>
              <a:t>Input</a:t>
            </a:r>
            <a:endParaRPr lang="en-GB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01" name="Rounded Rectangle 2300"/>
          <p:cNvSpPr/>
          <p:nvPr/>
        </p:nvSpPr>
        <p:spPr>
          <a:xfrm>
            <a:off x="3357554" y="2714620"/>
            <a:ext cx="1143008" cy="428628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Arial" pitchFamily="34" charset="0"/>
                <a:cs typeface="Arial" pitchFamily="34" charset="0"/>
              </a:rPr>
              <a:t>Simulation</a:t>
            </a:r>
            <a:endParaRPr lang="en-GB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02" name="Rounded Rectangle 2301"/>
          <p:cNvSpPr/>
          <p:nvPr/>
        </p:nvSpPr>
        <p:spPr>
          <a:xfrm>
            <a:off x="4786314" y="2714620"/>
            <a:ext cx="1143008" cy="428628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Arial" pitchFamily="34" charset="0"/>
                <a:cs typeface="Arial" pitchFamily="34" charset="0"/>
              </a:rPr>
              <a:t>Rendering</a:t>
            </a:r>
            <a:endParaRPr lang="en-GB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06" name="Right Arrow 2305"/>
          <p:cNvSpPr/>
          <p:nvPr/>
        </p:nvSpPr>
        <p:spPr>
          <a:xfrm>
            <a:off x="1428728" y="2857496"/>
            <a:ext cx="500066" cy="285752"/>
          </a:xfrm>
          <a:prstGeom prst="rightArrow">
            <a:avLst/>
          </a:prstGeom>
          <a:solidFill>
            <a:srgbClr val="4F81BD"/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07" name="Right Arrow 2306"/>
          <p:cNvSpPr/>
          <p:nvPr/>
        </p:nvSpPr>
        <p:spPr>
          <a:xfrm>
            <a:off x="6000760" y="2786058"/>
            <a:ext cx="500066" cy="285752"/>
          </a:xfrm>
          <a:prstGeom prst="rightArrow">
            <a:avLst/>
          </a:prstGeom>
          <a:solidFill>
            <a:srgbClr val="4F81BD"/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09" name="Right Arrow 2308"/>
          <p:cNvSpPr/>
          <p:nvPr/>
        </p:nvSpPr>
        <p:spPr>
          <a:xfrm rot="5400000">
            <a:off x="2107389" y="3464719"/>
            <a:ext cx="785818" cy="285752"/>
          </a:xfrm>
          <a:prstGeom prst="rightArrow">
            <a:avLst/>
          </a:prstGeom>
          <a:solidFill>
            <a:srgbClr val="C00000"/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10" name="Right Arrow 2309"/>
          <p:cNvSpPr/>
          <p:nvPr/>
        </p:nvSpPr>
        <p:spPr>
          <a:xfrm>
            <a:off x="4500562" y="2786058"/>
            <a:ext cx="285752" cy="285752"/>
          </a:xfrm>
          <a:prstGeom prst="rightArrow">
            <a:avLst/>
          </a:prstGeom>
          <a:solidFill>
            <a:srgbClr val="C00000"/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5" name="Right Arrow 104"/>
          <p:cNvSpPr/>
          <p:nvPr/>
        </p:nvSpPr>
        <p:spPr>
          <a:xfrm rot="16200000" flipV="1">
            <a:off x="3536149" y="3393281"/>
            <a:ext cx="785818" cy="285752"/>
          </a:xfrm>
          <a:prstGeom prst="rightArrow">
            <a:avLst/>
          </a:prstGeom>
          <a:solidFill>
            <a:srgbClr val="C00000"/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15" name="Group 111"/>
          <p:cNvGrpSpPr/>
          <p:nvPr/>
        </p:nvGrpSpPr>
        <p:grpSpPr>
          <a:xfrm>
            <a:off x="2357422" y="4000504"/>
            <a:ext cx="1785950" cy="857256"/>
            <a:chOff x="2357422" y="4357694"/>
            <a:chExt cx="1785950" cy="857256"/>
          </a:xfrm>
        </p:grpSpPr>
        <p:sp>
          <p:nvSpPr>
            <p:cNvPr id="106" name="Rectangle 105"/>
            <p:cNvSpPr/>
            <p:nvPr/>
          </p:nvSpPr>
          <p:spPr>
            <a:xfrm>
              <a:off x="2357422" y="4357694"/>
              <a:ext cx="1785950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Network</a:t>
              </a:r>
              <a:endParaRPr lang="en-GB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2357422" y="4643446"/>
              <a:ext cx="1785950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Link</a:t>
              </a:r>
              <a:endParaRPr lang="en-GB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2357422" y="4929198"/>
              <a:ext cx="1785950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Physical</a:t>
              </a:r>
              <a:endParaRPr lang="en-GB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09" name="Right Arrow 108"/>
          <p:cNvSpPr/>
          <p:nvPr/>
        </p:nvSpPr>
        <p:spPr>
          <a:xfrm rot="5400000">
            <a:off x="3000364" y="4929198"/>
            <a:ext cx="285752" cy="285752"/>
          </a:xfrm>
          <a:prstGeom prst="rightArrow">
            <a:avLst/>
          </a:prstGeom>
          <a:solidFill>
            <a:srgbClr val="C00000"/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0" name="Right Arrow 109"/>
          <p:cNvSpPr/>
          <p:nvPr/>
        </p:nvSpPr>
        <p:spPr>
          <a:xfrm rot="16200000" flipV="1">
            <a:off x="3286116" y="4857760"/>
            <a:ext cx="285752" cy="285752"/>
          </a:xfrm>
          <a:prstGeom prst="rightArrow">
            <a:avLst/>
          </a:prstGeom>
          <a:solidFill>
            <a:srgbClr val="C00000"/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1" name="Cloud 110"/>
          <p:cNvSpPr/>
          <p:nvPr/>
        </p:nvSpPr>
        <p:spPr>
          <a:xfrm>
            <a:off x="2428860" y="5214950"/>
            <a:ext cx="1785950" cy="571504"/>
          </a:xfrm>
          <a:prstGeom prst="cloud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Internet</a:t>
            </a:r>
            <a:endParaRPr lang="en-GB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6" name="Group 112"/>
          <p:cNvGrpSpPr/>
          <p:nvPr/>
        </p:nvGrpSpPr>
        <p:grpSpPr>
          <a:xfrm>
            <a:off x="571472" y="3071811"/>
            <a:ext cx="1071570" cy="1071569"/>
            <a:chOff x="571472" y="3429001"/>
            <a:chExt cx="1071570" cy="1071569"/>
          </a:xfrm>
        </p:grpSpPr>
        <p:sp>
          <p:nvSpPr>
            <p:cNvPr id="114" name="Oval 113"/>
            <p:cNvSpPr/>
            <p:nvPr/>
          </p:nvSpPr>
          <p:spPr>
            <a:xfrm>
              <a:off x="571472" y="4143380"/>
              <a:ext cx="428628" cy="35719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1</a:t>
              </a:r>
              <a:endParaRPr lang="en-GB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15" name="Straight Arrow Connector 114"/>
            <p:cNvCxnSpPr>
              <a:stCxn id="114" idx="7"/>
            </p:cNvCxnSpPr>
            <p:nvPr/>
          </p:nvCxnSpPr>
          <p:spPr>
            <a:xfrm rot="5400000" flipH="1" flipV="1">
              <a:off x="906841" y="3459489"/>
              <a:ext cx="766689" cy="705713"/>
            </a:xfrm>
            <a:prstGeom prst="straightConnector1">
              <a:avLst/>
            </a:prstGeom>
            <a:ln w="38100">
              <a:solidFill>
                <a:srgbClr val="C00000"/>
              </a:solidFill>
              <a:headEnd type="none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115"/>
          <p:cNvGrpSpPr/>
          <p:nvPr/>
        </p:nvGrpSpPr>
        <p:grpSpPr>
          <a:xfrm>
            <a:off x="1428728" y="3500439"/>
            <a:ext cx="1000133" cy="1214445"/>
            <a:chOff x="857224" y="3357563"/>
            <a:chExt cx="1000133" cy="1214445"/>
          </a:xfrm>
        </p:grpSpPr>
        <p:sp>
          <p:nvSpPr>
            <p:cNvPr id="117" name="Oval 116"/>
            <p:cNvSpPr/>
            <p:nvPr/>
          </p:nvSpPr>
          <p:spPr>
            <a:xfrm>
              <a:off x="857224" y="4214818"/>
              <a:ext cx="428628" cy="35719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2</a:t>
              </a:r>
              <a:endParaRPr lang="en-GB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18" name="Straight Arrow Connector 117"/>
            <p:cNvCxnSpPr/>
            <p:nvPr/>
          </p:nvCxnSpPr>
          <p:spPr>
            <a:xfrm rot="5400000" flipH="1" flipV="1">
              <a:off x="1071539" y="3429001"/>
              <a:ext cx="857255" cy="714380"/>
            </a:xfrm>
            <a:prstGeom prst="straightConnector1">
              <a:avLst/>
            </a:prstGeom>
            <a:ln w="38100">
              <a:solidFill>
                <a:srgbClr val="C00000"/>
              </a:solidFill>
              <a:headEnd type="none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21"/>
          <p:cNvGrpSpPr/>
          <p:nvPr/>
        </p:nvGrpSpPr>
        <p:grpSpPr>
          <a:xfrm>
            <a:off x="1714480" y="5357826"/>
            <a:ext cx="714380" cy="357190"/>
            <a:chOff x="857224" y="4214818"/>
            <a:chExt cx="714380" cy="357190"/>
          </a:xfrm>
        </p:grpSpPr>
        <p:sp>
          <p:nvSpPr>
            <p:cNvPr id="123" name="Oval 122"/>
            <p:cNvSpPr/>
            <p:nvPr/>
          </p:nvSpPr>
          <p:spPr>
            <a:xfrm>
              <a:off x="857224" y="4214818"/>
              <a:ext cx="428628" cy="35719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3</a:t>
              </a:r>
              <a:endParaRPr lang="en-GB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24" name="Straight Arrow Connector 123"/>
            <p:cNvCxnSpPr>
              <a:stCxn id="123" idx="6"/>
            </p:cNvCxnSpPr>
            <p:nvPr/>
          </p:nvCxnSpPr>
          <p:spPr>
            <a:xfrm flipV="1">
              <a:off x="1285852" y="4357694"/>
              <a:ext cx="285752" cy="35719"/>
            </a:xfrm>
            <a:prstGeom prst="straightConnector1">
              <a:avLst/>
            </a:prstGeom>
            <a:ln w="38100">
              <a:solidFill>
                <a:srgbClr val="C00000"/>
              </a:solidFill>
              <a:headEnd type="none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24"/>
          <p:cNvGrpSpPr/>
          <p:nvPr/>
        </p:nvGrpSpPr>
        <p:grpSpPr>
          <a:xfrm>
            <a:off x="4000497" y="3500438"/>
            <a:ext cx="785817" cy="1214446"/>
            <a:chOff x="928665" y="3500440"/>
            <a:chExt cx="785817" cy="1214446"/>
          </a:xfrm>
        </p:grpSpPr>
        <p:sp>
          <p:nvSpPr>
            <p:cNvPr id="126" name="Oval 125"/>
            <p:cNvSpPr/>
            <p:nvPr/>
          </p:nvSpPr>
          <p:spPr>
            <a:xfrm>
              <a:off x="1285854" y="4357696"/>
              <a:ext cx="428628" cy="35719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5</a:t>
              </a:r>
              <a:endParaRPr lang="en-GB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27" name="Straight Arrow Connector 126"/>
            <p:cNvCxnSpPr>
              <a:stCxn id="126" idx="1"/>
            </p:cNvCxnSpPr>
            <p:nvPr/>
          </p:nvCxnSpPr>
          <p:spPr>
            <a:xfrm rot="16200000" flipV="1">
              <a:off x="683863" y="3745242"/>
              <a:ext cx="909565" cy="419961"/>
            </a:xfrm>
            <a:prstGeom prst="straightConnector1">
              <a:avLst/>
            </a:prstGeom>
            <a:ln w="38100">
              <a:solidFill>
                <a:srgbClr val="C00000"/>
              </a:solidFill>
              <a:headEnd type="none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36"/>
          <p:cNvGrpSpPr/>
          <p:nvPr/>
        </p:nvGrpSpPr>
        <p:grpSpPr>
          <a:xfrm>
            <a:off x="4643439" y="3000372"/>
            <a:ext cx="1143004" cy="1643072"/>
            <a:chOff x="928666" y="3071812"/>
            <a:chExt cx="1143004" cy="1643072"/>
          </a:xfrm>
        </p:grpSpPr>
        <p:sp>
          <p:nvSpPr>
            <p:cNvPr id="138" name="Oval 137"/>
            <p:cNvSpPr/>
            <p:nvPr/>
          </p:nvSpPr>
          <p:spPr>
            <a:xfrm>
              <a:off x="1643042" y="4357694"/>
              <a:ext cx="428628" cy="35719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6</a:t>
              </a:r>
              <a:endParaRPr lang="en-GB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39" name="Straight Arrow Connector 138"/>
            <p:cNvCxnSpPr>
              <a:stCxn id="138" idx="1"/>
              <a:endCxn id="2310" idx="2"/>
            </p:cNvCxnSpPr>
            <p:nvPr/>
          </p:nvCxnSpPr>
          <p:spPr>
            <a:xfrm rot="16200000" flipV="1">
              <a:off x="648144" y="3352334"/>
              <a:ext cx="1338191" cy="777148"/>
            </a:xfrm>
            <a:prstGeom prst="straightConnector1">
              <a:avLst/>
            </a:prstGeom>
            <a:ln w="38100">
              <a:solidFill>
                <a:srgbClr val="C00000"/>
              </a:solidFill>
              <a:headEnd type="none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8" name="Rounded Rectangle 127"/>
          <p:cNvSpPr/>
          <p:nvPr/>
        </p:nvSpPr>
        <p:spPr>
          <a:xfrm>
            <a:off x="2643174" y="6143644"/>
            <a:ext cx="1143008" cy="428628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Arial" pitchFamily="34" charset="0"/>
                <a:cs typeface="Arial" pitchFamily="34" charset="0"/>
              </a:rPr>
              <a:t>Simulation</a:t>
            </a:r>
            <a:endParaRPr lang="en-GB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9" name="Right Arrow 128"/>
          <p:cNvSpPr/>
          <p:nvPr/>
        </p:nvSpPr>
        <p:spPr>
          <a:xfrm rot="5400000">
            <a:off x="2928926" y="5857892"/>
            <a:ext cx="285752" cy="285752"/>
          </a:xfrm>
          <a:prstGeom prst="rightArrow">
            <a:avLst/>
          </a:prstGeom>
          <a:solidFill>
            <a:srgbClr val="C00000"/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0" name="Right Arrow 129"/>
          <p:cNvSpPr/>
          <p:nvPr/>
        </p:nvSpPr>
        <p:spPr>
          <a:xfrm rot="16200000" flipV="1">
            <a:off x="3214678" y="5786454"/>
            <a:ext cx="285752" cy="285752"/>
          </a:xfrm>
          <a:prstGeom prst="rightArrow">
            <a:avLst/>
          </a:prstGeom>
          <a:solidFill>
            <a:srgbClr val="C00000"/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132" name="Group 124"/>
          <p:cNvGrpSpPr/>
          <p:nvPr/>
        </p:nvGrpSpPr>
        <p:grpSpPr>
          <a:xfrm>
            <a:off x="3786183" y="5643578"/>
            <a:ext cx="1214444" cy="714379"/>
            <a:chOff x="500038" y="4357696"/>
            <a:chExt cx="1214444" cy="714379"/>
          </a:xfrm>
        </p:grpSpPr>
        <p:sp>
          <p:nvSpPr>
            <p:cNvPr id="133" name="Oval 132"/>
            <p:cNvSpPr/>
            <p:nvPr/>
          </p:nvSpPr>
          <p:spPr>
            <a:xfrm>
              <a:off x="1285854" y="4357696"/>
              <a:ext cx="428628" cy="35719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4</a:t>
              </a:r>
              <a:endParaRPr lang="en-GB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34" name="Straight Arrow Connector 133"/>
            <p:cNvCxnSpPr>
              <a:stCxn id="133" idx="3"/>
              <a:endCxn id="128" idx="3"/>
            </p:cNvCxnSpPr>
            <p:nvPr/>
          </p:nvCxnSpPr>
          <p:spPr>
            <a:xfrm rot="5400000">
              <a:off x="719582" y="4443032"/>
              <a:ext cx="409499" cy="848588"/>
            </a:xfrm>
            <a:prstGeom prst="straightConnector1">
              <a:avLst/>
            </a:prstGeom>
            <a:ln w="38100">
              <a:solidFill>
                <a:srgbClr val="C00000"/>
              </a:solidFill>
              <a:headEnd type="none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882251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04988" y="2919413"/>
            <a:ext cx="5072062" cy="8572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GB" sz="12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Application</a:t>
            </a:r>
            <a:endParaRPr lang="en-GB" sz="1100" b="1">
              <a:solidFill>
                <a:schemeClr val="tx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090738" y="3276600"/>
            <a:ext cx="1214437" cy="4286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Input</a:t>
            </a:r>
          </a:p>
        </p:txBody>
      </p:sp>
      <p:sp>
        <p:nvSpPr>
          <p:cNvPr id="10" name="Rectangle 9"/>
          <p:cNvSpPr/>
          <p:nvPr/>
        </p:nvSpPr>
        <p:spPr>
          <a:xfrm>
            <a:off x="3733800" y="3276600"/>
            <a:ext cx="1214438" cy="4286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Simulation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376863" y="3276600"/>
            <a:ext cx="1214437" cy="4286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Rendering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76238" y="3276600"/>
            <a:ext cx="1214437" cy="4286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Device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305675" y="3276600"/>
            <a:ext cx="1214438" cy="4286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Display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019175" y="4062413"/>
            <a:ext cx="7000875" cy="1587"/>
          </a:xfrm>
          <a:prstGeom prst="straightConnector1">
            <a:avLst/>
          </a:prstGeom>
          <a:ln w="50800"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16" name="TextBox 19"/>
          <p:cNvSpPr txBox="1">
            <a:spLocks noChangeArrowheads="1"/>
          </p:cNvSpPr>
          <p:nvPr/>
        </p:nvSpPr>
        <p:spPr bwMode="auto">
          <a:xfrm>
            <a:off x="2662238" y="4205288"/>
            <a:ext cx="35004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GB" sz="1800">
                <a:latin typeface="Tw Cen MT" charset="0"/>
              </a:rPr>
              <a:t>Path A</a:t>
            </a:r>
          </a:p>
        </p:txBody>
      </p:sp>
      <p:cxnSp>
        <p:nvCxnSpPr>
          <p:cNvPr id="22" name="Straight Arrow Connector 21"/>
          <p:cNvCxnSpPr>
            <a:stCxn id="13" idx="3"/>
            <a:endCxn id="9" idx="1"/>
          </p:cNvCxnSpPr>
          <p:nvPr/>
        </p:nvCxnSpPr>
        <p:spPr>
          <a:xfrm>
            <a:off x="1590675" y="3490913"/>
            <a:ext cx="500063" cy="1587"/>
          </a:xfrm>
          <a:prstGeom prst="straightConnector1">
            <a:avLst/>
          </a:prstGeom>
          <a:ln w="22225"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9" idx="3"/>
            <a:endCxn id="10" idx="1"/>
          </p:cNvCxnSpPr>
          <p:nvPr/>
        </p:nvCxnSpPr>
        <p:spPr>
          <a:xfrm>
            <a:off x="3305175" y="3490913"/>
            <a:ext cx="428625" cy="1587"/>
          </a:xfrm>
          <a:prstGeom prst="straightConnector1">
            <a:avLst/>
          </a:prstGeom>
          <a:ln w="22225"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0" idx="3"/>
            <a:endCxn id="11" idx="1"/>
          </p:cNvCxnSpPr>
          <p:nvPr/>
        </p:nvCxnSpPr>
        <p:spPr>
          <a:xfrm>
            <a:off x="4948238" y="3490913"/>
            <a:ext cx="428625" cy="1587"/>
          </a:xfrm>
          <a:prstGeom prst="straightConnector1">
            <a:avLst/>
          </a:prstGeom>
          <a:ln w="22225"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1" idx="3"/>
            <a:endCxn id="14" idx="1"/>
          </p:cNvCxnSpPr>
          <p:nvPr/>
        </p:nvCxnSpPr>
        <p:spPr>
          <a:xfrm>
            <a:off x="6591300" y="3490913"/>
            <a:ext cx="714375" cy="1587"/>
          </a:xfrm>
          <a:prstGeom prst="straightConnector1">
            <a:avLst/>
          </a:prstGeom>
          <a:ln w="22225"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itle 2"/>
          <p:cNvSpPr>
            <a:spLocks noGrp="1"/>
          </p:cNvSpPr>
          <p:nvPr>
            <p:ph type="title"/>
          </p:nvPr>
        </p:nvSpPr>
        <p:spPr>
          <a:xfrm>
            <a:off x="611560" y="260648"/>
            <a:ext cx="8153400" cy="990600"/>
          </a:xfrm>
        </p:spPr>
        <p:txBody>
          <a:bodyPr/>
          <a:lstStyle/>
          <a:p>
            <a:r>
              <a:rPr lang="en-GB" dirty="0" smtClean="0"/>
              <a:t>Latency and Jitter : Single Host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49033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7" name="Group 37"/>
          <p:cNvGrpSpPr>
            <a:grpSpLocks/>
          </p:cNvGrpSpPr>
          <p:nvPr/>
        </p:nvGrpSpPr>
        <p:grpSpPr bwMode="auto">
          <a:xfrm>
            <a:off x="762000" y="1692275"/>
            <a:ext cx="7539038" cy="5241925"/>
            <a:chOff x="-71470" y="721475"/>
            <a:chExt cx="8715436" cy="6060325"/>
          </a:xfrm>
        </p:grpSpPr>
        <p:sp>
          <p:nvSpPr>
            <p:cNvPr id="4" name="Rectangle 3"/>
            <p:cNvSpPr/>
            <p:nvPr/>
          </p:nvSpPr>
          <p:spPr>
            <a:xfrm>
              <a:off x="1928914" y="721475"/>
              <a:ext cx="5072534" cy="857109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lang="en-GB" sz="1200" b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rPr>
                <a:t>Client Application</a:t>
              </a:r>
              <a:endParaRPr lang="en-GB" sz="11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grpSp>
          <p:nvGrpSpPr>
            <p:cNvPr id="19459" name="Group 14"/>
            <p:cNvGrpSpPr>
              <a:grpSpLocks/>
            </p:cNvGrpSpPr>
            <p:nvPr/>
          </p:nvGrpSpPr>
          <p:grpSpPr bwMode="auto">
            <a:xfrm>
              <a:off x="3214678" y="1864483"/>
              <a:ext cx="857256" cy="857256"/>
              <a:chOff x="2643174" y="3357562"/>
              <a:chExt cx="1643074" cy="1500198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2644559" y="3358288"/>
                <a:ext cx="1642669" cy="497838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GB" sz="1000" b="1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Arial" charset="0"/>
                  </a:rPr>
                  <a:t>Network</a:t>
                </a:r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2644559" y="3859339"/>
                <a:ext cx="1642669" cy="497838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GB" sz="1000" b="1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Arial" charset="0"/>
                  </a:rPr>
                  <a:t>Link</a:t>
                </a:r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2644559" y="4360390"/>
                <a:ext cx="1642669" cy="497838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GB" sz="1000" b="1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Arial" charset="0"/>
                  </a:rPr>
                  <a:t>Physical</a:t>
                </a:r>
              </a:p>
            </p:txBody>
          </p:sp>
        </p:grpSp>
        <p:sp>
          <p:nvSpPr>
            <p:cNvPr id="9" name="Rectangle 8"/>
            <p:cNvSpPr/>
            <p:nvPr/>
          </p:nvSpPr>
          <p:spPr>
            <a:xfrm>
              <a:off x="2072061" y="1079369"/>
              <a:ext cx="928619" cy="427636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Input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4287166" y="1079369"/>
              <a:ext cx="1213076" cy="427636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Simulation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714963" y="1079369"/>
              <a:ext cx="1214912" cy="427636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Rendering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14002" y="1079369"/>
              <a:ext cx="785472" cy="427636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Device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7429054" y="1079369"/>
              <a:ext cx="1214912" cy="427636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Display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499667" y="5150175"/>
              <a:ext cx="2358251" cy="857108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lang="en-GB" sz="1200" b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rPr>
                <a:t>Server Application</a:t>
              </a:r>
              <a:endParaRPr lang="en-GB" sz="11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143826" y="5508067"/>
              <a:ext cx="1213078" cy="427637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Simulation</a:t>
              </a:r>
            </a:p>
          </p:txBody>
        </p:sp>
        <p:grpSp>
          <p:nvGrpSpPr>
            <p:cNvPr id="19467" name="Group 21"/>
            <p:cNvGrpSpPr>
              <a:grpSpLocks/>
            </p:cNvGrpSpPr>
            <p:nvPr/>
          </p:nvGrpSpPr>
          <p:grpSpPr bwMode="auto">
            <a:xfrm>
              <a:off x="3214678" y="3864747"/>
              <a:ext cx="857256" cy="857256"/>
              <a:chOff x="2643174" y="3357562"/>
              <a:chExt cx="1643074" cy="1500198"/>
            </a:xfrm>
          </p:grpSpPr>
          <p:sp>
            <p:nvSpPr>
              <p:cNvPr id="23" name="Rectangle 22"/>
              <p:cNvSpPr/>
              <p:nvPr/>
            </p:nvSpPr>
            <p:spPr>
              <a:xfrm>
                <a:off x="2644559" y="3358758"/>
                <a:ext cx="1642669" cy="497838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GB" sz="1000" b="1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Arial" charset="0"/>
                  </a:rPr>
                  <a:t>Physical</a:t>
                </a:r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2644559" y="3859808"/>
                <a:ext cx="1642669" cy="497838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GB" sz="1000" b="1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Arial" charset="0"/>
                  </a:rPr>
                  <a:t>Link</a:t>
                </a:r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2644559" y="4360859"/>
                <a:ext cx="1642669" cy="497838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GB" sz="1000" b="1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Arial" charset="0"/>
                  </a:rPr>
                  <a:t>Network</a:t>
                </a:r>
              </a:p>
            </p:txBody>
          </p:sp>
        </p:grpSp>
        <p:cxnSp>
          <p:nvCxnSpPr>
            <p:cNvPr id="30" name="Straight Arrow Connector 29"/>
            <p:cNvCxnSpPr>
              <a:stCxn id="13" idx="3"/>
              <a:endCxn id="9" idx="1"/>
            </p:cNvCxnSpPr>
            <p:nvPr/>
          </p:nvCxnSpPr>
          <p:spPr>
            <a:xfrm>
              <a:off x="1499474" y="1292269"/>
              <a:ext cx="572587" cy="1835"/>
            </a:xfrm>
            <a:prstGeom prst="straightConnector1">
              <a:avLst/>
            </a:prstGeom>
            <a:ln w="22225"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hape 31"/>
            <p:cNvCxnSpPr>
              <a:stCxn id="9" idx="3"/>
            </p:cNvCxnSpPr>
            <p:nvPr/>
          </p:nvCxnSpPr>
          <p:spPr>
            <a:xfrm>
              <a:off x="3000680" y="1292269"/>
              <a:ext cx="427606" cy="572629"/>
            </a:xfrm>
            <a:prstGeom prst="bentConnector2">
              <a:avLst/>
            </a:prstGeom>
            <a:ln w="22225"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 rot="5400000">
              <a:off x="2857491" y="3292801"/>
              <a:ext cx="1143423" cy="1835"/>
            </a:xfrm>
            <a:prstGeom prst="straightConnector1">
              <a:avLst/>
            </a:prstGeom>
            <a:ln w="22225"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 rot="5400000" flipH="1" flipV="1">
              <a:off x="3285095" y="3292801"/>
              <a:ext cx="1143423" cy="1836"/>
            </a:xfrm>
            <a:prstGeom prst="straightConnector1">
              <a:avLst/>
            </a:prstGeom>
            <a:ln w="22225"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Cloud 25"/>
            <p:cNvSpPr/>
            <p:nvPr/>
          </p:nvSpPr>
          <p:spPr>
            <a:xfrm>
              <a:off x="3000680" y="3078064"/>
              <a:ext cx="1286486" cy="501051"/>
            </a:xfrm>
            <a:prstGeom prst="cloud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39" name="Shape 38"/>
            <p:cNvCxnSpPr>
              <a:endCxn id="10" idx="1"/>
            </p:cNvCxnSpPr>
            <p:nvPr/>
          </p:nvCxnSpPr>
          <p:spPr>
            <a:xfrm rot="5400000" flipH="1" flipV="1">
              <a:off x="3786132" y="1363863"/>
              <a:ext cx="572629" cy="429440"/>
            </a:xfrm>
            <a:prstGeom prst="bentConnector2">
              <a:avLst/>
            </a:prstGeom>
            <a:ln w="22225"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hape 40"/>
            <p:cNvCxnSpPr>
              <a:endCxn id="19" idx="1"/>
            </p:cNvCxnSpPr>
            <p:nvPr/>
          </p:nvCxnSpPr>
          <p:spPr>
            <a:xfrm rot="5400000">
              <a:off x="2750136" y="5116228"/>
              <a:ext cx="1000266" cy="212885"/>
            </a:xfrm>
            <a:prstGeom prst="bentConnector4">
              <a:avLst>
                <a:gd name="adj1" fmla="val 21871"/>
                <a:gd name="adj2" fmla="val 281163"/>
              </a:avLst>
            </a:prstGeom>
            <a:ln w="22225"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hape 43"/>
            <p:cNvCxnSpPr>
              <a:stCxn id="19" idx="3"/>
            </p:cNvCxnSpPr>
            <p:nvPr/>
          </p:nvCxnSpPr>
          <p:spPr>
            <a:xfrm flipH="1" flipV="1">
              <a:off x="3857726" y="4722538"/>
              <a:ext cx="499178" cy="1000266"/>
            </a:xfrm>
            <a:prstGeom prst="bentConnector4">
              <a:avLst>
                <a:gd name="adj1" fmla="val -60226"/>
                <a:gd name="adj2" fmla="val 79580"/>
              </a:avLst>
            </a:prstGeom>
            <a:ln w="22225"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Freeform 50"/>
            <p:cNvSpPr/>
            <p:nvPr/>
          </p:nvSpPr>
          <p:spPr>
            <a:xfrm>
              <a:off x="1016813" y="1635479"/>
              <a:ext cx="7038048" cy="5146321"/>
            </a:xfrm>
            <a:custGeom>
              <a:avLst/>
              <a:gdLst>
                <a:gd name="connsiteX0" fmla="*/ 0 w 7039429"/>
                <a:gd name="connsiteY0" fmla="*/ 0 h 4484914"/>
                <a:gd name="connsiteX1" fmla="*/ 1640114 w 7039429"/>
                <a:gd name="connsiteY1" fmla="*/ 29029 h 4484914"/>
                <a:gd name="connsiteX2" fmla="*/ 1712686 w 7039429"/>
                <a:gd name="connsiteY2" fmla="*/ 2786743 h 4484914"/>
                <a:gd name="connsiteX3" fmla="*/ 1219200 w 7039429"/>
                <a:gd name="connsiteY3" fmla="*/ 4441372 h 4484914"/>
                <a:gd name="connsiteX4" fmla="*/ 4513943 w 7039429"/>
                <a:gd name="connsiteY4" fmla="*/ 4484914 h 4484914"/>
                <a:gd name="connsiteX5" fmla="*/ 3526971 w 7039429"/>
                <a:gd name="connsiteY5" fmla="*/ 2859314 h 4484914"/>
                <a:gd name="connsiteX6" fmla="*/ 3483429 w 7039429"/>
                <a:gd name="connsiteY6" fmla="*/ 43543 h 4484914"/>
                <a:gd name="connsiteX7" fmla="*/ 7039429 w 7039429"/>
                <a:gd name="connsiteY7" fmla="*/ 0 h 4484914"/>
                <a:gd name="connsiteX0" fmla="*/ 0 w 7039429"/>
                <a:gd name="connsiteY0" fmla="*/ 0 h 4484914"/>
                <a:gd name="connsiteX1" fmla="*/ 1640114 w 7039429"/>
                <a:gd name="connsiteY1" fmla="*/ 29029 h 4484914"/>
                <a:gd name="connsiteX2" fmla="*/ 1712686 w 7039429"/>
                <a:gd name="connsiteY2" fmla="*/ 2786743 h 4484914"/>
                <a:gd name="connsiteX3" fmla="*/ 1219200 w 7039429"/>
                <a:gd name="connsiteY3" fmla="*/ 4441372 h 4484914"/>
                <a:gd name="connsiteX4" fmla="*/ 4513943 w 7039429"/>
                <a:gd name="connsiteY4" fmla="*/ 4484914 h 4484914"/>
                <a:gd name="connsiteX5" fmla="*/ 3526971 w 7039429"/>
                <a:gd name="connsiteY5" fmla="*/ 2859314 h 4484914"/>
                <a:gd name="connsiteX6" fmla="*/ 3483429 w 7039429"/>
                <a:gd name="connsiteY6" fmla="*/ 43543 h 4484914"/>
                <a:gd name="connsiteX7" fmla="*/ 7039429 w 7039429"/>
                <a:gd name="connsiteY7" fmla="*/ 0 h 4484914"/>
                <a:gd name="connsiteX0" fmla="*/ 0 w 7039429"/>
                <a:gd name="connsiteY0" fmla="*/ 0 h 4748590"/>
                <a:gd name="connsiteX1" fmla="*/ 1640114 w 7039429"/>
                <a:gd name="connsiteY1" fmla="*/ 29029 h 4748590"/>
                <a:gd name="connsiteX2" fmla="*/ 1712686 w 7039429"/>
                <a:gd name="connsiteY2" fmla="*/ 2786743 h 4748590"/>
                <a:gd name="connsiteX3" fmla="*/ 1219200 w 7039429"/>
                <a:gd name="connsiteY3" fmla="*/ 4441372 h 4748590"/>
                <a:gd name="connsiteX4" fmla="*/ 4513943 w 7039429"/>
                <a:gd name="connsiteY4" fmla="*/ 4484914 h 4748590"/>
                <a:gd name="connsiteX5" fmla="*/ 3526971 w 7039429"/>
                <a:gd name="connsiteY5" fmla="*/ 2859314 h 4748590"/>
                <a:gd name="connsiteX6" fmla="*/ 3483429 w 7039429"/>
                <a:gd name="connsiteY6" fmla="*/ 43543 h 4748590"/>
                <a:gd name="connsiteX7" fmla="*/ 7039429 w 7039429"/>
                <a:gd name="connsiteY7" fmla="*/ 0 h 4748590"/>
                <a:gd name="connsiteX0" fmla="*/ 0 w 7039429"/>
                <a:gd name="connsiteY0" fmla="*/ 0 h 4748590"/>
                <a:gd name="connsiteX1" fmla="*/ 1640114 w 7039429"/>
                <a:gd name="connsiteY1" fmla="*/ 29029 h 4748590"/>
                <a:gd name="connsiteX2" fmla="*/ 1712686 w 7039429"/>
                <a:gd name="connsiteY2" fmla="*/ 2786743 h 4748590"/>
                <a:gd name="connsiteX3" fmla="*/ 1219200 w 7039429"/>
                <a:gd name="connsiteY3" fmla="*/ 4441372 h 4748590"/>
                <a:gd name="connsiteX4" fmla="*/ 4513943 w 7039429"/>
                <a:gd name="connsiteY4" fmla="*/ 4484914 h 4748590"/>
                <a:gd name="connsiteX5" fmla="*/ 3526971 w 7039429"/>
                <a:gd name="connsiteY5" fmla="*/ 2859314 h 4748590"/>
                <a:gd name="connsiteX6" fmla="*/ 3483429 w 7039429"/>
                <a:gd name="connsiteY6" fmla="*/ 43543 h 4748590"/>
                <a:gd name="connsiteX7" fmla="*/ 7039429 w 7039429"/>
                <a:gd name="connsiteY7" fmla="*/ 0 h 4748590"/>
                <a:gd name="connsiteX0" fmla="*/ 0 w 7039429"/>
                <a:gd name="connsiteY0" fmla="*/ 0 h 4748590"/>
                <a:gd name="connsiteX1" fmla="*/ 1640114 w 7039429"/>
                <a:gd name="connsiteY1" fmla="*/ 29029 h 4748590"/>
                <a:gd name="connsiteX2" fmla="*/ 1712686 w 7039429"/>
                <a:gd name="connsiteY2" fmla="*/ 2786743 h 4748590"/>
                <a:gd name="connsiteX3" fmla="*/ 1219200 w 7039429"/>
                <a:gd name="connsiteY3" fmla="*/ 4441372 h 4748590"/>
                <a:gd name="connsiteX4" fmla="*/ 4513943 w 7039429"/>
                <a:gd name="connsiteY4" fmla="*/ 4484914 h 4748590"/>
                <a:gd name="connsiteX5" fmla="*/ 3526971 w 7039429"/>
                <a:gd name="connsiteY5" fmla="*/ 2859314 h 4748590"/>
                <a:gd name="connsiteX6" fmla="*/ 3483429 w 7039429"/>
                <a:gd name="connsiteY6" fmla="*/ 43543 h 4748590"/>
                <a:gd name="connsiteX7" fmla="*/ 7039429 w 7039429"/>
                <a:gd name="connsiteY7" fmla="*/ 0 h 4748590"/>
                <a:gd name="connsiteX0" fmla="*/ 0 w 7039429"/>
                <a:gd name="connsiteY0" fmla="*/ 435428 h 5184018"/>
                <a:gd name="connsiteX1" fmla="*/ 1640114 w 7039429"/>
                <a:gd name="connsiteY1" fmla="*/ 464457 h 5184018"/>
                <a:gd name="connsiteX2" fmla="*/ 1712686 w 7039429"/>
                <a:gd name="connsiteY2" fmla="*/ 3222171 h 5184018"/>
                <a:gd name="connsiteX3" fmla="*/ 1219200 w 7039429"/>
                <a:gd name="connsiteY3" fmla="*/ 4876800 h 5184018"/>
                <a:gd name="connsiteX4" fmla="*/ 4513943 w 7039429"/>
                <a:gd name="connsiteY4" fmla="*/ 4920342 h 5184018"/>
                <a:gd name="connsiteX5" fmla="*/ 3526971 w 7039429"/>
                <a:gd name="connsiteY5" fmla="*/ 3294742 h 5184018"/>
                <a:gd name="connsiteX6" fmla="*/ 3483429 w 7039429"/>
                <a:gd name="connsiteY6" fmla="*/ 478971 h 5184018"/>
                <a:gd name="connsiteX7" fmla="*/ 7039429 w 7039429"/>
                <a:gd name="connsiteY7" fmla="*/ 435428 h 5184018"/>
                <a:gd name="connsiteX0" fmla="*/ 0 w 7039429"/>
                <a:gd name="connsiteY0" fmla="*/ 435428 h 5184018"/>
                <a:gd name="connsiteX1" fmla="*/ 1640114 w 7039429"/>
                <a:gd name="connsiteY1" fmla="*/ 464457 h 5184018"/>
                <a:gd name="connsiteX2" fmla="*/ 1712686 w 7039429"/>
                <a:gd name="connsiteY2" fmla="*/ 3222171 h 5184018"/>
                <a:gd name="connsiteX3" fmla="*/ 1219200 w 7039429"/>
                <a:gd name="connsiteY3" fmla="*/ 4876800 h 5184018"/>
                <a:gd name="connsiteX4" fmla="*/ 4513943 w 7039429"/>
                <a:gd name="connsiteY4" fmla="*/ 4920342 h 5184018"/>
                <a:gd name="connsiteX5" fmla="*/ 3526971 w 7039429"/>
                <a:gd name="connsiteY5" fmla="*/ 3294742 h 5184018"/>
                <a:gd name="connsiteX6" fmla="*/ 3483429 w 7039429"/>
                <a:gd name="connsiteY6" fmla="*/ 478971 h 5184018"/>
                <a:gd name="connsiteX7" fmla="*/ 7039429 w 7039429"/>
                <a:gd name="connsiteY7" fmla="*/ 435428 h 5184018"/>
                <a:gd name="connsiteX0" fmla="*/ 0 w 7039429"/>
                <a:gd name="connsiteY0" fmla="*/ 435428 h 5184018"/>
                <a:gd name="connsiteX1" fmla="*/ 1640114 w 7039429"/>
                <a:gd name="connsiteY1" fmla="*/ 464457 h 5184018"/>
                <a:gd name="connsiteX2" fmla="*/ 1712686 w 7039429"/>
                <a:gd name="connsiteY2" fmla="*/ 3222171 h 5184018"/>
                <a:gd name="connsiteX3" fmla="*/ 1219200 w 7039429"/>
                <a:gd name="connsiteY3" fmla="*/ 4876800 h 5184018"/>
                <a:gd name="connsiteX4" fmla="*/ 4513943 w 7039429"/>
                <a:gd name="connsiteY4" fmla="*/ 4920342 h 5184018"/>
                <a:gd name="connsiteX5" fmla="*/ 3526971 w 7039429"/>
                <a:gd name="connsiteY5" fmla="*/ 3294742 h 5184018"/>
                <a:gd name="connsiteX6" fmla="*/ 3483429 w 7039429"/>
                <a:gd name="connsiteY6" fmla="*/ 478971 h 5184018"/>
                <a:gd name="connsiteX7" fmla="*/ 7039429 w 7039429"/>
                <a:gd name="connsiteY7" fmla="*/ 435428 h 5184018"/>
                <a:gd name="connsiteX0" fmla="*/ 0 w 7039429"/>
                <a:gd name="connsiteY0" fmla="*/ 30678 h 4779268"/>
                <a:gd name="connsiteX1" fmla="*/ 1640114 w 7039429"/>
                <a:gd name="connsiteY1" fmla="*/ 59707 h 4779268"/>
                <a:gd name="connsiteX2" fmla="*/ 1712686 w 7039429"/>
                <a:gd name="connsiteY2" fmla="*/ 2817421 h 4779268"/>
                <a:gd name="connsiteX3" fmla="*/ 1219200 w 7039429"/>
                <a:gd name="connsiteY3" fmla="*/ 4472050 h 4779268"/>
                <a:gd name="connsiteX4" fmla="*/ 4513943 w 7039429"/>
                <a:gd name="connsiteY4" fmla="*/ 4515592 h 4779268"/>
                <a:gd name="connsiteX5" fmla="*/ 3526971 w 7039429"/>
                <a:gd name="connsiteY5" fmla="*/ 2889992 h 4779268"/>
                <a:gd name="connsiteX6" fmla="*/ 3483429 w 7039429"/>
                <a:gd name="connsiteY6" fmla="*/ 74221 h 4779268"/>
                <a:gd name="connsiteX7" fmla="*/ 7039429 w 7039429"/>
                <a:gd name="connsiteY7" fmla="*/ 30678 h 4779268"/>
                <a:gd name="connsiteX0" fmla="*/ 0 w 7039429"/>
                <a:gd name="connsiteY0" fmla="*/ 435428 h 5184018"/>
                <a:gd name="connsiteX1" fmla="*/ 1640114 w 7039429"/>
                <a:gd name="connsiteY1" fmla="*/ 464457 h 5184018"/>
                <a:gd name="connsiteX2" fmla="*/ 1712686 w 7039429"/>
                <a:gd name="connsiteY2" fmla="*/ 3222171 h 5184018"/>
                <a:gd name="connsiteX3" fmla="*/ 1219200 w 7039429"/>
                <a:gd name="connsiteY3" fmla="*/ 4876800 h 5184018"/>
                <a:gd name="connsiteX4" fmla="*/ 4513943 w 7039429"/>
                <a:gd name="connsiteY4" fmla="*/ 4920342 h 5184018"/>
                <a:gd name="connsiteX5" fmla="*/ 3526971 w 7039429"/>
                <a:gd name="connsiteY5" fmla="*/ 3294742 h 5184018"/>
                <a:gd name="connsiteX6" fmla="*/ 3483429 w 7039429"/>
                <a:gd name="connsiteY6" fmla="*/ 478971 h 5184018"/>
                <a:gd name="connsiteX7" fmla="*/ 7039429 w 7039429"/>
                <a:gd name="connsiteY7" fmla="*/ 435428 h 5184018"/>
                <a:gd name="connsiteX0" fmla="*/ 0 w 7039429"/>
                <a:gd name="connsiteY0" fmla="*/ 236297 h 4984887"/>
                <a:gd name="connsiteX1" fmla="*/ 1640114 w 7039429"/>
                <a:gd name="connsiteY1" fmla="*/ 265326 h 4984887"/>
                <a:gd name="connsiteX2" fmla="*/ 1712686 w 7039429"/>
                <a:gd name="connsiteY2" fmla="*/ 3023040 h 4984887"/>
                <a:gd name="connsiteX3" fmla="*/ 1219200 w 7039429"/>
                <a:gd name="connsiteY3" fmla="*/ 4677669 h 4984887"/>
                <a:gd name="connsiteX4" fmla="*/ 4513943 w 7039429"/>
                <a:gd name="connsiteY4" fmla="*/ 4721211 h 4984887"/>
                <a:gd name="connsiteX5" fmla="*/ 3526971 w 7039429"/>
                <a:gd name="connsiteY5" fmla="*/ 3095611 h 4984887"/>
                <a:gd name="connsiteX6" fmla="*/ 3483429 w 7039429"/>
                <a:gd name="connsiteY6" fmla="*/ 279840 h 4984887"/>
                <a:gd name="connsiteX7" fmla="*/ 7039429 w 7039429"/>
                <a:gd name="connsiteY7" fmla="*/ 236297 h 4984887"/>
                <a:gd name="connsiteX0" fmla="*/ 0 w 7039429"/>
                <a:gd name="connsiteY0" fmla="*/ 236297 h 4984887"/>
                <a:gd name="connsiteX1" fmla="*/ 1640114 w 7039429"/>
                <a:gd name="connsiteY1" fmla="*/ 265326 h 4984887"/>
                <a:gd name="connsiteX2" fmla="*/ 1712686 w 7039429"/>
                <a:gd name="connsiteY2" fmla="*/ 3023040 h 4984887"/>
                <a:gd name="connsiteX3" fmla="*/ 1219200 w 7039429"/>
                <a:gd name="connsiteY3" fmla="*/ 4677669 h 4984887"/>
                <a:gd name="connsiteX4" fmla="*/ 4513943 w 7039429"/>
                <a:gd name="connsiteY4" fmla="*/ 4721211 h 4984887"/>
                <a:gd name="connsiteX5" fmla="*/ 3526971 w 7039429"/>
                <a:gd name="connsiteY5" fmla="*/ 3095611 h 4984887"/>
                <a:gd name="connsiteX6" fmla="*/ 3483429 w 7039429"/>
                <a:gd name="connsiteY6" fmla="*/ 279840 h 4984887"/>
                <a:gd name="connsiteX7" fmla="*/ 7039429 w 7039429"/>
                <a:gd name="connsiteY7" fmla="*/ 236297 h 4984887"/>
                <a:gd name="connsiteX0" fmla="*/ 0 w 7039429"/>
                <a:gd name="connsiteY0" fmla="*/ 236297 h 4953368"/>
                <a:gd name="connsiteX1" fmla="*/ 1640114 w 7039429"/>
                <a:gd name="connsiteY1" fmla="*/ 265326 h 4953368"/>
                <a:gd name="connsiteX2" fmla="*/ 1712686 w 7039429"/>
                <a:gd name="connsiteY2" fmla="*/ 3023040 h 4953368"/>
                <a:gd name="connsiteX3" fmla="*/ 1219200 w 7039429"/>
                <a:gd name="connsiteY3" fmla="*/ 4677669 h 4953368"/>
                <a:gd name="connsiteX4" fmla="*/ 4127504 w 7039429"/>
                <a:gd name="connsiteY4" fmla="*/ 4677236 h 4953368"/>
                <a:gd name="connsiteX5" fmla="*/ 3526971 w 7039429"/>
                <a:gd name="connsiteY5" fmla="*/ 3095611 h 4953368"/>
                <a:gd name="connsiteX6" fmla="*/ 3483429 w 7039429"/>
                <a:gd name="connsiteY6" fmla="*/ 279840 h 4953368"/>
                <a:gd name="connsiteX7" fmla="*/ 7039429 w 7039429"/>
                <a:gd name="connsiteY7" fmla="*/ 236297 h 4953368"/>
                <a:gd name="connsiteX0" fmla="*/ 0 w 7039429"/>
                <a:gd name="connsiteY0" fmla="*/ 236297 h 4953368"/>
                <a:gd name="connsiteX1" fmla="*/ 1640114 w 7039429"/>
                <a:gd name="connsiteY1" fmla="*/ 265326 h 4953368"/>
                <a:gd name="connsiteX2" fmla="*/ 1712686 w 7039429"/>
                <a:gd name="connsiteY2" fmla="*/ 3023040 h 4953368"/>
                <a:gd name="connsiteX3" fmla="*/ 1219200 w 7039429"/>
                <a:gd name="connsiteY3" fmla="*/ 4677669 h 4953368"/>
                <a:gd name="connsiteX4" fmla="*/ 4127504 w 7039429"/>
                <a:gd name="connsiteY4" fmla="*/ 4677236 h 4953368"/>
                <a:gd name="connsiteX5" fmla="*/ 4056066 w 7039429"/>
                <a:gd name="connsiteY5" fmla="*/ 3034162 h 4953368"/>
                <a:gd name="connsiteX6" fmla="*/ 3483429 w 7039429"/>
                <a:gd name="connsiteY6" fmla="*/ 279840 h 4953368"/>
                <a:gd name="connsiteX7" fmla="*/ 7039429 w 7039429"/>
                <a:gd name="connsiteY7" fmla="*/ 236297 h 4953368"/>
                <a:gd name="connsiteX0" fmla="*/ 0 w 7039429"/>
                <a:gd name="connsiteY0" fmla="*/ 236297 h 4951515"/>
                <a:gd name="connsiteX1" fmla="*/ 1640114 w 7039429"/>
                <a:gd name="connsiteY1" fmla="*/ 265326 h 4951515"/>
                <a:gd name="connsiteX2" fmla="*/ 1341422 w 7039429"/>
                <a:gd name="connsiteY2" fmla="*/ 3034162 h 4951515"/>
                <a:gd name="connsiteX3" fmla="*/ 1219200 w 7039429"/>
                <a:gd name="connsiteY3" fmla="*/ 4677669 h 4951515"/>
                <a:gd name="connsiteX4" fmla="*/ 4127504 w 7039429"/>
                <a:gd name="connsiteY4" fmla="*/ 4677236 h 4951515"/>
                <a:gd name="connsiteX5" fmla="*/ 4056066 w 7039429"/>
                <a:gd name="connsiteY5" fmla="*/ 3034162 h 4951515"/>
                <a:gd name="connsiteX6" fmla="*/ 3483429 w 7039429"/>
                <a:gd name="connsiteY6" fmla="*/ 279840 h 4951515"/>
                <a:gd name="connsiteX7" fmla="*/ 7039429 w 7039429"/>
                <a:gd name="connsiteY7" fmla="*/ 236297 h 4951515"/>
                <a:gd name="connsiteX0" fmla="*/ 0 w 7039429"/>
                <a:gd name="connsiteY0" fmla="*/ 30678 h 4745896"/>
                <a:gd name="connsiteX1" fmla="*/ 1198546 w 7039429"/>
                <a:gd name="connsiteY1" fmla="*/ 328214 h 4745896"/>
                <a:gd name="connsiteX2" fmla="*/ 1341422 w 7039429"/>
                <a:gd name="connsiteY2" fmla="*/ 2828543 h 4745896"/>
                <a:gd name="connsiteX3" fmla="*/ 1219200 w 7039429"/>
                <a:gd name="connsiteY3" fmla="*/ 4472050 h 4745896"/>
                <a:gd name="connsiteX4" fmla="*/ 4127504 w 7039429"/>
                <a:gd name="connsiteY4" fmla="*/ 4471617 h 4745896"/>
                <a:gd name="connsiteX5" fmla="*/ 4056066 w 7039429"/>
                <a:gd name="connsiteY5" fmla="*/ 2828543 h 4745896"/>
                <a:gd name="connsiteX6" fmla="*/ 3483429 w 7039429"/>
                <a:gd name="connsiteY6" fmla="*/ 74221 h 4745896"/>
                <a:gd name="connsiteX7" fmla="*/ 7039429 w 7039429"/>
                <a:gd name="connsiteY7" fmla="*/ 30678 h 4745896"/>
                <a:gd name="connsiteX0" fmla="*/ 0 w 7039429"/>
                <a:gd name="connsiteY0" fmla="*/ 0 h 4715218"/>
                <a:gd name="connsiteX1" fmla="*/ 1198546 w 7039429"/>
                <a:gd name="connsiteY1" fmla="*/ 297536 h 4715218"/>
                <a:gd name="connsiteX2" fmla="*/ 1341422 w 7039429"/>
                <a:gd name="connsiteY2" fmla="*/ 2797865 h 4715218"/>
                <a:gd name="connsiteX3" fmla="*/ 1219200 w 7039429"/>
                <a:gd name="connsiteY3" fmla="*/ 4441372 h 4715218"/>
                <a:gd name="connsiteX4" fmla="*/ 4127504 w 7039429"/>
                <a:gd name="connsiteY4" fmla="*/ 4440939 h 4715218"/>
                <a:gd name="connsiteX5" fmla="*/ 4056066 w 7039429"/>
                <a:gd name="connsiteY5" fmla="*/ 2797865 h 4715218"/>
                <a:gd name="connsiteX6" fmla="*/ 4341818 w 7039429"/>
                <a:gd name="connsiteY6" fmla="*/ 154659 h 4715218"/>
                <a:gd name="connsiteX7" fmla="*/ 7039429 w 7039429"/>
                <a:gd name="connsiteY7" fmla="*/ 0 h 4715218"/>
                <a:gd name="connsiteX0" fmla="*/ 0 w 7039429"/>
                <a:gd name="connsiteY0" fmla="*/ 0 h 4715218"/>
                <a:gd name="connsiteX1" fmla="*/ 1198546 w 7039429"/>
                <a:gd name="connsiteY1" fmla="*/ 297536 h 4715218"/>
                <a:gd name="connsiteX2" fmla="*/ 1341422 w 7039429"/>
                <a:gd name="connsiteY2" fmla="*/ 2797865 h 4715218"/>
                <a:gd name="connsiteX3" fmla="*/ 1219200 w 7039429"/>
                <a:gd name="connsiteY3" fmla="*/ 4441372 h 4715218"/>
                <a:gd name="connsiteX4" fmla="*/ 4127504 w 7039429"/>
                <a:gd name="connsiteY4" fmla="*/ 4440939 h 4715218"/>
                <a:gd name="connsiteX5" fmla="*/ 4270380 w 7039429"/>
                <a:gd name="connsiteY5" fmla="*/ 2797865 h 4715218"/>
                <a:gd name="connsiteX6" fmla="*/ 4341818 w 7039429"/>
                <a:gd name="connsiteY6" fmla="*/ 154659 h 4715218"/>
                <a:gd name="connsiteX7" fmla="*/ 7039429 w 7039429"/>
                <a:gd name="connsiteY7" fmla="*/ 0 h 4715218"/>
                <a:gd name="connsiteX0" fmla="*/ 0 w 7039429"/>
                <a:gd name="connsiteY0" fmla="*/ 0 h 4715218"/>
                <a:gd name="connsiteX1" fmla="*/ 1198546 w 7039429"/>
                <a:gd name="connsiteY1" fmla="*/ 297536 h 4715218"/>
                <a:gd name="connsiteX2" fmla="*/ 1269984 w 7039429"/>
                <a:gd name="connsiteY2" fmla="*/ 2797865 h 4715218"/>
                <a:gd name="connsiteX3" fmla="*/ 1219200 w 7039429"/>
                <a:gd name="connsiteY3" fmla="*/ 4441372 h 4715218"/>
                <a:gd name="connsiteX4" fmla="*/ 4127504 w 7039429"/>
                <a:gd name="connsiteY4" fmla="*/ 4440939 h 4715218"/>
                <a:gd name="connsiteX5" fmla="*/ 4270380 w 7039429"/>
                <a:gd name="connsiteY5" fmla="*/ 2797865 h 4715218"/>
                <a:gd name="connsiteX6" fmla="*/ 4341818 w 7039429"/>
                <a:gd name="connsiteY6" fmla="*/ 154659 h 4715218"/>
                <a:gd name="connsiteX7" fmla="*/ 7039429 w 7039429"/>
                <a:gd name="connsiteY7" fmla="*/ 0 h 4715218"/>
                <a:gd name="connsiteX0" fmla="*/ 0 w 7039429"/>
                <a:gd name="connsiteY0" fmla="*/ 0 h 4715218"/>
                <a:gd name="connsiteX1" fmla="*/ 1055670 w 7039429"/>
                <a:gd name="connsiteY1" fmla="*/ 368973 h 4715218"/>
                <a:gd name="connsiteX2" fmla="*/ 1269984 w 7039429"/>
                <a:gd name="connsiteY2" fmla="*/ 2797865 h 4715218"/>
                <a:gd name="connsiteX3" fmla="*/ 1219200 w 7039429"/>
                <a:gd name="connsiteY3" fmla="*/ 4441372 h 4715218"/>
                <a:gd name="connsiteX4" fmla="*/ 4127504 w 7039429"/>
                <a:gd name="connsiteY4" fmla="*/ 4440939 h 4715218"/>
                <a:gd name="connsiteX5" fmla="*/ 4270380 w 7039429"/>
                <a:gd name="connsiteY5" fmla="*/ 2797865 h 4715218"/>
                <a:gd name="connsiteX6" fmla="*/ 4341818 w 7039429"/>
                <a:gd name="connsiteY6" fmla="*/ 154659 h 4715218"/>
                <a:gd name="connsiteX7" fmla="*/ 7039429 w 7039429"/>
                <a:gd name="connsiteY7" fmla="*/ 0 h 4715218"/>
                <a:gd name="connsiteX0" fmla="*/ 0 w 7039429"/>
                <a:gd name="connsiteY0" fmla="*/ 0 h 4715218"/>
                <a:gd name="connsiteX1" fmla="*/ 1055670 w 7039429"/>
                <a:gd name="connsiteY1" fmla="*/ 368973 h 4715218"/>
                <a:gd name="connsiteX2" fmla="*/ 984232 w 7039429"/>
                <a:gd name="connsiteY2" fmla="*/ 2797865 h 4715218"/>
                <a:gd name="connsiteX3" fmla="*/ 1219200 w 7039429"/>
                <a:gd name="connsiteY3" fmla="*/ 4441372 h 4715218"/>
                <a:gd name="connsiteX4" fmla="*/ 4127504 w 7039429"/>
                <a:gd name="connsiteY4" fmla="*/ 4440939 h 4715218"/>
                <a:gd name="connsiteX5" fmla="*/ 4270380 w 7039429"/>
                <a:gd name="connsiteY5" fmla="*/ 2797865 h 4715218"/>
                <a:gd name="connsiteX6" fmla="*/ 4341818 w 7039429"/>
                <a:gd name="connsiteY6" fmla="*/ 154659 h 4715218"/>
                <a:gd name="connsiteX7" fmla="*/ 7039429 w 7039429"/>
                <a:gd name="connsiteY7" fmla="*/ 0 h 4715218"/>
                <a:gd name="connsiteX0" fmla="*/ 0 w 7039429"/>
                <a:gd name="connsiteY0" fmla="*/ 0 h 5120033"/>
                <a:gd name="connsiteX1" fmla="*/ 1055670 w 7039429"/>
                <a:gd name="connsiteY1" fmla="*/ 368973 h 5120033"/>
                <a:gd name="connsiteX2" fmla="*/ 1219200 w 7039429"/>
                <a:gd name="connsiteY2" fmla="*/ 4441372 h 5120033"/>
                <a:gd name="connsiteX3" fmla="*/ 4127504 w 7039429"/>
                <a:gd name="connsiteY3" fmla="*/ 4440939 h 5120033"/>
                <a:gd name="connsiteX4" fmla="*/ 4270380 w 7039429"/>
                <a:gd name="connsiteY4" fmla="*/ 2797865 h 5120033"/>
                <a:gd name="connsiteX5" fmla="*/ 4341818 w 7039429"/>
                <a:gd name="connsiteY5" fmla="*/ 154659 h 5120033"/>
                <a:gd name="connsiteX6" fmla="*/ 7039429 w 7039429"/>
                <a:gd name="connsiteY6" fmla="*/ 0 h 5120033"/>
                <a:gd name="connsiteX0" fmla="*/ 0 w 7039429"/>
                <a:gd name="connsiteY0" fmla="*/ 0 h 5155391"/>
                <a:gd name="connsiteX1" fmla="*/ 1055670 w 7039429"/>
                <a:gd name="connsiteY1" fmla="*/ 368973 h 5155391"/>
                <a:gd name="connsiteX2" fmla="*/ 1219200 w 7039429"/>
                <a:gd name="connsiteY2" fmla="*/ 4441372 h 5155391"/>
                <a:gd name="connsiteX3" fmla="*/ 4127504 w 7039429"/>
                <a:gd name="connsiteY3" fmla="*/ 4440939 h 5155391"/>
                <a:gd name="connsiteX4" fmla="*/ 4341818 w 7039429"/>
                <a:gd name="connsiteY4" fmla="*/ 154659 h 5155391"/>
                <a:gd name="connsiteX5" fmla="*/ 7039429 w 7039429"/>
                <a:gd name="connsiteY5" fmla="*/ 0 h 5155391"/>
                <a:gd name="connsiteX0" fmla="*/ 0 w 7039429"/>
                <a:gd name="connsiteY0" fmla="*/ 0 h 5119600"/>
                <a:gd name="connsiteX1" fmla="*/ 1055670 w 7039429"/>
                <a:gd name="connsiteY1" fmla="*/ 368973 h 5119600"/>
                <a:gd name="connsiteX2" fmla="*/ 1198546 w 7039429"/>
                <a:gd name="connsiteY2" fmla="*/ 4226625 h 5119600"/>
                <a:gd name="connsiteX3" fmla="*/ 4127504 w 7039429"/>
                <a:gd name="connsiteY3" fmla="*/ 4440939 h 5119600"/>
                <a:gd name="connsiteX4" fmla="*/ 4341818 w 7039429"/>
                <a:gd name="connsiteY4" fmla="*/ 154659 h 5119600"/>
                <a:gd name="connsiteX5" fmla="*/ 7039429 w 7039429"/>
                <a:gd name="connsiteY5" fmla="*/ 0 h 5119600"/>
                <a:gd name="connsiteX0" fmla="*/ 0 w 7039429"/>
                <a:gd name="connsiteY0" fmla="*/ 0 h 4976724"/>
                <a:gd name="connsiteX1" fmla="*/ 1055670 w 7039429"/>
                <a:gd name="connsiteY1" fmla="*/ 368973 h 4976724"/>
                <a:gd name="connsiteX2" fmla="*/ 1198546 w 7039429"/>
                <a:gd name="connsiteY2" fmla="*/ 4226625 h 4976724"/>
                <a:gd name="connsiteX3" fmla="*/ 3984628 w 7039429"/>
                <a:gd name="connsiteY3" fmla="*/ 4298063 h 4976724"/>
                <a:gd name="connsiteX4" fmla="*/ 4341818 w 7039429"/>
                <a:gd name="connsiteY4" fmla="*/ 154659 h 4976724"/>
                <a:gd name="connsiteX5" fmla="*/ 7039429 w 7039429"/>
                <a:gd name="connsiteY5" fmla="*/ 0 h 4976724"/>
                <a:gd name="connsiteX0" fmla="*/ 0 w 7039429"/>
                <a:gd name="connsiteY0" fmla="*/ 371256 h 5347980"/>
                <a:gd name="connsiteX1" fmla="*/ 1055670 w 7039429"/>
                <a:gd name="connsiteY1" fmla="*/ 740229 h 5347980"/>
                <a:gd name="connsiteX2" fmla="*/ 1198546 w 7039429"/>
                <a:gd name="connsiteY2" fmla="*/ 4597881 h 5347980"/>
                <a:gd name="connsiteX3" fmla="*/ 3984628 w 7039429"/>
                <a:gd name="connsiteY3" fmla="*/ 4669319 h 5347980"/>
                <a:gd name="connsiteX4" fmla="*/ 4341818 w 7039429"/>
                <a:gd name="connsiteY4" fmla="*/ 525915 h 5347980"/>
                <a:gd name="connsiteX5" fmla="*/ 7039429 w 7039429"/>
                <a:gd name="connsiteY5" fmla="*/ 371256 h 5347980"/>
                <a:gd name="connsiteX0" fmla="*/ 0 w 7039429"/>
                <a:gd name="connsiteY0" fmla="*/ 0 h 4976724"/>
                <a:gd name="connsiteX1" fmla="*/ 1055670 w 7039429"/>
                <a:gd name="connsiteY1" fmla="*/ 368973 h 4976724"/>
                <a:gd name="connsiteX2" fmla="*/ 1198546 w 7039429"/>
                <a:gd name="connsiteY2" fmla="*/ 4226625 h 4976724"/>
                <a:gd name="connsiteX3" fmla="*/ 3984628 w 7039429"/>
                <a:gd name="connsiteY3" fmla="*/ 4298063 h 4976724"/>
                <a:gd name="connsiteX4" fmla="*/ 4341818 w 7039429"/>
                <a:gd name="connsiteY4" fmla="*/ 154659 h 4976724"/>
                <a:gd name="connsiteX5" fmla="*/ 7039429 w 7039429"/>
                <a:gd name="connsiteY5" fmla="*/ 0 h 4976724"/>
                <a:gd name="connsiteX0" fmla="*/ 0 w 7039429"/>
                <a:gd name="connsiteY0" fmla="*/ 0 h 4976724"/>
                <a:gd name="connsiteX1" fmla="*/ 1055670 w 7039429"/>
                <a:gd name="connsiteY1" fmla="*/ 368973 h 4976724"/>
                <a:gd name="connsiteX2" fmla="*/ 1198546 w 7039429"/>
                <a:gd name="connsiteY2" fmla="*/ 4226625 h 4976724"/>
                <a:gd name="connsiteX3" fmla="*/ 3984628 w 7039429"/>
                <a:gd name="connsiteY3" fmla="*/ 4298063 h 4976724"/>
                <a:gd name="connsiteX4" fmla="*/ 4341818 w 7039429"/>
                <a:gd name="connsiteY4" fmla="*/ 154659 h 4976724"/>
                <a:gd name="connsiteX5" fmla="*/ 7039429 w 7039429"/>
                <a:gd name="connsiteY5" fmla="*/ 0 h 4976724"/>
                <a:gd name="connsiteX0" fmla="*/ 0 w 7039429"/>
                <a:gd name="connsiteY0" fmla="*/ 2783 h 4979507"/>
                <a:gd name="connsiteX1" fmla="*/ 1055670 w 7039429"/>
                <a:gd name="connsiteY1" fmla="*/ 371756 h 4979507"/>
                <a:gd name="connsiteX2" fmla="*/ 1198546 w 7039429"/>
                <a:gd name="connsiteY2" fmla="*/ 4229408 h 4979507"/>
                <a:gd name="connsiteX3" fmla="*/ 3984628 w 7039429"/>
                <a:gd name="connsiteY3" fmla="*/ 4300846 h 4979507"/>
                <a:gd name="connsiteX4" fmla="*/ 4341818 w 7039429"/>
                <a:gd name="connsiteY4" fmla="*/ 157442 h 4979507"/>
                <a:gd name="connsiteX5" fmla="*/ 7039429 w 7039429"/>
                <a:gd name="connsiteY5" fmla="*/ 2783 h 4979507"/>
                <a:gd name="connsiteX0" fmla="*/ 0 w 7039429"/>
                <a:gd name="connsiteY0" fmla="*/ 347371 h 5336001"/>
                <a:gd name="connsiteX1" fmla="*/ 1055670 w 7039429"/>
                <a:gd name="connsiteY1" fmla="*/ 716344 h 5336001"/>
                <a:gd name="connsiteX2" fmla="*/ 984232 w 7039429"/>
                <a:gd name="connsiteY2" fmla="*/ 4645435 h 5336001"/>
                <a:gd name="connsiteX3" fmla="*/ 3984628 w 7039429"/>
                <a:gd name="connsiteY3" fmla="*/ 4645434 h 5336001"/>
                <a:gd name="connsiteX4" fmla="*/ 4341818 w 7039429"/>
                <a:gd name="connsiteY4" fmla="*/ 502030 h 5336001"/>
                <a:gd name="connsiteX5" fmla="*/ 7039429 w 7039429"/>
                <a:gd name="connsiteY5" fmla="*/ 347371 h 5336001"/>
                <a:gd name="connsiteX0" fmla="*/ 0 w 7039429"/>
                <a:gd name="connsiteY0" fmla="*/ 561685 h 5550316"/>
                <a:gd name="connsiteX1" fmla="*/ 1055670 w 7039429"/>
                <a:gd name="connsiteY1" fmla="*/ 930658 h 5550316"/>
                <a:gd name="connsiteX2" fmla="*/ 984232 w 7039429"/>
                <a:gd name="connsiteY2" fmla="*/ 4859749 h 5550316"/>
                <a:gd name="connsiteX3" fmla="*/ 4198942 w 7039429"/>
                <a:gd name="connsiteY3" fmla="*/ 4859749 h 5550316"/>
                <a:gd name="connsiteX4" fmla="*/ 4341818 w 7039429"/>
                <a:gd name="connsiteY4" fmla="*/ 716344 h 5550316"/>
                <a:gd name="connsiteX5" fmla="*/ 7039429 w 7039429"/>
                <a:gd name="connsiteY5" fmla="*/ 561685 h 5550316"/>
                <a:gd name="connsiteX0" fmla="*/ 0 w 7039429"/>
                <a:gd name="connsiteY0" fmla="*/ 347371 h 5336002"/>
                <a:gd name="connsiteX1" fmla="*/ 1055670 w 7039429"/>
                <a:gd name="connsiteY1" fmla="*/ 716344 h 5336002"/>
                <a:gd name="connsiteX2" fmla="*/ 984232 w 7039429"/>
                <a:gd name="connsiteY2" fmla="*/ 4645435 h 5336002"/>
                <a:gd name="connsiteX3" fmla="*/ 4198942 w 7039429"/>
                <a:gd name="connsiteY3" fmla="*/ 4645435 h 5336002"/>
                <a:gd name="connsiteX4" fmla="*/ 4341818 w 7039429"/>
                <a:gd name="connsiteY4" fmla="*/ 502030 h 5336002"/>
                <a:gd name="connsiteX5" fmla="*/ 7039429 w 7039429"/>
                <a:gd name="connsiteY5" fmla="*/ 347371 h 5336002"/>
                <a:gd name="connsiteX0" fmla="*/ 0 w 7039429"/>
                <a:gd name="connsiteY0" fmla="*/ 633123 h 5633661"/>
                <a:gd name="connsiteX1" fmla="*/ 1127108 w 7039429"/>
                <a:gd name="connsiteY1" fmla="*/ 716344 h 5633661"/>
                <a:gd name="connsiteX2" fmla="*/ 984232 w 7039429"/>
                <a:gd name="connsiteY2" fmla="*/ 4931187 h 5633661"/>
                <a:gd name="connsiteX3" fmla="*/ 4198942 w 7039429"/>
                <a:gd name="connsiteY3" fmla="*/ 4931187 h 5633661"/>
                <a:gd name="connsiteX4" fmla="*/ 4341818 w 7039429"/>
                <a:gd name="connsiteY4" fmla="*/ 787782 h 5633661"/>
                <a:gd name="connsiteX5" fmla="*/ 7039429 w 7039429"/>
                <a:gd name="connsiteY5" fmla="*/ 633123 h 5633661"/>
                <a:gd name="connsiteX0" fmla="*/ 0 w 7039429"/>
                <a:gd name="connsiteY0" fmla="*/ 145973 h 5146511"/>
                <a:gd name="connsiteX1" fmla="*/ 1127108 w 7039429"/>
                <a:gd name="connsiteY1" fmla="*/ 229194 h 5146511"/>
                <a:gd name="connsiteX2" fmla="*/ 984232 w 7039429"/>
                <a:gd name="connsiteY2" fmla="*/ 4444037 h 5146511"/>
                <a:gd name="connsiteX3" fmla="*/ 4198942 w 7039429"/>
                <a:gd name="connsiteY3" fmla="*/ 4444037 h 5146511"/>
                <a:gd name="connsiteX4" fmla="*/ 4341818 w 7039429"/>
                <a:gd name="connsiteY4" fmla="*/ 300632 h 5146511"/>
                <a:gd name="connsiteX5" fmla="*/ 7039429 w 7039429"/>
                <a:gd name="connsiteY5" fmla="*/ 145973 h 51465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039429" h="5146511">
                  <a:moveTo>
                    <a:pt x="0" y="145973"/>
                  </a:moveTo>
                  <a:cubicBezTo>
                    <a:pt x="546705" y="155649"/>
                    <a:pt x="878723" y="0"/>
                    <a:pt x="1127108" y="229194"/>
                  </a:cubicBezTo>
                  <a:cubicBezTo>
                    <a:pt x="1375493" y="458388"/>
                    <a:pt x="472260" y="3741563"/>
                    <a:pt x="984232" y="4444037"/>
                  </a:cubicBezTo>
                  <a:cubicBezTo>
                    <a:pt x="1496204" y="5146511"/>
                    <a:pt x="3639344" y="5134604"/>
                    <a:pt x="4198942" y="4444037"/>
                  </a:cubicBezTo>
                  <a:cubicBezTo>
                    <a:pt x="4758540" y="3753470"/>
                    <a:pt x="4065716" y="587883"/>
                    <a:pt x="4341818" y="300632"/>
                  </a:cubicBezTo>
                  <a:cubicBezTo>
                    <a:pt x="4617920" y="13381"/>
                    <a:pt x="5854096" y="160487"/>
                    <a:pt x="7039429" y="145973"/>
                  </a:cubicBezTo>
                </a:path>
              </a:pathLst>
            </a:custGeom>
            <a:ln w="50800"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1796779" y="1936477"/>
              <a:ext cx="3536460" cy="4588374"/>
            </a:xfrm>
            <a:custGeom>
              <a:avLst/>
              <a:gdLst>
                <a:gd name="connsiteX0" fmla="*/ 0 w 7039429"/>
                <a:gd name="connsiteY0" fmla="*/ 0 h 4484914"/>
                <a:gd name="connsiteX1" fmla="*/ 1640114 w 7039429"/>
                <a:gd name="connsiteY1" fmla="*/ 29029 h 4484914"/>
                <a:gd name="connsiteX2" fmla="*/ 1712686 w 7039429"/>
                <a:gd name="connsiteY2" fmla="*/ 2786743 h 4484914"/>
                <a:gd name="connsiteX3" fmla="*/ 1219200 w 7039429"/>
                <a:gd name="connsiteY3" fmla="*/ 4441372 h 4484914"/>
                <a:gd name="connsiteX4" fmla="*/ 4513943 w 7039429"/>
                <a:gd name="connsiteY4" fmla="*/ 4484914 h 4484914"/>
                <a:gd name="connsiteX5" fmla="*/ 3526971 w 7039429"/>
                <a:gd name="connsiteY5" fmla="*/ 2859314 h 4484914"/>
                <a:gd name="connsiteX6" fmla="*/ 3483429 w 7039429"/>
                <a:gd name="connsiteY6" fmla="*/ 43543 h 4484914"/>
                <a:gd name="connsiteX7" fmla="*/ 7039429 w 7039429"/>
                <a:gd name="connsiteY7" fmla="*/ 0 h 4484914"/>
                <a:gd name="connsiteX0" fmla="*/ 0 w 7039429"/>
                <a:gd name="connsiteY0" fmla="*/ 0 h 4484914"/>
                <a:gd name="connsiteX1" fmla="*/ 1640114 w 7039429"/>
                <a:gd name="connsiteY1" fmla="*/ 29029 h 4484914"/>
                <a:gd name="connsiteX2" fmla="*/ 1712686 w 7039429"/>
                <a:gd name="connsiteY2" fmla="*/ 2786743 h 4484914"/>
                <a:gd name="connsiteX3" fmla="*/ 1219200 w 7039429"/>
                <a:gd name="connsiteY3" fmla="*/ 4441372 h 4484914"/>
                <a:gd name="connsiteX4" fmla="*/ 4513943 w 7039429"/>
                <a:gd name="connsiteY4" fmla="*/ 4484914 h 4484914"/>
                <a:gd name="connsiteX5" fmla="*/ 3526971 w 7039429"/>
                <a:gd name="connsiteY5" fmla="*/ 2859314 h 4484914"/>
                <a:gd name="connsiteX6" fmla="*/ 3483429 w 7039429"/>
                <a:gd name="connsiteY6" fmla="*/ 43543 h 4484914"/>
                <a:gd name="connsiteX7" fmla="*/ 7039429 w 7039429"/>
                <a:gd name="connsiteY7" fmla="*/ 0 h 4484914"/>
                <a:gd name="connsiteX0" fmla="*/ 0 w 7039429"/>
                <a:gd name="connsiteY0" fmla="*/ 0 h 4748590"/>
                <a:gd name="connsiteX1" fmla="*/ 1640114 w 7039429"/>
                <a:gd name="connsiteY1" fmla="*/ 29029 h 4748590"/>
                <a:gd name="connsiteX2" fmla="*/ 1712686 w 7039429"/>
                <a:gd name="connsiteY2" fmla="*/ 2786743 h 4748590"/>
                <a:gd name="connsiteX3" fmla="*/ 1219200 w 7039429"/>
                <a:gd name="connsiteY3" fmla="*/ 4441372 h 4748590"/>
                <a:gd name="connsiteX4" fmla="*/ 4513943 w 7039429"/>
                <a:gd name="connsiteY4" fmla="*/ 4484914 h 4748590"/>
                <a:gd name="connsiteX5" fmla="*/ 3526971 w 7039429"/>
                <a:gd name="connsiteY5" fmla="*/ 2859314 h 4748590"/>
                <a:gd name="connsiteX6" fmla="*/ 3483429 w 7039429"/>
                <a:gd name="connsiteY6" fmla="*/ 43543 h 4748590"/>
                <a:gd name="connsiteX7" fmla="*/ 7039429 w 7039429"/>
                <a:gd name="connsiteY7" fmla="*/ 0 h 4748590"/>
                <a:gd name="connsiteX0" fmla="*/ 0 w 7039429"/>
                <a:gd name="connsiteY0" fmla="*/ 0 h 4748590"/>
                <a:gd name="connsiteX1" fmla="*/ 1640114 w 7039429"/>
                <a:gd name="connsiteY1" fmla="*/ 29029 h 4748590"/>
                <a:gd name="connsiteX2" fmla="*/ 1712686 w 7039429"/>
                <a:gd name="connsiteY2" fmla="*/ 2786743 h 4748590"/>
                <a:gd name="connsiteX3" fmla="*/ 1219200 w 7039429"/>
                <a:gd name="connsiteY3" fmla="*/ 4441372 h 4748590"/>
                <a:gd name="connsiteX4" fmla="*/ 4513943 w 7039429"/>
                <a:gd name="connsiteY4" fmla="*/ 4484914 h 4748590"/>
                <a:gd name="connsiteX5" fmla="*/ 3526971 w 7039429"/>
                <a:gd name="connsiteY5" fmla="*/ 2859314 h 4748590"/>
                <a:gd name="connsiteX6" fmla="*/ 3483429 w 7039429"/>
                <a:gd name="connsiteY6" fmla="*/ 43543 h 4748590"/>
                <a:gd name="connsiteX7" fmla="*/ 7039429 w 7039429"/>
                <a:gd name="connsiteY7" fmla="*/ 0 h 4748590"/>
                <a:gd name="connsiteX0" fmla="*/ 0 w 7039429"/>
                <a:gd name="connsiteY0" fmla="*/ 0 h 4748590"/>
                <a:gd name="connsiteX1" fmla="*/ 1640114 w 7039429"/>
                <a:gd name="connsiteY1" fmla="*/ 29029 h 4748590"/>
                <a:gd name="connsiteX2" fmla="*/ 1712686 w 7039429"/>
                <a:gd name="connsiteY2" fmla="*/ 2786743 h 4748590"/>
                <a:gd name="connsiteX3" fmla="*/ 1219200 w 7039429"/>
                <a:gd name="connsiteY3" fmla="*/ 4441372 h 4748590"/>
                <a:gd name="connsiteX4" fmla="*/ 4513943 w 7039429"/>
                <a:gd name="connsiteY4" fmla="*/ 4484914 h 4748590"/>
                <a:gd name="connsiteX5" fmla="*/ 3526971 w 7039429"/>
                <a:gd name="connsiteY5" fmla="*/ 2859314 h 4748590"/>
                <a:gd name="connsiteX6" fmla="*/ 3483429 w 7039429"/>
                <a:gd name="connsiteY6" fmla="*/ 43543 h 4748590"/>
                <a:gd name="connsiteX7" fmla="*/ 7039429 w 7039429"/>
                <a:gd name="connsiteY7" fmla="*/ 0 h 4748590"/>
                <a:gd name="connsiteX0" fmla="*/ 0 w 7039429"/>
                <a:gd name="connsiteY0" fmla="*/ 435428 h 5184018"/>
                <a:gd name="connsiteX1" fmla="*/ 1640114 w 7039429"/>
                <a:gd name="connsiteY1" fmla="*/ 464457 h 5184018"/>
                <a:gd name="connsiteX2" fmla="*/ 1712686 w 7039429"/>
                <a:gd name="connsiteY2" fmla="*/ 3222171 h 5184018"/>
                <a:gd name="connsiteX3" fmla="*/ 1219200 w 7039429"/>
                <a:gd name="connsiteY3" fmla="*/ 4876800 h 5184018"/>
                <a:gd name="connsiteX4" fmla="*/ 4513943 w 7039429"/>
                <a:gd name="connsiteY4" fmla="*/ 4920342 h 5184018"/>
                <a:gd name="connsiteX5" fmla="*/ 3526971 w 7039429"/>
                <a:gd name="connsiteY5" fmla="*/ 3294742 h 5184018"/>
                <a:gd name="connsiteX6" fmla="*/ 3483429 w 7039429"/>
                <a:gd name="connsiteY6" fmla="*/ 478971 h 5184018"/>
                <a:gd name="connsiteX7" fmla="*/ 7039429 w 7039429"/>
                <a:gd name="connsiteY7" fmla="*/ 435428 h 5184018"/>
                <a:gd name="connsiteX0" fmla="*/ 0 w 7039429"/>
                <a:gd name="connsiteY0" fmla="*/ 435428 h 5184018"/>
                <a:gd name="connsiteX1" fmla="*/ 1640114 w 7039429"/>
                <a:gd name="connsiteY1" fmla="*/ 464457 h 5184018"/>
                <a:gd name="connsiteX2" fmla="*/ 1712686 w 7039429"/>
                <a:gd name="connsiteY2" fmla="*/ 3222171 h 5184018"/>
                <a:gd name="connsiteX3" fmla="*/ 1219200 w 7039429"/>
                <a:gd name="connsiteY3" fmla="*/ 4876800 h 5184018"/>
                <a:gd name="connsiteX4" fmla="*/ 4513943 w 7039429"/>
                <a:gd name="connsiteY4" fmla="*/ 4920342 h 5184018"/>
                <a:gd name="connsiteX5" fmla="*/ 3526971 w 7039429"/>
                <a:gd name="connsiteY5" fmla="*/ 3294742 h 5184018"/>
                <a:gd name="connsiteX6" fmla="*/ 3483429 w 7039429"/>
                <a:gd name="connsiteY6" fmla="*/ 478971 h 5184018"/>
                <a:gd name="connsiteX7" fmla="*/ 7039429 w 7039429"/>
                <a:gd name="connsiteY7" fmla="*/ 435428 h 5184018"/>
                <a:gd name="connsiteX0" fmla="*/ 0 w 7039429"/>
                <a:gd name="connsiteY0" fmla="*/ 435428 h 5184018"/>
                <a:gd name="connsiteX1" fmla="*/ 1640114 w 7039429"/>
                <a:gd name="connsiteY1" fmla="*/ 464457 h 5184018"/>
                <a:gd name="connsiteX2" fmla="*/ 1712686 w 7039429"/>
                <a:gd name="connsiteY2" fmla="*/ 3222171 h 5184018"/>
                <a:gd name="connsiteX3" fmla="*/ 1219200 w 7039429"/>
                <a:gd name="connsiteY3" fmla="*/ 4876800 h 5184018"/>
                <a:gd name="connsiteX4" fmla="*/ 4513943 w 7039429"/>
                <a:gd name="connsiteY4" fmla="*/ 4920342 h 5184018"/>
                <a:gd name="connsiteX5" fmla="*/ 3526971 w 7039429"/>
                <a:gd name="connsiteY5" fmla="*/ 3294742 h 5184018"/>
                <a:gd name="connsiteX6" fmla="*/ 3483429 w 7039429"/>
                <a:gd name="connsiteY6" fmla="*/ 478971 h 5184018"/>
                <a:gd name="connsiteX7" fmla="*/ 7039429 w 7039429"/>
                <a:gd name="connsiteY7" fmla="*/ 435428 h 5184018"/>
                <a:gd name="connsiteX0" fmla="*/ 0 w 7039429"/>
                <a:gd name="connsiteY0" fmla="*/ 30678 h 4779268"/>
                <a:gd name="connsiteX1" fmla="*/ 1640114 w 7039429"/>
                <a:gd name="connsiteY1" fmla="*/ 59707 h 4779268"/>
                <a:gd name="connsiteX2" fmla="*/ 1712686 w 7039429"/>
                <a:gd name="connsiteY2" fmla="*/ 2817421 h 4779268"/>
                <a:gd name="connsiteX3" fmla="*/ 1219200 w 7039429"/>
                <a:gd name="connsiteY3" fmla="*/ 4472050 h 4779268"/>
                <a:gd name="connsiteX4" fmla="*/ 4513943 w 7039429"/>
                <a:gd name="connsiteY4" fmla="*/ 4515592 h 4779268"/>
                <a:gd name="connsiteX5" fmla="*/ 3526971 w 7039429"/>
                <a:gd name="connsiteY5" fmla="*/ 2889992 h 4779268"/>
                <a:gd name="connsiteX6" fmla="*/ 3483429 w 7039429"/>
                <a:gd name="connsiteY6" fmla="*/ 74221 h 4779268"/>
                <a:gd name="connsiteX7" fmla="*/ 7039429 w 7039429"/>
                <a:gd name="connsiteY7" fmla="*/ 30678 h 4779268"/>
                <a:gd name="connsiteX0" fmla="*/ 0 w 7039429"/>
                <a:gd name="connsiteY0" fmla="*/ 435428 h 5184018"/>
                <a:gd name="connsiteX1" fmla="*/ 1640114 w 7039429"/>
                <a:gd name="connsiteY1" fmla="*/ 464457 h 5184018"/>
                <a:gd name="connsiteX2" fmla="*/ 1712686 w 7039429"/>
                <a:gd name="connsiteY2" fmla="*/ 3222171 h 5184018"/>
                <a:gd name="connsiteX3" fmla="*/ 1219200 w 7039429"/>
                <a:gd name="connsiteY3" fmla="*/ 4876800 h 5184018"/>
                <a:gd name="connsiteX4" fmla="*/ 4513943 w 7039429"/>
                <a:gd name="connsiteY4" fmla="*/ 4920342 h 5184018"/>
                <a:gd name="connsiteX5" fmla="*/ 3526971 w 7039429"/>
                <a:gd name="connsiteY5" fmla="*/ 3294742 h 5184018"/>
                <a:gd name="connsiteX6" fmla="*/ 3483429 w 7039429"/>
                <a:gd name="connsiteY6" fmla="*/ 478971 h 5184018"/>
                <a:gd name="connsiteX7" fmla="*/ 7039429 w 7039429"/>
                <a:gd name="connsiteY7" fmla="*/ 435428 h 5184018"/>
                <a:gd name="connsiteX0" fmla="*/ 0 w 7039429"/>
                <a:gd name="connsiteY0" fmla="*/ 236297 h 4984887"/>
                <a:gd name="connsiteX1" fmla="*/ 1640114 w 7039429"/>
                <a:gd name="connsiteY1" fmla="*/ 265326 h 4984887"/>
                <a:gd name="connsiteX2" fmla="*/ 1712686 w 7039429"/>
                <a:gd name="connsiteY2" fmla="*/ 3023040 h 4984887"/>
                <a:gd name="connsiteX3" fmla="*/ 1219200 w 7039429"/>
                <a:gd name="connsiteY3" fmla="*/ 4677669 h 4984887"/>
                <a:gd name="connsiteX4" fmla="*/ 4513943 w 7039429"/>
                <a:gd name="connsiteY4" fmla="*/ 4721211 h 4984887"/>
                <a:gd name="connsiteX5" fmla="*/ 3526971 w 7039429"/>
                <a:gd name="connsiteY5" fmla="*/ 3095611 h 4984887"/>
                <a:gd name="connsiteX6" fmla="*/ 3483429 w 7039429"/>
                <a:gd name="connsiteY6" fmla="*/ 279840 h 4984887"/>
                <a:gd name="connsiteX7" fmla="*/ 7039429 w 7039429"/>
                <a:gd name="connsiteY7" fmla="*/ 236297 h 4984887"/>
                <a:gd name="connsiteX0" fmla="*/ 0 w 7039429"/>
                <a:gd name="connsiteY0" fmla="*/ 236297 h 4984887"/>
                <a:gd name="connsiteX1" fmla="*/ 1640114 w 7039429"/>
                <a:gd name="connsiteY1" fmla="*/ 265326 h 4984887"/>
                <a:gd name="connsiteX2" fmla="*/ 1712686 w 7039429"/>
                <a:gd name="connsiteY2" fmla="*/ 3023040 h 4984887"/>
                <a:gd name="connsiteX3" fmla="*/ 1219200 w 7039429"/>
                <a:gd name="connsiteY3" fmla="*/ 4677669 h 4984887"/>
                <a:gd name="connsiteX4" fmla="*/ 4513943 w 7039429"/>
                <a:gd name="connsiteY4" fmla="*/ 4721211 h 4984887"/>
                <a:gd name="connsiteX5" fmla="*/ 3526971 w 7039429"/>
                <a:gd name="connsiteY5" fmla="*/ 3095611 h 4984887"/>
                <a:gd name="connsiteX6" fmla="*/ 3483429 w 7039429"/>
                <a:gd name="connsiteY6" fmla="*/ 279840 h 4984887"/>
                <a:gd name="connsiteX7" fmla="*/ 7039429 w 7039429"/>
                <a:gd name="connsiteY7" fmla="*/ 236297 h 4984887"/>
                <a:gd name="connsiteX0" fmla="*/ 0 w 7039429"/>
                <a:gd name="connsiteY0" fmla="*/ 236297 h 4953368"/>
                <a:gd name="connsiteX1" fmla="*/ 1640114 w 7039429"/>
                <a:gd name="connsiteY1" fmla="*/ 265326 h 4953368"/>
                <a:gd name="connsiteX2" fmla="*/ 1712686 w 7039429"/>
                <a:gd name="connsiteY2" fmla="*/ 3023040 h 4953368"/>
                <a:gd name="connsiteX3" fmla="*/ 1219200 w 7039429"/>
                <a:gd name="connsiteY3" fmla="*/ 4677669 h 4953368"/>
                <a:gd name="connsiteX4" fmla="*/ 4127504 w 7039429"/>
                <a:gd name="connsiteY4" fmla="*/ 4677236 h 4953368"/>
                <a:gd name="connsiteX5" fmla="*/ 3526971 w 7039429"/>
                <a:gd name="connsiteY5" fmla="*/ 3095611 h 4953368"/>
                <a:gd name="connsiteX6" fmla="*/ 3483429 w 7039429"/>
                <a:gd name="connsiteY6" fmla="*/ 279840 h 4953368"/>
                <a:gd name="connsiteX7" fmla="*/ 7039429 w 7039429"/>
                <a:gd name="connsiteY7" fmla="*/ 236297 h 4953368"/>
                <a:gd name="connsiteX0" fmla="*/ 0 w 7039429"/>
                <a:gd name="connsiteY0" fmla="*/ 236297 h 4953368"/>
                <a:gd name="connsiteX1" fmla="*/ 1640114 w 7039429"/>
                <a:gd name="connsiteY1" fmla="*/ 265326 h 4953368"/>
                <a:gd name="connsiteX2" fmla="*/ 1712686 w 7039429"/>
                <a:gd name="connsiteY2" fmla="*/ 3023040 h 4953368"/>
                <a:gd name="connsiteX3" fmla="*/ 1219200 w 7039429"/>
                <a:gd name="connsiteY3" fmla="*/ 4677669 h 4953368"/>
                <a:gd name="connsiteX4" fmla="*/ 4127504 w 7039429"/>
                <a:gd name="connsiteY4" fmla="*/ 4677236 h 4953368"/>
                <a:gd name="connsiteX5" fmla="*/ 4056066 w 7039429"/>
                <a:gd name="connsiteY5" fmla="*/ 3034162 h 4953368"/>
                <a:gd name="connsiteX6" fmla="*/ 3483429 w 7039429"/>
                <a:gd name="connsiteY6" fmla="*/ 279840 h 4953368"/>
                <a:gd name="connsiteX7" fmla="*/ 7039429 w 7039429"/>
                <a:gd name="connsiteY7" fmla="*/ 236297 h 4953368"/>
                <a:gd name="connsiteX0" fmla="*/ 0 w 7039429"/>
                <a:gd name="connsiteY0" fmla="*/ 236297 h 4951515"/>
                <a:gd name="connsiteX1" fmla="*/ 1640114 w 7039429"/>
                <a:gd name="connsiteY1" fmla="*/ 265326 h 4951515"/>
                <a:gd name="connsiteX2" fmla="*/ 1341422 w 7039429"/>
                <a:gd name="connsiteY2" fmla="*/ 3034162 h 4951515"/>
                <a:gd name="connsiteX3" fmla="*/ 1219200 w 7039429"/>
                <a:gd name="connsiteY3" fmla="*/ 4677669 h 4951515"/>
                <a:gd name="connsiteX4" fmla="*/ 4127504 w 7039429"/>
                <a:gd name="connsiteY4" fmla="*/ 4677236 h 4951515"/>
                <a:gd name="connsiteX5" fmla="*/ 4056066 w 7039429"/>
                <a:gd name="connsiteY5" fmla="*/ 3034162 h 4951515"/>
                <a:gd name="connsiteX6" fmla="*/ 3483429 w 7039429"/>
                <a:gd name="connsiteY6" fmla="*/ 279840 h 4951515"/>
                <a:gd name="connsiteX7" fmla="*/ 7039429 w 7039429"/>
                <a:gd name="connsiteY7" fmla="*/ 236297 h 4951515"/>
                <a:gd name="connsiteX0" fmla="*/ 0 w 7039429"/>
                <a:gd name="connsiteY0" fmla="*/ 30678 h 4745896"/>
                <a:gd name="connsiteX1" fmla="*/ 1198546 w 7039429"/>
                <a:gd name="connsiteY1" fmla="*/ 328214 h 4745896"/>
                <a:gd name="connsiteX2" fmla="*/ 1341422 w 7039429"/>
                <a:gd name="connsiteY2" fmla="*/ 2828543 h 4745896"/>
                <a:gd name="connsiteX3" fmla="*/ 1219200 w 7039429"/>
                <a:gd name="connsiteY3" fmla="*/ 4472050 h 4745896"/>
                <a:gd name="connsiteX4" fmla="*/ 4127504 w 7039429"/>
                <a:gd name="connsiteY4" fmla="*/ 4471617 h 4745896"/>
                <a:gd name="connsiteX5" fmla="*/ 4056066 w 7039429"/>
                <a:gd name="connsiteY5" fmla="*/ 2828543 h 4745896"/>
                <a:gd name="connsiteX6" fmla="*/ 3483429 w 7039429"/>
                <a:gd name="connsiteY6" fmla="*/ 74221 h 4745896"/>
                <a:gd name="connsiteX7" fmla="*/ 7039429 w 7039429"/>
                <a:gd name="connsiteY7" fmla="*/ 30678 h 4745896"/>
                <a:gd name="connsiteX0" fmla="*/ 0 w 7039429"/>
                <a:gd name="connsiteY0" fmla="*/ 0 h 4715218"/>
                <a:gd name="connsiteX1" fmla="*/ 1198546 w 7039429"/>
                <a:gd name="connsiteY1" fmla="*/ 297536 h 4715218"/>
                <a:gd name="connsiteX2" fmla="*/ 1341422 w 7039429"/>
                <a:gd name="connsiteY2" fmla="*/ 2797865 h 4715218"/>
                <a:gd name="connsiteX3" fmla="*/ 1219200 w 7039429"/>
                <a:gd name="connsiteY3" fmla="*/ 4441372 h 4715218"/>
                <a:gd name="connsiteX4" fmla="*/ 4127504 w 7039429"/>
                <a:gd name="connsiteY4" fmla="*/ 4440939 h 4715218"/>
                <a:gd name="connsiteX5" fmla="*/ 4056066 w 7039429"/>
                <a:gd name="connsiteY5" fmla="*/ 2797865 h 4715218"/>
                <a:gd name="connsiteX6" fmla="*/ 4341818 w 7039429"/>
                <a:gd name="connsiteY6" fmla="*/ 154659 h 4715218"/>
                <a:gd name="connsiteX7" fmla="*/ 7039429 w 7039429"/>
                <a:gd name="connsiteY7" fmla="*/ 0 h 4715218"/>
                <a:gd name="connsiteX0" fmla="*/ 0 w 7039429"/>
                <a:gd name="connsiteY0" fmla="*/ 0 h 4715218"/>
                <a:gd name="connsiteX1" fmla="*/ 1198546 w 7039429"/>
                <a:gd name="connsiteY1" fmla="*/ 297536 h 4715218"/>
                <a:gd name="connsiteX2" fmla="*/ 1341422 w 7039429"/>
                <a:gd name="connsiteY2" fmla="*/ 2797865 h 4715218"/>
                <a:gd name="connsiteX3" fmla="*/ 1219200 w 7039429"/>
                <a:gd name="connsiteY3" fmla="*/ 4441372 h 4715218"/>
                <a:gd name="connsiteX4" fmla="*/ 4127504 w 7039429"/>
                <a:gd name="connsiteY4" fmla="*/ 4440939 h 4715218"/>
                <a:gd name="connsiteX5" fmla="*/ 4270380 w 7039429"/>
                <a:gd name="connsiteY5" fmla="*/ 2797865 h 4715218"/>
                <a:gd name="connsiteX6" fmla="*/ 4341818 w 7039429"/>
                <a:gd name="connsiteY6" fmla="*/ 154659 h 4715218"/>
                <a:gd name="connsiteX7" fmla="*/ 7039429 w 7039429"/>
                <a:gd name="connsiteY7" fmla="*/ 0 h 4715218"/>
                <a:gd name="connsiteX0" fmla="*/ 0 w 7039429"/>
                <a:gd name="connsiteY0" fmla="*/ 0 h 4715218"/>
                <a:gd name="connsiteX1" fmla="*/ 1198546 w 7039429"/>
                <a:gd name="connsiteY1" fmla="*/ 297536 h 4715218"/>
                <a:gd name="connsiteX2" fmla="*/ 1269984 w 7039429"/>
                <a:gd name="connsiteY2" fmla="*/ 2797865 h 4715218"/>
                <a:gd name="connsiteX3" fmla="*/ 1219200 w 7039429"/>
                <a:gd name="connsiteY3" fmla="*/ 4441372 h 4715218"/>
                <a:gd name="connsiteX4" fmla="*/ 4127504 w 7039429"/>
                <a:gd name="connsiteY4" fmla="*/ 4440939 h 4715218"/>
                <a:gd name="connsiteX5" fmla="*/ 4270380 w 7039429"/>
                <a:gd name="connsiteY5" fmla="*/ 2797865 h 4715218"/>
                <a:gd name="connsiteX6" fmla="*/ 4341818 w 7039429"/>
                <a:gd name="connsiteY6" fmla="*/ 154659 h 4715218"/>
                <a:gd name="connsiteX7" fmla="*/ 7039429 w 7039429"/>
                <a:gd name="connsiteY7" fmla="*/ 0 h 4715218"/>
                <a:gd name="connsiteX0" fmla="*/ 0 w 7039429"/>
                <a:gd name="connsiteY0" fmla="*/ 0 h 4715218"/>
                <a:gd name="connsiteX1" fmla="*/ 1055670 w 7039429"/>
                <a:gd name="connsiteY1" fmla="*/ 368973 h 4715218"/>
                <a:gd name="connsiteX2" fmla="*/ 1269984 w 7039429"/>
                <a:gd name="connsiteY2" fmla="*/ 2797865 h 4715218"/>
                <a:gd name="connsiteX3" fmla="*/ 1219200 w 7039429"/>
                <a:gd name="connsiteY3" fmla="*/ 4441372 h 4715218"/>
                <a:gd name="connsiteX4" fmla="*/ 4127504 w 7039429"/>
                <a:gd name="connsiteY4" fmla="*/ 4440939 h 4715218"/>
                <a:gd name="connsiteX5" fmla="*/ 4270380 w 7039429"/>
                <a:gd name="connsiteY5" fmla="*/ 2797865 h 4715218"/>
                <a:gd name="connsiteX6" fmla="*/ 4341818 w 7039429"/>
                <a:gd name="connsiteY6" fmla="*/ 154659 h 4715218"/>
                <a:gd name="connsiteX7" fmla="*/ 7039429 w 7039429"/>
                <a:gd name="connsiteY7" fmla="*/ 0 h 4715218"/>
                <a:gd name="connsiteX0" fmla="*/ 0 w 7039429"/>
                <a:gd name="connsiteY0" fmla="*/ 0 h 4715218"/>
                <a:gd name="connsiteX1" fmla="*/ 1055670 w 7039429"/>
                <a:gd name="connsiteY1" fmla="*/ 368973 h 4715218"/>
                <a:gd name="connsiteX2" fmla="*/ 984232 w 7039429"/>
                <a:gd name="connsiteY2" fmla="*/ 2797865 h 4715218"/>
                <a:gd name="connsiteX3" fmla="*/ 1219200 w 7039429"/>
                <a:gd name="connsiteY3" fmla="*/ 4441372 h 4715218"/>
                <a:gd name="connsiteX4" fmla="*/ 4127504 w 7039429"/>
                <a:gd name="connsiteY4" fmla="*/ 4440939 h 4715218"/>
                <a:gd name="connsiteX5" fmla="*/ 4270380 w 7039429"/>
                <a:gd name="connsiteY5" fmla="*/ 2797865 h 4715218"/>
                <a:gd name="connsiteX6" fmla="*/ 4341818 w 7039429"/>
                <a:gd name="connsiteY6" fmla="*/ 154659 h 4715218"/>
                <a:gd name="connsiteX7" fmla="*/ 7039429 w 7039429"/>
                <a:gd name="connsiteY7" fmla="*/ 0 h 4715218"/>
                <a:gd name="connsiteX0" fmla="*/ 0 w 7039429"/>
                <a:gd name="connsiteY0" fmla="*/ 0 h 5120033"/>
                <a:gd name="connsiteX1" fmla="*/ 1055670 w 7039429"/>
                <a:gd name="connsiteY1" fmla="*/ 368973 h 5120033"/>
                <a:gd name="connsiteX2" fmla="*/ 1219200 w 7039429"/>
                <a:gd name="connsiteY2" fmla="*/ 4441372 h 5120033"/>
                <a:gd name="connsiteX3" fmla="*/ 4127504 w 7039429"/>
                <a:gd name="connsiteY3" fmla="*/ 4440939 h 5120033"/>
                <a:gd name="connsiteX4" fmla="*/ 4270380 w 7039429"/>
                <a:gd name="connsiteY4" fmla="*/ 2797865 h 5120033"/>
                <a:gd name="connsiteX5" fmla="*/ 4341818 w 7039429"/>
                <a:gd name="connsiteY5" fmla="*/ 154659 h 5120033"/>
                <a:gd name="connsiteX6" fmla="*/ 7039429 w 7039429"/>
                <a:gd name="connsiteY6" fmla="*/ 0 h 5120033"/>
                <a:gd name="connsiteX0" fmla="*/ 0 w 7039429"/>
                <a:gd name="connsiteY0" fmla="*/ 0 h 5155391"/>
                <a:gd name="connsiteX1" fmla="*/ 1055670 w 7039429"/>
                <a:gd name="connsiteY1" fmla="*/ 368973 h 5155391"/>
                <a:gd name="connsiteX2" fmla="*/ 1219200 w 7039429"/>
                <a:gd name="connsiteY2" fmla="*/ 4441372 h 5155391"/>
                <a:gd name="connsiteX3" fmla="*/ 4127504 w 7039429"/>
                <a:gd name="connsiteY3" fmla="*/ 4440939 h 5155391"/>
                <a:gd name="connsiteX4" fmla="*/ 4341818 w 7039429"/>
                <a:gd name="connsiteY4" fmla="*/ 154659 h 5155391"/>
                <a:gd name="connsiteX5" fmla="*/ 7039429 w 7039429"/>
                <a:gd name="connsiteY5" fmla="*/ 0 h 5155391"/>
                <a:gd name="connsiteX0" fmla="*/ 0 w 7039429"/>
                <a:gd name="connsiteY0" fmla="*/ 0 h 5119600"/>
                <a:gd name="connsiteX1" fmla="*/ 1055670 w 7039429"/>
                <a:gd name="connsiteY1" fmla="*/ 368973 h 5119600"/>
                <a:gd name="connsiteX2" fmla="*/ 1198546 w 7039429"/>
                <a:gd name="connsiteY2" fmla="*/ 4226625 h 5119600"/>
                <a:gd name="connsiteX3" fmla="*/ 4127504 w 7039429"/>
                <a:gd name="connsiteY3" fmla="*/ 4440939 h 5119600"/>
                <a:gd name="connsiteX4" fmla="*/ 4341818 w 7039429"/>
                <a:gd name="connsiteY4" fmla="*/ 154659 h 5119600"/>
                <a:gd name="connsiteX5" fmla="*/ 7039429 w 7039429"/>
                <a:gd name="connsiteY5" fmla="*/ 0 h 5119600"/>
                <a:gd name="connsiteX0" fmla="*/ 0 w 7039429"/>
                <a:gd name="connsiteY0" fmla="*/ 0 h 4976724"/>
                <a:gd name="connsiteX1" fmla="*/ 1055670 w 7039429"/>
                <a:gd name="connsiteY1" fmla="*/ 368973 h 4976724"/>
                <a:gd name="connsiteX2" fmla="*/ 1198546 w 7039429"/>
                <a:gd name="connsiteY2" fmla="*/ 4226625 h 4976724"/>
                <a:gd name="connsiteX3" fmla="*/ 3984628 w 7039429"/>
                <a:gd name="connsiteY3" fmla="*/ 4298063 h 4976724"/>
                <a:gd name="connsiteX4" fmla="*/ 4341818 w 7039429"/>
                <a:gd name="connsiteY4" fmla="*/ 154659 h 4976724"/>
                <a:gd name="connsiteX5" fmla="*/ 7039429 w 7039429"/>
                <a:gd name="connsiteY5" fmla="*/ 0 h 4976724"/>
                <a:gd name="connsiteX0" fmla="*/ 0 w 7039429"/>
                <a:gd name="connsiteY0" fmla="*/ 371256 h 5347980"/>
                <a:gd name="connsiteX1" fmla="*/ 1055670 w 7039429"/>
                <a:gd name="connsiteY1" fmla="*/ 740229 h 5347980"/>
                <a:gd name="connsiteX2" fmla="*/ 1198546 w 7039429"/>
                <a:gd name="connsiteY2" fmla="*/ 4597881 h 5347980"/>
                <a:gd name="connsiteX3" fmla="*/ 3984628 w 7039429"/>
                <a:gd name="connsiteY3" fmla="*/ 4669319 h 5347980"/>
                <a:gd name="connsiteX4" fmla="*/ 4341818 w 7039429"/>
                <a:gd name="connsiteY4" fmla="*/ 525915 h 5347980"/>
                <a:gd name="connsiteX5" fmla="*/ 7039429 w 7039429"/>
                <a:gd name="connsiteY5" fmla="*/ 371256 h 5347980"/>
                <a:gd name="connsiteX0" fmla="*/ 0 w 7039429"/>
                <a:gd name="connsiteY0" fmla="*/ 0 h 4976724"/>
                <a:gd name="connsiteX1" fmla="*/ 1055670 w 7039429"/>
                <a:gd name="connsiteY1" fmla="*/ 368973 h 4976724"/>
                <a:gd name="connsiteX2" fmla="*/ 1198546 w 7039429"/>
                <a:gd name="connsiteY2" fmla="*/ 4226625 h 4976724"/>
                <a:gd name="connsiteX3" fmla="*/ 3984628 w 7039429"/>
                <a:gd name="connsiteY3" fmla="*/ 4298063 h 4976724"/>
                <a:gd name="connsiteX4" fmla="*/ 4341818 w 7039429"/>
                <a:gd name="connsiteY4" fmla="*/ 154659 h 4976724"/>
                <a:gd name="connsiteX5" fmla="*/ 7039429 w 7039429"/>
                <a:gd name="connsiteY5" fmla="*/ 0 h 4976724"/>
                <a:gd name="connsiteX0" fmla="*/ 0 w 7039429"/>
                <a:gd name="connsiteY0" fmla="*/ 0 h 4976724"/>
                <a:gd name="connsiteX1" fmla="*/ 1055670 w 7039429"/>
                <a:gd name="connsiteY1" fmla="*/ 368973 h 4976724"/>
                <a:gd name="connsiteX2" fmla="*/ 1198546 w 7039429"/>
                <a:gd name="connsiteY2" fmla="*/ 4226625 h 4976724"/>
                <a:gd name="connsiteX3" fmla="*/ 3984628 w 7039429"/>
                <a:gd name="connsiteY3" fmla="*/ 4298063 h 4976724"/>
                <a:gd name="connsiteX4" fmla="*/ 4341818 w 7039429"/>
                <a:gd name="connsiteY4" fmla="*/ 154659 h 4976724"/>
                <a:gd name="connsiteX5" fmla="*/ 7039429 w 7039429"/>
                <a:gd name="connsiteY5" fmla="*/ 0 h 4976724"/>
                <a:gd name="connsiteX0" fmla="*/ 0 w 7039429"/>
                <a:gd name="connsiteY0" fmla="*/ 2783 h 4979507"/>
                <a:gd name="connsiteX1" fmla="*/ 1055670 w 7039429"/>
                <a:gd name="connsiteY1" fmla="*/ 371756 h 4979507"/>
                <a:gd name="connsiteX2" fmla="*/ 1198546 w 7039429"/>
                <a:gd name="connsiteY2" fmla="*/ 4229408 h 4979507"/>
                <a:gd name="connsiteX3" fmla="*/ 3984628 w 7039429"/>
                <a:gd name="connsiteY3" fmla="*/ 4300846 h 4979507"/>
                <a:gd name="connsiteX4" fmla="*/ 4341818 w 7039429"/>
                <a:gd name="connsiteY4" fmla="*/ 157442 h 4979507"/>
                <a:gd name="connsiteX5" fmla="*/ 7039429 w 7039429"/>
                <a:gd name="connsiteY5" fmla="*/ 2783 h 4979507"/>
                <a:gd name="connsiteX0" fmla="*/ 0 w 7039429"/>
                <a:gd name="connsiteY0" fmla="*/ 0 h 4895807"/>
                <a:gd name="connsiteX1" fmla="*/ 1055670 w 7039429"/>
                <a:gd name="connsiteY1" fmla="*/ 368973 h 4895807"/>
                <a:gd name="connsiteX2" fmla="*/ 1198546 w 7039429"/>
                <a:gd name="connsiteY2" fmla="*/ 4226625 h 4895807"/>
                <a:gd name="connsiteX3" fmla="*/ 3984628 w 7039429"/>
                <a:gd name="connsiteY3" fmla="*/ 4298063 h 4895807"/>
                <a:gd name="connsiteX4" fmla="*/ 3357586 w 7039429"/>
                <a:gd name="connsiteY4" fmla="*/ 640159 h 4895807"/>
                <a:gd name="connsiteX5" fmla="*/ 7039429 w 7039429"/>
                <a:gd name="connsiteY5" fmla="*/ 0 h 4895807"/>
                <a:gd name="connsiteX0" fmla="*/ 0 w 4344468"/>
                <a:gd name="connsiteY0" fmla="*/ 40930 h 4936737"/>
                <a:gd name="connsiteX1" fmla="*/ 1055670 w 4344468"/>
                <a:gd name="connsiteY1" fmla="*/ 409903 h 4936737"/>
                <a:gd name="connsiteX2" fmla="*/ 1198546 w 4344468"/>
                <a:gd name="connsiteY2" fmla="*/ 4267555 h 4936737"/>
                <a:gd name="connsiteX3" fmla="*/ 3984628 w 4344468"/>
                <a:gd name="connsiteY3" fmla="*/ 4338993 h 4936737"/>
                <a:gd name="connsiteX4" fmla="*/ 3357586 w 4344468"/>
                <a:gd name="connsiteY4" fmla="*/ 681089 h 4936737"/>
                <a:gd name="connsiteX5" fmla="*/ 4286280 w 4344468"/>
                <a:gd name="connsiteY5" fmla="*/ 252461 h 4936737"/>
                <a:gd name="connsiteX0" fmla="*/ 0 w 4344468"/>
                <a:gd name="connsiteY0" fmla="*/ 0 h 4895807"/>
                <a:gd name="connsiteX1" fmla="*/ 1055670 w 4344468"/>
                <a:gd name="connsiteY1" fmla="*/ 368973 h 4895807"/>
                <a:gd name="connsiteX2" fmla="*/ 1198546 w 4344468"/>
                <a:gd name="connsiteY2" fmla="*/ 4226625 h 4895807"/>
                <a:gd name="connsiteX3" fmla="*/ 3984628 w 4344468"/>
                <a:gd name="connsiteY3" fmla="*/ 4298063 h 4895807"/>
                <a:gd name="connsiteX4" fmla="*/ 3357586 w 4344468"/>
                <a:gd name="connsiteY4" fmla="*/ 640159 h 4895807"/>
                <a:gd name="connsiteX0" fmla="*/ 0 w 4332562"/>
                <a:gd name="connsiteY0" fmla="*/ 0 h 4943433"/>
                <a:gd name="connsiteX1" fmla="*/ 1055670 w 4332562"/>
                <a:gd name="connsiteY1" fmla="*/ 368973 h 4943433"/>
                <a:gd name="connsiteX2" fmla="*/ 1198546 w 4332562"/>
                <a:gd name="connsiteY2" fmla="*/ 4226625 h 4943433"/>
                <a:gd name="connsiteX3" fmla="*/ 3984628 w 4332562"/>
                <a:gd name="connsiteY3" fmla="*/ 4298063 h 4943433"/>
                <a:gd name="connsiteX4" fmla="*/ 3286148 w 4332562"/>
                <a:gd name="connsiteY4" fmla="*/ 354407 h 4943433"/>
                <a:gd name="connsiteX0" fmla="*/ 345284 w 3622176"/>
                <a:gd name="connsiteY0" fmla="*/ 14566 h 4589026"/>
                <a:gd name="connsiteX1" fmla="*/ 488160 w 3622176"/>
                <a:gd name="connsiteY1" fmla="*/ 3872218 h 4589026"/>
                <a:gd name="connsiteX2" fmla="*/ 3274242 w 3622176"/>
                <a:gd name="connsiteY2" fmla="*/ 3943656 h 4589026"/>
                <a:gd name="connsiteX3" fmla="*/ 2575762 w 3622176"/>
                <a:gd name="connsiteY3" fmla="*/ 0 h 4589026"/>
                <a:gd name="connsiteX0" fmla="*/ 247383 w 3524275"/>
                <a:gd name="connsiteY0" fmla="*/ 586071 h 5160531"/>
                <a:gd name="connsiteX1" fmla="*/ 834787 w 3524275"/>
                <a:gd name="connsiteY1" fmla="*/ 642942 h 5160531"/>
                <a:gd name="connsiteX2" fmla="*/ 390259 w 3524275"/>
                <a:gd name="connsiteY2" fmla="*/ 4443723 h 5160531"/>
                <a:gd name="connsiteX3" fmla="*/ 3176341 w 3524275"/>
                <a:gd name="connsiteY3" fmla="*/ 4515161 h 5160531"/>
                <a:gd name="connsiteX4" fmla="*/ 2477861 w 3524275"/>
                <a:gd name="connsiteY4" fmla="*/ 571505 h 5160531"/>
                <a:gd name="connsiteX0" fmla="*/ 345284 w 3622176"/>
                <a:gd name="connsiteY0" fmla="*/ 14566 h 4589026"/>
                <a:gd name="connsiteX1" fmla="*/ 488160 w 3622176"/>
                <a:gd name="connsiteY1" fmla="*/ 3872218 h 4589026"/>
                <a:gd name="connsiteX2" fmla="*/ 3274242 w 3622176"/>
                <a:gd name="connsiteY2" fmla="*/ 3943656 h 4589026"/>
                <a:gd name="connsiteX3" fmla="*/ 2575762 w 3622176"/>
                <a:gd name="connsiteY3" fmla="*/ 0 h 4589026"/>
                <a:gd name="connsiteX0" fmla="*/ 775255 w 3536181"/>
                <a:gd name="connsiteY0" fmla="*/ 0 h 4589027"/>
                <a:gd name="connsiteX1" fmla="*/ 402165 w 3536181"/>
                <a:gd name="connsiteY1" fmla="*/ 3872219 h 4589027"/>
                <a:gd name="connsiteX2" fmla="*/ 3188247 w 3536181"/>
                <a:gd name="connsiteY2" fmla="*/ 3943657 h 4589027"/>
                <a:gd name="connsiteX3" fmla="*/ 2489767 w 3536181"/>
                <a:gd name="connsiteY3" fmla="*/ 1 h 45890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36181" h="4589027">
                  <a:moveTo>
                    <a:pt x="775255" y="0"/>
                  </a:moveTo>
                  <a:cubicBezTo>
                    <a:pt x="805021" y="803677"/>
                    <a:pt x="0" y="3214943"/>
                    <a:pt x="402165" y="3872219"/>
                  </a:cubicBezTo>
                  <a:cubicBezTo>
                    <a:pt x="804330" y="4529495"/>
                    <a:pt x="2840313" y="4589027"/>
                    <a:pt x="3188247" y="3943657"/>
                  </a:cubicBezTo>
                  <a:cubicBezTo>
                    <a:pt x="3536181" y="3298287"/>
                    <a:pt x="2439492" y="681090"/>
                    <a:pt x="2489767" y="1"/>
                  </a:cubicBezTo>
                </a:path>
              </a:pathLst>
            </a:custGeom>
            <a:ln w="50800"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cxnSp>
          <p:nvCxnSpPr>
            <p:cNvPr id="54" name="Straight Arrow Connector 53"/>
            <p:cNvCxnSpPr>
              <a:stCxn id="10" idx="3"/>
              <a:endCxn id="11" idx="1"/>
            </p:cNvCxnSpPr>
            <p:nvPr/>
          </p:nvCxnSpPr>
          <p:spPr>
            <a:xfrm>
              <a:off x="5500242" y="1292269"/>
              <a:ext cx="214721" cy="1835"/>
            </a:xfrm>
            <a:prstGeom prst="straightConnector1">
              <a:avLst/>
            </a:prstGeom>
            <a:ln w="22225"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/>
            <p:cNvCxnSpPr>
              <a:stCxn id="11" idx="3"/>
              <a:endCxn id="14" idx="1"/>
            </p:cNvCxnSpPr>
            <p:nvPr/>
          </p:nvCxnSpPr>
          <p:spPr>
            <a:xfrm>
              <a:off x="6929875" y="1292269"/>
              <a:ext cx="499178" cy="1835"/>
            </a:xfrm>
            <a:prstGeom prst="straightConnector1">
              <a:avLst/>
            </a:prstGeom>
            <a:ln w="22225"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Freeform 57"/>
            <p:cNvSpPr/>
            <p:nvPr/>
          </p:nvSpPr>
          <p:spPr>
            <a:xfrm>
              <a:off x="2789631" y="2490752"/>
              <a:ext cx="122959" cy="1587578"/>
            </a:xfrm>
            <a:custGeom>
              <a:avLst/>
              <a:gdLst>
                <a:gd name="connsiteX0" fmla="*/ 0 w 7039429"/>
                <a:gd name="connsiteY0" fmla="*/ 0 h 4484914"/>
                <a:gd name="connsiteX1" fmla="*/ 1640114 w 7039429"/>
                <a:gd name="connsiteY1" fmla="*/ 29029 h 4484914"/>
                <a:gd name="connsiteX2" fmla="*/ 1712686 w 7039429"/>
                <a:gd name="connsiteY2" fmla="*/ 2786743 h 4484914"/>
                <a:gd name="connsiteX3" fmla="*/ 1219200 w 7039429"/>
                <a:gd name="connsiteY3" fmla="*/ 4441372 h 4484914"/>
                <a:gd name="connsiteX4" fmla="*/ 4513943 w 7039429"/>
                <a:gd name="connsiteY4" fmla="*/ 4484914 h 4484914"/>
                <a:gd name="connsiteX5" fmla="*/ 3526971 w 7039429"/>
                <a:gd name="connsiteY5" fmla="*/ 2859314 h 4484914"/>
                <a:gd name="connsiteX6" fmla="*/ 3483429 w 7039429"/>
                <a:gd name="connsiteY6" fmla="*/ 43543 h 4484914"/>
                <a:gd name="connsiteX7" fmla="*/ 7039429 w 7039429"/>
                <a:gd name="connsiteY7" fmla="*/ 0 h 4484914"/>
                <a:gd name="connsiteX0" fmla="*/ 0 w 7039429"/>
                <a:gd name="connsiteY0" fmla="*/ 0 h 4484914"/>
                <a:gd name="connsiteX1" fmla="*/ 1640114 w 7039429"/>
                <a:gd name="connsiteY1" fmla="*/ 29029 h 4484914"/>
                <a:gd name="connsiteX2" fmla="*/ 1712686 w 7039429"/>
                <a:gd name="connsiteY2" fmla="*/ 2786743 h 4484914"/>
                <a:gd name="connsiteX3" fmla="*/ 1219200 w 7039429"/>
                <a:gd name="connsiteY3" fmla="*/ 4441372 h 4484914"/>
                <a:gd name="connsiteX4" fmla="*/ 4513943 w 7039429"/>
                <a:gd name="connsiteY4" fmla="*/ 4484914 h 4484914"/>
                <a:gd name="connsiteX5" fmla="*/ 3526971 w 7039429"/>
                <a:gd name="connsiteY5" fmla="*/ 2859314 h 4484914"/>
                <a:gd name="connsiteX6" fmla="*/ 3483429 w 7039429"/>
                <a:gd name="connsiteY6" fmla="*/ 43543 h 4484914"/>
                <a:gd name="connsiteX7" fmla="*/ 7039429 w 7039429"/>
                <a:gd name="connsiteY7" fmla="*/ 0 h 4484914"/>
                <a:gd name="connsiteX0" fmla="*/ 0 w 7039429"/>
                <a:gd name="connsiteY0" fmla="*/ 0 h 4748590"/>
                <a:gd name="connsiteX1" fmla="*/ 1640114 w 7039429"/>
                <a:gd name="connsiteY1" fmla="*/ 29029 h 4748590"/>
                <a:gd name="connsiteX2" fmla="*/ 1712686 w 7039429"/>
                <a:gd name="connsiteY2" fmla="*/ 2786743 h 4748590"/>
                <a:gd name="connsiteX3" fmla="*/ 1219200 w 7039429"/>
                <a:gd name="connsiteY3" fmla="*/ 4441372 h 4748590"/>
                <a:gd name="connsiteX4" fmla="*/ 4513943 w 7039429"/>
                <a:gd name="connsiteY4" fmla="*/ 4484914 h 4748590"/>
                <a:gd name="connsiteX5" fmla="*/ 3526971 w 7039429"/>
                <a:gd name="connsiteY5" fmla="*/ 2859314 h 4748590"/>
                <a:gd name="connsiteX6" fmla="*/ 3483429 w 7039429"/>
                <a:gd name="connsiteY6" fmla="*/ 43543 h 4748590"/>
                <a:gd name="connsiteX7" fmla="*/ 7039429 w 7039429"/>
                <a:gd name="connsiteY7" fmla="*/ 0 h 4748590"/>
                <a:gd name="connsiteX0" fmla="*/ 0 w 7039429"/>
                <a:gd name="connsiteY0" fmla="*/ 0 h 4748590"/>
                <a:gd name="connsiteX1" fmla="*/ 1640114 w 7039429"/>
                <a:gd name="connsiteY1" fmla="*/ 29029 h 4748590"/>
                <a:gd name="connsiteX2" fmla="*/ 1712686 w 7039429"/>
                <a:gd name="connsiteY2" fmla="*/ 2786743 h 4748590"/>
                <a:gd name="connsiteX3" fmla="*/ 1219200 w 7039429"/>
                <a:gd name="connsiteY3" fmla="*/ 4441372 h 4748590"/>
                <a:gd name="connsiteX4" fmla="*/ 4513943 w 7039429"/>
                <a:gd name="connsiteY4" fmla="*/ 4484914 h 4748590"/>
                <a:gd name="connsiteX5" fmla="*/ 3526971 w 7039429"/>
                <a:gd name="connsiteY5" fmla="*/ 2859314 h 4748590"/>
                <a:gd name="connsiteX6" fmla="*/ 3483429 w 7039429"/>
                <a:gd name="connsiteY6" fmla="*/ 43543 h 4748590"/>
                <a:gd name="connsiteX7" fmla="*/ 7039429 w 7039429"/>
                <a:gd name="connsiteY7" fmla="*/ 0 h 4748590"/>
                <a:gd name="connsiteX0" fmla="*/ 0 w 7039429"/>
                <a:gd name="connsiteY0" fmla="*/ 0 h 4748590"/>
                <a:gd name="connsiteX1" fmla="*/ 1640114 w 7039429"/>
                <a:gd name="connsiteY1" fmla="*/ 29029 h 4748590"/>
                <a:gd name="connsiteX2" fmla="*/ 1712686 w 7039429"/>
                <a:gd name="connsiteY2" fmla="*/ 2786743 h 4748590"/>
                <a:gd name="connsiteX3" fmla="*/ 1219200 w 7039429"/>
                <a:gd name="connsiteY3" fmla="*/ 4441372 h 4748590"/>
                <a:gd name="connsiteX4" fmla="*/ 4513943 w 7039429"/>
                <a:gd name="connsiteY4" fmla="*/ 4484914 h 4748590"/>
                <a:gd name="connsiteX5" fmla="*/ 3526971 w 7039429"/>
                <a:gd name="connsiteY5" fmla="*/ 2859314 h 4748590"/>
                <a:gd name="connsiteX6" fmla="*/ 3483429 w 7039429"/>
                <a:gd name="connsiteY6" fmla="*/ 43543 h 4748590"/>
                <a:gd name="connsiteX7" fmla="*/ 7039429 w 7039429"/>
                <a:gd name="connsiteY7" fmla="*/ 0 h 4748590"/>
                <a:gd name="connsiteX0" fmla="*/ 0 w 7039429"/>
                <a:gd name="connsiteY0" fmla="*/ 435428 h 5184018"/>
                <a:gd name="connsiteX1" fmla="*/ 1640114 w 7039429"/>
                <a:gd name="connsiteY1" fmla="*/ 464457 h 5184018"/>
                <a:gd name="connsiteX2" fmla="*/ 1712686 w 7039429"/>
                <a:gd name="connsiteY2" fmla="*/ 3222171 h 5184018"/>
                <a:gd name="connsiteX3" fmla="*/ 1219200 w 7039429"/>
                <a:gd name="connsiteY3" fmla="*/ 4876800 h 5184018"/>
                <a:gd name="connsiteX4" fmla="*/ 4513943 w 7039429"/>
                <a:gd name="connsiteY4" fmla="*/ 4920342 h 5184018"/>
                <a:gd name="connsiteX5" fmla="*/ 3526971 w 7039429"/>
                <a:gd name="connsiteY5" fmla="*/ 3294742 h 5184018"/>
                <a:gd name="connsiteX6" fmla="*/ 3483429 w 7039429"/>
                <a:gd name="connsiteY6" fmla="*/ 478971 h 5184018"/>
                <a:gd name="connsiteX7" fmla="*/ 7039429 w 7039429"/>
                <a:gd name="connsiteY7" fmla="*/ 435428 h 5184018"/>
                <a:gd name="connsiteX0" fmla="*/ 0 w 7039429"/>
                <a:gd name="connsiteY0" fmla="*/ 435428 h 5184018"/>
                <a:gd name="connsiteX1" fmla="*/ 1640114 w 7039429"/>
                <a:gd name="connsiteY1" fmla="*/ 464457 h 5184018"/>
                <a:gd name="connsiteX2" fmla="*/ 1712686 w 7039429"/>
                <a:gd name="connsiteY2" fmla="*/ 3222171 h 5184018"/>
                <a:gd name="connsiteX3" fmla="*/ 1219200 w 7039429"/>
                <a:gd name="connsiteY3" fmla="*/ 4876800 h 5184018"/>
                <a:gd name="connsiteX4" fmla="*/ 4513943 w 7039429"/>
                <a:gd name="connsiteY4" fmla="*/ 4920342 h 5184018"/>
                <a:gd name="connsiteX5" fmla="*/ 3526971 w 7039429"/>
                <a:gd name="connsiteY5" fmla="*/ 3294742 h 5184018"/>
                <a:gd name="connsiteX6" fmla="*/ 3483429 w 7039429"/>
                <a:gd name="connsiteY6" fmla="*/ 478971 h 5184018"/>
                <a:gd name="connsiteX7" fmla="*/ 7039429 w 7039429"/>
                <a:gd name="connsiteY7" fmla="*/ 435428 h 5184018"/>
                <a:gd name="connsiteX0" fmla="*/ 0 w 7039429"/>
                <a:gd name="connsiteY0" fmla="*/ 435428 h 5184018"/>
                <a:gd name="connsiteX1" fmla="*/ 1640114 w 7039429"/>
                <a:gd name="connsiteY1" fmla="*/ 464457 h 5184018"/>
                <a:gd name="connsiteX2" fmla="*/ 1712686 w 7039429"/>
                <a:gd name="connsiteY2" fmla="*/ 3222171 h 5184018"/>
                <a:gd name="connsiteX3" fmla="*/ 1219200 w 7039429"/>
                <a:gd name="connsiteY3" fmla="*/ 4876800 h 5184018"/>
                <a:gd name="connsiteX4" fmla="*/ 4513943 w 7039429"/>
                <a:gd name="connsiteY4" fmla="*/ 4920342 h 5184018"/>
                <a:gd name="connsiteX5" fmla="*/ 3526971 w 7039429"/>
                <a:gd name="connsiteY5" fmla="*/ 3294742 h 5184018"/>
                <a:gd name="connsiteX6" fmla="*/ 3483429 w 7039429"/>
                <a:gd name="connsiteY6" fmla="*/ 478971 h 5184018"/>
                <a:gd name="connsiteX7" fmla="*/ 7039429 w 7039429"/>
                <a:gd name="connsiteY7" fmla="*/ 435428 h 5184018"/>
                <a:gd name="connsiteX0" fmla="*/ 0 w 7039429"/>
                <a:gd name="connsiteY0" fmla="*/ 30678 h 4779268"/>
                <a:gd name="connsiteX1" fmla="*/ 1640114 w 7039429"/>
                <a:gd name="connsiteY1" fmla="*/ 59707 h 4779268"/>
                <a:gd name="connsiteX2" fmla="*/ 1712686 w 7039429"/>
                <a:gd name="connsiteY2" fmla="*/ 2817421 h 4779268"/>
                <a:gd name="connsiteX3" fmla="*/ 1219200 w 7039429"/>
                <a:gd name="connsiteY3" fmla="*/ 4472050 h 4779268"/>
                <a:gd name="connsiteX4" fmla="*/ 4513943 w 7039429"/>
                <a:gd name="connsiteY4" fmla="*/ 4515592 h 4779268"/>
                <a:gd name="connsiteX5" fmla="*/ 3526971 w 7039429"/>
                <a:gd name="connsiteY5" fmla="*/ 2889992 h 4779268"/>
                <a:gd name="connsiteX6" fmla="*/ 3483429 w 7039429"/>
                <a:gd name="connsiteY6" fmla="*/ 74221 h 4779268"/>
                <a:gd name="connsiteX7" fmla="*/ 7039429 w 7039429"/>
                <a:gd name="connsiteY7" fmla="*/ 30678 h 4779268"/>
                <a:gd name="connsiteX0" fmla="*/ 0 w 7039429"/>
                <a:gd name="connsiteY0" fmla="*/ 435428 h 5184018"/>
                <a:gd name="connsiteX1" fmla="*/ 1640114 w 7039429"/>
                <a:gd name="connsiteY1" fmla="*/ 464457 h 5184018"/>
                <a:gd name="connsiteX2" fmla="*/ 1712686 w 7039429"/>
                <a:gd name="connsiteY2" fmla="*/ 3222171 h 5184018"/>
                <a:gd name="connsiteX3" fmla="*/ 1219200 w 7039429"/>
                <a:gd name="connsiteY3" fmla="*/ 4876800 h 5184018"/>
                <a:gd name="connsiteX4" fmla="*/ 4513943 w 7039429"/>
                <a:gd name="connsiteY4" fmla="*/ 4920342 h 5184018"/>
                <a:gd name="connsiteX5" fmla="*/ 3526971 w 7039429"/>
                <a:gd name="connsiteY5" fmla="*/ 3294742 h 5184018"/>
                <a:gd name="connsiteX6" fmla="*/ 3483429 w 7039429"/>
                <a:gd name="connsiteY6" fmla="*/ 478971 h 5184018"/>
                <a:gd name="connsiteX7" fmla="*/ 7039429 w 7039429"/>
                <a:gd name="connsiteY7" fmla="*/ 435428 h 5184018"/>
                <a:gd name="connsiteX0" fmla="*/ 0 w 7039429"/>
                <a:gd name="connsiteY0" fmla="*/ 236297 h 4984887"/>
                <a:gd name="connsiteX1" fmla="*/ 1640114 w 7039429"/>
                <a:gd name="connsiteY1" fmla="*/ 265326 h 4984887"/>
                <a:gd name="connsiteX2" fmla="*/ 1712686 w 7039429"/>
                <a:gd name="connsiteY2" fmla="*/ 3023040 h 4984887"/>
                <a:gd name="connsiteX3" fmla="*/ 1219200 w 7039429"/>
                <a:gd name="connsiteY3" fmla="*/ 4677669 h 4984887"/>
                <a:gd name="connsiteX4" fmla="*/ 4513943 w 7039429"/>
                <a:gd name="connsiteY4" fmla="*/ 4721211 h 4984887"/>
                <a:gd name="connsiteX5" fmla="*/ 3526971 w 7039429"/>
                <a:gd name="connsiteY5" fmla="*/ 3095611 h 4984887"/>
                <a:gd name="connsiteX6" fmla="*/ 3483429 w 7039429"/>
                <a:gd name="connsiteY6" fmla="*/ 279840 h 4984887"/>
                <a:gd name="connsiteX7" fmla="*/ 7039429 w 7039429"/>
                <a:gd name="connsiteY7" fmla="*/ 236297 h 4984887"/>
                <a:gd name="connsiteX0" fmla="*/ 0 w 7039429"/>
                <a:gd name="connsiteY0" fmla="*/ 236297 h 4984887"/>
                <a:gd name="connsiteX1" fmla="*/ 1640114 w 7039429"/>
                <a:gd name="connsiteY1" fmla="*/ 265326 h 4984887"/>
                <a:gd name="connsiteX2" fmla="*/ 1712686 w 7039429"/>
                <a:gd name="connsiteY2" fmla="*/ 3023040 h 4984887"/>
                <a:gd name="connsiteX3" fmla="*/ 1219200 w 7039429"/>
                <a:gd name="connsiteY3" fmla="*/ 4677669 h 4984887"/>
                <a:gd name="connsiteX4" fmla="*/ 4513943 w 7039429"/>
                <a:gd name="connsiteY4" fmla="*/ 4721211 h 4984887"/>
                <a:gd name="connsiteX5" fmla="*/ 3526971 w 7039429"/>
                <a:gd name="connsiteY5" fmla="*/ 3095611 h 4984887"/>
                <a:gd name="connsiteX6" fmla="*/ 3483429 w 7039429"/>
                <a:gd name="connsiteY6" fmla="*/ 279840 h 4984887"/>
                <a:gd name="connsiteX7" fmla="*/ 7039429 w 7039429"/>
                <a:gd name="connsiteY7" fmla="*/ 236297 h 4984887"/>
                <a:gd name="connsiteX0" fmla="*/ 0 w 7039429"/>
                <a:gd name="connsiteY0" fmla="*/ 236297 h 4953368"/>
                <a:gd name="connsiteX1" fmla="*/ 1640114 w 7039429"/>
                <a:gd name="connsiteY1" fmla="*/ 265326 h 4953368"/>
                <a:gd name="connsiteX2" fmla="*/ 1712686 w 7039429"/>
                <a:gd name="connsiteY2" fmla="*/ 3023040 h 4953368"/>
                <a:gd name="connsiteX3" fmla="*/ 1219200 w 7039429"/>
                <a:gd name="connsiteY3" fmla="*/ 4677669 h 4953368"/>
                <a:gd name="connsiteX4" fmla="*/ 4127504 w 7039429"/>
                <a:gd name="connsiteY4" fmla="*/ 4677236 h 4953368"/>
                <a:gd name="connsiteX5" fmla="*/ 3526971 w 7039429"/>
                <a:gd name="connsiteY5" fmla="*/ 3095611 h 4953368"/>
                <a:gd name="connsiteX6" fmla="*/ 3483429 w 7039429"/>
                <a:gd name="connsiteY6" fmla="*/ 279840 h 4953368"/>
                <a:gd name="connsiteX7" fmla="*/ 7039429 w 7039429"/>
                <a:gd name="connsiteY7" fmla="*/ 236297 h 4953368"/>
                <a:gd name="connsiteX0" fmla="*/ 0 w 7039429"/>
                <a:gd name="connsiteY0" fmla="*/ 236297 h 4953368"/>
                <a:gd name="connsiteX1" fmla="*/ 1640114 w 7039429"/>
                <a:gd name="connsiteY1" fmla="*/ 265326 h 4953368"/>
                <a:gd name="connsiteX2" fmla="*/ 1712686 w 7039429"/>
                <a:gd name="connsiteY2" fmla="*/ 3023040 h 4953368"/>
                <a:gd name="connsiteX3" fmla="*/ 1219200 w 7039429"/>
                <a:gd name="connsiteY3" fmla="*/ 4677669 h 4953368"/>
                <a:gd name="connsiteX4" fmla="*/ 4127504 w 7039429"/>
                <a:gd name="connsiteY4" fmla="*/ 4677236 h 4953368"/>
                <a:gd name="connsiteX5" fmla="*/ 4056066 w 7039429"/>
                <a:gd name="connsiteY5" fmla="*/ 3034162 h 4953368"/>
                <a:gd name="connsiteX6" fmla="*/ 3483429 w 7039429"/>
                <a:gd name="connsiteY6" fmla="*/ 279840 h 4953368"/>
                <a:gd name="connsiteX7" fmla="*/ 7039429 w 7039429"/>
                <a:gd name="connsiteY7" fmla="*/ 236297 h 4953368"/>
                <a:gd name="connsiteX0" fmla="*/ 0 w 7039429"/>
                <a:gd name="connsiteY0" fmla="*/ 236297 h 4951515"/>
                <a:gd name="connsiteX1" fmla="*/ 1640114 w 7039429"/>
                <a:gd name="connsiteY1" fmla="*/ 265326 h 4951515"/>
                <a:gd name="connsiteX2" fmla="*/ 1341422 w 7039429"/>
                <a:gd name="connsiteY2" fmla="*/ 3034162 h 4951515"/>
                <a:gd name="connsiteX3" fmla="*/ 1219200 w 7039429"/>
                <a:gd name="connsiteY3" fmla="*/ 4677669 h 4951515"/>
                <a:gd name="connsiteX4" fmla="*/ 4127504 w 7039429"/>
                <a:gd name="connsiteY4" fmla="*/ 4677236 h 4951515"/>
                <a:gd name="connsiteX5" fmla="*/ 4056066 w 7039429"/>
                <a:gd name="connsiteY5" fmla="*/ 3034162 h 4951515"/>
                <a:gd name="connsiteX6" fmla="*/ 3483429 w 7039429"/>
                <a:gd name="connsiteY6" fmla="*/ 279840 h 4951515"/>
                <a:gd name="connsiteX7" fmla="*/ 7039429 w 7039429"/>
                <a:gd name="connsiteY7" fmla="*/ 236297 h 4951515"/>
                <a:gd name="connsiteX0" fmla="*/ 0 w 7039429"/>
                <a:gd name="connsiteY0" fmla="*/ 30678 h 4745896"/>
                <a:gd name="connsiteX1" fmla="*/ 1198546 w 7039429"/>
                <a:gd name="connsiteY1" fmla="*/ 328214 h 4745896"/>
                <a:gd name="connsiteX2" fmla="*/ 1341422 w 7039429"/>
                <a:gd name="connsiteY2" fmla="*/ 2828543 h 4745896"/>
                <a:gd name="connsiteX3" fmla="*/ 1219200 w 7039429"/>
                <a:gd name="connsiteY3" fmla="*/ 4472050 h 4745896"/>
                <a:gd name="connsiteX4" fmla="*/ 4127504 w 7039429"/>
                <a:gd name="connsiteY4" fmla="*/ 4471617 h 4745896"/>
                <a:gd name="connsiteX5" fmla="*/ 4056066 w 7039429"/>
                <a:gd name="connsiteY5" fmla="*/ 2828543 h 4745896"/>
                <a:gd name="connsiteX6" fmla="*/ 3483429 w 7039429"/>
                <a:gd name="connsiteY6" fmla="*/ 74221 h 4745896"/>
                <a:gd name="connsiteX7" fmla="*/ 7039429 w 7039429"/>
                <a:gd name="connsiteY7" fmla="*/ 30678 h 4745896"/>
                <a:gd name="connsiteX0" fmla="*/ 0 w 7039429"/>
                <a:gd name="connsiteY0" fmla="*/ 0 h 4715218"/>
                <a:gd name="connsiteX1" fmla="*/ 1198546 w 7039429"/>
                <a:gd name="connsiteY1" fmla="*/ 297536 h 4715218"/>
                <a:gd name="connsiteX2" fmla="*/ 1341422 w 7039429"/>
                <a:gd name="connsiteY2" fmla="*/ 2797865 h 4715218"/>
                <a:gd name="connsiteX3" fmla="*/ 1219200 w 7039429"/>
                <a:gd name="connsiteY3" fmla="*/ 4441372 h 4715218"/>
                <a:gd name="connsiteX4" fmla="*/ 4127504 w 7039429"/>
                <a:gd name="connsiteY4" fmla="*/ 4440939 h 4715218"/>
                <a:gd name="connsiteX5" fmla="*/ 4056066 w 7039429"/>
                <a:gd name="connsiteY5" fmla="*/ 2797865 h 4715218"/>
                <a:gd name="connsiteX6" fmla="*/ 4341818 w 7039429"/>
                <a:gd name="connsiteY6" fmla="*/ 154659 h 4715218"/>
                <a:gd name="connsiteX7" fmla="*/ 7039429 w 7039429"/>
                <a:gd name="connsiteY7" fmla="*/ 0 h 4715218"/>
                <a:gd name="connsiteX0" fmla="*/ 0 w 7039429"/>
                <a:gd name="connsiteY0" fmla="*/ 0 h 4715218"/>
                <a:gd name="connsiteX1" fmla="*/ 1198546 w 7039429"/>
                <a:gd name="connsiteY1" fmla="*/ 297536 h 4715218"/>
                <a:gd name="connsiteX2" fmla="*/ 1341422 w 7039429"/>
                <a:gd name="connsiteY2" fmla="*/ 2797865 h 4715218"/>
                <a:gd name="connsiteX3" fmla="*/ 1219200 w 7039429"/>
                <a:gd name="connsiteY3" fmla="*/ 4441372 h 4715218"/>
                <a:gd name="connsiteX4" fmla="*/ 4127504 w 7039429"/>
                <a:gd name="connsiteY4" fmla="*/ 4440939 h 4715218"/>
                <a:gd name="connsiteX5" fmla="*/ 4270380 w 7039429"/>
                <a:gd name="connsiteY5" fmla="*/ 2797865 h 4715218"/>
                <a:gd name="connsiteX6" fmla="*/ 4341818 w 7039429"/>
                <a:gd name="connsiteY6" fmla="*/ 154659 h 4715218"/>
                <a:gd name="connsiteX7" fmla="*/ 7039429 w 7039429"/>
                <a:gd name="connsiteY7" fmla="*/ 0 h 4715218"/>
                <a:gd name="connsiteX0" fmla="*/ 0 w 7039429"/>
                <a:gd name="connsiteY0" fmla="*/ 0 h 4715218"/>
                <a:gd name="connsiteX1" fmla="*/ 1198546 w 7039429"/>
                <a:gd name="connsiteY1" fmla="*/ 297536 h 4715218"/>
                <a:gd name="connsiteX2" fmla="*/ 1269984 w 7039429"/>
                <a:gd name="connsiteY2" fmla="*/ 2797865 h 4715218"/>
                <a:gd name="connsiteX3" fmla="*/ 1219200 w 7039429"/>
                <a:gd name="connsiteY3" fmla="*/ 4441372 h 4715218"/>
                <a:gd name="connsiteX4" fmla="*/ 4127504 w 7039429"/>
                <a:gd name="connsiteY4" fmla="*/ 4440939 h 4715218"/>
                <a:gd name="connsiteX5" fmla="*/ 4270380 w 7039429"/>
                <a:gd name="connsiteY5" fmla="*/ 2797865 h 4715218"/>
                <a:gd name="connsiteX6" fmla="*/ 4341818 w 7039429"/>
                <a:gd name="connsiteY6" fmla="*/ 154659 h 4715218"/>
                <a:gd name="connsiteX7" fmla="*/ 7039429 w 7039429"/>
                <a:gd name="connsiteY7" fmla="*/ 0 h 4715218"/>
                <a:gd name="connsiteX0" fmla="*/ 0 w 7039429"/>
                <a:gd name="connsiteY0" fmla="*/ 0 h 4715218"/>
                <a:gd name="connsiteX1" fmla="*/ 1055670 w 7039429"/>
                <a:gd name="connsiteY1" fmla="*/ 368973 h 4715218"/>
                <a:gd name="connsiteX2" fmla="*/ 1269984 w 7039429"/>
                <a:gd name="connsiteY2" fmla="*/ 2797865 h 4715218"/>
                <a:gd name="connsiteX3" fmla="*/ 1219200 w 7039429"/>
                <a:gd name="connsiteY3" fmla="*/ 4441372 h 4715218"/>
                <a:gd name="connsiteX4" fmla="*/ 4127504 w 7039429"/>
                <a:gd name="connsiteY4" fmla="*/ 4440939 h 4715218"/>
                <a:gd name="connsiteX5" fmla="*/ 4270380 w 7039429"/>
                <a:gd name="connsiteY5" fmla="*/ 2797865 h 4715218"/>
                <a:gd name="connsiteX6" fmla="*/ 4341818 w 7039429"/>
                <a:gd name="connsiteY6" fmla="*/ 154659 h 4715218"/>
                <a:gd name="connsiteX7" fmla="*/ 7039429 w 7039429"/>
                <a:gd name="connsiteY7" fmla="*/ 0 h 4715218"/>
                <a:gd name="connsiteX0" fmla="*/ 0 w 7039429"/>
                <a:gd name="connsiteY0" fmla="*/ 0 h 4715218"/>
                <a:gd name="connsiteX1" fmla="*/ 1055670 w 7039429"/>
                <a:gd name="connsiteY1" fmla="*/ 368973 h 4715218"/>
                <a:gd name="connsiteX2" fmla="*/ 984232 w 7039429"/>
                <a:gd name="connsiteY2" fmla="*/ 2797865 h 4715218"/>
                <a:gd name="connsiteX3" fmla="*/ 1219200 w 7039429"/>
                <a:gd name="connsiteY3" fmla="*/ 4441372 h 4715218"/>
                <a:gd name="connsiteX4" fmla="*/ 4127504 w 7039429"/>
                <a:gd name="connsiteY4" fmla="*/ 4440939 h 4715218"/>
                <a:gd name="connsiteX5" fmla="*/ 4270380 w 7039429"/>
                <a:gd name="connsiteY5" fmla="*/ 2797865 h 4715218"/>
                <a:gd name="connsiteX6" fmla="*/ 4341818 w 7039429"/>
                <a:gd name="connsiteY6" fmla="*/ 154659 h 4715218"/>
                <a:gd name="connsiteX7" fmla="*/ 7039429 w 7039429"/>
                <a:gd name="connsiteY7" fmla="*/ 0 h 4715218"/>
                <a:gd name="connsiteX0" fmla="*/ 0 w 7039429"/>
                <a:gd name="connsiteY0" fmla="*/ 0 h 5120033"/>
                <a:gd name="connsiteX1" fmla="*/ 1055670 w 7039429"/>
                <a:gd name="connsiteY1" fmla="*/ 368973 h 5120033"/>
                <a:gd name="connsiteX2" fmla="*/ 1219200 w 7039429"/>
                <a:gd name="connsiteY2" fmla="*/ 4441372 h 5120033"/>
                <a:gd name="connsiteX3" fmla="*/ 4127504 w 7039429"/>
                <a:gd name="connsiteY3" fmla="*/ 4440939 h 5120033"/>
                <a:gd name="connsiteX4" fmla="*/ 4270380 w 7039429"/>
                <a:gd name="connsiteY4" fmla="*/ 2797865 h 5120033"/>
                <a:gd name="connsiteX5" fmla="*/ 4341818 w 7039429"/>
                <a:gd name="connsiteY5" fmla="*/ 154659 h 5120033"/>
                <a:gd name="connsiteX6" fmla="*/ 7039429 w 7039429"/>
                <a:gd name="connsiteY6" fmla="*/ 0 h 5120033"/>
                <a:gd name="connsiteX0" fmla="*/ 0 w 7039429"/>
                <a:gd name="connsiteY0" fmla="*/ 0 h 5155391"/>
                <a:gd name="connsiteX1" fmla="*/ 1055670 w 7039429"/>
                <a:gd name="connsiteY1" fmla="*/ 368973 h 5155391"/>
                <a:gd name="connsiteX2" fmla="*/ 1219200 w 7039429"/>
                <a:gd name="connsiteY2" fmla="*/ 4441372 h 5155391"/>
                <a:gd name="connsiteX3" fmla="*/ 4127504 w 7039429"/>
                <a:gd name="connsiteY3" fmla="*/ 4440939 h 5155391"/>
                <a:gd name="connsiteX4" fmla="*/ 4341818 w 7039429"/>
                <a:gd name="connsiteY4" fmla="*/ 154659 h 5155391"/>
                <a:gd name="connsiteX5" fmla="*/ 7039429 w 7039429"/>
                <a:gd name="connsiteY5" fmla="*/ 0 h 5155391"/>
                <a:gd name="connsiteX0" fmla="*/ 0 w 7039429"/>
                <a:gd name="connsiteY0" fmla="*/ 0 h 5119600"/>
                <a:gd name="connsiteX1" fmla="*/ 1055670 w 7039429"/>
                <a:gd name="connsiteY1" fmla="*/ 368973 h 5119600"/>
                <a:gd name="connsiteX2" fmla="*/ 1198546 w 7039429"/>
                <a:gd name="connsiteY2" fmla="*/ 4226625 h 5119600"/>
                <a:gd name="connsiteX3" fmla="*/ 4127504 w 7039429"/>
                <a:gd name="connsiteY3" fmla="*/ 4440939 h 5119600"/>
                <a:gd name="connsiteX4" fmla="*/ 4341818 w 7039429"/>
                <a:gd name="connsiteY4" fmla="*/ 154659 h 5119600"/>
                <a:gd name="connsiteX5" fmla="*/ 7039429 w 7039429"/>
                <a:gd name="connsiteY5" fmla="*/ 0 h 5119600"/>
                <a:gd name="connsiteX0" fmla="*/ 0 w 7039429"/>
                <a:gd name="connsiteY0" fmla="*/ 0 h 4976724"/>
                <a:gd name="connsiteX1" fmla="*/ 1055670 w 7039429"/>
                <a:gd name="connsiteY1" fmla="*/ 368973 h 4976724"/>
                <a:gd name="connsiteX2" fmla="*/ 1198546 w 7039429"/>
                <a:gd name="connsiteY2" fmla="*/ 4226625 h 4976724"/>
                <a:gd name="connsiteX3" fmla="*/ 3984628 w 7039429"/>
                <a:gd name="connsiteY3" fmla="*/ 4298063 h 4976724"/>
                <a:gd name="connsiteX4" fmla="*/ 4341818 w 7039429"/>
                <a:gd name="connsiteY4" fmla="*/ 154659 h 4976724"/>
                <a:gd name="connsiteX5" fmla="*/ 7039429 w 7039429"/>
                <a:gd name="connsiteY5" fmla="*/ 0 h 4976724"/>
                <a:gd name="connsiteX0" fmla="*/ 0 w 7039429"/>
                <a:gd name="connsiteY0" fmla="*/ 371256 h 5347980"/>
                <a:gd name="connsiteX1" fmla="*/ 1055670 w 7039429"/>
                <a:gd name="connsiteY1" fmla="*/ 740229 h 5347980"/>
                <a:gd name="connsiteX2" fmla="*/ 1198546 w 7039429"/>
                <a:gd name="connsiteY2" fmla="*/ 4597881 h 5347980"/>
                <a:gd name="connsiteX3" fmla="*/ 3984628 w 7039429"/>
                <a:gd name="connsiteY3" fmla="*/ 4669319 h 5347980"/>
                <a:gd name="connsiteX4" fmla="*/ 4341818 w 7039429"/>
                <a:gd name="connsiteY4" fmla="*/ 525915 h 5347980"/>
                <a:gd name="connsiteX5" fmla="*/ 7039429 w 7039429"/>
                <a:gd name="connsiteY5" fmla="*/ 371256 h 5347980"/>
                <a:gd name="connsiteX0" fmla="*/ 0 w 7039429"/>
                <a:gd name="connsiteY0" fmla="*/ 0 h 4976724"/>
                <a:gd name="connsiteX1" fmla="*/ 1055670 w 7039429"/>
                <a:gd name="connsiteY1" fmla="*/ 368973 h 4976724"/>
                <a:gd name="connsiteX2" fmla="*/ 1198546 w 7039429"/>
                <a:gd name="connsiteY2" fmla="*/ 4226625 h 4976724"/>
                <a:gd name="connsiteX3" fmla="*/ 3984628 w 7039429"/>
                <a:gd name="connsiteY3" fmla="*/ 4298063 h 4976724"/>
                <a:gd name="connsiteX4" fmla="*/ 4341818 w 7039429"/>
                <a:gd name="connsiteY4" fmla="*/ 154659 h 4976724"/>
                <a:gd name="connsiteX5" fmla="*/ 7039429 w 7039429"/>
                <a:gd name="connsiteY5" fmla="*/ 0 h 4976724"/>
                <a:gd name="connsiteX0" fmla="*/ 0 w 7039429"/>
                <a:gd name="connsiteY0" fmla="*/ 0 h 4976724"/>
                <a:gd name="connsiteX1" fmla="*/ 1055670 w 7039429"/>
                <a:gd name="connsiteY1" fmla="*/ 368973 h 4976724"/>
                <a:gd name="connsiteX2" fmla="*/ 1198546 w 7039429"/>
                <a:gd name="connsiteY2" fmla="*/ 4226625 h 4976724"/>
                <a:gd name="connsiteX3" fmla="*/ 3984628 w 7039429"/>
                <a:gd name="connsiteY3" fmla="*/ 4298063 h 4976724"/>
                <a:gd name="connsiteX4" fmla="*/ 4341818 w 7039429"/>
                <a:gd name="connsiteY4" fmla="*/ 154659 h 4976724"/>
                <a:gd name="connsiteX5" fmla="*/ 7039429 w 7039429"/>
                <a:gd name="connsiteY5" fmla="*/ 0 h 4976724"/>
                <a:gd name="connsiteX0" fmla="*/ 0 w 7039429"/>
                <a:gd name="connsiteY0" fmla="*/ 2783 h 4979507"/>
                <a:gd name="connsiteX1" fmla="*/ 1055670 w 7039429"/>
                <a:gd name="connsiteY1" fmla="*/ 371756 h 4979507"/>
                <a:gd name="connsiteX2" fmla="*/ 1198546 w 7039429"/>
                <a:gd name="connsiteY2" fmla="*/ 4229408 h 4979507"/>
                <a:gd name="connsiteX3" fmla="*/ 3984628 w 7039429"/>
                <a:gd name="connsiteY3" fmla="*/ 4300846 h 4979507"/>
                <a:gd name="connsiteX4" fmla="*/ 4341818 w 7039429"/>
                <a:gd name="connsiteY4" fmla="*/ 157442 h 4979507"/>
                <a:gd name="connsiteX5" fmla="*/ 7039429 w 7039429"/>
                <a:gd name="connsiteY5" fmla="*/ 2783 h 4979507"/>
                <a:gd name="connsiteX0" fmla="*/ 0 w 7039429"/>
                <a:gd name="connsiteY0" fmla="*/ 0 h 4895807"/>
                <a:gd name="connsiteX1" fmla="*/ 1055670 w 7039429"/>
                <a:gd name="connsiteY1" fmla="*/ 368973 h 4895807"/>
                <a:gd name="connsiteX2" fmla="*/ 1198546 w 7039429"/>
                <a:gd name="connsiteY2" fmla="*/ 4226625 h 4895807"/>
                <a:gd name="connsiteX3" fmla="*/ 3984628 w 7039429"/>
                <a:gd name="connsiteY3" fmla="*/ 4298063 h 4895807"/>
                <a:gd name="connsiteX4" fmla="*/ 3357586 w 7039429"/>
                <a:gd name="connsiteY4" fmla="*/ 640159 h 4895807"/>
                <a:gd name="connsiteX5" fmla="*/ 7039429 w 7039429"/>
                <a:gd name="connsiteY5" fmla="*/ 0 h 4895807"/>
                <a:gd name="connsiteX0" fmla="*/ 0 w 4344468"/>
                <a:gd name="connsiteY0" fmla="*/ 40930 h 4936737"/>
                <a:gd name="connsiteX1" fmla="*/ 1055670 w 4344468"/>
                <a:gd name="connsiteY1" fmla="*/ 409903 h 4936737"/>
                <a:gd name="connsiteX2" fmla="*/ 1198546 w 4344468"/>
                <a:gd name="connsiteY2" fmla="*/ 4267555 h 4936737"/>
                <a:gd name="connsiteX3" fmla="*/ 3984628 w 4344468"/>
                <a:gd name="connsiteY3" fmla="*/ 4338993 h 4936737"/>
                <a:gd name="connsiteX4" fmla="*/ 3357586 w 4344468"/>
                <a:gd name="connsiteY4" fmla="*/ 681089 h 4936737"/>
                <a:gd name="connsiteX5" fmla="*/ 4286280 w 4344468"/>
                <a:gd name="connsiteY5" fmla="*/ 252461 h 4936737"/>
                <a:gd name="connsiteX0" fmla="*/ 0 w 4344468"/>
                <a:gd name="connsiteY0" fmla="*/ 0 h 4895807"/>
                <a:gd name="connsiteX1" fmla="*/ 1055670 w 4344468"/>
                <a:gd name="connsiteY1" fmla="*/ 368973 h 4895807"/>
                <a:gd name="connsiteX2" fmla="*/ 1198546 w 4344468"/>
                <a:gd name="connsiteY2" fmla="*/ 4226625 h 4895807"/>
                <a:gd name="connsiteX3" fmla="*/ 3984628 w 4344468"/>
                <a:gd name="connsiteY3" fmla="*/ 4298063 h 4895807"/>
                <a:gd name="connsiteX4" fmla="*/ 3357586 w 4344468"/>
                <a:gd name="connsiteY4" fmla="*/ 640159 h 4895807"/>
                <a:gd name="connsiteX0" fmla="*/ 0 w 4332562"/>
                <a:gd name="connsiteY0" fmla="*/ 0 h 4943433"/>
                <a:gd name="connsiteX1" fmla="*/ 1055670 w 4332562"/>
                <a:gd name="connsiteY1" fmla="*/ 368973 h 4943433"/>
                <a:gd name="connsiteX2" fmla="*/ 1198546 w 4332562"/>
                <a:gd name="connsiteY2" fmla="*/ 4226625 h 4943433"/>
                <a:gd name="connsiteX3" fmla="*/ 3984628 w 4332562"/>
                <a:gd name="connsiteY3" fmla="*/ 4298063 h 4943433"/>
                <a:gd name="connsiteX4" fmla="*/ 3286148 w 4332562"/>
                <a:gd name="connsiteY4" fmla="*/ 354407 h 4943433"/>
                <a:gd name="connsiteX0" fmla="*/ 345284 w 3622176"/>
                <a:gd name="connsiteY0" fmla="*/ 14566 h 4589026"/>
                <a:gd name="connsiteX1" fmla="*/ 488160 w 3622176"/>
                <a:gd name="connsiteY1" fmla="*/ 3872218 h 4589026"/>
                <a:gd name="connsiteX2" fmla="*/ 3274242 w 3622176"/>
                <a:gd name="connsiteY2" fmla="*/ 3943656 h 4589026"/>
                <a:gd name="connsiteX3" fmla="*/ 2575762 w 3622176"/>
                <a:gd name="connsiteY3" fmla="*/ 0 h 4589026"/>
                <a:gd name="connsiteX0" fmla="*/ 247383 w 3524275"/>
                <a:gd name="connsiteY0" fmla="*/ 586071 h 5160531"/>
                <a:gd name="connsiteX1" fmla="*/ 834787 w 3524275"/>
                <a:gd name="connsiteY1" fmla="*/ 642942 h 5160531"/>
                <a:gd name="connsiteX2" fmla="*/ 390259 w 3524275"/>
                <a:gd name="connsiteY2" fmla="*/ 4443723 h 5160531"/>
                <a:gd name="connsiteX3" fmla="*/ 3176341 w 3524275"/>
                <a:gd name="connsiteY3" fmla="*/ 4515161 h 5160531"/>
                <a:gd name="connsiteX4" fmla="*/ 2477861 w 3524275"/>
                <a:gd name="connsiteY4" fmla="*/ 571505 h 5160531"/>
                <a:gd name="connsiteX0" fmla="*/ 345284 w 3622176"/>
                <a:gd name="connsiteY0" fmla="*/ 14566 h 4589026"/>
                <a:gd name="connsiteX1" fmla="*/ 488160 w 3622176"/>
                <a:gd name="connsiteY1" fmla="*/ 3872218 h 4589026"/>
                <a:gd name="connsiteX2" fmla="*/ 3274242 w 3622176"/>
                <a:gd name="connsiteY2" fmla="*/ 3943656 h 4589026"/>
                <a:gd name="connsiteX3" fmla="*/ 2575762 w 3622176"/>
                <a:gd name="connsiteY3" fmla="*/ 0 h 4589026"/>
                <a:gd name="connsiteX0" fmla="*/ 775255 w 3536181"/>
                <a:gd name="connsiteY0" fmla="*/ 0 h 4589027"/>
                <a:gd name="connsiteX1" fmla="*/ 402165 w 3536181"/>
                <a:gd name="connsiteY1" fmla="*/ 3872219 h 4589027"/>
                <a:gd name="connsiteX2" fmla="*/ 3188247 w 3536181"/>
                <a:gd name="connsiteY2" fmla="*/ 3943657 h 4589027"/>
                <a:gd name="connsiteX3" fmla="*/ 2489767 w 3536181"/>
                <a:gd name="connsiteY3" fmla="*/ 1 h 4589027"/>
                <a:gd name="connsiteX0" fmla="*/ 775255 w 3188247"/>
                <a:gd name="connsiteY0" fmla="*/ 0 h 4589027"/>
                <a:gd name="connsiteX1" fmla="*/ 402165 w 3188247"/>
                <a:gd name="connsiteY1" fmla="*/ 3872219 h 4589027"/>
                <a:gd name="connsiteX2" fmla="*/ 3188247 w 3188247"/>
                <a:gd name="connsiteY2" fmla="*/ 3943657 h 4589027"/>
                <a:gd name="connsiteX0" fmla="*/ 775255 w 805021"/>
                <a:gd name="connsiteY0" fmla="*/ 0 h 3872219"/>
                <a:gd name="connsiteX1" fmla="*/ 402165 w 805021"/>
                <a:gd name="connsiteY1" fmla="*/ 3872219 h 3872219"/>
                <a:gd name="connsiteX0" fmla="*/ 427321 w 457087"/>
                <a:gd name="connsiteY0" fmla="*/ 0 h 2160135"/>
                <a:gd name="connsiteX1" fmla="*/ 402165 w 457087"/>
                <a:gd name="connsiteY1" fmla="*/ 2160135 h 2160135"/>
                <a:gd name="connsiteX0" fmla="*/ 427321 w 457087"/>
                <a:gd name="connsiteY0" fmla="*/ 0 h 1588631"/>
                <a:gd name="connsiteX1" fmla="*/ 402165 w 457087"/>
                <a:gd name="connsiteY1" fmla="*/ 1588631 h 1588631"/>
                <a:gd name="connsiteX0" fmla="*/ 82819 w 112585"/>
                <a:gd name="connsiteY0" fmla="*/ 0 h 1588631"/>
                <a:gd name="connsiteX1" fmla="*/ 57663 w 112585"/>
                <a:gd name="connsiteY1" fmla="*/ 1588631 h 1588631"/>
                <a:gd name="connsiteX0" fmla="*/ 25156 w 102687"/>
                <a:gd name="connsiteY0" fmla="*/ 0 h 1588631"/>
                <a:gd name="connsiteX1" fmla="*/ 0 w 102687"/>
                <a:gd name="connsiteY1" fmla="*/ 1588631 h 1588631"/>
                <a:gd name="connsiteX0" fmla="*/ 93681 w 123447"/>
                <a:gd name="connsiteY0" fmla="*/ 0 h 1588631"/>
                <a:gd name="connsiteX1" fmla="*/ 68525 w 123447"/>
                <a:gd name="connsiteY1" fmla="*/ 1588631 h 15886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3447" h="1588631">
                  <a:moveTo>
                    <a:pt x="93681" y="0"/>
                  </a:moveTo>
                  <a:cubicBezTo>
                    <a:pt x="123447" y="803677"/>
                    <a:pt x="0" y="989860"/>
                    <a:pt x="68525" y="1588631"/>
                  </a:cubicBezTo>
                </a:path>
              </a:pathLst>
            </a:custGeom>
            <a:ln w="50800"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19481" name="TextBox 58"/>
            <p:cNvSpPr txBox="1">
              <a:spLocks noChangeArrowheads="1"/>
            </p:cNvSpPr>
            <p:nvPr/>
          </p:nvSpPr>
          <p:spPr bwMode="auto">
            <a:xfrm>
              <a:off x="-71470" y="2709597"/>
              <a:ext cx="1643074" cy="4269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GB" sz="1800">
                  <a:latin typeface="Tw Cen MT" charset="0"/>
                </a:rPr>
                <a:t>Path C</a:t>
              </a:r>
            </a:p>
          </p:txBody>
        </p:sp>
        <p:cxnSp>
          <p:nvCxnSpPr>
            <p:cNvPr id="61" name="Straight Arrow Connector 60"/>
            <p:cNvCxnSpPr/>
            <p:nvPr/>
          </p:nvCxnSpPr>
          <p:spPr>
            <a:xfrm flipV="1">
              <a:off x="1143442" y="1864898"/>
              <a:ext cx="607457" cy="499215"/>
            </a:xfrm>
            <a:prstGeom prst="straightConnector1">
              <a:avLst/>
            </a:prstGeom>
            <a:ln w="22225"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483" name="TextBox 61"/>
            <p:cNvSpPr txBox="1">
              <a:spLocks noChangeArrowheads="1"/>
            </p:cNvSpPr>
            <p:nvPr/>
          </p:nvSpPr>
          <p:spPr bwMode="auto">
            <a:xfrm>
              <a:off x="-71470" y="2138093"/>
              <a:ext cx="1643074" cy="4269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GB" sz="1800">
                  <a:latin typeface="Tw Cen MT" charset="0"/>
                </a:rPr>
                <a:t>Path D</a:t>
              </a:r>
            </a:p>
          </p:txBody>
        </p:sp>
        <p:sp>
          <p:nvSpPr>
            <p:cNvPr id="19484" name="TextBox 62"/>
            <p:cNvSpPr txBox="1">
              <a:spLocks noChangeArrowheads="1"/>
            </p:cNvSpPr>
            <p:nvPr/>
          </p:nvSpPr>
          <p:spPr bwMode="auto">
            <a:xfrm>
              <a:off x="-71470" y="3352539"/>
              <a:ext cx="1643074" cy="4269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GB" sz="1800">
                  <a:latin typeface="Tw Cen MT" charset="0"/>
                </a:rPr>
                <a:t>Path B</a:t>
              </a:r>
            </a:p>
          </p:txBody>
        </p:sp>
        <p:cxnSp>
          <p:nvCxnSpPr>
            <p:cNvPr id="65" name="Straight Arrow Connector 64"/>
            <p:cNvCxnSpPr/>
            <p:nvPr/>
          </p:nvCxnSpPr>
          <p:spPr>
            <a:xfrm flipV="1">
              <a:off x="1143442" y="2507271"/>
              <a:ext cx="1284650" cy="429472"/>
            </a:xfrm>
            <a:prstGeom prst="straightConnector1">
              <a:avLst/>
            </a:prstGeom>
            <a:ln w="22225"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/>
            <p:nvPr/>
          </p:nvCxnSpPr>
          <p:spPr>
            <a:xfrm flipV="1">
              <a:off x="1143442" y="3364379"/>
              <a:ext cx="1642518" cy="143157"/>
            </a:xfrm>
            <a:prstGeom prst="straightConnector1">
              <a:avLst/>
            </a:prstGeom>
            <a:ln w="22225"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Title 2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Latency and Jitter : Client and Server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47316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Rectangle 80"/>
          <p:cNvSpPr/>
          <p:nvPr/>
        </p:nvSpPr>
        <p:spPr>
          <a:xfrm>
            <a:off x="1000100" y="1643050"/>
            <a:ext cx="7000924" cy="392909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Latency : Network Perspective</a:t>
            </a:r>
            <a:endParaRPr lang="en-GB" dirty="0"/>
          </a:p>
        </p:txBody>
      </p:sp>
      <p:sp>
        <p:nvSpPr>
          <p:cNvPr id="79" name="Oval 78"/>
          <p:cNvSpPr/>
          <p:nvPr/>
        </p:nvSpPr>
        <p:spPr>
          <a:xfrm>
            <a:off x="3714744" y="3355776"/>
            <a:ext cx="1500198" cy="789390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latin typeface="Arial" pitchFamily="34" charset="0"/>
                <a:cs typeface="Arial" pitchFamily="34" charset="0"/>
              </a:rPr>
              <a:t>Handler</a:t>
            </a:r>
            <a:endParaRPr lang="en-GB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1160835" y="2071678"/>
            <a:ext cx="2125281" cy="78939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Rectangle 81"/>
          <p:cNvSpPr/>
          <p:nvPr/>
        </p:nvSpPr>
        <p:spPr>
          <a:xfrm>
            <a:off x="2946785" y="2121684"/>
            <a:ext cx="250033" cy="66794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Rectangle 82"/>
          <p:cNvSpPr/>
          <p:nvPr/>
        </p:nvSpPr>
        <p:spPr>
          <a:xfrm>
            <a:off x="2589595" y="2121684"/>
            <a:ext cx="250033" cy="66794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Rectangle 83"/>
          <p:cNvSpPr/>
          <p:nvPr/>
        </p:nvSpPr>
        <p:spPr>
          <a:xfrm>
            <a:off x="2232405" y="2121684"/>
            <a:ext cx="250033" cy="66794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Rectangle 84"/>
          <p:cNvSpPr/>
          <p:nvPr/>
        </p:nvSpPr>
        <p:spPr>
          <a:xfrm>
            <a:off x="1875215" y="2121684"/>
            <a:ext cx="250033" cy="66794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Rectangle 85"/>
          <p:cNvSpPr/>
          <p:nvPr/>
        </p:nvSpPr>
        <p:spPr>
          <a:xfrm>
            <a:off x="1142976" y="4639874"/>
            <a:ext cx="2125281" cy="78939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Rectangle 86"/>
          <p:cNvSpPr/>
          <p:nvPr/>
        </p:nvSpPr>
        <p:spPr>
          <a:xfrm>
            <a:off x="2928926" y="4689880"/>
            <a:ext cx="250033" cy="66794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Rectangle 87"/>
          <p:cNvSpPr/>
          <p:nvPr/>
        </p:nvSpPr>
        <p:spPr>
          <a:xfrm>
            <a:off x="2571736" y="4689880"/>
            <a:ext cx="250033" cy="66794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Rectangle 91"/>
          <p:cNvSpPr/>
          <p:nvPr/>
        </p:nvSpPr>
        <p:spPr>
          <a:xfrm flipH="1">
            <a:off x="5715008" y="2071678"/>
            <a:ext cx="2125281" cy="78939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Rectangle 93"/>
          <p:cNvSpPr/>
          <p:nvPr/>
        </p:nvSpPr>
        <p:spPr>
          <a:xfrm flipH="1">
            <a:off x="6500826" y="2121684"/>
            <a:ext cx="250033" cy="66794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Rectangle 94"/>
          <p:cNvSpPr/>
          <p:nvPr/>
        </p:nvSpPr>
        <p:spPr>
          <a:xfrm flipH="1">
            <a:off x="6143636" y="2121684"/>
            <a:ext cx="250033" cy="66794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Rectangle 95"/>
          <p:cNvSpPr/>
          <p:nvPr/>
        </p:nvSpPr>
        <p:spPr>
          <a:xfrm flipH="1">
            <a:off x="5786446" y="2121684"/>
            <a:ext cx="250033" cy="66794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Rectangle 96"/>
          <p:cNvSpPr/>
          <p:nvPr/>
        </p:nvSpPr>
        <p:spPr>
          <a:xfrm flipH="1">
            <a:off x="5697149" y="4639874"/>
            <a:ext cx="2125281" cy="78939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Rectangle 97"/>
          <p:cNvSpPr/>
          <p:nvPr/>
        </p:nvSpPr>
        <p:spPr>
          <a:xfrm flipH="1">
            <a:off x="6143636" y="4689880"/>
            <a:ext cx="250033" cy="66794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Rectangle 98"/>
          <p:cNvSpPr/>
          <p:nvPr/>
        </p:nvSpPr>
        <p:spPr>
          <a:xfrm flipH="1">
            <a:off x="5786446" y="4689880"/>
            <a:ext cx="250033" cy="66794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Rectangle 99"/>
          <p:cNvSpPr/>
          <p:nvPr/>
        </p:nvSpPr>
        <p:spPr>
          <a:xfrm flipH="1">
            <a:off x="5715008" y="3357562"/>
            <a:ext cx="2125281" cy="78939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Rectangle 102"/>
          <p:cNvSpPr/>
          <p:nvPr/>
        </p:nvSpPr>
        <p:spPr>
          <a:xfrm flipH="1">
            <a:off x="5786446" y="3407568"/>
            <a:ext cx="250033" cy="66794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6" name="Straight Arrow Connector 105"/>
          <p:cNvCxnSpPr>
            <a:stCxn id="80" idx="3"/>
            <a:endCxn id="79" idx="1"/>
          </p:cNvCxnSpPr>
          <p:nvPr/>
        </p:nvCxnSpPr>
        <p:spPr>
          <a:xfrm>
            <a:off x="3286116" y="2466373"/>
            <a:ext cx="648327" cy="1005006"/>
          </a:xfrm>
          <a:prstGeom prst="bentConnector2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5"/>
          <p:cNvCxnSpPr>
            <a:stCxn id="86" idx="3"/>
            <a:endCxn id="79" idx="3"/>
          </p:cNvCxnSpPr>
          <p:nvPr/>
        </p:nvCxnSpPr>
        <p:spPr>
          <a:xfrm flipV="1">
            <a:off x="3268257" y="4029563"/>
            <a:ext cx="666186" cy="1005006"/>
          </a:xfrm>
          <a:prstGeom prst="bentConnector2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5"/>
          <p:cNvCxnSpPr>
            <a:stCxn id="79" idx="6"/>
            <a:endCxn id="100" idx="3"/>
          </p:cNvCxnSpPr>
          <p:nvPr/>
        </p:nvCxnSpPr>
        <p:spPr>
          <a:xfrm>
            <a:off x="5214942" y="3750471"/>
            <a:ext cx="500066" cy="1786"/>
          </a:xfrm>
          <a:prstGeom prst="bentConnector3">
            <a:avLst>
              <a:gd name="adj1" fmla="val 50000"/>
            </a:avLst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05"/>
          <p:cNvCxnSpPr>
            <a:stCxn id="79" idx="6"/>
            <a:endCxn id="92" idx="3"/>
          </p:cNvCxnSpPr>
          <p:nvPr/>
        </p:nvCxnSpPr>
        <p:spPr>
          <a:xfrm flipV="1">
            <a:off x="5214942" y="2466373"/>
            <a:ext cx="500066" cy="1284098"/>
          </a:xfrm>
          <a:prstGeom prst="bentConnector3">
            <a:avLst>
              <a:gd name="adj1" fmla="val 50000"/>
            </a:avLst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05"/>
          <p:cNvCxnSpPr>
            <a:stCxn id="79" idx="6"/>
            <a:endCxn id="97" idx="3"/>
          </p:cNvCxnSpPr>
          <p:nvPr/>
        </p:nvCxnSpPr>
        <p:spPr>
          <a:xfrm>
            <a:off x="5214942" y="3750471"/>
            <a:ext cx="482207" cy="1284098"/>
          </a:xfrm>
          <a:prstGeom prst="bentConnector3">
            <a:avLst>
              <a:gd name="adj1" fmla="val 50000"/>
            </a:avLst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Right Arrow 118"/>
          <p:cNvSpPr/>
          <p:nvPr/>
        </p:nvSpPr>
        <p:spPr>
          <a:xfrm>
            <a:off x="571472" y="2285992"/>
            <a:ext cx="500066" cy="357190"/>
          </a:xfrm>
          <a:prstGeom prst="rightArrow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0" name="Right Arrow 119"/>
          <p:cNvSpPr/>
          <p:nvPr/>
        </p:nvSpPr>
        <p:spPr>
          <a:xfrm>
            <a:off x="571472" y="4857760"/>
            <a:ext cx="500066" cy="357190"/>
          </a:xfrm>
          <a:prstGeom prst="rightArrow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1" name="Right Arrow 120"/>
          <p:cNvSpPr/>
          <p:nvPr/>
        </p:nvSpPr>
        <p:spPr>
          <a:xfrm>
            <a:off x="7929586" y="2285992"/>
            <a:ext cx="500066" cy="357190"/>
          </a:xfrm>
          <a:prstGeom prst="rightArrow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2" name="Right Arrow 121"/>
          <p:cNvSpPr/>
          <p:nvPr/>
        </p:nvSpPr>
        <p:spPr>
          <a:xfrm>
            <a:off x="7929586" y="3500438"/>
            <a:ext cx="500066" cy="357190"/>
          </a:xfrm>
          <a:prstGeom prst="rightArrow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3" name="Right Arrow 122"/>
          <p:cNvSpPr/>
          <p:nvPr/>
        </p:nvSpPr>
        <p:spPr>
          <a:xfrm>
            <a:off x="7929586" y="4857760"/>
            <a:ext cx="500066" cy="357190"/>
          </a:xfrm>
          <a:prstGeom prst="rightArrow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4" name="Rectangle 123"/>
          <p:cNvSpPr/>
          <p:nvPr/>
        </p:nvSpPr>
        <p:spPr>
          <a:xfrm>
            <a:off x="4214810" y="2285992"/>
            <a:ext cx="928694" cy="785818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latin typeface="Arial" pitchFamily="34" charset="0"/>
                <a:cs typeface="Arial" pitchFamily="34" charset="0"/>
              </a:rPr>
              <a:t>Routing Table</a:t>
            </a:r>
            <a:endParaRPr lang="en-GB" sz="12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26" name="Straight Connector 125"/>
          <p:cNvCxnSpPr>
            <a:stCxn id="79" idx="0"/>
            <a:endCxn id="124" idx="2"/>
          </p:cNvCxnSpPr>
          <p:nvPr/>
        </p:nvCxnSpPr>
        <p:spPr>
          <a:xfrm rot="5400000" flipH="1" flipV="1">
            <a:off x="4430017" y="3106636"/>
            <a:ext cx="283966" cy="214314"/>
          </a:xfrm>
          <a:prstGeom prst="bentConnector3">
            <a:avLst>
              <a:gd name="adj1" fmla="val 50000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TextBox 129"/>
          <p:cNvSpPr txBox="1"/>
          <p:nvPr/>
        </p:nvSpPr>
        <p:spPr>
          <a:xfrm>
            <a:off x="1643042" y="1714488"/>
            <a:ext cx="10855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dirty="0" smtClean="0">
                <a:latin typeface="Arial" pitchFamily="34" charset="0"/>
                <a:cs typeface="Arial" pitchFamily="34" charset="0"/>
              </a:rPr>
              <a:t>Input Queues</a:t>
            </a:r>
            <a:endParaRPr lang="en-GB" sz="11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6215074" y="1714488"/>
            <a:ext cx="120257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dirty="0" smtClean="0">
                <a:latin typeface="Arial" pitchFamily="34" charset="0"/>
                <a:cs typeface="Arial" pitchFamily="34" charset="0"/>
              </a:rPr>
              <a:t>Output Queues</a:t>
            </a:r>
            <a:endParaRPr lang="en-GB" sz="11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69627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Rectangle 80"/>
          <p:cNvSpPr/>
          <p:nvPr/>
        </p:nvSpPr>
        <p:spPr>
          <a:xfrm>
            <a:off x="1000100" y="1643050"/>
            <a:ext cx="7000924" cy="392909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Latency : Network Perspective</a:t>
            </a:r>
            <a:endParaRPr lang="en-GB" dirty="0"/>
          </a:p>
        </p:txBody>
      </p:sp>
      <p:sp>
        <p:nvSpPr>
          <p:cNvPr id="79" name="Oval 78"/>
          <p:cNvSpPr/>
          <p:nvPr/>
        </p:nvSpPr>
        <p:spPr>
          <a:xfrm>
            <a:off x="3714744" y="3355776"/>
            <a:ext cx="1500198" cy="789390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latin typeface="Arial" pitchFamily="34" charset="0"/>
                <a:cs typeface="Arial" pitchFamily="34" charset="0"/>
              </a:rPr>
              <a:t>Handler</a:t>
            </a:r>
            <a:endParaRPr lang="en-GB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1160835" y="2071678"/>
            <a:ext cx="2125281" cy="78939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Rectangle 81"/>
          <p:cNvSpPr/>
          <p:nvPr/>
        </p:nvSpPr>
        <p:spPr>
          <a:xfrm>
            <a:off x="2946785" y="2121684"/>
            <a:ext cx="250033" cy="66794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Rectangle 82"/>
          <p:cNvSpPr/>
          <p:nvPr/>
        </p:nvSpPr>
        <p:spPr>
          <a:xfrm>
            <a:off x="2589595" y="2121684"/>
            <a:ext cx="250033" cy="66794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Rectangle 83"/>
          <p:cNvSpPr/>
          <p:nvPr/>
        </p:nvSpPr>
        <p:spPr>
          <a:xfrm>
            <a:off x="2232405" y="2121684"/>
            <a:ext cx="250033" cy="66794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Rectangle 84"/>
          <p:cNvSpPr/>
          <p:nvPr/>
        </p:nvSpPr>
        <p:spPr>
          <a:xfrm>
            <a:off x="1875215" y="2121684"/>
            <a:ext cx="250033" cy="66794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Rectangle 85"/>
          <p:cNvSpPr/>
          <p:nvPr/>
        </p:nvSpPr>
        <p:spPr>
          <a:xfrm>
            <a:off x="1142976" y="4639874"/>
            <a:ext cx="2125281" cy="78939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Rectangle 86"/>
          <p:cNvSpPr/>
          <p:nvPr/>
        </p:nvSpPr>
        <p:spPr>
          <a:xfrm>
            <a:off x="2928926" y="4689880"/>
            <a:ext cx="250033" cy="66794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Rectangle 87"/>
          <p:cNvSpPr/>
          <p:nvPr/>
        </p:nvSpPr>
        <p:spPr>
          <a:xfrm>
            <a:off x="2571736" y="4689880"/>
            <a:ext cx="250033" cy="66794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Rectangle 91"/>
          <p:cNvSpPr/>
          <p:nvPr/>
        </p:nvSpPr>
        <p:spPr>
          <a:xfrm flipH="1">
            <a:off x="5715008" y="2071678"/>
            <a:ext cx="2125281" cy="78939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Rectangle 93"/>
          <p:cNvSpPr/>
          <p:nvPr/>
        </p:nvSpPr>
        <p:spPr>
          <a:xfrm flipH="1">
            <a:off x="6500826" y="2121684"/>
            <a:ext cx="250033" cy="66794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Rectangle 94"/>
          <p:cNvSpPr/>
          <p:nvPr/>
        </p:nvSpPr>
        <p:spPr>
          <a:xfrm flipH="1">
            <a:off x="6143636" y="2121684"/>
            <a:ext cx="250033" cy="66794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Rectangle 95"/>
          <p:cNvSpPr/>
          <p:nvPr/>
        </p:nvSpPr>
        <p:spPr>
          <a:xfrm flipH="1">
            <a:off x="5786446" y="2121684"/>
            <a:ext cx="250033" cy="66794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Rectangle 96"/>
          <p:cNvSpPr/>
          <p:nvPr/>
        </p:nvSpPr>
        <p:spPr>
          <a:xfrm flipH="1">
            <a:off x="5697149" y="4639874"/>
            <a:ext cx="2125281" cy="78939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Rectangle 97"/>
          <p:cNvSpPr/>
          <p:nvPr/>
        </p:nvSpPr>
        <p:spPr>
          <a:xfrm flipH="1">
            <a:off x="6143636" y="4689880"/>
            <a:ext cx="250033" cy="66794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Rectangle 98"/>
          <p:cNvSpPr/>
          <p:nvPr/>
        </p:nvSpPr>
        <p:spPr>
          <a:xfrm flipH="1">
            <a:off x="5786446" y="4689880"/>
            <a:ext cx="250033" cy="66794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Rectangle 99"/>
          <p:cNvSpPr/>
          <p:nvPr/>
        </p:nvSpPr>
        <p:spPr>
          <a:xfrm flipH="1">
            <a:off x="5715008" y="3357562"/>
            <a:ext cx="2125281" cy="78939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Rectangle 102"/>
          <p:cNvSpPr/>
          <p:nvPr/>
        </p:nvSpPr>
        <p:spPr>
          <a:xfrm flipH="1">
            <a:off x="5786446" y="3407568"/>
            <a:ext cx="250033" cy="66794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6" name="Straight Arrow Connector 105"/>
          <p:cNvCxnSpPr>
            <a:stCxn id="80" idx="3"/>
            <a:endCxn id="79" idx="1"/>
          </p:cNvCxnSpPr>
          <p:nvPr/>
        </p:nvCxnSpPr>
        <p:spPr>
          <a:xfrm>
            <a:off x="3286116" y="2466373"/>
            <a:ext cx="648327" cy="1005006"/>
          </a:xfrm>
          <a:prstGeom prst="bentConnector2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5"/>
          <p:cNvCxnSpPr>
            <a:stCxn id="86" idx="3"/>
            <a:endCxn id="79" idx="3"/>
          </p:cNvCxnSpPr>
          <p:nvPr/>
        </p:nvCxnSpPr>
        <p:spPr>
          <a:xfrm flipV="1">
            <a:off x="3268257" y="4029563"/>
            <a:ext cx="666186" cy="1005006"/>
          </a:xfrm>
          <a:prstGeom prst="bentConnector2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5"/>
          <p:cNvCxnSpPr>
            <a:stCxn id="79" idx="6"/>
            <a:endCxn id="100" idx="3"/>
          </p:cNvCxnSpPr>
          <p:nvPr/>
        </p:nvCxnSpPr>
        <p:spPr>
          <a:xfrm>
            <a:off x="5214942" y="3750471"/>
            <a:ext cx="500066" cy="1786"/>
          </a:xfrm>
          <a:prstGeom prst="bentConnector3">
            <a:avLst>
              <a:gd name="adj1" fmla="val 50000"/>
            </a:avLst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05"/>
          <p:cNvCxnSpPr>
            <a:stCxn id="79" idx="6"/>
            <a:endCxn id="92" idx="3"/>
          </p:cNvCxnSpPr>
          <p:nvPr/>
        </p:nvCxnSpPr>
        <p:spPr>
          <a:xfrm flipV="1">
            <a:off x="5214942" y="2466373"/>
            <a:ext cx="500066" cy="1284098"/>
          </a:xfrm>
          <a:prstGeom prst="bentConnector3">
            <a:avLst>
              <a:gd name="adj1" fmla="val 50000"/>
            </a:avLst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05"/>
          <p:cNvCxnSpPr>
            <a:stCxn id="79" idx="6"/>
            <a:endCxn id="97" idx="3"/>
          </p:cNvCxnSpPr>
          <p:nvPr/>
        </p:nvCxnSpPr>
        <p:spPr>
          <a:xfrm>
            <a:off x="5214942" y="3750471"/>
            <a:ext cx="482207" cy="1284098"/>
          </a:xfrm>
          <a:prstGeom prst="bentConnector3">
            <a:avLst>
              <a:gd name="adj1" fmla="val 50000"/>
            </a:avLst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Right Arrow 118"/>
          <p:cNvSpPr/>
          <p:nvPr/>
        </p:nvSpPr>
        <p:spPr>
          <a:xfrm>
            <a:off x="571472" y="2285992"/>
            <a:ext cx="500066" cy="357190"/>
          </a:xfrm>
          <a:prstGeom prst="rightArrow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0" name="Right Arrow 119"/>
          <p:cNvSpPr/>
          <p:nvPr/>
        </p:nvSpPr>
        <p:spPr>
          <a:xfrm>
            <a:off x="571472" y="4857760"/>
            <a:ext cx="500066" cy="357190"/>
          </a:xfrm>
          <a:prstGeom prst="rightArrow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1" name="Right Arrow 120"/>
          <p:cNvSpPr/>
          <p:nvPr/>
        </p:nvSpPr>
        <p:spPr>
          <a:xfrm>
            <a:off x="7929586" y="2285992"/>
            <a:ext cx="500066" cy="357190"/>
          </a:xfrm>
          <a:prstGeom prst="rightArrow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2" name="Right Arrow 121"/>
          <p:cNvSpPr/>
          <p:nvPr/>
        </p:nvSpPr>
        <p:spPr>
          <a:xfrm>
            <a:off x="7929586" y="3500438"/>
            <a:ext cx="500066" cy="357190"/>
          </a:xfrm>
          <a:prstGeom prst="rightArrow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3" name="Right Arrow 122"/>
          <p:cNvSpPr/>
          <p:nvPr/>
        </p:nvSpPr>
        <p:spPr>
          <a:xfrm>
            <a:off x="7929586" y="4857760"/>
            <a:ext cx="500066" cy="357190"/>
          </a:xfrm>
          <a:prstGeom prst="rightArrow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4" name="Rectangle 123"/>
          <p:cNvSpPr/>
          <p:nvPr/>
        </p:nvSpPr>
        <p:spPr>
          <a:xfrm>
            <a:off x="4214810" y="2285992"/>
            <a:ext cx="928694" cy="785818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latin typeface="Arial" pitchFamily="34" charset="0"/>
                <a:cs typeface="Arial" pitchFamily="34" charset="0"/>
              </a:rPr>
              <a:t>Routing Table</a:t>
            </a:r>
            <a:endParaRPr lang="en-GB" sz="12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26" name="Straight Connector 125"/>
          <p:cNvCxnSpPr>
            <a:stCxn id="79" idx="0"/>
            <a:endCxn id="124" idx="2"/>
          </p:cNvCxnSpPr>
          <p:nvPr/>
        </p:nvCxnSpPr>
        <p:spPr>
          <a:xfrm rot="5400000" flipH="1" flipV="1">
            <a:off x="4430017" y="3106636"/>
            <a:ext cx="283966" cy="214314"/>
          </a:xfrm>
          <a:prstGeom prst="bentConnector3">
            <a:avLst>
              <a:gd name="adj1" fmla="val 50000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TextBox 129"/>
          <p:cNvSpPr txBox="1"/>
          <p:nvPr/>
        </p:nvSpPr>
        <p:spPr>
          <a:xfrm>
            <a:off x="1643042" y="1714488"/>
            <a:ext cx="10855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dirty="0" smtClean="0">
                <a:latin typeface="Arial" pitchFamily="34" charset="0"/>
                <a:cs typeface="Arial" pitchFamily="34" charset="0"/>
              </a:rPr>
              <a:t>Input Queues</a:t>
            </a:r>
            <a:endParaRPr lang="en-GB" sz="11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6215074" y="1714488"/>
            <a:ext cx="120257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dirty="0" smtClean="0">
                <a:latin typeface="Arial" pitchFamily="34" charset="0"/>
                <a:cs typeface="Arial" pitchFamily="34" charset="0"/>
              </a:rPr>
              <a:t>Output Queues</a:t>
            </a:r>
            <a:endParaRPr lang="en-GB" sz="11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910801" y="2041115"/>
            <a:ext cx="2893239" cy="900120"/>
          </a:xfrm>
          <a:prstGeom prst="ellipse">
            <a:avLst/>
          </a:prstGeom>
          <a:solidFill>
            <a:schemeClr val="accent1">
              <a:alpha val="6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Latency</a:t>
            </a:r>
            <a:endParaRPr lang="en-GB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5304239" y="2041115"/>
            <a:ext cx="3300209" cy="900120"/>
          </a:xfrm>
          <a:prstGeom prst="ellipse">
            <a:avLst/>
          </a:prstGeom>
          <a:solidFill>
            <a:schemeClr val="accent1">
              <a:alpha val="6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Latency</a:t>
            </a:r>
            <a:endParaRPr lang="en-GB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3491880" y="3231381"/>
            <a:ext cx="2294566" cy="900120"/>
          </a:xfrm>
          <a:prstGeom prst="ellipse">
            <a:avLst/>
          </a:prstGeom>
          <a:solidFill>
            <a:schemeClr val="accent1">
              <a:alpha val="6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Latency</a:t>
            </a:r>
            <a:endParaRPr lang="en-GB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44214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19200" y="2190750"/>
            <a:ext cx="1357313" cy="135731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Sender</a:t>
            </a:r>
          </a:p>
        </p:txBody>
      </p:sp>
      <p:sp>
        <p:nvSpPr>
          <p:cNvPr id="21" name="Rectangle 20"/>
          <p:cNvSpPr/>
          <p:nvPr/>
        </p:nvSpPr>
        <p:spPr>
          <a:xfrm>
            <a:off x="4862513" y="1976438"/>
            <a:ext cx="2857500" cy="15716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Router</a:t>
            </a:r>
          </a:p>
        </p:txBody>
      </p:sp>
      <p:grpSp>
        <p:nvGrpSpPr>
          <p:cNvPr id="21507" name="Group 27"/>
          <p:cNvGrpSpPr>
            <a:grpSpLocks/>
          </p:cNvGrpSpPr>
          <p:nvPr/>
        </p:nvGrpSpPr>
        <p:grpSpPr bwMode="auto">
          <a:xfrm>
            <a:off x="7005638" y="2690813"/>
            <a:ext cx="571500" cy="214312"/>
            <a:chOff x="2000232" y="2000240"/>
            <a:chExt cx="571505" cy="214315"/>
          </a:xfrm>
        </p:grpSpPr>
        <p:sp>
          <p:nvSpPr>
            <p:cNvPr id="29" name="Rectangle 28"/>
            <p:cNvSpPr/>
            <p:nvPr/>
          </p:nvSpPr>
          <p:spPr>
            <a:xfrm>
              <a:off x="2000232" y="2000240"/>
              <a:ext cx="571505" cy="21431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2285985" y="2000240"/>
              <a:ext cx="285753" cy="214315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31" name="Straight Connector 30"/>
            <p:cNvCxnSpPr>
              <a:stCxn id="30" idx="0"/>
              <a:endCxn id="30" idx="2"/>
            </p:cNvCxnSpPr>
            <p:nvPr/>
          </p:nvCxnSpPr>
          <p:spPr>
            <a:xfrm rot="16200000" flipH="1">
              <a:off x="2321703" y="2107398"/>
              <a:ext cx="214315" cy="0"/>
            </a:xfrm>
            <a:prstGeom prst="line">
              <a:avLst/>
            </a:prstGeom>
            <a:ln w="22225"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16200000" flipH="1">
              <a:off x="2393141" y="2107398"/>
              <a:ext cx="214315" cy="0"/>
            </a:xfrm>
            <a:prstGeom prst="line">
              <a:avLst/>
            </a:prstGeom>
            <a:ln w="22225"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2250265" y="2107398"/>
              <a:ext cx="214315" cy="0"/>
            </a:xfrm>
            <a:prstGeom prst="line">
              <a:avLst/>
            </a:prstGeom>
            <a:ln w="22225"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Oval 33"/>
          <p:cNvSpPr/>
          <p:nvPr/>
        </p:nvSpPr>
        <p:spPr>
          <a:xfrm>
            <a:off x="5862638" y="2762250"/>
            <a:ext cx="857250" cy="428625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Handle</a:t>
            </a:r>
          </a:p>
        </p:txBody>
      </p:sp>
      <p:grpSp>
        <p:nvGrpSpPr>
          <p:cNvPr id="21509" name="Group 34"/>
          <p:cNvGrpSpPr>
            <a:grpSpLocks/>
          </p:cNvGrpSpPr>
          <p:nvPr/>
        </p:nvGrpSpPr>
        <p:grpSpPr bwMode="auto">
          <a:xfrm>
            <a:off x="7005638" y="3048000"/>
            <a:ext cx="571500" cy="214313"/>
            <a:chOff x="2000232" y="2000240"/>
            <a:chExt cx="571505" cy="214315"/>
          </a:xfrm>
        </p:grpSpPr>
        <p:sp>
          <p:nvSpPr>
            <p:cNvPr id="36" name="Rectangle 35"/>
            <p:cNvSpPr/>
            <p:nvPr/>
          </p:nvSpPr>
          <p:spPr>
            <a:xfrm>
              <a:off x="2000232" y="2000240"/>
              <a:ext cx="571505" cy="21431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2285985" y="2000240"/>
              <a:ext cx="285753" cy="214315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38" name="Straight Connector 37"/>
            <p:cNvCxnSpPr>
              <a:stCxn id="37" idx="0"/>
              <a:endCxn id="37" idx="2"/>
            </p:cNvCxnSpPr>
            <p:nvPr/>
          </p:nvCxnSpPr>
          <p:spPr>
            <a:xfrm rot="16200000" flipH="1">
              <a:off x="2321703" y="2107398"/>
              <a:ext cx="214315" cy="0"/>
            </a:xfrm>
            <a:prstGeom prst="line">
              <a:avLst/>
            </a:prstGeom>
            <a:ln w="22225"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2393140" y="2107398"/>
              <a:ext cx="214315" cy="0"/>
            </a:xfrm>
            <a:prstGeom prst="line">
              <a:avLst/>
            </a:prstGeom>
            <a:ln w="22225"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2250264" y="2107398"/>
              <a:ext cx="214315" cy="0"/>
            </a:xfrm>
            <a:prstGeom prst="line">
              <a:avLst/>
            </a:prstGeom>
            <a:ln w="22225"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8" name="Straight Connector 47"/>
          <p:cNvCxnSpPr/>
          <p:nvPr/>
        </p:nvCxnSpPr>
        <p:spPr>
          <a:xfrm>
            <a:off x="2576513" y="2976563"/>
            <a:ext cx="2428875" cy="1587"/>
          </a:xfrm>
          <a:prstGeom prst="line">
            <a:avLst/>
          </a:prstGeom>
          <a:ln w="22225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34" idx="6"/>
          </p:cNvCxnSpPr>
          <p:nvPr/>
        </p:nvCxnSpPr>
        <p:spPr>
          <a:xfrm flipV="1">
            <a:off x="6719888" y="2797175"/>
            <a:ext cx="285750" cy="179388"/>
          </a:xfrm>
          <a:prstGeom prst="straightConnector1">
            <a:avLst/>
          </a:prstGeom>
          <a:ln w="22225"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34" idx="6"/>
          </p:cNvCxnSpPr>
          <p:nvPr/>
        </p:nvCxnSpPr>
        <p:spPr>
          <a:xfrm>
            <a:off x="6719888" y="2976563"/>
            <a:ext cx="285750" cy="177800"/>
          </a:xfrm>
          <a:prstGeom prst="straightConnector1">
            <a:avLst/>
          </a:prstGeom>
          <a:ln w="22225"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513" name="Group 53"/>
          <p:cNvGrpSpPr>
            <a:grpSpLocks/>
          </p:cNvGrpSpPr>
          <p:nvPr/>
        </p:nvGrpSpPr>
        <p:grpSpPr bwMode="auto">
          <a:xfrm>
            <a:off x="5005388" y="2870200"/>
            <a:ext cx="571500" cy="214313"/>
            <a:chOff x="2000232" y="2000240"/>
            <a:chExt cx="571505" cy="214315"/>
          </a:xfrm>
        </p:grpSpPr>
        <p:sp>
          <p:nvSpPr>
            <p:cNvPr id="55" name="Rectangle 54"/>
            <p:cNvSpPr/>
            <p:nvPr/>
          </p:nvSpPr>
          <p:spPr>
            <a:xfrm>
              <a:off x="2000232" y="2000240"/>
              <a:ext cx="571505" cy="21431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2285985" y="2000240"/>
              <a:ext cx="285753" cy="214315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57" name="Straight Connector 56"/>
            <p:cNvCxnSpPr>
              <a:stCxn id="56" idx="0"/>
              <a:endCxn id="56" idx="2"/>
            </p:cNvCxnSpPr>
            <p:nvPr/>
          </p:nvCxnSpPr>
          <p:spPr>
            <a:xfrm rot="16200000" flipH="1">
              <a:off x="2321703" y="2107398"/>
              <a:ext cx="214315" cy="0"/>
            </a:xfrm>
            <a:prstGeom prst="line">
              <a:avLst/>
            </a:prstGeom>
            <a:ln w="22225"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16200000" flipH="1">
              <a:off x="2393140" y="2107398"/>
              <a:ext cx="214315" cy="0"/>
            </a:xfrm>
            <a:prstGeom prst="line">
              <a:avLst/>
            </a:prstGeom>
            <a:ln w="22225"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16200000" flipH="1">
              <a:off x="2250264" y="2107398"/>
              <a:ext cx="214315" cy="0"/>
            </a:xfrm>
            <a:prstGeom prst="line">
              <a:avLst/>
            </a:prstGeom>
            <a:ln w="22225"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1" name="Straight Arrow Connector 60"/>
          <p:cNvCxnSpPr>
            <a:endCxn id="34" idx="2"/>
          </p:cNvCxnSpPr>
          <p:nvPr/>
        </p:nvCxnSpPr>
        <p:spPr>
          <a:xfrm flipV="1">
            <a:off x="5576888" y="2976563"/>
            <a:ext cx="285750" cy="1587"/>
          </a:xfrm>
          <a:prstGeom prst="straightConnector1">
            <a:avLst/>
          </a:prstGeom>
          <a:ln w="22225"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angle 69"/>
          <p:cNvSpPr/>
          <p:nvPr/>
        </p:nvSpPr>
        <p:spPr>
          <a:xfrm>
            <a:off x="2005013" y="4191000"/>
            <a:ext cx="1143000" cy="1143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Receiver</a:t>
            </a:r>
          </a:p>
        </p:txBody>
      </p:sp>
      <p:cxnSp>
        <p:nvCxnSpPr>
          <p:cNvPr id="76" name="Straight Arrow Connector 75"/>
          <p:cNvCxnSpPr/>
          <p:nvPr/>
        </p:nvCxnSpPr>
        <p:spPr>
          <a:xfrm>
            <a:off x="2790825" y="2786063"/>
            <a:ext cx="500063" cy="1587"/>
          </a:xfrm>
          <a:prstGeom prst="straightConnector1">
            <a:avLst/>
          </a:prstGeom>
          <a:ln w="22225"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>
            <a:off x="4291013" y="2786063"/>
            <a:ext cx="500062" cy="1587"/>
          </a:xfrm>
          <a:prstGeom prst="straightConnector1">
            <a:avLst/>
          </a:prstGeom>
          <a:ln w="22225"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Rectangle 63"/>
          <p:cNvSpPr/>
          <p:nvPr/>
        </p:nvSpPr>
        <p:spPr>
          <a:xfrm flipV="1">
            <a:off x="3005138" y="2762250"/>
            <a:ext cx="71437" cy="7143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4505325" y="2762250"/>
            <a:ext cx="71438" cy="7143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5362575" y="4191000"/>
            <a:ext cx="1143000" cy="1143000"/>
          </a:xfrm>
          <a:prstGeom prst="rect">
            <a:avLst/>
          </a:prstGeom>
          <a:solidFill>
            <a:schemeClr val="accent5">
              <a:lumMod val="40000"/>
              <a:lumOff val="60000"/>
              <a:alpha val="50000"/>
            </a:schemeClr>
          </a:solidFill>
          <a:ln>
            <a:solidFill>
              <a:schemeClr val="accent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Router</a:t>
            </a:r>
          </a:p>
        </p:txBody>
      </p:sp>
      <p:sp>
        <p:nvSpPr>
          <p:cNvPr id="79" name="Rectangle 78"/>
          <p:cNvSpPr/>
          <p:nvPr/>
        </p:nvSpPr>
        <p:spPr>
          <a:xfrm>
            <a:off x="6934200" y="4191000"/>
            <a:ext cx="1143000" cy="1143000"/>
          </a:xfrm>
          <a:prstGeom prst="rect">
            <a:avLst/>
          </a:prstGeom>
          <a:solidFill>
            <a:schemeClr val="accent5">
              <a:lumMod val="40000"/>
              <a:lumOff val="60000"/>
              <a:alpha val="50000"/>
            </a:schemeClr>
          </a:solidFill>
          <a:ln>
            <a:solidFill>
              <a:schemeClr val="accent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Router</a:t>
            </a:r>
          </a:p>
        </p:txBody>
      </p:sp>
      <p:cxnSp>
        <p:nvCxnSpPr>
          <p:cNvPr id="81" name="Elbow Connector 80"/>
          <p:cNvCxnSpPr>
            <a:endCxn id="79" idx="3"/>
          </p:cNvCxnSpPr>
          <p:nvPr/>
        </p:nvCxnSpPr>
        <p:spPr>
          <a:xfrm>
            <a:off x="7577138" y="3154363"/>
            <a:ext cx="500062" cy="1608137"/>
          </a:xfrm>
          <a:prstGeom prst="bentConnector3">
            <a:avLst>
              <a:gd name="adj1" fmla="val 145708"/>
            </a:avLst>
          </a:prstGeom>
          <a:ln w="22225">
            <a:prstDash val="sysDot"/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>
            <a:stCxn id="79" idx="1"/>
            <a:endCxn id="78" idx="3"/>
          </p:cNvCxnSpPr>
          <p:nvPr/>
        </p:nvCxnSpPr>
        <p:spPr>
          <a:xfrm rot="10800000">
            <a:off x="6505575" y="4762500"/>
            <a:ext cx="428625" cy="1588"/>
          </a:xfrm>
          <a:prstGeom prst="straightConnector1">
            <a:avLst/>
          </a:prstGeom>
          <a:ln w="22225">
            <a:prstDash val="sysDot"/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>
            <a:stCxn id="78" idx="1"/>
            <a:endCxn id="70" idx="3"/>
          </p:cNvCxnSpPr>
          <p:nvPr/>
        </p:nvCxnSpPr>
        <p:spPr>
          <a:xfrm rot="10800000">
            <a:off x="3148013" y="4762500"/>
            <a:ext cx="2214562" cy="1588"/>
          </a:xfrm>
          <a:prstGeom prst="straightConnector1">
            <a:avLst/>
          </a:prstGeom>
          <a:ln w="22225"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525" name="Group 99"/>
          <p:cNvGrpSpPr>
            <a:grpSpLocks/>
          </p:cNvGrpSpPr>
          <p:nvPr/>
        </p:nvGrpSpPr>
        <p:grpSpPr bwMode="auto">
          <a:xfrm>
            <a:off x="1862138" y="2619375"/>
            <a:ext cx="569912" cy="373063"/>
            <a:chOff x="500034" y="2055019"/>
            <a:chExt cx="569916" cy="373849"/>
          </a:xfrm>
        </p:grpSpPr>
        <p:grpSp>
          <p:nvGrpSpPr>
            <p:cNvPr id="21534" name="Group 89"/>
            <p:cNvGrpSpPr>
              <a:grpSpLocks/>
            </p:cNvGrpSpPr>
            <p:nvPr/>
          </p:nvGrpSpPr>
          <p:grpSpPr bwMode="auto">
            <a:xfrm>
              <a:off x="1000100" y="2055019"/>
              <a:ext cx="69850" cy="373849"/>
              <a:chOff x="1028700" y="2019302"/>
              <a:chExt cx="69850" cy="373849"/>
            </a:xfrm>
          </p:grpSpPr>
          <p:sp>
            <p:nvSpPr>
              <p:cNvPr id="42" name="Rectangle 41"/>
              <p:cNvSpPr/>
              <p:nvPr/>
            </p:nvSpPr>
            <p:spPr>
              <a:xfrm rot="5400000">
                <a:off x="876700" y="2171302"/>
                <a:ext cx="373849" cy="6985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" name="Rectangle 42"/>
              <p:cNvSpPr/>
              <p:nvPr/>
            </p:nvSpPr>
            <p:spPr>
              <a:xfrm rot="5400000">
                <a:off x="923624" y="2218225"/>
                <a:ext cx="286352" cy="63500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44" name="Straight Connector 43"/>
              <p:cNvCxnSpPr>
                <a:stCxn id="43" idx="0"/>
                <a:endCxn id="43" idx="2"/>
              </p:cNvCxnSpPr>
              <p:nvPr/>
            </p:nvCxnSpPr>
            <p:spPr>
              <a:xfrm flipH="1">
                <a:off x="1035050" y="2249975"/>
                <a:ext cx="63500" cy="0"/>
              </a:xfrm>
              <a:prstGeom prst="line">
                <a:avLst/>
              </a:prstGeom>
              <a:ln w="22225"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 flipH="1">
                <a:off x="1035050" y="2321562"/>
                <a:ext cx="63500" cy="0"/>
              </a:xfrm>
              <a:prstGeom prst="line">
                <a:avLst/>
              </a:prstGeom>
              <a:ln w="22225"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flipH="1">
                <a:off x="1035050" y="2178386"/>
                <a:ext cx="63500" cy="0"/>
              </a:xfrm>
              <a:prstGeom prst="line">
                <a:avLst/>
              </a:prstGeom>
              <a:ln w="22225"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2" name="Rectangle 91"/>
            <p:cNvSpPr/>
            <p:nvPr/>
          </p:nvSpPr>
          <p:spPr>
            <a:xfrm rot="5400000">
              <a:off x="778249" y="2207019"/>
              <a:ext cx="373849" cy="6985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7" name="Rectangle 96"/>
            <p:cNvSpPr/>
            <p:nvPr/>
          </p:nvSpPr>
          <p:spPr>
            <a:xfrm rot="5400000">
              <a:off x="705224" y="2207019"/>
              <a:ext cx="373849" cy="6985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8" name="Rectangle 97"/>
            <p:cNvSpPr/>
            <p:nvPr/>
          </p:nvSpPr>
          <p:spPr>
            <a:xfrm rot="5400000">
              <a:off x="635373" y="2207019"/>
              <a:ext cx="373849" cy="6985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9" name="Rectangle 98"/>
            <p:cNvSpPr/>
            <p:nvPr/>
          </p:nvSpPr>
          <p:spPr>
            <a:xfrm rot="5400000">
              <a:off x="455985" y="2099068"/>
              <a:ext cx="373849" cy="28575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1526" name="TextBox 100"/>
          <p:cNvSpPr txBox="1">
            <a:spLocks noChangeArrowheads="1"/>
          </p:cNvSpPr>
          <p:nvPr/>
        </p:nvSpPr>
        <p:spPr bwMode="auto">
          <a:xfrm>
            <a:off x="2719388" y="2119313"/>
            <a:ext cx="117097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GB" sz="1400" b="1" dirty="0">
                <a:solidFill>
                  <a:srgbClr val="FF0000"/>
                </a:solidFill>
                <a:latin typeface="Tw Cen MT" charset="0"/>
              </a:rPr>
              <a:t>Transmission</a:t>
            </a:r>
          </a:p>
          <a:p>
            <a:pPr eaLnBrk="1" hangingPunct="1"/>
            <a:r>
              <a:rPr lang="en-GB" sz="1400" b="1" dirty="0">
                <a:solidFill>
                  <a:srgbClr val="FF0000"/>
                </a:solidFill>
                <a:latin typeface="Tw Cen MT" charset="0"/>
              </a:rPr>
              <a:t>Delay</a:t>
            </a:r>
            <a:endParaRPr lang="en-GB" sz="1800" b="1" dirty="0">
              <a:solidFill>
                <a:srgbClr val="FF0000"/>
              </a:solidFill>
              <a:latin typeface="Tw Cen MT" charset="0"/>
            </a:endParaRPr>
          </a:p>
        </p:txBody>
      </p:sp>
      <p:sp>
        <p:nvSpPr>
          <p:cNvPr id="21527" name="TextBox 101"/>
          <p:cNvSpPr txBox="1">
            <a:spLocks noChangeArrowheads="1"/>
          </p:cNvSpPr>
          <p:nvPr/>
        </p:nvSpPr>
        <p:spPr bwMode="auto">
          <a:xfrm>
            <a:off x="3290888" y="3476625"/>
            <a:ext cx="110224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GB" sz="1400" b="1" dirty="0">
                <a:solidFill>
                  <a:srgbClr val="FF0000"/>
                </a:solidFill>
                <a:latin typeface="Tw Cen MT" charset="0"/>
              </a:rPr>
              <a:t>Propagation</a:t>
            </a:r>
          </a:p>
          <a:p>
            <a:pPr eaLnBrk="1" hangingPunct="1"/>
            <a:r>
              <a:rPr lang="en-GB" sz="1400" b="1" dirty="0">
                <a:solidFill>
                  <a:srgbClr val="FF0000"/>
                </a:solidFill>
                <a:latin typeface="Tw Cen MT" charset="0"/>
              </a:rPr>
              <a:t>Delay</a:t>
            </a:r>
            <a:endParaRPr lang="en-GB" sz="1800" b="1" dirty="0">
              <a:solidFill>
                <a:srgbClr val="FF0000"/>
              </a:solidFill>
              <a:latin typeface="Tw Cen MT" charset="0"/>
            </a:endParaRPr>
          </a:p>
        </p:txBody>
      </p:sp>
      <p:sp>
        <p:nvSpPr>
          <p:cNvPr id="21528" name="TextBox 102"/>
          <p:cNvSpPr txBox="1">
            <a:spLocks noChangeArrowheads="1"/>
          </p:cNvSpPr>
          <p:nvPr/>
        </p:nvSpPr>
        <p:spPr bwMode="auto">
          <a:xfrm>
            <a:off x="6516217" y="3619500"/>
            <a:ext cx="84502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GB" sz="1400" b="1" dirty="0">
                <a:solidFill>
                  <a:srgbClr val="FF0000"/>
                </a:solidFill>
                <a:latin typeface="Tw Cen MT" charset="0"/>
              </a:rPr>
              <a:t>Queuing</a:t>
            </a:r>
          </a:p>
          <a:p>
            <a:pPr eaLnBrk="1" hangingPunct="1"/>
            <a:r>
              <a:rPr lang="en-GB" sz="1400" b="1" dirty="0">
                <a:solidFill>
                  <a:srgbClr val="FF0000"/>
                </a:solidFill>
                <a:latin typeface="Tw Cen MT" charset="0"/>
              </a:rPr>
              <a:t>Delay</a:t>
            </a:r>
            <a:endParaRPr lang="en-GB" sz="1800" b="1" dirty="0">
              <a:solidFill>
                <a:srgbClr val="FF0000"/>
              </a:solidFill>
              <a:latin typeface="Tw Cen MT" charset="0"/>
            </a:endParaRPr>
          </a:p>
        </p:txBody>
      </p:sp>
      <p:sp>
        <p:nvSpPr>
          <p:cNvPr id="21529" name="TextBox 103"/>
          <p:cNvSpPr txBox="1">
            <a:spLocks noChangeArrowheads="1"/>
          </p:cNvSpPr>
          <p:nvPr/>
        </p:nvSpPr>
        <p:spPr bwMode="auto">
          <a:xfrm>
            <a:off x="4716016" y="3573016"/>
            <a:ext cx="172720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GB" sz="1400" b="1" dirty="0" smtClean="0">
                <a:solidFill>
                  <a:srgbClr val="FF0000"/>
                </a:solidFill>
                <a:latin typeface="Tw Cen MT" charset="0"/>
              </a:rPr>
              <a:t>Handling/Processing</a:t>
            </a:r>
            <a:endParaRPr lang="en-GB" sz="1400" b="1" dirty="0">
              <a:solidFill>
                <a:srgbClr val="FF0000"/>
              </a:solidFill>
              <a:latin typeface="Tw Cen MT" charset="0"/>
            </a:endParaRPr>
          </a:p>
          <a:p>
            <a:pPr eaLnBrk="1" hangingPunct="1"/>
            <a:r>
              <a:rPr lang="en-GB" sz="1400" b="1" dirty="0">
                <a:solidFill>
                  <a:srgbClr val="FF0000"/>
                </a:solidFill>
                <a:latin typeface="Tw Cen MT" charset="0"/>
              </a:rPr>
              <a:t>Delay</a:t>
            </a:r>
            <a:endParaRPr lang="en-GB" sz="1800" b="1" dirty="0">
              <a:solidFill>
                <a:srgbClr val="FF0000"/>
              </a:solidFill>
              <a:latin typeface="Tw Cen MT" charset="0"/>
            </a:endParaRPr>
          </a:p>
        </p:txBody>
      </p:sp>
      <p:cxnSp>
        <p:nvCxnSpPr>
          <p:cNvPr id="106" name="Straight Arrow Connector 105"/>
          <p:cNvCxnSpPr>
            <a:stCxn id="21529" idx="0"/>
            <a:endCxn id="34" idx="4"/>
          </p:cNvCxnSpPr>
          <p:nvPr/>
        </p:nvCxnSpPr>
        <p:spPr>
          <a:xfrm flipV="1">
            <a:off x="5579619" y="3190875"/>
            <a:ext cx="711644" cy="382141"/>
          </a:xfrm>
          <a:prstGeom prst="straightConnector1">
            <a:avLst/>
          </a:prstGeom>
          <a:ln w="22225"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>
            <a:stCxn id="21528" idx="0"/>
          </p:cNvCxnSpPr>
          <p:nvPr/>
        </p:nvCxnSpPr>
        <p:spPr>
          <a:xfrm flipV="1">
            <a:off x="6938728" y="3262314"/>
            <a:ext cx="352660" cy="357186"/>
          </a:xfrm>
          <a:prstGeom prst="straightConnector1">
            <a:avLst/>
          </a:prstGeom>
          <a:ln w="22225"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Left Brace 108"/>
          <p:cNvSpPr/>
          <p:nvPr/>
        </p:nvSpPr>
        <p:spPr>
          <a:xfrm rot="16200000">
            <a:off x="3648075" y="2405063"/>
            <a:ext cx="142875" cy="2000250"/>
          </a:xfrm>
          <a:prstGeom prst="leftBrace">
            <a:avLst/>
          </a:prstGeom>
          <a:ln w="22225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cxnSp>
        <p:nvCxnSpPr>
          <p:cNvPr id="112" name="Straight Arrow Connector 111"/>
          <p:cNvCxnSpPr>
            <a:stCxn id="21526" idx="1"/>
          </p:cNvCxnSpPr>
          <p:nvPr/>
        </p:nvCxnSpPr>
        <p:spPr>
          <a:xfrm flipH="1">
            <a:off x="2433638" y="2380923"/>
            <a:ext cx="285750" cy="309890"/>
          </a:xfrm>
          <a:prstGeom prst="straightConnector1">
            <a:avLst/>
          </a:prstGeom>
          <a:ln w="22225"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itle 2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/>
          </a:bodyPr>
          <a:lstStyle/>
          <a:p>
            <a:r>
              <a:rPr lang="en-GB" dirty="0" smtClean="0"/>
              <a:t>Network Delay : 4 Components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27002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3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0"/>
            <a:ext cx="8892480" cy="1124744"/>
          </a:xfrm>
        </p:spPr>
        <p:txBody>
          <a:bodyPr>
            <a:normAutofit fontScale="90000"/>
          </a:bodyPr>
          <a:lstStyle/>
          <a:p>
            <a:r>
              <a:rPr lang="en-US" dirty="0"/>
              <a:t>How do loss and </a:t>
            </a:r>
            <a:r>
              <a:rPr lang="en-US" dirty="0" smtClean="0"/>
              <a:t>delay (latency/lag) </a:t>
            </a:r>
            <a:r>
              <a:rPr lang="en-US" dirty="0"/>
              <a:t>occur?</a:t>
            </a:r>
            <a:endParaRPr lang="en-US" sz="4400" dirty="0"/>
          </a:p>
        </p:txBody>
      </p:sp>
      <p:sp>
        <p:nvSpPr>
          <p:cNvPr id="1034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79438" y="1371601"/>
            <a:ext cx="8135937" cy="1625352"/>
          </a:xfrm>
        </p:spPr>
        <p:txBody>
          <a:bodyPr>
            <a:normAutofit/>
          </a:bodyPr>
          <a:lstStyle/>
          <a:p>
            <a:r>
              <a:rPr lang="en-US" sz="2800" dirty="0"/>
              <a:t>packets </a:t>
            </a:r>
            <a:r>
              <a:rPr lang="en-US" sz="2800" i="1" dirty="0"/>
              <a:t>queue</a:t>
            </a:r>
            <a:r>
              <a:rPr lang="en-US" sz="2800" dirty="0"/>
              <a:t> in router buffers</a:t>
            </a:r>
            <a:r>
              <a:rPr lang="en-US" sz="3200" dirty="0"/>
              <a:t> </a:t>
            </a:r>
          </a:p>
          <a:p>
            <a:pPr lvl="1"/>
            <a:r>
              <a:rPr lang="en-US" sz="2400" dirty="0">
                <a:solidFill>
                  <a:srgbClr val="FF0000"/>
                </a:solidFill>
              </a:rPr>
              <a:t>packet arrival rate to link exceeds output link capacity</a:t>
            </a:r>
          </a:p>
          <a:p>
            <a:pPr lvl="1"/>
            <a:r>
              <a:rPr lang="en-US" sz="2400" dirty="0"/>
              <a:t>packets queue, wait for turn</a:t>
            </a:r>
          </a:p>
        </p:txBody>
      </p:sp>
      <p:graphicFrame>
        <p:nvGraphicFramePr>
          <p:cNvPr id="103426" name="Object 2"/>
          <p:cNvGraphicFramePr>
            <a:graphicFrameLocks noChangeAspect="1"/>
          </p:cNvGraphicFramePr>
          <p:nvPr/>
        </p:nvGraphicFramePr>
        <p:xfrm>
          <a:off x="1298575" y="5156200"/>
          <a:ext cx="646113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44" name="Clip" r:id="rId4" imgW="1305000" imgH="1085760" progId="MS_ClipArt_Gallery.2">
                  <p:embed/>
                </p:oleObj>
              </mc:Choice>
              <mc:Fallback>
                <p:oleObj name="Clip" r:id="rId4" imgW="1305000" imgH="108576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8575" y="5156200"/>
                        <a:ext cx="646113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432" name="Oval 6"/>
          <p:cNvSpPr>
            <a:spLocks noChangeArrowheads="1"/>
          </p:cNvSpPr>
          <p:nvPr/>
        </p:nvSpPr>
        <p:spPr bwMode="auto">
          <a:xfrm>
            <a:off x="2339975" y="4914900"/>
            <a:ext cx="1198563" cy="369888"/>
          </a:xfrm>
          <a:prstGeom prst="ellipse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33" name="Rectangle 7"/>
          <p:cNvSpPr>
            <a:spLocks noChangeArrowheads="1"/>
          </p:cNvSpPr>
          <p:nvPr/>
        </p:nvSpPr>
        <p:spPr bwMode="auto">
          <a:xfrm>
            <a:off x="2339975" y="4846638"/>
            <a:ext cx="1198563" cy="263525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3434" name="Oval 8"/>
          <p:cNvSpPr>
            <a:spLocks noChangeArrowheads="1"/>
          </p:cNvSpPr>
          <p:nvPr/>
        </p:nvSpPr>
        <p:spPr bwMode="auto">
          <a:xfrm>
            <a:off x="2349500" y="4618038"/>
            <a:ext cx="1198563" cy="430212"/>
          </a:xfrm>
          <a:prstGeom prst="ellipse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3435" name="Group 9"/>
          <p:cNvGrpSpPr>
            <a:grpSpLocks/>
          </p:cNvGrpSpPr>
          <p:nvPr/>
        </p:nvGrpSpPr>
        <p:grpSpPr bwMode="auto">
          <a:xfrm>
            <a:off x="2695575" y="4648200"/>
            <a:ext cx="498475" cy="119063"/>
            <a:chOff x="2208" y="2184"/>
            <a:chExt cx="176" cy="69"/>
          </a:xfrm>
        </p:grpSpPr>
        <p:grpSp>
          <p:nvGrpSpPr>
            <p:cNvPr id="103477" name="Group 10"/>
            <p:cNvGrpSpPr>
              <a:grpSpLocks/>
            </p:cNvGrpSpPr>
            <p:nvPr/>
          </p:nvGrpSpPr>
          <p:grpSpPr bwMode="auto">
            <a:xfrm>
              <a:off x="2208" y="2185"/>
              <a:ext cx="176" cy="68"/>
              <a:chOff x="2848" y="848"/>
              <a:chExt cx="140" cy="98"/>
            </a:xfrm>
          </p:grpSpPr>
          <p:sp>
            <p:nvSpPr>
              <p:cNvPr id="103482" name="Line 11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483" name="Line 12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484" name="Line 13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3478" name="Group 14"/>
            <p:cNvGrpSpPr>
              <a:grpSpLocks/>
            </p:cNvGrpSpPr>
            <p:nvPr/>
          </p:nvGrpSpPr>
          <p:grpSpPr bwMode="auto">
            <a:xfrm flipV="1">
              <a:off x="2208" y="2184"/>
              <a:ext cx="176" cy="68"/>
              <a:chOff x="2848" y="848"/>
              <a:chExt cx="140" cy="98"/>
            </a:xfrm>
          </p:grpSpPr>
          <p:sp>
            <p:nvSpPr>
              <p:cNvPr id="103479" name="Line 15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480" name="Line 16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481" name="Line 17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03436" name="Oval 18"/>
          <p:cNvSpPr>
            <a:spLocks noChangeArrowheads="1"/>
          </p:cNvSpPr>
          <p:nvPr/>
        </p:nvSpPr>
        <p:spPr bwMode="auto">
          <a:xfrm>
            <a:off x="5435600" y="4933950"/>
            <a:ext cx="1198563" cy="369888"/>
          </a:xfrm>
          <a:prstGeom prst="ellipse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37" name="Line 19"/>
          <p:cNvSpPr>
            <a:spLocks noChangeShapeType="1"/>
          </p:cNvSpPr>
          <p:nvPr/>
        </p:nvSpPr>
        <p:spPr bwMode="auto">
          <a:xfrm>
            <a:off x="5445125" y="4913313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38" name="Rectangle 20"/>
          <p:cNvSpPr>
            <a:spLocks noChangeArrowheads="1"/>
          </p:cNvSpPr>
          <p:nvPr/>
        </p:nvSpPr>
        <p:spPr bwMode="auto">
          <a:xfrm>
            <a:off x="5445125" y="4875213"/>
            <a:ext cx="1198563" cy="263525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3439" name="Oval 21"/>
          <p:cNvSpPr>
            <a:spLocks noChangeArrowheads="1"/>
          </p:cNvSpPr>
          <p:nvPr/>
        </p:nvSpPr>
        <p:spPr bwMode="auto">
          <a:xfrm>
            <a:off x="5454650" y="4646613"/>
            <a:ext cx="1198563" cy="430212"/>
          </a:xfrm>
          <a:prstGeom prst="ellipse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03427" name="Object 3"/>
          <p:cNvGraphicFramePr>
            <a:graphicFrameLocks noChangeAspect="1"/>
          </p:cNvGraphicFramePr>
          <p:nvPr/>
        </p:nvGraphicFramePr>
        <p:xfrm>
          <a:off x="984250" y="4146550"/>
          <a:ext cx="646113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45" name="Clip" r:id="rId6" imgW="1305000" imgH="1085760" progId="MS_ClipArt_Gallery.2">
                  <p:embed/>
                </p:oleObj>
              </mc:Choice>
              <mc:Fallback>
                <p:oleObj name="Clip" r:id="rId6" imgW="1305000" imgH="108576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4250" y="4146550"/>
                        <a:ext cx="646113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440" name="Line 24"/>
          <p:cNvSpPr>
            <a:spLocks noChangeShapeType="1"/>
          </p:cNvSpPr>
          <p:nvPr/>
        </p:nvSpPr>
        <p:spPr bwMode="auto">
          <a:xfrm>
            <a:off x="1609725" y="4552950"/>
            <a:ext cx="5048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41" name="Line 25"/>
          <p:cNvSpPr>
            <a:spLocks noChangeShapeType="1"/>
          </p:cNvSpPr>
          <p:nvPr/>
        </p:nvSpPr>
        <p:spPr bwMode="auto">
          <a:xfrm flipV="1">
            <a:off x="1914525" y="5538788"/>
            <a:ext cx="195263" cy="47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42" name="Line 26"/>
          <p:cNvSpPr>
            <a:spLocks noChangeShapeType="1"/>
          </p:cNvSpPr>
          <p:nvPr/>
        </p:nvSpPr>
        <p:spPr bwMode="auto">
          <a:xfrm>
            <a:off x="3533775" y="4972050"/>
            <a:ext cx="1933575" cy="9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43" name="Line 28"/>
          <p:cNvSpPr>
            <a:spLocks noChangeShapeType="1"/>
          </p:cNvSpPr>
          <p:nvPr/>
        </p:nvSpPr>
        <p:spPr bwMode="auto">
          <a:xfrm flipH="1">
            <a:off x="2114550" y="4543425"/>
            <a:ext cx="0" cy="10001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44" name="Line 29"/>
          <p:cNvSpPr>
            <a:spLocks noChangeShapeType="1"/>
          </p:cNvSpPr>
          <p:nvPr/>
        </p:nvSpPr>
        <p:spPr bwMode="auto">
          <a:xfrm>
            <a:off x="2124075" y="4976813"/>
            <a:ext cx="2000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45" name="Rectangle 40"/>
          <p:cNvSpPr>
            <a:spLocks noChangeArrowheads="1"/>
          </p:cNvSpPr>
          <p:nvPr/>
        </p:nvSpPr>
        <p:spPr bwMode="auto">
          <a:xfrm>
            <a:off x="3200400" y="4843463"/>
            <a:ext cx="147638" cy="200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3446" name="Rectangle 41"/>
          <p:cNvSpPr>
            <a:spLocks noChangeArrowheads="1"/>
          </p:cNvSpPr>
          <p:nvPr/>
        </p:nvSpPr>
        <p:spPr bwMode="auto">
          <a:xfrm>
            <a:off x="3362325" y="4843463"/>
            <a:ext cx="147638" cy="2000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47" name="Rectangle 42"/>
          <p:cNvSpPr>
            <a:spLocks noChangeArrowheads="1"/>
          </p:cNvSpPr>
          <p:nvPr/>
        </p:nvSpPr>
        <p:spPr bwMode="auto">
          <a:xfrm>
            <a:off x="2147888" y="4743450"/>
            <a:ext cx="147637" cy="200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48" name="Line 44"/>
          <p:cNvSpPr>
            <a:spLocks noChangeShapeType="1"/>
          </p:cNvSpPr>
          <p:nvPr/>
        </p:nvSpPr>
        <p:spPr bwMode="auto">
          <a:xfrm>
            <a:off x="2324100" y="4848225"/>
            <a:ext cx="242888" cy="4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49" name="Line 45"/>
          <p:cNvSpPr>
            <a:spLocks noChangeShapeType="1"/>
          </p:cNvSpPr>
          <p:nvPr/>
        </p:nvSpPr>
        <p:spPr bwMode="auto">
          <a:xfrm flipV="1">
            <a:off x="1990725" y="5124450"/>
            <a:ext cx="0" cy="176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50" name="Text Box 47"/>
          <p:cNvSpPr txBox="1">
            <a:spLocks noChangeArrowheads="1"/>
          </p:cNvSpPr>
          <p:nvPr/>
        </p:nvSpPr>
        <p:spPr bwMode="auto">
          <a:xfrm>
            <a:off x="631825" y="4170363"/>
            <a:ext cx="40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rgbClr val="00CC66"/>
                </a:solidFill>
                <a:latin typeface="Comic Sans MS" charset="0"/>
              </a:rPr>
              <a:t>A</a:t>
            </a:r>
            <a:endParaRPr lang="en-US">
              <a:solidFill>
                <a:srgbClr val="00CC66"/>
              </a:solidFill>
            </a:endParaRPr>
          </a:p>
        </p:txBody>
      </p:sp>
      <p:sp>
        <p:nvSpPr>
          <p:cNvPr id="103451" name="Text Box 48"/>
          <p:cNvSpPr txBox="1">
            <a:spLocks noChangeArrowheads="1"/>
          </p:cNvSpPr>
          <p:nvPr/>
        </p:nvSpPr>
        <p:spPr bwMode="auto">
          <a:xfrm>
            <a:off x="908050" y="5189538"/>
            <a:ext cx="3762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chemeClr val="accent2"/>
                </a:solidFill>
                <a:latin typeface="Comic Sans MS" charset="0"/>
              </a:rPr>
              <a:t>B</a:t>
            </a:r>
            <a:endParaRPr lang="en-US">
              <a:solidFill>
                <a:schemeClr val="accent1"/>
              </a:solidFill>
            </a:endParaRPr>
          </a:p>
        </p:txBody>
      </p:sp>
      <p:sp>
        <p:nvSpPr>
          <p:cNvPr id="103452" name="Rectangle 63"/>
          <p:cNvSpPr>
            <a:spLocks noChangeArrowheads="1"/>
          </p:cNvSpPr>
          <p:nvPr/>
        </p:nvSpPr>
        <p:spPr bwMode="auto">
          <a:xfrm>
            <a:off x="3490913" y="4781550"/>
            <a:ext cx="147637" cy="200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93"/>
          <p:cNvGrpSpPr>
            <a:grpSpLocks/>
          </p:cNvGrpSpPr>
          <p:nvPr/>
        </p:nvGrpSpPr>
        <p:grpSpPr bwMode="auto">
          <a:xfrm>
            <a:off x="3586163" y="3317875"/>
            <a:ext cx="5670547" cy="1454150"/>
            <a:chOff x="2259" y="2090"/>
            <a:chExt cx="3572" cy="916"/>
          </a:xfrm>
        </p:grpSpPr>
        <p:sp>
          <p:nvSpPr>
            <p:cNvPr id="103475" name="Text Box 66"/>
            <p:cNvSpPr txBox="1">
              <a:spLocks noChangeArrowheads="1"/>
            </p:cNvSpPr>
            <p:nvPr/>
          </p:nvSpPr>
          <p:spPr bwMode="auto">
            <a:xfrm>
              <a:off x="2602" y="2090"/>
              <a:ext cx="3229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solidFill>
                    <a:srgbClr val="008000"/>
                  </a:solidFill>
                  <a:latin typeface="Comic Sans MS" charset="0"/>
                </a:rPr>
                <a:t>packet being transmitted </a:t>
              </a:r>
              <a:r>
                <a:rPr lang="en-US" sz="1800" dirty="0" smtClean="0">
                  <a:solidFill>
                    <a:srgbClr val="FF0000"/>
                  </a:solidFill>
                  <a:latin typeface="Comic Sans MS" charset="0"/>
                </a:rPr>
                <a:t>(transmission delay</a:t>
              </a:r>
              <a:r>
                <a:rPr lang="en-US" sz="1800" dirty="0">
                  <a:solidFill>
                    <a:srgbClr val="FF0000"/>
                  </a:solidFill>
                  <a:latin typeface="Comic Sans MS" charset="0"/>
                </a:rPr>
                <a:t>)</a:t>
              </a:r>
            </a:p>
          </p:txBody>
        </p:sp>
        <p:sp>
          <p:nvSpPr>
            <p:cNvPr id="103476" name="Line 67"/>
            <p:cNvSpPr>
              <a:spLocks noChangeShapeType="1"/>
            </p:cNvSpPr>
            <p:nvPr/>
          </p:nvSpPr>
          <p:spPr bwMode="auto">
            <a:xfrm rot="10800000" flipV="1">
              <a:off x="2259" y="2294"/>
              <a:ext cx="1059" cy="7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94"/>
          <p:cNvGrpSpPr>
            <a:grpSpLocks/>
          </p:cNvGrpSpPr>
          <p:nvPr/>
        </p:nvGrpSpPr>
        <p:grpSpPr bwMode="auto">
          <a:xfrm>
            <a:off x="3338513" y="5102225"/>
            <a:ext cx="4476747" cy="808038"/>
            <a:chOff x="2103" y="3214"/>
            <a:chExt cx="2820" cy="509"/>
          </a:xfrm>
        </p:grpSpPr>
        <p:sp>
          <p:nvSpPr>
            <p:cNvPr id="103473" name="Text Box 72"/>
            <p:cNvSpPr txBox="1">
              <a:spLocks noChangeArrowheads="1"/>
            </p:cNvSpPr>
            <p:nvPr/>
          </p:nvSpPr>
          <p:spPr bwMode="auto">
            <a:xfrm>
              <a:off x="2530" y="3490"/>
              <a:ext cx="2393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solidFill>
                    <a:srgbClr val="008000"/>
                  </a:solidFill>
                  <a:latin typeface="Comic Sans MS" charset="0"/>
                </a:rPr>
                <a:t>packets </a:t>
              </a:r>
              <a:r>
                <a:rPr lang="en-US" sz="1800" dirty="0" err="1">
                  <a:solidFill>
                    <a:srgbClr val="008000"/>
                  </a:solidFill>
                  <a:latin typeface="Comic Sans MS" charset="0"/>
                </a:rPr>
                <a:t>queueing</a:t>
              </a:r>
              <a:r>
                <a:rPr lang="en-US" sz="1800" dirty="0">
                  <a:solidFill>
                    <a:srgbClr val="008000"/>
                  </a:solidFill>
                  <a:latin typeface="Comic Sans MS" charset="0"/>
                </a:rPr>
                <a:t> </a:t>
              </a:r>
              <a:r>
                <a:rPr lang="en-US" sz="1800" dirty="0" smtClean="0">
                  <a:solidFill>
                    <a:srgbClr val="FF0000"/>
                  </a:solidFill>
                  <a:latin typeface="Comic Sans MS" charset="0"/>
                </a:rPr>
                <a:t>(</a:t>
              </a:r>
              <a:r>
                <a:rPr lang="en-US" sz="1800" dirty="0" err="1" smtClean="0">
                  <a:solidFill>
                    <a:srgbClr val="FF0000"/>
                  </a:solidFill>
                  <a:latin typeface="Comic Sans MS" charset="0"/>
                </a:rPr>
                <a:t>queueing</a:t>
              </a:r>
              <a:r>
                <a:rPr lang="en-US" sz="1800" dirty="0" smtClean="0">
                  <a:solidFill>
                    <a:srgbClr val="FF0000"/>
                  </a:solidFill>
                  <a:latin typeface="Comic Sans MS" charset="0"/>
                </a:rPr>
                <a:t> delay</a:t>
              </a:r>
              <a:r>
                <a:rPr lang="en-US" sz="1800" dirty="0">
                  <a:solidFill>
                    <a:srgbClr val="FF0000"/>
                  </a:solidFill>
                  <a:latin typeface="Comic Sans MS" charset="0"/>
                </a:rPr>
                <a:t>)</a:t>
              </a:r>
              <a:endParaRPr lang="en-US" sz="1800" dirty="0"/>
            </a:p>
          </p:txBody>
        </p:sp>
        <p:sp>
          <p:nvSpPr>
            <p:cNvPr id="103474" name="Line 73"/>
            <p:cNvSpPr>
              <a:spLocks noChangeShapeType="1"/>
            </p:cNvSpPr>
            <p:nvPr/>
          </p:nvSpPr>
          <p:spPr bwMode="auto">
            <a:xfrm rot="10800000">
              <a:off x="2103" y="3214"/>
              <a:ext cx="471" cy="4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3455" name="Group 74"/>
          <p:cNvGrpSpPr>
            <a:grpSpLocks/>
          </p:cNvGrpSpPr>
          <p:nvPr/>
        </p:nvGrpSpPr>
        <p:grpSpPr bwMode="auto">
          <a:xfrm>
            <a:off x="5781675" y="4705350"/>
            <a:ext cx="498475" cy="119063"/>
            <a:chOff x="2208" y="2184"/>
            <a:chExt cx="176" cy="69"/>
          </a:xfrm>
        </p:grpSpPr>
        <p:grpSp>
          <p:nvGrpSpPr>
            <p:cNvPr id="103465" name="Group 75"/>
            <p:cNvGrpSpPr>
              <a:grpSpLocks/>
            </p:cNvGrpSpPr>
            <p:nvPr/>
          </p:nvGrpSpPr>
          <p:grpSpPr bwMode="auto">
            <a:xfrm>
              <a:off x="2208" y="2185"/>
              <a:ext cx="176" cy="68"/>
              <a:chOff x="2848" y="848"/>
              <a:chExt cx="140" cy="98"/>
            </a:xfrm>
          </p:grpSpPr>
          <p:sp>
            <p:nvSpPr>
              <p:cNvPr id="103470" name="Line 7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471" name="Line 77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472" name="Line 78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3466" name="Group 79"/>
            <p:cNvGrpSpPr>
              <a:grpSpLocks/>
            </p:cNvGrpSpPr>
            <p:nvPr/>
          </p:nvGrpSpPr>
          <p:grpSpPr bwMode="auto">
            <a:xfrm flipV="1">
              <a:off x="2208" y="2184"/>
              <a:ext cx="176" cy="68"/>
              <a:chOff x="2848" y="848"/>
              <a:chExt cx="140" cy="98"/>
            </a:xfrm>
          </p:grpSpPr>
          <p:sp>
            <p:nvSpPr>
              <p:cNvPr id="103467" name="Line 80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468" name="Line 81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469" name="Line 82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03456" name="Rectangle 84"/>
          <p:cNvSpPr>
            <a:spLocks noChangeArrowheads="1"/>
          </p:cNvSpPr>
          <p:nvPr/>
        </p:nvSpPr>
        <p:spPr bwMode="auto">
          <a:xfrm>
            <a:off x="1673225" y="4271963"/>
            <a:ext cx="147638" cy="2000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57" name="Line 85"/>
          <p:cNvSpPr>
            <a:spLocks noChangeShapeType="1"/>
          </p:cNvSpPr>
          <p:nvPr/>
        </p:nvSpPr>
        <p:spPr bwMode="auto">
          <a:xfrm>
            <a:off x="1803400" y="4378325"/>
            <a:ext cx="242888" cy="4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58" name="Rectangle 86"/>
          <p:cNvSpPr>
            <a:spLocks noChangeArrowheads="1"/>
          </p:cNvSpPr>
          <p:nvPr/>
        </p:nvSpPr>
        <p:spPr bwMode="auto">
          <a:xfrm>
            <a:off x="1944688" y="5302250"/>
            <a:ext cx="147637" cy="200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59" name="Rectangle 88"/>
          <p:cNvSpPr>
            <a:spLocks noChangeArrowheads="1"/>
          </p:cNvSpPr>
          <p:nvPr/>
        </p:nvSpPr>
        <p:spPr bwMode="auto">
          <a:xfrm>
            <a:off x="3060700" y="4843463"/>
            <a:ext cx="147638" cy="2000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3460" name="Rectangle 89"/>
          <p:cNvSpPr>
            <a:spLocks noChangeArrowheads="1"/>
          </p:cNvSpPr>
          <p:nvPr/>
        </p:nvSpPr>
        <p:spPr bwMode="auto">
          <a:xfrm>
            <a:off x="2921000" y="4843463"/>
            <a:ext cx="147638" cy="2000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3461" name="Rectangle 90"/>
          <p:cNvSpPr>
            <a:spLocks noChangeArrowheads="1"/>
          </p:cNvSpPr>
          <p:nvPr/>
        </p:nvSpPr>
        <p:spPr bwMode="auto">
          <a:xfrm>
            <a:off x="2781300" y="4843463"/>
            <a:ext cx="147638" cy="2000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grpSp>
        <p:nvGrpSpPr>
          <p:cNvPr id="10" name="Group 95"/>
          <p:cNvGrpSpPr>
            <a:grpSpLocks/>
          </p:cNvGrpSpPr>
          <p:nvPr/>
        </p:nvGrpSpPr>
        <p:grpSpPr bwMode="auto">
          <a:xfrm>
            <a:off x="2517775" y="5064125"/>
            <a:ext cx="4621213" cy="1511300"/>
            <a:chOff x="1586" y="3190"/>
            <a:chExt cx="2911" cy="952"/>
          </a:xfrm>
        </p:grpSpPr>
        <p:sp>
          <p:nvSpPr>
            <p:cNvPr id="103463" name="Line 91"/>
            <p:cNvSpPr>
              <a:spLocks noChangeShapeType="1"/>
            </p:cNvSpPr>
            <p:nvPr/>
          </p:nvSpPr>
          <p:spPr bwMode="auto">
            <a:xfrm rot="10800000" flipH="1">
              <a:off x="1798" y="3190"/>
              <a:ext cx="105" cy="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64" name="Text Box 92"/>
            <p:cNvSpPr txBox="1">
              <a:spLocks noChangeArrowheads="1"/>
            </p:cNvSpPr>
            <p:nvPr/>
          </p:nvSpPr>
          <p:spPr bwMode="auto">
            <a:xfrm>
              <a:off x="1586" y="3738"/>
              <a:ext cx="2911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solidFill>
                    <a:srgbClr val="008000"/>
                  </a:solidFill>
                  <a:latin typeface="Comic Sans MS" charset="0"/>
                </a:rPr>
                <a:t>free (available) buffers: arriving packets </a:t>
              </a:r>
            </a:p>
            <a:p>
              <a:r>
                <a:rPr lang="en-US" sz="1800" dirty="0">
                  <a:solidFill>
                    <a:srgbClr val="008000"/>
                  </a:solidFill>
                  <a:latin typeface="Comic Sans MS" charset="0"/>
                </a:rPr>
                <a:t>dropped (loss) if no free buffers</a:t>
              </a:r>
              <a:endParaRPr lang="en-US" sz="1800" dirty="0">
                <a:solidFill>
                  <a:srgbClr val="008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852124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8" name="Rectangle 2"/>
          <p:cNvSpPr>
            <a:spLocks noGrp="1" noChangeArrowheads="1"/>
          </p:cNvSpPr>
          <p:nvPr>
            <p:ph type="title"/>
          </p:nvPr>
        </p:nvSpPr>
        <p:spPr>
          <a:xfrm>
            <a:off x="476250" y="266700"/>
            <a:ext cx="7772400" cy="1143000"/>
          </a:xfrm>
        </p:spPr>
        <p:txBody>
          <a:bodyPr/>
          <a:lstStyle/>
          <a:p>
            <a:r>
              <a:rPr lang="en-US" dirty="0"/>
              <a:t>Four sources of packet delay</a:t>
            </a:r>
            <a:endParaRPr lang="en-US" sz="4400" dirty="0"/>
          </a:p>
        </p:txBody>
      </p:sp>
      <p:sp>
        <p:nvSpPr>
          <p:cNvPr id="105479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7544" y="1556792"/>
            <a:ext cx="3810000" cy="19748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rgbClr val="FF0000"/>
                </a:solidFill>
              </a:rPr>
              <a:t>1. nodal processing:</a:t>
            </a:r>
            <a:r>
              <a:rPr lang="en-US" sz="2800" dirty="0"/>
              <a:t> </a:t>
            </a:r>
          </a:p>
          <a:p>
            <a:pPr lvl="1"/>
            <a:r>
              <a:rPr lang="en-US" sz="2400" dirty="0">
                <a:ea typeface="ＭＳ Ｐゴシック" charset="0"/>
              </a:rPr>
              <a:t>check bit errors</a:t>
            </a:r>
          </a:p>
          <a:p>
            <a:pPr lvl="1"/>
            <a:r>
              <a:rPr lang="en-US" sz="2400" dirty="0">
                <a:ea typeface="ＭＳ Ｐゴシック" charset="0"/>
              </a:rPr>
              <a:t>determine output link</a:t>
            </a:r>
          </a:p>
        </p:txBody>
      </p:sp>
      <p:grpSp>
        <p:nvGrpSpPr>
          <p:cNvPr id="105480" name="Group 5"/>
          <p:cNvGrpSpPr>
            <a:grpSpLocks/>
          </p:cNvGrpSpPr>
          <p:nvPr/>
        </p:nvGrpSpPr>
        <p:grpSpPr bwMode="auto">
          <a:xfrm>
            <a:off x="683568" y="4509120"/>
            <a:ext cx="6021388" cy="2174875"/>
            <a:chOff x="494" y="2702"/>
            <a:chExt cx="3793" cy="1370"/>
          </a:xfrm>
        </p:grpSpPr>
        <p:graphicFrame>
          <p:nvGraphicFramePr>
            <p:cNvPr id="105474" name="Object 2"/>
            <p:cNvGraphicFramePr>
              <a:graphicFrameLocks noChangeAspect="1"/>
            </p:cNvGraphicFramePr>
            <p:nvPr/>
          </p:nvGraphicFramePr>
          <p:xfrm>
            <a:off x="914" y="3452"/>
            <a:ext cx="407" cy="3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268" name="Clip" r:id="rId4" imgW="1305000" imgH="1085760" progId="MS_ClipArt_Gallery.2">
                    <p:embed/>
                  </p:oleObj>
                </mc:Choice>
                <mc:Fallback>
                  <p:oleObj name="Clip" r:id="rId4" imgW="1305000" imgH="1085760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14" y="3452"/>
                          <a:ext cx="407" cy="3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5482" name="Oval 7"/>
            <p:cNvSpPr>
              <a:spLocks noChangeArrowheads="1"/>
            </p:cNvSpPr>
            <p:nvPr/>
          </p:nvSpPr>
          <p:spPr bwMode="auto">
            <a:xfrm>
              <a:off x="1570" y="3300"/>
              <a:ext cx="755" cy="233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483" name="Rectangle 8"/>
            <p:cNvSpPr>
              <a:spLocks noChangeArrowheads="1"/>
            </p:cNvSpPr>
            <p:nvPr/>
          </p:nvSpPr>
          <p:spPr bwMode="auto">
            <a:xfrm>
              <a:off x="1570" y="3257"/>
              <a:ext cx="755" cy="166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5484" name="Oval 9"/>
            <p:cNvSpPr>
              <a:spLocks noChangeArrowheads="1"/>
            </p:cNvSpPr>
            <p:nvPr/>
          </p:nvSpPr>
          <p:spPr bwMode="auto">
            <a:xfrm>
              <a:off x="1576" y="3113"/>
              <a:ext cx="755" cy="271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5485" name="Group 10"/>
            <p:cNvGrpSpPr>
              <a:grpSpLocks/>
            </p:cNvGrpSpPr>
            <p:nvPr/>
          </p:nvGrpSpPr>
          <p:grpSpPr bwMode="auto">
            <a:xfrm>
              <a:off x="1794" y="3132"/>
              <a:ext cx="314" cy="75"/>
              <a:chOff x="2208" y="2184"/>
              <a:chExt cx="176" cy="69"/>
            </a:xfrm>
          </p:grpSpPr>
          <p:grpSp>
            <p:nvGrpSpPr>
              <p:cNvPr id="105523" name="Group 11"/>
              <p:cNvGrpSpPr>
                <a:grpSpLocks/>
              </p:cNvGrpSpPr>
              <p:nvPr/>
            </p:nvGrpSpPr>
            <p:grpSpPr bwMode="auto">
              <a:xfrm>
                <a:off x="2208" y="2185"/>
                <a:ext cx="176" cy="68"/>
                <a:chOff x="2848" y="848"/>
                <a:chExt cx="140" cy="98"/>
              </a:xfrm>
            </p:grpSpPr>
            <p:sp>
              <p:nvSpPr>
                <p:cNvPr id="105528" name="Line 12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529" name="Line 13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530" name="Line 14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5524" name="Group 15"/>
              <p:cNvGrpSpPr>
                <a:grpSpLocks/>
              </p:cNvGrpSpPr>
              <p:nvPr/>
            </p:nvGrpSpPr>
            <p:grpSpPr bwMode="auto">
              <a:xfrm flipV="1">
                <a:off x="2208" y="2184"/>
                <a:ext cx="176" cy="68"/>
                <a:chOff x="2848" y="848"/>
                <a:chExt cx="140" cy="98"/>
              </a:xfrm>
            </p:grpSpPr>
            <p:sp>
              <p:nvSpPr>
                <p:cNvPr id="105525" name="Line 16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526" name="Line 17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527" name="Line 18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105486" name="Oval 19"/>
            <p:cNvSpPr>
              <a:spLocks noChangeArrowheads="1"/>
            </p:cNvSpPr>
            <p:nvPr/>
          </p:nvSpPr>
          <p:spPr bwMode="auto">
            <a:xfrm>
              <a:off x="3520" y="3312"/>
              <a:ext cx="755" cy="233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487" name="Line 20"/>
            <p:cNvSpPr>
              <a:spLocks noChangeShapeType="1"/>
            </p:cNvSpPr>
            <p:nvPr/>
          </p:nvSpPr>
          <p:spPr bwMode="auto">
            <a:xfrm>
              <a:off x="3526" y="3299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488" name="Rectangle 21"/>
            <p:cNvSpPr>
              <a:spLocks noChangeArrowheads="1"/>
            </p:cNvSpPr>
            <p:nvPr/>
          </p:nvSpPr>
          <p:spPr bwMode="auto">
            <a:xfrm>
              <a:off x="3526" y="3275"/>
              <a:ext cx="755" cy="166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5489" name="Oval 22"/>
            <p:cNvSpPr>
              <a:spLocks noChangeArrowheads="1"/>
            </p:cNvSpPr>
            <p:nvPr/>
          </p:nvSpPr>
          <p:spPr bwMode="auto">
            <a:xfrm>
              <a:off x="3532" y="3131"/>
              <a:ext cx="755" cy="271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105475" name="Object 3"/>
            <p:cNvGraphicFramePr>
              <a:graphicFrameLocks noChangeAspect="1"/>
            </p:cNvGraphicFramePr>
            <p:nvPr/>
          </p:nvGraphicFramePr>
          <p:xfrm>
            <a:off x="716" y="2816"/>
            <a:ext cx="407" cy="3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269" name="Clip" r:id="rId6" imgW="1305000" imgH="1085760" progId="MS_ClipArt_Gallery.2">
                    <p:embed/>
                  </p:oleObj>
                </mc:Choice>
                <mc:Fallback>
                  <p:oleObj name="Clip" r:id="rId6" imgW="1305000" imgH="1085760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16" y="2816"/>
                          <a:ext cx="407" cy="3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5490" name="Line 24"/>
            <p:cNvSpPr>
              <a:spLocks noChangeShapeType="1"/>
            </p:cNvSpPr>
            <p:nvPr/>
          </p:nvSpPr>
          <p:spPr bwMode="auto">
            <a:xfrm>
              <a:off x="1110" y="3072"/>
              <a:ext cx="31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491" name="Line 25"/>
            <p:cNvSpPr>
              <a:spLocks noChangeShapeType="1"/>
            </p:cNvSpPr>
            <p:nvPr/>
          </p:nvSpPr>
          <p:spPr bwMode="auto">
            <a:xfrm flipV="1">
              <a:off x="1302" y="3693"/>
              <a:ext cx="123" cy="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492" name="Line 26"/>
            <p:cNvSpPr>
              <a:spLocks noChangeShapeType="1"/>
            </p:cNvSpPr>
            <p:nvPr/>
          </p:nvSpPr>
          <p:spPr bwMode="auto">
            <a:xfrm>
              <a:off x="2322" y="3336"/>
              <a:ext cx="1218" cy="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493" name="Line 27"/>
            <p:cNvSpPr>
              <a:spLocks noChangeShapeType="1"/>
            </p:cNvSpPr>
            <p:nvPr/>
          </p:nvSpPr>
          <p:spPr bwMode="auto">
            <a:xfrm flipH="1">
              <a:off x="1428" y="3066"/>
              <a:ext cx="0" cy="6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494" name="Line 28"/>
            <p:cNvSpPr>
              <a:spLocks noChangeShapeType="1"/>
            </p:cNvSpPr>
            <p:nvPr/>
          </p:nvSpPr>
          <p:spPr bwMode="auto">
            <a:xfrm>
              <a:off x="1434" y="3339"/>
              <a:ext cx="12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495" name="Rectangle 29"/>
            <p:cNvSpPr>
              <a:spLocks noChangeArrowheads="1"/>
            </p:cNvSpPr>
            <p:nvPr/>
          </p:nvSpPr>
          <p:spPr bwMode="auto">
            <a:xfrm>
              <a:off x="2901" y="3210"/>
              <a:ext cx="93" cy="12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496" name="Rectangle 30"/>
            <p:cNvSpPr>
              <a:spLocks noChangeArrowheads="1"/>
            </p:cNvSpPr>
            <p:nvPr/>
          </p:nvSpPr>
          <p:spPr bwMode="auto">
            <a:xfrm>
              <a:off x="2112" y="3255"/>
              <a:ext cx="93" cy="12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497" name="Rectangle 31"/>
            <p:cNvSpPr>
              <a:spLocks noChangeArrowheads="1"/>
            </p:cNvSpPr>
            <p:nvPr/>
          </p:nvSpPr>
          <p:spPr bwMode="auto">
            <a:xfrm>
              <a:off x="2214" y="3255"/>
              <a:ext cx="93" cy="12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498" name="Rectangle 32"/>
            <p:cNvSpPr>
              <a:spLocks noChangeArrowheads="1"/>
            </p:cNvSpPr>
            <p:nvPr/>
          </p:nvSpPr>
          <p:spPr bwMode="auto">
            <a:xfrm>
              <a:off x="1449" y="3192"/>
              <a:ext cx="93" cy="12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499" name="Line 33"/>
            <p:cNvSpPr>
              <a:spLocks noChangeShapeType="1"/>
            </p:cNvSpPr>
            <p:nvPr/>
          </p:nvSpPr>
          <p:spPr bwMode="auto">
            <a:xfrm>
              <a:off x="1560" y="3258"/>
              <a:ext cx="153" cy="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500" name="Line 34"/>
            <p:cNvSpPr>
              <a:spLocks noChangeShapeType="1"/>
            </p:cNvSpPr>
            <p:nvPr/>
          </p:nvSpPr>
          <p:spPr bwMode="auto">
            <a:xfrm flipV="1">
              <a:off x="1350" y="3432"/>
              <a:ext cx="0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501" name="Line 35"/>
            <p:cNvSpPr>
              <a:spLocks noChangeShapeType="1"/>
            </p:cNvSpPr>
            <p:nvPr/>
          </p:nvSpPr>
          <p:spPr bwMode="auto">
            <a:xfrm flipV="1">
              <a:off x="3387" y="3084"/>
              <a:ext cx="23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502" name="Text Box 36"/>
            <p:cNvSpPr txBox="1">
              <a:spLocks noChangeArrowheads="1"/>
            </p:cNvSpPr>
            <p:nvPr/>
          </p:nvSpPr>
          <p:spPr bwMode="auto">
            <a:xfrm>
              <a:off x="494" y="2831"/>
              <a:ext cx="25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rgbClr val="00CC66"/>
                  </a:solidFill>
                  <a:latin typeface="Comic Sans MS" charset="0"/>
                </a:rPr>
                <a:t>A</a:t>
              </a:r>
              <a:endParaRPr lang="en-US">
                <a:solidFill>
                  <a:srgbClr val="00CC66"/>
                </a:solidFill>
              </a:endParaRPr>
            </a:p>
          </p:txBody>
        </p:sp>
        <p:sp>
          <p:nvSpPr>
            <p:cNvPr id="105503" name="Text Box 37"/>
            <p:cNvSpPr txBox="1">
              <a:spLocks noChangeArrowheads="1"/>
            </p:cNvSpPr>
            <p:nvPr/>
          </p:nvSpPr>
          <p:spPr bwMode="auto">
            <a:xfrm>
              <a:off x="668" y="3473"/>
              <a:ext cx="23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Comic Sans MS" charset="0"/>
                </a:rPr>
                <a:t>B</a:t>
              </a:r>
              <a:endParaRPr lang="en-US">
                <a:solidFill>
                  <a:schemeClr val="accent1"/>
                </a:solidFill>
              </a:endParaRPr>
            </a:p>
          </p:txBody>
        </p:sp>
        <p:sp>
          <p:nvSpPr>
            <p:cNvPr id="105504" name="Rectangle 38"/>
            <p:cNvSpPr>
              <a:spLocks noChangeArrowheads="1"/>
            </p:cNvSpPr>
            <p:nvPr/>
          </p:nvSpPr>
          <p:spPr bwMode="auto">
            <a:xfrm>
              <a:off x="2295" y="3216"/>
              <a:ext cx="93" cy="12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505" name="Text Box 39"/>
            <p:cNvSpPr txBox="1">
              <a:spLocks noChangeArrowheads="1"/>
            </p:cNvSpPr>
            <p:nvPr/>
          </p:nvSpPr>
          <p:spPr bwMode="auto">
            <a:xfrm>
              <a:off x="2540" y="2966"/>
              <a:ext cx="89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rgbClr val="FF0000"/>
                  </a:solidFill>
                  <a:latin typeface="Comic Sans MS" charset="0"/>
                </a:rPr>
                <a:t>propagation</a:t>
              </a:r>
              <a:endParaRPr lang="en-US" sz="1800"/>
            </a:p>
          </p:txBody>
        </p:sp>
        <p:sp>
          <p:nvSpPr>
            <p:cNvPr id="105506" name="Line 40"/>
            <p:cNvSpPr>
              <a:spLocks noChangeShapeType="1"/>
            </p:cNvSpPr>
            <p:nvPr/>
          </p:nvSpPr>
          <p:spPr bwMode="auto">
            <a:xfrm rot="10800000">
              <a:off x="2385" y="3084"/>
              <a:ext cx="20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507" name="Text Box 41"/>
            <p:cNvSpPr txBox="1">
              <a:spLocks noChangeArrowheads="1"/>
            </p:cNvSpPr>
            <p:nvPr/>
          </p:nvSpPr>
          <p:spPr bwMode="auto">
            <a:xfrm>
              <a:off x="1346" y="2702"/>
              <a:ext cx="95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rgbClr val="FF0000"/>
                  </a:solidFill>
                  <a:latin typeface="Comic Sans MS" charset="0"/>
                </a:rPr>
                <a:t>transmission</a:t>
              </a:r>
              <a:endParaRPr lang="en-US" sz="1800"/>
            </a:p>
          </p:txBody>
        </p:sp>
        <p:sp>
          <p:nvSpPr>
            <p:cNvPr id="105508" name="Line 42"/>
            <p:cNvSpPr>
              <a:spLocks noChangeShapeType="1"/>
            </p:cNvSpPr>
            <p:nvPr/>
          </p:nvSpPr>
          <p:spPr bwMode="auto">
            <a:xfrm rot="10800000" flipH="1" flipV="1">
              <a:off x="2022" y="2874"/>
              <a:ext cx="333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509" name="Text Box 43"/>
            <p:cNvSpPr txBox="1">
              <a:spLocks noChangeArrowheads="1"/>
            </p:cNvSpPr>
            <p:nvPr/>
          </p:nvSpPr>
          <p:spPr bwMode="auto">
            <a:xfrm>
              <a:off x="1424" y="3668"/>
              <a:ext cx="82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>
                  <a:solidFill>
                    <a:srgbClr val="FF0000"/>
                  </a:solidFill>
                  <a:latin typeface="Comic Sans MS" charset="0"/>
                </a:rPr>
                <a:t>nodal</a:t>
              </a:r>
            </a:p>
            <a:p>
              <a:pPr algn="ctr"/>
              <a:r>
                <a:rPr lang="en-US" sz="1800">
                  <a:solidFill>
                    <a:srgbClr val="FF0000"/>
                  </a:solidFill>
                  <a:latin typeface="Comic Sans MS" charset="0"/>
                </a:rPr>
                <a:t>processing</a:t>
              </a:r>
              <a:endParaRPr lang="en-US" sz="1800"/>
            </a:p>
          </p:txBody>
        </p:sp>
        <p:sp>
          <p:nvSpPr>
            <p:cNvPr id="105510" name="Line 44"/>
            <p:cNvSpPr>
              <a:spLocks noChangeShapeType="1"/>
            </p:cNvSpPr>
            <p:nvPr/>
          </p:nvSpPr>
          <p:spPr bwMode="auto">
            <a:xfrm rot="10800000">
              <a:off x="1587" y="3696"/>
              <a:ext cx="5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511" name="Line 45"/>
            <p:cNvSpPr>
              <a:spLocks noChangeShapeType="1"/>
            </p:cNvSpPr>
            <p:nvPr/>
          </p:nvSpPr>
          <p:spPr bwMode="auto">
            <a:xfrm rot="10800000" flipV="1">
              <a:off x="2097" y="3546"/>
              <a:ext cx="24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512" name="Text Box 46"/>
            <p:cNvSpPr txBox="1">
              <a:spLocks noChangeArrowheads="1"/>
            </p:cNvSpPr>
            <p:nvPr/>
          </p:nvSpPr>
          <p:spPr bwMode="auto">
            <a:xfrm>
              <a:off x="2354" y="3830"/>
              <a:ext cx="69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rgbClr val="FF0000"/>
                  </a:solidFill>
                  <a:latin typeface="Comic Sans MS" charset="0"/>
                </a:rPr>
                <a:t>queueing</a:t>
              </a:r>
              <a:endParaRPr lang="en-US" sz="1800"/>
            </a:p>
          </p:txBody>
        </p:sp>
        <p:sp>
          <p:nvSpPr>
            <p:cNvPr id="105513" name="Line 47"/>
            <p:cNvSpPr>
              <a:spLocks noChangeShapeType="1"/>
            </p:cNvSpPr>
            <p:nvPr/>
          </p:nvSpPr>
          <p:spPr bwMode="auto">
            <a:xfrm rot="10800000">
              <a:off x="2199" y="3546"/>
              <a:ext cx="375" cy="3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5514" name="Group 48"/>
            <p:cNvGrpSpPr>
              <a:grpSpLocks/>
            </p:cNvGrpSpPr>
            <p:nvPr/>
          </p:nvGrpSpPr>
          <p:grpSpPr bwMode="auto">
            <a:xfrm>
              <a:off x="3738" y="3168"/>
              <a:ext cx="314" cy="75"/>
              <a:chOff x="2208" y="2184"/>
              <a:chExt cx="176" cy="69"/>
            </a:xfrm>
          </p:grpSpPr>
          <p:grpSp>
            <p:nvGrpSpPr>
              <p:cNvPr id="105515" name="Group 49"/>
              <p:cNvGrpSpPr>
                <a:grpSpLocks/>
              </p:cNvGrpSpPr>
              <p:nvPr/>
            </p:nvGrpSpPr>
            <p:grpSpPr bwMode="auto">
              <a:xfrm>
                <a:off x="2208" y="2185"/>
                <a:ext cx="176" cy="68"/>
                <a:chOff x="2848" y="848"/>
                <a:chExt cx="140" cy="98"/>
              </a:xfrm>
            </p:grpSpPr>
            <p:sp>
              <p:nvSpPr>
                <p:cNvPr id="105520" name="Line 50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521" name="Line 51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522" name="Line 52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5516" name="Group 53"/>
              <p:cNvGrpSpPr>
                <a:grpSpLocks/>
              </p:cNvGrpSpPr>
              <p:nvPr/>
            </p:nvGrpSpPr>
            <p:grpSpPr bwMode="auto">
              <a:xfrm flipV="1">
                <a:off x="2208" y="2184"/>
                <a:ext cx="176" cy="68"/>
                <a:chOff x="2848" y="848"/>
                <a:chExt cx="140" cy="98"/>
              </a:xfrm>
            </p:grpSpPr>
            <p:sp>
              <p:nvSpPr>
                <p:cNvPr id="105517" name="Line 54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518" name="Line 55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519" name="Line 56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105481" name="Rectangle 58"/>
          <p:cNvSpPr>
            <a:spLocks noChangeArrowheads="1"/>
          </p:cNvSpPr>
          <p:nvPr/>
        </p:nvSpPr>
        <p:spPr bwMode="auto">
          <a:xfrm>
            <a:off x="4427984" y="1484784"/>
            <a:ext cx="4468346" cy="2880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chemeClr val="bg1"/>
              </a:buClr>
              <a:buSzPct val="200000"/>
            </a:pPr>
            <a:r>
              <a:rPr lang="en-US" sz="2400" dirty="0">
                <a:solidFill>
                  <a:srgbClr val="FF0000"/>
                </a:solidFill>
                <a:latin typeface="+mn-lt"/>
              </a:rPr>
              <a:t>2</a:t>
            </a:r>
            <a:r>
              <a:rPr lang="en-US" sz="2800" dirty="0">
                <a:solidFill>
                  <a:srgbClr val="FF0000"/>
                </a:solidFill>
                <a:latin typeface="+mn-lt"/>
              </a:rPr>
              <a:t>. </a:t>
            </a:r>
            <a:r>
              <a:rPr lang="en-US" sz="2800" dirty="0" err="1" smtClean="0">
                <a:solidFill>
                  <a:srgbClr val="FF0000"/>
                </a:solidFill>
                <a:latin typeface="+mn-lt"/>
              </a:rPr>
              <a:t>queueing</a:t>
            </a:r>
            <a:r>
              <a:rPr lang="en-US" sz="2800" dirty="0" smtClean="0">
                <a:solidFill>
                  <a:srgbClr val="FF0000"/>
                </a:solidFill>
                <a:latin typeface="+mn-lt"/>
              </a:rPr>
              <a:t>:</a:t>
            </a:r>
            <a:endParaRPr lang="en-US" sz="2800" dirty="0">
              <a:solidFill>
                <a:srgbClr val="FF0000"/>
              </a:solidFill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150000"/>
              <a:buFont typeface="Wingdings" charset="2"/>
              <a:buChar char="§"/>
            </a:pPr>
            <a:r>
              <a:rPr lang="en-US" sz="2400" dirty="0">
                <a:latin typeface="+mn-lt"/>
              </a:rPr>
              <a:t>time waiting at output link for </a:t>
            </a:r>
            <a:r>
              <a:rPr lang="en-US" sz="2400" dirty="0" smtClean="0">
                <a:latin typeface="+mn-lt"/>
              </a:rPr>
              <a:t>transmission (can also be incurred at input to router, waiting for processing) </a:t>
            </a:r>
            <a:endParaRPr lang="en-US" sz="2400" dirty="0"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150000"/>
              <a:buFont typeface="Wingdings" charset="2"/>
              <a:buChar char="§"/>
            </a:pPr>
            <a:r>
              <a:rPr lang="en-US" sz="2400" dirty="0">
                <a:latin typeface="+mn-lt"/>
              </a:rPr>
              <a:t>depends on congestion level of router</a:t>
            </a:r>
          </a:p>
        </p:txBody>
      </p:sp>
    </p:spTree>
    <p:extLst>
      <p:ext uri="{BB962C8B-B14F-4D97-AF65-F5344CB8AC3E}">
        <p14:creationId xmlns:p14="http://schemas.microsoft.com/office/powerpoint/2010/main" val="11538048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6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0"/>
            <a:ext cx="7772400" cy="1143000"/>
          </a:xfrm>
        </p:spPr>
        <p:txBody>
          <a:bodyPr/>
          <a:lstStyle/>
          <a:p>
            <a:r>
              <a:rPr lang="en-US" sz="3600" dirty="0"/>
              <a:t>Delay in packet-switched networks</a:t>
            </a:r>
            <a:endParaRPr lang="en-US" dirty="0"/>
          </a:p>
        </p:txBody>
      </p:sp>
      <p:sp>
        <p:nvSpPr>
          <p:cNvPr id="1075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7544" y="1556793"/>
            <a:ext cx="3672408" cy="2232248"/>
          </a:xfrm>
        </p:spPr>
        <p:txBody>
          <a:bodyPr>
            <a:normAutofit/>
          </a:bodyPr>
          <a:lstStyle/>
          <a:p>
            <a:pPr>
              <a:buFont typeface="Wingdings" charset="0"/>
              <a:buNone/>
            </a:pPr>
            <a:r>
              <a:rPr lang="en-US" sz="2400" dirty="0">
                <a:solidFill>
                  <a:srgbClr val="FF0000"/>
                </a:solidFill>
              </a:rPr>
              <a:t>3. Transmission delay:</a:t>
            </a:r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R</a:t>
            </a:r>
            <a:r>
              <a:rPr lang="en-US" sz="2400" dirty="0"/>
              <a:t>=link bandwidth (bps)</a:t>
            </a:r>
          </a:p>
          <a:p>
            <a:r>
              <a:rPr lang="en-US" sz="2400" dirty="0"/>
              <a:t>L=packet length (bits)</a:t>
            </a:r>
          </a:p>
          <a:p>
            <a:r>
              <a:rPr lang="en-US" sz="2400" dirty="0"/>
              <a:t>time to send bits into link = L/R</a:t>
            </a:r>
          </a:p>
        </p:txBody>
      </p:sp>
      <p:sp>
        <p:nvSpPr>
          <p:cNvPr id="10752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9992" y="1484784"/>
            <a:ext cx="4152900" cy="2232248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sz="2400" dirty="0">
                <a:solidFill>
                  <a:srgbClr val="FF0000"/>
                </a:solidFill>
                <a:latin typeface="Comic Sans MS" charset="0"/>
              </a:rPr>
              <a:t>4. </a:t>
            </a:r>
            <a:r>
              <a:rPr lang="en-US" sz="2400" dirty="0">
                <a:solidFill>
                  <a:srgbClr val="FF0000"/>
                </a:solidFill>
              </a:rPr>
              <a:t>Propagation delay:</a:t>
            </a:r>
          </a:p>
          <a:p>
            <a:r>
              <a:rPr lang="en-US" sz="2400" dirty="0"/>
              <a:t>d = length of physical link</a:t>
            </a:r>
          </a:p>
          <a:p>
            <a:r>
              <a:rPr lang="en-US" sz="2400" dirty="0">
                <a:solidFill>
                  <a:srgbClr val="FF0000"/>
                </a:solidFill>
              </a:rPr>
              <a:t>s</a:t>
            </a:r>
            <a:r>
              <a:rPr lang="en-US" sz="2400" dirty="0"/>
              <a:t> = propagation speed in medium (~2x10</a:t>
            </a:r>
            <a:r>
              <a:rPr lang="en-US" sz="2400" baseline="30000" dirty="0"/>
              <a:t>8</a:t>
            </a:r>
            <a:r>
              <a:rPr lang="en-US" sz="2400" dirty="0"/>
              <a:t> m/sec)</a:t>
            </a:r>
          </a:p>
          <a:p>
            <a:r>
              <a:rPr lang="en-US" sz="2400" dirty="0"/>
              <a:t>propagation delay = d/s</a:t>
            </a:r>
          </a:p>
        </p:txBody>
      </p:sp>
      <p:grpSp>
        <p:nvGrpSpPr>
          <p:cNvPr id="107529" name="Group 5"/>
          <p:cNvGrpSpPr>
            <a:grpSpLocks/>
          </p:cNvGrpSpPr>
          <p:nvPr/>
        </p:nvGrpSpPr>
        <p:grpSpPr bwMode="auto">
          <a:xfrm>
            <a:off x="622300" y="4432300"/>
            <a:ext cx="6021388" cy="2174875"/>
            <a:chOff x="494" y="2702"/>
            <a:chExt cx="3793" cy="1370"/>
          </a:xfrm>
        </p:grpSpPr>
        <p:graphicFrame>
          <p:nvGraphicFramePr>
            <p:cNvPr id="107522" name="Object 2"/>
            <p:cNvGraphicFramePr>
              <a:graphicFrameLocks noChangeAspect="1"/>
            </p:cNvGraphicFramePr>
            <p:nvPr/>
          </p:nvGraphicFramePr>
          <p:xfrm>
            <a:off x="914" y="3452"/>
            <a:ext cx="407" cy="3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292" name="Clip" r:id="rId4" imgW="1305000" imgH="1085760" progId="MS_ClipArt_Gallery.2">
                    <p:embed/>
                  </p:oleObj>
                </mc:Choice>
                <mc:Fallback>
                  <p:oleObj name="Clip" r:id="rId4" imgW="1305000" imgH="1085760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14" y="3452"/>
                          <a:ext cx="407" cy="3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7532" name="Oval 7"/>
            <p:cNvSpPr>
              <a:spLocks noChangeArrowheads="1"/>
            </p:cNvSpPr>
            <p:nvPr/>
          </p:nvSpPr>
          <p:spPr bwMode="auto">
            <a:xfrm>
              <a:off x="1570" y="3300"/>
              <a:ext cx="755" cy="233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533" name="Rectangle 8"/>
            <p:cNvSpPr>
              <a:spLocks noChangeArrowheads="1"/>
            </p:cNvSpPr>
            <p:nvPr/>
          </p:nvSpPr>
          <p:spPr bwMode="auto">
            <a:xfrm>
              <a:off x="1570" y="3257"/>
              <a:ext cx="755" cy="166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7534" name="Oval 9"/>
            <p:cNvSpPr>
              <a:spLocks noChangeArrowheads="1"/>
            </p:cNvSpPr>
            <p:nvPr/>
          </p:nvSpPr>
          <p:spPr bwMode="auto">
            <a:xfrm>
              <a:off x="1576" y="3113"/>
              <a:ext cx="755" cy="271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7535" name="Group 10"/>
            <p:cNvGrpSpPr>
              <a:grpSpLocks/>
            </p:cNvGrpSpPr>
            <p:nvPr/>
          </p:nvGrpSpPr>
          <p:grpSpPr bwMode="auto">
            <a:xfrm>
              <a:off x="1794" y="3132"/>
              <a:ext cx="314" cy="75"/>
              <a:chOff x="2208" y="2184"/>
              <a:chExt cx="176" cy="69"/>
            </a:xfrm>
          </p:grpSpPr>
          <p:grpSp>
            <p:nvGrpSpPr>
              <p:cNvPr id="107573" name="Group 11"/>
              <p:cNvGrpSpPr>
                <a:grpSpLocks/>
              </p:cNvGrpSpPr>
              <p:nvPr/>
            </p:nvGrpSpPr>
            <p:grpSpPr bwMode="auto">
              <a:xfrm>
                <a:off x="2208" y="2185"/>
                <a:ext cx="176" cy="68"/>
                <a:chOff x="2848" y="848"/>
                <a:chExt cx="140" cy="98"/>
              </a:xfrm>
            </p:grpSpPr>
            <p:sp>
              <p:nvSpPr>
                <p:cNvPr id="107578" name="Line 12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579" name="Line 13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580" name="Line 14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7574" name="Group 15"/>
              <p:cNvGrpSpPr>
                <a:grpSpLocks/>
              </p:cNvGrpSpPr>
              <p:nvPr/>
            </p:nvGrpSpPr>
            <p:grpSpPr bwMode="auto">
              <a:xfrm flipV="1">
                <a:off x="2208" y="2184"/>
                <a:ext cx="176" cy="68"/>
                <a:chOff x="2848" y="848"/>
                <a:chExt cx="140" cy="98"/>
              </a:xfrm>
            </p:grpSpPr>
            <p:sp>
              <p:nvSpPr>
                <p:cNvPr id="107575" name="Line 16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576" name="Line 17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577" name="Line 18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107536" name="Oval 19"/>
            <p:cNvSpPr>
              <a:spLocks noChangeArrowheads="1"/>
            </p:cNvSpPr>
            <p:nvPr/>
          </p:nvSpPr>
          <p:spPr bwMode="auto">
            <a:xfrm>
              <a:off x="3520" y="3312"/>
              <a:ext cx="755" cy="233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537" name="Line 20"/>
            <p:cNvSpPr>
              <a:spLocks noChangeShapeType="1"/>
            </p:cNvSpPr>
            <p:nvPr/>
          </p:nvSpPr>
          <p:spPr bwMode="auto">
            <a:xfrm>
              <a:off x="3526" y="3299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538" name="Rectangle 21"/>
            <p:cNvSpPr>
              <a:spLocks noChangeArrowheads="1"/>
            </p:cNvSpPr>
            <p:nvPr/>
          </p:nvSpPr>
          <p:spPr bwMode="auto">
            <a:xfrm>
              <a:off x="3526" y="3275"/>
              <a:ext cx="755" cy="166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7539" name="Oval 22"/>
            <p:cNvSpPr>
              <a:spLocks noChangeArrowheads="1"/>
            </p:cNvSpPr>
            <p:nvPr/>
          </p:nvSpPr>
          <p:spPr bwMode="auto">
            <a:xfrm>
              <a:off x="3532" y="3131"/>
              <a:ext cx="755" cy="271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107523" name="Object 3"/>
            <p:cNvGraphicFramePr>
              <a:graphicFrameLocks noChangeAspect="1"/>
            </p:cNvGraphicFramePr>
            <p:nvPr/>
          </p:nvGraphicFramePr>
          <p:xfrm>
            <a:off x="716" y="2816"/>
            <a:ext cx="407" cy="3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293" name="Clip" r:id="rId6" imgW="1305000" imgH="1085760" progId="MS_ClipArt_Gallery.2">
                    <p:embed/>
                  </p:oleObj>
                </mc:Choice>
                <mc:Fallback>
                  <p:oleObj name="Clip" r:id="rId6" imgW="1305000" imgH="1085760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16" y="2816"/>
                          <a:ext cx="407" cy="3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7540" name="Line 24"/>
            <p:cNvSpPr>
              <a:spLocks noChangeShapeType="1"/>
            </p:cNvSpPr>
            <p:nvPr/>
          </p:nvSpPr>
          <p:spPr bwMode="auto">
            <a:xfrm>
              <a:off x="1110" y="3072"/>
              <a:ext cx="31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541" name="Line 25"/>
            <p:cNvSpPr>
              <a:spLocks noChangeShapeType="1"/>
            </p:cNvSpPr>
            <p:nvPr/>
          </p:nvSpPr>
          <p:spPr bwMode="auto">
            <a:xfrm flipV="1">
              <a:off x="1302" y="3693"/>
              <a:ext cx="123" cy="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542" name="Line 26"/>
            <p:cNvSpPr>
              <a:spLocks noChangeShapeType="1"/>
            </p:cNvSpPr>
            <p:nvPr/>
          </p:nvSpPr>
          <p:spPr bwMode="auto">
            <a:xfrm>
              <a:off x="2322" y="3336"/>
              <a:ext cx="1218" cy="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543" name="Line 27"/>
            <p:cNvSpPr>
              <a:spLocks noChangeShapeType="1"/>
            </p:cNvSpPr>
            <p:nvPr/>
          </p:nvSpPr>
          <p:spPr bwMode="auto">
            <a:xfrm flipH="1">
              <a:off x="1428" y="3066"/>
              <a:ext cx="0" cy="6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544" name="Line 28"/>
            <p:cNvSpPr>
              <a:spLocks noChangeShapeType="1"/>
            </p:cNvSpPr>
            <p:nvPr/>
          </p:nvSpPr>
          <p:spPr bwMode="auto">
            <a:xfrm>
              <a:off x="1434" y="3339"/>
              <a:ext cx="12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545" name="Rectangle 29"/>
            <p:cNvSpPr>
              <a:spLocks noChangeArrowheads="1"/>
            </p:cNvSpPr>
            <p:nvPr/>
          </p:nvSpPr>
          <p:spPr bwMode="auto">
            <a:xfrm>
              <a:off x="2901" y="3210"/>
              <a:ext cx="93" cy="12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546" name="Rectangle 30"/>
            <p:cNvSpPr>
              <a:spLocks noChangeArrowheads="1"/>
            </p:cNvSpPr>
            <p:nvPr/>
          </p:nvSpPr>
          <p:spPr bwMode="auto">
            <a:xfrm>
              <a:off x="2112" y="3255"/>
              <a:ext cx="93" cy="12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547" name="Rectangle 31"/>
            <p:cNvSpPr>
              <a:spLocks noChangeArrowheads="1"/>
            </p:cNvSpPr>
            <p:nvPr/>
          </p:nvSpPr>
          <p:spPr bwMode="auto">
            <a:xfrm>
              <a:off x="2214" y="3255"/>
              <a:ext cx="93" cy="12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548" name="Rectangle 32"/>
            <p:cNvSpPr>
              <a:spLocks noChangeArrowheads="1"/>
            </p:cNvSpPr>
            <p:nvPr/>
          </p:nvSpPr>
          <p:spPr bwMode="auto">
            <a:xfrm>
              <a:off x="1449" y="3192"/>
              <a:ext cx="93" cy="12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549" name="Line 33"/>
            <p:cNvSpPr>
              <a:spLocks noChangeShapeType="1"/>
            </p:cNvSpPr>
            <p:nvPr/>
          </p:nvSpPr>
          <p:spPr bwMode="auto">
            <a:xfrm>
              <a:off x="1560" y="3258"/>
              <a:ext cx="153" cy="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550" name="Line 34"/>
            <p:cNvSpPr>
              <a:spLocks noChangeShapeType="1"/>
            </p:cNvSpPr>
            <p:nvPr/>
          </p:nvSpPr>
          <p:spPr bwMode="auto">
            <a:xfrm flipV="1">
              <a:off x="1350" y="3432"/>
              <a:ext cx="0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551" name="Line 35"/>
            <p:cNvSpPr>
              <a:spLocks noChangeShapeType="1"/>
            </p:cNvSpPr>
            <p:nvPr/>
          </p:nvSpPr>
          <p:spPr bwMode="auto">
            <a:xfrm flipV="1">
              <a:off x="3387" y="3084"/>
              <a:ext cx="23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552" name="Text Box 36"/>
            <p:cNvSpPr txBox="1">
              <a:spLocks noChangeArrowheads="1"/>
            </p:cNvSpPr>
            <p:nvPr/>
          </p:nvSpPr>
          <p:spPr bwMode="auto">
            <a:xfrm>
              <a:off x="494" y="2831"/>
              <a:ext cx="25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rgbClr val="00CC66"/>
                  </a:solidFill>
                  <a:latin typeface="Comic Sans MS" charset="0"/>
                </a:rPr>
                <a:t>A</a:t>
              </a:r>
              <a:endParaRPr lang="en-US">
                <a:solidFill>
                  <a:srgbClr val="00CC66"/>
                </a:solidFill>
              </a:endParaRPr>
            </a:p>
          </p:txBody>
        </p:sp>
        <p:sp>
          <p:nvSpPr>
            <p:cNvPr id="107553" name="Text Box 37"/>
            <p:cNvSpPr txBox="1">
              <a:spLocks noChangeArrowheads="1"/>
            </p:cNvSpPr>
            <p:nvPr/>
          </p:nvSpPr>
          <p:spPr bwMode="auto">
            <a:xfrm>
              <a:off x="668" y="3473"/>
              <a:ext cx="23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Comic Sans MS" charset="0"/>
                </a:rPr>
                <a:t>B</a:t>
              </a:r>
              <a:endParaRPr lang="en-US">
                <a:solidFill>
                  <a:schemeClr val="accent1"/>
                </a:solidFill>
              </a:endParaRPr>
            </a:p>
          </p:txBody>
        </p:sp>
        <p:sp>
          <p:nvSpPr>
            <p:cNvPr id="107554" name="Rectangle 38"/>
            <p:cNvSpPr>
              <a:spLocks noChangeArrowheads="1"/>
            </p:cNvSpPr>
            <p:nvPr/>
          </p:nvSpPr>
          <p:spPr bwMode="auto">
            <a:xfrm>
              <a:off x="2295" y="3216"/>
              <a:ext cx="93" cy="12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555" name="Text Box 39"/>
            <p:cNvSpPr txBox="1">
              <a:spLocks noChangeArrowheads="1"/>
            </p:cNvSpPr>
            <p:nvPr/>
          </p:nvSpPr>
          <p:spPr bwMode="auto">
            <a:xfrm>
              <a:off x="2540" y="2966"/>
              <a:ext cx="89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rgbClr val="FF0000"/>
                  </a:solidFill>
                  <a:latin typeface="Comic Sans MS" charset="0"/>
                </a:rPr>
                <a:t>propagation</a:t>
              </a:r>
              <a:endParaRPr lang="en-US" sz="1800"/>
            </a:p>
          </p:txBody>
        </p:sp>
        <p:sp>
          <p:nvSpPr>
            <p:cNvPr id="107556" name="Line 40"/>
            <p:cNvSpPr>
              <a:spLocks noChangeShapeType="1"/>
            </p:cNvSpPr>
            <p:nvPr/>
          </p:nvSpPr>
          <p:spPr bwMode="auto">
            <a:xfrm rot="10800000">
              <a:off x="2385" y="3084"/>
              <a:ext cx="20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557" name="Text Box 41"/>
            <p:cNvSpPr txBox="1">
              <a:spLocks noChangeArrowheads="1"/>
            </p:cNvSpPr>
            <p:nvPr/>
          </p:nvSpPr>
          <p:spPr bwMode="auto">
            <a:xfrm>
              <a:off x="1346" y="2702"/>
              <a:ext cx="95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rgbClr val="FF0000"/>
                  </a:solidFill>
                  <a:latin typeface="Comic Sans MS" charset="0"/>
                </a:rPr>
                <a:t>transmission</a:t>
              </a:r>
              <a:endParaRPr lang="en-US" sz="1800"/>
            </a:p>
          </p:txBody>
        </p:sp>
        <p:sp>
          <p:nvSpPr>
            <p:cNvPr id="107558" name="Line 42"/>
            <p:cNvSpPr>
              <a:spLocks noChangeShapeType="1"/>
            </p:cNvSpPr>
            <p:nvPr/>
          </p:nvSpPr>
          <p:spPr bwMode="auto">
            <a:xfrm rot="10800000" flipH="1" flipV="1">
              <a:off x="2022" y="2874"/>
              <a:ext cx="333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559" name="Text Box 43"/>
            <p:cNvSpPr txBox="1">
              <a:spLocks noChangeArrowheads="1"/>
            </p:cNvSpPr>
            <p:nvPr/>
          </p:nvSpPr>
          <p:spPr bwMode="auto">
            <a:xfrm>
              <a:off x="1424" y="3668"/>
              <a:ext cx="82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>
                  <a:solidFill>
                    <a:srgbClr val="FF0000"/>
                  </a:solidFill>
                  <a:latin typeface="Comic Sans MS" charset="0"/>
                </a:rPr>
                <a:t>nodal</a:t>
              </a:r>
            </a:p>
            <a:p>
              <a:pPr algn="ctr"/>
              <a:r>
                <a:rPr lang="en-US" sz="1800">
                  <a:solidFill>
                    <a:srgbClr val="FF0000"/>
                  </a:solidFill>
                  <a:latin typeface="Comic Sans MS" charset="0"/>
                </a:rPr>
                <a:t>processing</a:t>
              </a:r>
              <a:endParaRPr lang="en-US" sz="1800"/>
            </a:p>
          </p:txBody>
        </p:sp>
        <p:sp>
          <p:nvSpPr>
            <p:cNvPr id="107560" name="Line 44"/>
            <p:cNvSpPr>
              <a:spLocks noChangeShapeType="1"/>
            </p:cNvSpPr>
            <p:nvPr/>
          </p:nvSpPr>
          <p:spPr bwMode="auto">
            <a:xfrm rot="10800000">
              <a:off x="1587" y="3696"/>
              <a:ext cx="5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561" name="Line 45"/>
            <p:cNvSpPr>
              <a:spLocks noChangeShapeType="1"/>
            </p:cNvSpPr>
            <p:nvPr/>
          </p:nvSpPr>
          <p:spPr bwMode="auto">
            <a:xfrm rot="10800000" flipV="1">
              <a:off x="2097" y="3546"/>
              <a:ext cx="24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562" name="Text Box 46"/>
            <p:cNvSpPr txBox="1">
              <a:spLocks noChangeArrowheads="1"/>
            </p:cNvSpPr>
            <p:nvPr/>
          </p:nvSpPr>
          <p:spPr bwMode="auto">
            <a:xfrm>
              <a:off x="2354" y="3830"/>
              <a:ext cx="69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rgbClr val="FF0000"/>
                  </a:solidFill>
                  <a:latin typeface="Comic Sans MS" charset="0"/>
                </a:rPr>
                <a:t>queueing</a:t>
              </a:r>
              <a:endParaRPr lang="en-US" sz="1800"/>
            </a:p>
          </p:txBody>
        </p:sp>
        <p:sp>
          <p:nvSpPr>
            <p:cNvPr id="107563" name="Line 47"/>
            <p:cNvSpPr>
              <a:spLocks noChangeShapeType="1"/>
            </p:cNvSpPr>
            <p:nvPr/>
          </p:nvSpPr>
          <p:spPr bwMode="auto">
            <a:xfrm rot="10800000">
              <a:off x="2199" y="3546"/>
              <a:ext cx="375" cy="3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7564" name="Group 48"/>
            <p:cNvGrpSpPr>
              <a:grpSpLocks/>
            </p:cNvGrpSpPr>
            <p:nvPr/>
          </p:nvGrpSpPr>
          <p:grpSpPr bwMode="auto">
            <a:xfrm>
              <a:off x="3738" y="3168"/>
              <a:ext cx="314" cy="75"/>
              <a:chOff x="2208" y="2184"/>
              <a:chExt cx="176" cy="69"/>
            </a:xfrm>
          </p:grpSpPr>
          <p:grpSp>
            <p:nvGrpSpPr>
              <p:cNvPr id="107565" name="Group 49"/>
              <p:cNvGrpSpPr>
                <a:grpSpLocks/>
              </p:cNvGrpSpPr>
              <p:nvPr/>
            </p:nvGrpSpPr>
            <p:grpSpPr bwMode="auto">
              <a:xfrm>
                <a:off x="2208" y="2185"/>
                <a:ext cx="176" cy="68"/>
                <a:chOff x="2848" y="848"/>
                <a:chExt cx="140" cy="98"/>
              </a:xfrm>
            </p:grpSpPr>
            <p:sp>
              <p:nvSpPr>
                <p:cNvPr id="107570" name="Line 50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571" name="Line 51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572" name="Line 52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7566" name="Group 53"/>
              <p:cNvGrpSpPr>
                <a:grpSpLocks/>
              </p:cNvGrpSpPr>
              <p:nvPr/>
            </p:nvGrpSpPr>
            <p:grpSpPr bwMode="auto">
              <a:xfrm flipV="1">
                <a:off x="2208" y="2184"/>
                <a:ext cx="176" cy="68"/>
                <a:chOff x="2848" y="848"/>
                <a:chExt cx="140" cy="98"/>
              </a:xfrm>
            </p:grpSpPr>
            <p:sp>
              <p:nvSpPr>
                <p:cNvPr id="107567" name="Line 54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568" name="Line 55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569" name="Line 56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107530" name="Rectangle 57"/>
          <p:cNvSpPr>
            <a:spLocks noChangeArrowheads="1"/>
          </p:cNvSpPr>
          <p:nvPr/>
        </p:nvSpPr>
        <p:spPr bwMode="auto">
          <a:xfrm>
            <a:off x="2627784" y="3717032"/>
            <a:ext cx="38004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Wingdings" charset="0"/>
              <a:buNone/>
            </a:pPr>
            <a:r>
              <a:rPr lang="en-US" sz="2000" dirty="0">
                <a:solidFill>
                  <a:srgbClr val="FF0000"/>
                </a:solidFill>
                <a:latin typeface="+mn-lt"/>
              </a:rPr>
              <a:t>Note: </a:t>
            </a:r>
            <a:r>
              <a:rPr lang="en-US" sz="2000" dirty="0">
                <a:latin typeface="+mn-lt"/>
              </a:rPr>
              <a:t>s and R are </a:t>
            </a:r>
            <a:r>
              <a:rPr lang="en-US" sz="2000" i="1" dirty="0">
                <a:latin typeface="+mn-lt"/>
              </a:rPr>
              <a:t>very </a:t>
            </a:r>
            <a:r>
              <a:rPr lang="en-US" sz="2000" dirty="0">
                <a:latin typeface="+mn-lt"/>
              </a:rPr>
              <a:t>different quantities!</a:t>
            </a:r>
          </a:p>
        </p:txBody>
      </p:sp>
      <p:sp>
        <p:nvSpPr>
          <p:cNvPr id="107531" name="Rectangle 58"/>
          <p:cNvSpPr>
            <a:spLocks noChangeArrowheads="1"/>
          </p:cNvSpPr>
          <p:nvPr/>
        </p:nvSpPr>
        <p:spPr bwMode="auto">
          <a:xfrm>
            <a:off x="2627784" y="3717032"/>
            <a:ext cx="3676650" cy="804292"/>
          </a:xfrm>
          <a:prstGeom prst="rect">
            <a:avLst/>
          </a:prstGeom>
          <a:noFill/>
          <a:ln w="1905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8484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716" name="Picture 60" descr="queueDela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1628800"/>
            <a:ext cx="4505921" cy="2767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5717" name="Rectangle 2"/>
          <p:cNvSpPr>
            <a:spLocks noGrp="1" noChangeArrowheads="1"/>
          </p:cNvSpPr>
          <p:nvPr>
            <p:ph type="title"/>
          </p:nvPr>
        </p:nvSpPr>
        <p:spPr>
          <a:xfrm>
            <a:off x="476250" y="266700"/>
            <a:ext cx="7772400" cy="1143000"/>
          </a:xfrm>
        </p:spPr>
        <p:txBody>
          <a:bodyPr/>
          <a:lstStyle/>
          <a:p>
            <a:r>
              <a:rPr lang="en-US" sz="3600" dirty="0" smtClean="0"/>
              <a:t>A note on </a:t>
            </a:r>
            <a:r>
              <a:rPr lang="en-US" sz="3600" dirty="0" err="1" smtClean="0"/>
              <a:t>Queueing</a:t>
            </a:r>
            <a:r>
              <a:rPr lang="en-US" sz="3600" dirty="0" smtClean="0"/>
              <a:t> delay</a:t>
            </a:r>
            <a:endParaRPr lang="en-US" dirty="0"/>
          </a:p>
        </p:txBody>
      </p:sp>
      <p:sp>
        <p:nvSpPr>
          <p:cNvPr id="11571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71500" y="1638300"/>
            <a:ext cx="3810000" cy="1781175"/>
          </a:xfrm>
        </p:spPr>
        <p:txBody>
          <a:bodyPr>
            <a:normAutofit/>
          </a:bodyPr>
          <a:lstStyle/>
          <a:p>
            <a:r>
              <a:rPr lang="en-US" sz="2400" dirty="0"/>
              <a:t>R=link bandwidth (bps)</a:t>
            </a:r>
          </a:p>
          <a:p>
            <a:r>
              <a:rPr lang="en-US" sz="2400" dirty="0"/>
              <a:t>L=packet length (bits)</a:t>
            </a:r>
          </a:p>
          <a:p>
            <a:r>
              <a:rPr lang="en-US" sz="2400" dirty="0"/>
              <a:t>a=average packet arrival rate</a:t>
            </a:r>
          </a:p>
        </p:txBody>
      </p:sp>
      <p:sp>
        <p:nvSpPr>
          <p:cNvPr id="115719" name="Rectangle 61"/>
          <p:cNvSpPr>
            <a:spLocks noChangeArrowheads="1"/>
          </p:cNvSpPr>
          <p:nvPr/>
        </p:nvSpPr>
        <p:spPr bwMode="auto">
          <a:xfrm>
            <a:off x="467544" y="3552825"/>
            <a:ext cx="3818706" cy="623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Wingdings" charset="0"/>
              <a:buNone/>
            </a:pPr>
            <a:r>
              <a:rPr lang="en-US" sz="2400" dirty="0">
                <a:solidFill>
                  <a:srgbClr val="FF0000"/>
                </a:solidFill>
                <a:latin typeface="+mn-lt"/>
              </a:rPr>
              <a:t>traffic intensity = La/R</a:t>
            </a:r>
          </a:p>
        </p:txBody>
      </p:sp>
      <p:sp>
        <p:nvSpPr>
          <p:cNvPr id="115720" name="Rectangle 62"/>
          <p:cNvSpPr>
            <a:spLocks noChangeArrowheads="1"/>
          </p:cNvSpPr>
          <p:nvPr/>
        </p:nvSpPr>
        <p:spPr bwMode="auto">
          <a:xfrm>
            <a:off x="571500" y="4448175"/>
            <a:ext cx="6972300" cy="193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Wingdings" charset="0"/>
              <a:buChar char="q"/>
            </a:pPr>
            <a:r>
              <a:rPr lang="en-US" sz="2400" dirty="0">
                <a:latin typeface="+mn-lt"/>
              </a:rPr>
              <a:t>La/R ~ 0: average </a:t>
            </a:r>
            <a:r>
              <a:rPr lang="en-US" sz="2400" dirty="0" err="1">
                <a:latin typeface="+mn-lt"/>
              </a:rPr>
              <a:t>queueing</a:t>
            </a:r>
            <a:r>
              <a:rPr lang="en-US" sz="2400" dirty="0">
                <a:latin typeface="+mn-lt"/>
              </a:rPr>
              <a:t> delay small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Wingdings" charset="0"/>
              <a:buChar char="q"/>
            </a:pPr>
            <a:r>
              <a:rPr lang="en-US" sz="2400" dirty="0">
                <a:latin typeface="+mn-lt"/>
              </a:rPr>
              <a:t>La/R -&gt; 1: delays become large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Wingdings" charset="0"/>
              <a:buChar char="q"/>
            </a:pPr>
            <a:r>
              <a:rPr lang="en-US" sz="2400" dirty="0">
                <a:latin typeface="+mn-lt"/>
              </a:rPr>
              <a:t>La/R &gt; 1: more </a:t>
            </a:r>
            <a:r>
              <a:rPr lang="ja-JP" altLang="en-US" sz="2400" dirty="0">
                <a:latin typeface="+mn-lt"/>
              </a:rPr>
              <a:t>“</a:t>
            </a:r>
            <a:r>
              <a:rPr lang="en-US" sz="2400" dirty="0">
                <a:latin typeface="+mn-lt"/>
              </a:rPr>
              <a:t>work</a:t>
            </a:r>
            <a:r>
              <a:rPr lang="ja-JP" altLang="en-US" sz="2400" dirty="0">
                <a:latin typeface="+mn-lt"/>
              </a:rPr>
              <a:t>”</a:t>
            </a:r>
            <a:r>
              <a:rPr lang="en-US" sz="2400" dirty="0">
                <a:latin typeface="+mn-lt"/>
              </a:rPr>
              <a:t> arriving than can be serviced, average delay infinite</a:t>
            </a:r>
            <a:r>
              <a:rPr lang="en-US" sz="2400" dirty="0" smtClean="0">
                <a:latin typeface="+mn-lt"/>
              </a:rPr>
              <a:t>!</a:t>
            </a:r>
            <a:endParaRPr lang="en-US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09399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748464" cy="1219200"/>
          </a:xfrm>
        </p:spPr>
        <p:txBody>
          <a:bodyPr/>
          <a:lstStyle/>
          <a:p>
            <a:r>
              <a:rPr lang="en-US" dirty="0" smtClean="0"/>
              <a:t>Network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/>
            <a:r>
              <a:rPr lang="en-GB" dirty="0" smtClean="0"/>
              <a:t>Bandwidth and Throughput</a:t>
            </a:r>
            <a:endParaRPr lang="en-GB" dirty="0"/>
          </a:p>
          <a:p>
            <a:pPr lvl="1"/>
            <a:r>
              <a:rPr lang="en-GB" dirty="0" smtClean="0"/>
              <a:t>Sources</a:t>
            </a:r>
            <a:r>
              <a:rPr lang="en-GB" smtClean="0"/>
              <a:t>/Definitions </a:t>
            </a:r>
            <a:r>
              <a:rPr lang="en-GB" dirty="0"/>
              <a:t>of </a:t>
            </a:r>
            <a:r>
              <a:rPr lang="en-GB" dirty="0" smtClean="0"/>
              <a:t>latency, jitter and loss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61084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Total </a:t>
            </a:r>
            <a:r>
              <a:rPr lang="en-US" dirty="0"/>
              <a:t>delay</a:t>
            </a:r>
          </a:p>
        </p:txBody>
      </p:sp>
      <p:sp>
        <p:nvSpPr>
          <p:cNvPr id="1136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547938"/>
            <a:ext cx="7772400" cy="4049414"/>
          </a:xfrm>
        </p:spPr>
        <p:txBody>
          <a:bodyPr>
            <a:noAutofit/>
          </a:bodyPr>
          <a:lstStyle/>
          <a:p>
            <a:r>
              <a:rPr lang="en-US" sz="2800" dirty="0" err="1" smtClean="0"/>
              <a:t>d</a:t>
            </a:r>
            <a:r>
              <a:rPr lang="en-US" sz="2800" baseline="-25000" dirty="0" err="1" smtClean="0"/>
              <a:t>nodalproc</a:t>
            </a:r>
            <a:r>
              <a:rPr lang="en-US" sz="2800" dirty="0" smtClean="0"/>
              <a:t> </a:t>
            </a:r>
            <a:r>
              <a:rPr lang="en-US" sz="2800" dirty="0"/>
              <a:t>= processing </a:t>
            </a:r>
            <a:r>
              <a:rPr lang="en-US" sz="2800" dirty="0" smtClean="0"/>
              <a:t>delay in the node (router)</a:t>
            </a:r>
            <a:endParaRPr lang="en-US" sz="2800" dirty="0"/>
          </a:p>
          <a:p>
            <a:pPr lvl="1"/>
            <a:r>
              <a:rPr lang="en-US" sz="2400" dirty="0">
                <a:ea typeface="ＭＳ Ｐゴシック" charset="0"/>
              </a:rPr>
              <a:t>typically a few </a:t>
            </a:r>
            <a:r>
              <a:rPr lang="en-US" sz="2400" dirty="0" err="1">
                <a:ea typeface="ＭＳ Ｐゴシック" charset="0"/>
              </a:rPr>
              <a:t>microsecs</a:t>
            </a:r>
            <a:r>
              <a:rPr lang="en-US" sz="2400" dirty="0">
                <a:ea typeface="ＭＳ Ｐゴシック" charset="0"/>
              </a:rPr>
              <a:t> or less</a:t>
            </a:r>
          </a:p>
          <a:p>
            <a:r>
              <a:rPr lang="en-US" sz="2800" dirty="0" err="1"/>
              <a:t>d</a:t>
            </a:r>
            <a:r>
              <a:rPr lang="en-US" sz="2800" baseline="-25000" dirty="0" err="1"/>
              <a:t>queue</a:t>
            </a:r>
            <a:r>
              <a:rPr lang="en-US" sz="2800" dirty="0"/>
              <a:t> = queuing delay</a:t>
            </a:r>
          </a:p>
          <a:p>
            <a:pPr lvl="1"/>
            <a:r>
              <a:rPr lang="en-US" sz="2400" dirty="0">
                <a:ea typeface="ＭＳ Ｐゴシック" charset="0"/>
              </a:rPr>
              <a:t>depends on congestion</a:t>
            </a:r>
          </a:p>
          <a:p>
            <a:r>
              <a:rPr lang="en-US" sz="2800" dirty="0" err="1"/>
              <a:t>d</a:t>
            </a:r>
            <a:r>
              <a:rPr lang="en-US" sz="2800" baseline="-25000" dirty="0" err="1"/>
              <a:t>trans</a:t>
            </a:r>
            <a:r>
              <a:rPr lang="en-US" sz="2800" dirty="0"/>
              <a:t> = transmission delay</a:t>
            </a:r>
          </a:p>
          <a:p>
            <a:pPr lvl="1"/>
            <a:r>
              <a:rPr lang="en-US" sz="2400" dirty="0">
                <a:ea typeface="ＭＳ Ｐゴシック" charset="0"/>
              </a:rPr>
              <a:t>= L/R, significant for low-speed links</a:t>
            </a:r>
          </a:p>
          <a:p>
            <a:r>
              <a:rPr lang="en-US" sz="2800" dirty="0" err="1"/>
              <a:t>d</a:t>
            </a:r>
            <a:r>
              <a:rPr lang="en-US" sz="2800" baseline="-25000" dirty="0" err="1"/>
              <a:t>prop</a:t>
            </a:r>
            <a:r>
              <a:rPr lang="en-US" sz="2800" dirty="0"/>
              <a:t> = propagation delay</a:t>
            </a:r>
          </a:p>
          <a:p>
            <a:pPr lvl="1"/>
            <a:r>
              <a:rPr lang="en-US" sz="2400" dirty="0">
                <a:ea typeface="ＭＳ Ｐゴシック" charset="0"/>
              </a:rPr>
              <a:t>a few </a:t>
            </a:r>
            <a:r>
              <a:rPr lang="en-US" sz="2400" dirty="0" err="1">
                <a:ea typeface="ＭＳ Ｐゴシック" charset="0"/>
              </a:rPr>
              <a:t>microsecs</a:t>
            </a:r>
            <a:r>
              <a:rPr lang="en-US" sz="2400" dirty="0">
                <a:ea typeface="ＭＳ Ｐゴシック" charset="0"/>
              </a:rPr>
              <a:t> to hundreds of </a:t>
            </a:r>
            <a:r>
              <a:rPr lang="en-US" sz="2400" dirty="0" err="1">
                <a:ea typeface="ＭＳ Ｐゴシック" charset="0"/>
              </a:rPr>
              <a:t>msecs</a:t>
            </a:r>
            <a:endParaRPr lang="en-US" sz="2400" dirty="0">
              <a:ea typeface="ＭＳ Ｐゴシック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11560" y="1628800"/>
            <a:ext cx="73186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i="1" dirty="0" err="1"/>
              <a:t>d</a:t>
            </a:r>
            <a:r>
              <a:rPr lang="en-US" sz="3600" baseline="-25000" dirty="0" err="1" smtClean="0"/>
              <a:t>total</a:t>
            </a:r>
            <a:r>
              <a:rPr lang="en-US" sz="3600" dirty="0" smtClean="0"/>
              <a:t> = </a:t>
            </a:r>
            <a:r>
              <a:rPr lang="en-US" sz="3600" i="1" dirty="0" err="1" smtClean="0"/>
              <a:t>d</a:t>
            </a:r>
            <a:r>
              <a:rPr lang="en-US" sz="3600" baseline="-25000" dirty="0" err="1" smtClean="0"/>
              <a:t>nodalproc</a:t>
            </a:r>
            <a:r>
              <a:rPr lang="en-US" sz="3600" dirty="0" smtClean="0"/>
              <a:t>+ </a:t>
            </a:r>
            <a:r>
              <a:rPr lang="en-US" sz="3600" i="1" dirty="0" err="1" smtClean="0"/>
              <a:t>d</a:t>
            </a:r>
            <a:r>
              <a:rPr lang="en-US" sz="3600" baseline="-25000" dirty="0" err="1" smtClean="0"/>
              <a:t>queue</a:t>
            </a:r>
            <a:r>
              <a:rPr lang="en-US" sz="3600" dirty="0" smtClean="0"/>
              <a:t>+ </a:t>
            </a:r>
            <a:r>
              <a:rPr lang="en-US" sz="3600" i="1" dirty="0" err="1" smtClean="0"/>
              <a:t>d</a:t>
            </a:r>
            <a:r>
              <a:rPr lang="en-US" sz="3600" baseline="-25000" dirty="0" err="1" smtClean="0"/>
              <a:t>trans</a:t>
            </a:r>
            <a:r>
              <a:rPr lang="en-US" sz="3600" dirty="0" smtClean="0"/>
              <a:t>+ </a:t>
            </a:r>
            <a:r>
              <a:rPr lang="en-US" sz="3600" i="1" dirty="0" err="1" smtClean="0"/>
              <a:t>d</a:t>
            </a:r>
            <a:r>
              <a:rPr lang="en-US" sz="3600" baseline="-25000" dirty="0" err="1" smtClean="0"/>
              <a:t>prop</a:t>
            </a:r>
            <a:endParaRPr lang="en-US" sz="3600" baseline="-25000" dirty="0"/>
          </a:p>
        </p:txBody>
      </p:sp>
    </p:spTree>
    <p:extLst>
      <p:ext uri="{BB962C8B-B14F-4D97-AF65-F5344CB8AC3E}">
        <p14:creationId xmlns:p14="http://schemas.microsoft.com/office/powerpoint/2010/main" val="34598495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3600" dirty="0">
                <a:latin typeface="Comic Sans MS" charset="0"/>
              </a:rPr>
              <a:t>“</a:t>
            </a:r>
            <a:r>
              <a:rPr lang="en-US" sz="3600" dirty="0"/>
              <a:t>Real</a:t>
            </a:r>
            <a:r>
              <a:rPr lang="ja-JP" altLang="en-US" sz="3600" dirty="0"/>
              <a:t>”</a:t>
            </a:r>
            <a:r>
              <a:rPr lang="en-US" sz="3600" dirty="0"/>
              <a:t> Internet delays and routes</a:t>
            </a:r>
          </a:p>
        </p:txBody>
      </p:sp>
      <p:sp>
        <p:nvSpPr>
          <p:cNvPr id="11776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7772400" cy="3098800"/>
          </a:xfrm>
        </p:spPr>
        <p:txBody>
          <a:bodyPr>
            <a:normAutofit/>
          </a:bodyPr>
          <a:lstStyle/>
          <a:p>
            <a:r>
              <a:rPr lang="en-US" sz="2400" dirty="0"/>
              <a:t>What do </a:t>
            </a:r>
            <a:r>
              <a:rPr lang="ja-JP" altLang="en-US" sz="2400" dirty="0"/>
              <a:t>“</a:t>
            </a:r>
            <a:r>
              <a:rPr lang="en-US" sz="2400" dirty="0"/>
              <a:t>real</a:t>
            </a:r>
            <a:r>
              <a:rPr lang="ja-JP" altLang="en-US" sz="2400" dirty="0"/>
              <a:t>”</a:t>
            </a:r>
            <a:r>
              <a:rPr lang="en-US" sz="2400" dirty="0"/>
              <a:t> Internet delay &amp; loss look like? </a:t>
            </a:r>
          </a:p>
          <a:p>
            <a:r>
              <a:rPr lang="en-US" sz="2400" b="1" u="sng" dirty="0" err="1">
                <a:solidFill>
                  <a:srgbClr val="FF0000"/>
                </a:solidFill>
              </a:rPr>
              <a:t>Traceroute</a:t>
            </a:r>
            <a:r>
              <a:rPr lang="en-US" sz="2400" u="sng" dirty="0">
                <a:solidFill>
                  <a:srgbClr val="FF0000"/>
                </a:solidFill>
              </a:rPr>
              <a:t> program:</a:t>
            </a:r>
            <a:r>
              <a:rPr lang="en-US" sz="2400" dirty="0"/>
              <a:t> provides delay measurement from source to router along end-end Internet path towards destination.  For all </a:t>
            </a:r>
            <a:r>
              <a:rPr lang="en-US" sz="2400" i="1" dirty="0" err="1"/>
              <a:t>i</a:t>
            </a:r>
            <a:r>
              <a:rPr lang="en-US" sz="2400" i="1" dirty="0"/>
              <a:t>:</a:t>
            </a:r>
          </a:p>
          <a:p>
            <a:pPr lvl="1"/>
            <a:r>
              <a:rPr lang="en-US" sz="2000" dirty="0">
                <a:ea typeface="ＭＳ Ｐゴシック" charset="0"/>
              </a:rPr>
              <a:t>sends three packets that will reach router </a:t>
            </a:r>
            <a:r>
              <a:rPr lang="en-US" sz="2000" i="1" dirty="0" err="1">
                <a:ea typeface="ＭＳ Ｐゴシック" charset="0"/>
              </a:rPr>
              <a:t>i</a:t>
            </a:r>
            <a:r>
              <a:rPr lang="en-US" sz="2000" dirty="0">
                <a:ea typeface="ＭＳ Ｐゴシック" charset="0"/>
              </a:rPr>
              <a:t> on path towards destination</a:t>
            </a:r>
          </a:p>
          <a:p>
            <a:pPr lvl="1"/>
            <a:r>
              <a:rPr lang="en-US" sz="2000" dirty="0">
                <a:ea typeface="ＭＳ Ｐゴシック" charset="0"/>
              </a:rPr>
              <a:t>router </a:t>
            </a:r>
            <a:r>
              <a:rPr lang="en-US" sz="2000" i="1" dirty="0" err="1">
                <a:ea typeface="ＭＳ Ｐゴシック" charset="0"/>
              </a:rPr>
              <a:t>i</a:t>
            </a:r>
            <a:r>
              <a:rPr lang="en-US" sz="2000" dirty="0">
                <a:ea typeface="ＭＳ Ｐゴシック" charset="0"/>
              </a:rPr>
              <a:t> will return packets to sender</a:t>
            </a:r>
          </a:p>
          <a:p>
            <a:pPr lvl="1"/>
            <a:r>
              <a:rPr lang="en-US" sz="2000" dirty="0">
                <a:ea typeface="ＭＳ Ｐゴシック" charset="0"/>
              </a:rPr>
              <a:t>sender times interval between transmission and reply.</a:t>
            </a:r>
            <a:endParaRPr lang="en-US" dirty="0">
              <a:ea typeface="ＭＳ Ｐゴシック" charset="0"/>
            </a:endParaRPr>
          </a:p>
          <a:p>
            <a:endParaRPr lang="en-US" dirty="0">
              <a:latin typeface="Comic Sans MS" charset="0"/>
            </a:endParaRPr>
          </a:p>
        </p:txBody>
      </p:sp>
      <p:graphicFrame>
        <p:nvGraphicFramePr>
          <p:cNvPr id="117762" name="Object 2"/>
          <p:cNvGraphicFramePr>
            <a:graphicFrameLocks noChangeAspect="1"/>
          </p:cNvGraphicFramePr>
          <p:nvPr/>
        </p:nvGraphicFramePr>
        <p:xfrm>
          <a:off x="984250" y="5078413"/>
          <a:ext cx="415925" cy="319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34" name="Clip" r:id="rId4" imgW="1305000" imgH="1085760" progId="MS_ClipArt_Gallery.2">
                  <p:embed/>
                </p:oleObj>
              </mc:Choice>
              <mc:Fallback>
                <p:oleObj name="Clip" r:id="rId4" imgW="1305000" imgH="108576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4250" y="5078413"/>
                        <a:ext cx="415925" cy="319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7768" name="Line 38"/>
          <p:cNvSpPr>
            <a:spLocks noChangeShapeType="1"/>
          </p:cNvSpPr>
          <p:nvPr/>
        </p:nvSpPr>
        <p:spPr bwMode="auto">
          <a:xfrm>
            <a:off x="1285875" y="5319713"/>
            <a:ext cx="288925" cy="2651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7769" name="Line 105"/>
          <p:cNvSpPr>
            <a:spLocks noChangeShapeType="1"/>
          </p:cNvSpPr>
          <p:nvPr/>
        </p:nvSpPr>
        <p:spPr bwMode="auto">
          <a:xfrm flipV="1">
            <a:off x="2079625" y="5370513"/>
            <a:ext cx="458788" cy="2079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7770" name="Line 106"/>
          <p:cNvSpPr>
            <a:spLocks noChangeShapeType="1"/>
          </p:cNvSpPr>
          <p:nvPr/>
        </p:nvSpPr>
        <p:spPr bwMode="auto">
          <a:xfrm>
            <a:off x="3014663" y="5354638"/>
            <a:ext cx="485775" cy="2079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7771" name="Line 108"/>
          <p:cNvSpPr>
            <a:spLocks noChangeShapeType="1"/>
          </p:cNvSpPr>
          <p:nvPr/>
        </p:nvSpPr>
        <p:spPr bwMode="auto">
          <a:xfrm flipH="1">
            <a:off x="2776538" y="5086350"/>
            <a:ext cx="34925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7772" name="Line 113"/>
          <p:cNvSpPr>
            <a:spLocks noChangeShapeType="1"/>
          </p:cNvSpPr>
          <p:nvPr/>
        </p:nvSpPr>
        <p:spPr bwMode="auto">
          <a:xfrm flipH="1">
            <a:off x="3990975" y="5414963"/>
            <a:ext cx="620713" cy="1444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7773" name="Group 144"/>
          <p:cNvGrpSpPr>
            <a:grpSpLocks/>
          </p:cNvGrpSpPr>
          <p:nvPr/>
        </p:nvGrpSpPr>
        <p:grpSpPr bwMode="auto">
          <a:xfrm>
            <a:off x="1560513" y="5467350"/>
            <a:ext cx="501650" cy="233363"/>
            <a:chOff x="3600" y="219"/>
            <a:chExt cx="360" cy="175"/>
          </a:xfrm>
        </p:grpSpPr>
        <p:sp>
          <p:nvSpPr>
            <p:cNvPr id="117842" name="Oval 145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843" name="Line 146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844" name="Line 147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845" name="Rectangle 148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7846" name="Oval 149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17847" name="Group 150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117852" name="Line 151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853" name="Line 152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854" name="Line 153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7848" name="Group 154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117849" name="Line 155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850" name="Line 156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851" name="Line 157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17774" name="Group 158"/>
          <p:cNvGrpSpPr>
            <a:grpSpLocks/>
          </p:cNvGrpSpPr>
          <p:nvPr/>
        </p:nvGrpSpPr>
        <p:grpSpPr bwMode="auto">
          <a:xfrm>
            <a:off x="2513013" y="5238750"/>
            <a:ext cx="501650" cy="233363"/>
            <a:chOff x="3600" y="219"/>
            <a:chExt cx="360" cy="175"/>
          </a:xfrm>
        </p:grpSpPr>
        <p:sp>
          <p:nvSpPr>
            <p:cNvPr id="117829" name="Oval 159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830" name="Line 160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831" name="Line 161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832" name="Rectangle 162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7833" name="Oval 163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17834" name="Group 164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117839" name="Line 165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840" name="Line 166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841" name="Line 167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7835" name="Group 168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117836" name="Line 169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837" name="Line 170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838" name="Line 171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17775" name="Group 186"/>
          <p:cNvGrpSpPr>
            <a:grpSpLocks/>
          </p:cNvGrpSpPr>
          <p:nvPr/>
        </p:nvGrpSpPr>
        <p:grpSpPr bwMode="auto">
          <a:xfrm>
            <a:off x="3500438" y="5446713"/>
            <a:ext cx="500062" cy="233362"/>
            <a:chOff x="3600" y="219"/>
            <a:chExt cx="360" cy="175"/>
          </a:xfrm>
        </p:grpSpPr>
        <p:sp>
          <p:nvSpPr>
            <p:cNvPr id="117816" name="Oval 187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817" name="Line 188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818" name="Line 189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819" name="Rectangle 190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7820" name="Oval 191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17821" name="Group 192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117826" name="Line 193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827" name="Line 194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828" name="Line 195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7822" name="Group 196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117823" name="Line 197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824" name="Line 198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825" name="Line 199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17776" name="Line 260"/>
          <p:cNvSpPr>
            <a:spLocks noChangeShapeType="1"/>
          </p:cNvSpPr>
          <p:nvPr/>
        </p:nvSpPr>
        <p:spPr bwMode="auto">
          <a:xfrm>
            <a:off x="5110163" y="5380038"/>
            <a:ext cx="485775" cy="2079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7777" name="Line 261"/>
          <p:cNvSpPr>
            <a:spLocks noChangeShapeType="1"/>
          </p:cNvSpPr>
          <p:nvPr/>
        </p:nvSpPr>
        <p:spPr bwMode="auto">
          <a:xfrm flipH="1">
            <a:off x="6048375" y="5326063"/>
            <a:ext cx="557213" cy="2778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7778" name="Group 262"/>
          <p:cNvGrpSpPr>
            <a:grpSpLocks/>
          </p:cNvGrpSpPr>
          <p:nvPr/>
        </p:nvGrpSpPr>
        <p:grpSpPr bwMode="auto">
          <a:xfrm>
            <a:off x="4608513" y="5264150"/>
            <a:ext cx="501650" cy="233363"/>
            <a:chOff x="3600" y="219"/>
            <a:chExt cx="360" cy="175"/>
          </a:xfrm>
        </p:grpSpPr>
        <p:sp>
          <p:nvSpPr>
            <p:cNvPr id="117803" name="Oval 263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804" name="Line 264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805" name="Line 265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806" name="Rectangle 266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7807" name="Oval 267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17808" name="Group 268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117813" name="Line 269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814" name="Line 270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815" name="Line 271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7809" name="Group 272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117810" name="Line 273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811" name="Line 274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812" name="Line 275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17779" name="Group 276"/>
          <p:cNvGrpSpPr>
            <a:grpSpLocks/>
          </p:cNvGrpSpPr>
          <p:nvPr/>
        </p:nvGrpSpPr>
        <p:grpSpPr bwMode="auto">
          <a:xfrm>
            <a:off x="5595938" y="5472113"/>
            <a:ext cx="500062" cy="233362"/>
            <a:chOff x="3600" y="219"/>
            <a:chExt cx="360" cy="175"/>
          </a:xfrm>
        </p:grpSpPr>
        <p:sp>
          <p:nvSpPr>
            <p:cNvPr id="117790" name="Oval 277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791" name="Line 278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792" name="Line 279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793" name="Rectangle 280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7794" name="Oval 281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17795" name="Group 282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117800" name="Line 283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801" name="Line 284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802" name="Line 285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7796" name="Group 286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117797" name="Line 287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798" name="Line 288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799" name="Line 289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aphicFrame>
        <p:nvGraphicFramePr>
          <p:cNvPr id="117763" name="Object 3"/>
          <p:cNvGraphicFramePr>
            <a:graphicFrameLocks noChangeAspect="1"/>
          </p:cNvGraphicFramePr>
          <p:nvPr/>
        </p:nvGraphicFramePr>
        <p:xfrm>
          <a:off x="6597650" y="5180013"/>
          <a:ext cx="415925" cy="319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35" name="Clip" r:id="rId6" imgW="1305000" imgH="1085760" progId="MS_ClipArt_Gallery.2">
                  <p:embed/>
                </p:oleObj>
              </mc:Choice>
              <mc:Fallback>
                <p:oleObj name="Clip" r:id="rId6" imgW="1305000" imgH="108576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97650" y="5180013"/>
                        <a:ext cx="415925" cy="319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7780" name="Line 291"/>
          <p:cNvSpPr>
            <a:spLocks noChangeShapeType="1"/>
          </p:cNvSpPr>
          <p:nvPr/>
        </p:nvSpPr>
        <p:spPr bwMode="auto">
          <a:xfrm>
            <a:off x="2744788" y="5486400"/>
            <a:ext cx="228600" cy="311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7781" name="Line 292"/>
          <p:cNvSpPr>
            <a:spLocks noChangeShapeType="1"/>
          </p:cNvSpPr>
          <p:nvPr/>
        </p:nvSpPr>
        <p:spPr bwMode="auto">
          <a:xfrm>
            <a:off x="4668838" y="5073650"/>
            <a:ext cx="228600" cy="311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7782" name="Line 294"/>
          <p:cNvSpPr>
            <a:spLocks noChangeShapeType="1"/>
          </p:cNvSpPr>
          <p:nvPr/>
        </p:nvSpPr>
        <p:spPr bwMode="auto">
          <a:xfrm flipH="1">
            <a:off x="3386138" y="5676900"/>
            <a:ext cx="34925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7783" name="Line 295"/>
          <p:cNvSpPr>
            <a:spLocks noChangeShapeType="1"/>
          </p:cNvSpPr>
          <p:nvPr/>
        </p:nvSpPr>
        <p:spPr bwMode="auto">
          <a:xfrm>
            <a:off x="3741738" y="5181600"/>
            <a:ext cx="6350" cy="260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243" name="Freeform 299"/>
          <p:cNvSpPr>
            <a:spLocks/>
          </p:cNvSpPr>
          <p:nvPr/>
        </p:nvSpPr>
        <p:spPr bwMode="auto">
          <a:xfrm>
            <a:off x="1289050" y="5295900"/>
            <a:ext cx="419100" cy="419100"/>
          </a:xfrm>
          <a:custGeom>
            <a:avLst/>
            <a:gdLst>
              <a:gd name="T0" fmla="*/ 60 w 264"/>
              <a:gd name="T1" fmla="*/ 0 h 264"/>
              <a:gd name="T2" fmla="*/ 228 w 264"/>
              <a:gd name="T3" fmla="*/ 220 h 264"/>
              <a:gd name="T4" fmla="*/ 0 w 264"/>
              <a:gd name="T5" fmla="*/ 88 h 264"/>
              <a:gd name="T6" fmla="*/ 0 60000 65536"/>
              <a:gd name="T7" fmla="*/ 0 60000 65536"/>
              <a:gd name="T8" fmla="*/ 0 60000 65536"/>
              <a:gd name="T9" fmla="*/ 0 w 264"/>
              <a:gd name="T10" fmla="*/ 0 h 264"/>
              <a:gd name="T11" fmla="*/ 264 w 264"/>
              <a:gd name="T12" fmla="*/ 264 h 26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64" h="264">
                <a:moveTo>
                  <a:pt x="60" y="0"/>
                </a:moveTo>
                <a:cubicBezTo>
                  <a:pt x="86" y="31"/>
                  <a:pt x="264" y="176"/>
                  <a:pt x="228" y="220"/>
                </a:cubicBezTo>
                <a:cubicBezTo>
                  <a:pt x="192" y="264"/>
                  <a:pt x="60" y="109"/>
                  <a:pt x="0" y="88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244" name="Text Box 300"/>
          <p:cNvSpPr txBox="1">
            <a:spLocks noChangeArrowheads="1"/>
          </p:cNvSpPr>
          <p:nvPr/>
        </p:nvSpPr>
        <p:spPr bwMode="auto">
          <a:xfrm>
            <a:off x="1387475" y="5038725"/>
            <a:ext cx="11160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>
                <a:solidFill>
                  <a:srgbClr val="FF0000"/>
                </a:solidFill>
                <a:latin typeface="Comic Sans MS" charset="0"/>
              </a:rPr>
              <a:t>3 probes</a:t>
            </a:r>
          </a:p>
        </p:txBody>
      </p:sp>
      <p:sp>
        <p:nvSpPr>
          <p:cNvPr id="83245" name="Freeform 301"/>
          <p:cNvSpPr>
            <a:spLocks/>
          </p:cNvSpPr>
          <p:nvPr/>
        </p:nvSpPr>
        <p:spPr bwMode="auto">
          <a:xfrm>
            <a:off x="1282700" y="5219700"/>
            <a:ext cx="1346200" cy="474663"/>
          </a:xfrm>
          <a:custGeom>
            <a:avLst/>
            <a:gdLst>
              <a:gd name="T0" fmla="*/ 76 w 848"/>
              <a:gd name="T1" fmla="*/ 76 h 299"/>
              <a:gd name="T2" fmla="*/ 324 w 848"/>
              <a:gd name="T3" fmla="*/ 216 h 299"/>
              <a:gd name="T4" fmla="*/ 820 w 848"/>
              <a:gd name="T5" fmla="*/ 76 h 299"/>
              <a:gd name="T6" fmla="*/ 340 w 848"/>
              <a:gd name="T7" fmla="*/ 296 h 299"/>
              <a:gd name="T8" fmla="*/ 0 w 848"/>
              <a:gd name="T9" fmla="*/ 96 h 2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48"/>
              <a:gd name="T16" fmla="*/ 0 h 299"/>
              <a:gd name="T17" fmla="*/ 848 w 848"/>
              <a:gd name="T18" fmla="*/ 299 h 29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48" h="299">
                <a:moveTo>
                  <a:pt x="76" y="76"/>
                </a:moveTo>
                <a:cubicBezTo>
                  <a:pt x="137" y="57"/>
                  <a:pt x="200" y="216"/>
                  <a:pt x="324" y="216"/>
                </a:cubicBezTo>
                <a:cubicBezTo>
                  <a:pt x="448" y="216"/>
                  <a:pt x="792" y="0"/>
                  <a:pt x="820" y="76"/>
                </a:cubicBezTo>
                <a:cubicBezTo>
                  <a:pt x="848" y="152"/>
                  <a:pt x="469" y="245"/>
                  <a:pt x="340" y="296"/>
                </a:cubicBezTo>
                <a:cubicBezTo>
                  <a:pt x="203" y="299"/>
                  <a:pt x="62" y="78"/>
                  <a:pt x="0" y="96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246" name="Text Box 302"/>
          <p:cNvSpPr txBox="1">
            <a:spLocks noChangeArrowheads="1"/>
          </p:cNvSpPr>
          <p:nvPr/>
        </p:nvSpPr>
        <p:spPr bwMode="auto">
          <a:xfrm>
            <a:off x="1958975" y="5527675"/>
            <a:ext cx="11160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>
                <a:solidFill>
                  <a:srgbClr val="FF0000"/>
                </a:solidFill>
                <a:latin typeface="Comic Sans MS" charset="0"/>
              </a:rPr>
              <a:t>3 probes</a:t>
            </a:r>
          </a:p>
        </p:txBody>
      </p:sp>
      <p:sp>
        <p:nvSpPr>
          <p:cNvPr id="83247" name="Freeform 303"/>
          <p:cNvSpPr>
            <a:spLocks/>
          </p:cNvSpPr>
          <p:nvPr/>
        </p:nvSpPr>
        <p:spPr bwMode="auto">
          <a:xfrm>
            <a:off x="1276350" y="5273675"/>
            <a:ext cx="2247900" cy="403225"/>
          </a:xfrm>
          <a:custGeom>
            <a:avLst/>
            <a:gdLst>
              <a:gd name="T0" fmla="*/ 76 w 1416"/>
              <a:gd name="T1" fmla="*/ 30 h 254"/>
              <a:gd name="T2" fmla="*/ 324 w 1416"/>
              <a:gd name="T3" fmla="*/ 170 h 254"/>
              <a:gd name="T4" fmla="*/ 896 w 1416"/>
              <a:gd name="T5" fmla="*/ 2 h 254"/>
              <a:gd name="T6" fmla="*/ 1400 w 1416"/>
              <a:gd name="T7" fmla="*/ 182 h 254"/>
              <a:gd name="T8" fmla="*/ 896 w 1416"/>
              <a:gd name="T9" fmla="*/ 74 h 254"/>
              <a:gd name="T10" fmla="*/ 340 w 1416"/>
              <a:gd name="T11" fmla="*/ 250 h 254"/>
              <a:gd name="T12" fmla="*/ 0 w 1416"/>
              <a:gd name="T13" fmla="*/ 50 h 25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416"/>
              <a:gd name="T22" fmla="*/ 0 h 254"/>
              <a:gd name="T23" fmla="*/ 1416 w 1416"/>
              <a:gd name="T24" fmla="*/ 254 h 25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416" h="254">
                <a:moveTo>
                  <a:pt x="76" y="30"/>
                </a:moveTo>
                <a:cubicBezTo>
                  <a:pt x="137" y="11"/>
                  <a:pt x="200" y="170"/>
                  <a:pt x="324" y="170"/>
                </a:cubicBezTo>
                <a:cubicBezTo>
                  <a:pt x="461" y="165"/>
                  <a:pt x="717" y="0"/>
                  <a:pt x="896" y="2"/>
                </a:cubicBezTo>
                <a:cubicBezTo>
                  <a:pt x="1075" y="4"/>
                  <a:pt x="1416" y="122"/>
                  <a:pt x="1400" y="182"/>
                </a:cubicBezTo>
                <a:cubicBezTo>
                  <a:pt x="1384" y="242"/>
                  <a:pt x="1073" y="63"/>
                  <a:pt x="896" y="74"/>
                </a:cubicBezTo>
                <a:cubicBezTo>
                  <a:pt x="719" y="85"/>
                  <a:pt x="489" y="254"/>
                  <a:pt x="340" y="250"/>
                </a:cubicBezTo>
                <a:cubicBezTo>
                  <a:pt x="191" y="246"/>
                  <a:pt x="62" y="32"/>
                  <a:pt x="0" y="50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248" name="Text Box 304"/>
          <p:cNvSpPr txBox="1">
            <a:spLocks noChangeArrowheads="1"/>
          </p:cNvSpPr>
          <p:nvPr/>
        </p:nvSpPr>
        <p:spPr bwMode="auto">
          <a:xfrm>
            <a:off x="3025775" y="5013325"/>
            <a:ext cx="11160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>
                <a:solidFill>
                  <a:srgbClr val="FF0000"/>
                </a:solidFill>
                <a:latin typeface="Comic Sans MS" charset="0"/>
              </a:rPr>
              <a:t>3 probes</a:t>
            </a:r>
          </a:p>
        </p:txBody>
      </p:sp>
    </p:spTree>
    <p:extLst>
      <p:ext uri="{BB962C8B-B14F-4D97-AF65-F5344CB8AC3E}">
        <p14:creationId xmlns:p14="http://schemas.microsoft.com/office/powerpoint/2010/main" val="38194075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3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3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3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3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243" grpId="0" animBg="1"/>
      <p:bldP spid="83244" grpId="0"/>
      <p:bldP spid="83245" grpId="0" animBg="1"/>
      <p:bldP spid="83246" grpId="0"/>
      <p:bldP spid="83247" grpId="0" animBg="1"/>
      <p:bldP spid="8324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2" name="Rectangle 2"/>
          <p:cNvSpPr>
            <a:spLocks noGrp="1" noChangeArrowheads="1"/>
          </p:cNvSpPr>
          <p:nvPr>
            <p:ph type="title"/>
          </p:nvPr>
        </p:nvSpPr>
        <p:spPr>
          <a:xfrm>
            <a:off x="779463" y="381001"/>
            <a:ext cx="7583487" cy="599728"/>
          </a:xfrm>
        </p:spPr>
        <p:txBody>
          <a:bodyPr/>
          <a:lstStyle/>
          <a:p>
            <a:r>
              <a:rPr lang="en-US" sz="3600" u="sng" dirty="0" smtClean="0"/>
              <a:t>Real</a:t>
            </a:r>
            <a:r>
              <a:rPr lang="en-US" sz="3600" dirty="0" smtClean="0"/>
              <a:t> </a:t>
            </a:r>
            <a:r>
              <a:rPr lang="en-US" sz="3600" dirty="0"/>
              <a:t>Internet delays and routes</a:t>
            </a:r>
          </a:p>
        </p:txBody>
      </p:sp>
      <p:sp>
        <p:nvSpPr>
          <p:cNvPr id="119813" name="Text Box 4"/>
          <p:cNvSpPr txBox="1">
            <a:spLocks noChangeArrowheads="1"/>
          </p:cNvSpPr>
          <p:nvPr/>
        </p:nvSpPr>
        <p:spPr bwMode="auto">
          <a:xfrm>
            <a:off x="683568" y="2708920"/>
            <a:ext cx="8229600" cy="389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sz="1600" dirty="0">
                <a:latin typeface="Arial" charset="0"/>
              </a:rPr>
              <a:t>1  </a:t>
            </a:r>
            <a:r>
              <a:rPr lang="en-US" sz="1600" dirty="0" err="1">
                <a:latin typeface="Arial" charset="0"/>
              </a:rPr>
              <a:t>cs-gw</a:t>
            </a:r>
            <a:r>
              <a:rPr lang="en-US" sz="1600" dirty="0">
                <a:latin typeface="Arial" charset="0"/>
              </a:rPr>
              <a:t> (128.119.240.254)  1 </a:t>
            </a:r>
            <a:r>
              <a:rPr lang="en-US" sz="1600" dirty="0" err="1">
                <a:latin typeface="Arial" charset="0"/>
              </a:rPr>
              <a:t>ms</a:t>
            </a:r>
            <a:r>
              <a:rPr lang="en-US" sz="1600" dirty="0">
                <a:latin typeface="Arial" charset="0"/>
              </a:rPr>
              <a:t>  1 </a:t>
            </a:r>
            <a:r>
              <a:rPr lang="en-US" sz="1600" dirty="0" err="1">
                <a:latin typeface="Arial" charset="0"/>
              </a:rPr>
              <a:t>ms</a:t>
            </a:r>
            <a:r>
              <a:rPr lang="en-US" sz="1600" dirty="0">
                <a:latin typeface="Arial" charset="0"/>
              </a:rPr>
              <a:t>  2 </a:t>
            </a:r>
            <a:r>
              <a:rPr lang="en-US" sz="1600" dirty="0" err="1">
                <a:latin typeface="Arial" charset="0"/>
              </a:rPr>
              <a:t>ms</a:t>
            </a:r>
            <a:endParaRPr lang="en-US" sz="1600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1600" dirty="0">
                <a:latin typeface="Arial" charset="0"/>
              </a:rPr>
              <a:t>2  border1-rt-fa5-1-0.gw.umass.edu (128.119.3.145)  1 </a:t>
            </a:r>
            <a:r>
              <a:rPr lang="en-US" sz="1600" dirty="0" err="1">
                <a:latin typeface="Arial" charset="0"/>
              </a:rPr>
              <a:t>ms</a:t>
            </a:r>
            <a:r>
              <a:rPr lang="en-US" sz="1600" dirty="0">
                <a:latin typeface="Arial" charset="0"/>
              </a:rPr>
              <a:t>  1 </a:t>
            </a:r>
            <a:r>
              <a:rPr lang="en-US" sz="1600" dirty="0" err="1">
                <a:latin typeface="Arial" charset="0"/>
              </a:rPr>
              <a:t>ms</a:t>
            </a:r>
            <a:r>
              <a:rPr lang="en-US" sz="1600" dirty="0">
                <a:latin typeface="Arial" charset="0"/>
              </a:rPr>
              <a:t>  2 </a:t>
            </a:r>
            <a:r>
              <a:rPr lang="en-US" sz="1600" dirty="0" err="1">
                <a:latin typeface="Arial" charset="0"/>
              </a:rPr>
              <a:t>ms</a:t>
            </a:r>
            <a:endParaRPr lang="en-US" sz="1600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1600" dirty="0">
                <a:latin typeface="Arial" charset="0"/>
              </a:rPr>
              <a:t>3  </a:t>
            </a:r>
            <a:r>
              <a:rPr lang="en-US" sz="1600" dirty="0" err="1">
                <a:latin typeface="Arial" charset="0"/>
              </a:rPr>
              <a:t>cht-vbns.gw.umass.edu</a:t>
            </a:r>
            <a:r>
              <a:rPr lang="en-US" sz="1600" dirty="0">
                <a:latin typeface="Arial" charset="0"/>
              </a:rPr>
              <a:t> (128.119.3.130)  6 </a:t>
            </a:r>
            <a:r>
              <a:rPr lang="en-US" sz="1600" dirty="0" err="1">
                <a:latin typeface="Arial" charset="0"/>
              </a:rPr>
              <a:t>ms</a:t>
            </a:r>
            <a:r>
              <a:rPr lang="en-US" sz="1600" dirty="0">
                <a:latin typeface="Arial" charset="0"/>
              </a:rPr>
              <a:t> 5 </a:t>
            </a:r>
            <a:r>
              <a:rPr lang="en-US" sz="1600" dirty="0" err="1">
                <a:latin typeface="Arial" charset="0"/>
              </a:rPr>
              <a:t>ms</a:t>
            </a:r>
            <a:r>
              <a:rPr lang="en-US" sz="1600" dirty="0">
                <a:latin typeface="Arial" charset="0"/>
              </a:rPr>
              <a:t> 5 </a:t>
            </a:r>
            <a:r>
              <a:rPr lang="en-US" sz="1600" dirty="0" err="1">
                <a:latin typeface="Arial" charset="0"/>
              </a:rPr>
              <a:t>ms</a:t>
            </a:r>
            <a:endParaRPr lang="en-US" sz="1600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1600" dirty="0">
                <a:latin typeface="Arial" charset="0"/>
              </a:rPr>
              <a:t>4  jn1-at1-0-0-19.wor.vbns.net (204.147.132.129)  16 </a:t>
            </a:r>
            <a:r>
              <a:rPr lang="en-US" sz="1600" dirty="0" err="1">
                <a:latin typeface="Arial" charset="0"/>
              </a:rPr>
              <a:t>ms</a:t>
            </a:r>
            <a:r>
              <a:rPr lang="en-US" sz="1600" dirty="0">
                <a:latin typeface="Arial" charset="0"/>
              </a:rPr>
              <a:t> 11 </a:t>
            </a:r>
            <a:r>
              <a:rPr lang="en-US" sz="1600" dirty="0" err="1">
                <a:latin typeface="Arial" charset="0"/>
              </a:rPr>
              <a:t>ms</a:t>
            </a:r>
            <a:r>
              <a:rPr lang="en-US" sz="1600" dirty="0">
                <a:latin typeface="Arial" charset="0"/>
              </a:rPr>
              <a:t> 13 </a:t>
            </a:r>
            <a:r>
              <a:rPr lang="en-US" sz="1600" dirty="0" err="1">
                <a:latin typeface="Arial" charset="0"/>
              </a:rPr>
              <a:t>ms</a:t>
            </a:r>
            <a:r>
              <a:rPr lang="en-US" sz="1600" dirty="0">
                <a:latin typeface="Arial" charset="0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en-US" sz="1600" dirty="0">
                <a:latin typeface="Arial" charset="0"/>
              </a:rPr>
              <a:t>5  jn1-so7-0-0-0.wae.vbns.net (204.147.136.136)  21 </a:t>
            </a:r>
            <a:r>
              <a:rPr lang="en-US" sz="1600" dirty="0" err="1">
                <a:latin typeface="Arial" charset="0"/>
              </a:rPr>
              <a:t>ms</a:t>
            </a:r>
            <a:r>
              <a:rPr lang="en-US" sz="1600" dirty="0">
                <a:latin typeface="Arial" charset="0"/>
              </a:rPr>
              <a:t> 18 </a:t>
            </a:r>
            <a:r>
              <a:rPr lang="en-US" sz="1600" dirty="0" err="1">
                <a:latin typeface="Arial" charset="0"/>
              </a:rPr>
              <a:t>ms</a:t>
            </a:r>
            <a:r>
              <a:rPr lang="en-US" sz="1600" dirty="0">
                <a:latin typeface="Arial" charset="0"/>
              </a:rPr>
              <a:t> 18 </a:t>
            </a:r>
            <a:r>
              <a:rPr lang="en-US" sz="1600" dirty="0" err="1">
                <a:latin typeface="Arial" charset="0"/>
              </a:rPr>
              <a:t>ms</a:t>
            </a:r>
            <a:r>
              <a:rPr lang="en-US" sz="1600" dirty="0">
                <a:latin typeface="Arial" charset="0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en-US" sz="1600" dirty="0">
                <a:latin typeface="Arial" charset="0"/>
              </a:rPr>
              <a:t>6  </a:t>
            </a:r>
            <a:r>
              <a:rPr lang="en-US" sz="1600" dirty="0" err="1">
                <a:latin typeface="Arial" charset="0"/>
              </a:rPr>
              <a:t>abilene-vbns.abilene.ucaid.edu</a:t>
            </a:r>
            <a:r>
              <a:rPr lang="en-US" sz="1600" dirty="0">
                <a:latin typeface="Arial" charset="0"/>
              </a:rPr>
              <a:t> (198.32.11.9)  22 </a:t>
            </a:r>
            <a:r>
              <a:rPr lang="en-US" sz="1600" dirty="0" err="1">
                <a:latin typeface="Arial" charset="0"/>
              </a:rPr>
              <a:t>ms</a:t>
            </a:r>
            <a:r>
              <a:rPr lang="en-US" sz="1600" dirty="0">
                <a:latin typeface="Arial" charset="0"/>
              </a:rPr>
              <a:t>  18 </a:t>
            </a:r>
            <a:r>
              <a:rPr lang="en-US" sz="1600" dirty="0" err="1">
                <a:latin typeface="Arial" charset="0"/>
              </a:rPr>
              <a:t>ms</a:t>
            </a:r>
            <a:r>
              <a:rPr lang="en-US" sz="1600" dirty="0">
                <a:latin typeface="Arial" charset="0"/>
              </a:rPr>
              <a:t>  22 </a:t>
            </a:r>
            <a:r>
              <a:rPr lang="en-US" sz="1600" dirty="0" err="1">
                <a:latin typeface="Arial" charset="0"/>
              </a:rPr>
              <a:t>ms</a:t>
            </a:r>
            <a:endParaRPr lang="en-US" sz="1600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1600" dirty="0">
                <a:latin typeface="Arial" charset="0"/>
              </a:rPr>
              <a:t>7  </a:t>
            </a:r>
            <a:r>
              <a:rPr lang="en-US" sz="1600" dirty="0" err="1">
                <a:latin typeface="Arial" charset="0"/>
              </a:rPr>
              <a:t>nycm-wash.abilene.ucaid.edu</a:t>
            </a:r>
            <a:r>
              <a:rPr lang="en-US" sz="1600" dirty="0">
                <a:latin typeface="Arial" charset="0"/>
              </a:rPr>
              <a:t> (198.32.8.46)  22 </a:t>
            </a:r>
            <a:r>
              <a:rPr lang="en-US" sz="1600" dirty="0" err="1">
                <a:latin typeface="Arial" charset="0"/>
              </a:rPr>
              <a:t>ms</a:t>
            </a:r>
            <a:r>
              <a:rPr lang="en-US" sz="1600" dirty="0">
                <a:latin typeface="Arial" charset="0"/>
              </a:rPr>
              <a:t>  22 </a:t>
            </a:r>
            <a:r>
              <a:rPr lang="en-US" sz="1600" dirty="0" err="1">
                <a:latin typeface="Arial" charset="0"/>
              </a:rPr>
              <a:t>ms</a:t>
            </a:r>
            <a:r>
              <a:rPr lang="en-US" sz="1600" dirty="0">
                <a:latin typeface="Arial" charset="0"/>
              </a:rPr>
              <a:t>  22 </a:t>
            </a:r>
            <a:r>
              <a:rPr lang="en-US" sz="1600" dirty="0" err="1">
                <a:latin typeface="Arial" charset="0"/>
              </a:rPr>
              <a:t>ms</a:t>
            </a:r>
            <a:endParaRPr lang="en-US" sz="1600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1600" dirty="0">
                <a:latin typeface="Arial" charset="0"/>
              </a:rPr>
              <a:t>8  62.40.103.253 (62.40.103.253)  104 </a:t>
            </a:r>
            <a:r>
              <a:rPr lang="en-US" sz="1600" dirty="0" err="1">
                <a:latin typeface="Arial" charset="0"/>
              </a:rPr>
              <a:t>ms</a:t>
            </a:r>
            <a:r>
              <a:rPr lang="en-US" sz="1600" dirty="0">
                <a:latin typeface="Arial" charset="0"/>
              </a:rPr>
              <a:t> 109 </a:t>
            </a:r>
            <a:r>
              <a:rPr lang="en-US" sz="1600" dirty="0" err="1">
                <a:latin typeface="Arial" charset="0"/>
              </a:rPr>
              <a:t>ms</a:t>
            </a:r>
            <a:r>
              <a:rPr lang="en-US" sz="1600" dirty="0">
                <a:latin typeface="Arial" charset="0"/>
              </a:rPr>
              <a:t> 106 </a:t>
            </a:r>
            <a:r>
              <a:rPr lang="en-US" sz="1600" dirty="0" err="1">
                <a:latin typeface="Arial" charset="0"/>
              </a:rPr>
              <a:t>ms</a:t>
            </a:r>
            <a:endParaRPr lang="en-US" sz="1600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1600" dirty="0">
                <a:latin typeface="Arial" charset="0"/>
              </a:rPr>
              <a:t>9  de2-1.de1.de.geant.net (62.40.96.129)  109 </a:t>
            </a:r>
            <a:r>
              <a:rPr lang="en-US" sz="1600" dirty="0" err="1">
                <a:latin typeface="Arial" charset="0"/>
              </a:rPr>
              <a:t>ms</a:t>
            </a:r>
            <a:r>
              <a:rPr lang="en-US" sz="1600" dirty="0">
                <a:latin typeface="Arial" charset="0"/>
              </a:rPr>
              <a:t> 102 </a:t>
            </a:r>
            <a:r>
              <a:rPr lang="en-US" sz="1600" dirty="0" err="1">
                <a:latin typeface="Arial" charset="0"/>
              </a:rPr>
              <a:t>ms</a:t>
            </a:r>
            <a:r>
              <a:rPr lang="en-US" sz="1600" dirty="0">
                <a:latin typeface="Arial" charset="0"/>
              </a:rPr>
              <a:t> 104 </a:t>
            </a:r>
            <a:r>
              <a:rPr lang="en-US" sz="1600" dirty="0" err="1">
                <a:latin typeface="Arial" charset="0"/>
              </a:rPr>
              <a:t>ms</a:t>
            </a:r>
            <a:endParaRPr lang="en-US" sz="1600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1600" dirty="0">
                <a:latin typeface="Arial" charset="0"/>
              </a:rPr>
              <a:t>10  de.fr1.fr.geant.net (62.40.96.50)  113 </a:t>
            </a:r>
            <a:r>
              <a:rPr lang="en-US" sz="1600" dirty="0" err="1">
                <a:latin typeface="Arial" charset="0"/>
              </a:rPr>
              <a:t>ms</a:t>
            </a:r>
            <a:r>
              <a:rPr lang="en-US" sz="1600" dirty="0">
                <a:latin typeface="Arial" charset="0"/>
              </a:rPr>
              <a:t> 121 </a:t>
            </a:r>
            <a:r>
              <a:rPr lang="en-US" sz="1600" dirty="0" err="1">
                <a:latin typeface="Arial" charset="0"/>
              </a:rPr>
              <a:t>ms</a:t>
            </a:r>
            <a:r>
              <a:rPr lang="en-US" sz="1600" dirty="0">
                <a:latin typeface="Arial" charset="0"/>
              </a:rPr>
              <a:t> 114 </a:t>
            </a:r>
            <a:r>
              <a:rPr lang="en-US" sz="1600" dirty="0" err="1">
                <a:latin typeface="Arial" charset="0"/>
              </a:rPr>
              <a:t>ms</a:t>
            </a:r>
            <a:endParaRPr lang="en-US" sz="1600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1600" dirty="0">
                <a:latin typeface="Arial" charset="0"/>
              </a:rPr>
              <a:t>11  renater-gw.fr1.fr.geant.net (62.40.103.54)  112 </a:t>
            </a:r>
            <a:r>
              <a:rPr lang="en-US" sz="1600" dirty="0" err="1">
                <a:latin typeface="Arial" charset="0"/>
              </a:rPr>
              <a:t>ms</a:t>
            </a:r>
            <a:r>
              <a:rPr lang="en-US" sz="1600" dirty="0">
                <a:latin typeface="Arial" charset="0"/>
              </a:rPr>
              <a:t>  114 </a:t>
            </a:r>
            <a:r>
              <a:rPr lang="en-US" sz="1600" dirty="0" err="1">
                <a:latin typeface="Arial" charset="0"/>
              </a:rPr>
              <a:t>ms</a:t>
            </a:r>
            <a:r>
              <a:rPr lang="en-US" sz="1600" dirty="0">
                <a:latin typeface="Arial" charset="0"/>
              </a:rPr>
              <a:t>  112 </a:t>
            </a:r>
            <a:r>
              <a:rPr lang="en-US" sz="1600" dirty="0" err="1">
                <a:latin typeface="Arial" charset="0"/>
              </a:rPr>
              <a:t>ms</a:t>
            </a:r>
            <a:endParaRPr lang="en-US" sz="1600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1600" dirty="0">
                <a:latin typeface="Arial" charset="0"/>
              </a:rPr>
              <a:t>12  nio-n2.cssi.renater.fr (193.51.206.13)  111 </a:t>
            </a:r>
            <a:r>
              <a:rPr lang="en-US" sz="1600" dirty="0" err="1">
                <a:latin typeface="Arial" charset="0"/>
              </a:rPr>
              <a:t>ms</a:t>
            </a:r>
            <a:r>
              <a:rPr lang="en-US" sz="1600" dirty="0">
                <a:latin typeface="Arial" charset="0"/>
              </a:rPr>
              <a:t>  114 </a:t>
            </a:r>
            <a:r>
              <a:rPr lang="en-US" sz="1600" dirty="0" err="1">
                <a:latin typeface="Arial" charset="0"/>
              </a:rPr>
              <a:t>ms</a:t>
            </a:r>
            <a:r>
              <a:rPr lang="en-US" sz="1600" dirty="0">
                <a:latin typeface="Arial" charset="0"/>
              </a:rPr>
              <a:t>  116 </a:t>
            </a:r>
            <a:r>
              <a:rPr lang="en-US" sz="1600" dirty="0" err="1">
                <a:latin typeface="Arial" charset="0"/>
              </a:rPr>
              <a:t>ms</a:t>
            </a:r>
            <a:endParaRPr lang="en-US" sz="1600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1600" dirty="0">
                <a:latin typeface="Arial" charset="0"/>
              </a:rPr>
              <a:t>13  </a:t>
            </a:r>
            <a:r>
              <a:rPr lang="en-US" sz="1600" dirty="0" err="1">
                <a:latin typeface="Arial" charset="0"/>
              </a:rPr>
              <a:t>nice.cssi.renater.fr</a:t>
            </a:r>
            <a:r>
              <a:rPr lang="en-US" sz="1600" dirty="0">
                <a:latin typeface="Arial" charset="0"/>
              </a:rPr>
              <a:t> (195.220.98.102)  123 </a:t>
            </a:r>
            <a:r>
              <a:rPr lang="en-US" sz="1600" dirty="0" err="1">
                <a:latin typeface="Arial" charset="0"/>
              </a:rPr>
              <a:t>ms</a:t>
            </a:r>
            <a:r>
              <a:rPr lang="en-US" sz="1600" dirty="0">
                <a:latin typeface="Arial" charset="0"/>
              </a:rPr>
              <a:t>  125 </a:t>
            </a:r>
            <a:r>
              <a:rPr lang="en-US" sz="1600" dirty="0" err="1">
                <a:latin typeface="Arial" charset="0"/>
              </a:rPr>
              <a:t>ms</a:t>
            </a:r>
            <a:r>
              <a:rPr lang="en-US" sz="1600" dirty="0">
                <a:latin typeface="Arial" charset="0"/>
              </a:rPr>
              <a:t>  124 </a:t>
            </a:r>
            <a:r>
              <a:rPr lang="en-US" sz="1600" dirty="0" err="1">
                <a:latin typeface="Arial" charset="0"/>
              </a:rPr>
              <a:t>ms</a:t>
            </a:r>
            <a:endParaRPr lang="en-US" sz="1600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1600" dirty="0">
                <a:latin typeface="Arial" charset="0"/>
              </a:rPr>
              <a:t>14  r3t2-nice.cssi.renater.fr (195.220.98.110)  126 </a:t>
            </a:r>
            <a:r>
              <a:rPr lang="en-US" sz="1600" dirty="0" err="1">
                <a:latin typeface="Arial" charset="0"/>
              </a:rPr>
              <a:t>ms</a:t>
            </a:r>
            <a:r>
              <a:rPr lang="en-US" sz="1600" dirty="0">
                <a:latin typeface="Arial" charset="0"/>
              </a:rPr>
              <a:t>  126 </a:t>
            </a:r>
            <a:r>
              <a:rPr lang="en-US" sz="1600" dirty="0" err="1">
                <a:latin typeface="Arial" charset="0"/>
              </a:rPr>
              <a:t>ms</a:t>
            </a:r>
            <a:r>
              <a:rPr lang="en-US" sz="1600" dirty="0">
                <a:latin typeface="Arial" charset="0"/>
              </a:rPr>
              <a:t>  124 </a:t>
            </a:r>
            <a:r>
              <a:rPr lang="en-US" sz="1600" dirty="0" err="1">
                <a:latin typeface="Arial" charset="0"/>
              </a:rPr>
              <a:t>ms</a:t>
            </a:r>
            <a:endParaRPr lang="en-US" sz="1600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1600" dirty="0">
                <a:latin typeface="Arial" charset="0"/>
              </a:rPr>
              <a:t>15  eurecom-valbonne.r3t2.ft.net (193.48.50.54)  135 </a:t>
            </a:r>
            <a:r>
              <a:rPr lang="en-US" sz="1600" dirty="0" err="1">
                <a:latin typeface="Arial" charset="0"/>
              </a:rPr>
              <a:t>ms</a:t>
            </a:r>
            <a:r>
              <a:rPr lang="en-US" sz="1600" dirty="0">
                <a:latin typeface="Arial" charset="0"/>
              </a:rPr>
              <a:t>  128 </a:t>
            </a:r>
            <a:r>
              <a:rPr lang="en-US" sz="1600" dirty="0" err="1">
                <a:latin typeface="Arial" charset="0"/>
              </a:rPr>
              <a:t>ms</a:t>
            </a:r>
            <a:r>
              <a:rPr lang="en-US" sz="1600" dirty="0">
                <a:latin typeface="Arial" charset="0"/>
              </a:rPr>
              <a:t>  133 </a:t>
            </a:r>
            <a:r>
              <a:rPr lang="en-US" sz="1600" dirty="0" err="1">
                <a:latin typeface="Arial" charset="0"/>
              </a:rPr>
              <a:t>ms</a:t>
            </a:r>
            <a:endParaRPr lang="en-US" sz="1600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1600" dirty="0">
                <a:latin typeface="Arial" charset="0"/>
              </a:rPr>
              <a:t>16  194.214.211.25 (194.214.211.25)  126 </a:t>
            </a:r>
            <a:r>
              <a:rPr lang="en-US" sz="1600" dirty="0" err="1">
                <a:latin typeface="Arial" charset="0"/>
              </a:rPr>
              <a:t>ms</a:t>
            </a:r>
            <a:r>
              <a:rPr lang="en-US" sz="1600" dirty="0">
                <a:latin typeface="Arial" charset="0"/>
              </a:rPr>
              <a:t>  128 </a:t>
            </a:r>
            <a:r>
              <a:rPr lang="en-US" sz="1600" dirty="0" err="1">
                <a:latin typeface="Arial" charset="0"/>
              </a:rPr>
              <a:t>ms</a:t>
            </a:r>
            <a:r>
              <a:rPr lang="en-US" sz="1600" dirty="0">
                <a:latin typeface="Arial" charset="0"/>
              </a:rPr>
              <a:t>  126 </a:t>
            </a:r>
            <a:r>
              <a:rPr lang="en-US" sz="1600" dirty="0" err="1">
                <a:latin typeface="Arial" charset="0"/>
              </a:rPr>
              <a:t>ms</a:t>
            </a:r>
            <a:endParaRPr lang="en-US" sz="1600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1600" dirty="0">
                <a:latin typeface="Arial" charset="0"/>
              </a:rPr>
              <a:t>17  * * *</a:t>
            </a:r>
          </a:p>
          <a:p>
            <a:pPr>
              <a:lnSpc>
                <a:spcPct val="80000"/>
              </a:lnSpc>
            </a:pPr>
            <a:r>
              <a:rPr lang="en-US" sz="1600" dirty="0">
                <a:latin typeface="Arial" charset="0"/>
              </a:rPr>
              <a:t>18  * * *</a:t>
            </a:r>
          </a:p>
          <a:p>
            <a:pPr>
              <a:lnSpc>
                <a:spcPct val="80000"/>
              </a:lnSpc>
            </a:pPr>
            <a:r>
              <a:rPr lang="en-US" sz="1600" dirty="0">
                <a:latin typeface="Arial" charset="0"/>
              </a:rPr>
              <a:t>19  </a:t>
            </a:r>
            <a:r>
              <a:rPr lang="en-US" sz="1600" dirty="0" err="1">
                <a:latin typeface="Arial" charset="0"/>
              </a:rPr>
              <a:t>fantasia.eurecom.fr</a:t>
            </a:r>
            <a:r>
              <a:rPr lang="en-US" sz="1600" dirty="0">
                <a:latin typeface="Arial" charset="0"/>
              </a:rPr>
              <a:t> (193.55.113.142)  132 </a:t>
            </a:r>
            <a:r>
              <a:rPr lang="en-US" sz="1600" dirty="0" err="1">
                <a:latin typeface="Arial" charset="0"/>
              </a:rPr>
              <a:t>ms</a:t>
            </a:r>
            <a:r>
              <a:rPr lang="en-US" sz="1600" dirty="0">
                <a:latin typeface="Arial" charset="0"/>
              </a:rPr>
              <a:t>  128 </a:t>
            </a:r>
            <a:r>
              <a:rPr lang="en-US" sz="1600" dirty="0" err="1">
                <a:latin typeface="Arial" charset="0"/>
              </a:rPr>
              <a:t>ms</a:t>
            </a:r>
            <a:r>
              <a:rPr lang="en-US" sz="1600" dirty="0">
                <a:latin typeface="Arial" charset="0"/>
              </a:rPr>
              <a:t>  136</a:t>
            </a:r>
            <a:r>
              <a:rPr lang="en-US" dirty="0"/>
              <a:t> </a:t>
            </a:r>
            <a:r>
              <a:rPr lang="en-US" sz="1600" dirty="0" err="1"/>
              <a:t>ms</a:t>
            </a:r>
            <a:endParaRPr lang="en-US" sz="1600" dirty="0"/>
          </a:p>
        </p:txBody>
      </p:sp>
      <p:sp>
        <p:nvSpPr>
          <p:cNvPr id="119814" name="Text Box 5"/>
          <p:cNvSpPr txBox="1">
            <a:spLocks noChangeArrowheads="1"/>
          </p:cNvSpPr>
          <p:nvPr/>
        </p:nvSpPr>
        <p:spPr bwMode="auto">
          <a:xfrm>
            <a:off x="755576" y="1412776"/>
            <a:ext cx="8193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 err="1">
                <a:solidFill>
                  <a:srgbClr val="FF0000"/>
                </a:solidFill>
                <a:latin typeface="+mn-lt"/>
              </a:rPr>
              <a:t>traceroute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: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gaia.cs.umass.edu</a:t>
            </a:r>
            <a:r>
              <a:rPr lang="en-US" dirty="0">
                <a:latin typeface="+mn-lt"/>
              </a:rPr>
              <a:t> to </a:t>
            </a:r>
            <a:r>
              <a:rPr lang="en-US" dirty="0" err="1">
                <a:latin typeface="+mn-lt"/>
              </a:rPr>
              <a:t>www.eurecom.fr</a:t>
            </a:r>
            <a:endParaRPr lang="en-US" dirty="0">
              <a:latin typeface="+mn-lt"/>
            </a:endParaRPr>
          </a:p>
        </p:txBody>
      </p:sp>
      <p:sp>
        <p:nvSpPr>
          <p:cNvPr id="119815" name="Line 6"/>
          <p:cNvSpPr>
            <a:spLocks noChangeShapeType="1"/>
          </p:cNvSpPr>
          <p:nvPr/>
        </p:nvSpPr>
        <p:spPr bwMode="auto">
          <a:xfrm>
            <a:off x="1547664" y="5949280"/>
            <a:ext cx="1231900" cy="84137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816" name="Text Box 7"/>
          <p:cNvSpPr txBox="1">
            <a:spLocks noChangeArrowheads="1"/>
          </p:cNvSpPr>
          <p:nvPr/>
        </p:nvSpPr>
        <p:spPr bwMode="auto">
          <a:xfrm>
            <a:off x="2339752" y="1772816"/>
            <a:ext cx="45656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 dirty="0">
                <a:solidFill>
                  <a:srgbClr val="FF0000"/>
                </a:solidFill>
                <a:latin typeface="+mn-lt"/>
              </a:rPr>
              <a:t>Three delay measurements from </a:t>
            </a:r>
          </a:p>
          <a:p>
            <a:r>
              <a:rPr lang="en-US" sz="1800" dirty="0" err="1">
                <a:solidFill>
                  <a:srgbClr val="FF0000"/>
                </a:solidFill>
                <a:latin typeface="+mn-lt"/>
              </a:rPr>
              <a:t>gaia.cs.umass.edu</a:t>
            </a:r>
            <a:r>
              <a:rPr lang="en-US" sz="1800" dirty="0">
                <a:solidFill>
                  <a:srgbClr val="FF0000"/>
                </a:solidFill>
                <a:latin typeface="+mn-lt"/>
              </a:rPr>
              <a:t> to </a:t>
            </a:r>
            <a:r>
              <a:rPr lang="en-US" sz="1800" dirty="0" err="1">
                <a:solidFill>
                  <a:srgbClr val="FF0000"/>
                </a:solidFill>
                <a:latin typeface="+mn-lt"/>
              </a:rPr>
              <a:t>cs-gw.cs.umass.edu</a:t>
            </a:r>
            <a:r>
              <a:rPr lang="en-US" sz="1800" dirty="0">
                <a:solidFill>
                  <a:srgbClr val="FF0000"/>
                </a:solidFill>
                <a:latin typeface="+mn-lt"/>
              </a:rPr>
              <a:t> </a:t>
            </a:r>
          </a:p>
        </p:txBody>
      </p:sp>
      <p:sp>
        <p:nvSpPr>
          <p:cNvPr id="119817" name="Line 8"/>
          <p:cNvSpPr>
            <a:spLocks noChangeShapeType="1"/>
          </p:cNvSpPr>
          <p:nvPr/>
        </p:nvSpPr>
        <p:spPr bwMode="auto">
          <a:xfrm flipV="1">
            <a:off x="3707904" y="2492896"/>
            <a:ext cx="360040" cy="216024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818" name="Line 9"/>
          <p:cNvSpPr>
            <a:spLocks noChangeShapeType="1"/>
          </p:cNvSpPr>
          <p:nvPr/>
        </p:nvSpPr>
        <p:spPr bwMode="auto">
          <a:xfrm flipH="1" flipV="1">
            <a:off x="4211960" y="2492896"/>
            <a:ext cx="72008" cy="216024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819" name="Line 10"/>
          <p:cNvSpPr>
            <a:spLocks noChangeShapeType="1"/>
          </p:cNvSpPr>
          <p:nvPr/>
        </p:nvSpPr>
        <p:spPr bwMode="auto">
          <a:xfrm flipH="1" flipV="1">
            <a:off x="4571999" y="2492895"/>
            <a:ext cx="150689" cy="246509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821" name="Text Box 12"/>
          <p:cNvSpPr txBox="1">
            <a:spLocks noChangeArrowheads="1"/>
          </p:cNvSpPr>
          <p:nvPr/>
        </p:nvSpPr>
        <p:spPr bwMode="auto">
          <a:xfrm>
            <a:off x="2857500" y="5877272"/>
            <a:ext cx="62865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 dirty="0">
                <a:solidFill>
                  <a:srgbClr val="FF0000"/>
                </a:solidFill>
                <a:latin typeface="Comic Sans MS" charset="0"/>
              </a:rPr>
              <a:t>* </a:t>
            </a:r>
            <a:r>
              <a:rPr lang="en-US" sz="1800" dirty="0">
                <a:solidFill>
                  <a:srgbClr val="FF0000"/>
                </a:solidFill>
                <a:latin typeface="+mn-lt"/>
              </a:rPr>
              <a:t>means no response (probe lost, router not replying)</a:t>
            </a:r>
          </a:p>
        </p:txBody>
      </p:sp>
      <p:sp>
        <p:nvSpPr>
          <p:cNvPr id="119822" name="Freeform 14"/>
          <p:cNvSpPr>
            <a:spLocks/>
          </p:cNvSpPr>
          <p:nvPr/>
        </p:nvSpPr>
        <p:spPr bwMode="auto">
          <a:xfrm>
            <a:off x="6156176" y="4005064"/>
            <a:ext cx="1012825" cy="246063"/>
          </a:xfrm>
          <a:custGeom>
            <a:avLst/>
            <a:gdLst>
              <a:gd name="T0" fmla="*/ 593 w 638"/>
              <a:gd name="T1" fmla="*/ 0 h 155"/>
              <a:gd name="T2" fmla="*/ 623 w 638"/>
              <a:gd name="T3" fmla="*/ 38 h 155"/>
              <a:gd name="T4" fmla="*/ 608 w 638"/>
              <a:gd name="T5" fmla="*/ 123 h 155"/>
              <a:gd name="T6" fmla="*/ 446 w 638"/>
              <a:gd name="T7" fmla="*/ 154 h 155"/>
              <a:gd name="T8" fmla="*/ 0 w 638"/>
              <a:gd name="T9" fmla="*/ 130 h 1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38"/>
              <a:gd name="T16" fmla="*/ 0 h 155"/>
              <a:gd name="T17" fmla="*/ 638 w 638"/>
              <a:gd name="T18" fmla="*/ 155 h 1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38" h="155">
                <a:moveTo>
                  <a:pt x="593" y="0"/>
                </a:moveTo>
                <a:cubicBezTo>
                  <a:pt x="607" y="9"/>
                  <a:pt x="621" y="18"/>
                  <a:pt x="623" y="38"/>
                </a:cubicBezTo>
                <a:cubicBezTo>
                  <a:pt x="625" y="58"/>
                  <a:pt x="638" y="104"/>
                  <a:pt x="608" y="123"/>
                </a:cubicBezTo>
                <a:cubicBezTo>
                  <a:pt x="578" y="142"/>
                  <a:pt x="547" y="153"/>
                  <a:pt x="446" y="154"/>
                </a:cubicBezTo>
                <a:cubicBezTo>
                  <a:pt x="345" y="155"/>
                  <a:pt x="72" y="133"/>
                  <a:pt x="0" y="130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9823" name="Text Box 15"/>
          <p:cNvSpPr txBox="1">
            <a:spLocks noChangeArrowheads="1"/>
          </p:cNvSpPr>
          <p:nvPr/>
        </p:nvSpPr>
        <p:spPr bwMode="auto">
          <a:xfrm>
            <a:off x="7164288" y="3789040"/>
            <a:ext cx="152567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+mn-lt"/>
              </a:rPr>
              <a:t>trans-oceanic</a:t>
            </a:r>
          </a:p>
          <a:p>
            <a:r>
              <a:rPr lang="en-US" sz="2000" dirty="0">
                <a:solidFill>
                  <a:srgbClr val="FF0000"/>
                </a:solidFill>
                <a:latin typeface="+mn-lt"/>
              </a:rPr>
              <a:t>link</a:t>
            </a:r>
            <a:endParaRPr lang="en-US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500758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Traceroute</a:t>
            </a:r>
            <a:r>
              <a:rPr lang="en-US" dirty="0" smtClean="0"/>
              <a:t> Command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Man</a:t>
            </a:r>
            <a:r>
              <a:rPr lang="en-US" dirty="0" smtClean="0"/>
              <a:t> pages will give you the full options that can be used with </a:t>
            </a:r>
            <a:r>
              <a:rPr lang="en-US" i="1" dirty="0" err="1" smtClean="0"/>
              <a:t>traceroute</a:t>
            </a:r>
            <a:endParaRPr lang="en-US" i="1" dirty="0" smtClean="0"/>
          </a:p>
          <a:p>
            <a:r>
              <a:rPr lang="en-US" dirty="0" smtClean="0"/>
              <a:t>Example below specifies the time to wait ‘</a:t>
            </a:r>
            <a:r>
              <a:rPr lang="en-US" dirty="0" smtClean="0">
                <a:solidFill>
                  <a:srgbClr val="FF0000"/>
                </a:solidFill>
              </a:rPr>
              <a:t>w</a:t>
            </a:r>
            <a:r>
              <a:rPr lang="en-US" dirty="0" smtClean="0"/>
              <a:t>’ for a response before giving up (5secs default), the number of queries ‘</a:t>
            </a:r>
            <a:r>
              <a:rPr lang="en-US" dirty="0" smtClean="0">
                <a:solidFill>
                  <a:srgbClr val="FF0000"/>
                </a:solidFill>
              </a:rPr>
              <a:t>q</a:t>
            </a:r>
            <a:r>
              <a:rPr lang="en-US" dirty="0" smtClean="0"/>
              <a:t>’ to send (3 default), and max number of hops ‘</a:t>
            </a:r>
            <a:r>
              <a:rPr lang="en-US" dirty="0" smtClean="0">
                <a:solidFill>
                  <a:srgbClr val="FF0000"/>
                </a:solidFill>
              </a:rPr>
              <a:t>m</a:t>
            </a:r>
            <a:r>
              <a:rPr lang="en-US" dirty="0" smtClean="0"/>
              <a:t>’ to reach destination (30 default)</a:t>
            </a:r>
          </a:p>
          <a:p>
            <a:r>
              <a:rPr lang="en-US" dirty="0" err="1" smtClean="0"/>
              <a:t>traceroute</a:t>
            </a:r>
            <a:r>
              <a:rPr lang="en-US" dirty="0" smtClean="0"/>
              <a:t> </a:t>
            </a:r>
            <a:r>
              <a:rPr lang="en-US" dirty="0"/>
              <a:t>-w 3 -q 1 -m 16 </a:t>
            </a:r>
            <a:r>
              <a:rPr lang="en-US" dirty="0" err="1" smtClean="0"/>
              <a:t>test.com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97850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Jitter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5069160"/>
          </a:xfrm>
        </p:spPr>
        <p:txBody>
          <a:bodyPr/>
          <a:lstStyle/>
          <a:p>
            <a:r>
              <a:rPr lang="en-GB" dirty="0" smtClean="0"/>
              <a:t>Jitter is: Variation </a:t>
            </a:r>
            <a:r>
              <a:rPr lang="en-GB" dirty="0"/>
              <a:t>in packet delay</a:t>
            </a:r>
          </a:p>
          <a:p>
            <a:r>
              <a:rPr lang="en-GB" dirty="0"/>
              <a:t>Causes</a:t>
            </a:r>
          </a:p>
          <a:p>
            <a:pPr lvl="1"/>
            <a:r>
              <a:rPr lang="en-GB" dirty="0"/>
              <a:t>Variation in packet lengths -&gt; different transmission times</a:t>
            </a:r>
          </a:p>
          <a:p>
            <a:pPr lvl="1"/>
            <a:r>
              <a:rPr lang="en-GB" dirty="0"/>
              <a:t>Variation in path lengths -&gt; no fixed paths in the </a:t>
            </a:r>
            <a:r>
              <a:rPr lang="en-GB" dirty="0" smtClean="0"/>
              <a:t>Internet</a:t>
            </a:r>
          </a:p>
          <a:p>
            <a:r>
              <a:rPr lang="en-GB" dirty="0" smtClean="0"/>
              <a:t>Jitter is caused by the technology of the Internet</a:t>
            </a:r>
          </a:p>
          <a:p>
            <a:pPr lvl="1"/>
            <a:r>
              <a:rPr lang="en-GB" dirty="0" smtClean="0"/>
              <a:t>Routers </a:t>
            </a:r>
            <a:r>
              <a:rPr lang="en-GB" dirty="0" smtClean="0"/>
              <a:t>are capacity </a:t>
            </a:r>
            <a:r>
              <a:rPr lang="en-GB" dirty="0" smtClean="0"/>
              <a:t>bound and demand on routers changes rapidly</a:t>
            </a:r>
          </a:p>
          <a:p>
            <a:pPr lvl="1"/>
            <a:r>
              <a:rPr lang="en-GB" dirty="0" smtClean="0"/>
              <a:t>Some link layers (notably wireless) are shared medium so transmitters will conflict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51555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Straight Arrow Connector 28"/>
          <p:cNvCxnSpPr/>
          <p:nvPr/>
        </p:nvCxnSpPr>
        <p:spPr>
          <a:xfrm>
            <a:off x="3571875" y="1990725"/>
            <a:ext cx="1857375" cy="7143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5400000">
            <a:off x="1108075" y="4240213"/>
            <a:ext cx="4929187" cy="1588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5400000">
            <a:off x="2965450" y="4240213"/>
            <a:ext cx="4929187" cy="1588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04" name="TextBox 34"/>
          <p:cNvSpPr txBox="1">
            <a:spLocks noChangeArrowheads="1"/>
          </p:cNvSpPr>
          <p:nvPr/>
        </p:nvSpPr>
        <p:spPr bwMode="auto">
          <a:xfrm>
            <a:off x="1600200" y="6389688"/>
            <a:ext cx="15716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GB">
                <a:latin typeface="Tw Cen MT" charset="0"/>
              </a:rPr>
              <a:t>Sender</a:t>
            </a:r>
          </a:p>
        </p:txBody>
      </p:sp>
      <p:sp>
        <p:nvSpPr>
          <p:cNvPr id="25605" name="TextBox 35"/>
          <p:cNvSpPr txBox="1">
            <a:spLocks noChangeArrowheads="1"/>
          </p:cNvSpPr>
          <p:nvPr/>
        </p:nvSpPr>
        <p:spPr bwMode="auto">
          <a:xfrm>
            <a:off x="5791200" y="6389688"/>
            <a:ext cx="20716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GB">
                <a:latin typeface="Tw Cen MT" charset="0"/>
              </a:rPr>
              <a:t>Receiver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3571875" y="2633663"/>
            <a:ext cx="1857375" cy="10001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3571875" y="3276600"/>
            <a:ext cx="1857375" cy="7858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3571875" y="3919538"/>
            <a:ext cx="1864221" cy="14536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>
            <a:off x="3571875" y="4562475"/>
            <a:ext cx="1864221" cy="11707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3457575" y="1919288"/>
            <a:ext cx="214313" cy="0"/>
          </a:xfrm>
          <a:prstGeom prst="line">
            <a:avLst/>
          </a:prstGeom>
          <a:ln w="22225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3457575" y="2562225"/>
            <a:ext cx="214313" cy="0"/>
          </a:xfrm>
          <a:prstGeom prst="line">
            <a:avLst/>
          </a:prstGeom>
          <a:ln w="22225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3473450" y="3205163"/>
            <a:ext cx="214313" cy="0"/>
          </a:xfrm>
          <a:prstGeom prst="line">
            <a:avLst/>
          </a:prstGeom>
          <a:ln w="22225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3457575" y="3848100"/>
            <a:ext cx="214313" cy="0"/>
          </a:xfrm>
          <a:prstGeom prst="line">
            <a:avLst/>
          </a:prstGeom>
          <a:ln w="22225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3473450" y="4491038"/>
            <a:ext cx="214313" cy="0"/>
          </a:xfrm>
          <a:prstGeom prst="line">
            <a:avLst/>
          </a:prstGeom>
          <a:ln w="22225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5314950" y="1919288"/>
            <a:ext cx="214313" cy="0"/>
          </a:xfrm>
          <a:prstGeom prst="line">
            <a:avLst/>
          </a:prstGeom>
          <a:ln w="22225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5316538" y="2562225"/>
            <a:ext cx="214312" cy="0"/>
          </a:xfrm>
          <a:prstGeom prst="line">
            <a:avLst/>
          </a:prstGeom>
          <a:ln w="22225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5332413" y="3205163"/>
            <a:ext cx="214312" cy="0"/>
          </a:xfrm>
          <a:prstGeom prst="line">
            <a:avLst/>
          </a:prstGeom>
          <a:ln w="22225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5316538" y="3848100"/>
            <a:ext cx="214312" cy="0"/>
          </a:xfrm>
          <a:prstGeom prst="line">
            <a:avLst/>
          </a:prstGeom>
          <a:ln w="22225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5332413" y="4491038"/>
            <a:ext cx="214312" cy="0"/>
          </a:xfrm>
          <a:prstGeom prst="line">
            <a:avLst/>
          </a:prstGeom>
          <a:ln w="22225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5313363" y="5133975"/>
            <a:ext cx="214312" cy="0"/>
          </a:xfrm>
          <a:prstGeom prst="line">
            <a:avLst/>
          </a:prstGeom>
          <a:ln w="22225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5329238" y="5776913"/>
            <a:ext cx="214312" cy="0"/>
          </a:xfrm>
          <a:prstGeom prst="line">
            <a:avLst/>
          </a:prstGeom>
          <a:ln w="22225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3465513" y="5133975"/>
            <a:ext cx="214312" cy="0"/>
          </a:xfrm>
          <a:prstGeom prst="line">
            <a:avLst/>
          </a:prstGeom>
          <a:ln w="22225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3481388" y="5776913"/>
            <a:ext cx="214312" cy="0"/>
          </a:xfrm>
          <a:prstGeom prst="line">
            <a:avLst/>
          </a:prstGeom>
          <a:ln w="22225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GB" dirty="0" smtClean="0"/>
              <a:t>Jitter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1259632" y="2060848"/>
            <a:ext cx="19041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Client A sends at</a:t>
            </a:r>
          </a:p>
          <a:p>
            <a:r>
              <a:rPr lang="en-US" dirty="0">
                <a:solidFill>
                  <a:srgbClr val="FF0000"/>
                </a:solidFill>
              </a:rPr>
              <a:t>f</a:t>
            </a:r>
            <a:r>
              <a:rPr lang="en-US" dirty="0" smtClean="0">
                <a:solidFill>
                  <a:srgbClr val="FF0000"/>
                </a:solidFill>
              </a:rPr>
              <a:t>ixed</a:t>
            </a:r>
            <a:r>
              <a:rPr lang="en-US" dirty="0" smtClean="0"/>
              <a:t> intervals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6228184" y="2204864"/>
            <a:ext cx="21732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Client B receives at</a:t>
            </a:r>
          </a:p>
          <a:p>
            <a:r>
              <a:rPr lang="en-US" dirty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rregular</a:t>
            </a:r>
            <a:r>
              <a:rPr lang="en-US" dirty="0" smtClean="0"/>
              <a:t> intervals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 flipH="1">
            <a:off x="5652120" y="2636912"/>
            <a:ext cx="360040" cy="43204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H="1">
            <a:off x="5724128" y="2924944"/>
            <a:ext cx="576064" cy="93610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100441" y="4437112"/>
            <a:ext cx="30331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Sometimes packets</a:t>
            </a:r>
          </a:p>
          <a:p>
            <a:r>
              <a:rPr lang="en-US" dirty="0"/>
              <a:t>a</a:t>
            </a:r>
            <a:r>
              <a:rPr lang="en-US" dirty="0" smtClean="0"/>
              <a:t>rrive </a:t>
            </a:r>
            <a:r>
              <a:rPr lang="en-US" dirty="0" smtClean="0">
                <a:solidFill>
                  <a:srgbClr val="FF0000"/>
                </a:solidFill>
              </a:rPr>
              <a:t>after</a:t>
            </a:r>
            <a:r>
              <a:rPr lang="en-US" dirty="0" smtClean="0"/>
              <a:t> interval </a:t>
            </a:r>
            <a:r>
              <a:rPr lang="en-US" dirty="0" smtClean="0">
                <a:solidFill>
                  <a:srgbClr val="FF0000"/>
                </a:solidFill>
              </a:rPr>
              <a:t>deadline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5508104" y="5013176"/>
            <a:ext cx="576064" cy="28803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ight Brace 10"/>
          <p:cNvSpPr/>
          <p:nvPr/>
        </p:nvSpPr>
        <p:spPr>
          <a:xfrm>
            <a:off x="5508104" y="2708920"/>
            <a:ext cx="144016" cy="864096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Brace 13"/>
          <p:cNvSpPr/>
          <p:nvPr/>
        </p:nvSpPr>
        <p:spPr>
          <a:xfrm>
            <a:off x="5508104" y="3645024"/>
            <a:ext cx="144016" cy="432048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8312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Arrow Connector 4"/>
          <p:cNvCxnSpPr/>
          <p:nvPr/>
        </p:nvCxnSpPr>
        <p:spPr>
          <a:xfrm>
            <a:off x="1071563" y="6192838"/>
            <a:ext cx="5857875" cy="1587"/>
          </a:xfrm>
          <a:prstGeom prst="straightConnector1">
            <a:avLst/>
          </a:prstGeom>
          <a:ln w="22225"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rot="5400000" flipH="1" flipV="1">
            <a:off x="-1215231" y="3907631"/>
            <a:ext cx="4572000" cy="1588"/>
          </a:xfrm>
          <a:prstGeom prst="straightConnector1">
            <a:avLst/>
          </a:prstGeom>
          <a:ln w="22225"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036" name="TextBox 6"/>
          <p:cNvSpPr txBox="1">
            <a:spLocks noChangeArrowheads="1"/>
          </p:cNvSpPr>
          <p:nvPr/>
        </p:nvSpPr>
        <p:spPr bwMode="auto">
          <a:xfrm>
            <a:off x="5214938" y="6264275"/>
            <a:ext cx="18923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/>
              <a:t>Interpacket arrival time</a:t>
            </a:r>
            <a:endParaRPr lang="en-GB" sz="1800"/>
          </a:p>
        </p:txBody>
      </p:sp>
      <p:sp>
        <p:nvSpPr>
          <p:cNvPr id="44037" name="TextBox 7"/>
          <p:cNvSpPr txBox="1">
            <a:spLocks noChangeArrowheads="1"/>
          </p:cNvSpPr>
          <p:nvPr/>
        </p:nvSpPr>
        <p:spPr bwMode="auto">
          <a:xfrm rot="-5400000">
            <a:off x="-268287" y="3770312"/>
            <a:ext cx="19875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/>
              <a:t>Frequency of occurrence</a:t>
            </a:r>
            <a:endParaRPr lang="en-GB" sz="1800"/>
          </a:p>
        </p:txBody>
      </p:sp>
      <p:cxnSp>
        <p:nvCxnSpPr>
          <p:cNvPr id="9" name="Straight Connector 8"/>
          <p:cNvCxnSpPr/>
          <p:nvPr/>
        </p:nvCxnSpPr>
        <p:spPr>
          <a:xfrm rot="5400000" flipH="1" flipV="1">
            <a:off x="2107406" y="4299744"/>
            <a:ext cx="3786188" cy="0"/>
          </a:xfrm>
          <a:prstGeom prst="line">
            <a:avLst/>
          </a:prstGeom>
          <a:ln w="22225">
            <a:prstDash val="sysDot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039" name="TextBox 9"/>
          <p:cNvSpPr txBox="1">
            <a:spLocks noChangeArrowheads="1"/>
          </p:cNvSpPr>
          <p:nvPr/>
        </p:nvSpPr>
        <p:spPr bwMode="auto">
          <a:xfrm>
            <a:off x="4143375" y="1692275"/>
            <a:ext cx="7334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/>
              <a:t>Correct</a:t>
            </a:r>
          </a:p>
          <a:p>
            <a:pPr eaLnBrk="1" hangingPunct="1"/>
            <a:r>
              <a:rPr lang="en-GB" sz="1400"/>
              <a:t>spacing</a:t>
            </a:r>
          </a:p>
        </p:txBody>
      </p:sp>
      <p:sp>
        <p:nvSpPr>
          <p:cNvPr id="11" name="Freeform 10"/>
          <p:cNvSpPr/>
          <p:nvPr/>
        </p:nvSpPr>
        <p:spPr>
          <a:xfrm>
            <a:off x="1841500" y="2547938"/>
            <a:ext cx="4302125" cy="3644900"/>
          </a:xfrm>
          <a:custGeom>
            <a:avLst/>
            <a:gdLst>
              <a:gd name="connsiteX0" fmla="*/ 0 w 4667504"/>
              <a:gd name="connsiteY0" fmla="*/ 3651504 h 4118864"/>
              <a:gd name="connsiteX1" fmla="*/ 1280160 w 4667504"/>
              <a:gd name="connsiteY1" fmla="*/ 3468624 h 4118864"/>
              <a:gd name="connsiteX2" fmla="*/ 2145792 w 4667504"/>
              <a:gd name="connsiteY2" fmla="*/ 6096 h 4118864"/>
              <a:gd name="connsiteX3" fmla="*/ 2877312 w 4667504"/>
              <a:gd name="connsiteY3" fmla="*/ 3505200 h 4118864"/>
              <a:gd name="connsiteX4" fmla="*/ 4437888 w 4667504"/>
              <a:gd name="connsiteY4" fmla="*/ 3688080 h 4118864"/>
              <a:gd name="connsiteX5" fmla="*/ 4255008 w 4667504"/>
              <a:gd name="connsiteY5" fmla="*/ 3602736 h 4118864"/>
              <a:gd name="connsiteX6" fmla="*/ 4011168 w 4667504"/>
              <a:gd name="connsiteY6" fmla="*/ 2919984 h 4118864"/>
              <a:gd name="connsiteX0" fmla="*/ 0 w 4667504"/>
              <a:gd name="connsiteY0" fmla="*/ 3651504 h 4118864"/>
              <a:gd name="connsiteX1" fmla="*/ 1280160 w 4667504"/>
              <a:gd name="connsiteY1" fmla="*/ 3468624 h 4118864"/>
              <a:gd name="connsiteX2" fmla="*/ 2145792 w 4667504"/>
              <a:gd name="connsiteY2" fmla="*/ 6096 h 4118864"/>
              <a:gd name="connsiteX3" fmla="*/ 2877312 w 4667504"/>
              <a:gd name="connsiteY3" fmla="*/ 3505200 h 4118864"/>
              <a:gd name="connsiteX4" fmla="*/ 4437888 w 4667504"/>
              <a:gd name="connsiteY4" fmla="*/ 3688080 h 4118864"/>
              <a:gd name="connsiteX5" fmla="*/ 4255008 w 4667504"/>
              <a:gd name="connsiteY5" fmla="*/ 3602736 h 4118864"/>
              <a:gd name="connsiteX0" fmla="*/ 0 w 4437888"/>
              <a:gd name="connsiteY0" fmla="*/ 3651504 h 4118864"/>
              <a:gd name="connsiteX1" fmla="*/ 1280160 w 4437888"/>
              <a:gd name="connsiteY1" fmla="*/ 3468624 h 4118864"/>
              <a:gd name="connsiteX2" fmla="*/ 2145792 w 4437888"/>
              <a:gd name="connsiteY2" fmla="*/ 6096 h 4118864"/>
              <a:gd name="connsiteX3" fmla="*/ 2877312 w 4437888"/>
              <a:gd name="connsiteY3" fmla="*/ 3505200 h 4118864"/>
              <a:gd name="connsiteX4" fmla="*/ 4437888 w 4437888"/>
              <a:gd name="connsiteY4" fmla="*/ 3688080 h 4118864"/>
              <a:gd name="connsiteX0" fmla="*/ 0 w 4374082"/>
              <a:gd name="connsiteY0" fmla="*/ 3651504 h 4109341"/>
              <a:gd name="connsiteX1" fmla="*/ 1280160 w 4374082"/>
              <a:gd name="connsiteY1" fmla="*/ 3468624 h 4109341"/>
              <a:gd name="connsiteX2" fmla="*/ 2145792 w 4374082"/>
              <a:gd name="connsiteY2" fmla="*/ 6096 h 4109341"/>
              <a:gd name="connsiteX3" fmla="*/ 2877312 w 4374082"/>
              <a:gd name="connsiteY3" fmla="*/ 3505200 h 4109341"/>
              <a:gd name="connsiteX4" fmla="*/ 4374082 w 4374082"/>
              <a:gd name="connsiteY4" fmla="*/ 3630944 h 4109341"/>
              <a:gd name="connsiteX0" fmla="*/ 0 w 4374082"/>
              <a:gd name="connsiteY0" fmla="*/ 3737418 h 4162106"/>
              <a:gd name="connsiteX1" fmla="*/ 1280160 w 4374082"/>
              <a:gd name="connsiteY1" fmla="*/ 3554538 h 4162106"/>
              <a:gd name="connsiteX2" fmla="*/ 2145792 w 4374082"/>
              <a:gd name="connsiteY2" fmla="*/ 92010 h 4162106"/>
              <a:gd name="connsiteX3" fmla="*/ 2802446 w 4374082"/>
              <a:gd name="connsiteY3" fmla="*/ 3002479 h 4162106"/>
              <a:gd name="connsiteX4" fmla="*/ 4374082 w 4374082"/>
              <a:gd name="connsiteY4" fmla="*/ 3716858 h 4162106"/>
              <a:gd name="connsiteX0" fmla="*/ 0 w 4374082"/>
              <a:gd name="connsiteY0" fmla="*/ 3645408 h 3857752"/>
              <a:gd name="connsiteX1" fmla="*/ 1516562 w 4374082"/>
              <a:gd name="connsiteY1" fmla="*/ 2910469 h 3857752"/>
              <a:gd name="connsiteX2" fmla="*/ 2145792 w 4374082"/>
              <a:gd name="connsiteY2" fmla="*/ 0 h 3857752"/>
              <a:gd name="connsiteX3" fmla="*/ 2802446 w 4374082"/>
              <a:gd name="connsiteY3" fmla="*/ 2910469 h 3857752"/>
              <a:gd name="connsiteX4" fmla="*/ 4374082 w 4374082"/>
              <a:gd name="connsiteY4" fmla="*/ 3624848 h 3857752"/>
              <a:gd name="connsiteX0" fmla="*/ 0 w 4374082"/>
              <a:gd name="connsiteY0" fmla="*/ 3645408 h 3645408"/>
              <a:gd name="connsiteX1" fmla="*/ 1516562 w 4374082"/>
              <a:gd name="connsiteY1" fmla="*/ 2910469 h 3645408"/>
              <a:gd name="connsiteX2" fmla="*/ 2145792 w 4374082"/>
              <a:gd name="connsiteY2" fmla="*/ 0 h 3645408"/>
              <a:gd name="connsiteX3" fmla="*/ 2802446 w 4374082"/>
              <a:gd name="connsiteY3" fmla="*/ 2910469 h 3645408"/>
              <a:gd name="connsiteX4" fmla="*/ 4374082 w 4374082"/>
              <a:gd name="connsiteY4" fmla="*/ 3624848 h 3645408"/>
              <a:gd name="connsiteX0" fmla="*/ 0 w 4374082"/>
              <a:gd name="connsiteY0" fmla="*/ 3645408 h 3645408"/>
              <a:gd name="connsiteX1" fmla="*/ 1516562 w 4374082"/>
              <a:gd name="connsiteY1" fmla="*/ 2910469 h 3645408"/>
              <a:gd name="connsiteX2" fmla="*/ 2145792 w 4374082"/>
              <a:gd name="connsiteY2" fmla="*/ 0 h 3645408"/>
              <a:gd name="connsiteX3" fmla="*/ 2802446 w 4374082"/>
              <a:gd name="connsiteY3" fmla="*/ 2910469 h 3645408"/>
              <a:gd name="connsiteX4" fmla="*/ 4374082 w 4374082"/>
              <a:gd name="connsiteY4" fmla="*/ 3624848 h 3645408"/>
              <a:gd name="connsiteX0" fmla="*/ 0 w 4374082"/>
              <a:gd name="connsiteY0" fmla="*/ 3645408 h 3645408"/>
              <a:gd name="connsiteX1" fmla="*/ 1516562 w 4374082"/>
              <a:gd name="connsiteY1" fmla="*/ 2910469 h 3645408"/>
              <a:gd name="connsiteX2" fmla="*/ 2145792 w 4374082"/>
              <a:gd name="connsiteY2" fmla="*/ 0 h 3645408"/>
              <a:gd name="connsiteX3" fmla="*/ 2802446 w 4374082"/>
              <a:gd name="connsiteY3" fmla="*/ 2910469 h 3645408"/>
              <a:gd name="connsiteX4" fmla="*/ 4374082 w 4374082"/>
              <a:gd name="connsiteY4" fmla="*/ 3624848 h 3645408"/>
              <a:gd name="connsiteX0" fmla="*/ 0 w 4302644"/>
              <a:gd name="connsiteY0" fmla="*/ 3645408 h 3645408"/>
              <a:gd name="connsiteX1" fmla="*/ 1516562 w 4302644"/>
              <a:gd name="connsiteY1" fmla="*/ 2910469 h 3645408"/>
              <a:gd name="connsiteX2" fmla="*/ 2145792 w 4302644"/>
              <a:gd name="connsiteY2" fmla="*/ 0 h 3645408"/>
              <a:gd name="connsiteX3" fmla="*/ 2802446 w 4302644"/>
              <a:gd name="connsiteY3" fmla="*/ 2910469 h 3645408"/>
              <a:gd name="connsiteX4" fmla="*/ 4302644 w 4302644"/>
              <a:gd name="connsiteY4" fmla="*/ 3645408 h 3645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02644" h="3645408">
                <a:moveTo>
                  <a:pt x="0" y="3645408"/>
                </a:moveTo>
                <a:cubicBezTo>
                  <a:pt x="978502" y="3623598"/>
                  <a:pt x="1158930" y="3518037"/>
                  <a:pt x="1516562" y="2910469"/>
                </a:cubicBezTo>
                <a:cubicBezTo>
                  <a:pt x="1874194" y="2302901"/>
                  <a:pt x="1931478" y="0"/>
                  <a:pt x="2145792" y="0"/>
                </a:cubicBezTo>
                <a:cubicBezTo>
                  <a:pt x="2360106" y="0"/>
                  <a:pt x="2442971" y="2302901"/>
                  <a:pt x="2802446" y="2910469"/>
                </a:cubicBezTo>
                <a:cubicBezTo>
                  <a:pt x="3161921" y="3518037"/>
                  <a:pt x="3339212" y="3600944"/>
                  <a:pt x="4302644" y="3645408"/>
                </a:cubicBezTo>
              </a:path>
            </a:pathLst>
          </a:custGeom>
          <a:ln w="22225">
            <a:prstDash val="sysDot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2" name="Freeform 11"/>
          <p:cNvSpPr/>
          <p:nvPr/>
        </p:nvSpPr>
        <p:spPr>
          <a:xfrm>
            <a:off x="2928938" y="2525713"/>
            <a:ext cx="3281362" cy="3667125"/>
          </a:xfrm>
          <a:custGeom>
            <a:avLst/>
            <a:gdLst>
              <a:gd name="connsiteX0" fmla="*/ 0 w 4667504"/>
              <a:gd name="connsiteY0" fmla="*/ 3651504 h 4118864"/>
              <a:gd name="connsiteX1" fmla="*/ 1280160 w 4667504"/>
              <a:gd name="connsiteY1" fmla="*/ 3468624 h 4118864"/>
              <a:gd name="connsiteX2" fmla="*/ 2145792 w 4667504"/>
              <a:gd name="connsiteY2" fmla="*/ 6096 h 4118864"/>
              <a:gd name="connsiteX3" fmla="*/ 2877312 w 4667504"/>
              <a:gd name="connsiteY3" fmla="*/ 3505200 h 4118864"/>
              <a:gd name="connsiteX4" fmla="*/ 4437888 w 4667504"/>
              <a:gd name="connsiteY4" fmla="*/ 3688080 h 4118864"/>
              <a:gd name="connsiteX5" fmla="*/ 4255008 w 4667504"/>
              <a:gd name="connsiteY5" fmla="*/ 3602736 h 4118864"/>
              <a:gd name="connsiteX6" fmla="*/ 4011168 w 4667504"/>
              <a:gd name="connsiteY6" fmla="*/ 2919984 h 4118864"/>
              <a:gd name="connsiteX0" fmla="*/ 0 w 4667504"/>
              <a:gd name="connsiteY0" fmla="*/ 3651504 h 4118864"/>
              <a:gd name="connsiteX1" fmla="*/ 1280160 w 4667504"/>
              <a:gd name="connsiteY1" fmla="*/ 3468624 h 4118864"/>
              <a:gd name="connsiteX2" fmla="*/ 2145792 w 4667504"/>
              <a:gd name="connsiteY2" fmla="*/ 6096 h 4118864"/>
              <a:gd name="connsiteX3" fmla="*/ 2877312 w 4667504"/>
              <a:gd name="connsiteY3" fmla="*/ 3505200 h 4118864"/>
              <a:gd name="connsiteX4" fmla="*/ 4437888 w 4667504"/>
              <a:gd name="connsiteY4" fmla="*/ 3688080 h 4118864"/>
              <a:gd name="connsiteX5" fmla="*/ 4255008 w 4667504"/>
              <a:gd name="connsiteY5" fmla="*/ 3602736 h 4118864"/>
              <a:gd name="connsiteX0" fmla="*/ 0 w 4437888"/>
              <a:gd name="connsiteY0" fmla="*/ 3651504 h 4118864"/>
              <a:gd name="connsiteX1" fmla="*/ 1280160 w 4437888"/>
              <a:gd name="connsiteY1" fmla="*/ 3468624 h 4118864"/>
              <a:gd name="connsiteX2" fmla="*/ 2145792 w 4437888"/>
              <a:gd name="connsiteY2" fmla="*/ 6096 h 4118864"/>
              <a:gd name="connsiteX3" fmla="*/ 2877312 w 4437888"/>
              <a:gd name="connsiteY3" fmla="*/ 3505200 h 4118864"/>
              <a:gd name="connsiteX4" fmla="*/ 4437888 w 4437888"/>
              <a:gd name="connsiteY4" fmla="*/ 3688080 h 4118864"/>
              <a:gd name="connsiteX0" fmla="*/ 0 w 4374082"/>
              <a:gd name="connsiteY0" fmla="*/ 3651504 h 4109341"/>
              <a:gd name="connsiteX1" fmla="*/ 1280160 w 4374082"/>
              <a:gd name="connsiteY1" fmla="*/ 3468624 h 4109341"/>
              <a:gd name="connsiteX2" fmla="*/ 2145792 w 4374082"/>
              <a:gd name="connsiteY2" fmla="*/ 6096 h 4109341"/>
              <a:gd name="connsiteX3" fmla="*/ 2877312 w 4374082"/>
              <a:gd name="connsiteY3" fmla="*/ 3505200 h 4109341"/>
              <a:gd name="connsiteX4" fmla="*/ 4374082 w 4374082"/>
              <a:gd name="connsiteY4" fmla="*/ 3630944 h 4109341"/>
              <a:gd name="connsiteX0" fmla="*/ 0 w 4374082"/>
              <a:gd name="connsiteY0" fmla="*/ 3737418 h 4162106"/>
              <a:gd name="connsiteX1" fmla="*/ 1280160 w 4374082"/>
              <a:gd name="connsiteY1" fmla="*/ 3554538 h 4162106"/>
              <a:gd name="connsiteX2" fmla="*/ 2145792 w 4374082"/>
              <a:gd name="connsiteY2" fmla="*/ 92010 h 4162106"/>
              <a:gd name="connsiteX3" fmla="*/ 2802446 w 4374082"/>
              <a:gd name="connsiteY3" fmla="*/ 3002479 h 4162106"/>
              <a:gd name="connsiteX4" fmla="*/ 4374082 w 4374082"/>
              <a:gd name="connsiteY4" fmla="*/ 3716858 h 4162106"/>
              <a:gd name="connsiteX0" fmla="*/ 0 w 4374082"/>
              <a:gd name="connsiteY0" fmla="*/ 3645408 h 3857752"/>
              <a:gd name="connsiteX1" fmla="*/ 1516562 w 4374082"/>
              <a:gd name="connsiteY1" fmla="*/ 2910469 h 3857752"/>
              <a:gd name="connsiteX2" fmla="*/ 2145792 w 4374082"/>
              <a:gd name="connsiteY2" fmla="*/ 0 h 3857752"/>
              <a:gd name="connsiteX3" fmla="*/ 2802446 w 4374082"/>
              <a:gd name="connsiteY3" fmla="*/ 2910469 h 3857752"/>
              <a:gd name="connsiteX4" fmla="*/ 4374082 w 4374082"/>
              <a:gd name="connsiteY4" fmla="*/ 3624848 h 3857752"/>
              <a:gd name="connsiteX0" fmla="*/ 0 w 4374082"/>
              <a:gd name="connsiteY0" fmla="*/ 3645408 h 3645408"/>
              <a:gd name="connsiteX1" fmla="*/ 1516562 w 4374082"/>
              <a:gd name="connsiteY1" fmla="*/ 2910469 h 3645408"/>
              <a:gd name="connsiteX2" fmla="*/ 2145792 w 4374082"/>
              <a:gd name="connsiteY2" fmla="*/ 0 h 3645408"/>
              <a:gd name="connsiteX3" fmla="*/ 2802446 w 4374082"/>
              <a:gd name="connsiteY3" fmla="*/ 2910469 h 3645408"/>
              <a:gd name="connsiteX4" fmla="*/ 4374082 w 4374082"/>
              <a:gd name="connsiteY4" fmla="*/ 3624848 h 3645408"/>
              <a:gd name="connsiteX0" fmla="*/ 0 w 4374082"/>
              <a:gd name="connsiteY0" fmla="*/ 3645408 h 3645408"/>
              <a:gd name="connsiteX1" fmla="*/ 1516562 w 4374082"/>
              <a:gd name="connsiteY1" fmla="*/ 2910469 h 3645408"/>
              <a:gd name="connsiteX2" fmla="*/ 2145792 w 4374082"/>
              <a:gd name="connsiteY2" fmla="*/ 0 h 3645408"/>
              <a:gd name="connsiteX3" fmla="*/ 2802446 w 4374082"/>
              <a:gd name="connsiteY3" fmla="*/ 2910469 h 3645408"/>
              <a:gd name="connsiteX4" fmla="*/ 4374082 w 4374082"/>
              <a:gd name="connsiteY4" fmla="*/ 3624848 h 3645408"/>
              <a:gd name="connsiteX0" fmla="*/ 0 w 4374082"/>
              <a:gd name="connsiteY0" fmla="*/ 3645408 h 3645408"/>
              <a:gd name="connsiteX1" fmla="*/ 1516562 w 4374082"/>
              <a:gd name="connsiteY1" fmla="*/ 2910469 h 3645408"/>
              <a:gd name="connsiteX2" fmla="*/ 2145792 w 4374082"/>
              <a:gd name="connsiteY2" fmla="*/ 0 h 3645408"/>
              <a:gd name="connsiteX3" fmla="*/ 2802446 w 4374082"/>
              <a:gd name="connsiteY3" fmla="*/ 2910469 h 3645408"/>
              <a:gd name="connsiteX4" fmla="*/ 4374082 w 4374082"/>
              <a:gd name="connsiteY4" fmla="*/ 3624848 h 3645408"/>
              <a:gd name="connsiteX0" fmla="*/ 0 w 4302644"/>
              <a:gd name="connsiteY0" fmla="*/ 3645408 h 3645408"/>
              <a:gd name="connsiteX1" fmla="*/ 1516562 w 4302644"/>
              <a:gd name="connsiteY1" fmla="*/ 2910469 h 3645408"/>
              <a:gd name="connsiteX2" fmla="*/ 2145792 w 4302644"/>
              <a:gd name="connsiteY2" fmla="*/ 0 h 3645408"/>
              <a:gd name="connsiteX3" fmla="*/ 2802446 w 4302644"/>
              <a:gd name="connsiteY3" fmla="*/ 2910469 h 3645408"/>
              <a:gd name="connsiteX4" fmla="*/ 4302644 w 4302644"/>
              <a:gd name="connsiteY4" fmla="*/ 3645408 h 3645408"/>
              <a:gd name="connsiteX0" fmla="*/ 0 w 4302644"/>
              <a:gd name="connsiteY0" fmla="*/ 3654233 h 3654233"/>
              <a:gd name="connsiteX1" fmla="*/ 1516562 w 4302644"/>
              <a:gd name="connsiteY1" fmla="*/ 2919294 h 3654233"/>
              <a:gd name="connsiteX2" fmla="*/ 2145792 w 4302644"/>
              <a:gd name="connsiteY2" fmla="*/ 8825 h 3654233"/>
              <a:gd name="connsiteX3" fmla="*/ 3000396 w 4302644"/>
              <a:gd name="connsiteY3" fmla="*/ 2866345 h 3654233"/>
              <a:gd name="connsiteX4" fmla="*/ 4302644 w 4302644"/>
              <a:gd name="connsiteY4" fmla="*/ 3654233 h 3654233"/>
              <a:gd name="connsiteX0" fmla="*/ 0 w 4352544"/>
              <a:gd name="connsiteY0" fmla="*/ 3654233 h 3654233"/>
              <a:gd name="connsiteX1" fmla="*/ 1516562 w 4352544"/>
              <a:gd name="connsiteY1" fmla="*/ 2919294 h 3654233"/>
              <a:gd name="connsiteX2" fmla="*/ 2145792 w 4352544"/>
              <a:gd name="connsiteY2" fmla="*/ 8825 h 3654233"/>
              <a:gd name="connsiteX3" fmla="*/ 3000396 w 4352544"/>
              <a:gd name="connsiteY3" fmla="*/ 2866345 h 3654233"/>
              <a:gd name="connsiteX4" fmla="*/ 4352544 w 4352544"/>
              <a:gd name="connsiteY4" fmla="*/ 3615547 h 3654233"/>
              <a:gd name="connsiteX0" fmla="*/ 0 w 3280974"/>
              <a:gd name="connsiteY0" fmla="*/ 3580726 h 3615547"/>
              <a:gd name="connsiteX1" fmla="*/ 444992 w 3280974"/>
              <a:gd name="connsiteY1" fmla="*/ 2919294 h 3615547"/>
              <a:gd name="connsiteX2" fmla="*/ 1074222 w 3280974"/>
              <a:gd name="connsiteY2" fmla="*/ 8825 h 3615547"/>
              <a:gd name="connsiteX3" fmla="*/ 1928826 w 3280974"/>
              <a:gd name="connsiteY3" fmla="*/ 2866345 h 3615547"/>
              <a:gd name="connsiteX4" fmla="*/ 3280974 w 3280974"/>
              <a:gd name="connsiteY4" fmla="*/ 3615547 h 3615547"/>
              <a:gd name="connsiteX0" fmla="*/ 0 w 3280974"/>
              <a:gd name="connsiteY0" fmla="*/ 3580726 h 3615547"/>
              <a:gd name="connsiteX1" fmla="*/ 444992 w 3280974"/>
              <a:gd name="connsiteY1" fmla="*/ 2919294 h 3615547"/>
              <a:gd name="connsiteX2" fmla="*/ 1074222 w 3280974"/>
              <a:gd name="connsiteY2" fmla="*/ 8825 h 3615547"/>
              <a:gd name="connsiteX3" fmla="*/ 1928826 w 3280974"/>
              <a:gd name="connsiteY3" fmla="*/ 2866345 h 3615547"/>
              <a:gd name="connsiteX4" fmla="*/ 3280974 w 3280974"/>
              <a:gd name="connsiteY4" fmla="*/ 3615547 h 3615547"/>
              <a:gd name="connsiteX0" fmla="*/ 0 w 3280974"/>
              <a:gd name="connsiteY0" fmla="*/ 3652164 h 3652164"/>
              <a:gd name="connsiteX1" fmla="*/ 444992 w 3280974"/>
              <a:gd name="connsiteY1" fmla="*/ 2919294 h 3652164"/>
              <a:gd name="connsiteX2" fmla="*/ 1074222 w 3280974"/>
              <a:gd name="connsiteY2" fmla="*/ 8825 h 3652164"/>
              <a:gd name="connsiteX3" fmla="*/ 1928826 w 3280974"/>
              <a:gd name="connsiteY3" fmla="*/ 2866345 h 3652164"/>
              <a:gd name="connsiteX4" fmla="*/ 3280974 w 3280974"/>
              <a:gd name="connsiteY4" fmla="*/ 3615547 h 3652164"/>
              <a:gd name="connsiteX0" fmla="*/ 0 w 3280974"/>
              <a:gd name="connsiteY0" fmla="*/ 3652164 h 3652164"/>
              <a:gd name="connsiteX1" fmla="*/ 444992 w 3280974"/>
              <a:gd name="connsiteY1" fmla="*/ 2919294 h 3652164"/>
              <a:gd name="connsiteX2" fmla="*/ 1074222 w 3280974"/>
              <a:gd name="connsiteY2" fmla="*/ 8825 h 3652164"/>
              <a:gd name="connsiteX3" fmla="*/ 1928826 w 3280974"/>
              <a:gd name="connsiteY3" fmla="*/ 2866345 h 3652164"/>
              <a:gd name="connsiteX4" fmla="*/ 3280974 w 3280974"/>
              <a:gd name="connsiteY4" fmla="*/ 3615547 h 3652164"/>
              <a:gd name="connsiteX0" fmla="*/ 0 w 3280974"/>
              <a:gd name="connsiteY0" fmla="*/ 3667152 h 3667152"/>
              <a:gd name="connsiteX1" fmla="*/ 571504 w 3280974"/>
              <a:gd name="connsiteY1" fmla="*/ 2738457 h 3667152"/>
              <a:gd name="connsiteX2" fmla="*/ 1074222 w 3280974"/>
              <a:gd name="connsiteY2" fmla="*/ 23813 h 3667152"/>
              <a:gd name="connsiteX3" fmla="*/ 1928826 w 3280974"/>
              <a:gd name="connsiteY3" fmla="*/ 2881333 h 3667152"/>
              <a:gd name="connsiteX4" fmla="*/ 3280974 w 3280974"/>
              <a:gd name="connsiteY4" fmla="*/ 3630535 h 3667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80974" h="3667152">
                <a:moveTo>
                  <a:pt x="0" y="3667152"/>
                </a:moveTo>
                <a:cubicBezTo>
                  <a:pt x="131174" y="3143158"/>
                  <a:pt x="392467" y="3345680"/>
                  <a:pt x="571504" y="2738457"/>
                </a:cubicBezTo>
                <a:cubicBezTo>
                  <a:pt x="750541" y="2131234"/>
                  <a:pt x="848002" y="0"/>
                  <a:pt x="1074222" y="23813"/>
                </a:cubicBezTo>
                <a:cubicBezTo>
                  <a:pt x="1300442" y="47626"/>
                  <a:pt x="1561034" y="2280213"/>
                  <a:pt x="1928826" y="2881333"/>
                </a:cubicBezTo>
                <a:cubicBezTo>
                  <a:pt x="2296618" y="3482453"/>
                  <a:pt x="2317542" y="3586071"/>
                  <a:pt x="3280974" y="3630535"/>
                </a:cubicBezTo>
              </a:path>
            </a:pathLst>
          </a:custGeom>
          <a:ln w="22225"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6000750" y="2335213"/>
            <a:ext cx="642938" cy="0"/>
          </a:xfrm>
          <a:prstGeom prst="line">
            <a:avLst/>
          </a:prstGeom>
          <a:ln w="22225">
            <a:prstDash val="sysDot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000750" y="2620963"/>
            <a:ext cx="642938" cy="0"/>
          </a:xfrm>
          <a:prstGeom prst="line">
            <a:avLst/>
          </a:prstGeom>
          <a:ln w="22225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044" name="TextBox 14"/>
          <p:cNvSpPr txBox="1">
            <a:spLocks noChangeArrowheads="1"/>
          </p:cNvSpPr>
          <p:nvPr/>
        </p:nvSpPr>
        <p:spPr bwMode="auto">
          <a:xfrm>
            <a:off x="6715125" y="2120900"/>
            <a:ext cx="19192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/>
              <a:t>Gaussian distribution</a:t>
            </a:r>
          </a:p>
        </p:txBody>
      </p:sp>
      <p:sp>
        <p:nvSpPr>
          <p:cNvPr id="44045" name="TextBox 15"/>
          <p:cNvSpPr txBox="1">
            <a:spLocks noChangeArrowheads="1"/>
          </p:cNvSpPr>
          <p:nvPr/>
        </p:nvSpPr>
        <p:spPr bwMode="auto">
          <a:xfrm>
            <a:off x="6715125" y="2455863"/>
            <a:ext cx="19192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/>
              <a:t>Observed distribution</a:t>
            </a:r>
          </a:p>
        </p:txBody>
      </p:sp>
      <p:sp>
        <p:nvSpPr>
          <p:cNvPr id="44046" name="Title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>
                <a:latin typeface="Arial" charset="0"/>
                <a:ea typeface="ＭＳ Ｐゴシック" charset="0"/>
                <a:cs typeface="ＭＳ Ｐゴシック" charset="0"/>
              </a:rPr>
              <a:t>Variance of inter-packet arrival times</a:t>
            </a:r>
          </a:p>
        </p:txBody>
      </p:sp>
    </p:spTree>
    <p:extLst>
      <p:ext uri="{BB962C8B-B14F-4D97-AF65-F5344CB8AC3E}">
        <p14:creationId xmlns:p14="http://schemas.microsoft.com/office/powerpoint/2010/main" val="16358446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Latency and Jitter : Network Perspective</a:t>
            </a:r>
            <a:endParaRPr lang="en-GB" dirty="0"/>
          </a:p>
        </p:txBody>
      </p:sp>
      <p:sp>
        <p:nvSpPr>
          <p:cNvPr id="92" name="Rectangle 91"/>
          <p:cNvSpPr/>
          <p:nvPr/>
        </p:nvSpPr>
        <p:spPr>
          <a:xfrm flipH="1">
            <a:off x="357158" y="2784272"/>
            <a:ext cx="1285884" cy="78939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Arial" pitchFamily="34" charset="0"/>
                <a:cs typeface="Arial" pitchFamily="34" charset="0"/>
              </a:rPr>
              <a:t>Sender</a:t>
            </a:r>
            <a:endParaRPr lang="en-GB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4" name="Rectangle 93"/>
          <p:cNvSpPr/>
          <p:nvPr/>
        </p:nvSpPr>
        <p:spPr>
          <a:xfrm flipH="1">
            <a:off x="2381234" y="3028048"/>
            <a:ext cx="214314" cy="30183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Rectangle 94"/>
          <p:cNvSpPr/>
          <p:nvPr/>
        </p:nvSpPr>
        <p:spPr>
          <a:xfrm flipH="1">
            <a:off x="2047857" y="3028048"/>
            <a:ext cx="214314" cy="30183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Rectangle 95"/>
          <p:cNvSpPr/>
          <p:nvPr/>
        </p:nvSpPr>
        <p:spPr>
          <a:xfrm flipH="1">
            <a:off x="1714480" y="3028048"/>
            <a:ext cx="214314" cy="30183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/>
          <p:cNvSpPr/>
          <p:nvPr/>
        </p:nvSpPr>
        <p:spPr>
          <a:xfrm flipH="1">
            <a:off x="6715140" y="3028048"/>
            <a:ext cx="214314" cy="30183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/>
          <p:cNvSpPr/>
          <p:nvPr/>
        </p:nvSpPr>
        <p:spPr>
          <a:xfrm flipH="1">
            <a:off x="6143636" y="3028048"/>
            <a:ext cx="214314" cy="30183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/>
          <p:cNvSpPr/>
          <p:nvPr/>
        </p:nvSpPr>
        <p:spPr>
          <a:xfrm flipH="1">
            <a:off x="5715008" y="3028048"/>
            <a:ext cx="214314" cy="30183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/>
          <p:cNvSpPr/>
          <p:nvPr/>
        </p:nvSpPr>
        <p:spPr>
          <a:xfrm flipH="1">
            <a:off x="2714612" y="3028048"/>
            <a:ext cx="214314" cy="30183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/>
          <p:nvPr/>
        </p:nvSpPr>
        <p:spPr>
          <a:xfrm flipH="1">
            <a:off x="7072330" y="3028048"/>
            <a:ext cx="214314" cy="30183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/>
          <p:cNvSpPr/>
          <p:nvPr/>
        </p:nvSpPr>
        <p:spPr>
          <a:xfrm flipH="1">
            <a:off x="7429520" y="2782486"/>
            <a:ext cx="1285884" cy="78939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Arial" pitchFamily="34" charset="0"/>
                <a:cs typeface="Arial" pitchFamily="34" charset="0"/>
              </a:rPr>
              <a:t>Receiver</a:t>
            </a:r>
            <a:endParaRPr lang="en-GB" sz="14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6" name="Straight Connector 45"/>
          <p:cNvCxnSpPr/>
          <p:nvPr/>
        </p:nvCxnSpPr>
        <p:spPr>
          <a:xfrm>
            <a:off x="1643042" y="3429000"/>
            <a:ext cx="5786478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Cloud 37"/>
          <p:cNvSpPr/>
          <p:nvPr/>
        </p:nvSpPr>
        <p:spPr>
          <a:xfrm>
            <a:off x="3500430" y="2714620"/>
            <a:ext cx="1857388" cy="928694"/>
          </a:xfrm>
          <a:prstGeom prst="cloud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Arial" pitchFamily="34" charset="0"/>
                <a:cs typeface="Arial" pitchFamily="34" charset="0"/>
              </a:rPr>
              <a:t>Internet</a:t>
            </a:r>
            <a:endParaRPr lang="en-GB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Right Brace 47"/>
          <p:cNvSpPr/>
          <p:nvPr/>
        </p:nvSpPr>
        <p:spPr>
          <a:xfrm rot="16200000">
            <a:off x="2143108" y="2285992"/>
            <a:ext cx="428628" cy="1285884"/>
          </a:xfrm>
          <a:prstGeom prst="rightBrace">
            <a:avLst>
              <a:gd name="adj1" fmla="val 8333"/>
              <a:gd name="adj2" fmla="val 51542"/>
            </a:avLst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ight Brace 48"/>
          <p:cNvSpPr/>
          <p:nvPr/>
        </p:nvSpPr>
        <p:spPr>
          <a:xfrm rot="16200000">
            <a:off x="6250793" y="1964521"/>
            <a:ext cx="428628" cy="1785950"/>
          </a:xfrm>
          <a:prstGeom prst="rightBrace">
            <a:avLst>
              <a:gd name="adj1" fmla="val 8333"/>
              <a:gd name="adj2" fmla="val 51542"/>
            </a:avLst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ight Brace 49"/>
          <p:cNvSpPr/>
          <p:nvPr/>
        </p:nvSpPr>
        <p:spPr>
          <a:xfrm rot="5400000" flipV="1">
            <a:off x="4321967" y="1035827"/>
            <a:ext cx="428628" cy="5643602"/>
          </a:xfrm>
          <a:prstGeom prst="rightBrace">
            <a:avLst>
              <a:gd name="adj1" fmla="val 8333"/>
              <a:gd name="adj2" fmla="val 51542"/>
            </a:avLst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51"/>
          <p:cNvSpPr txBox="1"/>
          <p:nvPr/>
        </p:nvSpPr>
        <p:spPr>
          <a:xfrm>
            <a:off x="1714480" y="2428868"/>
            <a:ext cx="13040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>
                <a:latin typeface="Arial" pitchFamily="34" charset="0"/>
                <a:cs typeface="Arial" pitchFamily="34" charset="0"/>
              </a:rPr>
              <a:t>Regular Timing</a:t>
            </a:r>
            <a:endParaRPr lang="en-GB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857884" y="2357430"/>
            <a:ext cx="12863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>
                <a:latin typeface="Arial" pitchFamily="34" charset="0"/>
                <a:cs typeface="Arial" pitchFamily="34" charset="0"/>
              </a:rPr>
              <a:t>Jittered Timing</a:t>
            </a:r>
            <a:endParaRPr lang="en-GB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857620" y="4071942"/>
            <a:ext cx="14141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>
                <a:latin typeface="Arial" pitchFamily="34" charset="0"/>
                <a:cs typeface="Arial" pitchFamily="34" charset="0"/>
              </a:rPr>
              <a:t>Network Latency</a:t>
            </a:r>
            <a:endParaRPr lang="en-GB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00100" y="4591385"/>
            <a:ext cx="749442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>
                <a:latin typeface="Arial" pitchFamily="34" charset="0"/>
                <a:cs typeface="Arial" pitchFamily="34" charset="0"/>
              </a:rPr>
              <a:t>Transmission Delay :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time it takes to put a packet on the outgoing link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GB" b="1" dirty="0" smtClean="0">
                <a:latin typeface="Arial" pitchFamily="34" charset="0"/>
                <a:cs typeface="Arial" pitchFamily="34" charset="0"/>
              </a:rPr>
              <a:t>Propagation Delay :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time it takes for the packet to arrive at destination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02585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" altLang="en-US" dirty="0">
                <a:sym typeface="Arial"/>
              </a:rPr>
              <a:t>Difference: Jitter and Latency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1712269"/>
            <a:ext cx="7583487" cy="4565291"/>
          </a:xfrm>
        </p:spPr>
        <p:txBody>
          <a:bodyPr/>
          <a:lstStyle/>
          <a:p>
            <a:pPr marL="0" lvl="0" indent="0">
              <a:buNone/>
            </a:pPr>
            <a:r>
              <a:rPr lang="en" sz="2400" b="1" dirty="0">
                <a:latin typeface="Arial"/>
                <a:ea typeface="Arial"/>
                <a:cs typeface="Arial"/>
                <a:sym typeface="Arial"/>
              </a:rPr>
              <a:t>Latency and Jitter affect streams of packets travelling across the network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hape 97"/>
          <p:cNvSpPr/>
          <p:nvPr/>
        </p:nvSpPr>
        <p:spPr>
          <a:xfrm>
            <a:off x="958380" y="2621208"/>
            <a:ext cx="7272808" cy="3485732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</p:sp>
    </p:spTree>
    <p:extLst>
      <p:ext uri="{BB962C8B-B14F-4D97-AF65-F5344CB8AC3E}">
        <p14:creationId xmlns:p14="http://schemas.microsoft.com/office/powerpoint/2010/main" val="15987497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697" name="Group 11"/>
          <p:cNvGrpSpPr>
            <a:grpSpLocks/>
          </p:cNvGrpSpPr>
          <p:nvPr/>
        </p:nvGrpSpPr>
        <p:grpSpPr bwMode="auto">
          <a:xfrm>
            <a:off x="2419350" y="2998788"/>
            <a:ext cx="4362450" cy="3422650"/>
            <a:chOff x="2571736" y="3286124"/>
            <a:chExt cx="4000528" cy="3138007"/>
          </a:xfrm>
        </p:grpSpPr>
        <p:cxnSp>
          <p:nvCxnSpPr>
            <p:cNvPr id="4" name="Straight Arrow Connector 3"/>
            <p:cNvCxnSpPr/>
            <p:nvPr/>
          </p:nvCxnSpPr>
          <p:spPr>
            <a:xfrm>
              <a:off x="3571868" y="3929445"/>
              <a:ext cx="1857596" cy="42791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/>
          </p:nvCxnSpPr>
          <p:spPr>
            <a:xfrm rot="5400000">
              <a:off x="2321614" y="4536379"/>
              <a:ext cx="2500508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rot="5400000">
              <a:off x="4179210" y="4536379"/>
              <a:ext cx="2500508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701" name="TextBox 6"/>
            <p:cNvSpPr txBox="1">
              <a:spLocks noChangeArrowheads="1"/>
            </p:cNvSpPr>
            <p:nvPr/>
          </p:nvSpPr>
          <p:spPr bwMode="auto">
            <a:xfrm>
              <a:off x="2786050" y="6000768"/>
              <a:ext cx="1571636" cy="4233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GB">
                  <a:latin typeface="Tw Cen MT" charset="0"/>
                </a:rPr>
                <a:t>Client</a:t>
              </a:r>
              <a:r>
                <a:rPr lang="en-GB" baseline="-25000">
                  <a:latin typeface="Tw Cen MT" charset="0"/>
                </a:rPr>
                <a:t>A</a:t>
              </a:r>
            </a:p>
          </p:txBody>
        </p:sp>
        <p:sp>
          <p:nvSpPr>
            <p:cNvPr id="29702" name="TextBox 7"/>
            <p:cNvSpPr txBox="1">
              <a:spLocks noChangeArrowheads="1"/>
            </p:cNvSpPr>
            <p:nvPr/>
          </p:nvSpPr>
          <p:spPr bwMode="auto">
            <a:xfrm>
              <a:off x="4500562" y="6000768"/>
              <a:ext cx="2071702" cy="4233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GB">
                  <a:latin typeface="Tw Cen MT" charset="0"/>
                </a:rPr>
                <a:t>Client</a:t>
              </a:r>
              <a:r>
                <a:rPr lang="en-GB" baseline="-25000">
                  <a:latin typeface="Tw Cen MT" charset="0"/>
                </a:rPr>
                <a:t>B</a:t>
              </a:r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rot="10800000" flipV="1">
              <a:off x="3571868" y="4929356"/>
              <a:ext cx="1857596" cy="42791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704" name="TextBox 35"/>
            <p:cNvSpPr txBox="1">
              <a:spLocks noChangeArrowheads="1"/>
            </p:cNvSpPr>
            <p:nvPr/>
          </p:nvSpPr>
          <p:spPr bwMode="auto">
            <a:xfrm>
              <a:off x="2571736" y="3714752"/>
              <a:ext cx="1571636" cy="4233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GB" dirty="0">
                  <a:latin typeface="Tw Cen MT" charset="0"/>
                </a:rPr>
                <a:t>T</a:t>
              </a:r>
              <a:r>
                <a:rPr lang="en-GB" baseline="-25000" dirty="0">
                  <a:latin typeface="Tw Cen MT" charset="0"/>
                </a:rPr>
                <a:t>A0</a:t>
              </a:r>
            </a:p>
          </p:txBody>
        </p:sp>
        <p:sp>
          <p:nvSpPr>
            <p:cNvPr id="29705" name="TextBox 36"/>
            <p:cNvSpPr txBox="1">
              <a:spLocks noChangeArrowheads="1"/>
            </p:cNvSpPr>
            <p:nvPr/>
          </p:nvSpPr>
          <p:spPr bwMode="auto">
            <a:xfrm>
              <a:off x="2571736" y="5192925"/>
              <a:ext cx="1571636" cy="4233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GB">
                  <a:latin typeface="Tw Cen MT" charset="0"/>
                </a:rPr>
                <a:t>T</a:t>
              </a:r>
              <a:r>
                <a:rPr lang="en-GB" baseline="-25000">
                  <a:latin typeface="Tw Cen MT" charset="0"/>
                </a:rPr>
                <a:t>A1</a:t>
              </a:r>
            </a:p>
          </p:txBody>
        </p:sp>
        <p:sp>
          <p:nvSpPr>
            <p:cNvPr id="29706" name="TextBox 38"/>
            <p:cNvSpPr txBox="1">
              <a:spLocks noChangeArrowheads="1"/>
            </p:cNvSpPr>
            <p:nvPr/>
          </p:nvSpPr>
          <p:spPr bwMode="auto">
            <a:xfrm>
              <a:off x="4857752" y="4214818"/>
              <a:ext cx="1571636" cy="4233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GB">
                  <a:latin typeface="Tw Cen MT" charset="0"/>
                </a:rPr>
                <a:t>T</a:t>
              </a:r>
              <a:r>
                <a:rPr lang="en-GB" baseline="-25000">
                  <a:latin typeface="Tw Cen MT" charset="0"/>
                </a:rPr>
                <a:t>B0</a:t>
              </a:r>
            </a:p>
          </p:txBody>
        </p:sp>
        <p:sp>
          <p:nvSpPr>
            <p:cNvPr id="29707" name="TextBox 39"/>
            <p:cNvSpPr txBox="1">
              <a:spLocks noChangeArrowheads="1"/>
            </p:cNvSpPr>
            <p:nvPr/>
          </p:nvSpPr>
          <p:spPr bwMode="auto">
            <a:xfrm>
              <a:off x="4857752" y="4764297"/>
              <a:ext cx="1571636" cy="4233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GB">
                  <a:latin typeface="Tw Cen MT" charset="0"/>
                </a:rPr>
                <a:t>T</a:t>
              </a:r>
              <a:r>
                <a:rPr lang="en-GB" baseline="-25000">
                  <a:latin typeface="Tw Cen MT" charset="0"/>
                </a:rPr>
                <a:t>B1</a:t>
              </a:r>
            </a:p>
          </p:txBody>
        </p:sp>
      </p:grp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altLang="en-US" dirty="0" smtClean="0">
                <a:sym typeface="Arial"/>
              </a:rPr>
              <a:t>Network </a:t>
            </a:r>
            <a:r>
              <a:rPr lang="en" altLang="en-US" dirty="0" smtClean="0">
                <a:sym typeface="Arial"/>
              </a:rPr>
              <a:t>Latency</a:t>
            </a:r>
            <a:r>
              <a:rPr lang="en-US" altLang="en-US" dirty="0" smtClean="0">
                <a:sym typeface="Arial"/>
              </a:rPr>
              <a:t> Estimate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971600" y="1700808"/>
            <a:ext cx="659244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Network Latency Estimate = ((T</a:t>
            </a:r>
            <a:r>
              <a:rPr lang="en-US" baseline="-25000" dirty="0" smtClean="0"/>
              <a:t>A1</a:t>
            </a:r>
            <a:r>
              <a:rPr lang="en-US" dirty="0" smtClean="0"/>
              <a:t> – T</a:t>
            </a:r>
            <a:r>
              <a:rPr lang="en-US" baseline="-25000" dirty="0" smtClean="0"/>
              <a:t>A0</a:t>
            </a:r>
            <a:r>
              <a:rPr lang="en-US" dirty="0" smtClean="0"/>
              <a:t>) - (T</a:t>
            </a:r>
            <a:r>
              <a:rPr lang="en-US" baseline="-25000" dirty="0" smtClean="0"/>
              <a:t>B1</a:t>
            </a:r>
            <a:r>
              <a:rPr lang="en-US" dirty="0" smtClean="0"/>
              <a:t> – T</a:t>
            </a:r>
            <a:r>
              <a:rPr lang="en-US" baseline="-25000" dirty="0" smtClean="0"/>
              <a:t>B0</a:t>
            </a:r>
            <a:r>
              <a:rPr lang="en-US" dirty="0" smtClean="0"/>
              <a:t>))/2</a:t>
            </a:r>
          </a:p>
          <a:p>
            <a:endParaRPr lang="en-US" dirty="0" smtClean="0"/>
          </a:p>
          <a:p>
            <a:r>
              <a:rPr lang="en-US" dirty="0" smtClean="0"/>
              <a:t>Clock Offset Estimate = (T</a:t>
            </a:r>
            <a:r>
              <a:rPr lang="en-US" baseline="-25000" dirty="0" smtClean="0"/>
              <a:t>B0 </a:t>
            </a:r>
            <a:r>
              <a:rPr lang="en-US" dirty="0" smtClean="0"/>
              <a:t>- </a:t>
            </a:r>
            <a:r>
              <a:rPr lang="en-US" dirty="0"/>
              <a:t>T</a:t>
            </a:r>
            <a:r>
              <a:rPr lang="en-US" baseline="-25000" dirty="0"/>
              <a:t>A0</a:t>
            </a:r>
            <a:r>
              <a:rPr lang="en-US" dirty="0" smtClean="0"/>
              <a:t>) – Network Latency Estimate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4454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>
                <a:ea typeface="ＭＳ Ｐゴシック" charset="0"/>
                <a:cs typeface="ＭＳ Ｐゴシック" charset="0"/>
              </a:rPr>
              <a:t>Network properties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PT" dirty="0" err="1" smtClean="0">
                <a:ea typeface="ＭＳ Ｐゴシック" charset="0"/>
                <a:cs typeface="ＭＳ Ｐゴシック" charset="0"/>
              </a:rPr>
              <a:t>Latency</a:t>
            </a:r>
            <a:endParaRPr lang="pt-PT" dirty="0" smtClean="0">
              <a:ea typeface="ＭＳ Ｐゴシック" charset="0"/>
              <a:cs typeface="ＭＳ Ｐゴシック" charset="0"/>
            </a:endParaRPr>
          </a:p>
          <a:p>
            <a:pPr lvl="1" eaLnBrk="1" hangingPunct="1"/>
            <a:r>
              <a:rPr lang="pt-PT" dirty="0" smtClean="0">
                <a:ea typeface="ＭＳ Ｐゴシック" charset="0"/>
                <a:cs typeface="ＭＳ Ｐゴシック" charset="0"/>
              </a:rPr>
              <a:t>Network </a:t>
            </a:r>
            <a:r>
              <a:rPr lang="pt-PT" dirty="0" err="1" smtClean="0">
                <a:ea typeface="ＭＳ Ｐゴシック" charset="0"/>
                <a:cs typeface="ＭＳ Ｐゴシック" charset="0"/>
              </a:rPr>
              <a:t>Delays</a:t>
            </a:r>
            <a:r>
              <a:rPr lang="pt-PT" dirty="0" smtClean="0">
                <a:ea typeface="ＭＳ Ｐゴシック" charset="0"/>
                <a:cs typeface="ＭＳ Ｐゴシック" charset="0"/>
              </a:rPr>
              <a:t> – </a:t>
            </a:r>
            <a:r>
              <a:rPr lang="pt-PT" dirty="0" err="1" smtClean="0">
                <a:ea typeface="ＭＳ Ｐゴシック" charset="0"/>
                <a:cs typeface="ＭＳ Ｐゴシック" charset="0"/>
              </a:rPr>
              <a:t>fixed</a:t>
            </a:r>
            <a:r>
              <a:rPr lang="pt-PT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pt-PT" dirty="0" err="1" smtClean="0">
                <a:ea typeface="ＭＳ Ｐゴシック" charset="0"/>
                <a:cs typeface="ＭＳ Ｐゴシック" charset="0"/>
              </a:rPr>
              <a:t>and</a:t>
            </a:r>
            <a:r>
              <a:rPr lang="pt-PT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pt-PT" dirty="0" err="1" smtClean="0">
                <a:ea typeface="ＭＳ Ｐゴシック" charset="0"/>
                <a:cs typeface="ＭＳ Ｐゴシック" charset="0"/>
              </a:rPr>
              <a:t>variable</a:t>
            </a:r>
            <a:endParaRPr lang="pt-PT" dirty="0" smtClean="0"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pt-PT" dirty="0" err="1" smtClean="0">
                <a:ea typeface="ＭＳ Ｐゴシック" charset="0"/>
                <a:cs typeface="ＭＳ Ｐゴシック" charset="0"/>
              </a:rPr>
              <a:t>Jitter</a:t>
            </a:r>
            <a:endParaRPr lang="pt-PT" dirty="0">
              <a:ea typeface="ＭＳ Ｐゴシック" charset="0"/>
              <a:cs typeface="ＭＳ Ｐゴシック" charset="0"/>
            </a:endParaRPr>
          </a:p>
          <a:p>
            <a:pPr lvl="1" eaLnBrk="1" hangingPunct="1"/>
            <a:r>
              <a:rPr lang="pt-PT" dirty="0" err="1" smtClean="0">
                <a:ea typeface="ＭＳ Ｐゴシック" charset="0"/>
              </a:rPr>
              <a:t>Variation</a:t>
            </a:r>
            <a:r>
              <a:rPr lang="pt-PT" dirty="0" smtClean="0">
                <a:ea typeface="ＭＳ Ｐゴシック" charset="0"/>
              </a:rPr>
              <a:t> </a:t>
            </a:r>
            <a:r>
              <a:rPr lang="pt-PT" dirty="0" err="1" smtClean="0">
                <a:ea typeface="ＭＳ Ｐゴシック" charset="0"/>
              </a:rPr>
              <a:t>in</a:t>
            </a:r>
            <a:r>
              <a:rPr lang="pt-PT" dirty="0" smtClean="0">
                <a:ea typeface="ＭＳ Ｐゴシック" charset="0"/>
              </a:rPr>
              <a:t> </a:t>
            </a:r>
            <a:r>
              <a:rPr lang="pt-PT" dirty="0" err="1" smtClean="0">
                <a:ea typeface="ＭＳ Ｐゴシック" charset="0"/>
              </a:rPr>
              <a:t>Delay</a:t>
            </a:r>
            <a:r>
              <a:rPr lang="pt-PT" dirty="0" smtClean="0">
                <a:ea typeface="ＭＳ Ｐゴシック" charset="0"/>
              </a:rPr>
              <a:t>: causes </a:t>
            </a:r>
            <a:r>
              <a:rPr lang="pt-PT" dirty="0" err="1" smtClean="0">
                <a:ea typeface="ＭＳ Ｐゴシック" charset="0"/>
              </a:rPr>
              <a:t>and</a:t>
            </a:r>
            <a:r>
              <a:rPr lang="pt-PT" dirty="0" smtClean="0">
                <a:ea typeface="ＭＳ Ｐゴシック" charset="0"/>
              </a:rPr>
              <a:t> </a:t>
            </a:r>
            <a:r>
              <a:rPr lang="pt-PT" dirty="0" err="1" smtClean="0">
                <a:ea typeface="ＭＳ Ｐゴシック" charset="0"/>
              </a:rPr>
              <a:t>impact</a:t>
            </a:r>
            <a:endParaRPr lang="pt-PT" dirty="0">
              <a:ea typeface="ＭＳ Ｐゴシック" charset="0"/>
            </a:endParaRPr>
          </a:p>
          <a:p>
            <a:pPr eaLnBrk="1" hangingPunct="1"/>
            <a:r>
              <a:rPr lang="pt-PT" dirty="0" err="1" smtClean="0">
                <a:ea typeface="ＭＳ Ｐゴシック" charset="0"/>
              </a:rPr>
              <a:t>Throughput</a:t>
            </a:r>
            <a:endParaRPr lang="pt-PT" dirty="0" smtClean="0">
              <a:ea typeface="ＭＳ Ｐゴシック" charset="0"/>
            </a:endParaRPr>
          </a:p>
          <a:p>
            <a:pPr lvl="1" eaLnBrk="1" hangingPunct="1"/>
            <a:r>
              <a:rPr lang="pt-PT" dirty="0" err="1" smtClean="0">
                <a:ea typeface="ＭＳ Ｐゴシック" charset="0"/>
              </a:rPr>
              <a:t>Bandwidth</a:t>
            </a:r>
            <a:r>
              <a:rPr lang="pt-PT" dirty="0" smtClean="0">
                <a:ea typeface="ＭＳ Ｐゴシック" charset="0"/>
              </a:rPr>
              <a:t>/</a:t>
            </a:r>
            <a:r>
              <a:rPr lang="pt-PT" dirty="0" err="1" smtClean="0">
                <a:ea typeface="ＭＳ Ｐゴシック" charset="0"/>
              </a:rPr>
              <a:t>Capacity</a:t>
            </a:r>
            <a:r>
              <a:rPr lang="pt-PT" dirty="0" smtClean="0">
                <a:ea typeface="ＭＳ Ｐゴシック" charset="0"/>
              </a:rPr>
              <a:t>: </a:t>
            </a:r>
            <a:r>
              <a:rPr lang="pt-PT" dirty="0" err="1" smtClean="0">
                <a:ea typeface="ＭＳ Ｐゴシック" charset="0"/>
              </a:rPr>
              <a:t>actual</a:t>
            </a:r>
            <a:r>
              <a:rPr lang="pt-PT" dirty="0" smtClean="0">
                <a:ea typeface="ＭＳ Ｐゴシック" charset="0"/>
              </a:rPr>
              <a:t>/</a:t>
            </a:r>
            <a:r>
              <a:rPr lang="pt-PT" dirty="0" err="1" smtClean="0">
                <a:ea typeface="ＭＳ Ｐゴシック" charset="0"/>
              </a:rPr>
              <a:t>available</a:t>
            </a:r>
            <a:endParaRPr lang="pt-PT" dirty="0">
              <a:ea typeface="ＭＳ Ｐゴシック" charset="0"/>
            </a:endParaRPr>
          </a:p>
          <a:p>
            <a:pPr eaLnBrk="1" hangingPunct="1"/>
            <a:r>
              <a:rPr lang="pt-PT" dirty="0" err="1" smtClean="0">
                <a:ea typeface="ＭＳ Ｐゴシック" charset="0"/>
                <a:cs typeface="ＭＳ Ｐゴシック" charset="0"/>
              </a:rPr>
              <a:t>Losses</a:t>
            </a:r>
            <a:endParaRPr lang="pt-PT" dirty="0">
              <a:ea typeface="ＭＳ Ｐゴシック" charset="0"/>
              <a:cs typeface="ＭＳ Ｐゴシック" charset="0"/>
            </a:endParaRPr>
          </a:p>
          <a:p>
            <a:pPr lvl="1" eaLnBrk="1" hangingPunct="1"/>
            <a:r>
              <a:rPr lang="en-GB" dirty="0" smtClean="0">
                <a:ea typeface="ＭＳ Ｐゴシック" charset="0"/>
                <a:cs typeface="ＭＳ Ｐゴシック" charset="0"/>
              </a:rPr>
              <a:t>Packets drops, link and device failures, loops</a:t>
            </a:r>
            <a:endParaRPr lang="en-GB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41988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A4004DAE-B997-5447-86D1-CABA5110C66F}" type="slidenum">
              <a:rPr lang="en-GB" sz="1400"/>
              <a:pPr eaLnBrk="1" hangingPunct="1"/>
              <a:t>3</a:t>
            </a:fld>
            <a:endParaRPr lang="en-GB" sz="1400"/>
          </a:p>
        </p:txBody>
      </p:sp>
    </p:spTree>
    <p:extLst>
      <p:ext uri="{BB962C8B-B14F-4D97-AF65-F5344CB8AC3E}">
        <p14:creationId xmlns:p14="http://schemas.microsoft.com/office/powerpoint/2010/main" val="38395403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Straight Arrow Connector 28"/>
          <p:cNvCxnSpPr/>
          <p:nvPr/>
        </p:nvCxnSpPr>
        <p:spPr>
          <a:xfrm>
            <a:off x="3571875" y="1990725"/>
            <a:ext cx="1857375" cy="7143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3563888" y="1776413"/>
            <a:ext cx="9575" cy="3740821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5430838" y="1776413"/>
            <a:ext cx="5258" cy="3884837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04" name="TextBox 34"/>
          <p:cNvSpPr txBox="1">
            <a:spLocks noChangeArrowheads="1"/>
          </p:cNvSpPr>
          <p:nvPr/>
        </p:nvSpPr>
        <p:spPr bwMode="auto">
          <a:xfrm>
            <a:off x="1115616" y="1700808"/>
            <a:ext cx="15716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GB" dirty="0">
                <a:latin typeface="Tw Cen MT" charset="0"/>
              </a:rPr>
              <a:t>Sender</a:t>
            </a:r>
          </a:p>
        </p:txBody>
      </p:sp>
      <p:sp>
        <p:nvSpPr>
          <p:cNvPr id="25605" name="TextBox 35"/>
          <p:cNvSpPr txBox="1">
            <a:spLocks noChangeArrowheads="1"/>
          </p:cNvSpPr>
          <p:nvPr/>
        </p:nvSpPr>
        <p:spPr bwMode="auto">
          <a:xfrm>
            <a:off x="5940152" y="1772816"/>
            <a:ext cx="20716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GB" dirty="0">
                <a:latin typeface="Tw Cen MT" charset="0"/>
              </a:rPr>
              <a:t>Receiver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3571875" y="2633663"/>
            <a:ext cx="1857375" cy="10001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3571875" y="3276600"/>
            <a:ext cx="1857375" cy="7858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3571875" y="3919538"/>
            <a:ext cx="1857375" cy="12858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>
            <a:off x="3571875" y="4562475"/>
            <a:ext cx="1857375" cy="9286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3457575" y="1919288"/>
            <a:ext cx="214313" cy="0"/>
          </a:xfrm>
          <a:prstGeom prst="line">
            <a:avLst/>
          </a:prstGeom>
          <a:ln w="22225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3457575" y="2562225"/>
            <a:ext cx="214313" cy="0"/>
          </a:xfrm>
          <a:prstGeom prst="line">
            <a:avLst/>
          </a:prstGeom>
          <a:ln w="22225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3473450" y="3205163"/>
            <a:ext cx="214313" cy="0"/>
          </a:xfrm>
          <a:prstGeom prst="line">
            <a:avLst/>
          </a:prstGeom>
          <a:ln w="22225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3457575" y="3848100"/>
            <a:ext cx="214313" cy="0"/>
          </a:xfrm>
          <a:prstGeom prst="line">
            <a:avLst/>
          </a:prstGeom>
          <a:ln w="22225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3473450" y="4491038"/>
            <a:ext cx="214313" cy="0"/>
          </a:xfrm>
          <a:prstGeom prst="line">
            <a:avLst/>
          </a:prstGeom>
          <a:ln w="22225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5314950" y="1919288"/>
            <a:ext cx="214313" cy="0"/>
          </a:xfrm>
          <a:prstGeom prst="line">
            <a:avLst/>
          </a:prstGeom>
          <a:ln w="22225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5316538" y="2562225"/>
            <a:ext cx="214312" cy="0"/>
          </a:xfrm>
          <a:prstGeom prst="line">
            <a:avLst/>
          </a:prstGeom>
          <a:ln w="22225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5332413" y="3205163"/>
            <a:ext cx="214312" cy="0"/>
          </a:xfrm>
          <a:prstGeom prst="line">
            <a:avLst/>
          </a:prstGeom>
          <a:ln w="22225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5316538" y="3848100"/>
            <a:ext cx="214312" cy="0"/>
          </a:xfrm>
          <a:prstGeom prst="line">
            <a:avLst/>
          </a:prstGeom>
          <a:ln w="22225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5332413" y="4491038"/>
            <a:ext cx="214312" cy="0"/>
          </a:xfrm>
          <a:prstGeom prst="line">
            <a:avLst/>
          </a:prstGeom>
          <a:ln w="22225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5313363" y="5133975"/>
            <a:ext cx="214312" cy="0"/>
          </a:xfrm>
          <a:prstGeom prst="line">
            <a:avLst/>
          </a:prstGeom>
          <a:ln w="22225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3465513" y="5133975"/>
            <a:ext cx="214312" cy="0"/>
          </a:xfrm>
          <a:prstGeom prst="line">
            <a:avLst/>
          </a:prstGeom>
          <a:ln w="22225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altLang="en-US" dirty="0" smtClean="0">
                <a:sym typeface="Arial"/>
              </a:rPr>
              <a:t>Network Jitter Estimate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5580112" y="2564904"/>
            <a:ext cx="4476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/>
            <a:r>
              <a:rPr lang="en-GB" dirty="0" smtClean="0">
                <a:latin typeface="Tw Cen MT" charset="0"/>
              </a:rPr>
              <a:t>T</a:t>
            </a:r>
            <a:r>
              <a:rPr lang="en-GB" baseline="-25000" dirty="0" smtClean="0">
                <a:latin typeface="Tw Cen MT" charset="0"/>
              </a:rPr>
              <a:t>R0</a:t>
            </a:r>
            <a:endParaRPr lang="en-GB" baseline="-25000" dirty="0">
              <a:latin typeface="Tw Cen MT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580112" y="3429000"/>
            <a:ext cx="4476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/>
            <a:r>
              <a:rPr lang="en-GB" dirty="0" smtClean="0">
                <a:latin typeface="Tw Cen MT" charset="0"/>
              </a:rPr>
              <a:t>T</a:t>
            </a:r>
            <a:r>
              <a:rPr lang="en-GB" baseline="-25000" dirty="0" smtClean="0">
                <a:latin typeface="Tw Cen MT" charset="0"/>
              </a:rPr>
              <a:t>R1</a:t>
            </a:r>
            <a:endParaRPr lang="en-GB" baseline="-25000" dirty="0">
              <a:latin typeface="Tw Cen MT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987824" y="1772816"/>
            <a:ext cx="4476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/>
            <a:r>
              <a:rPr lang="en-GB" dirty="0" smtClean="0">
                <a:latin typeface="Tw Cen MT" charset="0"/>
              </a:rPr>
              <a:t>T</a:t>
            </a:r>
            <a:r>
              <a:rPr lang="en-GB" baseline="-25000" dirty="0" smtClean="0">
                <a:latin typeface="Tw Cen MT" charset="0"/>
              </a:rPr>
              <a:t>S0</a:t>
            </a:r>
            <a:endParaRPr lang="en-GB" baseline="-25000" dirty="0">
              <a:latin typeface="Tw Cen MT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987824" y="2420888"/>
            <a:ext cx="4476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/>
            <a:r>
              <a:rPr lang="en-GB" dirty="0" smtClean="0">
                <a:latin typeface="Tw Cen MT" charset="0"/>
              </a:rPr>
              <a:t>T</a:t>
            </a:r>
            <a:r>
              <a:rPr lang="en-GB" baseline="-25000" dirty="0" smtClean="0">
                <a:latin typeface="Tw Cen MT" charset="0"/>
              </a:rPr>
              <a:t>S1</a:t>
            </a:r>
            <a:endParaRPr lang="en-GB" baseline="-25000" dirty="0">
              <a:latin typeface="Tw Cen MT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5030" y="5816733"/>
            <a:ext cx="896814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Jitter Estimate = (T</a:t>
            </a:r>
            <a:r>
              <a:rPr lang="en-US" sz="2000" baseline="-25000" dirty="0" smtClean="0"/>
              <a:t>R1</a:t>
            </a:r>
            <a:r>
              <a:rPr lang="en-US" sz="2000" dirty="0" smtClean="0"/>
              <a:t> </a:t>
            </a:r>
            <a:r>
              <a:rPr lang="en-US" sz="2000" dirty="0"/>
              <a:t>– </a:t>
            </a:r>
            <a:r>
              <a:rPr lang="en-US" sz="2000" dirty="0" smtClean="0"/>
              <a:t>T</a:t>
            </a:r>
            <a:r>
              <a:rPr lang="en-US" sz="2000" baseline="-25000" dirty="0" smtClean="0"/>
              <a:t>R0</a:t>
            </a:r>
            <a:r>
              <a:rPr lang="en-US" sz="2000" dirty="0"/>
              <a:t>) - (</a:t>
            </a:r>
            <a:r>
              <a:rPr lang="en-US" sz="2000" dirty="0" smtClean="0"/>
              <a:t>T</a:t>
            </a:r>
            <a:r>
              <a:rPr lang="en-US" sz="2000" baseline="-25000" dirty="0" smtClean="0"/>
              <a:t>S1</a:t>
            </a:r>
            <a:r>
              <a:rPr lang="en-US" sz="2000" dirty="0" smtClean="0"/>
              <a:t> </a:t>
            </a:r>
            <a:r>
              <a:rPr lang="en-US" sz="2000" dirty="0"/>
              <a:t>– </a:t>
            </a:r>
            <a:r>
              <a:rPr lang="en-US" sz="2000" dirty="0" smtClean="0"/>
              <a:t>T</a:t>
            </a:r>
            <a:r>
              <a:rPr lang="en-US" sz="2000" baseline="-25000" dirty="0" smtClean="0"/>
              <a:t>S0</a:t>
            </a:r>
            <a:r>
              <a:rPr lang="en-US" sz="2000" dirty="0" smtClean="0"/>
              <a:t>)</a:t>
            </a:r>
            <a:endParaRPr lang="en-US" sz="2000" dirty="0"/>
          </a:p>
          <a:p>
            <a:r>
              <a:rPr lang="en-US" sz="2000" dirty="0" smtClean="0"/>
              <a:t>Jitter Moving </a:t>
            </a:r>
            <a:r>
              <a:rPr lang="en-US" sz="2000" dirty="0" err="1" smtClean="0"/>
              <a:t>Average</a:t>
            </a:r>
            <a:r>
              <a:rPr lang="en-US" sz="2800" b="1" baseline="-25000" dirty="0" err="1" smtClean="0"/>
              <a:t>i</a:t>
            </a:r>
            <a:r>
              <a:rPr lang="en-US" sz="2000" dirty="0" smtClean="0"/>
              <a:t> = a x Jitter </a:t>
            </a:r>
            <a:r>
              <a:rPr lang="en-US" sz="2000" dirty="0" err="1" smtClean="0"/>
              <a:t>Estimate</a:t>
            </a:r>
            <a:r>
              <a:rPr lang="en-US" sz="2800" b="1" baseline="-25000" dirty="0" err="1" smtClean="0"/>
              <a:t>i</a:t>
            </a:r>
            <a:r>
              <a:rPr lang="en-US" sz="2000" dirty="0" smtClean="0"/>
              <a:t> + (1-a) x Jitter Moving Average</a:t>
            </a:r>
            <a:r>
              <a:rPr lang="en-US" sz="2800" b="1" baseline="-25000" dirty="0" smtClean="0"/>
              <a:t>i-1</a:t>
            </a:r>
          </a:p>
          <a:p>
            <a:r>
              <a:rPr lang="en-US" sz="2000" dirty="0" smtClean="0"/>
              <a:t>where  0 &lt; a &lt; 1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999412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Throughput &amp; Loss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61142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Bandwidth/Capacity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Bandwidth is a shared resource</a:t>
            </a:r>
          </a:p>
          <a:p>
            <a:r>
              <a:rPr lang="en-US" dirty="0" smtClean="0"/>
              <a:t>At local level we share the wireless or share a home or office router</a:t>
            </a:r>
          </a:p>
          <a:p>
            <a:r>
              <a:rPr lang="en-US" dirty="0" smtClean="0"/>
              <a:t>However probably, the bottleneck is likely to be upstream to our ISP</a:t>
            </a:r>
          </a:p>
          <a:p>
            <a:r>
              <a:rPr lang="en-US" dirty="0" smtClean="0"/>
              <a:t>ISP have intra-</a:t>
            </a:r>
            <a:r>
              <a:rPr lang="en-US" dirty="0" smtClean="0"/>
              <a:t>ISP </a:t>
            </a:r>
            <a:r>
              <a:rPr lang="en-US" dirty="0" smtClean="0"/>
              <a:t>bottlenecks</a:t>
            </a:r>
          </a:p>
          <a:p>
            <a:r>
              <a:rPr lang="en-US" dirty="0" smtClean="0"/>
              <a:t>The destination site (BBC, Facebook) might have inbound capacity limits</a:t>
            </a:r>
          </a:p>
        </p:txBody>
      </p:sp>
    </p:spTree>
    <p:extLst>
      <p:ext uri="{BB962C8B-B14F-4D97-AF65-F5344CB8AC3E}">
        <p14:creationId xmlns:p14="http://schemas.microsoft.com/office/powerpoint/2010/main" val="5969599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Loss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-487362" y="1700808"/>
            <a:ext cx="9631362" cy="144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en-GB" sz="3500" dirty="0" smtClean="0">
                <a:solidFill>
                  <a:srgbClr val="FF9900"/>
                </a:solidFill>
              </a:rPr>
              <a:t>Another GOLDEN RULE</a:t>
            </a:r>
          </a:p>
          <a:p>
            <a:pPr algn="ctr">
              <a:buFontTx/>
              <a:buNone/>
            </a:pPr>
            <a:r>
              <a:rPr lang="en-GB" dirty="0" smtClean="0"/>
              <a:t>Packet Loss is a Good Thing</a:t>
            </a:r>
            <a:endParaRPr lang="en-GB" dirty="0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85723" y="2996209"/>
            <a:ext cx="8778883" cy="2857501"/>
            <a:chOff x="582" y="2160"/>
            <a:chExt cx="5530" cy="1800"/>
          </a:xfrm>
        </p:grpSpPr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582" y="2880"/>
              <a:ext cx="5530" cy="10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spcBef>
                  <a:spcPct val="20000"/>
                </a:spcBef>
                <a:buClr>
                  <a:srgbClr val="A9A5A5"/>
                </a:buClr>
                <a:buSzPct val="120000"/>
              </a:pPr>
              <a:r>
                <a:rPr lang="en-GB" sz="3100" b="1" dirty="0" smtClean="0">
                  <a:latin typeface="Arial" charset="0"/>
                </a:rPr>
                <a:t>It is the Internet’s defence against failure</a:t>
              </a:r>
            </a:p>
            <a:p>
              <a:pPr algn="ctr">
                <a:spcBef>
                  <a:spcPct val="20000"/>
                </a:spcBef>
                <a:buClr>
                  <a:srgbClr val="A9A5A5"/>
                </a:buClr>
                <a:buSzPct val="120000"/>
              </a:pPr>
              <a:r>
                <a:rPr lang="en-GB" sz="3100" b="1" dirty="0" smtClean="0"/>
                <a:t>Dropping packets (hopefully) causes senders</a:t>
              </a:r>
            </a:p>
            <a:p>
              <a:pPr algn="ctr">
                <a:spcBef>
                  <a:spcPct val="20000"/>
                </a:spcBef>
                <a:buClr>
                  <a:srgbClr val="A9A5A5"/>
                </a:buClr>
                <a:buSzPct val="120000"/>
              </a:pPr>
              <a:r>
                <a:rPr lang="en-GB" sz="3100" b="1" dirty="0" smtClean="0">
                  <a:latin typeface="Arial" charset="0"/>
                </a:rPr>
                <a:t>(processes or users) to rate-limit</a:t>
              </a:r>
              <a:endParaRPr lang="en-GB" sz="3100" b="1" dirty="0">
                <a:latin typeface="Arial" charset="0"/>
              </a:endParaRPr>
            </a:p>
          </p:txBody>
        </p:sp>
        <p:sp>
          <p:nvSpPr>
            <p:cNvPr id="7" name="AutoShape 7"/>
            <p:cNvSpPr>
              <a:spLocks noChangeArrowheads="1"/>
            </p:cNvSpPr>
            <p:nvPr/>
          </p:nvSpPr>
          <p:spPr bwMode="auto">
            <a:xfrm>
              <a:off x="2160" y="2160"/>
              <a:ext cx="2160" cy="624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9E0000"/>
            </a:solidFill>
            <a:ln w="12700">
              <a:noFill/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  <a:extLst/>
          </p:spPr>
          <p:txBody>
            <a:bodyPr wrap="none" anchor="ctr"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4573924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Rectangle 80"/>
          <p:cNvSpPr/>
          <p:nvPr/>
        </p:nvSpPr>
        <p:spPr>
          <a:xfrm>
            <a:off x="1000100" y="1643050"/>
            <a:ext cx="7000924" cy="392909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Loss : Network Perspective</a:t>
            </a:r>
            <a:endParaRPr lang="en-GB" dirty="0"/>
          </a:p>
        </p:txBody>
      </p:sp>
      <p:sp>
        <p:nvSpPr>
          <p:cNvPr id="79" name="Oval 78"/>
          <p:cNvSpPr/>
          <p:nvPr/>
        </p:nvSpPr>
        <p:spPr>
          <a:xfrm>
            <a:off x="3714744" y="3355776"/>
            <a:ext cx="1500198" cy="789390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latin typeface="Arial" pitchFamily="34" charset="0"/>
                <a:cs typeface="Arial" pitchFamily="34" charset="0"/>
              </a:rPr>
              <a:t>Handler</a:t>
            </a:r>
            <a:endParaRPr lang="en-GB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1160835" y="2071678"/>
            <a:ext cx="2125281" cy="78939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Rectangle 81"/>
          <p:cNvSpPr/>
          <p:nvPr/>
        </p:nvSpPr>
        <p:spPr>
          <a:xfrm>
            <a:off x="2946785" y="2121684"/>
            <a:ext cx="250033" cy="66794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Rectangle 82"/>
          <p:cNvSpPr/>
          <p:nvPr/>
        </p:nvSpPr>
        <p:spPr>
          <a:xfrm>
            <a:off x="2603430" y="2121684"/>
            <a:ext cx="250033" cy="66794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Rectangle 83"/>
          <p:cNvSpPr/>
          <p:nvPr/>
        </p:nvSpPr>
        <p:spPr>
          <a:xfrm>
            <a:off x="2260075" y="2121684"/>
            <a:ext cx="250033" cy="66794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Rectangle 84"/>
          <p:cNvSpPr/>
          <p:nvPr/>
        </p:nvSpPr>
        <p:spPr>
          <a:xfrm>
            <a:off x="1916720" y="2121684"/>
            <a:ext cx="250033" cy="66794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Rectangle 85"/>
          <p:cNvSpPr/>
          <p:nvPr/>
        </p:nvSpPr>
        <p:spPr>
          <a:xfrm>
            <a:off x="1142976" y="4639874"/>
            <a:ext cx="2125281" cy="78939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Rectangle 86"/>
          <p:cNvSpPr/>
          <p:nvPr/>
        </p:nvSpPr>
        <p:spPr>
          <a:xfrm>
            <a:off x="2928926" y="4689880"/>
            <a:ext cx="250033" cy="66794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Rectangle 87"/>
          <p:cNvSpPr/>
          <p:nvPr/>
        </p:nvSpPr>
        <p:spPr>
          <a:xfrm>
            <a:off x="2571736" y="4689880"/>
            <a:ext cx="250033" cy="66794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Rectangle 91"/>
          <p:cNvSpPr/>
          <p:nvPr/>
        </p:nvSpPr>
        <p:spPr>
          <a:xfrm flipH="1">
            <a:off x="5715008" y="2071678"/>
            <a:ext cx="2125281" cy="78939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Rectangle 93"/>
          <p:cNvSpPr/>
          <p:nvPr/>
        </p:nvSpPr>
        <p:spPr>
          <a:xfrm flipH="1">
            <a:off x="6500826" y="2121684"/>
            <a:ext cx="250033" cy="66794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Rectangle 94"/>
          <p:cNvSpPr/>
          <p:nvPr/>
        </p:nvSpPr>
        <p:spPr>
          <a:xfrm flipH="1">
            <a:off x="6143636" y="2121684"/>
            <a:ext cx="250033" cy="66794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Rectangle 95"/>
          <p:cNvSpPr/>
          <p:nvPr/>
        </p:nvSpPr>
        <p:spPr>
          <a:xfrm flipH="1">
            <a:off x="5786446" y="2121684"/>
            <a:ext cx="250033" cy="66794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Rectangle 96"/>
          <p:cNvSpPr/>
          <p:nvPr/>
        </p:nvSpPr>
        <p:spPr>
          <a:xfrm flipH="1">
            <a:off x="5697149" y="4639874"/>
            <a:ext cx="2125281" cy="78939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Rectangle 97"/>
          <p:cNvSpPr/>
          <p:nvPr/>
        </p:nvSpPr>
        <p:spPr>
          <a:xfrm flipH="1">
            <a:off x="6143636" y="4689880"/>
            <a:ext cx="250033" cy="66794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Rectangle 98"/>
          <p:cNvSpPr/>
          <p:nvPr/>
        </p:nvSpPr>
        <p:spPr>
          <a:xfrm flipH="1">
            <a:off x="5786446" y="4689880"/>
            <a:ext cx="250033" cy="66794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Rectangle 99"/>
          <p:cNvSpPr/>
          <p:nvPr/>
        </p:nvSpPr>
        <p:spPr>
          <a:xfrm flipH="1">
            <a:off x="5715008" y="3357562"/>
            <a:ext cx="2125281" cy="78939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Rectangle 102"/>
          <p:cNvSpPr/>
          <p:nvPr/>
        </p:nvSpPr>
        <p:spPr>
          <a:xfrm flipH="1">
            <a:off x="5786446" y="3407568"/>
            <a:ext cx="250033" cy="66794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6" name="Straight Arrow Connector 105"/>
          <p:cNvCxnSpPr>
            <a:stCxn id="80" idx="3"/>
            <a:endCxn id="79" idx="1"/>
          </p:cNvCxnSpPr>
          <p:nvPr/>
        </p:nvCxnSpPr>
        <p:spPr>
          <a:xfrm>
            <a:off x="3286116" y="2466373"/>
            <a:ext cx="648327" cy="1005006"/>
          </a:xfrm>
          <a:prstGeom prst="bentConnector2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5"/>
          <p:cNvCxnSpPr>
            <a:stCxn id="86" idx="3"/>
            <a:endCxn id="79" idx="3"/>
          </p:cNvCxnSpPr>
          <p:nvPr/>
        </p:nvCxnSpPr>
        <p:spPr>
          <a:xfrm flipV="1">
            <a:off x="3268257" y="4029563"/>
            <a:ext cx="666186" cy="1005006"/>
          </a:xfrm>
          <a:prstGeom prst="bentConnector2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5"/>
          <p:cNvCxnSpPr>
            <a:stCxn id="79" idx="6"/>
            <a:endCxn id="100" idx="3"/>
          </p:cNvCxnSpPr>
          <p:nvPr/>
        </p:nvCxnSpPr>
        <p:spPr>
          <a:xfrm>
            <a:off x="5214942" y="3750471"/>
            <a:ext cx="500066" cy="1786"/>
          </a:xfrm>
          <a:prstGeom prst="bentConnector3">
            <a:avLst>
              <a:gd name="adj1" fmla="val 50000"/>
            </a:avLst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05"/>
          <p:cNvCxnSpPr>
            <a:stCxn id="79" idx="6"/>
            <a:endCxn id="92" idx="3"/>
          </p:cNvCxnSpPr>
          <p:nvPr/>
        </p:nvCxnSpPr>
        <p:spPr>
          <a:xfrm flipV="1">
            <a:off x="5214942" y="2466373"/>
            <a:ext cx="500066" cy="1284098"/>
          </a:xfrm>
          <a:prstGeom prst="bentConnector3">
            <a:avLst>
              <a:gd name="adj1" fmla="val 50000"/>
            </a:avLst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05"/>
          <p:cNvCxnSpPr>
            <a:stCxn id="79" idx="6"/>
            <a:endCxn id="97" idx="3"/>
          </p:cNvCxnSpPr>
          <p:nvPr/>
        </p:nvCxnSpPr>
        <p:spPr>
          <a:xfrm>
            <a:off x="5214942" y="3750471"/>
            <a:ext cx="482207" cy="1284098"/>
          </a:xfrm>
          <a:prstGeom prst="bentConnector3">
            <a:avLst>
              <a:gd name="adj1" fmla="val 50000"/>
            </a:avLst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Right Arrow 118"/>
          <p:cNvSpPr/>
          <p:nvPr/>
        </p:nvSpPr>
        <p:spPr>
          <a:xfrm>
            <a:off x="571472" y="2285992"/>
            <a:ext cx="500066" cy="357190"/>
          </a:xfrm>
          <a:prstGeom prst="rightArrow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0" name="Right Arrow 119"/>
          <p:cNvSpPr/>
          <p:nvPr/>
        </p:nvSpPr>
        <p:spPr>
          <a:xfrm>
            <a:off x="571472" y="4857760"/>
            <a:ext cx="500066" cy="357190"/>
          </a:xfrm>
          <a:prstGeom prst="rightArrow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1" name="Right Arrow 120"/>
          <p:cNvSpPr/>
          <p:nvPr/>
        </p:nvSpPr>
        <p:spPr>
          <a:xfrm>
            <a:off x="7929586" y="2285992"/>
            <a:ext cx="500066" cy="357190"/>
          </a:xfrm>
          <a:prstGeom prst="rightArrow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2" name="Right Arrow 121"/>
          <p:cNvSpPr/>
          <p:nvPr/>
        </p:nvSpPr>
        <p:spPr>
          <a:xfrm>
            <a:off x="7929586" y="3500438"/>
            <a:ext cx="500066" cy="357190"/>
          </a:xfrm>
          <a:prstGeom prst="rightArrow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3" name="Right Arrow 122"/>
          <p:cNvSpPr/>
          <p:nvPr/>
        </p:nvSpPr>
        <p:spPr>
          <a:xfrm>
            <a:off x="7929586" y="4857760"/>
            <a:ext cx="500066" cy="357190"/>
          </a:xfrm>
          <a:prstGeom prst="rightArrow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4" name="Rectangle 123"/>
          <p:cNvSpPr/>
          <p:nvPr/>
        </p:nvSpPr>
        <p:spPr>
          <a:xfrm>
            <a:off x="4214810" y="2285992"/>
            <a:ext cx="928694" cy="785818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latin typeface="Arial" pitchFamily="34" charset="0"/>
                <a:cs typeface="Arial" pitchFamily="34" charset="0"/>
              </a:rPr>
              <a:t>Routing Table</a:t>
            </a:r>
            <a:endParaRPr lang="en-GB" sz="12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26" name="Straight Connector 125"/>
          <p:cNvCxnSpPr>
            <a:stCxn id="79" idx="0"/>
            <a:endCxn id="124" idx="2"/>
          </p:cNvCxnSpPr>
          <p:nvPr/>
        </p:nvCxnSpPr>
        <p:spPr>
          <a:xfrm rot="5400000" flipH="1" flipV="1">
            <a:off x="4430017" y="3106636"/>
            <a:ext cx="283966" cy="214314"/>
          </a:xfrm>
          <a:prstGeom prst="bentConnector3">
            <a:avLst>
              <a:gd name="adj1" fmla="val 50000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TextBox 129"/>
          <p:cNvSpPr txBox="1"/>
          <p:nvPr/>
        </p:nvSpPr>
        <p:spPr>
          <a:xfrm>
            <a:off x="1643042" y="1714488"/>
            <a:ext cx="10855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dirty="0" smtClean="0">
                <a:latin typeface="Arial" pitchFamily="34" charset="0"/>
                <a:cs typeface="Arial" pitchFamily="34" charset="0"/>
              </a:rPr>
              <a:t>Input Queues</a:t>
            </a:r>
            <a:endParaRPr lang="en-GB" sz="11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6215074" y="1714488"/>
            <a:ext cx="120257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dirty="0" smtClean="0">
                <a:latin typeface="Arial" pitchFamily="34" charset="0"/>
                <a:cs typeface="Arial" pitchFamily="34" charset="0"/>
              </a:rPr>
              <a:t>Output Queues</a:t>
            </a:r>
            <a:endParaRPr lang="en-GB" sz="11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573365" y="2134391"/>
            <a:ext cx="250033" cy="66794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/>
          <p:cNvSpPr/>
          <p:nvPr/>
        </p:nvSpPr>
        <p:spPr>
          <a:xfrm>
            <a:off x="1230010" y="2147098"/>
            <a:ext cx="250033" cy="66794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195538" y="2106285"/>
            <a:ext cx="2068944" cy="900120"/>
          </a:xfrm>
          <a:prstGeom prst="ellipse">
            <a:avLst/>
          </a:prstGeom>
          <a:solidFill>
            <a:schemeClr val="accent1">
              <a:alpha val="6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Loss</a:t>
            </a:r>
            <a:endParaRPr lang="en-GB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571472" y="2134391"/>
            <a:ext cx="250033" cy="66794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30304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Packet loss</a:t>
            </a:r>
          </a:p>
        </p:txBody>
      </p:sp>
      <p:sp>
        <p:nvSpPr>
          <p:cNvPr id="1218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4013" y="1546225"/>
            <a:ext cx="8394700" cy="2098799"/>
          </a:xfrm>
        </p:spPr>
        <p:txBody>
          <a:bodyPr>
            <a:normAutofit/>
          </a:bodyPr>
          <a:lstStyle/>
          <a:p>
            <a:r>
              <a:rPr lang="en-US" sz="2400" dirty="0"/>
              <a:t>queue (aka buffer) preceding link </a:t>
            </a:r>
            <a:r>
              <a:rPr lang="en-US" sz="2400" dirty="0" smtClean="0"/>
              <a:t>has </a:t>
            </a:r>
            <a:r>
              <a:rPr lang="en-US" sz="2400" dirty="0"/>
              <a:t>finite capacity</a:t>
            </a:r>
          </a:p>
          <a:p>
            <a:r>
              <a:rPr lang="en-US" sz="2400" dirty="0"/>
              <a:t>packet arriving to full queue dropped (aka lost)</a:t>
            </a:r>
          </a:p>
          <a:p>
            <a:r>
              <a:rPr lang="en-US" sz="2400" dirty="0"/>
              <a:t>lost packet may be retransmitted by previous node, by source end system, or not at all</a:t>
            </a:r>
          </a:p>
        </p:txBody>
      </p:sp>
      <p:graphicFrame>
        <p:nvGraphicFramePr>
          <p:cNvPr id="121858" name="Object 2"/>
          <p:cNvGraphicFramePr>
            <a:graphicFrameLocks noChangeAspect="1"/>
          </p:cNvGraphicFramePr>
          <p:nvPr/>
        </p:nvGraphicFramePr>
        <p:xfrm>
          <a:off x="2051050" y="5346700"/>
          <a:ext cx="646113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600" name="Clip" r:id="rId4" imgW="1305000" imgH="1085760" progId="MS_ClipArt_Gallery.2">
                  <p:embed/>
                </p:oleObj>
              </mc:Choice>
              <mc:Fallback>
                <p:oleObj name="Clip" r:id="rId4" imgW="1305000" imgH="108576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050" y="5346700"/>
                        <a:ext cx="646113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1864" name="Oval 6"/>
          <p:cNvSpPr>
            <a:spLocks noChangeArrowheads="1"/>
          </p:cNvSpPr>
          <p:nvPr/>
        </p:nvSpPr>
        <p:spPr bwMode="auto">
          <a:xfrm>
            <a:off x="3092450" y="5105400"/>
            <a:ext cx="1198563" cy="369888"/>
          </a:xfrm>
          <a:prstGeom prst="ellipse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1865" name="Rectangle 7"/>
          <p:cNvSpPr>
            <a:spLocks noChangeArrowheads="1"/>
          </p:cNvSpPr>
          <p:nvPr/>
        </p:nvSpPr>
        <p:spPr bwMode="auto">
          <a:xfrm>
            <a:off x="3092450" y="5037138"/>
            <a:ext cx="1198563" cy="263525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21866" name="Oval 8"/>
          <p:cNvSpPr>
            <a:spLocks noChangeArrowheads="1"/>
          </p:cNvSpPr>
          <p:nvPr/>
        </p:nvSpPr>
        <p:spPr bwMode="auto">
          <a:xfrm>
            <a:off x="3101975" y="4808538"/>
            <a:ext cx="1198563" cy="430212"/>
          </a:xfrm>
          <a:prstGeom prst="ellipse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21867" name="Group 9"/>
          <p:cNvGrpSpPr>
            <a:grpSpLocks/>
          </p:cNvGrpSpPr>
          <p:nvPr/>
        </p:nvGrpSpPr>
        <p:grpSpPr bwMode="auto">
          <a:xfrm>
            <a:off x="3448050" y="4838700"/>
            <a:ext cx="498475" cy="119063"/>
            <a:chOff x="2208" y="2184"/>
            <a:chExt cx="176" cy="69"/>
          </a:xfrm>
        </p:grpSpPr>
        <p:grpSp>
          <p:nvGrpSpPr>
            <p:cNvPr id="121893" name="Group 10"/>
            <p:cNvGrpSpPr>
              <a:grpSpLocks/>
            </p:cNvGrpSpPr>
            <p:nvPr/>
          </p:nvGrpSpPr>
          <p:grpSpPr bwMode="auto">
            <a:xfrm>
              <a:off x="2208" y="2185"/>
              <a:ext cx="176" cy="68"/>
              <a:chOff x="2848" y="848"/>
              <a:chExt cx="140" cy="98"/>
            </a:xfrm>
          </p:grpSpPr>
          <p:sp>
            <p:nvSpPr>
              <p:cNvPr id="121898" name="Line 11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1899" name="Line 12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1900" name="Line 13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1894" name="Group 14"/>
            <p:cNvGrpSpPr>
              <a:grpSpLocks/>
            </p:cNvGrpSpPr>
            <p:nvPr/>
          </p:nvGrpSpPr>
          <p:grpSpPr bwMode="auto">
            <a:xfrm flipV="1">
              <a:off x="2208" y="2184"/>
              <a:ext cx="176" cy="68"/>
              <a:chOff x="2848" y="848"/>
              <a:chExt cx="140" cy="98"/>
            </a:xfrm>
          </p:grpSpPr>
          <p:sp>
            <p:nvSpPr>
              <p:cNvPr id="121895" name="Line 15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1896" name="Line 16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1897" name="Line 17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aphicFrame>
        <p:nvGraphicFramePr>
          <p:cNvPr id="121859" name="Object 3"/>
          <p:cNvGraphicFramePr>
            <a:graphicFrameLocks noChangeAspect="1"/>
          </p:cNvGraphicFramePr>
          <p:nvPr/>
        </p:nvGraphicFramePr>
        <p:xfrm>
          <a:off x="1736725" y="4337050"/>
          <a:ext cx="646113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601" name="Clip" r:id="rId6" imgW="1305000" imgH="1085760" progId="MS_ClipArt_Gallery.2">
                  <p:embed/>
                </p:oleObj>
              </mc:Choice>
              <mc:Fallback>
                <p:oleObj name="Clip" r:id="rId6" imgW="1305000" imgH="108576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6725" y="4337050"/>
                        <a:ext cx="646113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1868" name="Line 23"/>
          <p:cNvSpPr>
            <a:spLocks noChangeShapeType="1"/>
          </p:cNvSpPr>
          <p:nvPr/>
        </p:nvSpPr>
        <p:spPr bwMode="auto">
          <a:xfrm>
            <a:off x="2362200" y="4743450"/>
            <a:ext cx="5048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1869" name="Line 24"/>
          <p:cNvSpPr>
            <a:spLocks noChangeShapeType="1"/>
          </p:cNvSpPr>
          <p:nvPr/>
        </p:nvSpPr>
        <p:spPr bwMode="auto">
          <a:xfrm flipV="1">
            <a:off x="2667000" y="5729288"/>
            <a:ext cx="195263" cy="47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1870" name="Line 25"/>
          <p:cNvSpPr>
            <a:spLocks noChangeShapeType="1"/>
          </p:cNvSpPr>
          <p:nvPr/>
        </p:nvSpPr>
        <p:spPr bwMode="auto">
          <a:xfrm>
            <a:off x="4286250" y="5162550"/>
            <a:ext cx="1933575" cy="9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1871" name="Line 26"/>
          <p:cNvSpPr>
            <a:spLocks noChangeShapeType="1"/>
          </p:cNvSpPr>
          <p:nvPr/>
        </p:nvSpPr>
        <p:spPr bwMode="auto">
          <a:xfrm flipH="1">
            <a:off x="2867025" y="4733925"/>
            <a:ext cx="0" cy="10001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1872" name="Line 27"/>
          <p:cNvSpPr>
            <a:spLocks noChangeShapeType="1"/>
          </p:cNvSpPr>
          <p:nvPr/>
        </p:nvSpPr>
        <p:spPr bwMode="auto">
          <a:xfrm>
            <a:off x="2876550" y="5167313"/>
            <a:ext cx="2000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1873" name="Rectangle 28"/>
          <p:cNvSpPr>
            <a:spLocks noChangeArrowheads="1"/>
          </p:cNvSpPr>
          <p:nvPr/>
        </p:nvSpPr>
        <p:spPr bwMode="auto">
          <a:xfrm>
            <a:off x="5205413" y="4962525"/>
            <a:ext cx="147637" cy="200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1874" name="Rectangle 29"/>
          <p:cNvSpPr>
            <a:spLocks noChangeArrowheads="1"/>
          </p:cNvSpPr>
          <p:nvPr/>
        </p:nvSpPr>
        <p:spPr bwMode="auto">
          <a:xfrm>
            <a:off x="3952875" y="5033963"/>
            <a:ext cx="147638" cy="200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1875" name="Rectangle 30"/>
          <p:cNvSpPr>
            <a:spLocks noChangeArrowheads="1"/>
          </p:cNvSpPr>
          <p:nvPr/>
        </p:nvSpPr>
        <p:spPr bwMode="auto">
          <a:xfrm>
            <a:off x="4114800" y="5033963"/>
            <a:ext cx="147638" cy="2000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1876" name="Rectangle 31"/>
          <p:cNvSpPr>
            <a:spLocks noChangeArrowheads="1"/>
          </p:cNvSpPr>
          <p:nvPr/>
        </p:nvSpPr>
        <p:spPr bwMode="auto">
          <a:xfrm>
            <a:off x="2805113" y="5208588"/>
            <a:ext cx="147637" cy="2000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1877" name="Freeform 32"/>
          <p:cNvSpPr>
            <a:spLocks/>
          </p:cNvSpPr>
          <p:nvPr/>
        </p:nvSpPr>
        <p:spPr bwMode="auto">
          <a:xfrm>
            <a:off x="2903538" y="5087938"/>
            <a:ext cx="228600" cy="103187"/>
          </a:xfrm>
          <a:custGeom>
            <a:avLst/>
            <a:gdLst>
              <a:gd name="T0" fmla="*/ 0 w 111"/>
              <a:gd name="T1" fmla="*/ 67 h 67"/>
              <a:gd name="T2" fmla="*/ 0 w 111"/>
              <a:gd name="T3" fmla="*/ 0 h 67"/>
              <a:gd name="T4" fmla="*/ 111 w 111"/>
              <a:gd name="T5" fmla="*/ 1 h 67"/>
              <a:gd name="T6" fmla="*/ 0 60000 65536"/>
              <a:gd name="T7" fmla="*/ 0 60000 65536"/>
              <a:gd name="T8" fmla="*/ 0 60000 65536"/>
              <a:gd name="T9" fmla="*/ 0 w 111"/>
              <a:gd name="T10" fmla="*/ 0 h 67"/>
              <a:gd name="T11" fmla="*/ 111 w 111"/>
              <a:gd name="T12" fmla="*/ 67 h 6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1" h="67">
                <a:moveTo>
                  <a:pt x="0" y="67"/>
                </a:moveTo>
                <a:lnTo>
                  <a:pt x="0" y="0"/>
                </a:lnTo>
                <a:lnTo>
                  <a:pt x="111" y="1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1878" name="Line 33"/>
          <p:cNvSpPr>
            <a:spLocks noChangeShapeType="1"/>
          </p:cNvSpPr>
          <p:nvPr/>
        </p:nvSpPr>
        <p:spPr bwMode="auto">
          <a:xfrm flipV="1">
            <a:off x="2809875" y="5451475"/>
            <a:ext cx="0" cy="176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1879" name="Text Box 35"/>
          <p:cNvSpPr txBox="1">
            <a:spLocks noChangeArrowheads="1"/>
          </p:cNvSpPr>
          <p:nvPr/>
        </p:nvSpPr>
        <p:spPr bwMode="auto">
          <a:xfrm>
            <a:off x="1384300" y="4360863"/>
            <a:ext cx="40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chemeClr val="accent1"/>
                </a:solidFill>
                <a:latin typeface="Comic Sans MS" charset="0"/>
              </a:rPr>
              <a:t>A</a:t>
            </a:r>
            <a:endParaRPr lang="en-US">
              <a:solidFill>
                <a:schemeClr val="accent1"/>
              </a:solidFill>
            </a:endParaRPr>
          </a:p>
        </p:txBody>
      </p:sp>
      <p:sp>
        <p:nvSpPr>
          <p:cNvPr id="121880" name="Text Box 36"/>
          <p:cNvSpPr txBox="1">
            <a:spLocks noChangeArrowheads="1"/>
          </p:cNvSpPr>
          <p:nvPr/>
        </p:nvSpPr>
        <p:spPr bwMode="auto">
          <a:xfrm>
            <a:off x="1660525" y="5380038"/>
            <a:ext cx="3762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chemeClr val="accent2"/>
                </a:solidFill>
                <a:latin typeface="Comic Sans MS" charset="0"/>
              </a:rPr>
              <a:t>B</a:t>
            </a:r>
            <a:endParaRPr lang="en-US">
              <a:solidFill>
                <a:schemeClr val="accent1"/>
              </a:solidFill>
            </a:endParaRPr>
          </a:p>
        </p:txBody>
      </p:sp>
      <p:sp>
        <p:nvSpPr>
          <p:cNvPr id="121881" name="Text Box 40"/>
          <p:cNvSpPr txBox="1">
            <a:spLocks noChangeArrowheads="1"/>
          </p:cNvSpPr>
          <p:nvPr/>
        </p:nvSpPr>
        <p:spPr bwMode="auto">
          <a:xfrm>
            <a:off x="4765675" y="4203700"/>
            <a:ext cx="28813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>
                <a:solidFill>
                  <a:srgbClr val="FF0000"/>
                </a:solidFill>
                <a:latin typeface="Comic Sans MS" charset="0"/>
              </a:rPr>
              <a:t>packet being transmitted</a:t>
            </a:r>
            <a:endParaRPr lang="en-US" sz="1800"/>
          </a:p>
        </p:txBody>
      </p:sp>
      <p:sp>
        <p:nvSpPr>
          <p:cNvPr id="121882" name="Line 41"/>
          <p:cNvSpPr>
            <a:spLocks noChangeShapeType="1"/>
          </p:cNvSpPr>
          <p:nvPr/>
        </p:nvSpPr>
        <p:spPr bwMode="auto">
          <a:xfrm rot="10800000" flipV="1">
            <a:off x="4283075" y="4495800"/>
            <a:ext cx="727075" cy="57785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1883" name="Rectangle 56"/>
          <p:cNvSpPr>
            <a:spLocks noChangeArrowheads="1"/>
          </p:cNvSpPr>
          <p:nvPr/>
        </p:nvSpPr>
        <p:spPr bwMode="auto">
          <a:xfrm>
            <a:off x="3789363" y="5032375"/>
            <a:ext cx="147637" cy="2000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1884" name="Rectangle 57"/>
          <p:cNvSpPr>
            <a:spLocks noChangeArrowheads="1"/>
          </p:cNvSpPr>
          <p:nvPr/>
        </p:nvSpPr>
        <p:spPr bwMode="auto">
          <a:xfrm>
            <a:off x="3627438" y="5032375"/>
            <a:ext cx="147637" cy="200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1885" name="Rectangle 58"/>
          <p:cNvSpPr>
            <a:spLocks noChangeArrowheads="1"/>
          </p:cNvSpPr>
          <p:nvPr/>
        </p:nvSpPr>
        <p:spPr bwMode="auto">
          <a:xfrm>
            <a:off x="4586288" y="5375275"/>
            <a:ext cx="147637" cy="200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1886" name="Rectangle 59"/>
          <p:cNvSpPr>
            <a:spLocks noChangeArrowheads="1"/>
          </p:cNvSpPr>
          <p:nvPr/>
        </p:nvSpPr>
        <p:spPr bwMode="auto">
          <a:xfrm>
            <a:off x="3298825" y="5032375"/>
            <a:ext cx="147638" cy="2000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1887" name="Rectangle 61"/>
          <p:cNvSpPr>
            <a:spLocks noChangeArrowheads="1"/>
          </p:cNvSpPr>
          <p:nvPr/>
        </p:nvSpPr>
        <p:spPr bwMode="auto">
          <a:xfrm>
            <a:off x="3133725" y="5033963"/>
            <a:ext cx="147638" cy="200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1888" name="Rectangle 62"/>
          <p:cNvSpPr>
            <a:spLocks noChangeArrowheads="1"/>
          </p:cNvSpPr>
          <p:nvPr/>
        </p:nvSpPr>
        <p:spPr bwMode="auto">
          <a:xfrm>
            <a:off x="3105150" y="5010150"/>
            <a:ext cx="1171575" cy="242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1889" name="Line 63"/>
          <p:cNvSpPr>
            <a:spLocks noChangeShapeType="1"/>
          </p:cNvSpPr>
          <p:nvPr/>
        </p:nvSpPr>
        <p:spPr bwMode="auto">
          <a:xfrm rot="10800000">
            <a:off x="3008313" y="5448300"/>
            <a:ext cx="771525" cy="396875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1890" name="Text Box 64"/>
          <p:cNvSpPr txBox="1">
            <a:spLocks noChangeArrowheads="1"/>
          </p:cNvSpPr>
          <p:nvPr/>
        </p:nvSpPr>
        <p:spPr bwMode="auto">
          <a:xfrm>
            <a:off x="3708400" y="5661025"/>
            <a:ext cx="207803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>
                <a:solidFill>
                  <a:srgbClr val="FF0000"/>
                </a:solidFill>
                <a:latin typeface="Comic Sans MS" charset="0"/>
              </a:rPr>
              <a:t>packet arriving to</a:t>
            </a:r>
          </a:p>
          <a:p>
            <a:r>
              <a:rPr lang="en-US" sz="1800">
                <a:solidFill>
                  <a:srgbClr val="FF0000"/>
                </a:solidFill>
                <a:latin typeface="Comic Sans MS" charset="0"/>
              </a:rPr>
              <a:t>full buffer</a:t>
            </a:r>
            <a:r>
              <a:rPr lang="en-US" sz="1800">
                <a:latin typeface="Comic Sans MS" charset="0"/>
              </a:rPr>
              <a:t> </a:t>
            </a:r>
            <a:r>
              <a:rPr lang="en-US" sz="1800">
                <a:solidFill>
                  <a:srgbClr val="FF0000"/>
                </a:solidFill>
                <a:latin typeface="Comic Sans MS" charset="0"/>
              </a:rPr>
              <a:t>is </a:t>
            </a:r>
            <a:r>
              <a:rPr lang="en-US" sz="1800" i="1">
                <a:solidFill>
                  <a:srgbClr val="FF0000"/>
                </a:solidFill>
                <a:latin typeface="Comic Sans MS" charset="0"/>
              </a:rPr>
              <a:t>lost</a:t>
            </a:r>
          </a:p>
        </p:txBody>
      </p:sp>
      <p:sp>
        <p:nvSpPr>
          <p:cNvPr id="121891" name="Text Box 65"/>
          <p:cNvSpPr txBox="1">
            <a:spLocks noChangeArrowheads="1"/>
          </p:cNvSpPr>
          <p:nvPr/>
        </p:nvSpPr>
        <p:spPr bwMode="auto">
          <a:xfrm>
            <a:off x="2946400" y="4022725"/>
            <a:ext cx="163988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 sz="1800">
                <a:solidFill>
                  <a:srgbClr val="FF0000"/>
                </a:solidFill>
                <a:latin typeface="Comic Sans MS" charset="0"/>
              </a:rPr>
              <a:t>buffer </a:t>
            </a:r>
          </a:p>
          <a:p>
            <a:pPr algn="ctr"/>
            <a:r>
              <a:rPr lang="en-US" sz="1800">
                <a:solidFill>
                  <a:srgbClr val="FF0000"/>
                </a:solidFill>
                <a:latin typeface="Comic Sans MS" charset="0"/>
              </a:rPr>
              <a:t>(waiting area)</a:t>
            </a:r>
            <a:endParaRPr lang="en-US" sz="1800"/>
          </a:p>
        </p:txBody>
      </p:sp>
      <p:sp>
        <p:nvSpPr>
          <p:cNvPr id="121892" name="Line 66"/>
          <p:cNvSpPr>
            <a:spLocks noChangeShapeType="1"/>
          </p:cNvSpPr>
          <p:nvPr/>
        </p:nvSpPr>
        <p:spPr bwMode="auto">
          <a:xfrm>
            <a:off x="3238500" y="4619625"/>
            <a:ext cx="0" cy="333375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641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Throughput : Network Perspective</a:t>
            </a:r>
            <a:endParaRPr lang="en-GB" dirty="0"/>
          </a:p>
        </p:txBody>
      </p:sp>
      <p:sp>
        <p:nvSpPr>
          <p:cNvPr id="4" name="Can 3"/>
          <p:cNvSpPr/>
          <p:nvPr/>
        </p:nvSpPr>
        <p:spPr>
          <a:xfrm rot="16200000">
            <a:off x="6264188" y="2312875"/>
            <a:ext cx="648072" cy="2592288"/>
          </a:xfrm>
          <a:prstGeom prst="can">
            <a:avLst/>
          </a:prstGeom>
          <a:solidFill>
            <a:schemeClr val="accent2"/>
          </a:soli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Can 4"/>
          <p:cNvSpPr/>
          <p:nvPr/>
        </p:nvSpPr>
        <p:spPr>
          <a:xfrm rot="16200000">
            <a:off x="1655676" y="2318753"/>
            <a:ext cx="1512168" cy="2592288"/>
          </a:xfrm>
          <a:prstGeom prst="can">
            <a:avLst/>
          </a:prstGeom>
          <a:solidFill>
            <a:schemeClr val="accent2"/>
          </a:soli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2047421" y="1700808"/>
            <a:ext cx="47371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>
                <a:latin typeface="Arial" pitchFamily="34" charset="0"/>
                <a:cs typeface="Arial" pitchFamily="34" charset="0"/>
              </a:rPr>
              <a:t>Throughput :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number of bits per time of unit</a:t>
            </a:r>
            <a:endParaRPr lang="en-GB" dirty="0"/>
          </a:p>
        </p:txBody>
      </p:sp>
      <p:sp>
        <p:nvSpPr>
          <p:cNvPr id="8" name="Right Arrow 7"/>
          <p:cNvSpPr/>
          <p:nvPr/>
        </p:nvSpPr>
        <p:spPr>
          <a:xfrm>
            <a:off x="571472" y="3035013"/>
            <a:ext cx="760168" cy="1159765"/>
          </a:xfrm>
          <a:prstGeom prst="rightArrow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ight Arrow 8"/>
          <p:cNvSpPr/>
          <p:nvPr/>
        </p:nvSpPr>
        <p:spPr>
          <a:xfrm>
            <a:off x="7955246" y="3436301"/>
            <a:ext cx="500066" cy="357190"/>
          </a:xfrm>
          <a:prstGeom prst="rightArrow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ight Arrow 9"/>
          <p:cNvSpPr/>
          <p:nvPr/>
        </p:nvSpPr>
        <p:spPr>
          <a:xfrm>
            <a:off x="3772356" y="3284981"/>
            <a:ext cx="1591731" cy="648073"/>
          </a:xfrm>
          <a:prstGeom prst="rightArrow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64922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Throughput : Network Perspective</a:t>
            </a:r>
            <a:endParaRPr lang="en-GB" dirty="0"/>
          </a:p>
        </p:txBody>
      </p:sp>
      <p:sp>
        <p:nvSpPr>
          <p:cNvPr id="4" name="Can 3"/>
          <p:cNvSpPr/>
          <p:nvPr/>
        </p:nvSpPr>
        <p:spPr>
          <a:xfrm rot="16200000">
            <a:off x="6264188" y="2312875"/>
            <a:ext cx="648072" cy="2592288"/>
          </a:xfrm>
          <a:prstGeom prst="can">
            <a:avLst/>
          </a:prstGeom>
          <a:solidFill>
            <a:schemeClr val="accent2"/>
          </a:soli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Can 4"/>
          <p:cNvSpPr/>
          <p:nvPr/>
        </p:nvSpPr>
        <p:spPr>
          <a:xfrm rot="16200000">
            <a:off x="1655676" y="2318753"/>
            <a:ext cx="1512168" cy="2592288"/>
          </a:xfrm>
          <a:prstGeom prst="can">
            <a:avLst/>
          </a:prstGeom>
          <a:solidFill>
            <a:schemeClr val="accent2"/>
          </a:soli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2047421" y="1700808"/>
            <a:ext cx="47371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>
                <a:latin typeface="Arial" pitchFamily="34" charset="0"/>
                <a:cs typeface="Arial" pitchFamily="34" charset="0"/>
              </a:rPr>
              <a:t>Throughput :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number of bits per time of unit</a:t>
            </a:r>
            <a:endParaRPr lang="en-GB" dirty="0"/>
          </a:p>
        </p:txBody>
      </p:sp>
      <p:sp>
        <p:nvSpPr>
          <p:cNvPr id="8" name="Right Arrow 7"/>
          <p:cNvSpPr/>
          <p:nvPr/>
        </p:nvSpPr>
        <p:spPr>
          <a:xfrm>
            <a:off x="571472" y="3035013"/>
            <a:ext cx="760168" cy="1159765"/>
          </a:xfrm>
          <a:prstGeom prst="rightArrow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ight Arrow 8"/>
          <p:cNvSpPr/>
          <p:nvPr/>
        </p:nvSpPr>
        <p:spPr>
          <a:xfrm>
            <a:off x="7955246" y="3436301"/>
            <a:ext cx="500066" cy="357190"/>
          </a:xfrm>
          <a:prstGeom prst="rightArrow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ight Arrow 9"/>
          <p:cNvSpPr/>
          <p:nvPr/>
        </p:nvSpPr>
        <p:spPr>
          <a:xfrm>
            <a:off x="3772356" y="3284981"/>
            <a:ext cx="1591731" cy="648073"/>
          </a:xfrm>
          <a:prstGeom prst="rightArrow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2699792" y="2299588"/>
            <a:ext cx="3600400" cy="2618859"/>
          </a:xfrm>
          <a:prstGeom prst="ellipse">
            <a:avLst/>
          </a:prstGeom>
          <a:solidFill>
            <a:schemeClr val="accent1">
              <a:alpha val="6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Potential Loss and Increased Delay</a:t>
            </a:r>
            <a:endParaRPr lang="en-GB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16351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9" name="Line 321"/>
          <p:cNvSpPr>
            <a:spLocks noChangeShapeType="1"/>
          </p:cNvSpPr>
          <p:nvPr/>
        </p:nvSpPr>
        <p:spPr bwMode="auto">
          <a:xfrm>
            <a:off x="1441450" y="4530725"/>
            <a:ext cx="63166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910" name="Rectangle 2"/>
          <p:cNvSpPr>
            <a:spLocks noGrp="1" noChangeArrowheads="1"/>
          </p:cNvSpPr>
          <p:nvPr>
            <p:ph type="title"/>
          </p:nvPr>
        </p:nvSpPr>
        <p:spPr>
          <a:xfrm>
            <a:off x="779463" y="381000"/>
            <a:ext cx="7583487" cy="798546"/>
          </a:xfrm>
        </p:spPr>
        <p:txBody>
          <a:bodyPr/>
          <a:lstStyle/>
          <a:p>
            <a:r>
              <a:rPr lang="en-US" dirty="0"/>
              <a:t>Throughput</a:t>
            </a:r>
          </a:p>
        </p:txBody>
      </p:sp>
      <p:sp>
        <p:nvSpPr>
          <p:cNvPr id="1239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9113" y="1447800"/>
            <a:ext cx="7239000" cy="2193925"/>
          </a:xfrm>
        </p:spPr>
        <p:txBody>
          <a:bodyPr>
            <a:noAutofit/>
          </a:bodyPr>
          <a:lstStyle/>
          <a:p>
            <a:r>
              <a:rPr lang="en-US" sz="2400" i="1" dirty="0">
                <a:solidFill>
                  <a:srgbClr val="FF3300"/>
                </a:solidFill>
              </a:rPr>
              <a:t>throughput:</a:t>
            </a:r>
            <a:r>
              <a:rPr lang="en-US" sz="2400" dirty="0"/>
              <a:t> rate (bits/time unit) at which bits transferred between sender/receiver</a:t>
            </a:r>
          </a:p>
          <a:p>
            <a:pPr lvl="1"/>
            <a:r>
              <a:rPr lang="en-US" sz="2400" i="1" dirty="0">
                <a:solidFill>
                  <a:srgbClr val="FF3300"/>
                </a:solidFill>
                <a:ea typeface="ＭＳ Ｐゴシック" charset="0"/>
              </a:rPr>
              <a:t>instantaneous</a:t>
            </a:r>
            <a:r>
              <a:rPr lang="en-US" sz="2400" i="1" dirty="0">
                <a:ea typeface="ＭＳ Ｐゴシック" charset="0"/>
              </a:rPr>
              <a:t>:</a:t>
            </a:r>
            <a:r>
              <a:rPr lang="en-US" sz="2400" dirty="0">
                <a:ea typeface="ＭＳ Ｐゴシック" charset="0"/>
              </a:rPr>
              <a:t> rate at given point in time</a:t>
            </a:r>
          </a:p>
          <a:p>
            <a:pPr lvl="1"/>
            <a:r>
              <a:rPr lang="en-US" sz="2400" i="1" dirty="0">
                <a:solidFill>
                  <a:srgbClr val="FF3300"/>
                </a:solidFill>
                <a:ea typeface="ＭＳ Ｐゴシック" charset="0"/>
              </a:rPr>
              <a:t>average:</a:t>
            </a:r>
            <a:r>
              <a:rPr lang="en-US" sz="2400" dirty="0">
                <a:ea typeface="ＭＳ Ｐゴシック" charset="0"/>
              </a:rPr>
              <a:t> rate over longer period of time</a:t>
            </a:r>
          </a:p>
        </p:txBody>
      </p:sp>
      <p:grpSp>
        <p:nvGrpSpPr>
          <p:cNvPr id="123912" name="Group 246"/>
          <p:cNvGrpSpPr>
            <a:grpSpLocks/>
          </p:cNvGrpSpPr>
          <p:nvPr/>
        </p:nvGrpSpPr>
        <p:grpSpPr bwMode="auto">
          <a:xfrm>
            <a:off x="3806825" y="4394200"/>
            <a:ext cx="1055688" cy="360363"/>
            <a:chOff x="3600" y="219"/>
            <a:chExt cx="360" cy="175"/>
          </a:xfrm>
        </p:grpSpPr>
        <p:sp>
          <p:nvSpPr>
            <p:cNvPr id="123947" name="Oval 247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948" name="Line 248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949" name="Line 249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950" name="Rectangle 250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23951" name="Oval 251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3952" name="Group 252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123957" name="Line 253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958" name="Line 254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959" name="Line 255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3953" name="Group 256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123954" name="Line 257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955" name="Line 258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956" name="Line 259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aphicFrame>
        <p:nvGraphicFramePr>
          <p:cNvPr id="123906" name="Object 2"/>
          <p:cNvGraphicFramePr>
            <a:graphicFrameLocks noChangeAspect="1"/>
          </p:cNvGraphicFramePr>
          <p:nvPr/>
        </p:nvGraphicFramePr>
        <p:xfrm>
          <a:off x="7721600" y="4062413"/>
          <a:ext cx="785813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34" name="Clip" r:id="rId3" imgW="1305000" imgH="1085760" progId="MS_ClipArt_Gallery.2">
                  <p:embed/>
                </p:oleObj>
              </mc:Choice>
              <mc:Fallback>
                <p:oleObj name="Clip" r:id="rId3" imgW="1305000" imgH="108576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21600" y="4062413"/>
                        <a:ext cx="785813" cy="655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3913" name="Group 300"/>
          <p:cNvGrpSpPr>
            <a:grpSpLocks/>
          </p:cNvGrpSpPr>
          <p:nvPr/>
        </p:nvGrpSpPr>
        <p:grpSpPr bwMode="auto">
          <a:xfrm>
            <a:off x="942975" y="3981450"/>
            <a:ext cx="374650" cy="838200"/>
            <a:chOff x="4180" y="783"/>
            <a:chExt cx="150" cy="307"/>
          </a:xfrm>
        </p:grpSpPr>
        <p:sp>
          <p:nvSpPr>
            <p:cNvPr id="123939" name="AutoShape 301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940" name="Rectangle 302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941" name="Rectangle 303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942" name="AutoShape 304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943" name="Line 305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944" name="Line 306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945" name="Rectangle 307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946" name="Rectangle 308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3914" name="Text Box 325"/>
          <p:cNvSpPr txBox="1">
            <a:spLocks noChangeArrowheads="1"/>
          </p:cNvSpPr>
          <p:nvPr/>
        </p:nvSpPr>
        <p:spPr bwMode="auto">
          <a:xfrm>
            <a:off x="242888" y="5043488"/>
            <a:ext cx="212725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 sz="2000">
                <a:latin typeface="Comic Sans MS" charset="0"/>
              </a:rPr>
              <a:t>server, with</a:t>
            </a:r>
          </a:p>
          <a:p>
            <a:pPr algn="ctr"/>
            <a:r>
              <a:rPr lang="en-US" sz="2000">
                <a:latin typeface="Comic Sans MS" charset="0"/>
              </a:rPr>
              <a:t>file of F bits </a:t>
            </a:r>
          </a:p>
          <a:p>
            <a:pPr algn="ctr"/>
            <a:r>
              <a:rPr lang="en-US" sz="2000">
                <a:latin typeface="Comic Sans MS" charset="0"/>
              </a:rPr>
              <a:t>to send to client</a:t>
            </a:r>
          </a:p>
        </p:txBody>
      </p:sp>
      <p:sp>
        <p:nvSpPr>
          <p:cNvPr id="123915" name="AutoShape 327"/>
          <p:cNvSpPr>
            <a:spLocks noChangeArrowheads="1"/>
          </p:cNvSpPr>
          <p:nvPr/>
        </p:nvSpPr>
        <p:spPr bwMode="auto">
          <a:xfrm>
            <a:off x="419100" y="3641725"/>
            <a:ext cx="449263" cy="581025"/>
          </a:xfrm>
          <a:prstGeom prst="can">
            <a:avLst>
              <a:gd name="adj" fmla="val 2614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916" name="Text Box 328"/>
          <p:cNvSpPr txBox="1">
            <a:spLocks noChangeArrowheads="1"/>
          </p:cNvSpPr>
          <p:nvPr/>
        </p:nvSpPr>
        <p:spPr bwMode="auto">
          <a:xfrm>
            <a:off x="2674938" y="4973638"/>
            <a:ext cx="1651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 sz="2000">
                <a:latin typeface="Comic Sans MS" charset="0"/>
              </a:rPr>
              <a:t>link capacity</a:t>
            </a:r>
          </a:p>
          <a:p>
            <a:pPr algn="ctr"/>
            <a:r>
              <a:rPr lang="en-US" sz="2000">
                <a:latin typeface="Comic Sans MS" charset="0"/>
              </a:rPr>
              <a:t> R</a:t>
            </a:r>
            <a:r>
              <a:rPr lang="en-US" sz="2800" baseline="-25000">
                <a:latin typeface="Comic Sans MS" charset="0"/>
              </a:rPr>
              <a:t>s</a:t>
            </a:r>
            <a:r>
              <a:rPr lang="en-US" sz="2000" baseline="-25000">
                <a:latin typeface="Comic Sans MS" charset="0"/>
              </a:rPr>
              <a:t> </a:t>
            </a:r>
            <a:r>
              <a:rPr lang="en-US" sz="2000">
                <a:latin typeface="Comic Sans MS" charset="0"/>
              </a:rPr>
              <a:t>bits/sec</a:t>
            </a:r>
          </a:p>
        </p:txBody>
      </p:sp>
      <p:sp>
        <p:nvSpPr>
          <p:cNvPr id="123917" name="Text Box 329"/>
          <p:cNvSpPr txBox="1">
            <a:spLocks noChangeArrowheads="1"/>
          </p:cNvSpPr>
          <p:nvPr/>
        </p:nvSpPr>
        <p:spPr bwMode="auto">
          <a:xfrm>
            <a:off x="5543550" y="4970463"/>
            <a:ext cx="1651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 sz="2000">
                <a:latin typeface="Comic Sans MS" charset="0"/>
              </a:rPr>
              <a:t>link capacity</a:t>
            </a:r>
          </a:p>
          <a:p>
            <a:pPr algn="ctr"/>
            <a:r>
              <a:rPr lang="en-US" sz="2000">
                <a:latin typeface="Comic Sans MS" charset="0"/>
              </a:rPr>
              <a:t> R</a:t>
            </a:r>
            <a:r>
              <a:rPr lang="en-US" sz="2800" baseline="-25000">
                <a:latin typeface="Comic Sans MS" charset="0"/>
              </a:rPr>
              <a:t>c</a:t>
            </a:r>
            <a:r>
              <a:rPr lang="en-US" sz="2000" baseline="-25000">
                <a:latin typeface="Comic Sans MS" charset="0"/>
              </a:rPr>
              <a:t> </a:t>
            </a:r>
            <a:r>
              <a:rPr lang="en-US" sz="2000">
                <a:latin typeface="Comic Sans MS" charset="0"/>
              </a:rPr>
              <a:t>bits/sec</a:t>
            </a:r>
          </a:p>
        </p:txBody>
      </p:sp>
      <p:grpSp>
        <p:nvGrpSpPr>
          <p:cNvPr id="6" name="Group 338"/>
          <p:cNvGrpSpPr>
            <a:grpSpLocks/>
          </p:cNvGrpSpPr>
          <p:nvPr/>
        </p:nvGrpSpPr>
        <p:grpSpPr bwMode="auto">
          <a:xfrm>
            <a:off x="1404938" y="4371975"/>
            <a:ext cx="3568700" cy="1676400"/>
            <a:chOff x="913" y="2726"/>
            <a:chExt cx="2248" cy="1056"/>
          </a:xfrm>
        </p:grpSpPr>
        <p:grpSp>
          <p:nvGrpSpPr>
            <p:cNvPr id="123933" name="Group 335"/>
            <p:cNvGrpSpPr>
              <a:grpSpLocks/>
            </p:cNvGrpSpPr>
            <p:nvPr/>
          </p:nvGrpSpPr>
          <p:grpSpPr bwMode="auto">
            <a:xfrm>
              <a:off x="913" y="2726"/>
              <a:ext cx="1463" cy="247"/>
              <a:chOff x="2249" y="3430"/>
              <a:chExt cx="1389" cy="256"/>
            </a:xfrm>
          </p:grpSpPr>
          <p:sp>
            <p:nvSpPr>
              <p:cNvPr id="255309" name="Oval 333"/>
              <p:cNvSpPr>
                <a:spLocks noChangeArrowheads="1"/>
              </p:cNvSpPr>
              <p:nvPr/>
            </p:nvSpPr>
            <p:spPr bwMode="auto">
              <a:xfrm>
                <a:off x="3569" y="3433"/>
                <a:ext cx="69" cy="253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50000">
                    <a:schemeClr val="folHlink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5308" name="Rectangle 332"/>
              <p:cNvSpPr>
                <a:spLocks noChangeArrowheads="1"/>
              </p:cNvSpPr>
              <p:nvPr/>
            </p:nvSpPr>
            <p:spPr bwMode="auto">
              <a:xfrm>
                <a:off x="2275" y="3433"/>
                <a:ext cx="1326" cy="253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50000">
                    <a:schemeClr val="folHlink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937" name="Oval 331"/>
              <p:cNvSpPr>
                <a:spLocks noChangeArrowheads="1"/>
              </p:cNvSpPr>
              <p:nvPr/>
            </p:nvSpPr>
            <p:spPr bwMode="auto">
              <a:xfrm>
                <a:off x="2249" y="3430"/>
                <a:ext cx="69" cy="253"/>
              </a:xfrm>
              <a:prstGeom prst="ellipse">
                <a:avLst/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5310" name="Rectangle 334"/>
              <p:cNvSpPr>
                <a:spLocks noChangeArrowheads="1"/>
              </p:cNvSpPr>
              <p:nvPr/>
            </p:nvSpPr>
            <p:spPr bwMode="auto">
              <a:xfrm>
                <a:off x="3562" y="3438"/>
                <a:ext cx="44" cy="246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50000">
                    <a:schemeClr val="folHlink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3934" name="Text Box 336"/>
            <p:cNvSpPr txBox="1">
              <a:spLocks noChangeArrowheads="1"/>
            </p:cNvSpPr>
            <p:nvPr/>
          </p:nvSpPr>
          <p:spPr bwMode="auto">
            <a:xfrm>
              <a:off x="1392" y="3148"/>
              <a:ext cx="1769" cy="63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000">
                  <a:latin typeface="Comic Sans MS" charset="0"/>
                </a:rPr>
                <a:t> pipe that can carry</a:t>
              </a:r>
            </a:p>
            <a:p>
              <a:pPr algn="ctr"/>
              <a:r>
                <a:rPr lang="en-US" sz="2000">
                  <a:latin typeface="Comic Sans MS" charset="0"/>
                </a:rPr>
                <a:t>fluid at rate</a:t>
              </a:r>
            </a:p>
            <a:p>
              <a:pPr algn="ctr"/>
              <a:r>
                <a:rPr lang="en-US" sz="2000">
                  <a:latin typeface="Comic Sans MS" charset="0"/>
                </a:rPr>
                <a:t> R</a:t>
              </a:r>
              <a:r>
                <a:rPr lang="en-US" sz="2800" baseline="-25000">
                  <a:latin typeface="Comic Sans MS" charset="0"/>
                </a:rPr>
                <a:t>s</a:t>
              </a:r>
              <a:r>
                <a:rPr lang="en-US" sz="2000" baseline="-25000">
                  <a:latin typeface="Comic Sans MS" charset="0"/>
                </a:rPr>
                <a:t> </a:t>
              </a:r>
              <a:r>
                <a:rPr lang="en-US" sz="2000">
                  <a:latin typeface="Comic Sans MS" charset="0"/>
                </a:rPr>
                <a:t>bits/sec)</a:t>
              </a:r>
            </a:p>
          </p:txBody>
        </p:sp>
      </p:grpSp>
      <p:sp>
        <p:nvSpPr>
          <p:cNvPr id="123919" name="Line 337"/>
          <p:cNvSpPr>
            <a:spLocks noChangeShapeType="1"/>
          </p:cNvSpPr>
          <p:nvPr/>
        </p:nvSpPr>
        <p:spPr bwMode="auto">
          <a:xfrm flipH="1" flipV="1">
            <a:off x="2801938" y="4614863"/>
            <a:ext cx="477837" cy="450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920" name="Line 347"/>
          <p:cNvSpPr>
            <a:spLocks noChangeShapeType="1"/>
          </p:cNvSpPr>
          <p:nvPr/>
        </p:nvSpPr>
        <p:spPr bwMode="auto">
          <a:xfrm flipH="1" flipV="1">
            <a:off x="5834063" y="4557713"/>
            <a:ext cx="479425" cy="522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921" name="AutoShape 349"/>
          <p:cNvSpPr>
            <a:spLocks noChangeArrowheads="1"/>
          </p:cNvSpPr>
          <p:nvPr/>
        </p:nvSpPr>
        <p:spPr bwMode="auto">
          <a:xfrm flipV="1">
            <a:off x="508000" y="4064000"/>
            <a:ext cx="974725" cy="720725"/>
          </a:xfrm>
          <a:custGeom>
            <a:avLst/>
            <a:gdLst>
              <a:gd name="T0" fmla="*/ 682578 w 21600"/>
              <a:gd name="T1" fmla="*/ 0 h 21600"/>
              <a:gd name="T2" fmla="*/ 682578 w 21600"/>
              <a:gd name="T3" fmla="*/ 405675 h 21600"/>
              <a:gd name="T4" fmla="*/ 146073 w 21600"/>
              <a:gd name="T5" fmla="*/ 720725 h 21600"/>
              <a:gd name="T6" fmla="*/ 974725 w 21600"/>
              <a:gd name="T7" fmla="*/ 202837 h 21600"/>
              <a:gd name="T8" fmla="*/ 3 60000 65536"/>
              <a:gd name="T9" fmla="*/ 1 60000 65536"/>
              <a:gd name="T10" fmla="*/ 1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922" name="AutoShape 350"/>
          <p:cNvSpPr>
            <a:spLocks noChangeArrowheads="1"/>
          </p:cNvSpPr>
          <p:nvPr/>
        </p:nvSpPr>
        <p:spPr bwMode="auto">
          <a:xfrm>
            <a:off x="7286625" y="4325938"/>
            <a:ext cx="889000" cy="485775"/>
          </a:xfrm>
          <a:prstGeom prst="rightArrow">
            <a:avLst>
              <a:gd name="adj1" fmla="val 50000"/>
              <a:gd name="adj2" fmla="val 4575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" name="Group 348"/>
          <p:cNvGrpSpPr>
            <a:grpSpLocks/>
          </p:cNvGrpSpPr>
          <p:nvPr/>
        </p:nvGrpSpPr>
        <p:grpSpPr bwMode="auto">
          <a:xfrm>
            <a:off x="4910138" y="4248150"/>
            <a:ext cx="3178175" cy="1822450"/>
            <a:chOff x="3093" y="2676"/>
            <a:chExt cx="2002" cy="1148"/>
          </a:xfrm>
        </p:grpSpPr>
        <p:grpSp>
          <p:nvGrpSpPr>
            <p:cNvPr id="123927" name="Group 341"/>
            <p:cNvGrpSpPr>
              <a:grpSpLocks/>
            </p:cNvGrpSpPr>
            <p:nvPr/>
          </p:nvGrpSpPr>
          <p:grpSpPr bwMode="auto">
            <a:xfrm>
              <a:off x="3093" y="2676"/>
              <a:ext cx="1765" cy="366"/>
              <a:chOff x="2249" y="3430"/>
              <a:chExt cx="1389" cy="256"/>
            </a:xfrm>
          </p:grpSpPr>
          <p:sp>
            <p:nvSpPr>
              <p:cNvPr id="255318" name="Oval 342"/>
              <p:cNvSpPr>
                <a:spLocks noChangeArrowheads="1"/>
              </p:cNvSpPr>
              <p:nvPr/>
            </p:nvSpPr>
            <p:spPr bwMode="auto">
              <a:xfrm>
                <a:off x="3569" y="3433"/>
                <a:ext cx="69" cy="253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50000">
                    <a:schemeClr val="folHlink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5319" name="Rectangle 343"/>
              <p:cNvSpPr>
                <a:spLocks noChangeArrowheads="1"/>
              </p:cNvSpPr>
              <p:nvPr/>
            </p:nvSpPr>
            <p:spPr bwMode="auto">
              <a:xfrm>
                <a:off x="2275" y="3433"/>
                <a:ext cx="1326" cy="253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50000">
                    <a:schemeClr val="folHlink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931" name="Oval 344"/>
              <p:cNvSpPr>
                <a:spLocks noChangeArrowheads="1"/>
              </p:cNvSpPr>
              <p:nvPr/>
            </p:nvSpPr>
            <p:spPr bwMode="auto">
              <a:xfrm>
                <a:off x="2249" y="3430"/>
                <a:ext cx="69" cy="253"/>
              </a:xfrm>
              <a:prstGeom prst="ellipse">
                <a:avLst/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5321" name="Rectangle 345"/>
              <p:cNvSpPr>
                <a:spLocks noChangeArrowheads="1"/>
              </p:cNvSpPr>
              <p:nvPr/>
            </p:nvSpPr>
            <p:spPr bwMode="auto">
              <a:xfrm>
                <a:off x="3562" y="3438"/>
                <a:ext cx="44" cy="246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50000">
                    <a:schemeClr val="folHlink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3928" name="Text Box 346"/>
            <p:cNvSpPr txBox="1">
              <a:spLocks noChangeArrowheads="1"/>
            </p:cNvSpPr>
            <p:nvPr/>
          </p:nvSpPr>
          <p:spPr bwMode="auto">
            <a:xfrm>
              <a:off x="3235" y="3190"/>
              <a:ext cx="1860" cy="63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000">
                  <a:latin typeface="Comic Sans MS" charset="0"/>
                </a:rPr>
                <a:t> pipe that can carry</a:t>
              </a:r>
            </a:p>
            <a:p>
              <a:pPr algn="ctr"/>
              <a:r>
                <a:rPr lang="en-US" sz="2000">
                  <a:latin typeface="Comic Sans MS" charset="0"/>
                </a:rPr>
                <a:t>fluid at rate</a:t>
              </a:r>
            </a:p>
            <a:p>
              <a:pPr algn="ctr"/>
              <a:r>
                <a:rPr lang="en-US" sz="2000">
                  <a:latin typeface="Comic Sans MS" charset="0"/>
                </a:rPr>
                <a:t> R</a:t>
              </a:r>
              <a:r>
                <a:rPr lang="en-US" sz="2800" baseline="-25000">
                  <a:latin typeface="Comic Sans MS" charset="0"/>
                </a:rPr>
                <a:t>c</a:t>
              </a:r>
              <a:r>
                <a:rPr lang="en-US" sz="2000" baseline="-25000">
                  <a:latin typeface="Comic Sans MS" charset="0"/>
                </a:rPr>
                <a:t> </a:t>
              </a:r>
              <a:r>
                <a:rPr lang="en-US" sz="2000">
                  <a:latin typeface="Comic Sans MS" charset="0"/>
                </a:rPr>
                <a:t>bits/sec)</a:t>
              </a:r>
            </a:p>
          </p:txBody>
        </p:sp>
      </p:grpSp>
      <p:sp>
        <p:nvSpPr>
          <p:cNvPr id="123924" name="AutoShape 351"/>
          <p:cNvSpPr>
            <a:spLocks noChangeArrowheads="1"/>
          </p:cNvSpPr>
          <p:nvPr/>
        </p:nvSpPr>
        <p:spPr bwMode="auto">
          <a:xfrm>
            <a:off x="3708400" y="4319588"/>
            <a:ext cx="1484313" cy="485775"/>
          </a:xfrm>
          <a:prstGeom prst="rightArrow">
            <a:avLst>
              <a:gd name="adj1" fmla="val 50000"/>
              <a:gd name="adj2" fmla="val 7638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925" name="Line 352"/>
          <p:cNvSpPr>
            <a:spLocks noChangeShapeType="1"/>
          </p:cNvSpPr>
          <p:nvPr/>
        </p:nvSpPr>
        <p:spPr bwMode="auto">
          <a:xfrm>
            <a:off x="1030288" y="4876800"/>
            <a:ext cx="0" cy="217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5329" name="Text Box 353"/>
          <p:cNvSpPr txBox="1">
            <a:spLocks noChangeArrowheads="1"/>
          </p:cNvSpPr>
          <p:nvPr/>
        </p:nvSpPr>
        <p:spPr bwMode="auto">
          <a:xfrm>
            <a:off x="0" y="5067300"/>
            <a:ext cx="2319338" cy="10064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 sz="2000">
                <a:latin typeface="Comic Sans MS" charset="0"/>
              </a:rPr>
              <a:t>server sends bits </a:t>
            </a:r>
          </a:p>
          <a:p>
            <a:pPr algn="ctr"/>
            <a:r>
              <a:rPr lang="en-US" sz="2000">
                <a:latin typeface="Comic Sans MS" charset="0"/>
              </a:rPr>
              <a:t>(fluid) into pipe</a:t>
            </a:r>
          </a:p>
          <a:p>
            <a:pPr algn="ctr"/>
            <a:endParaRPr lang="en-US" sz="2000">
              <a:latin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53035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5329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Throughput (more)</a:t>
            </a:r>
          </a:p>
        </p:txBody>
      </p:sp>
      <p:sp>
        <p:nvSpPr>
          <p:cNvPr id="124935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19113" y="1447800"/>
            <a:ext cx="8150225" cy="554038"/>
          </a:xfrm>
        </p:spPr>
        <p:txBody>
          <a:bodyPr>
            <a:normAutofit/>
          </a:bodyPr>
          <a:lstStyle/>
          <a:p>
            <a:r>
              <a:rPr lang="en-US" i="1" dirty="0" err="1">
                <a:solidFill>
                  <a:srgbClr val="FF3300"/>
                </a:solidFill>
              </a:rPr>
              <a:t>R</a:t>
            </a:r>
            <a:r>
              <a:rPr lang="en-US" i="1" baseline="-25000" dirty="0" err="1">
                <a:solidFill>
                  <a:srgbClr val="FF3300"/>
                </a:solidFill>
              </a:rPr>
              <a:t>s</a:t>
            </a:r>
            <a:r>
              <a:rPr lang="en-US" i="1" dirty="0">
                <a:solidFill>
                  <a:srgbClr val="FF3300"/>
                </a:solidFill>
              </a:rPr>
              <a:t> &lt; </a:t>
            </a:r>
            <a:r>
              <a:rPr lang="en-US" i="1" dirty="0" err="1">
                <a:solidFill>
                  <a:srgbClr val="FF3300"/>
                </a:solidFill>
              </a:rPr>
              <a:t>R</a:t>
            </a:r>
            <a:r>
              <a:rPr lang="en-US" i="1" baseline="-25000" dirty="0" err="1">
                <a:solidFill>
                  <a:srgbClr val="FF3300"/>
                </a:solidFill>
              </a:rPr>
              <a:t>c</a:t>
            </a:r>
            <a:r>
              <a:rPr lang="en-US" i="1" dirty="0">
                <a:solidFill>
                  <a:srgbClr val="FF3300"/>
                </a:solidFill>
              </a:rPr>
              <a:t>  </a:t>
            </a:r>
            <a:r>
              <a:rPr lang="en-US" dirty="0"/>
              <a:t>What is average end-end throughput?</a:t>
            </a:r>
          </a:p>
        </p:txBody>
      </p:sp>
      <p:sp>
        <p:nvSpPr>
          <p:cNvPr id="124936" name="Line 2"/>
          <p:cNvSpPr>
            <a:spLocks noChangeShapeType="1"/>
          </p:cNvSpPr>
          <p:nvPr/>
        </p:nvSpPr>
        <p:spPr bwMode="auto">
          <a:xfrm>
            <a:off x="2112963" y="2741613"/>
            <a:ext cx="5811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24937" name="Group 5"/>
          <p:cNvGrpSpPr>
            <a:grpSpLocks/>
          </p:cNvGrpSpPr>
          <p:nvPr/>
        </p:nvGrpSpPr>
        <p:grpSpPr bwMode="auto">
          <a:xfrm>
            <a:off x="4289425" y="2633663"/>
            <a:ext cx="971550" cy="282575"/>
            <a:chOff x="3600" y="219"/>
            <a:chExt cx="360" cy="175"/>
          </a:xfrm>
        </p:grpSpPr>
        <p:sp>
          <p:nvSpPr>
            <p:cNvPr id="125010" name="Oval 6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011" name="Line 7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012" name="Line 8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013" name="Rectangle 9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25014" name="Oval 10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5015" name="Group 11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125020" name="Line 12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5021" name="Line 13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5022" name="Line 14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5016" name="Group 15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125017" name="Line 1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5018" name="Line 17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5019" name="Line 18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aphicFrame>
        <p:nvGraphicFramePr>
          <p:cNvPr id="124930" name="Object 2"/>
          <p:cNvGraphicFramePr>
            <a:graphicFrameLocks noChangeAspect="1"/>
          </p:cNvGraphicFramePr>
          <p:nvPr/>
        </p:nvGraphicFramePr>
        <p:xfrm>
          <a:off x="8104188" y="2454275"/>
          <a:ext cx="722312" cy="51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76" name="Clip" r:id="rId3" imgW="1305000" imgH="1085760" progId="MS_ClipArt_Gallery.2">
                  <p:embed/>
                </p:oleObj>
              </mc:Choice>
              <mc:Fallback>
                <p:oleObj name="Clip" r:id="rId3" imgW="1305000" imgH="108576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04188" y="2454275"/>
                        <a:ext cx="722312" cy="512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4938" name="Group 20"/>
          <p:cNvGrpSpPr>
            <a:grpSpLocks/>
          </p:cNvGrpSpPr>
          <p:nvPr/>
        </p:nvGrpSpPr>
        <p:grpSpPr bwMode="auto">
          <a:xfrm>
            <a:off x="1655763" y="2311400"/>
            <a:ext cx="344487" cy="655638"/>
            <a:chOff x="4180" y="783"/>
            <a:chExt cx="150" cy="307"/>
          </a:xfrm>
        </p:grpSpPr>
        <p:sp>
          <p:nvSpPr>
            <p:cNvPr id="125002" name="AutoShape 21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003" name="Rectangle 22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004" name="Rectangle 23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005" name="AutoShape 24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006" name="Line 25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007" name="Line 26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008" name="Rectangle 27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009" name="Rectangle 28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4939" name="AutoShape 30"/>
          <p:cNvSpPr>
            <a:spLocks noChangeArrowheads="1"/>
          </p:cNvSpPr>
          <p:nvPr/>
        </p:nvSpPr>
        <p:spPr bwMode="auto">
          <a:xfrm>
            <a:off x="1173163" y="2044700"/>
            <a:ext cx="412750" cy="455613"/>
          </a:xfrm>
          <a:prstGeom prst="can">
            <a:avLst>
              <a:gd name="adj" fmla="val 2231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24940" name="Group 34"/>
          <p:cNvGrpSpPr>
            <a:grpSpLocks/>
          </p:cNvGrpSpPr>
          <p:nvPr/>
        </p:nvGrpSpPr>
        <p:grpSpPr bwMode="auto">
          <a:xfrm>
            <a:off x="2066925" y="2606675"/>
            <a:ext cx="2136775" cy="307975"/>
            <a:chOff x="2249" y="3430"/>
            <a:chExt cx="1389" cy="256"/>
          </a:xfrm>
        </p:grpSpPr>
        <p:sp>
          <p:nvSpPr>
            <p:cNvPr id="256035" name="Oval 35"/>
            <p:cNvSpPr>
              <a:spLocks noChangeArrowheads="1"/>
            </p:cNvSpPr>
            <p:nvPr/>
          </p:nvSpPr>
          <p:spPr bwMode="auto">
            <a:xfrm>
              <a:off x="3569" y="3433"/>
              <a:ext cx="69" cy="253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036" name="Rectangle 36"/>
            <p:cNvSpPr>
              <a:spLocks noChangeArrowheads="1"/>
            </p:cNvSpPr>
            <p:nvPr/>
          </p:nvSpPr>
          <p:spPr bwMode="auto">
            <a:xfrm>
              <a:off x="2275" y="3433"/>
              <a:ext cx="1326" cy="253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000" name="Oval 37"/>
            <p:cNvSpPr>
              <a:spLocks noChangeArrowheads="1"/>
            </p:cNvSpPr>
            <p:nvPr/>
          </p:nvSpPr>
          <p:spPr bwMode="auto">
            <a:xfrm>
              <a:off x="2249" y="3430"/>
              <a:ext cx="69" cy="253"/>
            </a:xfrm>
            <a:prstGeom prst="ellipse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038" name="Rectangle 38"/>
            <p:cNvSpPr>
              <a:spLocks noChangeArrowheads="1"/>
            </p:cNvSpPr>
            <p:nvPr/>
          </p:nvSpPr>
          <p:spPr bwMode="auto">
            <a:xfrm>
              <a:off x="3562" y="3438"/>
              <a:ext cx="44" cy="245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4941" name="Text Box 39"/>
          <p:cNvSpPr txBox="1">
            <a:spLocks noChangeArrowheads="1"/>
          </p:cNvSpPr>
          <p:nvPr/>
        </p:nvSpPr>
        <p:spPr bwMode="auto">
          <a:xfrm>
            <a:off x="1855788" y="2562225"/>
            <a:ext cx="25860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 sz="2000">
                <a:latin typeface="Comic Sans MS" charset="0"/>
              </a:rPr>
              <a:t>  R</a:t>
            </a:r>
            <a:r>
              <a:rPr lang="en-US" sz="2800" baseline="-25000">
                <a:latin typeface="Comic Sans MS" charset="0"/>
              </a:rPr>
              <a:t>s</a:t>
            </a:r>
            <a:r>
              <a:rPr lang="en-US" sz="2000" baseline="-25000">
                <a:latin typeface="Comic Sans MS" charset="0"/>
              </a:rPr>
              <a:t> </a:t>
            </a:r>
            <a:r>
              <a:rPr lang="en-US" sz="2000">
                <a:latin typeface="Comic Sans MS" charset="0"/>
              </a:rPr>
              <a:t>bits/sec</a:t>
            </a:r>
          </a:p>
        </p:txBody>
      </p:sp>
      <p:sp>
        <p:nvSpPr>
          <p:cNvPr id="124942" name="AutoShape 42"/>
          <p:cNvSpPr>
            <a:spLocks noChangeArrowheads="1"/>
          </p:cNvSpPr>
          <p:nvPr/>
        </p:nvSpPr>
        <p:spPr bwMode="auto">
          <a:xfrm flipV="1">
            <a:off x="1255713" y="2374900"/>
            <a:ext cx="895350" cy="565150"/>
          </a:xfrm>
          <a:custGeom>
            <a:avLst/>
            <a:gdLst>
              <a:gd name="T0" fmla="*/ 626994 w 21600"/>
              <a:gd name="T1" fmla="*/ 0 h 21600"/>
              <a:gd name="T2" fmla="*/ 626994 w 21600"/>
              <a:gd name="T3" fmla="*/ 318106 h 21600"/>
              <a:gd name="T4" fmla="*/ 134178 w 21600"/>
              <a:gd name="T5" fmla="*/ 565150 h 21600"/>
              <a:gd name="T6" fmla="*/ 895350 w 21600"/>
              <a:gd name="T7" fmla="*/ 159053 h 21600"/>
              <a:gd name="T8" fmla="*/ 3 60000 65536"/>
              <a:gd name="T9" fmla="*/ 1 60000 65536"/>
              <a:gd name="T10" fmla="*/ 1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943" name="AutoShape 43"/>
          <p:cNvSpPr>
            <a:spLocks noChangeArrowheads="1"/>
          </p:cNvSpPr>
          <p:nvPr/>
        </p:nvSpPr>
        <p:spPr bwMode="auto">
          <a:xfrm>
            <a:off x="7489825" y="2581275"/>
            <a:ext cx="817563" cy="379413"/>
          </a:xfrm>
          <a:prstGeom prst="rightArrow">
            <a:avLst>
              <a:gd name="adj1" fmla="val 50000"/>
              <a:gd name="adj2" fmla="val 538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24944" name="Group 54"/>
          <p:cNvGrpSpPr>
            <a:grpSpLocks/>
          </p:cNvGrpSpPr>
          <p:nvPr/>
        </p:nvGrpSpPr>
        <p:grpSpPr bwMode="auto">
          <a:xfrm>
            <a:off x="5440363" y="2473325"/>
            <a:ext cx="2790825" cy="569913"/>
            <a:chOff x="3130" y="3069"/>
            <a:chExt cx="1911" cy="366"/>
          </a:xfrm>
        </p:grpSpPr>
        <p:grpSp>
          <p:nvGrpSpPr>
            <p:cNvPr id="124992" name="Group 45"/>
            <p:cNvGrpSpPr>
              <a:grpSpLocks/>
            </p:cNvGrpSpPr>
            <p:nvPr/>
          </p:nvGrpSpPr>
          <p:grpSpPr bwMode="auto">
            <a:xfrm>
              <a:off x="3130" y="3069"/>
              <a:ext cx="1765" cy="366"/>
              <a:chOff x="2249" y="3430"/>
              <a:chExt cx="1389" cy="256"/>
            </a:xfrm>
          </p:grpSpPr>
          <p:sp>
            <p:nvSpPr>
              <p:cNvPr id="256046" name="Oval 46"/>
              <p:cNvSpPr>
                <a:spLocks noChangeArrowheads="1"/>
              </p:cNvSpPr>
              <p:nvPr/>
            </p:nvSpPr>
            <p:spPr bwMode="auto">
              <a:xfrm>
                <a:off x="3569" y="3433"/>
                <a:ext cx="69" cy="253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50000">
                    <a:schemeClr val="folHlink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047" name="Rectangle 47"/>
              <p:cNvSpPr>
                <a:spLocks noChangeArrowheads="1"/>
              </p:cNvSpPr>
              <p:nvPr/>
            </p:nvSpPr>
            <p:spPr bwMode="auto">
              <a:xfrm>
                <a:off x="2275" y="3433"/>
                <a:ext cx="1327" cy="253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50000">
                    <a:schemeClr val="folHlink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996" name="Oval 48"/>
              <p:cNvSpPr>
                <a:spLocks noChangeArrowheads="1"/>
              </p:cNvSpPr>
              <p:nvPr/>
            </p:nvSpPr>
            <p:spPr bwMode="auto">
              <a:xfrm>
                <a:off x="2249" y="3430"/>
                <a:ext cx="69" cy="253"/>
              </a:xfrm>
              <a:prstGeom prst="ellipse">
                <a:avLst/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049" name="Rectangle 49"/>
              <p:cNvSpPr>
                <a:spLocks noChangeArrowheads="1"/>
              </p:cNvSpPr>
              <p:nvPr/>
            </p:nvSpPr>
            <p:spPr bwMode="auto">
              <a:xfrm>
                <a:off x="3562" y="3438"/>
                <a:ext cx="44" cy="246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50000">
                    <a:schemeClr val="folHlink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4993" name="Text Box 50"/>
            <p:cNvSpPr txBox="1">
              <a:spLocks noChangeArrowheads="1"/>
            </p:cNvSpPr>
            <p:nvPr/>
          </p:nvSpPr>
          <p:spPr bwMode="auto">
            <a:xfrm>
              <a:off x="3181" y="3135"/>
              <a:ext cx="1860" cy="2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000">
                  <a:latin typeface="Comic Sans MS" charset="0"/>
                </a:rPr>
                <a:t>R</a:t>
              </a:r>
              <a:r>
                <a:rPr lang="en-US" sz="2800" baseline="-25000">
                  <a:latin typeface="Comic Sans MS" charset="0"/>
                </a:rPr>
                <a:t>c</a:t>
              </a:r>
              <a:r>
                <a:rPr lang="en-US" sz="2000" baseline="-25000">
                  <a:latin typeface="Comic Sans MS" charset="0"/>
                </a:rPr>
                <a:t> </a:t>
              </a:r>
              <a:r>
                <a:rPr lang="en-US" sz="2000">
                  <a:latin typeface="Comic Sans MS" charset="0"/>
                </a:rPr>
                <a:t>bits/sec</a:t>
              </a:r>
            </a:p>
          </p:txBody>
        </p:sp>
      </p:grpSp>
      <p:sp>
        <p:nvSpPr>
          <p:cNvPr id="124945" name="AutoShape 51"/>
          <p:cNvSpPr>
            <a:spLocks noChangeArrowheads="1"/>
          </p:cNvSpPr>
          <p:nvPr/>
        </p:nvSpPr>
        <p:spPr bwMode="auto">
          <a:xfrm>
            <a:off x="4198938" y="2574925"/>
            <a:ext cx="1365250" cy="381000"/>
          </a:xfrm>
          <a:prstGeom prst="rightArrow">
            <a:avLst>
              <a:gd name="adj1" fmla="val 50000"/>
              <a:gd name="adj2" fmla="val 8958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" name="Group 109"/>
          <p:cNvGrpSpPr>
            <a:grpSpLocks/>
          </p:cNvGrpSpPr>
          <p:nvPr/>
        </p:nvGrpSpPr>
        <p:grpSpPr bwMode="auto">
          <a:xfrm>
            <a:off x="555625" y="3341688"/>
            <a:ext cx="8307388" cy="1536700"/>
            <a:chOff x="350" y="2105"/>
            <a:chExt cx="5233" cy="968"/>
          </a:xfrm>
        </p:grpSpPr>
        <p:sp>
          <p:nvSpPr>
            <p:cNvPr id="124951" name="Rectangle 56"/>
            <p:cNvSpPr>
              <a:spLocks noChangeArrowheads="1"/>
            </p:cNvSpPr>
            <p:nvPr/>
          </p:nvSpPr>
          <p:spPr bwMode="auto">
            <a:xfrm>
              <a:off x="350" y="2105"/>
              <a:ext cx="5079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457200" indent="-457200">
                <a:spcBef>
                  <a:spcPct val="20000"/>
                </a:spcBef>
                <a:buSzPct val="100000"/>
                <a:buFont typeface="Arial"/>
                <a:buChar char="•"/>
              </a:pPr>
              <a:r>
                <a:rPr lang="en-US" sz="2400" i="1" dirty="0" err="1" smtClean="0">
                  <a:solidFill>
                    <a:srgbClr val="FF0000"/>
                  </a:solidFill>
                  <a:latin typeface="+mn-lt"/>
                </a:rPr>
                <a:t>R</a:t>
              </a:r>
              <a:r>
                <a:rPr lang="en-US" sz="2400" i="1" baseline="-25000" dirty="0" err="1" smtClean="0">
                  <a:solidFill>
                    <a:srgbClr val="FF0000"/>
                  </a:solidFill>
                  <a:latin typeface="+mn-lt"/>
                </a:rPr>
                <a:t>s</a:t>
              </a:r>
              <a:r>
                <a:rPr lang="en-US" sz="2400" i="1" dirty="0" smtClean="0">
                  <a:solidFill>
                    <a:srgbClr val="FF0000"/>
                  </a:solidFill>
                  <a:latin typeface="+mn-lt"/>
                </a:rPr>
                <a:t> &gt; </a:t>
              </a:r>
              <a:r>
                <a:rPr lang="en-US" sz="2400" i="1" dirty="0" err="1" smtClean="0">
                  <a:solidFill>
                    <a:srgbClr val="FF0000"/>
                  </a:solidFill>
                  <a:latin typeface="+mn-lt"/>
                </a:rPr>
                <a:t>R</a:t>
              </a:r>
              <a:r>
                <a:rPr lang="en-US" sz="2400" i="1" baseline="-25000" dirty="0" err="1" smtClean="0">
                  <a:solidFill>
                    <a:srgbClr val="FF0000"/>
                  </a:solidFill>
                  <a:latin typeface="+mn-lt"/>
                </a:rPr>
                <a:t>c</a:t>
              </a:r>
              <a:r>
                <a:rPr lang="en-US" sz="2400" i="1" dirty="0" smtClean="0">
                  <a:solidFill>
                    <a:srgbClr val="FF0000"/>
                  </a:solidFill>
                  <a:latin typeface="+mn-lt"/>
                </a:rPr>
                <a:t>  </a:t>
              </a:r>
              <a:r>
                <a:rPr lang="en-US" sz="2400" dirty="0" smtClean="0">
                  <a:latin typeface="+mn-lt"/>
                </a:rPr>
                <a:t>What </a:t>
              </a:r>
              <a:r>
                <a:rPr lang="en-US" sz="2400" dirty="0" smtClean="0">
                  <a:latin typeface="Comic Sans MS" charset="0"/>
                </a:rPr>
                <a:t>is average end-end throughput?</a:t>
              </a:r>
              <a:endParaRPr lang="en-US" sz="2400" dirty="0">
                <a:latin typeface="Comic Sans MS" charset="0"/>
              </a:endParaRPr>
            </a:p>
          </p:txBody>
        </p:sp>
        <p:sp>
          <p:nvSpPr>
            <p:cNvPr id="124952" name="Line 57"/>
            <p:cNvSpPr>
              <a:spLocks noChangeShapeType="1"/>
            </p:cNvSpPr>
            <p:nvPr/>
          </p:nvSpPr>
          <p:spPr bwMode="auto">
            <a:xfrm>
              <a:off x="1354" y="2920"/>
              <a:ext cx="366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24953" name="Group 58"/>
            <p:cNvGrpSpPr>
              <a:grpSpLocks/>
            </p:cNvGrpSpPr>
            <p:nvPr/>
          </p:nvGrpSpPr>
          <p:grpSpPr bwMode="auto">
            <a:xfrm>
              <a:off x="2725" y="2852"/>
              <a:ext cx="612" cy="178"/>
              <a:chOff x="3600" y="219"/>
              <a:chExt cx="360" cy="175"/>
            </a:xfrm>
          </p:grpSpPr>
          <p:sp>
            <p:nvSpPr>
              <p:cNvPr id="124979" name="Oval 59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980" name="Line 60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981" name="Line 61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982" name="Rectangle 62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/>
              </a:p>
            </p:txBody>
          </p:sp>
          <p:sp>
            <p:nvSpPr>
              <p:cNvPr id="124983" name="Oval 63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24984" name="Group 64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124989" name="Line 6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990" name="Line 6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991" name="Line 6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4985" name="Group 68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124986" name="Line 6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987" name="Line 7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988" name="Line 7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aphicFrame>
          <p:nvGraphicFramePr>
            <p:cNvPr id="124931" name="Object 3"/>
            <p:cNvGraphicFramePr>
              <a:graphicFrameLocks noChangeAspect="1"/>
            </p:cNvGraphicFramePr>
            <p:nvPr/>
          </p:nvGraphicFramePr>
          <p:xfrm>
            <a:off x="5128" y="2739"/>
            <a:ext cx="455" cy="32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5577" name="Clip" r:id="rId5" imgW="1305000" imgH="1085760" progId="MS_ClipArt_Gallery.2">
                    <p:embed/>
                  </p:oleObj>
                </mc:Choice>
                <mc:Fallback>
                  <p:oleObj name="Clip" r:id="rId5" imgW="1305000" imgH="1085760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28" y="2739"/>
                          <a:ext cx="455" cy="32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24954" name="Group 73"/>
            <p:cNvGrpSpPr>
              <a:grpSpLocks/>
            </p:cNvGrpSpPr>
            <p:nvPr/>
          </p:nvGrpSpPr>
          <p:grpSpPr bwMode="auto">
            <a:xfrm>
              <a:off x="1066" y="2649"/>
              <a:ext cx="217" cy="413"/>
              <a:chOff x="4180" y="783"/>
              <a:chExt cx="150" cy="307"/>
            </a:xfrm>
          </p:grpSpPr>
          <p:sp>
            <p:nvSpPr>
              <p:cNvPr id="124971" name="AutoShape 74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972" name="Rectangle 75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973" name="Rectangle 76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974" name="AutoShape 77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975" name="Line 78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976" name="Line 79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977" name="Rectangle 80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978" name="Rectangle 81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4955" name="AutoShape 82"/>
            <p:cNvSpPr>
              <a:spLocks noChangeArrowheads="1"/>
            </p:cNvSpPr>
            <p:nvPr/>
          </p:nvSpPr>
          <p:spPr bwMode="auto">
            <a:xfrm>
              <a:off x="762" y="2481"/>
              <a:ext cx="260" cy="287"/>
            </a:xfrm>
            <a:prstGeom prst="can">
              <a:avLst>
                <a:gd name="adj" fmla="val 2231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956" name="AutoShape 90"/>
            <p:cNvSpPr>
              <a:spLocks noChangeArrowheads="1"/>
            </p:cNvSpPr>
            <p:nvPr/>
          </p:nvSpPr>
          <p:spPr bwMode="auto">
            <a:xfrm>
              <a:off x="4741" y="2819"/>
              <a:ext cx="515" cy="239"/>
            </a:xfrm>
            <a:prstGeom prst="rightArrow">
              <a:avLst>
                <a:gd name="adj1" fmla="val 50000"/>
                <a:gd name="adj2" fmla="val 5387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4957" name="Group 92"/>
            <p:cNvGrpSpPr>
              <a:grpSpLocks/>
            </p:cNvGrpSpPr>
            <p:nvPr/>
          </p:nvGrpSpPr>
          <p:grpSpPr bwMode="auto">
            <a:xfrm>
              <a:off x="1328" y="2714"/>
              <a:ext cx="1347" cy="359"/>
              <a:chOff x="2249" y="3430"/>
              <a:chExt cx="1389" cy="256"/>
            </a:xfrm>
          </p:grpSpPr>
          <p:sp>
            <p:nvSpPr>
              <p:cNvPr id="256093" name="Oval 93"/>
              <p:cNvSpPr>
                <a:spLocks noChangeArrowheads="1"/>
              </p:cNvSpPr>
              <p:nvPr/>
            </p:nvSpPr>
            <p:spPr bwMode="auto">
              <a:xfrm>
                <a:off x="3569" y="3433"/>
                <a:ext cx="69" cy="253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50000">
                    <a:schemeClr val="folHlink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094" name="Rectangle 94"/>
              <p:cNvSpPr>
                <a:spLocks noChangeArrowheads="1"/>
              </p:cNvSpPr>
              <p:nvPr/>
            </p:nvSpPr>
            <p:spPr bwMode="auto">
              <a:xfrm>
                <a:off x="2275" y="3433"/>
                <a:ext cx="1326" cy="253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50000">
                    <a:schemeClr val="folHlink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969" name="Oval 95"/>
              <p:cNvSpPr>
                <a:spLocks noChangeArrowheads="1"/>
              </p:cNvSpPr>
              <p:nvPr/>
            </p:nvSpPr>
            <p:spPr bwMode="auto">
              <a:xfrm>
                <a:off x="2249" y="3430"/>
                <a:ext cx="69" cy="253"/>
              </a:xfrm>
              <a:prstGeom prst="ellipse">
                <a:avLst/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096" name="Rectangle 96"/>
              <p:cNvSpPr>
                <a:spLocks noChangeArrowheads="1"/>
              </p:cNvSpPr>
              <p:nvPr/>
            </p:nvSpPr>
            <p:spPr bwMode="auto">
              <a:xfrm>
                <a:off x="3562" y="3438"/>
                <a:ext cx="44" cy="246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50000">
                    <a:schemeClr val="folHlink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4958" name="Text Box 97"/>
            <p:cNvSpPr txBox="1">
              <a:spLocks noChangeArrowheads="1"/>
            </p:cNvSpPr>
            <p:nvPr/>
          </p:nvSpPr>
          <p:spPr bwMode="auto">
            <a:xfrm>
              <a:off x="1313" y="2788"/>
              <a:ext cx="141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000">
                  <a:latin typeface="Comic Sans MS" charset="0"/>
                </a:rPr>
                <a:t>R</a:t>
              </a:r>
              <a:r>
                <a:rPr lang="en-US" sz="2800" baseline="-25000">
                  <a:latin typeface="Comic Sans MS" charset="0"/>
                </a:rPr>
                <a:t>s</a:t>
              </a:r>
              <a:r>
                <a:rPr lang="en-US" sz="2000" baseline="-25000">
                  <a:latin typeface="Comic Sans MS" charset="0"/>
                </a:rPr>
                <a:t> </a:t>
              </a:r>
              <a:r>
                <a:rPr lang="en-US" sz="2000">
                  <a:latin typeface="Comic Sans MS" charset="0"/>
                </a:rPr>
                <a:t>bits/sec</a:t>
              </a:r>
            </a:p>
          </p:txBody>
        </p:sp>
        <p:grpSp>
          <p:nvGrpSpPr>
            <p:cNvPr id="124959" name="Group 83"/>
            <p:cNvGrpSpPr>
              <a:grpSpLocks/>
            </p:cNvGrpSpPr>
            <p:nvPr/>
          </p:nvGrpSpPr>
          <p:grpSpPr bwMode="auto">
            <a:xfrm>
              <a:off x="3419" y="2835"/>
              <a:ext cx="1621" cy="194"/>
              <a:chOff x="2249" y="3430"/>
              <a:chExt cx="1389" cy="256"/>
            </a:xfrm>
          </p:grpSpPr>
          <p:sp>
            <p:nvSpPr>
              <p:cNvPr id="256084" name="Oval 84"/>
              <p:cNvSpPr>
                <a:spLocks noChangeArrowheads="1"/>
              </p:cNvSpPr>
              <p:nvPr/>
            </p:nvSpPr>
            <p:spPr bwMode="auto">
              <a:xfrm>
                <a:off x="3569" y="3433"/>
                <a:ext cx="69" cy="253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50000">
                    <a:schemeClr val="folHlink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085" name="Rectangle 85"/>
              <p:cNvSpPr>
                <a:spLocks noChangeArrowheads="1"/>
              </p:cNvSpPr>
              <p:nvPr/>
            </p:nvSpPr>
            <p:spPr bwMode="auto">
              <a:xfrm>
                <a:off x="2275" y="3433"/>
                <a:ext cx="1326" cy="253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50000">
                    <a:schemeClr val="folHlink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965" name="Oval 86"/>
              <p:cNvSpPr>
                <a:spLocks noChangeArrowheads="1"/>
              </p:cNvSpPr>
              <p:nvPr/>
            </p:nvSpPr>
            <p:spPr bwMode="auto">
              <a:xfrm>
                <a:off x="2249" y="3430"/>
                <a:ext cx="69" cy="253"/>
              </a:xfrm>
              <a:prstGeom prst="ellipse">
                <a:avLst/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087" name="Rectangle 87"/>
              <p:cNvSpPr>
                <a:spLocks noChangeArrowheads="1"/>
              </p:cNvSpPr>
              <p:nvPr/>
            </p:nvSpPr>
            <p:spPr bwMode="auto">
              <a:xfrm>
                <a:off x="3562" y="3438"/>
                <a:ext cx="45" cy="245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50000">
                    <a:schemeClr val="folHlink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4960" name="Text Box 88"/>
            <p:cNvSpPr txBox="1">
              <a:spLocks noChangeArrowheads="1"/>
            </p:cNvSpPr>
            <p:nvPr/>
          </p:nvSpPr>
          <p:spPr bwMode="auto">
            <a:xfrm>
              <a:off x="3475" y="2807"/>
              <a:ext cx="162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000">
                  <a:latin typeface="Comic Sans MS" charset="0"/>
                </a:rPr>
                <a:t>  R</a:t>
              </a:r>
              <a:r>
                <a:rPr lang="en-US" sz="2800" baseline="-25000">
                  <a:latin typeface="Comic Sans MS" charset="0"/>
                </a:rPr>
                <a:t>c</a:t>
              </a:r>
              <a:r>
                <a:rPr lang="en-US" sz="2000" baseline="-25000">
                  <a:latin typeface="Comic Sans MS" charset="0"/>
                </a:rPr>
                <a:t> </a:t>
              </a:r>
              <a:r>
                <a:rPr lang="en-US" sz="2000">
                  <a:latin typeface="Comic Sans MS" charset="0"/>
                </a:rPr>
                <a:t>bits/sec</a:t>
              </a:r>
            </a:p>
          </p:txBody>
        </p:sp>
        <p:sp>
          <p:nvSpPr>
            <p:cNvPr id="124961" name="AutoShape 98"/>
            <p:cNvSpPr>
              <a:spLocks noChangeArrowheads="1"/>
            </p:cNvSpPr>
            <p:nvPr/>
          </p:nvSpPr>
          <p:spPr bwMode="auto">
            <a:xfrm>
              <a:off x="2668" y="2815"/>
              <a:ext cx="860" cy="240"/>
            </a:xfrm>
            <a:prstGeom prst="rightArrow">
              <a:avLst>
                <a:gd name="adj1" fmla="val 50000"/>
                <a:gd name="adj2" fmla="val 8958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962" name="AutoShape 89"/>
            <p:cNvSpPr>
              <a:spLocks noChangeArrowheads="1"/>
            </p:cNvSpPr>
            <p:nvPr/>
          </p:nvSpPr>
          <p:spPr bwMode="auto">
            <a:xfrm flipV="1">
              <a:off x="814" y="2689"/>
              <a:ext cx="564" cy="356"/>
            </a:xfrm>
            <a:custGeom>
              <a:avLst/>
              <a:gdLst>
                <a:gd name="T0" fmla="*/ 395 w 21600"/>
                <a:gd name="T1" fmla="*/ 0 h 21600"/>
                <a:gd name="T2" fmla="*/ 395 w 21600"/>
                <a:gd name="T3" fmla="*/ 200 h 21600"/>
                <a:gd name="T4" fmla="*/ 85 w 21600"/>
                <a:gd name="T5" fmla="*/ 356 h 21600"/>
                <a:gd name="T6" fmla="*/ 564 w 21600"/>
                <a:gd name="T7" fmla="*/ 100 h 21600"/>
                <a:gd name="T8" fmla="*/ 3 60000 65536"/>
                <a:gd name="T9" fmla="*/ 1 60000 65536"/>
                <a:gd name="T10" fmla="*/ 1 60000 65536"/>
                <a:gd name="T11" fmla="*/ 0 60000 65536"/>
                <a:gd name="T12" fmla="*/ 12409 w 21600"/>
                <a:gd name="T13" fmla="*/ 2912 h 21600"/>
                <a:gd name="T14" fmla="*/ 18230 w 21600"/>
                <a:gd name="T15" fmla="*/ 922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26" y="0"/>
                  </a:lnTo>
                  <a:lnTo>
                    <a:pt x="15126" y="2912"/>
                  </a:lnTo>
                  <a:lnTo>
                    <a:pt x="12427" y="2912"/>
                  </a:lnTo>
                  <a:cubicBezTo>
                    <a:pt x="5564" y="2912"/>
                    <a:pt x="0" y="7052"/>
                    <a:pt x="0" y="12158"/>
                  </a:cubicBezTo>
                  <a:lnTo>
                    <a:pt x="0" y="21600"/>
                  </a:lnTo>
                  <a:lnTo>
                    <a:pt x="6474" y="21600"/>
                  </a:lnTo>
                  <a:lnTo>
                    <a:pt x="6474" y="12158"/>
                  </a:lnTo>
                  <a:cubicBezTo>
                    <a:pt x="6474" y="10550"/>
                    <a:pt x="9139" y="9246"/>
                    <a:pt x="12427" y="9246"/>
                  </a:cubicBezTo>
                  <a:lnTo>
                    <a:pt x="15126" y="9246"/>
                  </a:lnTo>
                  <a:lnTo>
                    <a:pt x="15126" y="12158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6" name="Group 108"/>
          <p:cNvGrpSpPr>
            <a:grpSpLocks/>
          </p:cNvGrpSpPr>
          <p:nvPr/>
        </p:nvGrpSpPr>
        <p:grpSpPr bwMode="auto">
          <a:xfrm>
            <a:off x="203200" y="5157791"/>
            <a:ext cx="8607425" cy="1366839"/>
            <a:chOff x="128" y="3249"/>
            <a:chExt cx="5422" cy="861"/>
          </a:xfrm>
        </p:grpSpPr>
        <p:sp>
          <p:nvSpPr>
            <p:cNvPr id="124948" name="Rectangle 102"/>
            <p:cNvSpPr>
              <a:spLocks noChangeArrowheads="1"/>
            </p:cNvSpPr>
            <p:nvPr/>
          </p:nvSpPr>
          <p:spPr bwMode="auto">
            <a:xfrm>
              <a:off x="128" y="3249"/>
              <a:ext cx="5403" cy="861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949" name="Text Box 101"/>
            <p:cNvSpPr txBox="1">
              <a:spLocks noChangeArrowheads="1"/>
            </p:cNvSpPr>
            <p:nvPr/>
          </p:nvSpPr>
          <p:spPr bwMode="auto">
            <a:xfrm>
              <a:off x="208" y="3585"/>
              <a:ext cx="5342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b="1" dirty="0">
                  <a:latin typeface="+mn-lt"/>
                </a:rPr>
                <a:t>link</a:t>
              </a:r>
              <a:r>
                <a:rPr lang="en-US" dirty="0">
                  <a:latin typeface="+mn-lt"/>
                </a:rPr>
                <a:t> on end</a:t>
              </a:r>
              <a:r>
                <a:rPr lang="en-US" dirty="0" smtClean="0">
                  <a:latin typeface="+mn-lt"/>
                </a:rPr>
                <a:t>-2-end </a:t>
              </a:r>
              <a:r>
                <a:rPr lang="en-US" dirty="0">
                  <a:latin typeface="+mn-lt"/>
                </a:rPr>
                <a:t>path that constrains </a:t>
              </a:r>
              <a:r>
                <a:rPr lang="en-US" dirty="0" smtClean="0">
                  <a:latin typeface="+mn-lt"/>
                </a:rPr>
                <a:t>end-2-end throughput, i.e., the smallest/narrowest link</a:t>
              </a:r>
              <a:endParaRPr lang="en-US" dirty="0">
                <a:latin typeface="+mn-lt"/>
              </a:endParaRPr>
            </a:p>
          </p:txBody>
        </p:sp>
        <p:sp>
          <p:nvSpPr>
            <p:cNvPr id="124950" name="Text Box 104"/>
            <p:cNvSpPr txBox="1">
              <a:spLocks noChangeArrowheads="1"/>
            </p:cNvSpPr>
            <p:nvPr/>
          </p:nvSpPr>
          <p:spPr bwMode="auto">
            <a:xfrm>
              <a:off x="204" y="3249"/>
              <a:ext cx="1712" cy="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i="1" dirty="0">
                  <a:solidFill>
                    <a:srgbClr val="FF3300"/>
                  </a:solidFill>
                  <a:latin typeface="+mn-lt"/>
                </a:rPr>
                <a:t>bottleneck link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894506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Latency &amp; Jitter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05863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latin typeface="Tw Cen MT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>
                <a:latin typeface="Tw Cen MT" charset="0"/>
                <a:ea typeface="ＭＳ Ｐゴシック" charset="0"/>
                <a:cs typeface="ＭＳ Ｐゴシック" charset="0"/>
              </a:rPr>
              <a:t>STATE OF THE INTERNET</a:t>
            </a:r>
          </a:p>
        </p:txBody>
      </p:sp>
    </p:spTree>
    <p:extLst>
      <p:ext uri="{BB962C8B-B14F-4D97-AF65-F5344CB8AC3E}">
        <p14:creationId xmlns:p14="http://schemas.microsoft.com/office/powerpoint/2010/main" val="6673829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Bandwidth and Latency: </a:t>
            </a:r>
            <a:r>
              <a:rPr lang="en-US" b="1" dirty="0" smtClean="0">
                <a:solidFill>
                  <a:srgbClr val="FF0000"/>
                </a:solidFill>
              </a:rPr>
              <a:t>Wired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Broadband </a:t>
            </a:r>
            <a:r>
              <a:rPr lang="en-US" dirty="0" smtClean="0"/>
              <a:t>is now common in homes</a:t>
            </a:r>
          </a:p>
          <a:p>
            <a:pPr lvl="1"/>
            <a:r>
              <a:rPr lang="en-US" dirty="0" smtClean="0"/>
              <a:t>500Kbps – 1Gbps</a:t>
            </a:r>
          </a:p>
          <a:p>
            <a:pPr lvl="1"/>
            <a:r>
              <a:rPr lang="en-US" dirty="0" smtClean="0"/>
              <a:t>Depends on technology (twisted-pair v. optical)</a:t>
            </a:r>
          </a:p>
          <a:p>
            <a:r>
              <a:rPr lang="en-US" dirty="0" smtClean="0"/>
              <a:t>Offices have always been different</a:t>
            </a:r>
          </a:p>
          <a:p>
            <a:pPr lvl="1"/>
            <a:r>
              <a:rPr lang="en-US" dirty="0" smtClean="0"/>
              <a:t>1Gbps Ethernet, switched (not shared) is common</a:t>
            </a:r>
          </a:p>
          <a:p>
            <a:pPr lvl="1"/>
            <a:r>
              <a:rPr lang="en-US" dirty="0" smtClean="0"/>
              <a:t>Outbound varies </a:t>
            </a:r>
            <a:r>
              <a:rPr lang="en-US" dirty="0" smtClean="0"/>
              <a:t>enormously</a:t>
            </a:r>
          </a:p>
          <a:p>
            <a:r>
              <a:rPr lang="en-US" dirty="0" smtClean="0"/>
              <a:t>Low Latency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195731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Bandwidth and Latency: </a:t>
            </a:r>
            <a:r>
              <a:rPr lang="en-US" i="1" dirty="0" smtClean="0">
                <a:solidFill>
                  <a:srgbClr val="FF0000"/>
                </a:solidFill>
              </a:rPr>
              <a:t>Wireless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141168"/>
          </a:xfrm>
        </p:spPr>
        <p:txBody>
          <a:bodyPr/>
          <a:lstStyle/>
          <a:p>
            <a:r>
              <a:rPr lang="en-US" sz="2800" dirty="0" smtClean="0"/>
              <a:t>2G</a:t>
            </a:r>
          </a:p>
          <a:p>
            <a:pPr lvl="1"/>
            <a:r>
              <a:rPr lang="en-US" sz="2400" dirty="0" smtClean="0"/>
              <a:t>Don’t try, run web or </a:t>
            </a:r>
            <a:r>
              <a:rPr lang="en-US" sz="2400" dirty="0" err="1" smtClean="0"/>
              <a:t>sms</a:t>
            </a:r>
            <a:r>
              <a:rPr lang="en-US" sz="2400" dirty="0" smtClean="0"/>
              <a:t>-based applications!</a:t>
            </a:r>
          </a:p>
          <a:p>
            <a:r>
              <a:rPr lang="en-US" sz="2800" dirty="0" smtClean="0"/>
              <a:t>3G </a:t>
            </a:r>
            <a:r>
              <a:rPr lang="en-US" sz="2800" dirty="0"/>
              <a:t>/ </a:t>
            </a:r>
            <a:r>
              <a:rPr lang="en-US" sz="2800" dirty="0" smtClean="0"/>
              <a:t>4G</a:t>
            </a:r>
          </a:p>
          <a:p>
            <a:pPr lvl="1"/>
            <a:r>
              <a:rPr lang="en-US" sz="2400" dirty="0" smtClean="0"/>
              <a:t>3G: ~2.4Mbps</a:t>
            </a:r>
          </a:p>
          <a:p>
            <a:pPr lvl="1"/>
            <a:r>
              <a:rPr lang="en-US" sz="2400" dirty="0" smtClean="0"/>
              <a:t>4G: 100Mbps – 1Gbps</a:t>
            </a:r>
            <a:endParaRPr lang="en-US" sz="2400" dirty="0"/>
          </a:p>
          <a:p>
            <a:r>
              <a:rPr lang="en-US" sz="2800" dirty="0" smtClean="0"/>
              <a:t>802.11a-</a:t>
            </a:r>
            <a:r>
              <a:rPr lang="en-US" sz="2800" dirty="0" smtClean="0"/>
              <a:t>n, ac</a:t>
            </a:r>
            <a:endParaRPr lang="en-US" sz="2800" dirty="0" smtClean="0"/>
          </a:p>
          <a:p>
            <a:pPr lvl="1"/>
            <a:r>
              <a:rPr lang="en-US" sz="2400" dirty="0" smtClean="0"/>
              <a:t>b: 11 </a:t>
            </a:r>
            <a:r>
              <a:rPr lang="en-US" sz="2400" dirty="0" smtClean="0"/>
              <a:t>Mbps</a:t>
            </a:r>
          </a:p>
          <a:p>
            <a:pPr lvl="1"/>
            <a:r>
              <a:rPr lang="en-US" sz="2400" dirty="0" smtClean="0"/>
              <a:t>g: 54 Mbps</a:t>
            </a:r>
            <a:endParaRPr lang="en-US" sz="2400" dirty="0" smtClean="0"/>
          </a:p>
          <a:p>
            <a:pPr lvl="1"/>
            <a:r>
              <a:rPr lang="en-US" sz="2400" dirty="0" smtClean="0"/>
              <a:t>n: </a:t>
            </a:r>
            <a:r>
              <a:rPr lang="en-US" sz="2400" dirty="0" smtClean="0"/>
              <a:t>74 Mbps</a:t>
            </a:r>
          </a:p>
          <a:p>
            <a:pPr lvl="1"/>
            <a:r>
              <a:rPr lang="en-US" sz="2400" dirty="0"/>
              <a:t>a</a:t>
            </a:r>
            <a:r>
              <a:rPr lang="en-US" sz="2400" dirty="0" smtClean="0"/>
              <a:t>c: 150Mbps</a:t>
            </a:r>
            <a:endParaRPr lang="en-US" sz="2400" dirty="0" smtClean="0"/>
          </a:p>
          <a:p>
            <a:r>
              <a:rPr lang="en-US" sz="2800" dirty="0" smtClean="0"/>
              <a:t>Latency </a:t>
            </a:r>
            <a:r>
              <a:rPr lang="en-US" sz="2800" dirty="0" smtClean="0"/>
              <a:t>is moderate-poor: its shared bandwidth</a:t>
            </a:r>
            <a:endParaRPr lang="en-US" sz="2800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1011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Effect of distance on throughput and download </a:t>
            </a:r>
            <a:r>
              <a:rPr lang="en-US" sz="3600" dirty="0" smtClean="0"/>
              <a:t>times</a:t>
            </a:r>
            <a:endParaRPr lang="en-US" sz="3600" dirty="0">
              <a:latin typeface="Tw Cen MT" charset="0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1680248"/>
              </p:ext>
            </p:extLst>
          </p:nvPr>
        </p:nvGraphicFramePr>
        <p:xfrm>
          <a:off x="611559" y="1628800"/>
          <a:ext cx="8044455" cy="280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55" name="Document" r:id="rId3" imgW="5638800" imgH="1968500" progId="Word.Document.12">
                  <p:link updateAutomatic="1"/>
                </p:oleObj>
              </mc:Choice>
              <mc:Fallback>
                <p:oleObj name="Document" r:id="rId3" imgW="5638800" imgH="1968500" progId="Word.Documen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11559" y="1628800"/>
                        <a:ext cx="8044455" cy="28083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/>
          <p:cNvSpPr/>
          <p:nvPr/>
        </p:nvSpPr>
        <p:spPr>
          <a:xfrm>
            <a:off x="467544" y="4653136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Based </a:t>
            </a:r>
            <a:r>
              <a:rPr lang="en-US" dirty="0"/>
              <a:t>on (Leighton, </a:t>
            </a:r>
            <a:r>
              <a:rPr lang="en-US" dirty="0" smtClean="0"/>
              <a:t>2009</a:t>
            </a:r>
            <a:r>
              <a:rPr lang="en-GB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2101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Reality Check</a:t>
            </a:r>
            <a:endParaRPr lang="en-GB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-487362" y="1700808"/>
            <a:ext cx="9631362" cy="144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en-GB" sz="3500" smtClean="0">
                <a:solidFill>
                  <a:srgbClr val="FF9900"/>
                </a:solidFill>
              </a:rPr>
              <a:t>GOLDEN RULE</a:t>
            </a:r>
          </a:p>
          <a:p>
            <a:pPr algn="ctr">
              <a:buFontTx/>
              <a:buNone/>
            </a:pPr>
            <a:r>
              <a:rPr lang="en-GB" smtClean="0"/>
              <a:t>Information propagation IS NOT instantaneous</a:t>
            </a:r>
            <a:endParaRPr lang="en-GB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52400" y="2996208"/>
            <a:ext cx="8648700" cy="2276475"/>
            <a:chOff x="624" y="2160"/>
            <a:chExt cx="5448" cy="1434"/>
          </a:xfrm>
        </p:grpSpPr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624" y="2880"/>
              <a:ext cx="5448" cy="7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spcBef>
                  <a:spcPct val="20000"/>
                </a:spcBef>
                <a:buClr>
                  <a:srgbClr val="A9A5A5"/>
                </a:buClr>
                <a:buSzPct val="120000"/>
              </a:pPr>
              <a:r>
                <a:rPr lang="en-GB" sz="3100" b="1" dirty="0">
                  <a:latin typeface="Arial" charset="0"/>
                </a:rPr>
                <a:t>It is not possible for </a:t>
              </a:r>
              <a:r>
                <a:rPr lang="en-GB" sz="3100" b="1" dirty="0">
                  <a:solidFill>
                    <a:srgbClr val="FF9900"/>
                  </a:solidFill>
                  <a:latin typeface="Arial" charset="0"/>
                </a:rPr>
                <a:t>EVERY</a:t>
              </a:r>
              <a:r>
                <a:rPr lang="en-GB" sz="3100" b="1" dirty="0">
                  <a:latin typeface="Arial" charset="0"/>
                </a:rPr>
                <a:t> user to share the</a:t>
              </a:r>
            </a:p>
            <a:p>
              <a:pPr algn="ctr">
                <a:spcBef>
                  <a:spcPct val="20000"/>
                </a:spcBef>
                <a:buClr>
                  <a:srgbClr val="A9A5A5"/>
                </a:buClr>
                <a:buSzPct val="120000"/>
              </a:pPr>
              <a:r>
                <a:rPr lang="en-GB" sz="3100" b="1" dirty="0">
                  <a:solidFill>
                    <a:srgbClr val="FF9900"/>
                  </a:solidFill>
                  <a:latin typeface="Arial" charset="0"/>
                </a:rPr>
                <a:t>EXACT</a:t>
              </a:r>
              <a:r>
                <a:rPr lang="en-GB" sz="3100" b="1" dirty="0">
                  <a:latin typeface="Arial" charset="0"/>
                </a:rPr>
                <a:t> same state at </a:t>
              </a:r>
              <a:r>
                <a:rPr lang="en-GB" sz="3100" b="1" dirty="0">
                  <a:solidFill>
                    <a:srgbClr val="FF9900"/>
                  </a:solidFill>
                  <a:latin typeface="Arial" charset="0"/>
                </a:rPr>
                <a:t>EVERY</a:t>
              </a:r>
              <a:r>
                <a:rPr lang="en-GB" sz="3100" b="1" dirty="0">
                  <a:latin typeface="Arial" charset="0"/>
                </a:rPr>
                <a:t> instance</a:t>
              </a:r>
            </a:p>
          </p:txBody>
        </p:sp>
        <p:sp>
          <p:nvSpPr>
            <p:cNvPr id="7" name="AutoShape 7"/>
            <p:cNvSpPr>
              <a:spLocks noChangeArrowheads="1"/>
            </p:cNvSpPr>
            <p:nvPr/>
          </p:nvSpPr>
          <p:spPr bwMode="auto">
            <a:xfrm>
              <a:off x="2160" y="2160"/>
              <a:ext cx="2160" cy="624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9E0000"/>
            </a:solidFill>
            <a:ln w="12700">
              <a:noFill/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  <a:extLst/>
          </p:spPr>
          <p:txBody>
            <a:bodyPr wrap="none" anchor="ctr"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6718154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Impact on the Shared Experience</a:t>
            </a:r>
            <a:endParaRPr lang="en-GB" dirty="0"/>
          </a:p>
        </p:txBody>
      </p:sp>
      <p:grpSp>
        <p:nvGrpSpPr>
          <p:cNvPr id="6271" name="Group 6270"/>
          <p:cNvGrpSpPr/>
          <p:nvPr/>
        </p:nvGrpSpPr>
        <p:grpSpPr>
          <a:xfrm>
            <a:off x="3428992" y="4143380"/>
            <a:ext cx="2143140" cy="1500198"/>
            <a:chOff x="3428992" y="4143380"/>
            <a:chExt cx="2143140" cy="1500198"/>
          </a:xfrm>
        </p:grpSpPr>
        <p:sp>
          <p:nvSpPr>
            <p:cNvPr id="6179" name="Rectangle 6178"/>
            <p:cNvSpPr/>
            <p:nvPr/>
          </p:nvSpPr>
          <p:spPr>
            <a:xfrm>
              <a:off x="3429019" y="4143380"/>
              <a:ext cx="2143113" cy="1500198"/>
            </a:xfrm>
            <a:prstGeom prst="rect">
              <a:avLst/>
            </a:prstGeom>
            <a:solidFill>
              <a:srgbClr val="4F81BD">
                <a:lumMod val="60000"/>
                <a:lumOff val="40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180" name="Freeform 6179"/>
            <p:cNvSpPr/>
            <p:nvPr/>
          </p:nvSpPr>
          <p:spPr>
            <a:xfrm>
              <a:off x="3428992" y="4176113"/>
              <a:ext cx="2138787" cy="1102214"/>
            </a:xfrm>
            <a:custGeom>
              <a:avLst/>
              <a:gdLst>
                <a:gd name="connsiteX0" fmla="*/ 0 w 5177307"/>
                <a:gd name="connsiteY0" fmla="*/ 1365160 h 3284112"/>
                <a:gd name="connsiteX1" fmla="*/ 1068947 w 5177307"/>
                <a:gd name="connsiteY1" fmla="*/ 0 h 3284112"/>
                <a:gd name="connsiteX2" fmla="*/ 1506828 w 5177307"/>
                <a:gd name="connsiteY2" fmla="*/ 1056067 h 3284112"/>
                <a:gd name="connsiteX3" fmla="*/ 2318197 w 5177307"/>
                <a:gd name="connsiteY3" fmla="*/ 25757 h 3284112"/>
                <a:gd name="connsiteX4" fmla="*/ 3593206 w 5177307"/>
                <a:gd name="connsiteY4" fmla="*/ 1841678 h 3284112"/>
                <a:gd name="connsiteX5" fmla="*/ 4146997 w 5177307"/>
                <a:gd name="connsiteY5" fmla="*/ 734095 h 3284112"/>
                <a:gd name="connsiteX6" fmla="*/ 4584879 w 5177307"/>
                <a:gd name="connsiteY6" fmla="*/ 1506828 h 3284112"/>
                <a:gd name="connsiteX7" fmla="*/ 4584879 w 5177307"/>
                <a:gd name="connsiteY7" fmla="*/ 3284112 h 3284112"/>
                <a:gd name="connsiteX8" fmla="*/ 0 w 5177307"/>
                <a:gd name="connsiteY8" fmla="*/ 1365160 h 3284112"/>
                <a:gd name="connsiteX0" fmla="*/ 0 w 5389809"/>
                <a:gd name="connsiteY0" fmla="*/ 1365160 h 3498760"/>
                <a:gd name="connsiteX1" fmla="*/ 1068947 w 5389809"/>
                <a:gd name="connsiteY1" fmla="*/ 0 h 3498760"/>
                <a:gd name="connsiteX2" fmla="*/ 1506828 w 5389809"/>
                <a:gd name="connsiteY2" fmla="*/ 1056067 h 3498760"/>
                <a:gd name="connsiteX3" fmla="*/ 2318197 w 5389809"/>
                <a:gd name="connsiteY3" fmla="*/ 25757 h 3498760"/>
                <a:gd name="connsiteX4" fmla="*/ 3593206 w 5389809"/>
                <a:gd name="connsiteY4" fmla="*/ 1841678 h 3498760"/>
                <a:gd name="connsiteX5" fmla="*/ 4146997 w 5389809"/>
                <a:gd name="connsiteY5" fmla="*/ 734095 h 3498760"/>
                <a:gd name="connsiteX6" fmla="*/ 4584879 w 5389809"/>
                <a:gd name="connsiteY6" fmla="*/ 1506828 h 3498760"/>
                <a:gd name="connsiteX7" fmla="*/ 4829578 w 5389809"/>
                <a:gd name="connsiteY7" fmla="*/ 2653047 h 3498760"/>
                <a:gd name="connsiteX8" fmla="*/ 4584879 w 5389809"/>
                <a:gd name="connsiteY8" fmla="*/ 3284112 h 3498760"/>
                <a:gd name="connsiteX9" fmla="*/ 0 w 5389809"/>
                <a:gd name="connsiteY9" fmla="*/ 1365160 h 3498760"/>
                <a:gd name="connsiteX0" fmla="*/ 0 w 5389809"/>
                <a:gd name="connsiteY0" fmla="*/ 1365160 h 3498760"/>
                <a:gd name="connsiteX1" fmla="*/ 1068947 w 5389809"/>
                <a:gd name="connsiteY1" fmla="*/ 0 h 3498760"/>
                <a:gd name="connsiteX2" fmla="*/ 1506828 w 5389809"/>
                <a:gd name="connsiteY2" fmla="*/ 1056067 h 3498760"/>
                <a:gd name="connsiteX3" fmla="*/ 2318197 w 5389809"/>
                <a:gd name="connsiteY3" fmla="*/ 25757 h 3498760"/>
                <a:gd name="connsiteX4" fmla="*/ 3593206 w 5389809"/>
                <a:gd name="connsiteY4" fmla="*/ 1841678 h 3498760"/>
                <a:gd name="connsiteX5" fmla="*/ 4146997 w 5389809"/>
                <a:gd name="connsiteY5" fmla="*/ 734095 h 3498760"/>
                <a:gd name="connsiteX6" fmla="*/ 4584879 w 5389809"/>
                <a:gd name="connsiteY6" fmla="*/ 1506828 h 3498760"/>
                <a:gd name="connsiteX7" fmla="*/ 4829578 w 5389809"/>
                <a:gd name="connsiteY7" fmla="*/ 2653047 h 3498760"/>
                <a:gd name="connsiteX8" fmla="*/ 4258042 w 5389809"/>
                <a:gd name="connsiteY8" fmla="*/ 2653047 h 3498760"/>
                <a:gd name="connsiteX9" fmla="*/ 4584879 w 5389809"/>
                <a:gd name="connsiteY9" fmla="*/ 3284112 h 3498760"/>
                <a:gd name="connsiteX10" fmla="*/ 0 w 5389809"/>
                <a:gd name="connsiteY10" fmla="*/ 1365160 h 3498760"/>
                <a:gd name="connsiteX0" fmla="*/ 0 w 4829578"/>
                <a:gd name="connsiteY0" fmla="*/ 1365160 h 2653047"/>
                <a:gd name="connsiteX1" fmla="*/ 1068947 w 4829578"/>
                <a:gd name="connsiteY1" fmla="*/ 0 h 2653047"/>
                <a:gd name="connsiteX2" fmla="*/ 1506828 w 4829578"/>
                <a:gd name="connsiteY2" fmla="*/ 1056067 h 2653047"/>
                <a:gd name="connsiteX3" fmla="*/ 2318197 w 4829578"/>
                <a:gd name="connsiteY3" fmla="*/ 25757 h 2653047"/>
                <a:gd name="connsiteX4" fmla="*/ 3593206 w 4829578"/>
                <a:gd name="connsiteY4" fmla="*/ 1841678 h 2653047"/>
                <a:gd name="connsiteX5" fmla="*/ 4146997 w 4829578"/>
                <a:gd name="connsiteY5" fmla="*/ 734095 h 2653047"/>
                <a:gd name="connsiteX6" fmla="*/ 4584879 w 4829578"/>
                <a:gd name="connsiteY6" fmla="*/ 1506828 h 2653047"/>
                <a:gd name="connsiteX7" fmla="*/ 4829578 w 4829578"/>
                <a:gd name="connsiteY7" fmla="*/ 2653047 h 2653047"/>
                <a:gd name="connsiteX8" fmla="*/ 4258042 w 4829578"/>
                <a:gd name="connsiteY8" fmla="*/ 2653047 h 2653047"/>
                <a:gd name="connsiteX9" fmla="*/ 0 w 4829578"/>
                <a:gd name="connsiteY9" fmla="*/ 1365160 h 2653047"/>
                <a:gd name="connsiteX0" fmla="*/ 0 w 4698642"/>
                <a:gd name="connsiteY0" fmla="*/ 1365160 h 2653047"/>
                <a:gd name="connsiteX1" fmla="*/ 1068947 w 4698642"/>
                <a:gd name="connsiteY1" fmla="*/ 0 h 2653047"/>
                <a:gd name="connsiteX2" fmla="*/ 1506828 w 4698642"/>
                <a:gd name="connsiteY2" fmla="*/ 1056067 h 2653047"/>
                <a:gd name="connsiteX3" fmla="*/ 2318197 w 4698642"/>
                <a:gd name="connsiteY3" fmla="*/ 25757 h 2653047"/>
                <a:gd name="connsiteX4" fmla="*/ 3593206 w 4698642"/>
                <a:gd name="connsiteY4" fmla="*/ 1841678 h 2653047"/>
                <a:gd name="connsiteX5" fmla="*/ 4146997 w 4698642"/>
                <a:gd name="connsiteY5" fmla="*/ 734095 h 2653047"/>
                <a:gd name="connsiteX6" fmla="*/ 4584879 w 4698642"/>
                <a:gd name="connsiteY6" fmla="*/ 1506828 h 2653047"/>
                <a:gd name="connsiteX7" fmla="*/ 4472356 w 4698642"/>
                <a:gd name="connsiteY7" fmla="*/ 2653047 h 2653047"/>
                <a:gd name="connsiteX8" fmla="*/ 4258042 w 4698642"/>
                <a:gd name="connsiteY8" fmla="*/ 2653047 h 2653047"/>
                <a:gd name="connsiteX9" fmla="*/ 0 w 4698642"/>
                <a:gd name="connsiteY9" fmla="*/ 1365160 h 2653047"/>
                <a:gd name="connsiteX0" fmla="*/ 0 w 4698642"/>
                <a:gd name="connsiteY0" fmla="*/ 1365160 h 2653047"/>
                <a:gd name="connsiteX1" fmla="*/ 1068947 w 4698642"/>
                <a:gd name="connsiteY1" fmla="*/ 0 h 2653047"/>
                <a:gd name="connsiteX2" fmla="*/ 1506828 w 4698642"/>
                <a:gd name="connsiteY2" fmla="*/ 1056067 h 2653047"/>
                <a:gd name="connsiteX3" fmla="*/ 2318197 w 4698642"/>
                <a:gd name="connsiteY3" fmla="*/ 25757 h 2653047"/>
                <a:gd name="connsiteX4" fmla="*/ 3593206 w 4698642"/>
                <a:gd name="connsiteY4" fmla="*/ 1841678 h 2653047"/>
                <a:gd name="connsiteX5" fmla="*/ 4146997 w 4698642"/>
                <a:gd name="connsiteY5" fmla="*/ 734095 h 2653047"/>
                <a:gd name="connsiteX6" fmla="*/ 4584879 w 4698642"/>
                <a:gd name="connsiteY6" fmla="*/ 1506828 h 2653047"/>
                <a:gd name="connsiteX7" fmla="*/ 4472356 w 4698642"/>
                <a:gd name="connsiteY7" fmla="*/ 2653047 h 2653047"/>
                <a:gd name="connsiteX8" fmla="*/ 4258042 w 4698642"/>
                <a:gd name="connsiteY8" fmla="*/ 2653047 h 2653047"/>
                <a:gd name="connsiteX9" fmla="*/ 0 w 4698642"/>
                <a:gd name="connsiteY9" fmla="*/ 1365160 h 2653047"/>
                <a:gd name="connsiteX0" fmla="*/ 0 w 4698642"/>
                <a:gd name="connsiteY0" fmla="*/ 1365160 h 2653047"/>
                <a:gd name="connsiteX1" fmla="*/ 1068947 w 4698642"/>
                <a:gd name="connsiteY1" fmla="*/ 0 h 2653047"/>
                <a:gd name="connsiteX2" fmla="*/ 1506828 w 4698642"/>
                <a:gd name="connsiteY2" fmla="*/ 1056067 h 2653047"/>
                <a:gd name="connsiteX3" fmla="*/ 2318197 w 4698642"/>
                <a:gd name="connsiteY3" fmla="*/ 25757 h 2653047"/>
                <a:gd name="connsiteX4" fmla="*/ 3593206 w 4698642"/>
                <a:gd name="connsiteY4" fmla="*/ 1841678 h 2653047"/>
                <a:gd name="connsiteX5" fmla="*/ 4146997 w 4698642"/>
                <a:gd name="connsiteY5" fmla="*/ 734095 h 2653047"/>
                <a:gd name="connsiteX6" fmla="*/ 4584879 w 4698642"/>
                <a:gd name="connsiteY6" fmla="*/ 1506828 h 2653047"/>
                <a:gd name="connsiteX7" fmla="*/ 4472356 w 4698642"/>
                <a:gd name="connsiteY7" fmla="*/ 2653047 h 2653047"/>
                <a:gd name="connsiteX8" fmla="*/ 4258042 w 4698642"/>
                <a:gd name="connsiteY8" fmla="*/ 2653047 h 2653047"/>
                <a:gd name="connsiteX9" fmla="*/ 0 w 4698642"/>
                <a:gd name="connsiteY9" fmla="*/ 1365160 h 2653047"/>
                <a:gd name="connsiteX0" fmla="*/ 0 w 5003435"/>
                <a:gd name="connsiteY0" fmla="*/ 1365160 h 2867695"/>
                <a:gd name="connsiteX1" fmla="*/ 1068947 w 5003435"/>
                <a:gd name="connsiteY1" fmla="*/ 0 h 2867695"/>
                <a:gd name="connsiteX2" fmla="*/ 1506828 w 5003435"/>
                <a:gd name="connsiteY2" fmla="*/ 1056067 h 2867695"/>
                <a:gd name="connsiteX3" fmla="*/ 2318197 w 5003435"/>
                <a:gd name="connsiteY3" fmla="*/ 25757 h 2867695"/>
                <a:gd name="connsiteX4" fmla="*/ 3593206 w 5003435"/>
                <a:gd name="connsiteY4" fmla="*/ 1841678 h 2867695"/>
                <a:gd name="connsiteX5" fmla="*/ 4146997 w 5003435"/>
                <a:gd name="connsiteY5" fmla="*/ 734095 h 2867695"/>
                <a:gd name="connsiteX6" fmla="*/ 4584879 w 5003435"/>
                <a:gd name="connsiteY6" fmla="*/ 1506828 h 2867695"/>
                <a:gd name="connsiteX7" fmla="*/ 4472356 w 5003435"/>
                <a:gd name="connsiteY7" fmla="*/ 2653047 h 2867695"/>
                <a:gd name="connsiteX8" fmla="*/ 4258042 w 5003435"/>
                <a:gd name="connsiteY8" fmla="*/ 2653047 h 2867695"/>
                <a:gd name="connsiteX9" fmla="*/ 0 w 5003435"/>
                <a:gd name="connsiteY9" fmla="*/ 1365160 h 2867695"/>
                <a:gd name="connsiteX0" fmla="*/ 0 w 5003435"/>
                <a:gd name="connsiteY0" fmla="*/ 1365160 h 2867695"/>
                <a:gd name="connsiteX1" fmla="*/ 1068947 w 5003435"/>
                <a:gd name="connsiteY1" fmla="*/ 0 h 2867695"/>
                <a:gd name="connsiteX2" fmla="*/ 1506828 w 5003435"/>
                <a:gd name="connsiteY2" fmla="*/ 1056067 h 2867695"/>
                <a:gd name="connsiteX3" fmla="*/ 2318197 w 5003435"/>
                <a:gd name="connsiteY3" fmla="*/ 25757 h 2867695"/>
                <a:gd name="connsiteX4" fmla="*/ 3593206 w 5003435"/>
                <a:gd name="connsiteY4" fmla="*/ 1841678 h 2867695"/>
                <a:gd name="connsiteX5" fmla="*/ 4146997 w 5003435"/>
                <a:gd name="connsiteY5" fmla="*/ 734095 h 2867695"/>
                <a:gd name="connsiteX6" fmla="*/ 4584879 w 5003435"/>
                <a:gd name="connsiteY6" fmla="*/ 1506828 h 2867695"/>
                <a:gd name="connsiteX7" fmla="*/ 4472356 w 5003435"/>
                <a:gd name="connsiteY7" fmla="*/ 2653047 h 2867695"/>
                <a:gd name="connsiteX8" fmla="*/ 4258042 w 5003435"/>
                <a:gd name="connsiteY8" fmla="*/ 2653047 h 2867695"/>
                <a:gd name="connsiteX9" fmla="*/ 0 w 5003435"/>
                <a:gd name="connsiteY9" fmla="*/ 1365160 h 2867695"/>
                <a:gd name="connsiteX0" fmla="*/ 0 w 4584879"/>
                <a:gd name="connsiteY0" fmla="*/ 1365160 h 2653047"/>
                <a:gd name="connsiteX1" fmla="*/ 1068947 w 4584879"/>
                <a:gd name="connsiteY1" fmla="*/ 0 h 2653047"/>
                <a:gd name="connsiteX2" fmla="*/ 1506828 w 4584879"/>
                <a:gd name="connsiteY2" fmla="*/ 1056067 h 2653047"/>
                <a:gd name="connsiteX3" fmla="*/ 2318197 w 4584879"/>
                <a:gd name="connsiteY3" fmla="*/ 25757 h 2653047"/>
                <a:gd name="connsiteX4" fmla="*/ 3593206 w 4584879"/>
                <a:gd name="connsiteY4" fmla="*/ 1841678 h 2653047"/>
                <a:gd name="connsiteX5" fmla="*/ 4146997 w 4584879"/>
                <a:gd name="connsiteY5" fmla="*/ 734095 h 2653047"/>
                <a:gd name="connsiteX6" fmla="*/ 4584879 w 4584879"/>
                <a:gd name="connsiteY6" fmla="*/ 1506828 h 2653047"/>
                <a:gd name="connsiteX7" fmla="*/ 4472356 w 4584879"/>
                <a:gd name="connsiteY7" fmla="*/ 2653047 h 2653047"/>
                <a:gd name="connsiteX8" fmla="*/ 0 w 4584879"/>
                <a:gd name="connsiteY8" fmla="*/ 1365160 h 2653047"/>
                <a:gd name="connsiteX0" fmla="*/ 0 w 4584879"/>
                <a:gd name="connsiteY0" fmla="*/ 1365160 h 2653047"/>
                <a:gd name="connsiteX1" fmla="*/ 1068947 w 4584879"/>
                <a:gd name="connsiteY1" fmla="*/ 0 h 2653047"/>
                <a:gd name="connsiteX2" fmla="*/ 1506828 w 4584879"/>
                <a:gd name="connsiteY2" fmla="*/ 1056067 h 2653047"/>
                <a:gd name="connsiteX3" fmla="*/ 2318197 w 4584879"/>
                <a:gd name="connsiteY3" fmla="*/ 25757 h 2653047"/>
                <a:gd name="connsiteX4" fmla="*/ 3378860 w 4584879"/>
                <a:gd name="connsiteY4" fmla="*/ 1484464 h 2653047"/>
                <a:gd name="connsiteX5" fmla="*/ 4146997 w 4584879"/>
                <a:gd name="connsiteY5" fmla="*/ 734095 h 2653047"/>
                <a:gd name="connsiteX6" fmla="*/ 4584879 w 4584879"/>
                <a:gd name="connsiteY6" fmla="*/ 1506828 h 2653047"/>
                <a:gd name="connsiteX7" fmla="*/ 4472356 w 4584879"/>
                <a:gd name="connsiteY7" fmla="*/ 2653047 h 2653047"/>
                <a:gd name="connsiteX8" fmla="*/ 0 w 4584879"/>
                <a:gd name="connsiteY8" fmla="*/ 1365160 h 2653047"/>
                <a:gd name="connsiteX0" fmla="*/ 0 w 4584879"/>
                <a:gd name="connsiteY0" fmla="*/ 1365160 h 2653047"/>
                <a:gd name="connsiteX1" fmla="*/ 1068947 w 4584879"/>
                <a:gd name="connsiteY1" fmla="*/ 0 h 2653047"/>
                <a:gd name="connsiteX2" fmla="*/ 1649672 w 4584879"/>
                <a:gd name="connsiteY2" fmla="*/ 1056067 h 2653047"/>
                <a:gd name="connsiteX3" fmla="*/ 2318197 w 4584879"/>
                <a:gd name="connsiteY3" fmla="*/ 25757 h 2653047"/>
                <a:gd name="connsiteX4" fmla="*/ 3378860 w 4584879"/>
                <a:gd name="connsiteY4" fmla="*/ 1484464 h 2653047"/>
                <a:gd name="connsiteX5" fmla="*/ 4146997 w 4584879"/>
                <a:gd name="connsiteY5" fmla="*/ 734095 h 2653047"/>
                <a:gd name="connsiteX6" fmla="*/ 4584879 w 4584879"/>
                <a:gd name="connsiteY6" fmla="*/ 1506828 h 2653047"/>
                <a:gd name="connsiteX7" fmla="*/ 4472356 w 4584879"/>
                <a:gd name="connsiteY7" fmla="*/ 2653047 h 2653047"/>
                <a:gd name="connsiteX8" fmla="*/ 0 w 4584879"/>
                <a:gd name="connsiteY8" fmla="*/ 1365160 h 2653047"/>
                <a:gd name="connsiteX0" fmla="*/ 423421 w 5008300"/>
                <a:gd name="connsiteY0" fmla="*/ 1365160 h 2657340"/>
                <a:gd name="connsiteX1" fmla="*/ 1492368 w 5008300"/>
                <a:gd name="connsiteY1" fmla="*/ 0 h 2657340"/>
                <a:gd name="connsiteX2" fmla="*/ 2073093 w 5008300"/>
                <a:gd name="connsiteY2" fmla="*/ 1056067 h 2657340"/>
                <a:gd name="connsiteX3" fmla="*/ 2741618 w 5008300"/>
                <a:gd name="connsiteY3" fmla="*/ 25757 h 2657340"/>
                <a:gd name="connsiteX4" fmla="*/ 3802281 w 5008300"/>
                <a:gd name="connsiteY4" fmla="*/ 1484464 h 2657340"/>
                <a:gd name="connsiteX5" fmla="*/ 4570418 w 5008300"/>
                <a:gd name="connsiteY5" fmla="*/ 734095 h 2657340"/>
                <a:gd name="connsiteX6" fmla="*/ 5008300 w 5008300"/>
                <a:gd name="connsiteY6" fmla="*/ 1506828 h 2657340"/>
                <a:gd name="connsiteX7" fmla="*/ 4895777 w 5008300"/>
                <a:gd name="connsiteY7" fmla="*/ 2653047 h 2657340"/>
                <a:gd name="connsiteX8" fmla="*/ 745393 w 5008300"/>
                <a:gd name="connsiteY8" fmla="*/ 1532587 h 2657340"/>
                <a:gd name="connsiteX9" fmla="*/ 423421 w 5008300"/>
                <a:gd name="connsiteY9" fmla="*/ 1365160 h 2657340"/>
                <a:gd name="connsiteX0" fmla="*/ 709205 w 5294084"/>
                <a:gd name="connsiteY0" fmla="*/ 1365160 h 2675905"/>
                <a:gd name="connsiteX1" fmla="*/ 1778152 w 5294084"/>
                <a:gd name="connsiteY1" fmla="*/ 0 h 2675905"/>
                <a:gd name="connsiteX2" fmla="*/ 2358877 w 5294084"/>
                <a:gd name="connsiteY2" fmla="*/ 1056067 h 2675905"/>
                <a:gd name="connsiteX3" fmla="*/ 3027402 w 5294084"/>
                <a:gd name="connsiteY3" fmla="*/ 25757 h 2675905"/>
                <a:gd name="connsiteX4" fmla="*/ 4088065 w 5294084"/>
                <a:gd name="connsiteY4" fmla="*/ 1484464 h 2675905"/>
                <a:gd name="connsiteX5" fmla="*/ 4856202 w 5294084"/>
                <a:gd name="connsiteY5" fmla="*/ 734095 h 2675905"/>
                <a:gd name="connsiteX6" fmla="*/ 5294084 w 5294084"/>
                <a:gd name="connsiteY6" fmla="*/ 1506828 h 2675905"/>
                <a:gd name="connsiteX7" fmla="*/ 5181561 w 5294084"/>
                <a:gd name="connsiteY7" fmla="*/ 2653047 h 2675905"/>
                <a:gd name="connsiteX8" fmla="*/ 745393 w 5294084"/>
                <a:gd name="connsiteY8" fmla="*/ 2461257 h 2675905"/>
                <a:gd name="connsiteX9" fmla="*/ 709205 w 5294084"/>
                <a:gd name="connsiteY9" fmla="*/ 1365160 h 2675905"/>
                <a:gd name="connsiteX0" fmla="*/ 0 w 4584879"/>
                <a:gd name="connsiteY0" fmla="*/ 1365160 h 2675905"/>
                <a:gd name="connsiteX1" fmla="*/ 1068947 w 4584879"/>
                <a:gd name="connsiteY1" fmla="*/ 0 h 2675905"/>
                <a:gd name="connsiteX2" fmla="*/ 1649672 w 4584879"/>
                <a:gd name="connsiteY2" fmla="*/ 1056067 h 2675905"/>
                <a:gd name="connsiteX3" fmla="*/ 2318197 w 4584879"/>
                <a:gd name="connsiteY3" fmla="*/ 25757 h 2675905"/>
                <a:gd name="connsiteX4" fmla="*/ 3378860 w 4584879"/>
                <a:gd name="connsiteY4" fmla="*/ 1484464 h 2675905"/>
                <a:gd name="connsiteX5" fmla="*/ 4146997 w 4584879"/>
                <a:gd name="connsiteY5" fmla="*/ 734095 h 2675905"/>
                <a:gd name="connsiteX6" fmla="*/ 4584879 w 4584879"/>
                <a:gd name="connsiteY6" fmla="*/ 1506828 h 2675905"/>
                <a:gd name="connsiteX7" fmla="*/ 4472356 w 4584879"/>
                <a:gd name="connsiteY7" fmla="*/ 2653047 h 2675905"/>
                <a:gd name="connsiteX8" fmla="*/ 36188 w 4584879"/>
                <a:gd name="connsiteY8" fmla="*/ 2461257 h 2675905"/>
                <a:gd name="connsiteX9" fmla="*/ 0 w 4584879"/>
                <a:gd name="connsiteY9" fmla="*/ 1365160 h 2675905"/>
                <a:gd name="connsiteX0" fmla="*/ 0 w 4584879"/>
                <a:gd name="connsiteY0" fmla="*/ 1365160 h 2675905"/>
                <a:gd name="connsiteX1" fmla="*/ 1068947 w 4584879"/>
                <a:gd name="connsiteY1" fmla="*/ 0 h 2675905"/>
                <a:gd name="connsiteX2" fmla="*/ 1649672 w 4584879"/>
                <a:gd name="connsiteY2" fmla="*/ 1056067 h 2675905"/>
                <a:gd name="connsiteX3" fmla="*/ 2318197 w 4584879"/>
                <a:gd name="connsiteY3" fmla="*/ 25757 h 2675905"/>
                <a:gd name="connsiteX4" fmla="*/ 3378860 w 4584879"/>
                <a:gd name="connsiteY4" fmla="*/ 1484464 h 2675905"/>
                <a:gd name="connsiteX5" fmla="*/ 4146997 w 4584879"/>
                <a:gd name="connsiteY5" fmla="*/ 734095 h 2675905"/>
                <a:gd name="connsiteX6" fmla="*/ 4584879 w 4584879"/>
                <a:gd name="connsiteY6" fmla="*/ 1506828 h 2675905"/>
                <a:gd name="connsiteX7" fmla="*/ 4472356 w 4584879"/>
                <a:gd name="connsiteY7" fmla="*/ 2653047 h 2675905"/>
                <a:gd name="connsiteX8" fmla="*/ 36188 w 4584879"/>
                <a:gd name="connsiteY8" fmla="*/ 2461257 h 2675905"/>
                <a:gd name="connsiteX9" fmla="*/ 38637 w 4584879"/>
                <a:gd name="connsiteY9" fmla="*/ 2459864 h 2675905"/>
                <a:gd name="connsiteX10" fmla="*/ 0 w 4584879"/>
                <a:gd name="connsiteY10" fmla="*/ 1365160 h 2675905"/>
                <a:gd name="connsiteX0" fmla="*/ 0 w 4584879"/>
                <a:gd name="connsiteY0" fmla="*/ 1365160 h 2675905"/>
                <a:gd name="connsiteX1" fmla="*/ 1068947 w 4584879"/>
                <a:gd name="connsiteY1" fmla="*/ 0 h 2675905"/>
                <a:gd name="connsiteX2" fmla="*/ 1649672 w 4584879"/>
                <a:gd name="connsiteY2" fmla="*/ 1056067 h 2675905"/>
                <a:gd name="connsiteX3" fmla="*/ 2318197 w 4584879"/>
                <a:gd name="connsiteY3" fmla="*/ 25757 h 2675905"/>
                <a:gd name="connsiteX4" fmla="*/ 3378860 w 4584879"/>
                <a:gd name="connsiteY4" fmla="*/ 1484464 h 2675905"/>
                <a:gd name="connsiteX5" fmla="*/ 4146997 w 4584879"/>
                <a:gd name="connsiteY5" fmla="*/ 734095 h 2675905"/>
                <a:gd name="connsiteX6" fmla="*/ 4584879 w 4584879"/>
                <a:gd name="connsiteY6" fmla="*/ 1506828 h 2675905"/>
                <a:gd name="connsiteX7" fmla="*/ 4481848 w 4584879"/>
                <a:gd name="connsiteY7" fmla="*/ 2421228 h 2675905"/>
                <a:gd name="connsiteX8" fmla="*/ 4472356 w 4584879"/>
                <a:gd name="connsiteY8" fmla="*/ 2653047 h 2675905"/>
                <a:gd name="connsiteX9" fmla="*/ 36188 w 4584879"/>
                <a:gd name="connsiteY9" fmla="*/ 2461257 h 2675905"/>
                <a:gd name="connsiteX10" fmla="*/ 38637 w 4584879"/>
                <a:gd name="connsiteY10" fmla="*/ 2459864 h 2675905"/>
                <a:gd name="connsiteX11" fmla="*/ 0 w 4584879"/>
                <a:gd name="connsiteY11" fmla="*/ 1365160 h 2675905"/>
                <a:gd name="connsiteX0" fmla="*/ 0 w 4584879"/>
                <a:gd name="connsiteY0" fmla="*/ 1365160 h 2675905"/>
                <a:gd name="connsiteX1" fmla="*/ 1068947 w 4584879"/>
                <a:gd name="connsiteY1" fmla="*/ 0 h 2675905"/>
                <a:gd name="connsiteX2" fmla="*/ 1649672 w 4584879"/>
                <a:gd name="connsiteY2" fmla="*/ 1056067 h 2675905"/>
                <a:gd name="connsiteX3" fmla="*/ 2318197 w 4584879"/>
                <a:gd name="connsiteY3" fmla="*/ 25757 h 2675905"/>
                <a:gd name="connsiteX4" fmla="*/ 3378860 w 4584879"/>
                <a:gd name="connsiteY4" fmla="*/ 1484464 h 2675905"/>
                <a:gd name="connsiteX5" fmla="*/ 4146997 w 4584879"/>
                <a:gd name="connsiteY5" fmla="*/ 734095 h 2675905"/>
                <a:gd name="connsiteX6" fmla="*/ 4584879 w 4584879"/>
                <a:gd name="connsiteY6" fmla="*/ 1506828 h 2675905"/>
                <a:gd name="connsiteX7" fmla="*/ 4481848 w 4584879"/>
                <a:gd name="connsiteY7" fmla="*/ 2421228 h 2675905"/>
                <a:gd name="connsiteX8" fmla="*/ 4472356 w 4584879"/>
                <a:gd name="connsiteY8" fmla="*/ 2653047 h 2675905"/>
                <a:gd name="connsiteX9" fmla="*/ 36188 w 4584879"/>
                <a:gd name="connsiteY9" fmla="*/ 2461257 h 2675905"/>
                <a:gd name="connsiteX10" fmla="*/ 38637 w 4584879"/>
                <a:gd name="connsiteY10" fmla="*/ 2459864 h 2675905"/>
                <a:gd name="connsiteX11" fmla="*/ 0 w 4584879"/>
                <a:gd name="connsiteY11" fmla="*/ 1365160 h 2675905"/>
                <a:gd name="connsiteX0" fmla="*/ 0 w 4640449"/>
                <a:gd name="connsiteY0" fmla="*/ 1365160 h 2675905"/>
                <a:gd name="connsiteX1" fmla="*/ 1068947 w 4640449"/>
                <a:gd name="connsiteY1" fmla="*/ 0 h 2675905"/>
                <a:gd name="connsiteX2" fmla="*/ 1649672 w 4640449"/>
                <a:gd name="connsiteY2" fmla="*/ 1056067 h 2675905"/>
                <a:gd name="connsiteX3" fmla="*/ 2318197 w 4640449"/>
                <a:gd name="connsiteY3" fmla="*/ 25757 h 2675905"/>
                <a:gd name="connsiteX4" fmla="*/ 3378860 w 4640449"/>
                <a:gd name="connsiteY4" fmla="*/ 1484464 h 2675905"/>
                <a:gd name="connsiteX5" fmla="*/ 4146997 w 4640449"/>
                <a:gd name="connsiteY5" fmla="*/ 734095 h 2675905"/>
                <a:gd name="connsiteX6" fmla="*/ 4584879 w 4640449"/>
                <a:gd name="connsiteY6" fmla="*/ 1506828 h 2675905"/>
                <a:gd name="connsiteX7" fmla="*/ 4481848 w 4640449"/>
                <a:gd name="connsiteY7" fmla="*/ 2421228 h 2675905"/>
                <a:gd name="connsiteX8" fmla="*/ 4472356 w 4640449"/>
                <a:gd name="connsiteY8" fmla="*/ 2653047 h 2675905"/>
                <a:gd name="connsiteX9" fmla="*/ 36188 w 4640449"/>
                <a:gd name="connsiteY9" fmla="*/ 2461257 h 2675905"/>
                <a:gd name="connsiteX10" fmla="*/ 38637 w 4640449"/>
                <a:gd name="connsiteY10" fmla="*/ 2459864 h 2675905"/>
                <a:gd name="connsiteX11" fmla="*/ 0 w 4640449"/>
                <a:gd name="connsiteY11" fmla="*/ 1365160 h 2675905"/>
                <a:gd name="connsiteX0" fmla="*/ 0 w 5215446"/>
                <a:gd name="connsiteY0" fmla="*/ 1365160 h 2675905"/>
                <a:gd name="connsiteX1" fmla="*/ 1068947 w 5215446"/>
                <a:gd name="connsiteY1" fmla="*/ 0 h 2675905"/>
                <a:gd name="connsiteX2" fmla="*/ 1649672 w 5215446"/>
                <a:gd name="connsiteY2" fmla="*/ 1056067 h 2675905"/>
                <a:gd name="connsiteX3" fmla="*/ 2318197 w 5215446"/>
                <a:gd name="connsiteY3" fmla="*/ 25757 h 2675905"/>
                <a:gd name="connsiteX4" fmla="*/ 3378860 w 5215446"/>
                <a:gd name="connsiteY4" fmla="*/ 1484464 h 2675905"/>
                <a:gd name="connsiteX5" fmla="*/ 4146997 w 5215446"/>
                <a:gd name="connsiteY5" fmla="*/ 734095 h 2675905"/>
                <a:gd name="connsiteX6" fmla="*/ 4584879 w 5215446"/>
                <a:gd name="connsiteY6" fmla="*/ 1506828 h 2675905"/>
                <a:gd name="connsiteX7" fmla="*/ 4481848 w 5215446"/>
                <a:gd name="connsiteY7" fmla="*/ 2421228 h 2675905"/>
                <a:gd name="connsiteX8" fmla="*/ 4494727 w 5215446"/>
                <a:gd name="connsiteY8" fmla="*/ 2181132 h 2675905"/>
                <a:gd name="connsiteX9" fmla="*/ 4472356 w 5215446"/>
                <a:gd name="connsiteY9" fmla="*/ 2653047 h 2675905"/>
                <a:gd name="connsiteX10" fmla="*/ 36188 w 5215446"/>
                <a:gd name="connsiteY10" fmla="*/ 2461257 h 2675905"/>
                <a:gd name="connsiteX11" fmla="*/ 38637 w 5215446"/>
                <a:gd name="connsiteY11" fmla="*/ 2459864 h 2675905"/>
                <a:gd name="connsiteX12" fmla="*/ 0 w 5215446"/>
                <a:gd name="connsiteY12" fmla="*/ 1365160 h 2675905"/>
                <a:gd name="connsiteX0" fmla="*/ 0 w 5215446"/>
                <a:gd name="connsiteY0" fmla="*/ 1365160 h 2675905"/>
                <a:gd name="connsiteX1" fmla="*/ 1068947 w 5215446"/>
                <a:gd name="connsiteY1" fmla="*/ 0 h 2675905"/>
                <a:gd name="connsiteX2" fmla="*/ 1649672 w 5215446"/>
                <a:gd name="connsiteY2" fmla="*/ 1056067 h 2675905"/>
                <a:gd name="connsiteX3" fmla="*/ 2318197 w 5215446"/>
                <a:gd name="connsiteY3" fmla="*/ 25757 h 2675905"/>
                <a:gd name="connsiteX4" fmla="*/ 3378860 w 5215446"/>
                <a:gd name="connsiteY4" fmla="*/ 1484464 h 2675905"/>
                <a:gd name="connsiteX5" fmla="*/ 4146997 w 5215446"/>
                <a:gd name="connsiteY5" fmla="*/ 734095 h 2675905"/>
                <a:gd name="connsiteX6" fmla="*/ 4584879 w 5215446"/>
                <a:gd name="connsiteY6" fmla="*/ 1506828 h 2675905"/>
                <a:gd name="connsiteX7" fmla="*/ 4481848 w 5215446"/>
                <a:gd name="connsiteY7" fmla="*/ 2421228 h 2675905"/>
                <a:gd name="connsiteX8" fmla="*/ 4494727 w 5215446"/>
                <a:gd name="connsiteY8" fmla="*/ 2181132 h 2675905"/>
                <a:gd name="connsiteX9" fmla="*/ 4472356 w 5215446"/>
                <a:gd name="connsiteY9" fmla="*/ 2653047 h 2675905"/>
                <a:gd name="connsiteX10" fmla="*/ 36188 w 5215446"/>
                <a:gd name="connsiteY10" fmla="*/ 2461257 h 2675905"/>
                <a:gd name="connsiteX11" fmla="*/ 38637 w 5215446"/>
                <a:gd name="connsiteY11" fmla="*/ 2459864 h 2675905"/>
                <a:gd name="connsiteX12" fmla="*/ 0 w 5215446"/>
                <a:gd name="connsiteY12" fmla="*/ 1365160 h 2675905"/>
                <a:gd name="connsiteX0" fmla="*/ 0 w 5215446"/>
                <a:gd name="connsiteY0" fmla="*/ 1365160 h 2675905"/>
                <a:gd name="connsiteX1" fmla="*/ 1068947 w 5215446"/>
                <a:gd name="connsiteY1" fmla="*/ 0 h 2675905"/>
                <a:gd name="connsiteX2" fmla="*/ 1649672 w 5215446"/>
                <a:gd name="connsiteY2" fmla="*/ 1056067 h 2675905"/>
                <a:gd name="connsiteX3" fmla="*/ 2318197 w 5215446"/>
                <a:gd name="connsiteY3" fmla="*/ 25757 h 2675905"/>
                <a:gd name="connsiteX4" fmla="*/ 3378860 w 5215446"/>
                <a:gd name="connsiteY4" fmla="*/ 1484464 h 2675905"/>
                <a:gd name="connsiteX5" fmla="*/ 4146997 w 5215446"/>
                <a:gd name="connsiteY5" fmla="*/ 734095 h 2675905"/>
                <a:gd name="connsiteX6" fmla="*/ 4584879 w 5215446"/>
                <a:gd name="connsiteY6" fmla="*/ 1506828 h 2675905"/>
                <a:gd name="connsiteX7" fmla="*/ 4481848 w 5215446"/>
                <a:gd name="connsiteY7" fmla="*/ 2421228 h 2675905"/>
                <a:gd name="connsiteX8" fmla="*/ 4494727 w 5215446"/>
                <a:gd name="connsiteY8" fmla="*/ 2181132 h 2675905"/>
                <a:gd name="connsiteX9" fmla="*/ 4472356 w 5215446"/>
                <a:gd name="connsiteY9" fmla="*/ 2653047 h 2675905"/>
                <a:gd name="connsiteX10" fmla="*/ 36188 w 5215446"/>
                <a:gd name="connsiteY10" fmla="*/ 2461257 h 2675905"/>
                <a:gd name="connsiteX11" fmla="*/ 38637 w 5215446"/>
                <a:gd name="connsiteY11" fmla="*/ 2459864 h 2675905"/>
                <a:gd name="connsiteX12" fmla="*/ 0 w 5215446"/>
                <a:gd name="connsiteY12" fmla="*/ 1365160 h 2675905"/>
                <a:gd name="connsiteX0" fmla="*/ 0 w 5215513"/>
                <a:gd name="connsiteY0" fmla="*/ 1365160 h 2675905"/>
                <a:gd name="connsiteX1" fmla="*/ 1068947 w 5215513"/>
                <a:gd name="connsiteY1" fmla="*/ 0 h 2675905"/>
                <a:gd name="connsiteX2" fmla="*/ 1649672 w 5215513"/>
                <a:gd name="connsiteY2" fmla="*/ 1056067 h 2675905"/>
                <a:gd name="connsiteX3" fmla="*/ 2318197 w 5215513"/>
                <a:gd name="connsiteY3" fmla="*/ 25757 h 2675905"/>
                <a:gd name="connsiteX4" fmla="*/ 3378860 w 5215513"/>
                <a:gd name="connsiteY4" fmla="*/ 1484464 h 2675905"/>
                <a:gd name="connsiteX5" fmla="*/ 4146997 w 5215513"/>
                <a:gd name="connsiteY5" fmla="*/ 734095 h 2675905"/>
                <a:gd name="connsiteX6" fmla="*/ 4584879 w 5215513"/>
                <a:gd name="connsiteY6" fmla="*/ 1506828 h 2675905"/>
                <a:gd name="connsiteX7" fmla="*/ 4481848 w 5215513"/>
                <a:gd name="connsiteY7" fmla="*/ 2421228 h 2675905"/>
                <a:gd name="connsiteX8" fmla="*/ 4494727 w 5215513"/>
                <a:gd name="connsiteY8" fmla="*/ 2181132 h 2675905"/>
                <a:gd name="connsiteX9" fmla="*/ 4472356 w 5215513"/>
                <a:gd name="connsiteY9" fmla="*/ 2653047 h 2675905"/>
                <a:gd name="connsiteX10" fmla="*/ 36188 w 5215513"/>
                <a:gd name="connsiteY10" fmla="*/ 2461257 h 2675905"/>
                <a:gd name="connsiteX11" fmla="*/ 38637 w 5215513"/>
                <a:gd name="connsiteY11" fmla="*/ 2459864 h 2675905"/>
                <a:gd name="connsiteX12" fmla="*/ 0 w 5215513"/>
                <a:gd name="connsiteY12" fmla="*/ 1365160 h 2675905"/>
                <a:gd name="connsiteX0" fmla="*/ 0 w 4584879"/>
                <a:gd name="connsiteY0" fmla="*/ 1365160 h 2675905"/>
                <a:gd name="connsiteX1" fmla="*/ 1068947 w 4584879"/>
                <a:gd name="connsiteY1" fmla="*/ 0 h 2675905"/>
                <a:gd name="connsiteX2" fmla="*/ 1649672 w 4584879"/>
                <a:gd name="connsiteY2" fmla="*/ 1056067 h 2675905"/>
                <a:gd name="connsiteX3" fmla="*/ 2318197 w 4584879"/>
                <a:gd name="connsiteY3" fmla="*/ 25757 h 2675905"/>
                <a:gd name="connsiteX4" fmla="*/ 3378860 w 4584879"/>
                <a:gd name="connsiteY4" fmla="*/ 1484464 h 2675905"/>
                <a:gd name="connsiteX5" fmla="*/ 4146997 w 4584879"/>
                <a:gd name="connsiteY5" fmla="*/ 734095 h 2675905"/>
                <a:gd name="connsiteX6" fmla="*/ 4584879 w 4584879"/>
                <a:gd name="connsiteY6" fmla="*/ 1506828 h 2675905"/>
                <a:gd name="connsiteX7" fmla="*/ 4481848 w 4584879"/>
                <a:gd name="connsiteY7" fmla="*/ 2421228 h 2675905"/>
                <a:gd name="connsiteX8" fmla="*/ 4494727 w 4584879"/>
                <a:gd name="connsiteY8" fmla="*/ 2181132 h 2675905"/>
                <a:gd name="connsiteX9" fmla="*/ 4472356 w 4584879"/>
                <a:gd name="connsiteY9" fmla="*/ 2653047 h 2675905"/>
                <a:gd name="connsiteX10" fmla="*/ 36188 w 4584879"/>
                <a:gd name="connsiteY10" fmla="*/ 2461257 h 2675905"/>
                <a:gd name="connsiteX11" fmla="*/ 38637 w 4584879"/>
                <a:gd name="connsiteY11" fmla="*/ 2459864 h 2675905"/>
                <a:gd name="connsiteX12" fmla="*/ 0 w 4584879"/>
                <a:gd name="connsiteY12" fmla="*/ 1365160 h 2675905"/>
                <a:gd name="connsiteX0" fmla="*/ 0 w 4584879"/>
                <a:gd name="connsiteY0" fmla="*/ 1365160 h 2675905"/>
                <a:gd name="connsiteX1" fmla="*/ 1068947 w 4584879"/>
                <a:gd name="connsiteY1" fmla="*/ 0 h 2675905"/>
                <a:gd name="connsiteX2" fmla="*/ 1649672 w 4584879"/>
                <a:gd name="connsiteY2" fmla="*/ 1056067 h 2675905"/>
                <a:gd name="connsiteX3" fmla="*/ 2318197 w 4584879"/>
                <a:gd name="connsiteY3" fmla="*/ 25757 h 2675905"/>
                <a:gd name="connsiteX4" fmla="*/ 3378860 w 4584879"/>
                <a:gd name="connsiteY4" fmla="*/ 1484464 h 2675905"/>
                <a:gd name="connsiteX5" fmla="*/ 4146997 w 4584879"/>
                <a:gd name="connsiteY5" fmla="*/ 734095 h 2675905"/>
                <a:gd name="connsiteX6" fmla="*/ 4584879 w 4584879"/>
                <a:gd name="connsiteY6" fmla="*/ 1506828 h 2675905"/>
                <a:gd name="connsiteX7" fmla="*/ 4481848 w 4584879"/>
                <a:gd name="connsiteY7" fmla="*/ 2421228 h 2675905"/>
                <a:gd name="connsiteX8" fmla="*/ 3637439 w 4584879"/>
                <a:gd name="connsiteY8" fmla="*/ 2466860 h 2675905"/>
                <a:gd name="connsiteX9" fmla="*/ 4472356 w 4584879"/>
                <a:gd name="connsiteY9" fmla="*/ 2653047 h 2675905"/>
                <a:gd name="connsiteX10" fmla="*/ 36188 w 4584879"/>
                <a:gd name="connsiteY10" fmla="*/ 2461257 h 2675905"/>
                <a:gd name="connsiteX11" fmla="*/ 38637 w 4584879"/>
                <a:gd name="connsiteY11" fmla="*/ 2459864 h 2675905"/>
                <a:gd name="connsiteX12" fmla="*/ 0 w 4584879"/>
                <a:gd name="connsiteY12" fmla="*/ 1365160 h 2675905"/>
                <a:gd name="connsiteX0" fmla="*/ 0 w 4584879"/>
                <a:gd name="connsiteY0" fmla="*/ 1365160 h 2675905"/>
                <a:gd name="connsiteX1" fmla="*/ 1068947 w 4584879"/>
                <a:gd name="connsiteY1" fmla="*/ 0 h 2675905"/>
                <a:gd name="connsiteX2" fmla="*/ 1649672 w 4584879"/>
                <a:gd name="connsiteY2" fmla="*/ 1056067 h 2675905"/>
                <a:gd name="connsiteX3" fmla="*/ 2318197 w 4584879"/>
                <a:gd name="connsiteY3" fmla="*/ 25757 h 2675905"/>
                <a:gd name="connsiteX4" fmla="*/ 3378860 w 4584879"/>
                <a:gd name="connsiteY4" fmla="*/ 1484464 h 2675905"/>
                <a:gd name="connsiteX5" fmla="*/ 4146997 w 4584879"/>
                <a:gd name="connsiteY5" fmla="*/ 734095 h 2675905"/>
                <a:gd name="connsiteX6" fmla="*/ 4584879 w 4584879"/>
                <a:gd name="connsiteY6" fmla="*/ 1506828 h 2675905"/>
                <a:gd name="connsiteX7" fmla="*/ 4481848 w 4584879"/>
                <a:gd name="connsiteY7" fmla="*/ 2421228 h 2675905"/>
                <a:gd name="connsiteX8" fmla="*/ 3637439 w 4584879"/>
                <a:gd name="connsiteY8" fmla="*/ 2466860 h 2675905"/>
                <a:gd name="connsiteX9" fmla="*/ 4472356 w 4584879"/>
                <a:gd name="connsiteY9" fmla="*/ 2653047 h 2675905"/>
                <a:gd name="connsiteX10" fmla="*/ 36188 w 4584879"/>
                <a:gd name="connsiteY10" fmla="*/ 2461257 h 2675905"/>
                <a:gd name="connsiteX11" fmla="*/ 38637 w 4584879"/>
                <a:gd name="connsiteY11" fmla="*/ 2459864 h 2675905"/>
                <a:gd name="connsiteX12" fmla="*/ 0 w 4584879"/>
                <a:gd name="connsiteY12" fmla="*/ 1365160 h 2675905"/>
                <a:gd name="connsiteX0" fmla="*/ 0 w 4767568"/>
                <a:gd name="connsiteY0" fmla="*/ 1365160 h 2706956"/>
                <a:gd name="connsiteX1" fmla="*/ 1068947 w 4767568"/>
                <a:gd name="connsiteY1" fmla="*/ 0 h 2706956"/>
                <a:gd name="connsiteX2" fmla="*/ 1649672 w 4767568"/>
                <a:gd name="connsiteY2" fmla="*/ 1056067 h 2706956"/>
                <a:gd name="connsiteX3" fmla="*/ 2318197 w 4767568"/>
                <a:gd name="connsiteY3" fmla="*/ 25757 h 2706956"/>
                <a:gd name="connsiteX4" fmla="*/ 3378860 w 4767568"/>
                <a:gd name="connsiteY4" fmla="*/ 1484464 h 2706956"/>
                <a:gd name="connsiteX5" fmla="*/ 4146997 w 4767568"/>
                <a:gd name="connsiteY5" fmla="*/ 734095 h 2706956"/>
                <a:gd name="connsiteX6" fmla="*/ 4584879 w 4767568"/>
                <a:gd name="connsiteY6" fmla="*/ 1506828 h 2706956"/>
                <a:gd name="connsiteX7" fmla="*/ 4767568 w 4767568"/>
                <a:gd name="connsiteY7" fmla="*/ 2706956 h 2706956"/>
                <a:gd name="connsiteX8" fmla="*/ 3637439 w 4767568"/>
                <a:gd name="connsiteY8" fmla="*/ 2466860 h 2706956"/>
                <a:gd name="connsiteX9" fmla="*/ 4472356 w 4767568"/>
                <a:gd name="connsiteY9" fmla="*/ 2653047 h 2706956"/>
                <a:gd name="connsiteX10" fmla="*/ 36188 w 4767568"/>
                <a:gd name="connsiteY10" fmla="*/ 2461257 h 2706956"/>
                <a:gd name="connsiteX11" fmla="*/ 38637 w 4767568"/>
                <a:gd name="connsiteY11" fmla="*/ 2459864 h 2706956"/>
                <a:gd name="connsiteX12" fmla="*/ 0 w 4767568"/>
                <a:gd name="connsiteY12" fmla="*/ 1365160 h 2706956"/>
                <a:gd name="connsiteX0" fmla="*/ 0 w 4584879"/>
                <a:gd name="connsiteY0" fmla="*/ 1365160 h 2706956"/>
                <a:gd name="connsiteX1" fmla="*/ 1068947 w 4584879"/>
                <a:gd name="connsiteY1" fmla="*/ 0 h 2706956"/>
                <a:gd name="connsiteX2" fmla="*/ 1649672 w 4584879"/>
                <a:gd name="connsiteY2" fmla="*/ 1056067 h 2706956"/>
                <a:gd name="connsiteX3" fmla="*/ 2318197 w 4584879"/>
                <a:gd name="connsiteY3" fmla="*/ 25757 h 2706956"/>
                <a:gd name="connsiteX4" fmla="*/ 3378860 w 4584879"/>
                <a:gd name="connsiteY4" fmla="*/ 1484464 h 2706956"/>
                <a:gd name="connsiteX5" fmla="*/ 4146997 w 4584879"/>
                <a:gd name="connsiteY5" fmla="*/ 734095 h 2706956"/>
                <a:gd name="connsiteX6" fmla="*/ 4584879 w 4584879"/>
                <a:gd name="connsiteY6" fmla="*/ 1506828 h 2706956"/>
                <a:gd name="connsiteX7" fmla="*/ 4553222 w 4584879"/>
                <a:gd name="connsiteY7" fmla="*/ 2706956 h 2706956"/>
                <a:gd name="connsiteX8" fmla="*/ 3637439 w 4584879"/>
                <a:gd name="connsiteY8" fmla="*/ 2466860 h 2706956"/>
                <a:gd name="connsiteX9" fmla="*/ 4472356 w 4584879"/>
                <a:gd name="connsiteY9" fmla="*/ 2653047 h 2706956"/>
                <a:gd name="connsiteX10" fmla="*/ 36188 w 4584879"/>
                <a:gd name="connsiteY10" fmla="*/ 2461257 h 2706956"/>
                <a:gd name="connsiteX11" fmla="*/ 38637 w 4584879"/>
                <a:gd name="connsiteY11" fmla="*/ 2459864 h 2706956"/>
                <a:gd name="connsiteX12" fmla="*/ 0 w 4584879"/>
                <a:gd name="connsiteY12" fmla="*/ 1365160 h 2706956"/>
                <a:gd name="connsiteX0" fmla="*/ 0 w 4584879"/>
                <a:gd name="connsiteY0" fmla="*/ 1365160 h 2706956"/>
                <a:gd name="connsiteX1" fmla="*/ 1068947 w 4584879"/>
                <a:gd name="connsiteY1" fmla="*/ 0 h 2706956"/>
                <a:gd name="connsiteX2" fmla="*/ 1649672 w 4584879"/>
                <a:gd name="connsiteY2" fmla="*/ 1056067 h 2706956"/>
                <a:gd name="connsiteX3" fmla="*/ 2318197 w 4584879"/>
                <a:gd name="connsiteY3" fmla="*/ 25757 h 2706956"/>
                <a:gd name="connsiteX4" fmla="*/ 3378860 w 4584879"/>
                <a:gd name="connsiteY4" fmla="*/ 1484464 h 2706956"/>
                <a:gd name="connsiteX5" fmla="*/ 3861213 w 4584879"/>
                <a:gd name="connsiteY5" fmla="*/ 1019823 h 2706956"/>
                <a:gd name="connsiteX6" fmla="*/ 4584879 w 4584879"/>
                <a:gd name="connsiteY6" fmla="*/ 1506828 h 2706956"/>
                <a:gd name="connsiteX7" fmla="*/ 4553222 w 4584879"/>
                <a:gd name="connsiteY7" fmla="*/ 2706956 h 2706956"/>
                <a:gd name="connsiteX8" fmla="*/ 3637439 w 4584879"/>
                <a:gd name="connsiteY8" fmla="*/ 2466860 h 2706956"/>
                <a:gd name="connsiteX9" fmla="*/ 4472356 w 4584879"/>
                <a:gd name="connsiteY9" fmla="*/ 2653047 h 2706956"/>
                <a:gd name="connsiteX10" fmla="*/ 36188 w 4584879"/>
                <a:gd name="connsiteY10" fmla="*/ 2461257 h 2706956"/>
                <a:gd name="connsiteX11" fmla="*/ 38637 w 4584879"/>
                <a:gd name="connsiteY11" fmla="*/ 2459864 h 2706956"/>
                <a:gd name="connsiteX12" fmla="*/ 0 w 4584879"/>
                <a:gd name="connsiteY12" fmla="*/ 1365160 h 2706956"/>
                <a:gd name="connsiteX0" fmla="*/ 0 w 4553222"/>
                <a:gd name="connsiteY0" fmla="*/ 1365160 h 2706956"/>
                <a:gd name="connsiteX1" fmla="*/ 1068947 w 4553222"/>
                <a:gd name="connsiteY1" fmla="*/ 0 h 2706956"/>
                <a:gd name="connsiteX2" fmla="*/ 1649672 w 4553222"/>
                <a:gd name="connsiteY2" fmla="*/ 1056067 h 2706956"/>
                <a:gd name="connsiteX3" fmla="*/ 2318197 w 4553222"/>
                <a:gd name="connsiteY3" fmla="*/ 25757 h 2706956"/>
                <a:gd name="connsiteX4" fmla="*/ 3378860 w 4553222"/>
                <a:gd name="connsiteY4" fmla="*/ 1484464 h 2706956"/>
                <a:gd name="connsiteX5" fmla="*/ 3861213 w 4553222"/>
                <a:gd name="connsiteY5" fmla="*/ 1019823 h 2706956"/>
                <a:gd name="connsiteX6" fmla="*/ 4553222 w 4553222"/>
                <a:gd name="connsiteY6" fmla="*/ 2706956 h 2706956"/>
                <a:gd name="connsiteX7" fmla="*/ 3637439 w 4553222"/>
                <a:gd name="connsiteY7" fmla="*/ 2466860 h 2706956"/>
                <a:gd name="connsiteX8" fmla="*/ 4472356 w 4553222"/>
                <a:gd name="connsiteY8" fmla="*/ 2653047 h 2706956"/>
                <a:gd name="connsiteX9" fmla="*/ 36188 w 4553222"/>
                <a:gd name="connsiteY9" fmla="*/ 2461257 h 2706956"/>
                <a:gd name="connsiteX10" fmla="*/ 38637 w 4553222"/>
                <a:gd name="connsiteY10" fmla="*/ 2459864 h 2706956"/>
                <a:gd name="connsiteX11" fmla="*/ 0 w 4553222"/>
                <a:gd name="connsiteY11" fmla="*/ 1365160 h 2706956"/>
                <a:gd name="connsiteX0" fmla="*/ 0 w 4553222"/>
                <a:gd name="connsiteY0" fmla="*/ 1365160 h 2706956"/>
                <a:gd name="connsiteX1" fmla="*/ 1068947 w 4553222"/>
                <a:gd name="connsiteY1" fmla="*/ 0 h 2706956"/>
                <a:gd name="connsiteX2" fmla="*/ 1649672 w 4553222"/>
                <a:gd name="connsiteY2" fmla="*/ 1056067 h 2706956"/>
                <a:gd name="connsiteX3" fmla="*/ 2318197 w 4553222"/>
                <a:gd name="connsiteY3" fmla="*/ 25757 h 2706956"/>
                <a:gd name="connsiteX4" fmla="*/ 3378860 w 4553222"/>
                <a:gd name="connsiteY4" fmla="*/ 1484464 h 2706956"/>
                <a:gd name="connsiteX5" fmla="*/ 3861213 w 4553222"/>
                <a:gd name="connsiteY5" fmla="*/ 1019823 h 2706956"/>
                <a:gd name="connsiteX6" fmla="*/ 4553222 w 4553222"/>
                <a:gd name="connsiteY6" fmla="*/ 2706956 h 2706956"/>
                <a:gd name="connsiteX7" fmla="*/ 3637439 w 4553222"/>
                <a:gd name="connsiteY7" fmla="*/ 2466860 h 2706956"/>
                <a:gd name="connsiteX8" fmla="*/ 36188 w 4553222"/>
                <a:gd name="connsiteY8" fmla="*/ 2461257 h 2706956"/>
                <a:gd name="connsiteX9" fmla="*/ 38637 w 4553222"/>
                <a:gd name="connsiteY9" fmla="*/ 2459864 h 2706956"/>
                <a:gd name="connsiteX10" fmla="*/ 0 w 4553222"/>
                <a:gd name="connsiteY10" fmla="*/ 1365160 h 2706956"/>
                <a:gd name="connsiteX0" fmla="*/ 0 w 3861213"/>
                <a:gd name="connsiteY0" fmla="*/ 1365160 h 2466860"/>
                <a:gd name="connsiteX1" fmla="*/ 1068947 w 3861213"/>
                <a:gd name="connsiteY1" fmla="*/ 0 h 2466860"/>
                <a:gd name="connsiteX2" fmla="*/ 1649672 w 3861213"/>
                <a:gd name="connsiteY2" fmla="*/ 1056067 h 2466860"/>
                <a:gd name="connsiteX3" fmla="*/ 2318197 w 3861213"/>
                <a:gd name="connsiteY3" fmla="*/ 25757 h 2466860"/>
                <a:gd name="connsiteX4" fmla="*/ 3378860 w 3861213"/>
                <a:gd name="connsiteY4" fmla="*/ 1484464 h 2466860"/>
                <a:gd name="connsiteX5" fmla="*/ 3861213 w 3861213"/>
                <a:gd name="connsiteY5" fmla="*/ 1019823 h 2466860"/>
                <a:gd name="connsiteX6" fmla="*/ 3637439 w 3861213"/>
                <a:gd name="connsiteY6" fmla="*/ 2466860 h 2466860"/>
                <a:gd name="connsiteX7" fmla="*/ 36188 w 3861213"/>
                <a:gd name="connsiteY7" fmla="*/ 2461257 h 2466860"/>
                <a:gd name="connsiteX8" fmla="*/ 38637 w 3861213"/>
                <a:gd name="connsiteY8" fmla="*/ 2459864 h 2466860"/>
                <a:gd name="connsiteX9" fmla="*/ 0 w 3861213"/>
                <a:gd name="connsiteY9" fmla="*/ 1365160 h 2466860"/>
                <a:gd name="connsiteX0" fmla="*/ 0 w 3861213"/>
                <a:gd name="connsiteY0" fmla="*/ 1365160 h 2466860"/>
                <a:gd name="connsiteX1" fmla="*/ 1068947 w 3861213"/>
                <a:gd name="connsiteY1" fmla="*/ 0 h 2466860"/>
                <a:gd name="connsiteX2" fmla="*/ 1649672 w 3861213"/>
                <a:gd name="connsiteY2" fmla="*/ 1056067 h 2466860"/>
                <a:gd name="connsiteX3" fmla="*/ 2318197 w 3861213"/>
                <a:gd name="connsiteY3" fmla="*/ 25757 h 2466860"/>
                <a:gd name="connsiteX4" fmla="*/ 3378860 w 3861213"/>
                <a:gd name="connsiteY4" fmla="*/ 1484464 h 2466860"/>
                <a:gd name="connsiteX5" fmla="*/ 3861213 w 3861213"/>
                <a:gd name="connsiteY5" fmla="*/ 1019823 h 2466860"/>
                <a:gd name="connsiteX6" fmla="*/ 3851721 w 3861213"/>
                <a:gd name="connsiteY6" fmla="*/ 2466860 h 2466860"/>
                <a:gd name="connsiteX7" fmla="*/ 36188 w 3861213"/>
                <a:gd name="connsiteY7" fmla="*/ 2461257 h 2466860"/>
                <a:gd name="connsiteX8" fmla="*/ 38637 w 3861213"/>
                <a:gd name="connsiteY8" fmla="*/ 2459864 h 2466860"/>
                <a:gd name="connsiteX9" fmla="*/ 0 w 3861213"/>
                <a:gd name="connsiteY9" fmla="*/ 1365160 h 2466860"/>
                <a:gd name="connsiteX0" fmla="*/ 0 w 3861213"/>
                <a:gd name="connsiteY0" fmla="*/ 1365160 h 2466860"/>
                <a:gd name="connsiteX1" fmla="*/ 1068947 w 3861213"/>
                <a:gd name="connsiteY1" fmla="*/ 0 h 2466860"/>
                <a:gd name="connsiteX2" fmla="*/ 1649672 w 3861213"/>
                <a:gd name="connsiteY2" fmla="*/ 1056067 h 2466860"/>
                <a:gd name="connsiteX3" fmla="*/ 2318197 w 3861213"/>
                <a:gd name="connsiteY3" fmla="*/ 25757 h 2466860"/>
                <a:gd name="connsiteX4" fmla="*/ 3378860 w 3861213"/>
                <a:gd name="connsiteY4" fmla="*/ 1484464 h 2466860"/>
                <a:gd name="connsiteX5" fmla="*/ 3861213 w 3861213"/>
                <a:gd name="connsiteY5" fmla="*/ 1019823 h 2466860"/>
                <a:gd name="connsiteX6" fmla="*/ 3851721 w 3861213"/>
                <a:gd name="connsiteY6" fmla="*/ 2466860 h 2466860"/>
                <a:gd name="connsiteX7" fmla="*/ 36188 w 3861213"/>
                <a:gd name="connsiteY7" fmla="*/ 2461257 h 2466860"/>
                <a:gd name="connsiteX8" fmla="*/ 38637 w 3861213"/>
                <a:gd name="connsiteY8" fmla="*/ 2459864 h 2466860"/>
                <a:gd name="connsiteX9" fmla="*/ 26496 w 3861213"/>
                <a:gd name="connsiteY9" fmla="*/ 1693282 h 2466860"/>
                <a:gd name="connsiteX10" fmla="*/ 0 w 3861213"/>
                <a:gd name="connsiteY10" fmla="*/ 1365160 h 2466860"/>
                <a:gd name="connsiteX0" fmla="*/ 773002 w 4634215"/>
                <a:gd name="connsiteY0" fmla="*/ 1365160 h 2466860"/>
                <a:gd name="connsiteX1" fmla="*/ 1841949 w 4634215"/>
                <a:gd name="connsiteY1" fmla="*/ 0 h 2466860"/>
                <a:gd name="connsiteX2" fmla="*/ 2422674 w 4634215"/>
                <a:gd name="connsiteY2" fmla="*/ 1056067 h 2466860"/>
                <a:gd name="connsiteX3" fmla="*/ 3091199 w 4634215"/>
                <a:gd name="connsiteY3" fmla="*/ 25757 h 2466860"/>
                <a:gd name="connsiteX4" fmla="*/ 4151862 w 4634215"/>
                <a:gd name="connsiteY4" fmla="*/ 1484464 h 2466860"/>
                <a:gd name="connsiteX5" fmla="*/ 4634215 w 4634215"/>
                <a:gd name="connsiteY5" fmla="*/ 1019823 h 2466860"/>
                <a:gd name="connsiteX6" fmla="*/ 4624723 w 4634215"/>
                <a:gd name="connsiteY6" fmla="*/ 2466860 h 2466860"/>
                <a:gd name="connsiteX7" fmla="*/ 809190 w 4634215"/>
                <a:gd name="connsiteY7" fmla="*/ 2461257 h 2466860"/>
                <a:gd name="connsiteX8" fmla="*/ 811639 w 4634215"/>
                <a:gd name="connsiteY8" fmla="*/ 2459864 h 2466860"/>
                <a:gd name="connsiteX9" fmla="*/ 799498 w 4634215"/>
                <a:gd name="connsiteY9" fmla="*/ 1693282 h 2466860"/>
                <a:gd name="connsiteX10" fmla="*/ 0 w 4634215"/>
                <a:gd name="connsiteY10" fmla="*/ 978878 h 2466860"/>
                <a:gd name="connsiteX11" fmla="*/ 773002 w 4634215"/>
                <a:gd name="connsiteY11" fmla="*/ 1365160 h 2466860"/>
                <a:gd name="connsiteX0" fmla="*/ 773002 w 4634215"/>
                <a:gd name="connsiteY0" fmla="*/ 1365160 h 2466860"/>
                <a:gd name="connsiteX1" fmla="*/ 1841949 w 4634215"/>
                <a:gd name="connsiteY1" fmla="*/ 0 h 2466860"/>
                <a:gd name="connsiteX2" fmla="*/ 2422674 w 4634215"/>
                <a:gd name="connsiteY2" fmla="*/ 1056067 h 2466860"/>
                <a:gd name="connsiteX3" fmla="*/ 3091199 w 4634215"/>
                <a:gd name="connsiteY3" fmla="*/ 25757 h 2466860"/>
                <a:gd name="connsiteX4" fmla="*/ 4151862 w 4634215"/>
                <a:gd name="connsiteY4" fmla="*/ 1484464 h 2466860"/>
                <a:gd name="connsiteX5" fmla="*/ 4634215 w 4634215"/>
                <a:gd name="connsiteY5" fmla="*/ 1019823 h 2466860"/>
                <a:gd name="connsiteX6" fmla="*/ 4624723 w 4634215"/>
                <a:gd name="connsiteY6" fmla="*/ 2466860 h 2466860"/>
                <a:gd name="connsiteX7" fmla="*/ 809190 w 4634215"/>
                <a:gd name="connsiteY7" fmla="*/ 2461257 h 2466860"/>
                <a:gd name="connsiteX8" fmla="*/ 811639 w 4634215"/>
                <a:gd name="connsiteY8" fmla="*/ 2459864 h 2466860"/>
                <a:gd name="connsiteX9" fmla="*/ 799498 w 4634215"/>
                <a:gd name="connsiteY9" fmla="*/ 1693282 h 2466860"/>
                <a:gd name="connsiteX10" fmla="*/ 0 w 4634215"/>
                <a:gd name="connsiteY10" fmla="*/ 1407482 h 2466860"/>
                <a:gd name="connsiteX11" fmla="*/ 773002 w 4634215"/>
                <a:gd name="connsiteY11" fmla="*/ 1365160 h 2466860"/>
                <a:gd name="connsiteX0" fmla="*/ 773002 w 4634215"/>
                <a:gd name="connsiteY0" fmla="*/ 1365160 h 2466860"/>
                <a:gd name="connsiteX1" fmla="*/ 1841949 w 4634215"/>
                <a:gd name="connsiteY1" fmla="*/ 0 h 2466860"/>
                <a:gd name="connsiteX2" fmla="*/ 2422674 w 4634215"/>
                <a:gd name="connsiteY2" fmla="*/ 1056067 h 2466860"/>
                <a:gd name="connsiteX3" fmla="*/ 3091199 w 4634215"/>
                <a:gd name="connsiteY3" fmla="*/ 25757 h 2466860"/>
                <a:gd name="connsiteX4" fmla="*/ 4151862 w 4634215"/>
                <a:gd name="connsiteY4" fmla="*/ 1484464 h 2466860"/>
                <a:gd name="connsiteX5" fmla="*/ 4634215 w 4634215"/>
                <a:gd name="connsiteY5" fmla="*/ 1019823 h 2466860"/>
                <a:gd name="connsiteX6" fmla="*/ 4624723 w 4634215"/>
                <a:gd name="connsiteY6" fmla="*/ 2466860 h 2466860"/>
                <a:gd name="connsiteX7" fmla="*/ 809190 w 4634215"/>
                <a:gd name="connsiteY7" fmla="*/ 2461257 h 2466860"/>
                <a:gd name="connsiteX8" fmla="*/ 811639 w 4634215"/>
                <a:gd name="connsiteY8" fmla="*/ 2459864 h 2466860"/>
                <a:gd name="connsiteX9" fmla="*/ 227962 w 4634215"/>
                <a:gd name="connsiteY9" fmla="*/ 2264762 h 2466860"/>
                <a:gd name="connsiteX10" fmla="*/ 0 w 4634215"/>
                <a:gd name="connsiteY10" fmla="*/ 1407482 h 2466860"/>
                <a:gd name="connsiteX11" fmla="*/ 773002 w 4634215"/>
                <a:gd name="connsiteY11" fmla="*/ 1365160 h 2466860"/>
                <a:gd name="connsiteX0" fmla="*/ 773002 w 4634215"/>
                <a:gd name="connsiteY0" fmla="*/ 1365160 h 2466860"/>
                <a:gd name="connsiteX1" fmla="*/ 1841949 w 4634215"/>
                <a:gd name="connsiteY1" fmla="*/ 0 h 2466860"/>
                <a:gd name="connsiteX2" fmla="*/ 2422674 w 4634215"/>
                <a:gd name="connsiteY2" fmla="*/ 1056067 h 2466860"/>
                <a:gd name="connsiteX3" fmla="*/ 3091199 w 4634215"/>
                <a:gd name="connsiteY3" fmla="*/ 25757 h 2466860"/>
                <a:gd name="connsiteX4" fmla="*/ 4151862 w 4634215"/>
                <a:gd name="connsiteY4" fmla="*/ 1484464 h 2466860"/>
                <a:gd name="connsiteX5" fmla="*/ 4634215 w 4634215"/>
                <a:gd name="connsiteY5" fmla="*/ 1019823 h 2466860"/>
                <a:gd name="connsiteX6" fmla="*/ 4624723 w 4634215"/>
                <a:gd name="connsiteY6" fmla="*/ 2466860 h 2466860"/>
                <a:gd name="connsiteX7" fmla="*/ 809190 w 4634215"/>
                <a:gd name="connsiteY7" fmla="*/ 2461257 h 2466860"/>
                <a:gd name="connsiteX8" fmla="*/ 811639 w 4634215"/>
                <a:gd name="connsiteY8" fmla="*/ 2459864 h 2466860"/>
                <a:gd name="connsiteX9" fmla="*/ 227962 w 4634215"/>
                <a:gd name="connsiteY9" fmla="*/ 2264762 h 2466860"/>
                <a:gd name="connsiteX10" fmla="*/ 0 w 4634215"/>
                <a:gd name="connsiteY10" fmla="*/ 1407482 h 2466860"/>
                <a:gd name="connsiteX11" fmla="*/ 773002 w 4634215"/>
                <a:gd name="connsiteY11" fmla="*/ 1365160 h 2466860"/>
                <a:gd name="connsiteX0" fmla="*/ 773002 w 4634215"/>
                <a:gd name="connsiteY0" fmla="*/ 1365160 h 2466860"/>
                <a:gd name="connsiteX1" fmla="*/ 1841949 w 4634215"/>
                <a:gd name="connsiteY1" fmla="*/ 0 h 2466860"/>
                <a:gd name="connsiteX2" fmla="*/ 2422674 w 4634215"/>
                <a:gd name="connsiteY2" fmla="*/ 1056067 h 2466860"/>
                <a:gd name="connsiteX3" fmla="*/ 3091199 w 4634215"/>
                <a:gd name="connsiteY3" fmla="*/ 25757 h 2466860"/>
                <a:gd name="connsiteX4" fmla="*/ 4151862 w 4634215"/>
                <a:gd name="connsiteY4" fmla="*/ 1484464 h 2466860"/>
                <a:gd name="connsiteX5" fmla="*/ 4634215 w 4634215"/>
                <a:gd name="connsiteY5" fmla="*/ 1019823 h 2466860"/>
                <a:gd name="connsiteX6" fmla="*/ 4624723 w 4634215"/>
                <a:gd name="connsiteY6" fmla="*/ 2466860 h 2466860"/>
                <a:gd name="connsiteX7" fmla="*/ 809190 w 4634215"/>
                <a:gd name="connsiteY7" fmla="*/ 2461257 h 2466860"/>
                <a:gd name="connsiteX8" fmla="*/ 811639 w 4634215"/>
                <a:gd name="connsiteY8" fmla="*/ 2459864 h 2466860"/>
                <a:gd name="connsiteX9" fmla="*/ 227962 w 4634215"/>
                <a:gd name="connsiteY9" fmla="*/ 2264762 h 2466860"/>
                <a:gd name="connsiteX10" fmla="*/ 0 w 4634215"/>
                <a:gd name="connsiteY10" fmla="*/ 1407482 h 2466860"/>
                <a:gd name="connsiteX11" fmla="*/ 773002 w 4634215"/>
                <a:gd name="connsiteY11" fmla="*/ 1365160 h 2466860"/>
                <a:gd name="connsiteX0" fmla="*/ 773002 w 4634215"/>
                <a:gd name="connsiteY0" fmla="*/ 1365160 h 2466860"/>
                <a:gd name="connsiteX1" fmla="*/ 1841949 w 4634215"/>
                <a:gd name="connsiteY1" fmla="*/ 0 h 2466860"/>
                <a:gd name="connsiteX2" fmla="*/ 2422674 w 4634215"/>
                <a:gd name="connsiteY2" fmla="*/ 1056067 h 2466860"/>
                <a:gd name="connsiteX3" fmla="*/ 3091199 w 4634215"/>
                <a:gd name="connsiteY3" fmla="*/ 25757 h 2466860"/>
                <a:gd name="connsiteX4" fmla="*/ 4151862 w 4634215"/>
                <a:gd name="connsiteY4" fmla="*/ 1484464 h 2466860"/>
                <a:gd name="connsiteX5" fmla="*/ 4634215 w 4634215"/>
                <a:gd name="connsiteY5" fmla="*/ 1019823 h 2466860"/>
                <a:gd name="connsiteX6" fmla="*/ 4624723 w 4634215"/>
                <a:gd name="connsiteY6" fmla="*/ 2466860 h 2466860"/>
                <a:gd name="connsiteX7" fmla="*/ 809190 w 4634215"/>
                <a:gd name="connsiteY7" fmla="*/ 2461257 h 2466860"/>
                <a:gd name="connsiteX8" fmla="*/ 811639 w 4634215"/>
                <a:gd name="connsiteY8" fmla="*/ 2459864 h 2466860"/>
                <a:gd name="connsiteX9" fmla="*/ 227962 w 4634215"/>
                <a:gd name="connsiteY9" fmla="*/ 2264762 h 2466860"/>
                <a:gd name="connsiteX10" fmla="*/ 0 w 4634215"/>
                <a:gd name="connsiteY10" fmla="*/ 1407482 h 2466860"/>
                <a:gd name="connsiteX11" fmla="*/ 773002 w 4634215"/>
                <a:gd name="connsiteY11" fmla="*/ 1365160 h 2466860"/>
                <a:gd name="connsiteX0" fmla="*/ 773002 w 4634215"/>
                <a:gd name="connsiteY0" fmla="*/ 1365160 h 2466860"/>
                <a:gd name="connsiteX1" fmla="*/ 1841949 w 4634215"/>
                <a:gd name="connsiteY1" fmla="*/ 0 h 2466860"/>
                <a:gd name="connsiteX2" fmla="*/ 2422674 w 4634215"/>
                <a:gd name="connsiteY2" fmla="*/ 1056067 h 2466860"/>
                <a:gd name="connsiteX3" fmla="*/ 3091199 w 4634215"/>
                <a:gd name="connsiteY3" fmla="*/ 25757 h 2466860"/>
                <a:gd name="connsiteX4" fmla="*/ 4151862 w 4634215"/>
                <a:gd name="connsiteY4" fmla="*/ 1484464 h 2466860"/>
                <a:gd name="connsiteX5" fmla="*/ 4634215 w 4634215"/>
                <a:gd name="connsiteY5" fmla="*/ 1019823 h 2466860"/>
                <a:gd name="connsiteX6" fmla="*/ 4624723 w 4634215"/>
                <a:gd name="connsiteY6" fmla="*/ 2466860 h 2466860"/>
                <a:gd name="connsiteX7" fmla="*/ 809190 w 4634215"/>
                <a:gd name="connsiteY7" fmla="*/ 2461257 h 2466860"/>
                <a:gd name="connsiteX8" fmla="*/ 811639 w 4634215"/>
                <a:gd name="connsiteY8" fmla="*/ 2459864 h 2466860"/>
                <a:gd name="connsiteX9" fmla="*/ 227962 w 4634215"/>
                <a:gd name="connsiteY9" fmla="*/ 2264762 h 2466860"/>
                <a:gd name="connsiteX10" fmla="*/ 0 w 4634215"/>
                <a:gd name="connsiteY10" fmla="*/ 1407482 h 2466860"/>
                <a:gd name="connsiteX11" fmla="*/ 773002 w 4634215"/>
                <a:gd name="connsiteY11" fmla="*/ 1365160 h 2466860"/>
                <a:gd name="connsiteX0" fmla="*/ 773002 w 4634215"/>
                <a:gd name="connsiteY0" fmla="*/ 1365160 h 2466860"/>
                <a:gd name="connsiteX1" fmla="*/ 1841949 w 4634215"/>
                <a:gd name="connsiteY1" fmla="*/ 0 h 2466860"/>
                <a:gd name="connsiteX2" fmla="*/ 2422674 w 4634215"/>
                <a:gd name="connsiteY2" fmla="*/ 1056067 h 2466860"/>
                <a:gd name="connsiteX3" fmla="*/ 3091199 w 4634215"/>
                <a:gd name="connsiteY3" fmla="*/ 25757 h 2466860"/>
                <a:gd name="connsiteX4" fmla="*/ 4151862 w 4634215"/>
                <a:gd name="connsiteY4" fmla="*/ 1484464 h 2466860"/>
                <a:gd name="connsiteX5" fmla="*/ 4634215 w 4634215"/>
                <a:gd name="connsiteY5" fmla="*/ 1019823 h 2466860"/>
                <a:gd name="connsiteX6" fmla="*/ 4624723 w 4634215"/>
                <a:gd name="connsiteY6" fmla="*/ 2466860 h 2466860"/>
                <a:gd name="connsiteX7" fmla="*/ 809190 w 4634215"/>
                <a:gd name="connsiteY7" fmla="*/ 2461257 h 2466860"/>
                <a:gd name="connsiteX8" fmla="*/ 811639 w 4634215"/>
                <a:gd name="connsiteY8" fmla="*/ 2459864 h 2466860"/>
                <a:gd name="connsiteX9" fmla="*/ 227962 w 4634215"/>
                <a:gd name="connsiteY9" fmla="*/ 2264762 h 2466860"/>
                <a:gd name="connsiteX10" fmla="*/ 0 w 4634215"/>
                <a:gd name="connsiteY10" fmla="*/ 1407482 h 2466860"/>
                <a:gd name="connsiteX11" fmla="*/ 73825 w 4634215"/>
                <a:gd name="connsiteY11" fmla="*/ 1405506 h 2466860"/>
                <a:gd name="connsiteX12" fmla="*/ 773002 w 4634215"/>
                <a:gd name="connsiteY12" fmla="*/ 1365160 h 2466860"/>
                <a:gd name="connsiteX0" fmla="*/ 773002 w 4634215"/>
                <a:gd name="connsiteY0" fmla="*/ 1365160 h 2466860"/>
                <a:gd name="connsiteX1" fmla="*/ 1841949 w 4634215"/>
                <a:gd name="connsiteY1" fmla="*/ 0 h 2466860"/>
                <a:gd name="connsiteX2" fmla="*/ 2422674 w 4634215"/>
                <a:gd name="connsiteY2" fmla="*/ 1056067 h 2466860"/>
                <a:gd name="connsiteX3" fmla="*/ 3091199 w 4634215"/>
                <a:gd name="connsiteY3" fmla="*/ 25757 h 2466860"/>
                <a:gd name="connsiteX4" fmla="*/ 4151862 w 4634215"/>
                <a:gd name="connsiteY4" fmla="*/ 1484464 h 2466860"/>
                <a:gd name="connsiteX5" fmla="*/ 4634215 w 4634215"/>
                <a:gd name="connsiteY5" fmla="*/ 1019823 h 2466860"/>
                <a:gd name="connsiteX6" fmla="*/ 4624723 w 4634215"/>
                <a:gd name="connsiteY6" fmla="*/ 2466860 h 2466860"/>
                <a:gd name="connsiteX7" fmla="*/ 809190 w 4634215"/>
                <a:gd name="connsiteY7" fmla="*/ 2461257 h 2466860"/>
                <a:gd name="connsiteX8" fmla="*/ 811639 w 4634215"/>
                <a:gd name="connsiteY8" fmla="*/ 2459864 h 2466860"/>
                <a:gd name="connsiteX9" fmla="*/ 227962 w 4634215"/>
                <a:gd name="connsiteY9" fmla="*/ 2264762 h 2466860"/>
                <a:gd name="connsiteX10" fmla="*/ 0 w 4634215"/>
                <a:gd name="connsiteY10" fmla="*/ 1407482 h 2466860"/>
                <a:gd name="connsiteX11" fmla="*/ 71444 w 4634215"/>
                <a:gd name="connsiteY11" fmla="*/ 1476920 h 2466860"/>
                <a:gd name="connsiteX12" fmla="*/ 73825 w 4634215"/>
                <a:gd name="connsiteY12" fmla="*/ 1405506 h 2466860"/>
                <a:gd name="connsiteX13" fmla="*/ 773002 w 4634215"/>
                <a:gd name="connsiteY13" fmla="*/ 1365160 h 2466860"/>
                <a:gd name="connsiteX0" fmla="*/ 773002 w 4634215"/>
                <a:gd name="connsiteY0" fmla="*/ 1365160 h 2466860"/>
                <a:gd name="connsiteX1" fmla="*/ 1841949 w 4634215"/>
                <a:gd name="connsiteY1" fmla="*/ 0 h 2466860"/>
                <a:gd name="connsiteX2" fmla="*/ 2422674 w 4634215"/>
                <a:gd name="connsiteY2" fmla="*/ 1056067 h 2466860"/>
                <a:gd name="connsiteX3" fmla="*/ 3091199 w 4634215"/>
                <a:gd name="connsiteY3" fmla="*/ 25757 h 2466860"/>
                <a:gd name="connsiteX4" fmla="*/ 4151862 w 4634215"/>
                <a:gd name="connsiteY4" fmla="*/ 1484464 h 2466860"/>
                <a:gd name="connsiteX5" fmla="*/ 4634215 w 4634215"/>
                <a:gd name="connsiteY5" fmla="*/ 1019823 h 2466860"/>
                <a:gd name="connsiteX6" fmla="*/ 4624723 w 4634215"/>
                <a:gd name="connsiteY6" fmla="*/ 2466860 h 2466860"/>
                <a:gd name="connsiteX7" fmla="*/ 809190 w 4634215"/>
                <a:gd name="connsiteY7" fmla="*/ 2461257 h 2466860"/>
                <a:gd name="connsiteX8" fmla="*/ 811639 w 4634215"/>
                <a:gd name="connsiteY8" fmla="*/ 2459864 h 2466860"/>
                <a:gd name="connsiteX9" fmla="*/ 227962 w 4634215"/>
                <a:gd name="connsiteY9" fmla="*/ 2264762 h 2466860"/>
                <a:gd name="connsiteX10" fmla="*/ 0 w 4634215"/>
                <a:gd name="connsiteY10" fmla="*/ 1407458 h 2466860"/>
                <a:gd name="connsiteX11" fmla="*/ 71444 w 4634215"/>
                <a:gd name="connsiteY11" fmla="*/ 1476920 h 2466860"/>
                <a:gd name="connsiteX12" fmla="*/ 73825 w 4634215"/>
                <a:gd name="connsiteY12" fmla="*/ 1405506 h 2466860"/>
                <a:gd name="connsiteX13" fmla="*/ 773002 w 4634215"/>
                <a:gd name="connsiteY13" fmla="*/ 1365160 h 2466860"/>
                <a:gd name="connsiteX0" fmla="*/ 701558 w 4562771"/>
                <a:gd name="connsiteY0" fmla="*/ 1365160 h 2466860"/>
                <a:gd name="connsiteX1" fmla="*/ 1770505 w 4562771"/>
                <a:gd name="connsiteY1" fmla="*/ 0 h 2466860"/>
                <a:gd name="connsiteX2" fmla="*/ 2351230 w 4562771"/>
                <a:gd name="connsiteY2" fmla="*/ 1056067 h 2466860"/>
                <a:gd name="connsiteX3" fmla="*/ 3019755 w 4562771"/>
                <a:gd name="connsiteY3" fmla="*/ 25757 h 2466860"/>
                <a:gd name="connsiteX4" fmla="*/ 4080418 w 4562771"/>
                <a:gd name="connsiteY4" fmla="*/ 1484464 h 2466860"/>
                <a:gd name="connsiteX5" fmla="*/ 4562771 w 4562771"/>
                <a:gd name="connsiteY5" fmla="*/ 1019823 h 2466860"/>
                <a:gd name="connsiteX6" fmla="*/ 4553279 w 4562771"/>
                <a:gd name="connsiteY6" fmla="*/ 2466860 h 2466860"/>
                <a:gd name="connsiteX7" fmla="*/ 737746 w 4562771"/>
                <a:gd name="connsiteY7" fmla="*/ 2461257 h 2466860"/>
                <a:gd name="connsiteX8" fmla="*/ 740195 w 4562771"/>
                <a:gd name="connsiteY8" fmla="*/ 2459864 h 2466860"/>
                <a:gd name="connsiteX9" fmla="*/ 156518 w 4562771"/>
                <a:gd name="connsiteY9" fmla="*/ 2264762 h 2466860"/>
                <a:gd name="connsiteX10" fmla="*/ 0 w 4562771"/>
                <a:gd name="connsiteY10" fmla="*/ 1476920 h 2466860"/>
                <a:gd name="connsiteX11" fmla="*/ 2381 w 4562771"/>
                <a:gd name="connsiteY11" fmla="*/ 1405506 h 2466860"/>
                <a:gd name="connsiteX12" fmla="*/ 701558 w 4562771"/>
                <a:gd name="connsiteY12" fmla="*/ 1365160 h 2466860"/>
                <a:gd name="connsiteX0" fmla="*/ 701590 w 4562803"/>
                <a:gd name="connsiteY0" fmla="*/ 1365160 h 2466860"/>
                <a:gd name="connsiteX1" fmla="*/ 1770537 w 4562803"/>
                <a:gd name="connsiteY1" fmla="*/ 0 h 2466860"/>
                <a:gd name="connsiteX2" fmla="*/ 2351262 w 4562803"/>
                <a:gd name="connsiteY2" fmla="*/ 1056067 h 2466860"/>
                <a:gd name="connsiteX3" fmla="*/ 3019787 w 4562803"/>
                <a:gd name="connsiteY3" fmla="*/ 25757 h 2466860"/>
                <a:gd name="connsiteX4" fmla="*/ 4080450 w 4562803"/>
                <a:gd name="connsiteY4" fmla="*/ 1484464 h 2466860"/>
                <a:gd name="connsiteX5" fmla="*/ 4562803 w 4562803"/>
                <a:gd name="connsiteY5" fmla="*/ 1019823 h 2466860"/>
                <a:gd name="connsiteX6" fmla="*/ 4553311 w 4562803"/>
                <a:gd name="connsiteY6" fmla="*/ 2466860 h 2466860"/>
                <a:gd name="connsiteX7" fmla="*/ 737778 w 4562803"/>
                <a:gd name="connsiteY7" fmla="*/ 2461257 h 2466860"/>
                <a:gd name="connsiteX8" fmla="*/ 740227 w 4562803"/>
                <a:gd name="connsiteY8" fmla="*/ 2459864 h 2466860"/>
                <a:gd name="connsiteX9" fmla="*/ 156550 w 4562803"/>
                <a:gd name="connsiteY9" fmla="*/ 2264762 h 2466860"/>
                <a:gd name="connsiteX10" fmla="*/ 0 w 4562803"/>
                <a:gd name="connsiteY10" fmla="*/ 1762648 h 2466860"/>
                <a:gd name="connsiteX11" fmla="*/ 2413 w 4562803"/>
                <a:gd name="connsiteY11" fmla="*/ 1405506 h 2466860"/>
                <a:gd name="connsiteX12" fmla="*/ 701590 w 4562803"/>
                <a:gd name="connsiteY12" fmla="*/ 1365160 h 24668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562803" h="2466860">
                  <a:moveTo>
                    <a:pt x="701590" y="1365160"/>
                  </a:moveTo>
                  <a:lnTo>
                    <a:pt x="1770537" y="0"/>
                  </a:lnTo>
                  <a:lnTo>
                    <a:pt x="2351262" y="1056067"/>
                  </a:lnTo>
                  <a:lnTo>
                    <a:pt x="3019787" y="25757"/>
                  </a:lnTo>
                  <a:lnTo>
                    <a:pt x="4080450" y="1484464"/>
                  </a:lnTo>
                  <a:lnTo>
                    <a:pt x="4562803" y="1019823"/>
                  </a:lnTo>
                  <a:lnTo>
                    <a:pt x="4553311" y="2466860"/>
                  </a:lnTo>
                  <a:cubicBezTo>
                    <a:pt x="3800472" y="2425910"/>
                    <a:pt x="1337578" y="2462423"/>
                    <a:pt x="737778" y="2461257"/>
                  </a:cubicBezTo>
                  <a:lnTo>
                    <a:pt x="740227" y="2459864"/>
                  </a:lnTo>
                  <a:lnTo>
                    <a:pt x="156550" y="2264762"/>
                  </a:lnTo>
                  <a:lnTo>
                    <a:pt x="0" y="1762648"/>
                  </a:lnTo>
                  <a:cubicBezTo>
                    <a:pt x="794" y="1738843"/>
                    <a:pt x="1619" y="1429311"/>
                    <a:pt x="2413" y="1405506"/>
                  </a:cubicBezTo>
                  <a:lnTo>
                    <a:pt x="701590" y="1365160"/>
                  </a:lnTo>
                  <a:close/>
                </a:path>
              </a:pathLst>
            </a:custGeom>
            <a:solidFill>
              <a:srgbClr val="4F81BD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6181" name="Group 3023"/>
            <p:cNvGrpSpPr/>
            <p:nvPr/>
          </p:nvGrpSpPr>
          <p:grpSpPr>
            <a:xfrm>
              <a:off x="3429019" y="4813681"/>
              <a:ext cx="2143113" cy="797978"/>
              <a:chOff x="3857620" y="3714752"/>
              <a:chExt cx="4572032" cy="1357321"/>
            </a:xfrm>
          </p:grpSpPr>
          <p:sp>
            <p:nvSpPr>
              <p:cNvPr id="6203" name="Flowchart: Document 6202"/>
              <p:cNvSpPr/>
              <p:nvPr/>
            </p:nvSpPr>
            <p:spPr>
              <a:xfrm rot="10800000">
                <a:off x="3857620" y="3714752"/>
                <a:ext cx="2000264" cy="1214446"/>
              </a:xfrm>
              <a:prstGeom prst="flowChartDocument">
                <a:avLst/>
              </a:prstGeom>
              <a:solidFill>
                <a:srgbClr val="9BBB59">
                  <a:lumMod val="75000"/>
                </a:srgb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204" name="Flowchart: Document 6203"/>
              <p:cNvSpPr/>
              <p:nvPr/>
            </p:nvSpPr>
            <p:spPr>
              <a:xfrm rot="10800000" flipH="1">
                <a:off x="4929190" y="3714752"/>
                <a:ext cx="1928826" cy="1214446"/>
              </a:xfrm>
              <a:prstGeom prst="flowChartDocument">
                <a:avLst/>
              </a:prstGeom>
              <a:solidFill>
                <a:srgbClr val="9BBB59">
                  <a:lumMod val="75000"/>
                </a:srgb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205" name="Flowchart: Document 6204"/>
              <p:cNvSpPr/>
              <p:nvPr/>
            </p:nvSpPr>
            <p:spPr>
              <a:xfrm rot="10800000" flipH="1">
                <a:off x="6500826" y="3857627"/>
                <a:ext cx="1928826" cy="1214446"/>
              </a:xfrm>
              <a:prstGeom prst="flowChartDocument">
                <a:avLst/>
              </a:prstGeom>
              <a:solidFill>
                <a:srgbClr val="9BBB59">
                  <a:lumMod val="75000"/>
                </a:srgb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6182" name="Flowchart: Process 6181"/>
            <p:cNvSpPr/>
            <p:nvPr/>
          </p:nvSpPr>
          <p:spPr>
            <a:xfrm>
              <a:off x="3429019" y="5100953"/>
              <a:ext cx="2143113" cy="542625"/>
            </a:xfrm>
            <a:prstGeom prst="flowChartProcess">
              <a:avLst/>
            </a:prstGeom>
            <a:solidFill>
              <a:srgbClr val="9BBB59">
                <a:lumMod val="40000"/>
                <a:lumOff val="60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183" name="Freeform 6182"/>
            <p:cNvSpPr/>
            <p:nvPr/>
          </p:nvSpPr>
          <p:spPr>
            <a:xfrm>
              <a:off x="4062423" y="4170358"/>
              <a:ext cx="329310" cy="333754"/>
            </a:xfrm>
            <a:custGeom>
              <a:avLst/>
              <a:gdLst>
                <a:gd name="connsiteX0" fmla="*/ 0 w 695459"/>
                <a:gd name="connsiteY0" fmla="*/ 502276 h 746974"/>
                <a:gd name="connsiteX1" fmla="*/ 412124 w 695459"/>
                <a:gd name="connsiteY1" fmla="*/ 0 h 746974"/>
                <a:gd name="connsiteX2" fmla="*/ 695459 w 695459"/>
                <a:gd name="connsiteY2" fmla="*/ 553791 h 746974"/>
                <a:gd name="connsiteX3" fmla="*/ 540912 w 695459"/>
                <a:gd name="connsiteY3" fmla="*/ 734095 h 746974"/>
                <a:gd name="connsiteX4" fmla="*/ 425002 w 695459"/>
                <a:gd name="connsiteY4" fmla="*/ 502276 h 746974"/>
                <a:gd name="connsiteX5" fmla="*/ 309093 w 695459"/>
                <a:gd name="connsiteY5" fmla="*/ 708338 h 746974"/>
                <a:gd name="connsiteX6" fmla="*/ 193183 w 695459"/>
                <a:gd name="connsiteY6" fmla="*/ 528034 h 746974"/>
                <a:gd name="connsiteX7" fmla="*/ 51515 w 695459"/>
                <a:gd name="connsiteY7" fmla="*/ 746974 h 746974"/>
                <a:gd name="connsiteX8" fmla="*/ 0 w 695459"/>
                <a:gd name="connsiteY8" fmla="*/ 502276 h 746974"/>
                <a:gd name="connsiteX0" fmla="*/ 0 w 695459"/>
                <a:gd name="connsiteY0" fmla="*/ 502276 h 746974"/>
                <a:gd name="connsiteX1" fmla="*/ 412124 w 695459"/>
                <a:gd name="connsiteY1" fmla="*/ 0 h 746974"/>
                <a:gd name="connsiteX2" fmla="*/ 695459 w 695459"/>
                <a:gd name="connsiteY2" fmla="*/ 553791 h 746974"/>
                <a:gd name="connsiteX3" fmla="*/ 540912 w 695459"/>
                <a:gd name="connsiteY3" fmla="*/ 734095 h 746974"/>
                <a:gd name="connsiteX4" fmla="*/ 425002 w 695459"/>
                <a:gd name="connsiteY4" fmla="*/ 502276 h 746974"/>
                <a:gd name="connsiteX5" fmla="*/ 309093 w 695459"/>
                <a:gd name="connsiteY5" fmla="*/ 708338 h 746974"/>
                <a:gd name="connsiteX6" fmla="*/ 193183 w 695459"/>
                <a:gd name="connsiteY6" fmla="*/ 528034 h 746974"/>
                <a:gd name="connsiteX7" fmla="*/ 51515 w 695459"/>
                <a:gd name="connsiteY7" fmla="*/ 746974 h 746974"/>
                <a:gd name="connsiteX8" fmla="*/ 0 w 695459"/>
                <a:gd name="connsiteY8" fmla="*/ 502276 h 746974"/>
                <a:gd name="connsiteX0" fmla="*/ 0 w 695459"/>
                <a:gd name="connsiteY0" fmla="*/ 502276 h 746974"/>
                <a:gd name="connsiteX1" fmla="*/ 412124 w 695459"/>
                <a:gd name="connsiteY1" fmla="*/ 0 h 746974"/>
                <a:gd name="connsiteX2" fmla="*/ 695459 w 695459"/>
                <a:gd name="connsiteY2" fmla="*/ 553791 h 746974"/>
                <a:gd name="connsiteX3" fmla="*/ 540912 w 695459"/>
                <a:gd name="connsiteY3" fmla="*/ 734095 h 746974"/>
                <a:gd name="connsiteX4" fmla="*/ 425002 w 695459"/>
                <a:gd name="connsiteY4" fmla="*/ 502276 h 746974"/>
                <a:gd name="connsiteX5" fmla="*/ 309093 w 695459"/>
                <a:gd name="connsiteY5" fmla="*/ 708338 h 746974"/>
                <a:gd name="connsiteX6" fmla="*/ 193183 w 695459"/>
                <a:gd name="connsiteY6" fmla="*/ 528034 h 746974"/>
                <a:gd name="connsiteX7" fmla="*/ 51515 w 695459"/>
                <a:gd name="connsiteY7" fmla="*/ 746974 h 746974"/>
                <a:gd name="connsiteX8" fmla="*/ 0 w 695459"/>
                <a:gd name="connsiteY8" fmla="*/ 502276 h 746974"/>
                <a:gd name="connsiteX0" fmla="*/ 0 w 742676"/>
                <a:gd name="connsiteY0" fmla="*/ 502276 h 746974"/>
                <a:gd name="connsiteX1" fmla="*/ 412124 w 742676"/>
                <a:gd name="connsiteY1" fmla="*/ 0 h 746974"/>
                <a:gd name="connsiteX2" fmla="*/ 695459 w 742676"/>
                <a:gd name="connsiteY2" fmla="*/ 553791 h 746974"/>
                <a:gd name="connsiteX3" fmla="*/ 695425 w 742676"/>
                <a:gd name="connsiteY3" fmla="*/ 558755 h 746974"/>
                <a:gd name="connsiteX4" fmla="*/ 540912 w 742676"/>
                <a:gd name="connsiteY4" fmla="*/ 734095 h 746974"/>
                <a:gd name="connsiteX5" fmla="*/ 425002 w 742676"/>
                <a:gd name="connsiteY5" fmla="*/ 502276 h 746974"/>
                <a:gd name="connsiteX6" fmla="*/ 309093 w 742676"/>
                <a:gd name="connsiteY6" fmla="*/ 708338 h 746974"/>
                <a:gd name="connsiteX7" fmla="*/ 193183 w 742676"/>
                <a:gd name="connsiteY7" fmla="*/ 528034 h 746974"/>
                <a:gd name="connsiteX8" fmla="*/ 51515 w 742676"/>
                <a:gd name="connsiteY8" fmla="*/ 746974 h 746974"/>
                <a:gd name="connsiteX9" fmla="*/ 0 w 742676"/>
                <a:gd name="connsiteY9" fmla="*/ 502276 h 746974"/>
                <a:gd name="connsiteX0" fmla="*/ 0 w 742676"/>
                <a:gd name="connsiteY0" fmla="*/ 502276 h 746974"/>
                <a:gd name="connsiteX1" fmla="*/ 412124 w 742676"/>
                <a:gd name="connsiteY1" fmla="*/ 0 h 746974"/>
                <a:gd name="connsiteX2" fmla="*/ 695459 w 742676"/>
                <a:gd name="connsiteY2" fmla="*/ 553791 h 746974"/>
                <a:gd name="connsiteX3" fmla="*/ 695425 w 742676"/>
                <a:gd name="connsiteY3" fmla="*/ 558755 h 746974"/>
                <a:gd name="connsiteX4" fmla="*/ 540912 w 742676"/>
                <a:gd name="connsiteY4" fmla="*/ 734095 h 746974"/>
                <a:gd name="connsiteX5" fmla="*/ 425002 w 742676"/>
                <a:gd name="connsiteY5" fmla="*/ 502276 h 746974"/>
                <a:gd name="connsiteX6" fmla="*/ 309093 w 742676"/>
                <a:gd name="connsiteY6" fmla="*/ 708338 h 746974"/>
                <a:gd name="connsiteX7" fmla="*/ 193183 w 742676"/>
                <a:gd name="connsiteY7" fmla="*/ 528034 h 746974"/>
                <a:gd name="connsiteX8" fmla="*/ 51515 w 742676"/>
                <a:gd name="connsiteY8" fmla="*/ 746974 h 746974"/>
                <a:gd name="connsiteX9" fmla="*/ 0 w 742676"/>
                <a:gd name="connsiteY9" fmla="*/ 502276 h 746974"/>
                <a:gd name="connsiteX0" fmla="*/ 0 w 1006903"/>
                <a:gd name="connsiteY0" fmla="*/ 502276 h 746974"/>
                <a:gd name="connsiteX1" fmla="*/ 412124 w 1006903"/>
                <a:gd name="connsiteY1" fmla="*/ 0 h 746974"/>
                <a:gd name="connsiteX2" fmla="*/ 695459 w 1006903"/>
                <a:gd name="connsiteY2" fmla="*/ 553791 h 746974"/>
                <a:gd name="connsiteX3" fmla="*/ 981145 w 1006903"/>
                <a:gd name="connsiteY3" fmla="*/ 558755 h 746974"/>
                <a:gd name="connsiteX4" fmla="*/ 540912 w 1006903"/>
                <a:gd name="connsiteY4" fmla="*/ 734095 h 746974"/>
                <a:gd name="connsiteX5" fmla="*/ 425002 w 1006903"/>
                <a:gd name="connsiteY5" fmla="*/ 502276 h 746974"/>
                <a:gd name="connsiteX6" fmla="*/ 309093 w 1006903"/>
                <a:gd name="connsiteY6" fmla="*/ 708338 h 746974"/>
                <a:gd name="connsiteX7" fmla="*/ 193183 w 1006903"/>
                <a:gd name="connsiteY7" fmla="*/ 528034 h 746974"/>
                <a:gd name="connsiteX8" fmla="*/ 51515 w 1006903"/>
                <a:gd name="connsiteY8" fmla="*/ 746974 h 746974"/>
                <a:gd name="connsiteX9" fmla="*/ 0 w 1006903"/>
                <a:gd name="connsiteY9" fmla="*/ 502276 h 746974"/>
                <a:gd name="connsiteX0" fmla="*/ 0 w 1006903"/>
                <a:gd name="connsiteY0" fmla="*/ 502276 h 746974"/>
                <a:gd name="connsiteX1" fmla="*/ 412124 w 1006903"/>
                <a:gd name="connsiteY1" fmla="*/ 0 h 746974"/>
                <a:gd name="connsiteX2" fmla="*/ 695459 w 1006903"/>
                <a:gd name="connsiteY2" fmla="*/ 553767 h 746974"/>
                <a:gd name="connsiteX3" fmla="*/ 981145 w 1006903"/>
                <a:gd name="connsiteY3" fmla="*/ 558755 h 746974"/>
                <a:gd name="connsiteX4" fmla="*/ 540912 w 1006903"/>
                <a:gd name="connsiteY4" fmla="*/ 734095 h 746974"/>
                <a:gd name="connsiteX5" fmla="*/ 425002 w 1006903"/>
                <a:gd name="connsiteY5" fmla="*/ 502276 h 746974"/>
                <a:gd name="connsiteX6" fmla="*/ 309093 w 1006903"/>
                <a:gd name="connsiteY6" fmla="*/ 708338 h 746974"/>
                <a:gd name="connsiteX7" fmla="*/ 193183 w 1006903"/>
                <a:gd name="connsiteY7" fmla="*/ 528034 h 746974"/>
                <a:gd name="connsiteX8" fmla="*/ 51515 w 1006903"/>
                <a:gd name="connsiteY8" fmla="*/ 746974 h 746974"/>
                <a:gd name="connsiteX9" fmla="*/ 0 w 1006903"/>
                <a:gd name="connsiteY9" fmla="*/ 502276 h 746974"/>
                <a:gd name="connsiteX0" fmla="*/ 0 w 1006903"/>
                <a:gd name="connsiteY0" fmla="*/ 502276 h 746974"/>
                <a:gd name="connsiteX1" fmla="*/ 412124 w 1006903"/>
                <a:gd name="connsiteY1" fmla="*/ 0 h 746974"/>
                <a:gd name="connsiteX2" fmla="*/ 695459 w 1006903"/>
                <a:gd name="connsiteY2" fmla="*/ 553767 h 746974"/>
                <a:gd name="connsiteX3" fmla="*/ 981145 w 1006903"/>
                <a:gd name="connsiteY3" fmla="*/ 558755 h 746974"/>
                <a:gd name="connsiteX4" fmla="*/ 540912 w 1006903"/>
                <a:gd name="connsiteY4" fmla="*/ 734095 h 746974"/>
                <a:gd name="connsiteX5" fmla="*/ 425002 w 1006903"/>
                <a:gd name="connsiteY5" fmla="*/ 502276 h 746974"/>
                <a:gd name="connsiteX6" fmla="*/ 309093 w 1006903"/>
                <a:gd name="connsiteY6" fmla="*/ 708338 h 746974"/>
                <a:gd name="connsiteX7" fmla="*/ 193183 w 1006903"/>
                <a:gd name="connsiteY7" fmla="*/ 528034 h 746974"/>
                <a:gd name="connsiteX8" fmla="*/ 51515 w 1006903"/>
                <a:gd name="connsiteY8" fmla="*/ 746974 h 746974"/>
                <a:gd name="connsiteX9" fmla="*/ 0 w 1006903"/>
                <a:gd name="connsiteY9" fmla="*/ 502276 h 746974"/>
                <a:gd name="connsiteX0" fmla="*/ 0 w 1006903"/>
                <a:gd name="connsiteY0" fmla="*/ 502276 h 746974"/>
                <a:gd name="connsiteX1" fmla="*/ 412124 w 1006903"/>
                <a:gd name="connsiteY1" fmla="*/ 0 h 746974"/>
                <a:gd name="connsiteX2" fmla="*/ 695459 w 1006903"/>
                <a:gd name="connsiteY2" fmla="*/ 553767 h 746974"/>
                <a:gd name="connsiteX3" fmla="*/ 981145 w 1006903"/>
                <a:gd name="connsiteY3" fmla="*/ 558755 h 746974"/>
                <a:gd name="connsiteX4" fmla="*/ 540912 w 1006903"/>
                <a:gd name="connsiteY4" fmla="*/ 734095 h 746974"/>
                <a:gd name="connsiteX5" fmla="*/ 425002 w 1006903"/>
                <a:gd name="connsiteY5" fmla="*/ 502276 h 746974"/>
                <a:gd name="connsiteX6" fmla="*/ 309093 w 1006903"/>
                <a:gd name="connsiteY6" fmla="*/ 708338 h 746974"/>
                <a:gd name="connsiteX7" fmla="*/ 193183 w 1006903"/>
                <a:gd name="connsiteY7" fmla="*/ 528034 h 746974"/>
                <a:gd name="connsiteX8" fmla="*/ 51515 w 1006903"/>
                <a:gd name="connsiteY8" fmla="*/ 746974 h 746974"/>
                <a:gd name="connsiteX9" fmla="*/ 0 w 1006903"/>
                <a:gd name="connsiteY9" fmla="*/ 502276 h 746974"/>
                <a:gd name="connsiteX0" fmla="*/ 0 w 1006903"/>
                <a:gd name="connsiteY0" fmla="*/ 502276 h 746974"/>
                <a:gd name="connsiteX1" fmla="*/ 412124 w 1006903"/>
                <a:gd name="connsiteY1" fmla="*/ 0 h 746974"/>
                <a:gd name="connsiteX2" fmla="*/ 695459 w 1006903"/>
                <a:gd name="connsiteY2" fmla="*/ 553767 h 746974"/>
                <a:gd name="connsiteX3" fmla="*/ 981145 w 1006903"/>
                <a:gd name="connsiteY3" fmla="*/ 558755 h 746974"/>
                <a:gd name="connsiteX4" fmla="*/ 540912 w 1006903"/>
                <a:gd name="connsiteY4" fmla="*/ 734095 h 746974"/>
                <a:gd name="connsiteX5" fmla="*/ 425002 w 1006903"/>
                <a:gd name="connsiteY5" fmla="*/ 502276 h 746974"/>
                <a:gd name="connsiteX6" fmla="*/ 309093 w 1006903"/>
                <a:gd name="connsiteY6" fmla="*/ 708338 h 746974"/>
                <a:gd name="connsiteX7" fmla="*/ 193183 w 1006903"/>
                <a:gd name="connsiteY7" fmla="*/ 528034 h 746974"/>
                <a:gd name="connsiteX8" fmla="*/ 51515 w 1006903"/>
                <a:gd name="connsiteY8" fmla="*/ 746974 h 746974"/>
                <a:gd name="connsiteX9" fmla="*/ 0 w 1006903"/>
                <a:gd name="connsiteY9" fmla="*/ 502276 h 746974"/>
                <a:gd name="connsiteX0" fmla="*/ 0 w 1006500"/>
                <a:gd name="connsiteY0" fmla="*/ 502276 h 746974"/>
                <a:gd name="connsiteX1" fmla="*/ 412124 w 1006500"/>
                <a:gd name="connsiteY1" fmla="*/ 0 h 746974"/>
                <a:gd name="connsiteX2" fmla="*/ 695459 w 1006500"/>
                <a:gd name="connsiteY2" fmla="*/ 553767 h 746974"/>
                <a:gd name="connsiteX3" fmla="*/ 693043 w 1006500"/>
                <a:gd name="connsiteY3" fmla="*/ 558755 h 746974"/>
                <a:gd name="connsiteX4" fmla="*/ 981145 w 1006500"/>
                <a:gd name="connsiteY4" fmla="*/ 558755 h 746974"/>
                <a:gd name="connsiteX5" fmla="*/ 540912 w 1006500"/>
                <a:gd name="connsiteY5" fmla="*/ 734095 h 746974"/>
                <a:gd name="connsiteX6" fmla="*/ 425002 w 1006500"/>
                <a:gd name="connsiteY6" fmla="*/ 502276 h 746974"/>
                <a:gd name="connsiteX7" fmla="*/ 309093 w 1006500"/>
                <a:gd name="connsiteY7" fmla="*/ 708338 h 746974"/>
                <a:gd name="connsiteX8" fmla="*/ 193183 w 1006500"/>
                <a:gd name="connsiteY8" fmla="*/ 528034 h 746974"/>
                <a:gd name="connsiteX9" fmla="*/ 51515 w 1006500"/>
                <a:gd name="connsiteY9" fmla="*/ 746974 h 746974"/>
                <a:gd name="connsiteX10" fmla="*/ 0 w 1006500"/>
                <a:gd name="connsiteY10" fmla="*/ 502276 h 746974"/>
                <a:gd name="connsiteX0" fmla="*/ 540912 w 1072585"/>
                <a:gd name="connsiteY0" fmla="*/ 734095 h 746974"/>
                <a:gd name="connsiteX1" fmla="*/ 425002 w 1072585"/>
                <a:gd name="connsiteY1" fmla="*/ 502276 h 746974"/>
                <a:gd name="connsiteX2" fmla="*/ 309093 w 1072585"/>
                <a:gd name="connsiteY2" fmla="*/ 708338 h 746974"/>
                <a:gd name="connsiteX3" fmla="*/ 193183 w 1072585"/>
                <a:gd name="connsiteY3" fmla="*/ 528034 h 746974"/>
                <a:gd name="connsiteX4" fmla="*/ 51515 w 1072585"/>
                <a:gd name="connsiteY4" fmla="*/ 746974 h 746974"/>
                <a:gd name="connsiteX5" fmla="*/ 0 w 1072585"/>
                <a:gd name="connsiteY5" fmla="*/ 502276 h 746974"/>
                <a:gd name="connsiteX6" fmla="*/ 412124 w 1072585"/>
                <a:gd name="connsiteY6" fmla="*/ 0 h 746974"/>
                <a:gd name="connsiteX7" fmla="*/ 695459 w 1072585"/>
                <a:gd name="connsiteY7" fmla="*/ 553767 h 746974"/>
                <a:gd name="connsiteX8" fmla="*/ 693043 w 1072585"/>
                <a:gd name="connsiteY8" fmla="*/ 558755 h 746974"/>
                <a:gd name="connsiteX9" fmla="*/ 1072585 w 1072585"/>
                <a:gd name="connsiteY9" fmla="*/ 650195 h 746974"/>
                <a:gd name="connsiteX0" fmla="*/ 540912 w 742279"/>
                <a:gd name="connsiteY0" fmla="*/ 734095 h 746974"/>
                <a:gd name="connsiteX1" fmla="*/ 425002 w 742279"/>
                <a:gd name="connsiteY1" fmla="*/ 502276 h 746974"/>
                <a:gd name="connsiteX2" fmla="*/ 309093 w 742279"/>
                <a:gd name="connsiteY2" fmla="*/ 708338 h 746974"/>
                <a:gd name="connsiteX3" fmla="*/ 193183 w 742279"/>
                <a:gd name="connsiteY3" fmla="*/ 528034 h 746974"/>
                <a:gd name="connsiteX4" fmla="*/ 51515 w 742279"/>
                <a:gd name="connsiteY4" fmla="*/ 746974 h 746974"/>
                <a:gd name="connsiteX5" fmla="*/ 0 w 742279"/>
                <a:gd name="connsiteY5" fmla="*/ 502276 h 746974"/>
                <a:gd name="connsiteX6" fmla="*/ 412124 w 742279"/>
                <a:gd name="connsiteY6" fmla="*/ 0 h 746974"/>
                <a:gd name="connsiteX7" fmla="*/ 695459 w 742279"/>
                <a:gd name="connsiteY7" fmla="*/ 553767 h 746974"/>
                <a:gd name="connsiteX8" fmla="*/ 693043 w 742279"/>
                <a:gd name="connsiteY8" fmla="*/ 558755 h 746974"/>
                <a:gd name="connsiteX0" fmla="*/ 540912 w 764449"/>
                <a:gd name="connsiteY0" fmla="*/ 734095 h 746974"/>
                <a:gd name="connsiteX1" fmla="*/ 425002 w 764449"/>
                <a:gd name="connsiteY1" fmla="*/ 502276 h 746974"/>
                <a:gd name="connsiteX2" fmla="*/ 309093 w 764449"/>
                <a:gd name="connsiteY2" fmla="*/ 708338 h 746974"/>
                <a:gd name="connsiteX3" fmla="*/ 193183 w 764449"/>
                <a:gd name="connsiteY3" fmla="*/ 528034 h 746974"/>
                <a:gd name="connsiteX4" fmla="*/ 51515 w 764449"/>
                <a:gd name="connsiteY4" fmla="*/ 746974 h 746974"/>
                <a:gd name="connsiteX5" fmla="*/ 0 w 764449"/>
                <a:gd name="connsiteY5" fmla="*/ 502276 h 746974"/>
                <a:gd name="connsiteX6" fmla="*/ 412124 w 764449"/>
                <a:gd name="connsiteY6" fmla="*/ 0 h 746974"/>
                <a:gd name="connsiteX7" fmla="*/ 695459 w 764449"/>
                <a:gd name="connsiteY7" fmla="*/ 553767 h 746974"/>
                <a:gd name="connsiteX8" fmla="*/ 764449 w 764449"/>
                <a:gd name="connsiteY8" fmla="*/ 630169 h 746974"/>
                <a:gd name="connsiteX0" fmla="*/ 540912 w 695459"/>
                <a:gd name="connsiteY0" fmla="*/ 734095 h 746974"/>
                <a:gd name="connsiteX1" fmla="*/ 425002 w 695459"/>
                <a:gd name="connsiteY1" fmla="*/ 502276 h 746974"/>
                <a:gd name="connsiteX2" fmla="*/ 309093 w 695459"/>
                <a:gd name="connsiteY2" fmla="*/ 708338 h 746974"/>
                <a:gd name="connsiteX3" fmla="*/ 193183 w 695459"/>
                <a:gd name="connsiteY3" fmla="*/ 528034 h 746974"/>
                <a:gd name="connsiteX4" fmla="*/ 51515 w 695459"/>
                <a:gd name="connsiteY4" fmla="*/ 746974 h 746974"/>
                <a:gd name="connsiteX5" fmla="*/ 0 w 695459"/>
                <a:gd name="connsiteY5" fmla="*/ 502276 h 746974"/>
                <a:gd name="connsiteX6" fmla="*/ 412124 w 695459"/>
                <a:gd name="connsiteY6" fmla="*/ 0 h 746974"/>
                <a:gd name="connsiteX7" fmla="*/ 695459 w 695459"/>
                <a:gd name="connsiteY7" fmla="*/ 553767 h 746974"/>
                <a:gd name="connsiteX0" fmla="*/ 540912 w 695459"/>
                <a:gd name="connsiteY0" fmla="*/ 734095 h 746974"/>
                <a:gd name="connsiteX1" fmla="*/ 425002 w 695459"/>
                <a:gd name="connsiteY1" fmla="*/ 502276 h 746974"/>
                <a:gd name="connsiteX2" fmla="*/ 309093 w 695459"/>
                <a:gd name="connsiteY2" fmla="*/ 708338 h 746974"/>
                <a:gd name="connsiteX3" fmla="*/ 193183 w 695459"/>
                <a:gd name="connsiteY3" fmla="*/ 528034 h 746974"/>
                <a:gd name="connsiteX4" fmla="*/ 51515 w 695459"/>
                <a:gd name="connsiteY4" fmla="*/ 746974 h 746974"/>
                <a:gd name="connsiteX5" fmla="*/ 0 w 695459"/>
                <a:gd name="connsiteY5" fmla="*/ 502276 h 746974"/>
                <a:gd name="connsiteX6" fmla="*/ 412124 w 695459"/>
                <a:gd name="connsiteY6" fmla="*/ 0 h 746974"/>
                <a:gd name="connsiteX7" fmla="*/ 695459 w 695459"/>
                <a:gd name="connsiteY7" fmla="*/ 553767 h 746974"/>
                <a:gd name="connsiteX0" fmla="*/ 540912 w 695459"/>
                <a:gd name="connsiteY0" fmla="*/ 734095 h 746974"/>
                <a:gd name="connsiteX1" fmla="*/ 425002 w 695459"/>
                <a:gd name="connsiteY1" fmla="*/ 502276 h 746974"/>
                <a:gd name="connsiteX2" fmla="*/ 309093 w 695459"/>
                <a:gd name="connsiteY2" fmla="*/ 708338 h 746974"/>
                <a:gd name="connsiteX3" fmla="*/ 193183 w 695459"/>
                <a:gd name="connsiteY3" fmla="*/ 528034 h 746974"/>
                <a:gd name="connsiteX4" fmla="*/ 51515 w 695459"/>
                <a:gd name="connsiteY4" fmla="*/ 746974 h 746974"/>
                <a:gd name="connsiteX5" fmla="*/ 0 w 695459"/>
                <a:gd name="connsiteY5" fmla="*/ 502276 h 746974"/>
                <a:gd name="connsiteX6" fmla="*/ 7243 w 695459"/>
                <a:gd name="connsiteY6" fmla="*/ 501581 h 746974"/>
                <a:gd name="connsiteX7" fmla="*/ 412124 w 695459"/>
                <a:gd name="connsiteY7" fmla="*/ 0 h 746974"/>
                <a:gd name="connsiteX8" fmla="*/ 695459 w 695459"/>
                <a:gd name="connsiteY8" fmla="*/ 553767 h 746974"/>
                <a:gd name="connsiteX0" fmla="*/ 540912 w 695459"/>
                <a:gd name="connsiteY0" fmla="*/ 734095 h 746974"/>
                <a:gd name="connsiteX1" fmla="*/ 425002 w 695459"/>
                <a:gd name="connsiteY1" fmla="*/ 502276 h 746974"/>
                <a:gd name="connsiteX2" fmla="*/ 309093 w 695459"/>
                <a:gd name="connsiteY2" fmla="*/ 708338 h 746974"/>
                <a:gd name="connsiteX3" fmla="*/ 193183 w 695459"/>
                <a:gd name="connsiteY3" fmla="*/ 528034 h 746974"/>
                <a:gd name="connsiteX4" fmla="*/ 51515 w 695459"/>
                <a:gd name="connsiteY4" fmla="*/ 746974 h 746974"/>
                <a:gd name="connsiteX5" fmla="*/ 0 w 695459"/>
                <a:gd name="connsiteY5" fmla="*/ 502276 h 746974"/>
                <a:gd name="connsiteX6" fmla="*/ 7243 w 695459"/>
                <a:gd name="connsiteY6" fmla="*/ 501581 h 746974"/>
                <a:gd name="connsiteX7" fmla="*/ 412124 w 695459"/>
                <a:gd name="connsiteY7" fmla="*/ 0 h 746974"/>
                <a:gd name="connsiteX8" fmla="*/ 695459 w 695459"/>
                <a:gd name="connsiteY8" fmla="*/ 553767 h 746974"/>
                <a:gd name="connsiteX0" fmla="*/ 547989 w 702536"/>
                <a:gd name="connsiteY0" fmla="*/ 734095 h 746974"/>
                <a:gd name="connsiteX1" fmla="*/ 432079 w 702536"/>
                <a:gd name="connsiteY1" fmla="*/ 502276 h 746974"/>
                <a:gd name="connsiteX2" fmla="*/ 316170 w 702536"/>
                <a:gd name="connsiteY2" fmla="*/ 708338 h 746974"/>
                <a:gd name="connsiteX3" fmla="*/ 200260 w 702536"/>
                <a:gd name="connsiteY3" fmla="*/ 528034 h 746974"/>
                <a:gd name="connsiteX4" fmla="*/ 58592 w 702536"/>
                <a:gd name="connsiteY4" fmla="*/ 746974 h 746974"/>
                <a:gd name="connsiteX5" fmla="*/ 7077 w 702536"/>
                <a:gd name="connsiteY5" fmla="*/ 502276 h 746974"/>
                <a:gd name="connsiteX6" fmla="*/ 14320 w 702536"/>
                <a:gd name="connsiteY6" fmla="*/ 501581 h 746974"/>
                <a:gd name="connsiteX7" fmla="*/ 419201 w 702536"/>
                <a:gd name="connsiteY7" fmla="*/ 0 h 746974"/>
                <a:gd name="connsiteX8" fmla="*/ 702536 w 702536"/>
                <a:gd name="connsiteY8" fmla="*/ 553767 h 7469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02536" h="746974">
                  <a:moveTo>
                    <a:pt x="547989" y="734095"/>
                  </a:moveTo>
                  <a:lnTo>
                    <a:pt x="432079" y="502276"/>
                  </a:lnTo>
                  <a:lnTo>
                    <a:pt x="316170" y="708338"/>
                  </a:lnTo>
                  <a:lnTo>
                    <a:pt x="200260" y="528034"/>
                  </a:lnTo>
                  <a:lnTo>
                    <a:pt x="58592" y="746974"/>
                  </a:lnTo>
                  <a:lnTo>
                    <a:pt x="7077" y="502276"/>
                  </a:lnTo>
                  <a:cubicBezTo>
                    <a:pt x="9491" y="502044"/>
                    <a:pt x="0" y="556588"/>
                    <a:pt x="14320" y="501581"/>
                  </a:cubicBezTo>
                  <a:lnTo>
                    <a:pt x="419201" y="0"/>
                  </a:lnTo>
                  <a:lnTo>
                    <a:pt x="702536" y="553767"/>
                  </a:lnTo>
                </a:path>
              </a:pathLst>
            </a:custGeom>
            <a:solidFill>
              <a:sysClr val="window" lastClr="FFFFFF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184" name="Freeform 6183"/>
            <p:cNvSpPr/>
            <p:nvPr/>
          </p:nvSpPr>
          <p:spPr>
            <a:xfrm>
              <a:off x="4665189" y="4175300"/>
              <a:ext cx="360417" cy="287272"/>
            </a:xfrm>
            <a:custGeom>
              <a:avLst/>
              <a:gdLst>
                <a:gd name="connsiteX0" fmla="*/ 695459 w 772732"/>
                <a:gd name="connsiteY0" fmla="*/ 437882 h 643944"/>
                <a:gd name="connsiteX1" fmla="*/ 373487 w 772732"/>
                <a:gd name="connsiteY1" fmla="*/ 0 h 643944"/>
                <a:gd name="connsiteX2" fmla="*/ 0 w 772732"/>
                <a:gd name="connsiteY2" fmla="*/ 643944 h 643944"/>
                <a:gd name="connsiteX3" fmla="*/ 283335 w 772732"/>
                <a:gd name="connsiteY3" fmla="*/ 309093 h 643944"/>
                <a:gd name="connsiteX4" fmla="*/ 412124 w 772732"/>
                <a:gd name="connsiteY4" fmla="*/ 463640 h 643944"/>
                <a:gd name="connsiteX5" fmla="*/ 540913 w 772732"/>
                <a:gd name="connsiteY5" fmla="*/ 309093 h 643944"/>
                <a:gd name="connsiteX6" fmla="*/ 772732 w 772732"/>
                <a:gd name="connsiteY6" fmla="*/ 540913 h 643944"/>
                <a:gd name="connsiteX7" fmla="*/ 386366 w 772732"/>
                <a:gd name="connsiteY7" fmla="*/ 0 h 643944"/>
                <a:gd name="connsiteX8" fmla="*/ 399245 w 772732"/>
                <a:gd name="connsiteY8" fmla="*/ 90153 h 643944"/>
                <a:gd name="connsiteX0" fmla="*/ 695459 w 772732"/>
                <a:gd name="connsiteY0" fmla="*/ 437882 h 643944"/>
                <a:gd name="connsiteX1" fmla="*/ 373487 w 772732"/>
                <a:gd name="connsiteY1" fmla="*/ 0 h 643944"/>
                <a:gd name="connsiteX2" fmla="*/ 0 w 772732"/>
                <a:gd name="connsiteY2" fmla="*/ 643944 h 643944"/>
                <a:gd name="connsiteX3" fmla="*/ 283335 w 772732"/>
                <a:gd name="connsiteY3" fmla="*/ 309093 h 643944"/>
                <a:gd name="connsiteX4" fmla="*/ 412124 w 772732"/>
                <a:gd name="connsiteY4" fmla="*/ 463640 h 643944"/>
                <a:gd name="connsiteX5" fmla="*/ 540913 w 772732"/>
                <a:gd name="connsiteY5" fmla="*/ 309093 h 643944"/>
                <a:gd name="connsiteX6" fmla="*/ 772732 w 772732"/>
                <a:gd name="connsiteY6" fmla="*/ 540913 h 643944"/>
                <a:gd name="connsiteX7" fmla="*/ 386366 w 772732"/>
                <a:gd name="connsiteY7" fmla="*/ 0 h 643944"/>
                <a:gd name="connsiteX8" fmla="*/ 399245 w 772732"/>
                <a:gd name="connsiteY8" fmla="*/ 90153 h 643944"/>
                <a:gd name="connsiteX0" fmla="*/ 695459 w 772732"/>
                <a:gd name="connsiteY0" fmla="*/ 437882 h 643944"/>
                <a:gd name="connsiteX1" fmla="*/ 373487 w 772732"/>
                <a:gd name="connsiteY1" fmla="*/ 0 h 643944"/>
                <a:gd name="connsiteX2" fmla="*/ 0 w 772732"/>
                <a:gd name="connsiteY2" fmla="*/ 643944 h 643944"/>
                <a:gd name="connsiteX3" fmla="*/ 283335 w 772732"/>
                <a:gd name="connsiteY3" fmla="*/ 309093 h 643944"/>
                <a:gd name="connsiteX4" fmla="*/ 412124 w 772732"/>
                <a:gd name="connsiteY4" fmla="*/ 463640 h 643944"/>
                <a:gd name="connsiteX5" fmla="*/ 540913 w 772732"/>
                <a:gd name="connsiteY5" fmla="*/ 309093 h 643944"/>
                <a:gd name="connsiteX6" fmla="*/ 772732 w 772732"/>
                <a:gd name="connsiteY6" fmla="*/ 540913 h 643944"/>
                <a:gd name="connsiteX7" fmla="*/ 386366 w 772732"/>
                <a:gd name="connsiteY7" fmla="*/ 0 h 643944"/>
                <a:gd name="connsiteX8" fmla="*/ 399245 w 772732"/>
                <a:gd name="connsiteY8" fmla="*/ 90153 h 643944"/>
                <a:gd name="connsiteX0" fmla="*/ 695459 w 772732"/>
                <a:gd name="connsiteY0" fmla="*/ 437882 h 643944"/>
                <a:gd name="connsiteX1" fmla="*/ 373487 w 772732"/>
                <a:gd name="connsiteY1" fmla="*/ 0 h 643944"/>
                <a:gd name="connsiteX2" fmla="*/ 0 w 772732"/>
                <a:gd name="connsiteY2" fmla="*/ 643944 h 643944"/>
                <a:gd name="connsiteX3" fmla="*/ 283335 w 772732"/>
                <a:gd name="connsiteY3" fmla="*/ 309093 h 643944"/>
                <a:gd name="connsiteX4" fmla="*/ 412124 w 772732"/>
                <a:gd name="connsiteY4" fmla="*/ 463640 h 643944"/>
                <a:gd name="connsiteX5" fmla="*/ 540913 w 772732"/>
                <a:gd name="connsiteY5" fmla="*/ 309093 h 643944"/>
                <a:gd name="connsiteX6" fmla="*/ 772732 w 772732"/>
                <a:gd name="connsiteY6" fmla="*/ 540913 h 643944"/>
                <a:gd name="connsiteX7" fmla="*/ 386366 w 772732"/>
                <a:gd name="connsiteY7" fmla="*/ 0 h 643944"/>
                <a:gd name="connsiteX0" fmla="*/ 695459 w 772732"/>
                <a:gd name="connsiteY0" fmla="*/ 437882 h 643944"/>
                <a:gd name="connsiteX1" fmla="*/ 373487 w 772732"/>
                <a:gd name="connsiteY1" fmla="*/ 0 h 643944"/>
                <a:gd name="connsiteX2" fmla="*/ 0 w 772732"/>
                <a:gd name="connsiteY2" fmla="*/ 643944 h 643944"/>
                <a:gd name="connsiteX3" fmla="*/ 283335 w 772732"/>
                <a:gd name="connsiteY3" fmla="*/ 309093 h 643944"/>
                <a:gd name="connsiteX4" fmla="*/ 412124 w 772732"/>
                <a:gd name="connsiteY4" fmla="*/ 463640 h 643944"/>
                <a:gd name="connsiteX5" fmla="*/ 540913 w 772732"/>
                <a:gd name="connsiteY5" fmla="*/ 309093 h 643944"/>
                <a:gd name="connsiteX6" fmla="*/ 772732 w 772732"/>
                <a:gd name="connsiteY6" fmla="*/ 540913 h 643944"/>
                <a:gd name="connsiteX7" fmla="*/ 386366 w 772732"/>
                <a:gd name="connsiteY7" fmla="*/ 0 h 643944"/>
                <a:gd name="connsiteX0" fmla="*/ 695459 w 772732"/>
                <a:gd name="connsiteY0" fmla="*/ 509344 h 715406"/>
                <a:gd name="connsiteX1" fmla="*/ 373487 w 772732"/>
                <a:gd name="connsiteY1" fmla="*/ 71462 h 715406"/>
                <a:gd name="connsiteX2" fmla="*/ 0 w 772732"/>
                <a:gd name="connsiteY2" fmla="*/ 715406 h 715406"/>
                <a:gd name="connsiteX3" fmla="*/ 283335 w 772732"/>
                <a:gd name="connsiteY3" fmla="*/ 380555 h 715406"/>
                <a:gd name="connsiteX4" fmla="*/ 412124 w 772732"/>
                <a:gd name="connsiteY4" fmla="*/ 535102 h 715406"/>
                <a:gd name="connsiteX5" fmla="*/ 540913 w 772732"/>
                <a:gd name="connsiteY5" fmla="*/ 380555 h 715406"/>
                <a:gd name="connsiteX6" fmla="*/ 772732 w 772732"/>
                <a:gd name="connsiteY6" fmla="*/ 612375 h 715406"/>
                <a:gd name="connsiteX7" fmla="*/ 457772 w 772732"/>
                <a:gd name="connsiteY7" fmla="*/ 0 h 715406"/>
                <a:gd name="connsiteX0" fmla="*/ 695459 w 772732"/>
                <a:gd name="connsiteY0" fmla="*/ 437882 h 643944"/>
                <a:gd name="connsiteX1" fmla="*/ 373487 w 772732"/>
                <a:gd name="connsiteY1" fmla="*/ 0 h 643944"/>
                <a:gd name="connsiteX2" fmla="*/ 0 w 772732"/>
                <a:gd name="connsiteY2" fmla="*/ 643944 h 643944"/>
                <a:gd name="connsiteX3" fmla="*/ 283335 w 772732"/>
                <a:gd name="connsiteY3" fmla="*/ 309093 h 643944"/>
                <a:gd name="connsiteX4" fmla="*/ 412124 w 772732"/>
                <a:gd name="connsiteY4" fmla="*/ 463640 h 643944"/>
                <a:gd name="connsiteX5" fmla="*/ 540913 w 772732"/>
                <a:gd name="connsiteY5" fmla="*/ 309093 h 643944"/>
                <a:gd name="connsiteX6" fmla="*/ 772732 w 772732"/>
                <a:gd name="connsiteY6" fmla="*/ 540913 h 6439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72732" h="643944">
                  <a:moveTo>
                    <a:pt x="695459" y="437882"/>
                  </a:moveTo>
                  <a:lnTo>
                    <a:pt x="373487" y="0"/>
                  </a:lnTo>
                  <a:lnTo>
                    <a:pt x="0" y="643944"/>
                  </a:lnTo>
                  <a:lnTo>
                    <a:pt x="283335" y="309093"/>
                  </a:lnTo>
                  <a:lnTo>
                    <a:pt x="412124" y="463640"/>
                  </a:lnTo>
                  <a:lnTo>
                    <a:pt x="540913" y="309093"/>
                  </a:lnTo>
                  <a:lnTo>
                    <a:pt x="772732" y="540913"/>
                  </a:lnTo>
                </a:path>
              </a:pathLst>
            </a:custGeom>
            <a:solidFill>
              <a:sysClr val="window" lastClr="FFFFFF"/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6185" name="Group 3043"/>
          <p:cNvGrpSpPr/>
          <p:nvPr/>
        </p:nvGrpSpPr>
        <p:grpSpPr>
          <a:xfrm>
            <a:off x="3500430" y="4929198"/>
            <a:ext cx="220168" cy="582070"/>
            <a:chOff x="1428728" y="4357694"/>
            <a:chExt cx="1612707" cy="2874366"/>
          </a:xfrm>
          <a:solidFill>
            <a:srgbClr val="FF0000"/>
          </a:solidFill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grpSpPr>
        <p:sp>
          <p:nvSpPr>
            <p:cNvPr id="6195" name="Oval 6194"/>
            <p:cNvSpPr/>
            <p:nvPr/>
          </p:nvSpPr>
          <p:spPr>
            <a:xfrm>
              <a:off x="1779819" y="4357694"/>
              <a:ext cx="893849" cy="585798"/>
            </a:xfrm>
            <a:prstGeom prst="ellipse">
              <a:avLst/>
            </a:prstGeom>
            <a:grpFill/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196" name="Rectangle 6195"/>
            <p:cNvSpPr/>
            <p:nvPr/>
          </p:nvSpPr>
          <p:spPr>
            <a:xfrm>
              <a:off x="1715973" y="5041125"/>
              <a:ext cx="1021542" cy="1073963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197" name="Rectangle 6196"/>
            <p:cNvSpPr/>
            <p:nvPr/>
          </p:nvSpPr>
          <p:spPr>
            <a:xfrm>
              <a:off x="1830018" y="6158097"/>
              <a:ext cx="255385" cy="1073963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198" name="Rectangle 6197"/>
            <p:cNvSpPr/>
            <p:nvPr/>
          </p:nvSpPr>
          <p:spPr>
            <a:xfrm>
              <a:off x="2368084" y="6158097"/>
              <a:ext cx="255385" cy="1073963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199" name="Rectangle 6198"/>
            <p:cNvSpPr/>
            <p:nvPr/>
          </p:nvSpPr>
          <p:spPr>
            <a:xfrm>
              <a:off x="1428728" y="5072074"/>
              <a:ext cx="255385" cy="781064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200" name="Rectangle 6199"/>
            <p:cNvSpPr/>
            <p:nvPr/>
          </p:nvSpPr>
          <p:spPr>
            <a:xfrm>
              <a:off x="2786050" y="5072074"/>
              <a:ext cx="255385" cy="781064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201" name="Oval 6200"/>
            <p:cNvSpPr/>
            <p:nvPr/>
          </p:nvSpPr>
          <p:spPr>
            <a:xfrm>
              <a:off x="1442376" y="5888386"/>
              <a:ext cx="214314" cy="214314"/>
            </a:xfrm>
            <a:prstGeom prst="ellipse">
              <a:avLst/>
            </a:prstGeom>
            <a:grpFill/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202" name="Oval 6201"/>
            <p:cNvSpPr/>
            <p:nvPr/>
          </p:nvSpPr>
          <p:spPr>
            <a:xfrm>
              <a:off x="2799698" y="5888386"/>
              <a:ext cx="214314" cy="214314"/>
            </a:xfrm>
            <a:prstGeom prst="ellipse">
              <a:avLst/>
            </a:prstGeom>
            <a:grpFill/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6272" name="Group 6271"/>
          <p:cNvGrpSpPr/>
          <p:nvPr/>
        </p:nvGrpSpPr>
        <p:grpSpPr>
          <a:xfrm>
            <a:off x="1142976" y="1857364"/>
            <a:ext cx="2143140" cy="1500198"/>
            <a:chOff x="3428992" y="4143380"/>
            <a:chExt cx="2143140" cy="1500198"/>
          </a:xfrm>
        </p:grpSpPr>
        <p:sp>
          <p:nvSpPr>
            <p:cNvPr id="6273" name="Rectangle 6272"/>
            <p:cNvSpPr/>
            <p:nvPr/>
          </p:nvSpPr>
          <p:spPr>
            <a:xfrm>
              <a:off x="3429019" y="4143380"/>
              <a:ext cx="2143113" cy="1500198"/>
            </a:xfrm>
            <a:prstGeom prst="rect">
              <a:avLst/>
            </a:prstGeom>
            <a:solidFill>
              <a:srgbClr val="4F81BD">
                <a:lumMod val="60000"/>
                <a:lumOff val="40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274" name="Freeform 6273"/>
            <p:cNvSpPr/>
            <p:nvPr/>
          </p:nvSpPr>
          <p:spPr>
            <a:xfrm>
              <a:off x="3428992" y="4176113"/>
              <a:ext cx="2138787" cy="1102214"/>
            </a:xfrm>
            <a:custGeom>
              <a:avLst/>
              <a:gdLst>
                <a:gd name="connsiteX0" fmla="*/ 0 w 5177307"/>
                <a:gd name="connsiteY0" fmla="*/ 1365160 h 3284112"/>
                <a:gd name="connsiteX1" fmla="*/ 1068947 w 5177307"/>
                <a:gd name="connsiteY1" fmla="*/ 0 h 3284112"/>
                <a:gd name="connsiteX2" fmla="*/ 1506828 w 5177307"/>
                <a:gd name="connsiteY2" fmla="*/ 1056067 h 3284112"/>
                <a:gd name="connsiteX3" fmla="*/ 2318197 w 5177307"/>
                <a:gd name="connsiteY3" fmla="*/ 25757 h 3284112"/>
                <a:gd name="connsiteX4" fmla="*/ 3593206 w 5177307"/>
                <a:gd name="connsiteY4" fmla="*/ 1841678 h 3284112"/>
                <a:gd name="connsiteX5" fmla="*/ 4146997 w 5177307"/>
                <a:gd name="connsiteY5" fmla="*/ 734095 h 3284112"/>
                <a:gd name="connsiteX6" fmla="*/ 4584879 w 5177307"/>
                <a:gd name="connsiteY6" fmla="*/ 1506828 h 3284112"/>
                <a:gd name="connsiteX7" fmla="*/ 4584879 w 5177307"/>
                <a:gd name="connsiteY7" fmla="*/ 3284112 h 3284112"/>
                <a:gd name="connsiteX8" fmla="*/ 0 w 5177307"/>
                <a:gd name="connsiteY8" fmla="*/ 1365160 h 3284112"/>
                <a:gd name="connsiteX0" fmla="*/ 0 w 5389809"/>
                <a:gd name="connsiteY0" fmla="*/ 1365160 h 3498760"/>
                <a:gd name="connsiteX1" fmla="*/ 1068947 w 5389809"/>
                <a:gd name="connsiteY1" fmla="*/ 0 h 3498760"/>
                <a:gd name="connsiteX2" fmla="*/ 1506828 w 5389809"/>
                <a:gd name="connsiteY2" fmla="*/ 1056067 h 3498760"/>
                <a:gd name="connsiteX3" fmla="*/ 2318197 w 5389809"/>
                <a:gd name="connsiteY3" fmla="*/ 25757 h 3498760"/>
                <a:gd name="connsiteX4" fmla="*/ 3593206 w 5389809"/>
                <a:gd name="connsiteY4" fmla="*/ 1841678 h 3498760"/>
                <a:gd name="connsiteX5" fmla="*/ 4146997 w 5389809"/>
                <a:gd name="connsiteY5" fmla="*/ 734095 h 3498760"/>
                <a:gd name="connsiteX6" fmla="*/ 4584879 w 5389809"/>
                <a:gd name="connsiteY6" fmla="*/ 1506828 h 3498760"/>
                <a:gd name="connsiteX7" fmla="*/ 4829578 w 5389809"/>
                <a:gd name="connsiteY7" fmla="*/ 2653047 h 3498760"/>
                <a:gd name="connsiteX8" fmla="*/ 4584879 w 5389809"/>
                <a:gd name="connsiteY8" fmla="*/ 3284112 h 3498760"/>
                <a:gd name="connsiteX9" fmla="*/ 0 w 5389809"/>
                <a:gd name="connsiteY9" fmla="*/ 1365160 h 3498760"/>
                <a:gd name="connsiteX0" fmla="*/ 0 w 5389809"/>
                <a:gd name="connsiteY0" fmla="*/ 1365160 h 3498760"/>
                <a:gd name="connsiteX1" fmla="*/ 1068947 w 5389809"/>
                <a:gd name="connsiteY1" fmla="*/ 0 h 3498760"/>
                <a:gd name="connsiteX2" fmla="*/ 1506828 w 5389809"/>
                <a:gd name="connsiteY2" fmla="*/ 1056067 h 3498760"/>
                <a:gd name="connsiteX3" fmla="*/ 2318197 w 5389809"/>
                <a:gd name="connsiteY3" fmla="*/ 25757 h 3498760"/>
                <a:gd name="connsiteX4" fmla="*/ 3593206 w 5389809"/>
                <a:gd name="connsiteY4" fmla="*/ 1841678 h 3498760"/>
                <a:gd name="connsiteX5" fmla="*/ 4146997 w 5389809"/>
                <a:gd name="connsiteY5" fmla="*/ 734095 h 3498760"/>
                <a:gd name="connsiteX6" fmla="*/ 4584879 w 5389809"/>
                <a:gd name="connsiteY6" fmla="*/ 1506828 h 3498760"/>
                <a:gd name="connsiteX7" fmla="*/ 4829578 w 5389809"/>
                <a:gd name="connsiteY7" fmla="*/ 2653047 h 3498760"/>
                <a:gd name="connsiteX8" fmla="*/ 4258042 w 5389809"/>
                <a:gd name="connsiteY8" fmla="*/ 2653047 h 3498760"/>
                <a:gd name="connsiteX9" fmla="*/ 4584879 w 5389809"/>
                <a:gd name="connsiteY9" fmla="*/ 3284112 h 3498760"/>
                <a:gd name="connsiteX10" fmla="*/ 0 w 5389809"/>
                <a:gd name="connsiteY10" fmla="*/ 1365160 h 3498760"/>
                <a:gd name="connsiteX0" fmla="*/ 0 w 4829578"/>
                <a:gd name="connsiteY0" fmla="*/ 1365160 h 2653047"/>
                <a:gd name="connsiteX1" fmla="*/ 1068947 w 4829578"/>
                <a:gd name="connsiteY1" fmla="*/ 0 h 2653047"/>
                <a:gd name="connsiteX2" fmla="*/ 1506828 w 4829578"/>
                <a:gd name="connsiteY2" fmla="*/ 1056067 h 2653047"/>
                <a:gd name="connsiteX3" fmla="*/ 2318197 w 4829578"/>
                <a:gd name="connsiteY3" fmla="*/ 25757 h 2653047"/>
                <a:gd name="connsiteX4" fmla="*/ 3593206 w 4829578"/>
                <a:gd name="connsiteY4" fmla="*/ 1841678 h 2653047"/>
                <a:gd name="connsiteX5" fmla="*/ 4146997 w 4829578"/>
                <a:gd name="connsiteY5" fmla="*/ 734095 h 2653047"/>
                <a:gd name="connsiteX6" fmla="*/ 4584879 w 4829578"/>
                <a:gd name="connsiteY6" fmla="*/ 1506828 h 2653047"/>
                <a:gd name="connsiteX7" fmla="*/ 4829578 w 4829578"/>
                <a:gd name="connsiteY7" fmla="*/ 2653047 h 2653047"/>
                <a:gd name="connsiteX8" fmla="*/ 4258042 w 4829578"/>
                <a:gd name="connsiteY8" fmla="*/ 2653047 h 2653047"/>
                <a:gd name="connsiteX9" fmla="*/ 0 w 4829578"/>
                <a:gd name="connsiteY9" fmla="*/ 1365160 h 2653047"/>
                <a:gd name="connsiteX0" fmla="*/ 0 w 4698642"/>
                <a:gd name="connsiteY0" fmla="*/ 1365160 h 2653047"/>
                <a:gd name="connsiteX1" fmla="*/ 1068947 w 4698642"/>
                <a:gd name="connsiteY1" fmla="*/ 0 h 2653047"/>
                <a:gd name="connsiteX2" fmla="*/ 1506828 w 4698642"/>
                <a:gd name="connsiteY2" fmla="*/ 1056067 h 2653047"/>
                <a:gd name="connsiteX3" fmla="*/ 2318197 w 4698642"/>
                <a:gd name="connsiteY3" fmla="*/ 25757 h 2653047"/>
                <a:gd name="connsiteX4" fmla="*/ 3593206 w 4698642"/>
                <a:gd name="connsiteY4" fmla="*/ 1841678 h 2653047"/>
                <a:gd name="connsiteX5" fmla="*/ 4146997 w 4698642"/>
                <a:gd name="connsiteY5" fmla="*/ 734095 h 2653047"/>
                <a:gd name="connsiteX6" fmla="*/ 4584879 w 4698642"/>
                <a:gd name="connsiteY6" fmla="*/ 1506828 h 2653047"/>
                <a:gd name="connsiteX7" fmla="*/ 4472356 w 4698642"/>
                <a:gd name="connsiteY7" fmla="*/ 2653047 h 2653047"/>
                <a:gd name="connsiteX8" fmla="*/ 4258042 w 4698642"/>
                <a:gd name="connsiteY8" fmla="*/ 2653047 h 2653047"/>
                <a:gd name="connsiteX9" fmla="*/ 0 w 4698642"/>
                <a:gd name="connsiteY9" fmla="*/ 1365160 h 2653047"/>
                <a:gd name="connsiteX0" fmla="*/ 0 w 4698642"/>
                <a:gd name="connsiteY0" fmla="*/ 1365160 h 2653047"/>
                <a:gd name="connsiteX1" fmla="*/ 1068947 w 4698642"/>
                <a:gd name="connsiteY1" fmla="*/ 0 h 2653047"/>
                <a:gd name="connsiteX2" fmla="*/ 1506828 w 4698642"/>
                <a:gd name="connsiteY2" fmla="*/ 1056067 h 2653047"/>
                <a:gd name="connsiteX3" fmla="*/ 2318197 w 4698642"/>
                <a:gd name="connsiteY3" fmla="*/ 25757 h 2653047"/>
                <a:gd name="connsiteX4" fmla="*/ 3593206 w 4698642"/>
                <a:gd name="connsiteY4" fmla="*/ 1841678 h 2653047"/>
                <a:gd name="connsiteX5" fmla="*/ 4146997 w 4698642"/>
                <a:gd name="connsiteY5" fmla="*/ 734095 h 2653047"/>
                <a:gd name="connsiteX6" fmla="*/ 4584879 w 4698642"/>
                <a:gd name="connsiteY6" fmla="*/ 1506828 h 2653047"/>
                <a:gd name="connsiteX7" fmla="*/ 4472356 w 4698642"/>
                <a:gd name="connsiteY7" fmla="*/ 2653047 h 2653047"/>
                <a:gd name="connsiteX8" fmla="*/ 4258042 w 4698642"/>
                <a:gd name="connsiteY8" fmla="*/ 2653047 h 2653047"/>
                <a:gd name="connsiteX9" fmla="*/ 0 w 4698642"/>
                <a:gd name="connsiteY9" fmla="*/ 1365160 h 2653047"/>
                <a:gd name="connsiteX0" fmla="*/ 0 w 4698642"/>
                <a:gd name="connsiteY0" fmla="*/ 1365160 h 2653047"/>
                <a:gd name="connsiteX1" fmla="*/ 1068947 w 4698642"/>
                <a:gd name="connsiteY1" fmla="*/ 0 h 2653047"/>
                <a:gd name="connsiteX2" fmla="*/ 1506828 w 4698642"/>
                <a:gd name="connsiteY2" fmla="*/ 1056067 h 2653047"/>
                <a:gd name="connsiteX3" fmla="*/ 2318197 w 4698642"/>
                <a:gd name="connsiteY3" fmla="*/ 25757 h 2653047"/>
                <a:gd name="connsiteX4" fmla="*/ 3593206 w 4698642"/>
                <a:gd name="connsiteY4" fmla="*/ 1841678 h 2653047"/>
                <a:gd name="connsiteX5" fmla="*/ 4146997 w 4698642"/>
                <a:gd name="connsiteY5" fmla="*/ 734095 h 2653047"/>
                <a:gd name="connsiteX6" fmla="*/ 4584879 w 4698642"/>
                <a:gd name="connsiteY6" fmla="*/ 1506828 h 2653047"/>
                <a:gd name="connsiteX7" fmla="*/ 4472356 w 4698642"/>
                <a:gd name="connsiteY7" fmla="*/ 2653047 h 2653047"/>
                <a:gd name="connsiteX8" fmla="*/ 4258042 w 4698642"/>
                <a:gd name="connsiteY8" fmla="*/ 2653047 h 2653047"/>
                <a:gd name="connsiteX9" fmla="*/ 0 w 4698642"/>
                <a:gd name="connsiteY9" fmla="*/ 1365160 h 2653047"/>
                <a:gd name="connsiteX0" fmla="*/ 0 w 5003435"/>
                <a:gd name="connsiteY0" fmla="*/ 1365160 h 2867695"/>
                <a:gd name="connsiteX1" fmla="*/ 1068947 w 5003435"/>
                <a:gd name="connsiteY1" fmla="*/ 0 h 2867695"/>
                <a:gd name="connsiteX2" fmla="*/ 1506828 w 5003435"/>
                <a:gd name="connsiteY2" fmla="*/ 1056067 h 2867695"/>
                <a:gd name="connsiteX3" fmla="*/ 2318197 w 5003435"/>
                <a:gd name="connsiteY3" fmla="*/ 25757 h 2867695"/>
                <a:gd name="connsiteX4" fmla="*/ 3593206 w 5003435"/>
                <a:gd name="connsiteY4" fmla="*/ 1841678 h 2867695"/>
                <a:gd name="connsiteX5" fmla="*/ 4146997 w 5003435"/>
                <a:gd name="connsiteY5" fmla="*/ 734095 h 2867695"/>
                <a:gd name="connsiteX6" fmla="*/ 4584879 w 5003435"/>
                <a:gd name="connsiteY6" fmla="*/ 1506828 h 2867695"/>
                <a:gd name="connsiteX7" fmla="*/ 4472356 w 5003435"/>
                <a:gd name="connsiteY7" fmla="*/ 2653047 h 2867695"/>
                <a:gd name="connsiteX8" fmla="*/ 4258042 w 5003435"/>
                <a:gd name="connsiteY8" fmla="*/ 2653047 h 2867695"/>
                <a:gd name="connsiteX9" fmla="*/ 0 w 5003435"/>
                <a:gd name="connsiteY9" fmla="*/ 1365160 h 2867695"/>
                <a:gd name="connsiteX0" fmla="*/ 0 w 5003435"/>
                <a:gd name="connsiteY0" fmla="*/ 1365160 h 2867695"/>
                <a:gd name="connsiteX1" fmla="*/ 1068947 w 5003435"/>
                <a:gd name="connsiteY1" fmla="*/ 0 h 2867695"/>
                <a:gd name="connsiteX2" fmla="*/ 1506828 w 5003435"/>
                <a:gd name="connsiteY2" fmla="*/ 1056067 h 2867695"/>
                <a:gd name="connsiteX3" fmla="*/ 2318197 w 5003435"/>
                <a:gd name="connsiteY3" fmla="*/ 25757 h 2867695"/>
                <a:gd name="connsiteX4" fmla="*/ 3593206 w 5003435"/>
                <a:gd name="connsiteY4" fmla="*/ 1841678 h 2867695"/>
                <a:gd name="connsiteX5" fmla="*/ 4146997 w 5003435"/>
                <a:gd name="connsiteY5" fmla="*/ 734095 h 2867695"/>
                <a:gd name="connsiteX6" fmla="*/ 4584879 w 5003435"/>
                <a:gd name="connsiteY6" fmla="*/ 1506828 h 2867695"/>
                <a:gd name="connsiteX7" fmla="*/ 4472356 w 5003435"/>
                <a:gd name="connsiteY7" fmla="*/ 2653047 h 2867695"/>
                <a:gd name="connsiteX8" fmla="*/ 4258042 w 5003435"/>
                <a:gd name="connsiteY8" fmla="*/ 2653047 h 2867695"/>
                <a:gd name="connsiteX9" fmla="*/ 0 w 5003435"/>
                <a:gd name="connsiteY9" fmla="*/ 1365160 h 2867695"/>
                <a:gd name="connsiteX0" fmla="*/ 0 w 4584879"/>
                <a:gd name="connsiteY0" fmla="*/ 1365160 h 2653047"/>
                <a:gd name="connsiteX1" fmla="*/ 1068947 w 4584879"/>
                <a:gd name="connsiteY1" fmla="*/ 0 h 2653047"/>
                <a:gd name="connsiteX2" fmla="*/ 1506828 w 4584879"/>
                <a:gd name="connsiteY2" fmla="*/ 1056067 h 2653047"/>
                <a:gd name="connsiteX3" fmla="*/ 2318197 w 4584879"/>
                <a:gd name="connsiteY3" fmla="*/ 25757 h 2653047"/>
                <a:gd name="connsiteX4" fmla="*/ 3593206 w 4584879"/>
                <a:gd name="connsiteY4" fmla="*/ 1841678 h 2653047"/>
                <a:gd name="connsiteX5" fmla="*/ 4146997 w 4584879"/>
                <a:gd name="connsiteY5" fmla="*/ 734095 h 2653047"/>
                <a:gd name="connsiteX6" fmla="*/ 4584879 w 4584879"/>
                <a:gd name="connsiteY6" fmla="*/ 1506828 h 2653047"/>
                <a:gd name="connsiteX7" fmla="*/ 4472356 w 4584879"/>
                <a:gd name="connsiteY7" fmla="*/ 2653047 h 2653047"/>
                <a:gd name="connsiteX8" fmla="*/ 0 w 4584879"/>
                <a:gd name="connsiteY8" fmla="*/ 1365160 h 2653047"/>
                <a:gd name="connsiteX0" fmla="*/ 0 w 4584879"/>
                <a:gd name="connsiteY0" fmla="*/ 1365160 h 2653047"/>
                <a:gd name="connsiteX1" fmla="*/ 1068947 w 4584879"/>
                <a:gd name="connsiteY1" fmla="*/ 0 h 2653047"/>
                <a:gd name="connsiteX2" fmla="*/ 1506828 w 4584879"/>
                <a:gd name="connsiteY2" fmla="*/ 1056067 h 2653047"/>
                <a:gd name="connsiteX3" fmla="*/ 2318197 w 4584879"/>
                <a:gd name="connsiteY3" fmla="*/ 25757 h 2653047"/>
                <a:gd name="connsiteX4" fmla="*/ 3378860 w 4584879"/>
                <a:gd name="connsiteY4" fmla="*/ 1484464 h 2653047"/>
                <a:gd name="connsiteX5" fmla="*/ 4146997 w 4584879"/>
                <a:gd name="connsiteY5" fmla="*/ 734095 h 2653047"/>
                <a:gd name="connsiteX6" fmla="*/ 4584879 w 4584879"/>
                <a:gd name="connsiteY6" fmla="*/ 1506828 h 2653047"/>
                <a:gd name="connsiteX7" fmla="*/ 4472356 w 4584879"/>
                <a:gd name="connsiteY7" fmla="*/ 2653047 h 2653047"/>
                <a:gd name="connsiteX8" fmla="*/ 0 w 4584879"/>
                <a:gd name="connsiteY8" fmla="*/ 1365160 h 2653047"/>
                <a:gd name="connsiteX0" fmla="*/ 0 w 4584879"/>
                <a:gd name="connsiteY0" fmla="*/ 1365160 h 2653047"/>
                <a:gd name="connsiteX1" fmla="*/ 1068947 w 4584879"/>
                <a:gd name="connsiteY1" fmla="*/ 0 h 2653047"/>
                <a:gd name="connsiteX2" fmla="*/ 1649672 w 4584879"/>
                <a:gd name="connsiteY2" fmla="*/ 1056067 h 2653047"/>
                <a:gd name="connsiteX3" fmla="*/ 2318197 w 4584879"/>
                <a:gd name="connsiteY3" fmla="*/ 25757 h 2653047"/>
                <a:gd name="connsiteX4" fmla="*/ 3378860 w 4584879"/>
                <a:gd name="connsiteY4" fmla="*/ 1484464 h 2653047"/>
                <a:gd name="connsiteX5" fmla="*/ 4146997 w 4584879"/>
                <a:gd name="connsiteY5" fmla="*/ 734095 h 2653047"/>
                <a:gd name="connsiteX6" fmla="*/ 4584879 w 4584879"/>
                <a:gd name="connsiteY6" fmla="*/ 1506828 h 2653047"/>
                <a:gd name="connsiteX7" fmla="*/ 4472356 w 4584879"/>
                <a:gd name="connsiteY7" fmla="*/ 2653047 h 2653047"/>
                <a:gd name="connsiteX8" fmla="*/ 0 w 4584879"/>
                <a:gd name="connsiteY8" fmla="*/ 1365160 h 2653047"/>
                <a:gd name="connsiteX0" fmla="*/ 423421 w 5008300"/>
                <a:gd name="connsiteY0" fmla="*/ 1365160 h 2657340"/>
                <a:gd name="connsiteX1" fmla="*/ 1492368 w 5008300"/>
                <a:gd name="connsiteY1" fmla="*/ 0 h 2657340"/>
                <a:gd name="connsiteX2" fmla="*/ 2073093 w 5008300"/>
                <a:gd name="connsiteY2" fmla="*/ 1056067 h 2657340"/>
                <a:gd name="connsiteX3" fmla="*/ 2741618 w 5008300"/>
                <a:gd name="connsiteY3" fmla="*/ 25757 h 2657340"/>
                <a:gd name="connsiteX4" fmla="*/ 3802281 w 5008300"/>
                <a:gd name="connsiteY4" fmla="*/ 1484464 h 2657340"/>
                <a:gd name="connsiteX5" fmla="*/ 4570418 w 5008300"/>
                <a:gd name="connsiteY5" fmla="*/ 734095 h 2657340"/>
                <a:gd name="connsiteX6" fmla="*/ 5008300 w 5008300"/>
                <a:gd name="connsiteY6" fmla="*/ 1506828 h 2657340"/>
                <a:gd name="connsiteX7" fmla="*/ 4895777 w 5008300"/>
                <a:gd name="connsiteY7" fmla="*/ 2653047 h 2657340"/>
                <a:gd name="connsiteX8" fmla="*/ 745393 w 5008300"/>
                <a:gd name="connsiteY8" fmla="*/ 1532587 h 2657340"/>
                <a:gd name="connsiteX9" fmla="*/ 423421 w 5008300"/>
                <a:gd name="connsiteY9" fmla="*/ 1365160 h 2657340"/>
                <a:gd name="connsiteX0" fmla="*/ 709205 w 5294084"/>
                <a:gd name="connsiteY0" fmla="*/ 1365160 h 2675905"/>
                <a:gd name="connsiteX1" fmla="*/ 1778152 w 5294084"/>
                <a:gd name="connsiteY1" fmla="*/ 0 h 2675905"/>
                <a:gd name="connsiteX2" fmla="*/ 2358877 w 5294084"/>
                <a:gd name="connsiteY2" fmla="*/ 1056067 h 2675905"/>
                <a:gd name="connsiteX3" fmla="*/ 3027402 w 5294084"/>
                <a:gd name="connsiteY3" fmla="*/ 25757 h 2675905"/>
                <a:gd name="connsiteX4" fmla="*/ 4088065 w 5294084"/>
                <a:gd name="connsiteY4" fmla="*/ 1484464 h 2675905"/>
                <a:gd name="connsiteX5" fmla="*/ 4856202 w 5294084"/>
                <a:gd name="connsiteY5" fmla="*/ 734095 h 2675905"/>
                <a:gd name="connsiteX6" fmla="*/ 5294084 w 5294084"/>
                <a:gd name="connsiteY6" fmla="*/ 1506828 h 2675905"/>
                <a:gd name="connsiteX7" fmla="*/ 5181561 w 5294084"/>
                <a:gd name="connsiteY7" fmla="*/ 2653047 h 2675905"/>
                <a:gd name="connsiteX8" fmla="*/ 745393 w 5294084"/>
                <a:gd name="connsiteY8" fmla="*/ 2461257 h 2675905"/>
                <a:gd name="connsiteX9" fmla="*/ 709205 w 5294084"/>
                <a:gd name="connsiteY9" fmla="*/ 1365160 h 2675905"/>
                <a:gd name="connsiteX0" fmla="*/ 0 w 4584879"/>
                <a:gd name="connsiteY0" fmla="*/ 1365160 h 2675905"/>
                <a:gd name="connsiteX1" fmla="*/ 1068947 w 4584879"/>
                <a:gd name="connsiteY1" fmla="*/ 0 h 2675905"/>
                <a:gd name="connsiteX2" fmla="*/ 1649672 w 4584879"/>
                <a:gd name="connsiteY2" fmla="*/ 1056067 h 2675905"/>
                <a:gd name="connsiteX3" fmla="*/ 2318197 w 4584879"/>
                <a:gd name="connsiteY3" fmla="*/ 25757 h 2675905"/>
                <a:gd name="connsiteX4" fmla="*/ 3378860 w 4584879"/>
                <a:gd name="connsiteY4" fmla="*/ 1484464 h 2675905"/>
                <a:gd name="connsiteX5" fmla="*/ 4146997 w 4584879"/>
                <a:gd name="connsiteY5" fmla="*/ 734095 h 2675905"/>
                <a:gd name="connsiteX6" fmla="*/ 4584879 w 4584879"/>
                <a:gd name="connsiteY6" fmla="*/ 1506828 h 2675905"/>
                <a:gd name="connsiteX7" fmla="*/ 4472356 w 4584879"/>
                <a:gd name="connsiteY7" fmla="*/ 2653047 h 2675905"/>
                <a:gd name="connsiteX8" fmla="*/ 36188 w 4584879"/>
                <a:gd name="connsiteY8" fmla="*/ 2461257 h 2675905"/>
                <a:gd name="connsiteX9" fmla="*/ 0 w 4584879"/>
                <a:gd name="connsiteY9" fmla="*/ 1365160 h 2675905"/>
                <a:gd name="connsiteX0" fmla="*/ 0 w 4584879"/>
                <a:gd name="connsiteY0" fmla="*/ 1365160 h 2675905"/>
                <a:gd name="connsiteX1" fmla="*/ 1068947 w 4584879"/>
                <a:gd name="connsiteY1" fmla="*/ 0 h 2675905"/>
                <a:gd name="connsiteX2" fmla="*/ 1649672 w 4584879"/>
                <a:gd name="connsiteY2" fmla="*/ 1056067 h 2675905"/>
                <a:gd name="connsiteX3" fmla="*/ 2318197 w 4584879"/>
                <a:gd name="connsiteY3" fmla="*/ 25757 h 2675905"/>
                <a:gd name="connsiteX4" fmla="*/ 3378860 w 4584879"/>
                <a:gd name="connsiteY4" fmla="*/ 1484464 h 2675905"/>
                <a:gd name="connsiteX5" fmla="*/ 4146997 w 4584879"/>
                <a:gd name="connsiteY5" fmla="*/ 734095 h 2675905"/>
                <a:gd name="connsiteX6" fmla="*/ 4584879 w 4584879"/>
                <a:gd name="connsiteY6" fmla="*/ 1506828 h 2675905"/>
                <a:gd name="connsiteX7" fmla="*/ 4472356 w 4584879"/>
                <a:gd name="connsiteY7" fmla="*/ 2653047 h 2675905"/>
                <a:gd name="connsiteX8" fmla="*/ 36188 w 4584879"/>
                <a:gd name="connsiteY8" fmla="*/ 2461257 h 2675905"/>
                <a:gd name="connsiteX9" fmla="*/ 38637 w 4584879"/>
                <a:gd name="connsiteY9" fmla="*/ 2459864 h 2675905"/>
                <a:gd name="connsiteX10" fmla="*/ 0 w 4584879"/>
                <a:gd name="connsiteY10" fmla="*/ 1365160 h 2675905"/>
                <a:gd name="connsiteX0" fmla="*/ 0 w 4584879"/>
                <a:gd name="connsiteY0" fmla="*/ 1365160 h 2675905"/>
                <a:gd name="connsiteX1" fmla="*/ 1068947 w 4584879"/>
                <a:gd name="connsiteY1" fmla="*/ 0 h 2675905"/>
                <a:gd name="connsiteX2" fmla="*/ 1649672 w 4584879"/>
                <a:gd name="connsiteY2" fmla="*/ 1056067 h 2675905"/>
                <a:gd name="connsiteX3" fmla="*/ 2318197 w 4584879"/>
                <a:gd name="connsiteY3" fmla="*/ 25757 h 2675905"/>
                <a:gd name="connsiteX4" fmla="*/ 3378860 w 4584879"/>
                <a:gd name="connsiteY4" fmla="*/ 1484464 h 2675905"/>
                <a:gd name="connsiteX5" fmla="*/ 4146997 w 4584879"/>
                <a:gd name="connsiteY5" fmla="*/ 734095 h 2675905"/>
                <a:gd name="connsiteX6" fmla="*/ 4584879 w 4584879"/>
                <a:gd name="connsiteY6" fmla="*/ 1506828 h 2675905"/>
                <a:gd name="connsiteX7" fmla="*/ 4481848 w 4584879"/>
                <a:gd name="connsiteY7" fmla="*/ 2421228 h 2675905"/>
                <a:gd name="connsiteX8" fmla="*/ 4472356 w 4584879"/>
                <a:gd name="connsiteY8" fmla="*/ 2653047 h 2675905"/>
                <a:gd name="connsiteX9" fmla="*/ 36188 w 4584879"/>
                <a:gd name="connsiteY9" fmla="*/ 2461257 h 2675905"/>
                <a:gd name="connsiteX10" fmla="*/ 38637 w 4584879"/>
                <a:gd name="connsiteY10" fmla="*/ 2459864 h 2675905"/>
                <a:gd name="connsiteX11" fmla="*/ 0 w 4584879"/>
                <a:gd name="connsiteY11" fmla="*/ 1365160 h 2675905"/>
                <a:gd name="connsiteX0" fmla="*/ 0 w 4584879"/>
                <a:gd name="connsiteY0" fmla="*/ 1365160 h 2675905"/>
                <a:gd name="connsiteX1" fmla="*/ 1068947 w 4584879"/>
                <a:gd name="connsiteY1" fmla="*/ 0 h 2675905"/>
                <a:gd name="connsiteX2" fmla="*/ 1649672 w 4584879"/>
                <a:gd name="connsiteY2" fmla="*/ 1056067 h 2675905"/>
                <a:gd name="connsiteX3" fmla="*/ 2318197 w 4584879"/>
                <a:gd name="connsiteY3" fmla="*/ 25757 h 2675905"/>
                <a:gd name="connsiteX4" fmla="*/ 3378860 w 4584879"/>
                <a:gd name="connsiteY4" fmla="*/ 1484464 h 2675905"/>
                <a:gd name="connsiteX5" fmla="*/ 4146997 w 4584879"/>
                <a:gd name="connsiteY5" fmla="*/ 734095 h 2675905"/>
                <a:gd name="connsiteX6" fmla="*/ 4584879 w 4584879"/>
                <a:gd name="connsiteY6" fmla="*/ 1506828 h 2675905"/>
                <a:gd name="connsiteX7" fmla="*/ 4481848 w 4584879"/>
                <a:gd name="connsiteY7" fmla="*/ 2421228 h 2675905"/>
                <a:gd name="connsiteX8" fmla="*/ 4472356 w 4584879"/>
                <a:gd name="connsiteY8" fmla="*/ 2653047 h 2675905"/>
                <a:gd name="connsiteX9" fmla="*/ 36188 w 4584879"/>
                <a:gd name="connsiteY9" fmla="*/ 2461257 h 2675905"/>
                <a:gd name="connsiteX10" fmla="*/ 38637 w 4584879"/>
                <a:gd name="connsiteY10" fmla="*/ 2459864 h 2675905"/>
                <a:gd name="connsiteX11" fmla="*/ 0 w 4584879"/>
                <a:gd name="connsiteY11" fmla="*/ 1365160 h 2675905"/>
                <a:gd name="connsiteX0" fmla="*/ 0 w 4640449"/>
                <a:gd name="connsiteY0" fmla="*/ 1365160 h 2675905"/>
                <a:gd name="connsiteX1" fmla="*/ 1068947 w 4640449"/>
                <a:gd name="connsiteY1" fmla="*/ 0 h 2675905"/>
                <a:gd name="connsiteX2" fmla="*/ 1649672 w 4640449"/>
                <a:gd name="connsiteY2" fmla="*/ 1056067 h 2675905"/>
                <a:gd name="connsiteX3" fmla="*/ 2318197 w 4640449"/>
                <a:gd name="connsiteY3" fmla="*/ 25757 h 2675905"/>
                <a:gd name="connsiteX4" fmla="*/ 3378860 w 4640449"/>
                <a:gd name="connsiteY4" fmla="*/ 1484464 h 2675905"/>
                <a:gd name="connsiteX5" fmla="*/ 4146997 w 4640449"/>
                <a:gd name="connsiteY5" fmla="*/ 734095 h 2675905"/>
                <a:gd name="connsiteX6" fmla="*/ 4584879 w 4640449"/>
                <a:gd name="connsiteY6" fmla="*/ 1506828 h 2675905"/>
                <a:gd name="connsiteX7" fmla="*/ 4481848 w 4640449"/>
                <a:gd name="connsiteY7" fmla="*/ 2421228 h 2675905"/>
                <a:gd name="connsiteX8" fmla="*/ 4472356 w 4640449"/>
                <a:gd name="connsiteY8" fmla="*/ 2653047 h 2675905"/>
                <a:gd name="connsiteX9" fmla="*/ 36188 w 4640449"/>
                <a:gd name="connsiteY9" fmla="*/ 2461257 h 2675905"/>
                <a:gd name="connsiteX10" fmla="*/ 38637 w 4640449"/>
                <a:gd name="connsiteY10" fmla="*/ 2459864 h 2675905"/>
                <a:gd name="connsiteX11" fmla="*/ 0 w 4640449"/>
                <a:gd name="connsiteY11" fmla="*/ 1365160 h 2675905"/>
                <a:gd name="connsiteX0" fmla="*/ 0 w 5215446"/>
                <a:gd name="connsiteY0" fmla="*/ 1365160 h 2675905"/>
                <a:gd name="connsiteX1" fmla="*/ 1068947 w 5215446"/>
                <a:gd name="connsiteY1" fmla="*/ 0 h 2675905"/>
                <a:gd name="connsiteX2" fmla="*/ 1649672 w 5215446"/>
                <a:gd name="connsiteY2" fmla="*/ 1056067 h 2675905"/>
                <a:gd name="connsiteX3" fmla="*/ 2318197 w 5215446"/>
                <a:gd name="connsiteY3" fmla="*/ 25757 h 2675905"/>
                <a:gd name="connsiteX4" fmla="*/ 3378860 w 5215446"/>
                <a:gd name="connsiteY4" fmla="*/ 1484464 h 2675905"/>
                <a:gd name="connsiteX5" fmla="*/ 4146997 w 5215446"/>
                <a:gd name="connsiteY5" fmla="*/ 734095 h 2675905"/>
                <a:gd name="connsiteX6" fmla="*/ 4584879 w 5215446"/>
                <a:gd name="connsiteY6" fmla="*/ 1506828 h 2675905"/>
                <a:gd name="connsiteX7" fmla="*/ 4481848 w 5215446"/>
                <a:gd name="connsiteY7" fmla="*/ 2421228 h 2675905"/>
                <a:gd name="connsiteX8" fmla="*/ 4494727 w 5215446"/>
                <a:gd name="connsiteY8" fmla="*/ 2181132 h 2675905"/>
                <a:gd name="connsiteX9" fmla="*/ 4472356 w 5215446"/>
                <a:gd name="connsiteY9" fmla="*/ 2653047 h 2675905"/>
                <a:gd name="connsiteX10" fmla="*/ 36188 w 5215446"/>
                <a:gd name="connsiteY10" fmla="*/ 2461257 h 2675905"/>
                <a:gd name="connsiteX11" fmla="*/ 38637 w 5215446"/>
                <a:gd name="connsiteY11" fmla="*/ 2459864 h 2675905"/>
                <a:gd name="connsiteX12" fmla="*/ 0 w 5215446"/>
                <a:gd name="connsiteY12" fmla="*/ 1365160 h 2675905"/>
                <a:gd name="connsiteX0" fmla="*/ 0 w 5215446"/>
                <a:gd name="connsiteY0" fmla="*/ 1365160 h 2675905"/>
                <a:gd name="connsiteX1" fmla="*/ 1068947 w 5215446"/>
                <a:gd name="connsiteY1" fmla="*/ 0 h 2675905"/>
                <a:gd name="connsiteX2" fmla="*/ 1649672 w 5215446"/>
                <a:gd name="connsiteY2" fmla="*/ 1056067 h 2675905"/>
                <a:gd name="connsiteX3" fmla="*/ 2318197 w 5215446"/>
                <a:gd name="connsiteY3" fmla="*/ 25757 h 2675905"/>
                <a:gd name="connsiteX4" fmla="*/ 3378860 w 5215446"/>
                <a:gd name="connsiteY4" fmla="*/ 1484464 h 2675905"/>
                <a:gd name="connsiteX5" fmla="*/ 4146997 w 5215446"/>
                <a:gd name="connsiteY5" fmla="*/ 734095 h 2675905"/>
                <a:gd name="connsiteX6" fmla="*/ 4584879 w 5215446"/>
                <a:gd name="connsiteY6" fmla="*/ 1506828 h 2675905"/>
                <a:gd name="connsiteX7" fmla="*/ 4481848 w 5215446"/>
                <a:gd name="connsiteY7" fmla="*/ 2421228 h 2675905"/>
                <a:gd name="connsiteX8" fmla="*/ 4494727 w 5215446"/>
                <a:gd name="connsiteY8" fmla="*/ 2181132 h 2675905"/>
                <a:gd name="connsiteX9" fmla="*/ 4472356 w 5215446"/>
                <a:gd name="connsiteY9" fmla="*/ 2653047 h 2675905"/>
                <a:gd name="connsiteX10" fmla="*/ 36188 w 5215446"/>
                <a:gd name="connsiteY10" fmla="*/ 2461257 h 2675905"/>
                <a:gd name="connsiteX11" fmla="*/ 38637 w 5215446"/>
                <a:gd name="connsiteY11" fmla="*/ 2459864 h 2675905"/>
                <a:gd name="connsiteX12" fmla="*/ 0 w 5215446"/>
                <a:gd name="connsiteY12" fmla="*/ 1365160 h 2675905"/>
                <a:gd name="connsiteX0" fmla="*/ 0 w 5215446"/>
                <a:gd name="connsiteY0" fmla="*/ 1365160 h 2675905"/>
                <a:gd name="connsiteX1" fmla="*/ 1068947 w 5215446"/>
                <a:gd name="connsiteY1" fmla="*/ 0 h 2675905"/>
                <a:gd name="connsiteX2" fmla="*/ 1649672 w 5215446"/>
                <a:gd name="connsiteY2" fmla="*/ 1056067 h 2675905"/>
                <a:gd name="connsiteX3" fmla="*/ 2318197 w 5215446"/>
                <a:gd name="connsiteY3" fmla="*/ 25757 h 2675905"/>
                <a:gd name="connsiteX4" fmla="*/ 3378860 w 5215446"/>
                <a:gd name="connsiteY4" fmla="*/ 1484464 h 2675905"/>
                <a:gd name="connsiteX5" fmla="*/ 4146997 w 5215446"/>
                <a:gd name="connsiteY5" fmla="*/ 734095 h 2675905"/>
                <a:gd name="connsiteX6" fmla="*/ 4584879 w 5215446"/>
                <a:gd name="connsiteY6" fmla="*/ 1506828 h 2675905"/>
                <a:gd name="connsiteX7" fmla="*/ 4481848 w 5215446"/>
                <a:gd name="connsiteY7" fmla="*/ 2421228 h 2675905"/>
                <a:gd name="connsiteX8" fmla="*/ 4494727 w 5215446"/>
                <a:gd name="connsiteY8" fmla="*/ 2181132 h 2675905"/>
                <a:gd name="connsiteX9" fmla="*/ 4472356 w 5215446"/>
                <a:gd name="connsiteY9" fmla="*/ 2653047 h 2675905"/>
                <a:gd name="connsiteX10" fmla="*/ 36188 w 5215446"/>
                <a:gd name="connsiteY10" fmla="*/ 2461257 h 2675905"/>
                <a:gd name="connsiteX11" fmla="*/ 38637 w 5215446"/>
                <a:gd name="connsiteY11" fmla="*/ 2459864 h 2675905"/>
                <a:gd name="connsiteX12" fmla="*/ 0 w 5215446"/>
                <a:gd name="connsiteY12" fmla="*/ 1365160 h 2675905"/>
                <a:gd name="connsiteX0" fmla="*/ 0 w 5215513"/>
                <a:gd name="connsiteY0" fmla="*/ 1365160 h 2675905"/>
                <a:gd name="connsiteX1" fmla="*/ 1068947 w 5215513"/>
                <a:gd name="connsiteY1" fmla="*/ 0 h 2675905"/>
                <a:gd name="connsiteX2" fmla="*/ 1649672 w 5215513"/>
                <a:gd name="connsiteY2" fmla="*/ 1056067 h 2675905"/>
                <a:gd name="connsiteX3" fmla="*/ 2318197 w 5215513"/>
                <a:gd name="connsiteY3" fmla="*/ 25757 h 2675905"/>
                <a:gd name="connsiteX4" fmla="*/ 3378860 w 5215513"/>
                <a:gd name="connsiteY4" fmla="*/ 1484464 h 2675905"/>
                <a:gd name="connsiteX5" fmla="*/ 4146997 w 5215513"/>
                <a:gd name="connsiteY5" fmla="*/ 734095 h 2675905"/>
                <a:gd name="connsiteX6" fmla="*/ 4584879 w 5215513"/>
                <a:gd name="connsiteY6" fmla="*/ 1506828 h 2675905"/>
                <a:gd name="connsiteX7" fmla="*/ 4481848 w 5215513"/>
                <a:gd name="connsiteY7" fmla="*/ 2421228 h 2675905"/>
                <a:gd name="connsiteX8" fmla="*/ 4494727 w 5215513"/>
                <a:gd name="connsiteY8" fmla="*/ 2181132 h 2675905"/>
                <a:gd name="connsiteX9" fmla="*/ 4472356 w 5215513"/>
                <a:gd name="connsiteY9" fmla="*/ 2653047 h 2675905"/>
                <a:gd name="connsiteX10" fmla="*/ 36188 w 5215513"/>
                <a:gd name="connsiteY10" fmla="*/ 2461257 h 2675905"/>
                <a:gd name="connsiteX11" fmla="*/ 38637 w 5215513"/>
                <a:gd name="connsiteY11" fmla="*/ 2459864 h 2675905"/>
                <a:gd name="connsiteX12" fmla="*/ 0 w 5215513"/>
                <a:gd name="connsiteY12" fmla="*/ 1365160 h 2675905"/>
                <a:gd name="connsiteX0" fmla="*/ 0 w 4584879"/>
                <a:gd name="connsiteY0" fmla="*/ 1365160 h 2675905"/>
                <a:gd name="connsiteX1" fmla="*/ 1068947 w 4584879"/>
                <a:gd name="connsiteY1" fmla="*/ 0 h 2675905"/>
                <a:gd name="connsiteX2" fmla="*/ 1649672 w 4584879"/>
                <a:gd name="connsiteY2" fmla="*/ 1056067 h 2675905"/>
                <a:gd name="connsiteX3" fmla="*/ 2318197 w 4584879"/>
                <a:gd name="connsiteY3" fmla="*/ 25757 h 2675905"/>
                <a:gd name="connsiteX4" fmla="*/ 3378860 w 4584879"/>
                <a:gd name="connsiteY4" fmla="*/ 1484464 h 2675905"/>
                <a:gd name="connsiteX5" fmla="*/ 4146997 w 4584879"/>
                <a:gd name="connsiteY5" fmla="*/ 734095 h 2675905"/>
                <a:gd name="connsiteX6" fmla="*/ 4584879 w 4584879"/>
                <a:gd name="connsiteY6" fmla="*/ 1506828 h 2675905"/>
                <a:gd name="connsiteX7" fmla="*/ 4481848 w 4584879"/>
                <a:gd name="connsiteY7" fmla="*/ 2421228 h 2675905"/>
                <a:gd name="connsiteX8" fmla="*/ 4494727 w 4584879"/>
                <a:gd name="connsiteY8" fmla="*/ 2181132 h 2675905"/>
                <a:gd name="connsiteX9" fmla="*/ 4472356 w 4584879"/>
                <a:gd name="connsiteY9" fmla="*/ 2653047 h 2675905"/>
                <a:gd name="connsiteX10" fmla="*/ 36188 w 4584879"/>
                <a:gd name="connsiteY10" fmla="*/ 2461257 h 2675905"/>
                <a:gd name="connsiteX11" fmla="*/ 38637 w 4584879"/>
                <a:gd name="connsiteY11" fmla="*/ 2459864 h 2675905"/>
                <a:gd name="connsiteX12" fmla="*/ 0 w 4584879"/>
                <a:gd name="connsiteY12" fmla="*/ 1365160 h 2675905"/>
                <a:gd name="connsiteX0" fmla="*/ 0 w 4584879"/>
                <a:gd name="connsiteY0" fmla="*/ 1365160 h 2675905"/>
                <a:gd name="connsiteX1" fmla="*/ 1068947 w 4584879"/>
                <a:gd name="connsiteY1" fmla="*/ 0 h 2675905"/>
                <a:gd name="connsiteX2" fmla="*/ 1649672 w 4584879"/>
                <a:gd name="connsiteY2" fmla="*/ 1056067 h 2675905"/>
                <a:gd name="connsiteX3" fmla="*/ 2318197 w 4584879"/>
                <a:gd name="connsiteY3" fmla="*/ 25757 h 2675905"/>
                <a:gd name="connsiteX4" fmla="*/ 3378860 w 4584879"/>
                <a:gd name="connsiteY4" fmla="*/ 1484464 h 2675905"/>
                <a:gd name="connsiteX5" fmla="*/ 4146997 w 4584879"/>
                <a:gd name="connsiteY5" fmla="*/ 734095 h 2675905"/>
                <a:gd name="connsiteX6" fmla="*/ 4584879 w 4584879"/>
                <a:gd name="connsiteY6" fmla="*/ 1506828 h 2675905"/>
                <a:gd name="connsiteX7" fmla="*/ 4481848 w 4584879"/>
                <a:gd name="connsiteY7" fmla="*/ 2421228 h 2675905"/>
                <a:gd name="connsiteX8" fmla="*/ 3637439 w 4584879"/>
                <a:gd name="connsiteY8" fmla="*/ 2466860 h 2675905"/>
                <a:gd name="connsiteX9" fmla="*/ 4472356 w 4584879"/>
                <a:gd name="connsiteY9" fmla="*/ 2653047 h 2675905"/>
                <a:gd name="connsiteX10" fmla="*/ 36188 w 4584879"/>
                <a:gd name="connsiteY10" fmla="*/ 2461257 h 2675905"/>
                <a:gd name="connsiteX11" fmla="*/ 38637 w 4584879"/>
                <a:gd name="connsiteY11" fmla="*/ 2459864 h 2675905"/>
                <a:gd name="connsiteX12" fmla="*/ 0 w 4584879"/>
                <a:gd name="connsiteY12" fmla="*/ 1365160 h 2675905"/>
                <a:gd name="connsiteX0" fmla="*/ 0 w 4584879"/>
                <a:gd name="connsiteY0" fmla="*/ 1365160 h 2675905"/>
                <a:gd name="connsiteX1" fmla="*/ 1068947 w 4584879"/>
                <a:gd name="connsiteY1" fmla="*/ 0 h 2675905"/>
                <a:gd name="connsiteX2" fmla="*/ 1649672 w 4584879"/>
                <a:gd name="connsiteY2" fmla="*/ 1056067 h 2675905"/>
                <a:gd name="connsiteX3" fmla="*/ 2318197 w 4584879"/>
                <a:gd name="connsiteY3" fmla="*/ 25757 h 2675905"/>
                <a:gd name="connsiteX4" fmla="*/ 3378860 w 4584879"/>
                <a:gd name="connsiteY4" fmla="*/ 1484464 h 2675905"/>
                <a:gd name="connsiteX5" fmla="*/ 4146997 w 4584879"/>
                <a:gd name="connsiteY5" fmla="*/ 734095 h 2675905"/>
                <a:gd name="connsiteX6" fmla="*/ 4584879 w 4584879"/>
                <a:gd name="connsiteY6" fmla="*/ 1506828 h 2675905"/>
                <a:gd name="connsiteX7" fmla="*/ 4481848 w 4584879"/>
                <a:gd name="connsiteY7" fmla="*/ 2421228 h 2675905"/>
                <a:gd name="connsiteX8" fmla="*/ 3637439 w 4584879"/>
                <a:gd name="connsiteY8" fmla="*/ 2466860 h 2675905"/>
                <a:gd name="connsiteX9" fmla="*/ 4472356 w 4584879"/>
                <a:gd name="connsiteY9" fmla="*/ 2653047 h 2675905"/>
                <a:gd name="connsiteX10" fmla="*/ 36188 w 4584879"/>
                <a:gd name="connsiteY10" fmla="*/ 2461257 h 2675905"/>
                <a:gd name="connsiteX11" fmla="*/ 38637 w 4584879"/>
                <a:gd name="connsiteY11" fmla="*/ 2459864 h 2675905"/>
                <a:gd name="connsiteX12" fmla="*/ 0 w 4584879"/>
                <a:gd name="connsiteY12" fmla="*/ 1365160 h 2675905"/>
                <a:gd name="connsiteX0" fmla="*/ 0 w 4767568"/>
                <a:gd name="connsiteY0" fmla="*/ 1365160 h 2706956"/>
                <a:gd name="connsiteX1" fmla="*/ 1068947 w 4767568"/>
                <a:gd name="connsiteY1" fmla="*/ 0 h 2706956"/>
                <a:gd name="connsiteX2" fmla="*/ 1649672 w 4767568"/>
                <a:gd name="connsiteY2" fmla="*/ 1056067 h 2706956"/>
                <a:gd name="connsiteX3" fmla="*/ 2318197 w 4767568"/>
                <a:gd name="connsiteY3" fmla="*/ 25757 h 2706956"/>
                <a:gd name="connsiteX4" fmla="*/ 3378860 w 4767568"/>
                <a:gd name="connsiteY4" fmla="*/ 1484464 h 2706956"/>
                <a:gd name="connsiteX5" fmla="*/ 4146997 w 4767568"/>
                <a:gd name="connsiteY5" fmla="*/ 734095 h 2706956"/>
                <a:gd name="connsiteX6" fmla="*/ 4584879 w 4767568"/>
                <a:gd name="connsiteY6" fmla="*/ 1506828 h 2706956"/>
                <a:gd name="connsiteX7" fmla="*/ 4767568 w 4767568"/>
                <a:gd name="connsiteY7" fmla="*/ 2706956 h 2706956"/>
                <a:gd name="connsiteX8" fmla="*/ 3637439 w 4767568"/>
                <a:gd name="connsiteY8" fmla="*/ 2466860 h 2706956"/>
                <a:gd name="connsiteX9" fmla="*/ 4472356 w 4767568"/>
                <a:gd name="connsiteY9" fmla="*/ 2653047 h 2706956"/>
                <a:gd name="connsiteX10" fmla="*/ 36188 w 4767568"/>
                <a:gd name="connsiteY10" fmla="*/ 2461257 h 2706956"/>
                <a:gd name="connsiteX11" fmla="*/ 38637 w 4767568"/>
                <a:gd name="connsiteY11" fmla="*/ 2459864 h 2706956"/>
                <a:gd name="connsiteX12" fmla="*/ 0 w 4767568"/>
                <a:gd name="connsiteY12" fmla="*/ 1365160 h 2706956"/>
                <a:gd name="connsiteX0" fmla="*/ 0 w 4584879"/>
                <a:gd name="connsiteY0" fmla="*/ 1365160 h 2706956"/>
                <a:gd name="connsiteX1" fmla="*/ 1068947 w 4584879"/>
                <a:gd name="connsiteY1" fmla="*/ 0 h 2706956"/>
                <a:gd name="connsiteX2" fmla="*/ 1649672 w 4584879"/>
                <a:gd name="connsiteY2" fmla="*/ 1056067 h 2706956"/>
                <a:gd name="connsiteX3" fmla="*/ 2318197 w 4584879"/>
                <a:gd name="connsiteY3" fmla="*/ 25757 h 2706956"/>
                <a:gd name="connsiteX4" fmla="*/ 3378860 w 4584879"/>
                <a:gd name="connsiteY4" fmla="*/ 1484464 h 2706956"/>
                <a:gd name="connsiteX5" fmla="*/ 4146997 w 4584879"/>
                <a:gd name="connsiteY5" fmla="*/ 734095 h 2706956"/>
                <a:gd name="connsiteX6" fmla="*/ 4584879 w 4584879"/>
                <a:gd name="connsiteY6" fmla="*/ 1506828 h 2706956"/>
                <a:gd name="connsiteX7" fmla="*/ 4553222 w 4584879"/>
                <a:gd name="connsiteY7" fmla="*/ 2706956 h 2706956"/>
                <a:gd name="connsiteX8" fmla="*/ 3637439 w 4584879"/>
                <a:gd name="connsiteY8" fmla="*/ 2466860 h 2706956"/>
                <a:gd name="connsiteX9" fmla="*/ 4472356 w 4584879"/>
                <a:gd name="connsiteY9" fmla="*/ 2653047 h 2706956"/>
                <a:gd name="connsiteX10" fmla="*/ 36188 w 4584879"/>
                <a:gd name="connsiteY10" fmla="*/ 2461257 h 2706956"/>
                <a:gd name="connsiteX11" fmla="*/ 38637 w 4584879"/>
                <a:gd name="connsiteY11" fmla="*/ 2459864 h 2706956"/>
                <a:gd name="connsiteX12" fmla="*/ 0 w 4584879"/>
                <a:gd name="connsiteY12" fmla="*/ 1365160 h 2706956"/>
                <a:gd name="connsiteX0" fmla="*/ 0 w 4584879"/>
                <a:gd name="connsiteY0" fmla="*/ 1365160 h 2706956"/>
                <a:gd name="connsiteX1" fmla="*/ 1068947 w 4584879"/>
                <a:gd name="connsiteY1" fmla="*/ 0 h 2706956"/>
                <a:gd name="connsiteX2" fmla="*/ 1649672 w 4584879"/>
                <a:gd name="connsiteY2" fmla="*/ 1056067 h 2706956"/>
                <a:gd name="connsiteX3" fmla="*/ 2318197 w 4584879"/>
                <a:gd name="connsiteY3" fmla="*/ 25757 h 2706956"/>
                <a:gd name="connsiteX4" fmla="*/ 3378860 w 4584879"/>
                <a:gd name="connsiteY4" fmla="*/ 1484464 h 2706956"/>
                <a:gd name="connsiteX5" fmla="*/ 3861213 w 4584879"/>
                <a:gd name="connsiteY5" fmla="*/ 1019823 h 2706956"/>
                <a:gd name="connsiteX6" fmla="*/ 4584879 w 4584879"/>
                <a:gd name="connsiteY6" fmla="*/ 1506828 h 2706956"/>
                <a:gd name="connsiteX7" fmla="*/ 4553222 w 4584879"/>
                <a:gd name="connsiteY7" fmla="*/ 2706956 h 2706956"/>
                <a:gd name="connsiteX8" fmla="*/ 3637439 w 4584879"/>
                <a:gd name="connsiteY8" fmla="*/ 2466860 h 2706956"/>
                <a:gd name="connsiteX9" fmla="*/ 4472356 w 4584879"/>
                <a:gd name="connsiteY9" fmla="*/ 2653047 h 2706956"/>
                <a:gd name="connsiteX10" fmla="*/ 36188 w 4584879"/>
                <a:gd name="connsiteY10" fmla="*/ 2461257 h 2706956"/>
                <a:gd name="connsiteX11" fmla="*/ 38637 w 4584879"/>
                <a:gd name="connsiteY11" fmla="*/ 2459864 h 2706956"/>
                <a:gd name="connsiteX12" fmla="*/ 0 w 4584879"/>
                <a:gd name="connsiteY12" fmla="*/ 1365160 h 2706956"/>
                <a:gd name="connsiteX0" fmla="*/ 0 w 4553222"/>
                <a:gd name="connsiteY0" fmla="*/ 1365160 h 2706956"/>
                <a:gd name="connsiteX1" fmla="*/ 1068947 w 4553222"/>
                <a:gd name="connsiteY1" fmla="*/ 0 h 2706956"/>
                <a:gd name="connsiteX2" fmla="*/ 1649672 w 4553222"/>
                <a:gd name="connsiteY2" fmla="*/ 1056067 h 2706956"/>
                <a:gd name="connsiteX3" fmla="*/ 2318197 w 4553222"/>
                <a:gd name="connsiteY3" fmla="*/ 25757 h 2706956"/>
                <a:gd name="connsiteX4" fmla="*/ 3378860 w 4553222"/>
                <a:gd name="connsiteY4" fmla="*/ 1484464 h 2706956"/>
                <a:gd name="connsiteX5" fmla="*/ 3861213 w 4553222"/>
                <a:gd name="connsiteY5" fmla="*/ 1019823 h 2706956"/>
                <a:gd name="connsiteX6" fmla="*/ 4553222 w 4553222"/>
                <a:gd name="connsiteY6" fmla="*/ 2706956 h 2706956"/>
                <a:gd name="connsiteX7" fmla="*/ 3637439 w 4553222"/>
                <a:gd name="connsiteY7" fmla="*/ 2466860 h 2706956"/>
                <a:gd name="connsiteX8" fmla="*/ 4472356 w 4553222"/>
                <a:gd name="connsiteY8" fmla="*/ 2653047 h 2706956"/>
                <a:gd name="connsiteX9" fmla="*/ 36188 w 4553222"/>
                <a:gd name="connsiteY9" fmla="*/ 2461257 h 2706956"/>
                <a:gd name="connsiteX10" fmla="*/ 38637 w 4553222"/>
                <a:gd name="connsiteY10" fmla="*/ 2459864 h 2706956"/>
                <a:gd name="connsiteX11" fmla="*/ 0 w 4553222"/>
                <a:gd name="connsiteY11" fmla="*/ 1365160 h 2706956"/>
                <a:gd name="connsiteX0" fmla="*/ 0 w 4553222"/>
                <a:gd name="connsiteY0" fmla="*/ 1365160 h 2706956"/>
                <a:gd name="connsiteX1" fmla="*/ 1068947 w 4553222"/>
                <a:gd name="connsiteY1" fmla="*/ 0 h 2706956"/>
                <a:gd name="connsiteX2" fmla="*/ 1649672 w 4553222"/>
                <a:gd name="connsiteY2" fmla="*/ 1056067 h 2706956"/>
                <a:gd name="connsiteX3" fmla="*/ 2318197 w 4553222"/>
                <a:gd name="connsiteY3" fmla="*/ 25757 h 2706956"/>
                <a:gd name="connsiteX4" fmla="*/ 3378860 w 4553222"/>
                <a:gd name="connsiteY4" fmla="*/ 1484464 h 2706956"/>
                <a:gd name="connsiteX5" fmla="*/ 3861213 w 4553222"/>
                <a:gd name="connsiteY5" fmla="*/ 1019823 h 2706956"/>
                <a:gd name="connsiteX6" fmla="*/ 4553222 w 4553222"/>
                <a:gd name="connsiteY6" fmla="*/ 2706956 h 2706956"/>
                <a:gd name="connsiteX7" fmla="*/ 3637439 w 4553222"/>
                <a:gd name="connsiteY7" fmla="*/ 2466860 h 2706956"/>
                <a:gd name="connsiteX8" fmla="*/ 36188 w 4553222"/>
                <a:gd name="connsiteY8" fmla="*/ 2461257 h 2706956"/>
                <a:gd name="connsiteX9" fmla="*/ 38637 w 4553222"/>
                <a:gd name="connsiteY9" fmla="*/ 2459864 h 2706956"/>
                <a:gd name="connsiteX10" fmla="*/ 0 w 4553222"/>
                <a:gd name="connsiteY10" fmla="*/ 1365160 h 2706956"/>
                <a:gd name="connsiteX0" fmla="*/ 0 w 3861213"/>
                <a:gd name="connsiteY0" fmla="*/ 1365160 h 2466860"/>
                <a:gd name="connsiteX1" fmla="*/ 1068947 w 3861213"/>
                <a:gd name="connsiteY1" fmla="*/ 0 h 2466860"/>
                <a:gd name="connsiteX2" fmla="*/ 1649672 w 3861213"/>
                <a:gd name="connsiteY2" fmla="*/ 1056067 h 2466860"/>
                <a:gd name="connsiteX3" fmla="*/ 2318197 w 3861213"/>
                <a:gd name="connsiteY3" fmla="*/ 25757 h 2466860"/>
                <a:gd name="connsiteX4" fmla="*/ 3378860 w 3861213"/>
                <a:gd name="connsiteY4" fmla="*/ 1484464 h 2466860"/>
                <a:gd name="connsiteX5" fmla="*/ 3861213 w 3861213"/>
                <a:gd name="connsiteY5" fmla="*/ 1019823 h 2466860"/>
                <a:gd name="connsiteX6" fmla="*/ 3637439 w 3861213"/>
                <a:gd name="connsiteY6" fmla="*/ 2466860 h 2466860"/>
                <a:gd name="connsiteX7" fmla="*/ 36188 w 3861213"/>
                <a:gd name="connsiteY7" fmla="*/ 2461257 h 2466860"/>
                <a:gd name="connsiteX8" fmla="*/ 38637 w 3861213"/>
                <a:gd name="connsiteY8" fmla="*/ 2459864 h 2466860"/>
                <a:gd name="connsiteX9" fmla="*/ 0 w 3861213"/>
                <a:gd name="connsiteY9" fmla="*/ 1365160 h 2466860"/>
                <a:gd name="connsiteX0" fmla="*/ 0 w 3861213"/>
                <a:gd name="connsiteY0" fmla="*/ 1365160 h 2466860"/>
                <a:gd name="connsiteX1" fmla="*/ 1068947 w 3861213"/>
                <a:gd name="connsiteY1" fmla="*/ 0 h 2466860"/>
                <a:gd name="connsiteX2" fmla="*/ 1649672 w 3861213"/>
                <a:gd name="connsiteY2" fmla="*/ 1056067 h 2466860"/>
                <a:gd name="connsiteX3" fmla="*/ 2318197 w 3861213"/>
                <a:gd name="connsiteY3" fmla="*/ 25757 h 2466860"/>
                <a:gd name="connsiteX4" fmla="*/ 3378860 w 3861213"/>
                <a:gd name="connsiteY4" fmla="*/ 1484464 h 2466860"/>
                <a:gd name="connsiteX5" fmla="*/ 3861213 w 3861213"/>
                <a:gd name="connsiteY5" fmla="*/ 1019823 h 2466860"/>
                <a:gd name="connsiteX6" fmla="*/ 3851721 w 3861213"/>
                <a:gd name="connsiteY6" fmla="*/ 2466860 h 2466860"/>
                <a:gd name="connsiteX7" fmla="*/ 36188 w 3861213"/>
                <a:gd name="connsiteY7" fmla="*/ 2461257 h 2466860"/>
                <a:gd name="connsiteX8" fmla="*/ 38637 w 3861213"/>
                <a:gd name="connsiteY8" fmla="*/ 2459864 h 2466860"/>
                <a:gd name="connsiteX9" fmla="*/ 0 w 3861213"/>
                <a:gd name="connsiteY9" fmla="*/ 1365160 h 2466860"/>
                <a:gd name="connsiteX0" fmla="*/ 0 w 3861213"/>
                <a:gd name="connsiteY0" fmla="*/ 1365160 h 2466860"/>
                <a:gd name="connsiteX1" fmla="*/ 1068947 w 3861213"/>
                <a:gd name="connsiteY1" fmla="*/ 0 h 2466860"/>
                <a:gd name="connsiteX2" fmla="*/ 1649672 w 3861213"/>
                <a:gd name="connsiteY2" fmla="*/ 1056067 h 2466860"/>
                <a:gd name="connsiteX3" fmla="*/ 2318197 w 3861213"/>
                <a:gd name="connsiteY3" fmla="*/ 25757 h 2466860"/>
                <a:gd name="connsiteX4" fmla="*/ 3378860 w 3861213"/>
                <a:gd name="connsiteY4" fmla="*/ 1484464 h 2466860"/>
                <a:gd name="connsiteX5" fmla="*/ 3861213 w 3861213"/>
                <a:gd name="connsiteY5" fmla="*/ 1019823 h 2466860"/>
                <a:gd name="connsiteX6" fmla="*/ 3851721 w 3861213"/>
                <a:gd name="connsiteY6" fmla="*/ 2466860 h 2466860"/>
                <a:gd name="connsiteX7" fmla="*/ 36188 w 3861213"/>
                <a:gd name="connsiteY7" fmla="*/ 2461257 h 2466860"/>
                <a:gd name="connsiteX8" fmla="*/ 38637 w 3861213"/>
                <a:gd name="connsiteY8" fmla="*/ 2459864 h 2466860"/>
                <a:gd name="connsiteX9" fmla="*/ 26496 w 3861213"/>
                <a:gd name="connsiteY9" fmla="*/ 1693282 h 2466860"/>
                <a:gd name="connsiteX10" fmla="*/ 0 w 3861213"/>
                <a:gd name="connsiteY10" fmla="*/ 1365160 h 2466860"/>
                <a:gd name="connsiteX0" fmla="*/ 773002 w 4634215"/>
                <a:gd name="connsiteY0" fmla="*/ 1365160 h 2466860"/>
                <a:gd name="connsiteX1" fmla="*/ 1841949 w 4634215"/>
                <a:gd name="connsiteY1" fmla="*/ 0 h 2466860"/>
                <a:gd name="connsiteX2" fmla="*/ 2422674 w 4634215"/>
                <a:gd name="connsiteY2" fmla="*/ 1056067 h 2466860"/>
                <a:gd name="connsiteX3" fmla="*/ 3091199 w 4634215"/>
                <a:gd name="connsiteY3" fmla="*/ 25757 h 2466860"/>
                <a:gd name="connsiteX4" fmla="*/ 4151862 w 4634215"/>
                <a:gd name="connsiteY4" fmla="*/ 1484464 h 2466860"/>
                <a:gd name="connsiteX5" fmla="*/ 4634215 w 4634215"/>
                <a:gd name="connsiteY5" fmla="*/ 1019823 h 2466860"/>
                <a:gd name="connsiteX6" fmla="*/ 4624723 w 4634215"/>
                <a:gd name="connsiteY6" fmla="*/ 2466860 h 2466860"/>
                <a:gd name="connsiteX7" fmla="*/ 809190 w 4634215"/>
                <a:gd name="connsiteY7" fmla="*/ 2461257 h 2466860"/>
                <a:gd name="connsiteX8" fmla="*/ 811639 w 4634215"/>
                <a:gd name="connsiteY8" fmla="*/ 2459864 h 2466860"/>
                <a:gd name="connsiteX9" fmla="*/ 799498 w 4634215"/>
                <a:gd name="connsiteY9" fmla="*/ 1693282 h 2466860"/>
                <a:gd name="connsiteX10" fmla="*/ 0 w 4634215"/>
                <a:gd name="connsiteY10" fmla="*/ 978878 h 2466860"/>
                <a:gd name="connsiteX11" fmla="*/ 773002 w 4634215"/>
                <a:gd name="connsiteY11" fmla="*/ 1365160 h 2466860"/>
                <a:gd name="connsiteX0" fmla="*/ 773002 w 4634215"/>
                <a:gd name="connsiteY0" fmla="*/ 1365160 h 2466860"/>
                <a:gd name="connsiteX1" fmla="*/ 1841949 w 4634215"/>
                <a:gd name="connsiteY1" fmla="*/ 0 h 2466860"/>
                <a:gd name="connsiteX2" fmla="*/ 2422674 w 4634215"/>
                <a:gd name="connsiteY2" fmla="*/ 1056067 h 2466860"/>
                <a:gd name="connsiteX3" fmla="*/ 3091199 w 4634215"/>
                <a:gd name="connsiteY3" fmla="*/ 25757 h 2466860"/>
                <a:gd name="connsiteX4" fmla="*/ 4151862 w 4634215"/>
                <a:gd name="connsiteY4" fmla="*/ 1484464 h 2466860"/>
                <a:gd name="connsiteX5" fmla="*/ 4634215 w 4634215"/>
                <a:gd name="connsiteY5" fmla="*/ 1019823 h 2466860"/>
                <a:gd name="connsiteX6" fmla="*/ 4624723 w 4634215"/>
                <a:gd name="connsiteY6" fmla="*/ 2466860 h 2466860"/>
                <a:gd name="connsiteX7" fmla="*/ 809190 w 4634215"/>
                <a:gd name="connsiteY7" fmla="*/ 2461257 h 2466860"/>
                <a:gd name="connsiteX8" fmla="*/ 811639 w 4634215"/>
                <a:gd name="connsiteY8" fmla="*/ 2459864 h 2466860"/>
                <a:gd name="connsiteX9" fmla="*/ 799498 w 4634215"/>
                <a:gd name="connsiteY9" fmla="*/ 1693282 h 2466860"/>
                <a:gd name="connsiteX10" fmla="*/ 0 w 4634215"/>
                <a:gd name="connsiteY10" fmla="*/ 1407482 h 2466860"/>
                <a:gd name="connsiteX11" fmla="*/ 773002 w 4634215"/>
                <a:gd name="connsiteY11" fmla="*/ 1365160 h 2466860"/>
                <a:gd name="connsiteX0" fmla="*/ 773002 w 4634215"/>
                <a:gd name="connsiteY0" fmla="*/ 1365160 h 2466860"/>
                <a:gd name="connsiteX1" fmla="*/ 1841949 w 4634215"/>
                <a:gd name="connsiteY1" fmla="*/ 0 h 2466860"/>
                <a:gd name="connsiteX2" fmla="*/ 2422674 w 4634215"/>
                <a:gd name="connsiteY2" fmla="*/ 1056067 h 2466860"/>
                <a:gd name="connsiteX3" fmla="*/ 3091199 w 4634215"/>
                <a:gd name="connsiteY3" fmla="*/ 25757 h 2466860"/>
                <a:gd name="connsiteX4" fmla="*/ 4151862 w 4634215"/>
                <a:gd name="connsiteY4" fmla="*/ 1484464 h 2466860"/>
                <a:gd name="connsiteX5" fmla="*/ 4634215 w 4634215"/>
                <a:gd name="connsiteY5" fmla="*/ 1019823 h 2466860"/>
                <a:gd name="connsiteX6" fmla="*/ 4624723 w 4634215"/>
                <a:gd name="connsiteY6" fmla="*/ 2466860 h 2466860"/>
                <a:gd name="connsiteX7" fmla="*/ 809190 w 4634215"/>
                <a:gd name="connsiteY7" fmla="*/ 2461257 h 2466860"/>
                <a:gd name="connsiteX8" fmla="*/ 811639 w 4634215"/>
                <a:gd name="connsiteY8" fmla="*/ 2459864 h 2466860"/>
                <a:gd name="connsiteX9" fmla="*/ 227962 w 4634215"/>
                <a:gd name="connsiteY9" fmla="*/ 2264762 h 2466860"/>
                <a:gd name="connsiteX10" fmla="*/ 0 w 4634215"/>
                <a:gd name="connsiteY10" fmla="*/ 1407482 h 2466860"/>
                <a:gd name="connsiteX11" fmla="*/ 773002 w 4634215"/>
                <a:gd name="connsiteY11" fmla="*/ 1365160 h 2466860"/>
                <a:gd name="connsiteX0" fmla="*/ 773002 w 4634215"/>
                <a:gd name="connsiteY0" fmla="*/ 1365160 h 2466860"/>
                <a:gd name="connsiteX1" fmla="*/ 1841949 w 4634215"/>
                <a:gd name="connsiteY1" fmla="*/ 0 h 2466860"/>
                <a:gd name="connsiteX2" fmla="*/ 2422674 w 4634215"/>
                <a:gd name="connsiteY2" fmla="*/ 1056067 h 2466860"/>
                <a:gd name="connsiteX3" fmla="*/ 3091199 w 4634215"/>
                <a:gd name="connsiteY3" fmla="*/ 25757 h 2466860"/>
                <a:gd name="connsiteX4" fmla="*/ 4151862 w 4634215"/>
                <a:gd name="connsiteY4" fmla="*/ 1484464 h 2466860"/>
                <a:gd name="connsiteX5" fmla="*/ 4634215 w 4634215"/>
                <a:gd name="connsiteY5" fmla="*/ 1019823 h 2466860"/>
                <a:gd name="connsiteX6" fmla="*/ 4624723 w 4634215"/>
                <a:gd name="connsiteY6" fmla="*/ 2466860 h 2466860"/>
                <a:gd name="connsiteX7" fmla="*/ 809190 w 4634215"/>
                <a:gd name="connsiteY7" fmla="*/ 2461257 h 2466860"/>
                <a:gd name="connsiteX8" fmla="*/ 811639 w 4634215"/>
                <a:gd name="connsiteY8" fmla="*/ 2459864 h 2466860"/>
                <a:gd name="connsiteX9" fmla="*/ 227962 w 4634215"/>
                <a:gd name="connsiteY9" fmla="*/ 2264762 h 2466860"/>
                <a:gd name="connsiteX10" fmla="*/ 0 w 4634215"/>
                <a:gd name="connsiteY10" fmla="*/ 1407482 h 2466860"/>
                <a:gd name="connsiteX11" fmla="*/ 773002 w 4634215"/>
                <a:gd name="connsiteY11" fmla="*/ 1365160 h 2466860"/>
                <a:gd name="connsiteX0" fmla="*/ 773002 w 4634215"/>
                <a:gd name="connsiteY0" fmla="*/ 1365160 h 2466860"/>
                <a:gd name="connsiteX1" fmla="*/ 1841949 w 4634215"/>
                <a:gd name="connsiteY1" fmla="*/ 0 h 2466860"/>
                <a:gd name="connsiteX2" fmla="*/ 2422674 w 4634215"/>
                <a:gd name="connsiteY2" fmla="*/ 1056067 h 2466860"/>
                <a:gd name="connsiteX3" fmla="*/ 3091199 w 4634215"/>
                <a:gd name="connsiteY3" fmla="*/ 25757 h 2466860"/>
                <a:gd name="connsiteX4" fmla="*/ 4151862 w 4634215"/>
                <a:gd name="connsiteY4" fmla="*/ 1484464 h 2466860"/>
                <a:gd name="connsiteX5" fmla="*/ 4634215 w 4634215"/>
                <a:gd name="connsiteY5" fmla="*/ 1019823 h 2466860"/>
                <a:gd name="connsiteX6" fmla="*/ 4624723 w 4634215"/>
                <a:gd name="connsiteY6" fmla="*/ 2466860 h 2466860"/>
                <a:gd name="connsiteX7" fmla="*/ 809190 w 4634215"/>
                <a:gd name="connsiteY7" fmla="*/ 2461257 h 2466860"/>
                <a:gd name="connsiteX8" fmla="*/ 811639 w 4634215"/>
                <a:gd name="connsiteY8" fmla="*/ 2459864 h 2466860"/>
                <a:gd name="connsiteX9" fmla="*/ 227962 w 4634215"/>
                <a:gd name="connsiteY9" fmla="*/ 2264762 h 2466860"/>
                <a:gd name="connsiteX10" fmla="*/ 0 w 4634215"/>
                <a:gd name="connsiteY10" fmla="*/ 1407482 h 2466860"/>
                <a:gd name="connsiteX11" fmla="*/ 773002 w 4634215"/>
                <a:gd name="connsiteY11" fmla="*/ 1365160 h 2466860"/>
                <a:gd name="connsiteX0" fmla="*/ 773002 w 4634215"/>
                <a:gd name="connsiteY0" fmla="*/ 1365160 h 2466860"/>
                <a:gd name="connsiteX1" fmla="*/ 1841949 w 4634215"/>
                <a:gd name="connsiteY1" fmla="*/ 0 h 2466860"/>
                <a:gd name="connsiteX2" fmla="*/ 2422674 w 4634215"/>
                <a:gd name="connsiteY2" fmla="*/ 1056067 h 2466860"/>
                <a:gd name="connsiteX3" fmla="*/ 3091199 w 4634215"/>
                <a:gd name="connsiteY3" fmla="*/ 25757 h 2466860"/>
                <a:gd name="connsiteX4" fmla="*/ 4151862 w 4634215"/>
                <a:gd name="connsiteY4" fmla="*/ 1484464 h 2466860"/>
                <a:gd name="connsiteX5" fmla="*/ 4634215 w 4634215"/>
                <a:gd name="connsiteY5" fmla="*/ 1019823 h 2466860"/>
                <a:gd name="connsiteX6" fmla="*/ 4624723 w 4634215"/>
                <a:gd name="connsiteY6" fmla="*/ 2466860 h 2466860"/>
                <a:gd name="connsiteX7" fmla="*/ 809190 w 4634215"/>
                <a:gd name="connsiteY7" fmla="*/ 2461257 h 2466860"/>
                <a:gd name="connsiteX8" fmla="*/ 811639 w 4634215"/>
                <a:gd name="connsiteY8" fmla="*/ 2459864 h 2466860"/>
                <a:gd name="connsiteX9" fmla="*/ 227962 w 4634215"/>
                <a:gd name="connsiteY9" fmla="*/ 2264762 h 2466860"/>
                <a:gd name="connsiteX10" fmla="*/ 0 w 4634215"/>
                <a:gd name="connsiteY10" fmla="*/ 1407482 h 2466860"/>
                <a:gd name="connsiteX11" fmla="*/ 773002 w 4634215"/>
                <a:gd name="connsiteY11" fmla="*/ 1365160 h 2466860"/>
                <a:gd name="connsiteX0" fmla="*/ 773002 w 4634215"/>
                <a:gd name="connsiteY0" fmla="*/ 1365160 h 2466860"/>
                <a:gd name="connsiteX1" fmla="*/ 1841949 w 4634215"/>
                <a:gd name="connsiteY1" fmla="*/ 0 h 2466860"/>
                <a:gd name="connsiteX2" fmla="*/ 2422674 w 4634215"/>
                <a:gd name="connsiteY2" fmla="*/ 1056067 h 2466860"/>
                <a:gd name="connsiteX3" fmla="*/ 3091199 w 4634215"/>
                <a:gd name="connsiteY3" fmla="*/ 25757 h 2466860"/>
                <a:gd name="connsiteX4" fmla="*/ 4151862 w 4634215"/>
                <a:gd name="connsiteY4" fmla="*/ 1484464 h 2466860"/>
                <a:gd name="connsiteX5" fmla="*/ 4634215 w 4634215"/>
                <a:gd name="connsiteY5" fmla="*/ 1019823 h 2466860"/>
                <a:gd name="connsiteX6" fmla="*/ 4624723 w 4634215"/>
                <a:gd name="connsiteY6" fmla="*/ 2466860 h 2466860"/>
                <a:gd name="connsiteX7" fmla="*/ 809190 w 4634215"/>
                <a:gd name="connsiteY7" fmla="*/ 2461257 h 2466860"/>
                <a:gd name="connsiteX8" fmla="*/ 811639 w 4634215"/>
                <a:gd name="connsiteY8" fmla="*/ 2459864 h 2466860"/>
                <a:gd name="connsiteX9" fmla="*/ 227962 w 4634215"/>
                <a:gd name="connsiteY9" fmla="*/ 2264762 h 2466860"/>
                <a:gd name="connsiteX10" fmla="*/ 0 w 4634215"/>
                <a:gd name="connsiteY10" fmla="*/ 1407482 h 2466860"/>
                <a:gd name="connsiteX11" fmla="*/ 773002 w 4634215"/>
                <a:gd name="connsiteY11" fmla="*/ 1365160 h 2466860"/>
                <a:gd name="connsiteX0" fmla="*/ 773002 w 4634215"/>
                <a:gd name="connsiteY0" fmla="*/ 1365160 h 2466860"/>
                <a:gd name="connsiteX1" fmla="*/ 1841949 w 4634215"/>
                <a:gd name="connsiteY1" fmla="*/ 0 h 2466860"/>
                <a:gd name="connsiteX2" fmla="*/ 2422674 w 4634215"/>
                <a:gd name="connsiteY2" fmla="*/ 1056067 h 2466860"/>
                <a:gd name="connsiteX3" fmla="*/ 3091199 w 4634215"/>
                <a:gd name="connsiteY3" fmla="*/ 25757 h 2466860"/>
                <a:gd name="connsiteX4" fmla="*/ 4151862 w 4634215"/>
                <a:gd name="connsiteY4" fmla="*/ 1484464 h 2466860"/>
                <a:gd name="connsiteX5" fmla="*/ 4634215 w 4634215"/>
                <a:gd name="connsiteY5" fmla="*/ 1019823 h 2466860"/>
                <a:gd name="connsiteX6" fmla="*/ 4624723 w 4634215"/>
                <a:gd name="connsiteY6" fmla="*/ 2466860 h 2466860"/>
                <a:gd name="connsiteX7" fmla="*/ 809190 w 4634215"/>
                <a:gd name="connsiteY7" fmla="*/ 2461257 h 2466860"/>
                <a:gd name="connsiteX8" fmla="*/ 811639 w 4634215"/>
                <a:gd name="connsiteY8" fmla="*/ 2459864 h 2466860"/>
                <a:gd name="connsiteX9" fmla="*/ 227962 w 4634215"/>
                <a:gd name="connsiteY9" fmla="*/ 2264762 h 2466860"/>
                <a:gd name="connsiteX10" fmla="*/ 0 w 4634215"/>
                <a:gd name="connsiteY10" fmla="*/ 1407482 h 2466860"/>
                <a:gd name="connsiteX11" fmla="*/ 73825 w 4634215"/>
                <a:gd name="connsiteY11" fmla="*/ 1405506 h 2466860"/>
                <a:gd name="connsiteX12" fmla="*/ 773002 w 4634215"/>
                <a:gd name="connsiteY12" fmla="*/ 1365160 h 2466860"/>
                <a:gd name="connsiteX0" fmla="*/ 773002 w 4634215"/>
                <a:gd name="connsiteY0" fmla="*/ 1365160 h 2466860"/>
                <a:gd name="connsiteX1" fmla="*/ 1841949 w 4634215"/>
                <a:gd name="connsiteY1" fmla="*/ 0 h 2466860"/>
                <a:gd name="connsiteX2" fmla="*/ 2422674 w 4634215"/>
                <a:gd name="connsiteY2" fmla="*/ 1056067 h 2466860"/>
                <a:gd name="connsiteX3" fmla="*/ 3091199 w 4634215"/>
                <a:gd name="connsiteY3" fmla="*/ 25757 h 2466860"/>
                <a:gd name="connsiteX4" fmla="*/ 4151862 w 4634215"/>
                <a:gd name="connsiteY4" fmla="*/ 1484464 h 2466860"/>
                <a:gd name="connsiteX5" fmla="*/ 4634215 w 4634215"/>
                <a:gd name="connsiteY5" fmla="*/ 1019823 h 2466860"/>
                <a:gd name="connsiteX6" fmla="*/ 4624723 w 4634215"/>
                <a:gd name="connsiteY6" fmla="*/ 2466860 h 2466860"/>
                <a:gd name="connsiteX7" fmla="*/ 809190 w 4634215"/>
                <a:gd name="connsiteY7" fmla="*/ 2461257 h 2466860"/>
                <a:gd name="connsiteX8" fmla="*/ 811639 w 4634215"/>
                <a:gd name="connsiteY8" fmla="*/ 2459864 h 2466860"/>
                <a:gd name="connsiteX9" fmla="*/ 227962 w 4634215"/>
                <a:gd name="connsiteY9" fmla="*/ 2264762 h 2466860"/>
                <a:gd name="connsiteX10" fmla="*/ 0 w 4634215"/>
                <a:gd name="connsiteY10" fmla="*/ 1407482 h 2466860"/>
                <a:gd name="connsiteX11" fmla="*/ 71444 w 4634215"/>
                <a:gd name="connsiteY11" fmla="*/ 1476920 h 2466860"/>
                <a:gd name="connsiteX12" fmla="*/ 73825 w 4634215"/>
                <a:gd name="connsiteY12" fmla="*/ 1405506 h 2466860"/>
                <a:gd name="connsiteX13" fmla="*/ 773002 w 4634215"/>
                <a:gd name="connsiteY13" fmla="*/ 1365160 h 2466860"/>
                <a:gd name="connsiteX0" fmla="*/ 773002 w 4634215"/>
                <a:gd name="connsiteY0" fmla="*/ 1365160 h 2466860"/>
                <a:gd name="connsiteX1" fmla="*/ 1841949 w 4634215"/>
                <a:gd name="connsiteY1" fmla="*/ 0 h 2466860"/>
                <a:gd name="connsiteX2" fmla="*/ 2422674 w 4634215"/>
                <a:gd name="connsiteY2" fmla="*/ 1056067 h 2466860"/>
                <a:gd name="connsiteX3" fmla="*/ 3091199 w 4634215"/>
                <a:gd name="connsiteY3" fmla="*/ 25757 h 2466860"/>
                <a:gd name="connsiteX4" fmla="*/ 4151862 w 4634215"/>
                <a:gd name="connsiteY4" fmla="*/ 1484464 h 2466860"/>
                <a:gd name="connsiteX5" fmla="*/ 4634215 w 4634215"/>
                <a:gd name="connsiteY5" fmla="*/ 1019823 h 2466860"/>
                <a:gd name="connsiteX6" fmla="*/ 4624723 w 4634215"/>
                <a:gd name="connsiteY6" fmla="*/ 2466860 h 2466860"/>
                <a:gd name="connsiteX7" fmla="*/ 809190 w 4634215"/>
                <a:gd name="connsiteY7" fmla="*/ 2461257 h 2466860"/>
                <a:gd name="connsiteX8" fmla="*/ 811639 w 4634215"/>
                <a:gd name="connsiteY8" fmla="*/ 2459864 h 2466860"/>
                <a:gd name="connsiteX9" fmla="*/ 227962 w 4634215"/>
                <a:gd name="connsiteY9" fmla="*/ 2264762 h 2466860"/>
                <a:gd name="connsiteX10" fmla="*/ 0 w 4634215"/>
                <a:gd name="connsiteY10" fmla="*/ 1407458 h 2466860"/>
                <a:gd name="connsiteX11" fmla="*/ 71444 w 4634215"/>
                <a:gd name="connsiteY11" fmla="*/ 1476920 h 2466860"/>
                <a:gd name="connsiteX12" fmla="*/ 73825 w 4634215"/>
                <a:gd name="connsiteY12" fmla="*/ 1405506 h 2466860"/>
                <a:gd name="connsiteX13" fmla="*/ 773002 w 4634215"/>
                <a:gd name="connsiteY13" fmla="*/ 1365160 h 2466860"/>
                <a:gd name="connsiteX0" fmla="*/ 701558 w 4562771"/>
                <a:gd name="connsiteY0" fmla="*/ 1365160 h 2466860"/>
                <a:gd name="connsiteX1" fmla="*/ 1770505 w 4562771"/>
                <a:gd name="connsiteY1" fmla="*/ 0 h 2466860"/>
                <a:gd name="connsiteX2" fmla="*/ 2351230 w 4562771"/>
                <a:gd name="connsiteY2" fmla="*/ 1056067 h 2466860"/>
                <a:gd name="connsiteX3" fmla="*/ 3019755 w 4562771"/>
                <a:gd name="connsiteY3" fmla="*/ 25757 h 2466860"/>
                <a:gd name="connsiteX4" fmla="*/ 4080418 w 4562771"/>
                <a:gd name="connsiteY4" fmla="*/ 1484464 h 2466860"/>
                <a:gd name="connsiteX5" fmla="*/ 4562771 w 4562771"/>
                <a:gd name="connsiteY5" fmla="*/ 1019823 h 2466860"/>
                <a:gd name="connsiteX6" fmla="*/ 4553279 w 4562771"/>
                <a:gd name="connsiteY6" fmla="*/ 2466860 h 2466860"/>
                <a:gd name="connsiteX7" fmla="*/ 737746 w 4562771"/>
                <a:gd name="connsiteY7" fmla="*/ 2461257 h 2466860"/>
                <a:gd name="connsiteX8" fmla="*/ 740195 w 4562771"/>
                <a:gd name="connsiteY8" fmla="*/ 2459864 h 2466860"/>
                <a:gd name="connsiteX9" fmla="*/ 156518 w 4562771"/>
                <a:gd name="connsiteY9" fmla="*/ 2264762 h 2466860"/>
                <a:gd name="connsiteX10" fmla="*/ 0 w 4562771"/>
                <a:gd name="connsiteY10" fmla="*/ 1476920 h 2466860"/>
                <a:gd name="connsiteX11" fmla="*/ 2381 w 4562771"/>
                <a:gd name="connsiteY11" fmla="*/ 1405506 h 2466860"/>
                <a:gd name="connsiteX12" fmla="*/ 701558 w 4562771"/>
                <a:gd name="connsiteY12" fmla="*/ 1365160 h 2466860"/>
                <a:gd name="connsiteX0" fmla="*/ 701590 w 4562803"/>
                <a:gd name="connsiteY0" fmla="*/ 1365160 h 2466860"/>
                <a:gd name="connsiteX1" fmla="*/ 1770537 w 4562803"/>
                <a:gd name="connsiteY1" fmla="*/ 0 h 2466860"/>
                <a:gd name="connsiteX2" fmla="*/ 2351262 w 4562803"/>
                <a:gd name="connsiteY2" fmla="*/ 1056067 h 2466860"/>
                <a:gd name="connsiteX3" fmla="*/ 3019787 w 4562803"/>
                <a:gd name="connsiteY3" fmla="*/ 25757 h 2466860"/>
                <a:gd name="connsiteX4" fmla="*/ 4080450 w 4562803"/>
                <a:gd name="connsiteY4" fmla="*/ 1484464 h 2466860"/>
                <a:gd name="connsiteX5" fmla="*/ 4562803 w 4562803"/>
                <a:gd name="connsiteY5" fmla="*/ 1019823 h 2466860"/>
                <a:gd name="connsiteX6" fmla="*/ 4553311 w 4562803"/>
                <a:gd name="connsiteY6" fmla="*/ 2466860 h 2466860"/>
                <a:gd name="connsiteX7" fmla="*/ 737778 w 4562803"/>
                <a:gd name="connsiteY7" fmla="*/ 2461257 h 2466860"/>
                <a:gd name="connsiteX8" fmla="*/ 740227 w 4562803"/>
                <a:gd name="connsiteY8" fmla="*/ 2459864 h 2466860"/>
                <a:gd name="connsiteX9" fmla="*/ 156550 w 4562803"/>
                <a:gd name="connsiteY9" fmla="*/ 2264762 h 2466860"/>
                <a:gd name="connsiteX10" fmla="*/ 0 w 4562803"/>
                <a:gd name="connsiteY10" fmla="*/ 1762648 h 2466860"/>
                <a:gd name="connsiteX11" fmla="*/ 2413 w 4562803"/>
                <a:gd name="connsiteY11" fmla="*/ 1405506 h 2466860"/>
                <a:gd name="connsiteX12" fmla="*/ 701590 w 4562803"/>
                <a:gd name="connsiteY12" fmla="*/ 1365160 h 24668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562803" h="2466860">
                  <a:moveTo>
                    <a:pt x="701590" y="1365160"/>
                  </a:moveTo>
                  <a:lnTo>
                    <a:pt x="1770537" y="0"/>
                  </a:lnTo>
                  <a:lnTo>
                    <a:pt x="2351262" y="1056067"/>
                  </a:lnTo>
                  <a:lnTo>
                    <a:pt x="3019787" y="25757"/>
                  </a:lnTo>
                  <a:lnTo>
                    <a:pt x="4080450" y="1484464"/>
                  </a:lnTo>
                  <a:lnTo>
                    <a:pt x="4562803" y="1019823"/>
                  </a:lnTo>
                  <a:lnTo>
                    <a:pt x="4553311" y="2466860"/>
                  </a:lnTo>
                  <a:cubicBezTo>
                    <a:pt x="3800472" y="2425910"/>
                    <a:pt x="1337578" y="2462423"/>
                    <a:pt x="737778" y="2461257"/>
                  </a:cubicBezTo>
                  <a:lnTo>
                    <a:pt x="740227" y="2459864"/>
                  </a:lnTo>
                  <a:lnTo>
                    <a:pt x="156550" y="2264762"/>
                  </a:lnTo>
                  <a:lnTo>
                    <a:pt x="0" y="1762648"/>
                  </a:lnTo>
                  <a:cubicBezTo>
                    <a:pt x="794" y="1738843"/>
                    <a:pt x="1619" y="1429311"/>
                    <a:pt x="2413" y="1405506"/>
                  </a:cubicBezTo>
                  <a:lnTo>
                    <a:pt x="701590" y="1365160"/>
                  </a:lnTo>
                  <a:close/>
                </a:path>
              </a:pathLst>
            </a:custGeom>
            <a:solidFill>
              <a:srgbClr val="4F81BD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6275" name="Group 3023"/>
            <p:cNvGrpSpPr/>
            <p:nvPr/>
          </p:nvGrpSpPr>
          <p:grpSpPr>
            <a:xfrm>
              <a:off x="3429019" y="4813681"/>
              <a:ext cx="2143113" cy="797978"/>
              <a:chOff x="3857620" y="3714752"/>
              <a:chExt cx="4572032" cy="1357321"/>
            </a:xfrm>
          </p:grpSpPr>
          <p:sp>
            <p:nvSpPr>
              <p:cNvPr id="6279" name="Flowchart: Document 6278"/>
              <p:cNvSpPr/>
              <p:nvPr/>
            </p:nvSpPr>
            <p:spPr>
              <a:xfrm rot="10800000">
                <a:off x="3857620" y="3714752"/>
                <a:ext cx="2000264" cy="1214446"/>
              </a:xfrm>
              <a:prstGeom prst="flowChartDocument">
                <a:avLst/>
              </a:prstGeom>
              <a:solidFill>
                <a:srgbClr val="9BBB59">
                  <a:lumMod val="75000"/>
                </a:srgb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280" name="Flowchart: Document 6279"/>
              <p:cNvSpPr/>
              <p:nvPr/>
            </p:nvSpPr>
            <p:spPr>
              <a:xfrm rot="10800000" flipH="1">
                <a:off x="4929190" y="3714752"/>
                <a:ext cx="1928826" cy="1214446"/>
              </a:xfrm>
              <a:prstGeom prst="flowChartDocument">
                <a:avLst/>
              </a:prstGeom>
              <a:solidFill>
                <a:srgbClr val="9BBB59">
                  <a:lumMod val="75000"/>
                </a:srgb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281" name="Flowchart: Document 6280"/>
              <p:cNvSpPr/>
              <p:nvPr/>
            </p:nvSpPr>
            <p:spPr>
              <a:xfrm rot="10800000" flipH="1">
                <a:off x="6500826" y="3857627"/>
                <a:ext cx="1928826" cy="1214446"/>
              </a:xfrm>
              <a:prstGeom prst="flowChartDocument">
                <a:avLst/>
              </a:prstGeom>
              <a:solidFill>
                <a:srgbClr val="9BBB59">
                  <a:lumMod val="75000"/>
                </a:srgb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6276" name="Flowchart: Process 6275"/>
            <p:cNvSpPr/>
            <p:nvPr/>
          </p:nvSpPr>
          <p:spPr>
            <a:xfrm>
              <a:off x="3429019" y="5100953"/>
              <a:ext cx="2143113" cy="542625"/>
            </a:xfrm>
            <a:prstGeom prst="flowChartProcess">
              <a:avLst/>
            </a:prstGeom>
            <a:solidFill>
              <a:srgbClr val="9BBB59">
                <a:lumMod val="40000"/>
                <a:lumOff val="60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277" name="Freeform 6276"/>
            <p:cNvSpPr/>
            <p:nvPr/>
          </p:nvSpPr>
          <p:spPr>
            <a:xfrm>
              <a:off x="4062423" y="4170358"/>
              <a:ext cx="329310" cy="333754"/>
            </a:xfrm>
            <a:custGeom>
              <a:avLst/>
              <a:gdLst>
                <a:gd name="connsiteX0" fmla="*/ 0 w 695459"/>
                <a:gd name="connsiteY0" fmla="*/ 502276 h 746974"/>
                <a:gd name="connsiteX1" fmla="*/ 412124 w 695459"/>
                <a:gd name="connsiteY1" fmla="*/ 0 h 746974"/>
                <a:gd name="connsiteX2" fmla="*/ 695459 w 695459"/>
                <a:gd name="connsiteY2" fmla="*/ 553791 h 746974"/>
                <a:gd name="connsiteX3" fmla="*/ 540912 w 695459"/>
                <a:gd name="connsiteY3" fmla="*/ 734095 h 746974"/>
                <a:gd name="connsiteX4" fmla="*/ 425002 w 695459"/>
                <a:gd name="connsiteY4" fmla="*/ 502276 h 746974"/>
                <a:gd name="connsiteX5" fmla="*/ 309093 w 695459"/>
                <a:gd name="connsiteY5" fmla="*/ 708338 h 746974"/>
                <a:gd name="connsiteX6" fmla="*/ 193183 w 695459"/>
                <a:gd name="connsiteY6" fmla="*/ 528034 h 746974"/>
                <a:gd name="connsiteX7" fmla="*/ 51515 w 695459"/>
                <a:gd name="connsiteY7" fmla="*/ 746974 h 746974"/>
                <a:gd name="connsiteX8" fmla="*/ 0 w 695459"/>
                <a:gd name="connsiteY8" fmla="*/ 502276 h 746974"/>
                <a:gd name="connsiteX0" fmla="*/ 0 w 695459"/>
                <a:gd name="connsiteY0" fmla="*/ 502276 h 746974"/>
                <a:gd name="connsiteX1" fmla="*/ 412124 w 695459"/>
                <a:gd name="connsiteY1" fmla="*/ 0 h 746974"/>
                <a:gd name="connsiteX2" fmla="*/ 695459 w 695459"/>
                <a:gd name="connsiteY2" fmla="*/ 553791 h 746974"/>
                <a:gd name="connsiteX3" fmla="*/ 540912 w 695459"/>
                <a:gd name="connsiteY3" fmla="*/ 734095 h 746974"/>
                <a:gd name="connsiteX4" fmla="*/ 425002 w 695459"/>
                <a:gd name="connsiteY4" fmla="*/ 502276 h 746974"/>
                <a:gd name="connsiteX5" fmla="*/ 309093 w 695459"/>
                <a:gd name="connsiteY5" fmla="*/ 708338 h 746974"/>
                <a:gd name="connsiteX6" fmla="*/ 193183 w 695459"/>
                <a:gd name="connsiteY6" fmla="*/ 528034 h 746974"/>
                <a:gd name="connsiteX7" fmla="*/ 51515 w 695459"/>
                <a:gd name="connsiteY7" fmla="*/ 746974 h 746974"/>
                <a:gd name="connsiteX8" fmla="*/ 0 w 695459"/>
                <a:gd name="connsiteY8" fmla="*/ 502276 h 746974"/>
                <a:gd name="connsiteX0" fmla="*/ 0 w 695459"/>
                <a:gd name="connsiteY0" fmla="*/ 502276 h 746974"/>
                <a:gd name="connsiteX1" fmla="*/ 412124 w 695459"/>
                <a:gd name="connsiteY1" fmla="*/ 0 h 746974"/>
                <a:gd name="connsiteX2" fmla="*/ 695459 w 695459"/>
                <a:gd name="connsiteY2" fmla="*/ 553791 h 746974"/>
                <a:gd name="connsiteX3" fmla="*/ 540912 w 695459"/>
                <a:gd name="connsiteY3" fmla="*/ 734095 h 746974"/>
                <a:gd name="connsiteX4" fmla="*/ 425002 w 695459"/>
                <a:gd name="connsiteY4" fmla="*/ 502276 h 746974"/>
                <a:gd name="connsiteX5" fmla="*/ 309093 w 695459"/>
                <a:gd name="connsiteY5" fmla="*/ 708338 h 746974"/>
                <a:gd name="connsiteX6" fmla="*/ 193183 w 695459"/>
                <a:gd name="connsiteY6" fmla="*/ 528034 h 746974"/>
                <a:gd name="connsiteX7" fmla="*/ 51515 w 695459"/>
                <a:gd name="connsiteY7" fmla="*/ 746974 h 746974"/>
                <a:gd name="connsiteX8" fmla="*/ 0 w 695459"/>
                <a:gd name="connsiteY8" fmla="*/ 502276 h 746974"/>
                <a:gd name="connsiteX0" fmla="*/ 0 w 742676"/>
                <a:gd name="connsiteY0" fmla="*/ 502276 h 746974"/>
                <a:gd name="connsiteX1" fmla="*/ 412124 w 742676"/>
                <a:gd name="connsiteY1" fmla="*/ 0 h 746974"/>
                <a:gd name="connsiteX2" fmla="*/ 695459 w 742676"/>
                <a:gd name="connsiteY2" fmla="*/ 553791 h 746974"/>
                <a:gd name="connsiteX3" fmla="*/ 695425 w 742676"/>
                <a:gd name="connsiteY3" fmla="*/ 558755 h 746974"/>
                <a:gd name="connsiteX4" fmla="*/ 540912 w 742676"/>
                <a:gd name="connsiteY4" fmla="*/ 734095 h 746974"/>
                <a:gd name="connsiteX5" fmla="*/ 425002 w 742676"/>
                <a:gd name="connsiteY5" fmla="*/ 502276 h 746974"/>
                <a:gd name="connsiteX6" fmla="*/ 309093 w 742676"/>
                <a:gd name="connsiteY6" fmla="*/ 708338 h 746974"/>
                <a:gd name="connsiteX7" fmla="*/ 193183 w 742676"/>
                <a:gd name="connsiteY7" fmla="*/ 528034 h 746974"/>
                <a:gd name="connsiteX8" fmla="*/ 51515 w 742676"/>
                <a:gd name="connsiteY8" fmla="*/ 746974 h 746974"/>
                <a:gd name="connsiteX9" fmla="*/ 0 w 742676"/>
                <a:gd name="connsiteY9" fmla="*/ 502276 h 746974"/>
                <a:gd name="connsiteX0" fmla="*/ 0 w 742676"/>
                <a:gd name="connsiteY0" fmla="*/ 502276 h 746974"/>
                <a:gd name="connsiteX1" fmla="*/ 412124 w 742676"/>
                <a:gd name="connsiteY1" fmla="*/ 0 h 746974"/>
                <a:gd name="connsiteX2" fmla="*/ 695459 w 742676"/>
                <a:gd name="connsiteY2" fmla="*/ 553791 h 746974"/>
                <a:gd name="connsiteX3" fmla="*/ 695425 w 742676"/>
                <a:gd name="connsiteY3" fmla="*/ 558755 h 746974"/>
                <a:gd name="connsiteX4" fmla="*/ 540912 w 742676"/>
                <a:gd name="connsiteY4" fmla="*/ 734095 h 746974"/>
                <a:gd name="connsiteX5" fmla="*/ 425002 w 742676"/>
                <a:gd name="connsiteY5" fmla="*/ 502276 h 746974"/>
                <a:gd name="connsiteX6" fmla="*/ 309093 w 742676"/>
                <a:gd name="connsiteY6" fmla="*/ 708338 h 746974"/>
                <a:gd name="connsiteX7" fmla="*/ 193183 w 742676"/>
                <a:gd name="connsiteY7" fmla="*/ 528034 h 746974"/>
                <a:gd name="connsiteX8" fmla="*/ 51515 w 742676"/>
                <a:gd name="connsiteY8" fmla="*/ 746974 h 746974"/>
                <a:gd name="connsiteX9" fmla="*/ 0 w 742676"/>
                <a:gd name="connsiteY9" fmla="*/ 502276 h 746974"/>
                <a:gd name="connsiteX0" fmla="*/ 0 w 1006903"/>
                <a:gd name="connsiteY0" fmla="*/ 502276 h 746974"/>
                <a:gd name="connsiteX1" fmla="*/ 412124 w 1006903"/>
                <a:gd name="connsiteY1" fmla="*/ 0 h 746974"/>
                <a:gd name="connsiteX2" fmla="*/ 695459 w 1006903"/>
                <a:gd name="connsiteY2" fmla="*/ 553791 h 746974"/>
                <a:gd name="connsiteX3" fmla="*/ 981145 w 1006903"/>
                <a:gd name="connsiteY3" fmla="*/ 558755 h 746974"/>
                <a:gd name="connsiteX4" fmla="*/ 540912 w 1006903"/>
                <a:gd name="connsiteY4" fmla="*/ 734095 h 746974"/>
                <a:gd name="connsiteX5" fmla="*/ 425002 w 1006903"/>
                <a:gd name="connsiteY5" fmla="*/ 502276 h 746974"/>
                <a:gd name="connsiteX6" fmla="*/ 309093 w 1006903"/>
                <a:gd name="connsiteY6" fmla="*/ 708338 h 746974"/>
                <a:gd name="connsiteX7" fmla="*/ 193183 w 1006903"/>
                <a:gd name="connsiteY7" fmla="*/ 528034 h 746974"/>
                <a:gd name="connsiteX8" fmla="*/ 51515 w 1006903"/>
                <a:gd name="connsiteY8" fmla="*/ 746974 h 746974"/>
                <a:gd name="connsiteX9" fmla="*/ 0 w 1006903"/>
                <a:gd name="connsiteY9" fmla="*/ 502276 h 746974"/>
                <a:gd name="connsiteX0" fmla="*/ 0 w 1006903"/>
                <a:gd name="connsiteY0" fmla="*/ 502276 h 746974"/>
                <a:gd name="connsiteX1" fmla="*/ 412124 w 1006903"/>
                <a:gd name="connsiteY1" fmla="*/ 0 h 746974"/>
                <a:gd name="connsiteX2" fmla="*/ 695459 w 1006903"/>
                <a:gd name="connsiteY2" fmla="*/ 553767 h 746974"/>
                <a:gd name="connsiteX3" fmla="*/ 981145 w 1006903"/>
                <a:gd name="connsiteY3" fmla="*/ 558755 h 746974"/>
                <a:gd name="connsiteX4" fmla="*/ 540912 w 1006903"/>
                <a:gd name="connsiteY4" fmla="*/ 734095 h 746974"/>
                <a:gd name="connsiteX5" fmla="*/ 425002 w 1006903"/>
                <a:gd name="connsiteY5" fmla="*/ 502276 h 746974"/>
                <a:gd name="connsiteX6" fmla="*/ 309093 w 1006903"/>
                <a:gd name="connsiteY6" fmla="*/ 708338 h 746974"/>
                <a:gd name="connsiteX7" fmla="*/ 193183 w 1006903"/>
                <a:gd name="connsiteY7" fmla="*/ 528034 h 746974"/>
                <a:gd name="connsiteX8" fmla="*/ 51515 w 1006903"/>
                <a:gd name="connsiteY8" fmla="*/ 746974 h 746974"/>
                <a:gd name="connsiteX9" fmla="*/ 0 w 1006903"/>
                <a:gd name="connsiteY9" fmla="*/ 502276 h 746974"/>
                <a:gd name="connsiteX0" fmla="*/ 0 w 1006903"/>
                <a:gd name="connsiteY0" fmla="*/ 502276 h 746974"/>
                <a:gd name="connsiteX1" fmla="*/ 412124 w 1006903"/>
                <a:gd name="connsiteY1" fmla="*/ 0 h 746974"/>
                <a:gd name="connsiteX2" fmla="*/ 695459 w 1006903"/>
                <a:gd name="connsiteY2" fmla="*/ 553767 h 746974"/>
                <a:gd name="connsiteX3" fmla="*/ 981145 w 1006903"/>
                <a:gd name="connsiteY3" fmla="*/ 558755 h 746974"/>
                <a:gd name="connsiteX4" fmla="*/ 540912 w 1006903"/>
                <a:gd name="connsiteY4" fmla="*/ 734095 h 746974"/>
                <a:gd name="connsiteX5" fmla="*/ 425002 w 1006903"/>
                <a:gd name="connsiteY5" fmla="*/ 502276 h 746974"/>
                <a:gd name="connsiteX6" fmla="*/ 309093 w 1006903"/>
                <a:gd name="connsiteY6" fmla="*/ 708338 h 746974"/>
                <a:gd name="connsiteX7" fmla="*/ 193183 w 1006903"/>
                <a:gd name="connsiteY7" fmla="*/ 528034 h 746974"/>
                <a:gd name="connsiteX8" fmla="*/ 51515 w 1006903"/>
                <a:gd name="connsiteY8" fmla="*/ 746974 h 746974"/>
                <a:gd name="connsiteX9" fmla="*/ 0 w 1006903"/>
                <a:gd name="connsiteY9" fmla="*/ 502276 h 746974"/>
                <a:gd name="connsiteX0" fmla="*/ 0 w 1006903"/>
                <a:gd name="connsiteY0" fmla="*/ 502276 h 746974"/>
                <a:gd name="connsiteX1" fmla="*/ 412124 w 1006903"/>
                <a:gd name="connsiteY1" fmla="*/ 0 h 746974"/>
                <a:gd name="connsiteX2" fmla="*/ 695459 w 1006903"/>
                <a:gd name="connsiteY2" fmla="*/ 553767 h 746974"/>
                <a:gd name="connsiteX3" fmla="*/ 981145 w 1006903"/>
                <a:gd name="connsiteY3" fmla="*/ 558755 h 746974"/>
                <a:gd name="connsiteX4" fmla="*/ 540912 w 1006903"/>
                <a:gd name="connsiteY4" fmla="*/ 734095 h 746974"/>
                <a:gd name="connsiteX5" fmla="*/ 425002 w 1006903"/>
                <a:gd name="connsiteY5" fmla="*/ 502276 h 746974"/>
                <a:gd name="connsiteX6" fmla="*/ 309093 w 1006903"/>
                <a:gd name="connsiteY6" fmla="*/ 708338 h 746974"/>
                <a:gd name="connsiteX7" fmla="*/ 193183 w 1006903"/>
                <a:gd name="connsiteY7" fmla="*/ 528034 h 746974"/>
                <a:gd name="connsiteX8" fmla="*/ 51515 w 1006903"/>
                <a:gd name="connsiteY8" fmla="*/ 746974 h 746974"/>
                <a:gd name="connsiteX9" fmla="*/ 0 w 1006903"/>
                <a:gd name="connsiteY9" fmla="*/ 502276 h 746974"/>
                <a:gd name="connsiteX0" fmla="*/ 0 w 1006903"/>
                <a:gd name="connsiteY0" fmla="*/ 502276 h 746974"/>
                <a:gd name="connsiteX1" fmla="*/ 412124 w 1006903"/>
                <a:gd name="connsiteY1" fmla="*/ 0 h 746974"/>
                <a:gd name="connsiteX2" fmla="*/ 695459 w 1006903"/>
                <a:gd name="connsiteY2" fmla="*/ 553767 h 746974"/>
                <a:gd name="connsiteX3" fmla="*/ 981145 w 1006903"/>
                <a:gd name="connsiteY3" fmla="*/ 558755 h 746974"/>
                <a:gd name="connsiteX4" fmla="*/ 540912 w 1006903"/>
                <a:gd name="connsiteY4" fmla="*/ 734095 h 746974"/>
                <a:gd name="connsiteX5" fmla="*/ 425002 w 1006903"/>
                <a:gd name="connsiteY5" fmla="*/ 502276 h 746974"/>
                <a:gd name="connsiteX6" fmla="*/ 309093 w 1006903"/>
                <a:gd name="connsiteY6" fmla="*/ 708338 h 746974"/>
                <a:gd name="connsiteX7" fmla="*/ 193183 w 1006903"/>
                <a:gd name="connsiteY7" fmla="*/ 528034 h 746974"/>
                <a:gd name="connsiteX8" fmla="*/ 51515 w 1006903"/>
                <a:gd name="connsiteY8" fmla="*/ 746974 h 746974"/>
                <a:gd name="connsiteX9" fmla="*/ 0 w 1006903"/>
                <a:gd name="connsiteY9" fmla="*/ 502276 h 746974"/>
                <a:gd name="connsiteX0" fmla="*/ 0 w 1006500"/>
                <a:gd name="connsiteY0" fmla="*/ 502276 h 746974"/>
                <a:gd name="connsiteX1" fmla="*/ 412124 w 1006500"/>
                <a:gd name="connsiteY1" fmla="*/ 0 h 746974"/>
                <a:gd name="connsiteX2" fmla="*/ 695459 w 1006500"/>
                <a:gd name="connsiteY2" fmla="*/ 553767 h 746974"/>
                <a:gd name="connsiteX3" fmla="*/ 693043 w 1006500"/>
                <a:gd name="connsiteY3" fmla="*/ 558755 h 746974"/>
                <a:gd name="connsiteX4" fmla="*/ 981145 w 1006500"/>
                <a:gd name="connsiteY4" fmla="*/ 558755 h 746974"/>
                <a:gd name="connsiteX5" fmla="*/ 540912 w 1006500"/>
                <a:gd name="connsiteY5" fmla="*/ 734095 h 746974"/>
                <a:gd name="connsiteX6" fmla="*/ 425002 w 1006500"/>
                <a:gd name="connsiteY6" fmla="*/ 502276 h 746974"/>
                <a:gd name="connsiteX7" fmla="*/ 309093 w 1006500"/>
                <a:gd name="connsiteY7" fmla="*/ 708338 h 746974"/>
                <a:gd name="connsiteX8" fmla="*/ 193183 w 1006500"/>
                <a:gd name="connsiteY8" fmla="*/ 528034 h 746974"/>
                <a:gd name="connsiteX9" fmla="*/ 51515 w 1006500"/>
                <a:gd name="connsiteY9" fmla="*/ 746974 h 746974"/>
                <a:gd name="connsiteX10" fmla="*/ 0 w 1006500"/>
                <a:gd name="connsiteY10" fmla="*/ 502276 h 746974"/>
                <a:gd name="connsiteX0" fmla="*/ 540912 w 1072585"/>
                <a:gd name="connsiteY0" fmla="*/ 734095 h 746974"/>
                <a:gd name="connsiteX1" fmla="*/ 425002 w 1072585"/>
                <a:gd name="connsiteY1" fmla="*/ 502276 h 746974"/>
                <a:gd name="connsiteX2" fmla="*/ 309093 w 1072585"/>
                <a:gd name="connsiteY2" fmla="*/ 708338 h 746974"/>
                <a:gd name="connsiteX3" fmla="*/ 193183 w 1072585"/>
                <a:gd name="connsiteY3" fmla="*/ 528034 h 746974"/>
                <a:gd name="connsiteX4" fmla="*/ 51515 w 1072585"/>
                <a:gd name="connsiteY4" fmla="*/ 746974 h 746974"/>
                <a:gd name="connsiteX5" fmla="*/ 0 w 1072585"/>
                <a:gd name="connsiteY5" fmla="*/ 502276 h 746974"/>
                <a:gd name="connsiteX6" fmla="*/ 412124 w 1072585"/>
                <a:gd name="connsiteY6" fmla="*/ 0 h 746974"/>
                <a:gd name="connsiteX7" fmla="*/ 695459 w 1072585"/>
                <a:gd name="connsiteY7" fmla="*/ 553767 h 746974"/>
                <a:gd name="connsiteX8" fmla="*/ 693043 w 1072585"/>
                <a:gd name="connsiteY8" fmla="*/ 558755 h 746974"/>
                <a:gd name="connsiteX9" fmla="*/ 1072585 w 1072585"/>
                <a:gd name="connsiteY9" fmla="*/ 650195 h 746974"/>
                <a:gd name="connsiteX0" fmla="*/ 540912 w 742279"/>
                <a:gd name="connsiteY0" fmla="*/ 734095 h 746974"/>
                <a:gd name="connsiteX1" fmla="*/ 425002 w 742279"/>
                <a:gd name="connsiteY1" fmla="*/ 502276 h 746974"/>
                <a:gd name="connsiteX2" fmla="*/ 309093 w 742279"/>
                <a:gd name="connsiteY2" fmla="*/ 708338 h 746974"/>
                <a:gd name="connsiteX3" fmla="*/ 193183 w 742279"/>
                <a:gd name="connsiteY3" fmla="*/ 528034 h 746974"/>
                <a:gd name="connsiteX4" fmla="*/ 51515 w 742279"/>
                <a:gd name="connsiteY4" fmla="*/ 746974 h 746974"/>
                <a:gd name="connsiteX5" fmla="*/ 0 w 742279"/>
                <a:gd name="connsiteY5" fmla="*/ 502276 h 746974"/>
                <a:gd name="connsiteX6" fmla="*/ 412124 w 742279"/>
                <a:gd name="connsiteY6" fmla="*/ 0 h 746974"/>
                <a:gd name="connsiteX7" fmla="*/ 695459 w 742279"/>
                <a:gd name="connsiteY7" fmla="*/ 553767 h 746974"/>
                <a:gd name="connsiteX8" fmla="*/ 693043 w 742279"/>
                <a:gd name="connsiteY8" fmla="*/ 558755 h 746974"/>
                <a:gd name="connsiteX0" fmla="*/ 540912 w 764449"/>
                <a:gd name="connsiteY0" fmla="*/ 734095 h 746974"/>
                <a:gd name="connsiteX1" fmla="*/ 425002 w 764449"/>
                <a:gd name="connsiteY1" fmla="*/ 502276 h 746974"/>
                <a:gd name="connsiteX2" fmla="*/ 309093 w 764449"/>
                <a:gd name="connsiteY2" fmla="*/ 708338 h 746974"/>
                <a:gd name="connsiteX3" fmla="*/ 193183 w 764449"/>
                <a:gd name="connsiteY3" fmla="*/ 528034 h 746974"/>
                <a:gd name="connsiteX4" fmla="*/ 51515 w 764449"/>
                <a:gd name="connsiteY4" fmla="*/ 746974 h 746974"/>
                <a:gd name="connsiteX5" fmla="*/ 0 w 764449"/>
                <a:gd name="connsiteY5" fmla="*/ 502276 h 746974"/>
                <a:gd name="connsiteX6" fmla="*/ 412124 w 764449"/>
                <a:gd name="connsiteY6" fmla="*/ 0 h 746974"/>
                <a:gd name="connsiteX7" fmla="*/ 695459 w 764449"/>
                <a:gd name="connsiteY7" fmla="*/ 553767 h 746974"/>
                <a:gd name="connsiteX8" fmla="*/ 764449 w 764449"/>
                <a:gd name="connsiteY8" fmla="*/ 630169 h 746974"/>
                <a:gd name="connsiteX0" fmla="*/ 540912 w 695459"/>
                <a:gd name="connsiteY0" fmla="*/ 734095 h 746974"/>
                <a:gd name="connsiteX1" fmla="*/ 425002 w 695459"/>
                <a:gd name="connsiteY1" fmla="*/ 502276 h 746974"/>
                <a:gd name="connsiteX2" fmla="*/ 309093 w 695459"/>
                <a:gd name="connsiteY2" fmla="*/ 708338 h 746974"/>
                <a:gd name="connsiteX3" fmla="*/ 193183 w 695459"/>
                <a:gd name="connsiteY3" fmla="*/ 528034 h 746974"/>
                <a:gd name="connsiteX4" fmla="*/ 51515 w 695459"/>
                <a:gd name="connsiteY4" fmla="*/ 746974 h 746974"/>
                <a:gd name="connsiteX5" fmla="*/ 0 w 695459"/>
                <a:gd name="connsiteY5" fmla="*/ 502276 h 746974"/>
                <a:gd name="connsiteX6" fmla="*/ 412124 w 695459"/>
                <a:gd name="connsiteY6" fmla="*/ 0 h 746974"/>
                <a:gd name="connsiteX7" fmla="*/ 695459 w 695459"/>
                <a:gd name="connsiteY7" fmla="*/ 553767 h 746974"/>
                <a:gd name="connsiteX0" fmla="*/ 540912 w 695459"/>
                <a:gd name="connsiteY0" fmla="*/ 734095 h 746974"/>
                <a:gd name="connsiteX1" fmla="*/ 425002 w 695459"/>
                <a:gd name="connsiteY1" fmla="*/ 502276 h 746974"/>
                <a:gd name="connsiteX2" fmla="*/ 309093 w 695459"/>
                <a:gd name="connsiteY2" fmla="*/ 708338 h 746974"/>
                <a:gd name="connsiteX3" fmla="*/ 193183 w 695459"/>
                <a:gd name="connsiteY3" fmla="*/ 528034 h 746974"/>
                <a:gd name="connsiteX4" fmla="*/ 51515 w 695459"/>
                <a:gd name="connsiteY4" fmla="*/ 746974 h 746974"/>
                <a:gd name="connsiteX5" fmla="*/ 0 w 695459"/>
                <a:gd name="connsiteY5" fmla="*/ 502276 h 746974"/>
                <a:gd name="connsiteX6" fmla="*/ 412124 w 695459"/>
                <a:gd name="connsiteY6" fmla="*/ 0 h 746974"/>
                <a:gd name="connsiteX7" fmla="*/ 695459 w 695459"/>
                <a:gd name="connsiteY7" fmla="*/ 553767 h 746974"/>
                <a:gd name="connsiteX0" fmla="*/ 540912 w 695459"/>
                <a:gd name="connsiteY0" fmla="*/ 734095 h 746974"/>
                <a:gd name="connsiteX1" fmla="*/ 425002 w 695459"/>
                <a:gd name="connsiteY1" fmla="*/ 502276 h 746974"/>
                <a:gd name="connsiteX2" fmla="*/ 309093 w 695459"/>
                <a:gd name="connsiteY2" fmla="*/ 708338 h 746974"/>
                <a:gd name="connsiteX3" fmla="*/ 193183 w 695459"/>
                <a:gd name="connsiteY3" fmla="*/ 528034 h 746974"/>
                <a:gd name="connsiteX4" fmla="*/ 51515 w 695459"/>
                <a:gd name="connsiteY4" fmla="*/ 746974 h 746974"/>
                <a:gd name="connsiteX5" fmla="*/ 0 w 695459"/>
                <a:gd name="connsiteY5" fmla="*/ 502276 h 746974"/>
                <a:gd name="connsiteX6" fmla="*/ 7243 w 695459"/>
                <a:gd name="connsiteY6" fmla="*/ 501581 h 746974"/>
                <a:gd name="connsiteX7" fmla="*/ 412124 w 695459"/>
                <a:gd name="connsiteY7" fmla="*/ 0 h 746974"/>
                <a:gd name="connsiteX8" fmla="*/ 695459 w 695459"/>
                <a:gd name="connsiteY8" fmla="*/ 553767 h 746974"/>
                <a:gd name="connsiteX0" fmla="*/ 540912 w 695459"/>
                <a:gd name="connsiteY0" fmla="*/ 734095 h 746974"/>
                <a:gd name="connsiteX1" fmla="*/ 425002 w 695459"/>
                <a:gd name="connsiteY1" fmla="*/ 502276 h 746974"/>
                <a:gd name="connsiteX2" fmla="*/ 309093 w 695459"/>
                <a:gd name="connsiteY2" fmla="*/ 708338 h 746974"/>
                <a:gd name="connsiteX3" fmla="*/ 193183 w 695459"/>
                <a:gd name="connsiteY3" fmla="*/ 528034 h 746974"/>
                <a:gd name="connsiteX4" fmla="*/ 51515 w 695459"/>
                <a:gd name="connsiteY4" fmla="*/ 746974 h 746974"/>
                <a:gd name="connsiteX5" fmla="*/ 0 w 695459"/>
                <a:gd name="connsiteY5" fmla="*/ 502276 h 746974"/>
                <a:gd name="connsiteX6" fmla="*/ 7243 w 695459"/>
                <a:gd name="connsiteY6" fmla="*/ 501581 h 746974"/>
                <a:gd name="connsiteX7" fmla="*/ 412124 w 695459"/>
                <a:gd name="connsiteY7" fmla="*/ 0 h 746974"/>
                <a:gd name="connsiteX8" fmla="*/ 695459 w 695459"/>
                <a:gd name="connsiteY8" fmla="*/ 553767 h 746974"/>
                <a:gd name="connsiteX0" fmla="*/ 547989 w 702536"/>
                <a:gd name="connsiteY0" fmla="*/ 734095 h 746974"/>
                <a:gd name="connsiteX1" fmla="*/ 432079 w 702536"/>
                <a:gd name="connsiteY1" fmla="*/ 502276 h 746974"/>
                <a:gd name="connsiteX2" fmla="*/ 316170 w 702536"/>
                <a:gd name="connsiteY2" fmla="*/ 708338 h 746974"/>
                <a:gd name="connsiteX3" fmla="*/ 200260 w 702536"/>
                <a:gd name="connsiteY3" fmla="*/ 528034 h 746974"/>
                <a:gd name="connsiteX4" fmla="*/ 58592 w 702536"/>
                <a:gd name="connsiteY4" fmla="*/ 746974 h 746974"/>
                <a:gd name="connsiteX5" fmla="*/ 7077 w 702536"/>
                <a:gd name="connsiteY5" fmla="*/ 502276 h 746974"/>
                <a:gd name="connsiteX6" fmla="*/ 14320 w 702536"/>
                <a:gd name="connsiteY6" fmla="*/ 501581 h 746974"/>
                <a:gd name="connsiteX7" fmla="*/ 419201 w 702536"/>
                <a:gd name="connsiteY7" fmla="*/ 0 h 746974"/>
                <a:gd name="connsiteX8" fmla="*/ 702536 w 702536"/>
                <a:gd name="connsiteY8" fmla="*/ 553767 h 7469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02536" h="746974">
                  <a:moveTo>
                    <a:pt x="547989" y="734095"/>
                  </a:moveTo>
                  <a:lnTo>
                    <a:pt x="432079" y="502276"/>
                  </a:lnTo>
                  <a:lnTo>
                    <a:pt x="316170" y="708338"/>
                  </a:lnTo>
                  <a:lnTo>
                    <a:pt x="200260" y="528034"/>
                  </a:lnTo>
                  <a:lnTo>
                    <a:pt x="58592" y="746974"/>
                  </a:lnTo>
                  <a:lnTo>
                    <a:pt x="7077" y="502276"/>
                  </a:lnTo>
                  <a:cubicBezTo>
                    <a:pt x="9491" y="502044"/>
                    <a:pt x="0" y="556588"/>
                    <a:pt x="14320" y="501581"/>
                  </a:cubicBezTo>
                  <a:lnTo>
                    <a:pt x="419201" y="0"/>
                  </a:lnTo>
                  <a:lnTo>
                    <a:pt x="702536" y="553767"/>
                  </a:lnTo>
                </a:path>
              </a:pathLst>
            </a:custGeom>
            <a:solidFill>
              <a:sysClr val="window" lastClr="FFFFFF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278" name="Freeform 6277"/>
            <p:cNvSpPr/>
            <p:nvPr/>
          </p:nvSpPr>
          <p:spPr>
            <a:xfrm>
              <a:off x="4665189" y="4175300"/>
              <a:ext cx="360417" cy="287272"/>
            </a:xfrm>
            <a:custGeom>
              <a:avLst/>
              <a:gdLst>
                <a:gd name="connsiteX0" fmla="*/ 695459 w 772732"/>
                <a:gd name="connsiteY0" fmla="*/ 437882 h 643944"/>
                <a:gd name="connsiteX1" fmla="*/ 373487 w 772732"/>
                <a:gd name="connsiteY1" fmla="*/ 0 h 643944"/>
                <a:gd name="connsiteX2" fmla="*/ 0 w 772732"/>
                <a:gd name="connsiteY2" fmla="*/ 643944 h 643944"/>
                <a:gd name="connsiteX3" fmla="*/ 283335 w 772732"/>
                <a:gd name="connsiteY3" fmla="*/ 309093 h 643944"/>
                <a:gd name="connsiteX4" fmla="*/ 412124 w 772732"/>
                <a:gd name="connsiteY4" fmla="*/ 463640 h 643944"/>
                <a:gd name="connsiteX5" fmla="*/ 540913 w 772732"/>
                <a:gd name="connsiteY5" fmla="*/ 309093 h 643944"/>
                <a:gd name="connsiteX6" fmla="*/ 772732 w 772732"/>
                <a:gd name="connsiteY6" fmla="*/ 540913 h 643944"/>
                <a:gd name="connsiteX7" fmla="*/ 386366 w 772732"/>
                <a:gd name="connsiteY7" fmla="*/ 0 h 643944"/>
                <a:gd name="connsiteX8" fmla="*/ 399245 w 772732"/>
                <a:gd name="connsiteY8" fmla="*/ 90153 h 643944"/>
                <a:gd name="connsiteX0" fmla="*/ 695459 w 772732"/>
                <a:gd name="connsiteY0" fmla="*/ 437882 h 643944"/>
                <a:gd name="connsiteX1" fmla="*/ 373487 w 772732"/>
                <a:gd name="connsiteY1" fmla="*/ 0 h 643944"/>
                <a:gd name="connsiteX2" fmla="*/ 0 w 772732"/>
                <a:gd name="connsiteY2" fmla="*/ 643944 h 643944"/>
                <a:gd name="connsiteX3" fmla="*/ 283335 w 772732"/>
                <a:gd name="connsiteY3" fmla="*/ 309093 h 643944"/>
                <a:gd name="connsiteX4" fmla="*/ 412124 w 772732"/>
                <a:gd name="connsiteY4" fmla="*/ 463640 h 643944"/>
                <a:gd name="connsiteX5" fmla="*/ 540913 w 772732"/>
                <a:gd name="connsiteY5" fmla="*/ 309093 h 643944"/>
                <a:gd name="connsiteX6" fmla="*/ 772732 w 772732"/>
                <a:gd name="connsiteY6" fmla="*/ 540913 h 643944"/>
                <a:gd name="connsiteX7" fmla="*/ 386366 w 772732"/>
                <a:gd name="connsiteY7" fmla="*/ 0 h 643944"/>
                <a:gd name="connsiteX8" fmla="*/ 399245 w 772732"/>
                <a:gd name="connsiteY8" fmla="*/ 90153 h 643944"/>
                <a:gd name="connsiteX0" fmla="*/ 695459 w 772732"/>
                <a:gd name="connsiteY0" fmla="*/ 437882 h 643944"/>
                <a:gd name="connsiteX1" fmla="*/ 373487 w 772732"/>
                <a:gd name="connsiteY1" fmla="*/ 0 h 643944"/>
                <a:gd name="connsiteX2" fmla="*/ 0 w 772732"/>
                <a:gd name="connsiteY2" fmla="*/ 643944 h 643944"/>
                <a:gd name="connsiteX3" fmla="*/ 283335 w 772732"/>
                <a:gd name="connsiteY3" fmla="*/ 309093 h 643944"/>
                <a:gd name="connsiteX4" fmla="*/ 412124 w 772732"/>
                <a:gd name="connsiteY4" fmla="*/ 463640 h 643944"/>
                <a:gd name="connsiteX5" fmla="*/ 540913 w 772732"/>
                <a:gd name="connsiteY5" fmla="*/ 309093 h 643944"/>
                <a:gd name="connsiteX6" fmla="*/ 772732 w 772732"/>
                <a:gd name="connsiteY6" fmla="*/ 540913 h 643944"/>
                <a:gd name="connsiteX7" fmla="*/ 386366 w 772732"/>
                <a:gd name="connsiteY7" fmla="*/ 0 h 643944"/>
                <a:gd name="connsiteX8" fmla="*/ 399245 w 772732"/>
                <a:gd name="connsiteY8" fmla="*/ 90153 h 643944"/>
                <a:gd name="connsiteX0" fmla="*/ 695459 w 772732"/>
                <a:gd name="connsiteY0" fmla="*/ 437882 h 643944"/>
                <a:gd name="connsiteX1" fmla="*/ 373487 w 772732"/>
                <a:gd name="connsiteY1" fmla="*/ 0 h 643944"/>
                <a:gd name="connsiteX2" fmla="*/ 0 w 772732"/>
                <a:gd name="connsiteY2" fmla="*/ 643944 h 643944"/>
                <a:gd name="connsiteX3" fmla="*/ 283335 w 772732"/>
                <a:gd name="connsiteY3" fmla="*/ 309093 h 643944"/>
                <a:gd name="connsiteX4" fmla="*/ 412124 w 772732"/>
                <a:gd name="connsiteY4" fmla="*/ 463640 h 643944"/>
                <a:gd name="connsiteX5" fmla="*/ 540913 w 772732"/>
                <a:gd name="connsiteY5" fmla="*/ 309093 h 643944"/>
                <a:gd name="connsiteX6" fmla="*/ 772732 w 772732"/>
                <a:gd name="connsiteY6" fmla="*/ 540913 h 643944"/>
                <a:gd name="connsiteX7" fmla="*/ 386366 w 772732"/>
                <a:gd name="connsiteY7" fmla="*/ 0 h 643944"/>
                <a:gd name="connsiteX0" fmla="*/ 695459 w 772732"/>
                <a:gd name="connsiteY0" fmla="*/ 437882 h 643944"/>
                <a:gd name="connsiteX1" fmla="*/ 373487 w 772732"/>
                <a:gd name="connsiteY1" fmla="*/ 0 h 643944"/>
                <a:gd name="connsiteX2" fmla="*/ 0 w 772732"/>
                <a:gd name="connsiteY2" fmla="*/ 643944 h 643944"/>
                <a:gd name="connsiteX3" fmla="*/ 283335 w 772732"/>
                <a:gd name="connsiteY3" fmla="*/ 309093 h 643944"/>
                <a:gd name="connsiteX4" fmla="*/ 412124 w 772732"/>
                <a:gd name="connsiteY4" fmla="*/ 463640 h 643944"/>
                <a:gd name="connsiteX5" fmla="*/ 540913 w 772732"/>
                <a:gd name="connsiteY5" fmla="*/ 309093 h 643944"/>
                <a:gd name="connsiteX6" fmla="*/ 772732 w 772732"/>
                <a:gd name="connsiteY6" fmla="*/ 540913 h 643944"/>
                <a:gd name="connsiteX7" fmla="*/ 386366 w 772732"/>
                <a:gd name="connsiteY7" fmla="*/ 0 h 643944"/>
                <a:gd name="connsiteX0" fmla="*/ 695459 w 772732"/>
                <a:gd name="connsiteY0" fmla="*/ 509344 h 715406"/>
                <a:gd name="connsiteX1" fmla="*/ 373487 w 772732"/>
                <a:gd name="connsiteY1" fmla="*/ 71462 h 715406"/>
                <a:gd name="connsiteX2" fmla="*/ 0 w 772732"/>
                <a:gd name="connsiteY2" fmla="*/ 715406 h 715406"/>
                <a:gd name="connsiteX3" fmla="*/ 283335 w 772732"/>
                <a:gd name="connsiteY3" fmla="*/ 380555 h 715406"/>
                <a:gd name="connsiteX4" fmla="*/ 412124 w 772732"/>
                <a:gd name="connsiteY4" fmla="*/ 535102 h 715406"/>
                <a:gd name="connsiteX5" fmla="*/ 540913 w 772732"/>
                <a:gd name="connsiteY5" fmla="*/ 380555 h 715406"/>
                <a:gd name="connsiteX6" fmla="*/ 772732 w 772732"/>
                <a:gd name="connsiteY6" fmla="*/ 612375 h 715406"/>
                <a:gd name="connsiteX7" fmla="*/ 457772 w 772732"/>
                <a:gd name="connsiteY7" fmla="*/ 0 h 715406"/>
                <a:gd name="connsiteX0" fmla="*/ 695459 w 772732"/>
                <a:gd name="connsiteY0" fmla="*/ 437882 h 643944"/>
                <a:gd name="connsiteX1" fmla="*/ 373487 w 772732"/>
                <a:gd name="connsiteY1" fmla="*/ 0 h 643944"/>
                <a:gd name="connsiteX2" fmla="*/ 0 w 772732"/>
                <a:gd name="connsiteY2" fmla="*/ 643944 h 643944"/>
                <a:gd name="connsiteX3" fmla="*/ 283335 w 772732"/>
                <a:gd name="connsiteY3" fmla="*/ 309093 h 643944"/>
                <a:gd name="connsiteX4" fmla="*/ 412124 w 772732"/>
                <a:gd name="connsiteY4" fmla="*/ 463640 h 643944"/>
                <a:gd name="connsiteX5" fmla="*/ 540913 w 772732"/>
                <a:gd name="connsiteY5" fmla="*/ 309093 h 643944"/>
                <a:gd name="connsiteX6" fmla="*/ 772732 w 772732"/>
                <a:gd name="connsiteY6" fmla="*/ 540913 h 6439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72732" h="643944">
                  <a:moveTo>
                    <a:pt x="695459" y="437882"/>
                  </a:moveTo>
                  <a:lnTo>
                    <a:pt x="373487" y="0"/>
                  </a:lnTo>
                  <a:lnTo>
                    <a:pt x="0" y="643944"/>
                  </a:lnTo>
                  <a:lnTo>
                    <a:pt x="283335" y="309093"/>
                  </a:lnTo>
                  <a:lnTo>
                    <a:pt x="412124" y="463640"/>
                  </a:lnTo>
                  <a:lnTo>
                    <a:pt x="540913" y="309093"/>
                  </a:lnTo>
                  <a:lnTo>
                    <a:pt x="772732" y="540913"/>
                  </a:lnTo>
                </a:path>
              </a:pathLst>
            </a:custGeom>
            <a:solidFill>
              <a:sysClr val="window" lastClr="FFFFFF"/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6282" name="Group 3043"/>
          <p:cNvGrpSpPr/>
          <p:nvPr/>
        </p:nvGrpSpPr>
        <p:grpSpPr>
          <a:xfrm>
            <a:off x="1214414" y="2643182"/>
            <a:ext cx="220168" cy="582070"/>
            <a:chOff x="1428728" y="4357694"/>
            <a:chExt cx="1612707" cy="2874366"/>
          </a:xfrm>
          <a:solidFill>
            <a:srgbClr val="FF0000"/>
          </a:solidFill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grpSpPr>
        <p:sp>
          <p:nvSpPr>
            <p:cNvPr id="6283" name="Oval 6282"/>
            <p:cNvSpPr/>
            <p:nvPr/>
          </p:nvSpPr>
          <p:spPr>
            <a:xfrm>
              <a:off x="1779819" y="4357694"/>
              <a:ext cx="893849" cy="585798"/>
            </a:xfrm>
            <a:prstGeom prst="ellipse">
              <a:avLst/>
            </a:prstGeom>
            <a:grpFill/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284" name="Rectangle 6283"/>
            <p:cNvSpPr/>
            <p:nvPr/>
          </p:nvSpPr>
          <p:spPr>
            <a:xfrm>
              <a:off x="1715973" y="5041125"/>
              <a:ext cx="1021542" cy="1073963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285" name="Rectangle 6284"/>
            <p:cNvSpPr/>
            <p:nvPr/>
          </p:nvSpPr>
          <p:spPr>
            <a:xfrm>
              <a:off x="1830018" y="6158097"/>
              <a:ext cx="255385" cy="1073963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286" name="Rectangle 6285"/>
            <p:cNvSpPr/>
            <p:nvPr/>
          </p:nvSpPr>
          <p:spPr>
            <a:xfrm>
              <a:off x="2368084" y="6158097"/>
              <a:ext cx="255385" cy="1073963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287" name="Rectangle 6286"/>
            <p:cNvSpPr/>
            <p:nvPr/>
          </p:nvSpPr>
          <p:spPr>
            <a:xfrm>
              <a:off x="1428728" y="5072074"/>
              <a:ext cx="255385" cy="781064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288" name="Rectangle 6287"/>
            <p:cNvSpPr/>
            <p:nvPr/>
          </p:nvSpPr>
          <p:spPr>
            <a:xfrm>
              <a:off x="2786050" y="5072074"/>
              <a:ext cx="255385" cy="781064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289" name="Oval 6288"/>
            <p:cNvSpPr/>
            <p:nvPr/>
          </p:nvSpPr>
          <p:spPr>
            <a:xfrm>
              <a:off x="1442376" y="5888386"/>
              <a:ext cx="214314" cy="214314"/>
            </a:xfrm>
            <a:prstGeom prst="ellipse">
              <a:avLst/>
            </a:prstGeom>
            <a:grpFill/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290" name="Oval 6289"/>
            <p:cNvSpPr/>
            <p:nvPr/>
          </p:nvSpPr>
          <p:spPr>
            <a:xfrm>
              <a:off x="2799698" y="5888386"/>
              <a:ext cx="214314" cy="214314"/>
            </a:xfrm>
            <a:prstGeom prst="ellipse">
              <a:avLst/>
            </a:prstGeom>
            <a:grpFill/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6291" name="Group 6290"/>
          <p:cNvGrpSpPr/>
          <p:nvPr/>
        </p:nvGrpSpPr>
        <p:grpSpPr>
          <a:xfrm>
            <a:off x="6072198" y="1785926"/>
            <a:ext cx="2143140" cy="1500198"/>
            <a:chOff x="3428992" y="4143380"/>
            <a:chExt cx="2143140" cy="1500198"/>
          </a:xfrm>
        </p:grpSpPr>
        <p:sp>
          <p:nvSpPr>
            <p:cNvPr id="6292" name="Rectangle 6291"/>
            <p:cNvSpPr/>
            <p:nvPr/>
          </p:nvSpPr>
          <p:spPr>
            <a:xfrm>
              <a:off x="3429019" y="4143380"/>
              <a:ext cx="2143113" cy="1500198"/>
            </a:xfrm>
            <a:prstGeom prst="rect">
              <a:avLst/>
            </a:prstGeom>
            <a:solidFill>
              <a:srgbClr val="4F81BD">
                <a:lumMod val="60000"/>
                <a:lumOff val="40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293" name="Freeform 6292"/>
            <p:cNvSpPr/>
            <p:nvPr/>
          </p:nvSpPr>
          <p:spPr>
            <a:xfrm>
              <a:off x="3428992" y="4176113"/>
              <a:ext cx="2138787" cy="1102214"/>
            </a:xfrm>
            <a:custGeom>
              <a:avLst/>
              <a:gdLst>
                <a:gd name="connsiteX0" fmla="*/ 0 w 5177307"/>
                <a:gd name="connsiteY0" fmla="*/ 1365160 h 3284112"/>
                <a:gd name="connsiteX1" fmla="*/ 1068947 w 5177307"/>
                <a:gd name="connsiteY1" fmla="*/ 0 h 3284112"/>
                <a:gd name="connsiteX2" fmla="*/ 1506828 w 5177307"/>
                <a:gd name="connsiteY2" fmla="*/ 1056067 h 3284112"/>
                <a:gd name="connsiteX3" fmla="*/ 2318197 w 5177307"/>
                <a:gd name="connsiteY3" fmla="*/ 25757 h 3284112"/>
                <a:gd name="connsiteX4" fmla="*/ 3593206 w 5177307"/>
                <a:gd name="connsiteY4" fmla="*/ 1841678 h 3284112"/>
                <a:gd name="connsiteX5" fmla="*/ 4146997 w 5177307"/>
                <a:gd name="connsiteY5" fmla="*/ 734095 h 3284112"/>
                <a:gd name="connsiteX6" fmla="*/ 4584879 w 5177307"/>
                <a:gd name="connsiteY6" fmla="*/ 1506828 h 3284112"/>
                <a:gd name="connsiteX7" fmla="*/ 4584879 w 5177307"/>
                <a:gd name="connsiteY7" fmla="*/ 3284112 h 3284112"/>
                <a:gd name="connsiteX8" fmla="*/ 0 w 5177307"/>
                <a:gd name="connsiteY8" fmla="*/ 1365160 h 3284112"/>
                <a:gd name="connsiteX0" fmla="*/ 0 w 5389809"/>
                <a:gd name="connsiteY0" fmla="*/ 1365160 h 3498760"/>
                <a:gd name="connsiteX1" fmla="*/ 1068947 w 5389809"/>
                <a:gd name="connsiteY1" fmla="*/ 0 h 3498760"/>
                <a:gd name="connsiteX2" fmla="*/ 1506828 w 5389809"/>
                <a:gd name="connsiteY2" fmla="*/ 1056067 h 3498760"/>
                <a:gd name="connsiteX3" fmla="*/ 2318197 w 5389809"/>
                <a:gd name="connsiteY3" fmla="*/ 25757 h 3498760"/>
                <a:gd name="connsiteX4" fmla="*/ 3593206 w 5389809"/>
                <a:gd name="connsiteY4" fmla="*/ 1841678 h 3498760"/>
                <a:gd name="connsiteX5" fmla="*/ 4146997 w 5389809"/>
                <a:gd name="connsiteY5" fmla="*/ 734095 h 3498760"/>
                <a:gd name="connsiteX6" fmla="*/ 4584879 w 5389809"/>
                <a:gd name="connsiteY6" fmla="*/ 1506828 h 3498760"/>
                <a:gd name="connsiteX7" fmla="*/ 4829578 w 5389809"/>
                <a:gd name="connsiteY7" fmla="*/ 2653047 h 3498760"/>
                <a:gd name="connsiteX8" fmla="*/ 4584879 w 5389809"/>
                <a:gd name="connsiteY8" fmla="*/ 3284112 h 3498760"/>
                <a:gd name="connsiteX9" fmla="*/ 0 w 5389809"/>
                <a:gd name="connsiteY9" fmla="*/ 1365160 h 3498760"/>
                <a:gd name="connsiteX0" fmla="*/ 0 w 5389809"/>
                <a:gd name="connsiteY0" fmla="*/ 1365160 h 3498760"/>
                <a:gd name="connsiteX1" fmla="*/ 1068947 w 5389809"/>
                <a:gd name="connsiteY1" fmla="*/ 0 h 3498760"/>
                <a:gd name="connsiteX2" fmla="*/ 1506828 w 5389809"/>
                <a:gd name="connsiteY2" fmla="*/ 1056067 h 3498760"/>
                <a:gd name="connsiteX3" fmla="*/ 2318197 w 5389809"/>
                <a:gd name="connsiteY3" fmla="*/ 25757 h 3498760"/>
                <a:gd name="connsiteX4" fmla="*/ 3593206 w 5389809"/>
                <a:gd name="connsiteY4" fmla="*/ 1841678 h 3498760"/>
                <a:gd name="connsiteX5" fmla="*/ 4146997 w 5389809"/>
                <a:gd name="connsiteY5" fmla="*/ 734095 h 3498760"/>
                <a:gd name="connsiteX6" fmla="*/ 4584879 w 5389809"/>
                <a:gd name="connsiteY6" fmla="*/ 1506828 h 3498760"/>
                <a:gd name="connsiteX7" fmla="*/ 4829578 w 5389809"/>
                <a:gd name="connsiteY7" fmla="*/ 2653047 h 3498760"/>
                <a:gd name="connsiteX8" fmla="*/ 4258042 w 5389809"/>
                <a:gd name="connsiteY8" fmla="*/ 2653047 h 3498760"/>
                <a:gd name="connsiteX9" fmla="*/ 4584879 w 5389809"/>
                <a:gd name="connsiteY9" fmla="*/ 3284112 h 3498760"/>
                <a:gd name="connsiteX10" fmla="*/ 0 w 5389809"/>
                <a:gd name="connsiteY10" fmla="*/ 1365160 h 3498760"/>
                <a:gd name="connsiteX0" fmla="*/ 0 w 4829578"/>
                <a:gd name="connsiteY0" fmla="*/ 1365160 h 2653047"/>
                <a:gd name="connsiteX1" fmla="*/ 1068947 w 4829578"/>
                <a:gd name="connsiteY1" fmla="*/ 0 h 2653047"/>
                <a:gd name="connsiteX2" fmla="*/ 1506828 w 4829578"/>
                <a:gd name="connsiteY2" fmla="*/ 1056067 h 2653047"/>
                <a:gd name="connsiteX3" fmla="*/ 2318197 w 4829578"/>
                <a:gd name="connsiteY3" fmla="*/ 25757 h 2653047"/>
                <a:gd name="connsiteX4" fmla="*/ 3593206 w 4829578"/>
                <a:gd name="connsiteY4" fmla="*/ 1841678 h 2653047"/>
                <a:gd name="connsiteX5" fmla="*/ 4146997 w 4829578"/>
                <a:gd name="connsiteY5" fmla="*/ 734095 h 2653047"/>
                <a:gd name="connsiteX6" fmla="*/ 4584879 w 4829578"/>
                <a:gd name="connsiteY6" fmla="*/ 1506828 h 2653047"/>
                <a:gd name="connsiteX7" fmla="*/ 4829578 w 4829578"/>
                <a:gd name="connsiteY7" fmla="*/ 2653047 h 2653047"/>
                <a:gd name="connsiteX8" fmla="*/ 4258042 w 4829578"/>
                <a:gd name="connsiteY8" fmla="*/ 2653047 h 2653047"/>
                <a:gd name="connsiteX9" fmla="*/ 0 w 4829578"/>
                <a:gd name="connsiteY9" fmla="*/ 1365160 h 2653047"/>
                <a:gd name="connsiteX0" fmla="*/ 0 w 4698642"/>
                <a:gd name="connsiteY0" fmla="*/ 1365160 h 2653047"/>
                <a:gd name="connsiteX1" fmla="*/ 1068947 w 4698642"/>
                <a:gd name="connsiteY1" fmla="*/ 0 h 2653047"/>
                <a:gd name="connsiteX2" fmla="*/ 1506828 w 4698642"/>
                <a:gd name="connsiteY2" fmla="*/ 1056067 h 2653047"/>
                <a:gd name="connsiteX3" fmla="*/ 2318197 w 4698642"/>
                <a:gd name="connsiteY3" fmla="*/ 25757 h 2653047"/>
                <a:gd name="connsiteX4" fmla="*/ 3593206 w 4698642"/>
                <a:gd name="connsiteY4" fmla="*/ 1841678 h 2653047"/>
                <a:gd name="connsiteX5" fmla="*/ 4146997 w 4698642"/>
                <a:gd name="connsiteY5" fmla="*/ 734095 h 2653047"/>
                <a:gd name="connsiteX6" fmla="*/ 4584879 w 4698642"/>
                <a:gd name="connsiteY6" fmla="*/ 1506828 h 2653047"/>
                <a:gd name="connsiteX7" fmla="*/ 4472356 w 4698642"/>
                <a:gd name="connsiteY7" fmla="*/ 2653047 h 2653047"/>
                <a:gd name="connsiteX8" fmla="*/ 4258042 w 4698642"/>
                <a:gd name="connsiteY8" fmla="*/ 2653047 h 2653047"/>
                <a:gd name="connsiteX9" fmla="*/ 0 w 4698642"/>
                <a:gd name="connsiteY9" fmla="*/ 1365160 h 2653047"/>
                <a:gd name="connsiteX0" fmla="*/ 0 w 4698642"/>
                <a:gd name="connsiteY0" fmla="*/ 1365160 h 2653047"/>
                <a:gd name="connsiteX1" fmla="*/ 1068947 w 4698642"/>
                <a:gd name="connsiteY1" fmla="*/ 0 h 2653047"/>
                <a:gd name="connsiteX2" fmla="*/ 1506828 w 4698642"/>
                <a:gd name="connsiteY2" fmla="*/ 1056067 h 2653047"/>
                <a:gd name="connsiteX3" fmla="*/ 2318197 w 4698642"/>
                <a:gd name="connsiteY3" fmla="*/ 25757 h 2653047"/>
                <a:gd name="connsiteX4" fmla="*/ 3593206 w 4698642"/>
                <a:gd name="connsiteY4" fmla="*/ 1841678 h 2653047"/>
                <a:gd name="connsiteX5" fmla="*/ 4146997 w 4698642"/>
                <a:gd name="connsiteY5" fmla="*/ 734095 h 2653047"/>
                <a:gd name="connsiteX6" fmla="*/ 4584879 w 4698642"/>
                <a:gd name="connsiteY6" fmla="*/ 1506828 h 2653047"/>
                <a:gd name="connsiteX7" fmla="*/ 4472356 w 4698642"/>
                <a:gd name="connsiteY7" fmla="*/ 2653047 h 2653047"/>
                <a:gd name="connsiteX8" fmla="*/ 4258042 w 4698642"/>
                <a:gd name="connsiteY8" fmla="*/ 2653047 h 2653047"/>
                <a:gd name="connsiteX9" fmla="*/ 0 w 4698642"/>
                <a:gd name="connsiteY9" fmla="*/ 1365160 h 2653047"/>
                <a:gd name="connsiteX0" fmla="*/ 0 w 4698642"/>
                <a:gd name="connsiteY0" fmla="*/ 1365160 h 2653047"/>
                <a:gd name="connsiteX1" fmla="*/ 1068947 w 4698642"/>
                <a:gd name="connsiteY1" fmla="*/ 0 h 2653047"/>
                <a:gd name="connsiteX2" fmla="*/ 1506828 w 4698642"/>
                <a:gd name="connsiteY2" fmla="*/ 1056067 h 2653047"/>
                <a:gd name="connsiteX3" fmla="*/ 2318197 w 4698642"/>
                <a:gd name="connsiteY3" fmla="*/ 25757 h 2653047"/>
                <a:gd name="connsiteX4" fmla="*/ 3593206 w 4698642"/>
                <a:gd name="connsiteY4" fmla="*/ 1841678 h 2653047"/>
                <a:gd name="connsiteX5" fmla="*/ 4146997 w 4698642"/>
                <a:gd name="connsiteY5" fmla="*/ 734095 h 2653047"/>
                <a:gd name="connsiteX6" fmla="*/ 4584879 w 4698642"/>
                <a:gd name="connsiteY6" fmla="*/ 1506828 h 2653047"/>
                <a:gd name="connsiteX7" fmla="*/ 4472356 w 4698642"/>
                <a:gd name="connsiteY7" fmla="*/ 2653047 h 2653047"/>
                <a:gd name="connsiteX8" fmla="*/ 4258042 w 4698642"/>
                <a:gd name="connsiteY8" fmla="*/ 2653047 h 2653047"/>
                <a:gd name="connsiteX9" fmla="*/ 0 w 4698642"/>
                <a:gd name="connsiteY9" fmla="*/ 1365160 h 2653047"/>
                <a:gd name="connsiteX0" fmla="*/ 0 w 5003435"/>
                <a:gd name="connsiteY0" fmla="*/ 1365160 h 2867695"/>
                <a:gd name="connsiteX1" fmla="*/ 1068947 w 5003435"/>
                <a:gd name="connsiteY1" fmla="*/ 0 h 2867695"/>
                <a:gd name="connsiteX2" fmla="*/ 1506828 w 5003435"/>
                <a:gd name="connsiteY2" fmla="*/ 1056067 h 2867695"/>
                <a:gd name="connsiteX3" fmla="*/ 2318197 w 5003435"/>
                <a:gd name="connsiteY3" fmla="*/ 25757 h 2867695"/>
                <a:gd name="connsiteX4" fmla="*/ 3593206 w 5003435"/>
                <a:gd name="connsiteY4" fmla="*/ 1841678 h 2867695"/>
                <a:gd name="connsiteX5" fmla="*/ 4146997 w 5003435"/>
                <a:gd name="connsiteY5" fmla="*/ 734095 h 2867695"/>
                <a:gd name="connsiteX6" fmla="*/ 4584879 w 5003435"/>
                <a:gd name="connsiteY6" fmla="*/ 1506828 h 2867695"/>
                <a:gd name="connsiteX7" fmla="*/ 4472356 w 5003435"/>
                <a:gd name="connsiteY7" fmla="*/ 2653047 h 2867695"/>
                <a:gd name="connsiteX8" fmla="*/ 4258042 w 5003435"/>
                <a:gd name="connsiteY8" fmla="*/ 2653047 h 2867695"/>
                <a:gd name="connsiteX9" fmla="*/ 0 w 5003435"/>
                <a:gd name="connsiteY9" fmla="*/ 1365160 h 2867695"/>
                <a:gd name="connsiteX0" fmla="*/ 0 w 5003435"/>
                <a:gd name="connsiteY0" fmla="*/ 1365160 h 2867695"/>
                <a:gd name="connsiteX1" fmla="*/ 1068947 w 5003435"/>
                <a:gd name="connsiteY1" fmla="*/ 0 h 2867695"/>
                <a:gd name="connsiteX2" fmla="*/ 1506828 w 5003435"/>
                <a:gd name="connsiteY2" fmla="*/ 1056067 h 2867695"/>
                <a:gd name="connsiteX3" fmla="*/ 2318197 w 5003435"/>
                <a:gd name="connsiteY3" fmla="*/ 25757 h 2867695"/>
                <a:gd name="connsiteX4" fmla="*/ 3593206 w 5003435"/>
                <a:gd name="connsiteY4" fmla="*/ 1841678 h 2867695"/>
                <a:gd name="connsiteX5" fmla="*/ 4146997 w 5003435"/>
                <a:gd name="connsiteY5" fmla="*/ 734095 h 2867695"/>
                <a:gd name="connsiteX6" fmla="*/ 4584879 w 5003435"/>
                <a:gd name="connsiteY6" fmla="*/ 1506828 h 2867695"/>
                <a:gd name="connsiteX7" fmla="*/ 4472356 w 5003435"/>
                <a:gd name="connsiteY7" fmla="*/ 2653047 h 2867695"/>
                <a:gd name="connsiteX8" fmla="*/ 4258042 w 5003435"/>
                <a:gd name="connsiteY8" fmla="*/ 2653047 h 2867695"/>
                <a:gd name="connsiteX9" fmla="*/ 0 w 5003435"/>
                <a:gd name="connsiteY9" fmla="*/ 1365160 h 2867695"/>
                <a:gd name="connsiteX0" fmla="*/ 0 w 4584879"/>
                <a:gd name="connsiteY0" fmla="*/ 1365160 h 2653047"/>
                <a:gd name="connsiteX1" fmla="*/ 1068947 w 4584879"/>
                <a:gd name="connsiteY1" fmla="*/ 0 h 2653047"/>
                <a:gd name="connsiteX2" fmla="*/ 1506828 w 4584879"/>
                <a:gd name="connsiteY2" fmla="*/ 1056067 h 2653047"/>
                <a:gd name="connsiteX3" fmla="*/ 2318197 w 4584879"/>
                <a:gd name="connsiteY3" fmla="*/ 25757 h 2653047"/>
                <a:gd name="connsiteX4" fmla="*/ 3593206 w 4584879"/>
                <a:gd name="connsiteY4" fmla="*/ 1841678 h 2653047"/>
                <a:gd name="connsiteX5" fmla="*/ 4146997 w 4584879"/>
                <a:gd name="connsiteY5" fmla="*/ 734095 h 2653047"/>
                <a:gd name="connsiteX6" fmla="*/ 4584879 w 4584879"/>
                <a:gd name="connsiteY6" fmla="*/ 1506828 h 2653047"/>
                <a:gd name="connsiteX7" fmla="*/ 4472356 w 4584879"/>
                <a:gd name="connsiteY7" fmla="*/ 2653047 h 2653047"/>
                <a:gd name="connsiteX8" fmla="*/ 0 w 4584879"/>
                <a:gd name="connsiteY8" fmla="*/ 1365160 h 2653047"/>
                <a:gd name="connsiteX0" fmla="*/ 0 w 4584879"/>
                <a:gd name="connsiteY0" fmla="*/ 1365160 h 2653047"/>
                <a:gd name="connsiteX1" fmla="*/ 1068947 w 4584879"/>
                <a:gd name="connsiteY1" fmla="*/ 0 h 2653047"/>
                <a:gd name="connsiteX2" fmla="*/ 1506828 w 4584879"/>
                <a:gd name="connsiteY2" fmla="*/ 1056067 h 2653047"/>
                <a:gd name="connsiteX3" fmla="*/ 2318197 w 4584879"/>
                <a:gd name="connsiteY3" fmla="*/ 25757 h 2653047"/>
                <a:gd name="connsiteX4" fmla="*/ 3378860 w 4584879"/>
                <a:gd name="connsiteY4" fmla="*/ 1484464 h 2653047"/>
                <a:gd name="connsiteX5" fmla="*/ 4146997 w 4584879"/>
                <a:gd name="connsiteY5" fmla="*/ 734095 h 2653047"/>
                <a:gd name="connsiteX6" fmla="*/ 4584879 w 4584879"/>
                <a:gd name="connsiteY6" fmla="*/ 1506828 h 2653047"/>
                <a:gd name="connsiteX7" fmla="*/ 4472356 w 4584879"/>
                <a:gd name="connsiteY7" fmla="*/ 2653047 h 2653047"/>
                <a:gd name="connsiteX8" fmla="*/ 0 w 4584879"/>
                <a:gd name="connsiteY8" fmla="*/ 1365160 h 2653047"/>
                <a:gd name="connsiteX0" fmla="*/ 0 w 4584879"/>
                <a:gd name="connsiteY0" fmla="*/ 1365160 h 2653047"/>
                <a:gd name="connsiteX1" fmla="*/ 1068947 w 4584879"/>
                <a:gd name="connsiteY1" fmla="*/ 0 h 2653047"/>
                <a:gd name="connsiteX2" fmla="*/ 1649672 w 4584879"/>
                <a:gd name="connsiteY2" fmla="*/ 1056067 h 2653047"/>
                <a:gd name="connsiteX3" fmla="*/ 2318197 w 4584879"/>
                <a:gd name="connsiteY3" fmla="*/ 25757 h 2653047"/>
                <a:gd name="connsiteX4" fmla="*/ 3378860 w 4584879"/>
                <a:gd name="connsiteY4" fmla="*/ 1484464 h 2653047"/>
                <a:gd name="connsiteX5" fmla="*/ 4146997 w 4584879"/>
                <a:gd name="connsiteY5" fmla="*/ 734095 h 2653047"/>
                <a:gd name="connsiteX6" fmla="*/ 4584879 w 4584879"/>
                <a:gd name="connsiteY6" fmla="*/ 1506828 h 2653047"/>
                <a:gd name="connsiteX7" fmla="*/ 4472356 w 4584879"/>
                <a:gd name="connsiteY7" fmla="*/ 2653047 h 2653047"/>
                <a:gd name="connsiteX8" fmla="*/ 0 w 4584879"/>
                <a:gd name="connsiteY8" fmla="*/ 1365160 h 2653047"/>
                <a:gd name="connsiteX0" fmla="*/ 423421 w 5008300"/>
                <a:gd name="connsiteY0" fmla="*/ 1365160 h 2657340"/>
                <a:gd name="connsiteX1" fmla="*/ 1492368 w 5008300"/>
                <a:gd name="connsiteY1" fmla="*/ 0 h 2657340"/>
                <a:gd name="connsiteX2" fmla="*/ 2073093 w 5008300"/>
                <a:gd name="connsiteY2" fmla="*/ 1056067 h 2657340"/>
                <a:gd name="connsiteX3" fmla="*/ 2741618 w 5008300"/>
                <a:gd name="connsiteY3" fmla="*/ 25757 h 2657340"/>
                <a:gd name="connsiteX4" fmla="*/ 3802281 w 5008300"/>
                <a:gd name="connsiteY4" fmla="*/ 1484464 h 2657340"/>
                <a:gd name="connsiteX5" fmla="*/ 4570418 w 5008300"/>
                <a:gd name="connsiteY5" fmla="*/ 734095 h 2657340"/>
                <a:gd name="connsiteX6" fmla="*/ 5008300 w 5008300"/>
                <a:gd name="connsiteY6" fmla="*/ 1506828 h 2657340"/>
                <a:gd name="connsiteX7" fmla="*/ 4895777 w 5008300"/>
                <a:gd name="connsiteY7" fmla="*/ 2653047 h 2657340"/>
                <a:gd name="connsiteX8" fmla="*/ 745393 w 5008300"/>
                <a:gd name="connsiteY8" fmla="*/ 1532587 h 2657340"/>
                <a:gd name="connsiteX9" fmla="*/ 423421 w 5008300"/>
                <a:gd name="connsiteY9" fmla="*/ 1365160 h 2657340"/>
                <a:gd name="connsiteX0" fmla="*/ 709205 w 5294084"/>
                <a:gd name="connsiteY0" fmla="*/ 1365160 h 2675905"/>
                <a:gd name="connsiteX1" fmla="*/ 1778152 w 5294084"/>
                <a:gd name="connsiteY1" fmla="*/ 0 h 2675905"/>
                <a:gd name="connsiteX2" fmla="*/ 2358877 w 5294084"/>
                <a:gd name="connsiteY2" fmla="*/ 1056067 h 2675905"/>
                <a:gd name="connsiteX3" fmla="*/ 3027402 w 5294084"/>
                <a:gd name="connsiteY3" fmla="*/ 25757 h 2675905"/>
                <a:gd name="connsiteX4" fmla="*/ 4088065 w 5294084"/>
                <a:gd name="connsiteY4" fmla="*/ 1484464 h 2675905"/>
                <a:gd name="connsiteX5" fmla="*/ 4856202 w 5294084"/>
                <a:gd name="connsiteY5" fmla="*/ 734095 h 2675905"/>
                <a:gd name="connsiteX6" fmla="*/ 5294084 w 5294084"/>
                <a:gd name="connsiteY6" fmla="*/ 1506828 h 2675905"/>
                <a:gd name="connsiteX7" fmla="*/ 5181561 w 5294084"/>
                <a:gd name="connsiteY7" fmla="*/ 2653047 h 2675905"/>
                <a:gd name="connsiteX8" fmla="*/ 745393 w 5294084"/>
                <a:gd name="connsiteY8" fmla="*/ 2461257 h 2675905"/>
                <a:gd name="connsiteX9" fmla="*/ 709205 w 5294084"/>
                <a:gd name="connsiteY9" fmla="*/ 1365160 h 2675905"/>
                <a:gd name="connsiteX0" fmla="*/ 0 w 4584879"/>
                <a:gd name="connsiteY0" fmla="*/ 1365160 h 2675905"/>
                <a:gd name="connsiteX1" fmla="*/ 1068947 w 4584879"/>
                <a:gd name="connsiteY1" fmla="*/ 0 h 2675905"/>
                <a:gd name="connsiteX2" fmla="*/ 1649672 w 4584879"/>
                <a:gd name="connsiteY2" fmla="*/ 1056067 h 2675905"/>
                <a:gd name="connsiteX3" fmla="*/ 2318197 w 4584879"/>
                <a:gd name="connsiteY3" fmla="*/ 25757 h 2675905"/>
                <a:gd name="connsiteX4" fmla="*/ 3378860 w 4584879"/>
                <a:gd name="connsiteY4" fmla="*/ 1484464 h 2675905"/>
                <a:gd name="connsiteX5" fmla="*/ 4146997 w 4584879"/>
                <a:gd name="connsiteY5" fmla="*/ 734095 h 2675905"/>
                <a:gd name="connsiteX6" fmla="*/ 4584879 w 4584879"/>
                <a:gd name="connsiteY6" fmla="*/ 1506828 h 2675905"/>
                <a:gd name="connsiteX7" fmla="*/ 4472356 w 4584879"/>
                <a:gd name="connsiteY7" fmla="*/ 2653047 h 2675905"/>
                <a:gd name="connsiteX8" fmla="*/ 36188 w 4584879"/>
                <a:gd name="connsiteY8" fmla="*/ 2461257 h 2675905"/>
                <a:gd name="connsiteX9" fmla="*/ 0 w 4584879"/>
                <a:gd name="connsiteY9" fmla="*/ 1365160 h 2675905"/>
                <a:gd name="connsiteX0" fmla="*/ 0 w 4584879"/>
                <a:gd name="connsiteY0" fmla="*/ 1365160 h 2675905"/>
                <a:gd name="connsiteX1" fmla="*/ 1068947 w 4584879"/>
                <a:gd name="connsiteY1" fmla="*/ 0 h 2675905"/>
                <a:gd name="connsiteX2" fmla="*/ 1649672 w 4584879"/>
                <a:gd name="connsiteY2" fmla="*/ 1056067 h 2675905"/>
                <a:gd name="connsiteX3" fmla="*/ 2318197 w 4584879"/>
                <a:gd name="connsiteY3" fmla="*/ 25757 h 2675905"/>
                <a:gd name="connsiteX4" fmla="*/ 3378860 w 4584879"/>
                <a:gd name="connsiteY4" fmla="*/ 1484464 h 2675905"/>
                <a:gd name="connsiteX5" fmla="*/ 4146997 w 4584879"/>
                <a:gd name="connsiteY5" fmla="*/ 734095 h 2675905"/>
                <a:gd name="connsiteX6" fmla="*/ 4584879 w 4584879"/>
                <a:gd name="connsiteY6" fmla="*/ 1506828 h 2675905"/>
                <a:gd name="connsiteX7" fmla="*/ 4472356 w 4584879"/>
                <a:gd name="connsiteY7" fmla="*/ 2653047 h 2675905"/>
                <a:gd name="connsiteX8" fmla="*/ 36188 w 4584879"/>
                <a:gd name="connsiteY8" fmla="*/ 2461257 h 2675905"/>
                <a:gd name="connsiteX9" fmla="*/ 38637 w 4584879"/>
                <a:gd name="connsiteY9" fmla="*/ 2459864 h 2675905"/>
                <a:gd name="connsiteX10" fmla="*/ 0 w 4584879"/>
                <a:gd name="connsiteY10" fmla="*/ 1365160 h 2675905"/>
                <a:gd name="connsiteX0" fmla="*/ 0 w 4584879"/>
                <a:gd name="connsiteY0" fmla="*/ 1365160 h 2675905"/>
                <a:gd name="connsiteX1" fmla="*/ 1068947 w 4584879"/>
                <a:gd name="connsiteY1" fmla="*/ 0 h 2675905"/>
                <a:gd name="connsiteX2" fmla="*/ 1649672 w 4584879"/>
                <a:gd name="connsiteY2" fmla="*/ 1056067 h 2675905"/>
                <a:gd name="connsiteX3" fmla="*/ 2318197 w 4584879"/>
                <a:gd name="connsiteY3" fmla="*/ 25757 h 2675905"/>
                <a:gd name="connsiteX4" fmla="*/ 3378860 w 4584879"/>
                <a:gd name="connsiteY4" fmla="*/ 1484464 h 2675905"/>
                <a:gd name="connsiteX5" fmla="*/ 4146997 w 4584879"/>
                <a:gd name="connsiteY5" fmla="*/ 734095 h 2675905"/>
                <a:gd name="connsiteX6" fmla="*/ 4584879 w 4584879"/>
                <a:gd name="connsiteY6" fmla="*/ 1506828 h 2675905"/>
                <a:gd name="connsiteX7" fmla="*/ 4481848 w 4584879"/>
                <a:gd name="connsiteY7" fmla="*/ 2421228 h 2675905"/>
                <a:gd name="connsiteX8" fmla="*/ 4472356 w 4584879"/>
                <a:gd name="connsiteY8" fmla="*/ 2653047 h 2675905"/>
                <a:gd name="connsiteX9" fmla="*/ 36188 w 4584879"/>
                <a:gd name="connsiteY9" fmla="*/ 2461257 h 2675905"/>
                <a:gd name="connsiteX10" fmla="*/ 38637 w 4584879"/>
                <a:gd name="connsiteY10" fmla="*/ 2459864 h 2675905"/>
                <a:gd name="connsiteX11" fmla="*/ 0 w 4584879"/>
                <a:gd name="connsiteY11" fmla="*/ 1365160 h 2675905"/>
                <a:gd name="connsiteX0" fmla="*/ 0 w 4584879"/>
                <a:gd name="connsiteY0" fmla="*/ 1365160 h 2675905"/>
                <a:gd name="connsiteX1" fmla="*/ 1068947 w 4584879"/>
                <a:gd name="connsiteY1" fmla="*/ 0 h 2675905"/>
                <a:gd name="connsiteX2" fmla="*/ 1649672 w 4584879"/>
                <a:gd name="connsiteY2" fmla="*/ 1056067 h 2675905"/>
                <a:gd name="connsiteX3" fmla="*/ 2318197 w 4584879"/>
                <a:gd name="connsiteY3" fmla="*/ 25757 h 2675905"/>
                <a:gd name="connsiteX4" fmla="*/ 3378860 w 4584879"/>
                <a:gd name="connsiteY4" fmla="*/ 1484464 h 2675905"/>
                <a:gd name="connsiteX5" fmla="*/ 4146997 w 4584879"/>
                <a:gd name="connsiteY5" fmla="*/ 734095 h 2675905"/>
                <a:gd name="connsiteX6" fmla="*/ 4584879 w 4584879"/>
                <a:gd name="connsiteY6" fmla="*/ 1506828 h 2675905"/>
                <a:gd name="connsiteX7" fmla="*/ 4481848 w 4584879"/>
                <a:gd name="connsiteY7" fmla="*/ 2421228 h 2675905"/>
                <a:gd name="connsiteX8" fmla="*/ 4472356 w 4584879"/>
                <a:gd name="connsiteY8" fmla="*/ 2653047 h 2675905"/>
                <a:gd name="connsiteX9" fmla="*/ 36188 w 4584879"/>
                <a:gd name="connsiteY9" fmla="*/ 2461257 h 2675905"/>
                <a:gd name="connsiteX10" fmla="*/ 38637 w 4584879"/>
                <a:gd name="connsiteY10" fmla="*/ 2459864 h 2675905"/>
                <a:gd name="connsiteX11" fmla="*/ 0 w 4584879"/>
                <a:gd name="connsiteY11" fmla="*/ 1365160 h 2675905"/>
                <a:gd name="connsiteX0" fmla="*/ 0 w 4640449"/>
                <a:gd name="connsiteY0" fmla="*/ 1365160 h 2675905"/>
                <a:gd name="connsiteX1" fmla="*/ 1068947 w 4640449"/>
                <a:gd name="connsiteY1" fmla="*/ 0 h 2675905"/>
                <a:gd name="connsiteX2" fmla="*/ 1649672 w 4640449"/>
                <a:gd name="connsiteY2" fmla="*/ 1056067 h 2675905"/>
                <a:gd name="connsiteX3" fmla="*/ 2318197 w 4640449"/>
                <a:gd name="connsiteY3" fmla="*/ 25757 h 2675905"/>
                <a:gd name="connsiteX4" fmla="*/ 3378860 w 4640449"/>
                <a:gd name="connsiteY4" fmla="*/ 1484464 h 2675905"/>
                <a:gd name="connsiteX5" fmla="*/ 4146997 w 4640449"/>
                <a:gd name="connsiteY5" fmla="*/ 734095 h 2675905"/>
                <a:gd name="connsiteX6" fmla="*/ 4584879 w 4640449"/>
                <a:gd name="connsiteY6" fmla="*/ 1506828 h 2675905"/>
                <a:gd name="connsiteX7" fmla="*/ 4481848 w 4640449"/>
                <a:gd name="connsiteY7" fmla="*/ 2421228 h 2675905"/>
                <a:gd name="connsiteX8" fmla="*/ 4472356 w 4640449"/>
                <a:gd name="connsiteY8" fmla="*/ 2653047 h 2675905"/>
                <a:gd name="connsiteX9" fmla="*/ 36188 w 4640449"/>
                <a:gd name="connsiteY9" fmla="*/ 2461257 h 2675905"/>
                <a:gd name="connsiteX10" fmla="*/ 38637 w 4640449"/>
                <a:gd name="connsiteY10" fmla="*/ 2459864 h 2675905"/>
                <a:gd name="connsiteX11" fmla="*/ 0 w 4640449"/>
                <a:gd name="connsiteY11" fmla="*/ 1365160 h 2675905"/>
                <a:gd name="connsiteX0" fmla="*/ 0 w 5215446"/>
                <a:gd name="connsiteY0" fmla="*/ 1365160 h 2675905"/>
                <a:gd name="connsiteX1" fmla="*/ 1068947 w 5215446"/>
                <a:gd name="connsiteY1" fmla="*/ 0 h 2675905"/>
                <a:gd name="connsiteX2" fmla="*/ 1649672 w 5215446"/>
                <a:gd name="connsiteY2" fmla="*/ 1056067 h 2675905"/>
                <a:gd name="connsiteX3" fmla="*/ 2318197 w 5215446"/>
                <a:gd name="connsiteY3" fmla="*/ 25757 h 2675905"/>
                <a:gd name="connsiteX4" fmla="*/ 3378860 w 5215446"/>
                <a:gd name="connsiteY4" fmla="*/ 1484464 h 2675905"/>
                <a:gd name="connsiteX5" fmla="*/ 4146997 w 5215446"/>
                <a:gd name="connsiteY5" fmla="*/ 734095 h 2675905"/>
                <a:gd name="connsiteX6" fmla="*/ 4584879 w 5215446"/>
                <a:gd name="connsiteY6" fmla="*/ 1506828 h 2675905"/>
                <a:gd name="connsiteX7" fmla="*/ 4481848 w 5215446"/>
                <a:gd name="connsiteY7" fmla="*/ 2421228 h 2675905"/>
                <a:gd name="connsiteX8" fmla="*/ 4494727 w 5215446"/>
                <a:gd name="connsiteY8" fmla="*/ 2181132 h 2675905"/>
                <a:gd name="connsiteX9" fmla="*/ 4472356 w 5215446"/>
                <a:gd name="connsiteY9" fmla="*/ 2653047 h 2675905"/>
                <a:gd name="connsiteX10" fmla="*/ 36188 w 5215446"/>
                <a:gd name="connsiteY10" fmla="*/ 2461257 h 2675905"/>
                <a:gd name="connsiteX11" fmla="*/ 38637 w 5215446"/>
                <a:gd name="connsiteY11" fmla="*/ 2459864 h 2675905"/>
                <a:gd name="connsiteX12" fmla="*/ 0 w 5215446"/>
                <a:gd name="connsiteY12" fmla="*/ 1365160 h 2675905"/>
                <a:gd name="connsiteX0" fmla="*/ 0 w 5215446"/>
                <a:gd name="connsiteY0" fmla="*/ 1365160 h 2675905"/>
                <a:gd name="connsiteX1" fmla="*/ 1068947 w 5215446"/>
                <a:gd name="connsiteY1" fmla="*/ 0 h 2675905"/>
                <a:gd name="connsiteX2" fmla="*/ 1649672 w 5215446"/>
                <a:gd name="connsiteY2" fmla="*/ 1056067 h 2675905"/>
                <a:gd name="connsiteX3" fmla="*/ 2318197 w 5215446"/>
                <a:gd name="connsiteY3" fmla="*/ 25757 h 2675905"/>
                <a:gd name="connsiteX4" fmla="*/ 3378860 w 5215446"/>
                <a:gd name="connsiteY4" fmla="*/ 1484464 h 2675905"/>
                <a:gd name="connsiteX5" fmla="*/ 4146997 w 5215446"/>
                <a:gd name="connsiteY5" fmla="*/ 734095 h 2675905"/>
                <a:gd name="connsiteX6" fmla="*/ 4584879 w 5215446"/>
                <a:gd name="connsiteY6" fmla="*/ 1506828 h 2675905"/>
                <a:gd name="connsiteX7" fmla="*/ 4481848 w 5215446"/>
                <a:gd name="connsiteY7" fmla="*/ 2421228 h 2675905"/>
                <a:gd name="connsiteX8" fmla="*/ 4494727 w 5215446"/>
                <a:gd name="connsiteY8" fmla="*/ 2181132 h 2675905"/>
                <a:gd name="connsiteX9" fmla="*/ 4472356 w 5215446"/>
                <a:gd name="connsiteY9" fmla="*/ 2653047 h 2675905"/>
                <a:gd name="connsiteX10" fmla="*/ 36188 w 5215446"/>
                <a:gd name="connsiteY10" fmla="*/ 2461257 h 2675905"/>
                <a:gd name="connsiteX11" fmla="*/ 38637 w 5215446"/>
                <a:gd name="connsiteY11" fmla="*/ 2459864 h 2675905"/>
                <a:gd name="connsiteX12" fmla="*/ 0 w 5215446"/>
                <a:gd name="connsiteY12" fmla="*/ 1365160 h 2675905"/>
                <a:gd name="connsiteX0" fmla="*/ 0 w 5215446"/>
                <a:gd name="connsiteY0" fmla="*/ 1365160 h 2675905"/>
                <a:gd name="connsiteX1" fmla="*/ 1068947 w 5215446"/>
                <a:gd name="connsiteY1" fmla="*/ 0 h 2675905"/>
                <a:gd name="connsiteX2" fmla="*/ 1649672 w 5215446"/>
                <a:gd name="connsiteY2" fmla="*/ 1056067 h 2675905"/>
                <a:gd name="connsiteX3" fmla="*/ 2318197 w 5215446"/>
                <a:gd name="connsiteY3" fmla="*/ 25757 h 2675905"/>
                <a:gd name="connsiteX4" fmla="*/ 3378860 w 5215446"/>
                <a:gd name="connsiteY4" fmla="*/ 1484464 h 2675905"/>
                <a:gd name="connsiteX5" fmla="*/ 4146997 w 5215446"/>
                <a:gd name="connsiteY5" fmla="*/ 734095 h 2675905"/>
                <a:gd name="connsiteX6" fmla="*/ 4584879 w 5215446"/>
                <a:gd name="connsiteY6" fmla="*/ 1506828 h 2675905"/>
                <a:gd name="connsiteX7" fmla="*/ 4481848 w 5215446"/>
                <a:gd name="connsiteY7" fmla="*/ 2421228 h 2675905"/>
                <a:gd name="connsiteX8" fmla="*/ 4494727 w 5215446"/>
                <a:gd name="connsiteY8" fmla="*/ 2181132 h 2675905"/>
                <a:gd name="connsiteX9" fmla="*/ 4472356 w 5215446"/>
                <a:gd name="connsiteY9" fmla="*/ 2653047 h 2675905"/>
                <a:gd name="connsiteX10" fmla="*/ 36188 w 5215446"/>
                <a:gd name="connsiteY10" fmla="*/ 2461257 h 2675905"/>
                <a:gd name="connsiteX11" fmla="*/ 38637 w 5215446"/>
                <a:gd name="connsiteY11" fmla="*/ 2459864 h 2675905"/>
                <a:gd name="connsiteX12" fmla="*/ 0 w 5215446"/>
                <a:gd name="connsiteY12" fmla="*/ 1365160 h 2675905"/>
                <a:gd name="connsiteX0" fmla="*/ 0 w 5215513"/>
                <a:gd name="connsiteY0" fmla="*/ 1365160 h 2675905"/>
                <a:gd name="connsiteX1" fmla="*/ 1068947 w 5215513"/>
                <a:gd name="connsiteY1" fmla="*/ 0 h 2675905"/>
                <a:gd name="connsiteX2" fmla="*/ 1649672 w 5215513"/>
                <a:gd name="connsiteY2" fmla="*/ 1056067 h 2675905"/>
                <a:gd name="connsiteX3" fmla="*/ 2318197 w 5215513"/>
                <a:gd name="connsiteY3" fmla="*/ 25757 h 2675905"/>
                <a:gd name="connsiteX4" fmla="*/ 3378860 w 5215513"/>
                <a:gd name="connsiteY4" fmla="*/ 1484464 h 2675905"/>
                <a:gd name="connsiteX5" fmla="*/ 4146997 w 5215513"/>
                <a:gd name="connsiteY5" fmla="*/ 734095 h 2675905"/>
                <a:gd name="connsiteX6" fmla="*/ 4584879 w 5215513"/>
                <a:gd name="connsiteY6" fmla="*/ 1506828 h 2675905"/>
                <a:gd name="connsiteX7" fmla="*/ 4481848 w 5215513"/>
                <a:gd name="connsiteY7" fmla="*/ 2421228 h 2675905"/>
                <a:gd name="connsiteX8" fmla="*/ 4494727 w 5215513"/>
                <a:gd name="connsiteY8" fmla="*/ 2181132 h 2675905"/>
                <a:gd name="connsiteX9" fmla="*/ 4472356 w 5215513"/>
                <a:gd name="connsiteY9" fmla="*/ 2653047 h 2675905"/>
                <a:gd name="connsiteX10" fmla="*/ 36188 w 5215513"/>
                <a:gd name="connsiteY10" fmla="*/ 2461257 h 2675905"/>
                <a:gd name="connsiteX11" fmla="*/ 38637 w 5215513"/>
                <a:gd name="connsiteY11" fmla="*/ 2459864 h 2675905"/>
                <a:gd name="connsiteX12" fmla="*/ 0 w 5215513"/>
                <a:gd name="connsiteY12" fmla="*/ 1365160 h 2675905"/>
                <a:gd name="connsiteX0" fmla="*/ 0 w 4584879"/>
                <a:gd name="connsiteY0" fmla="*/ 1365160 h 2675905"/>
                <a:gd name="connsiteX1" fmla="*/ 1068947 w 4584879"/>
                <a:gd name="connsiteY1" fmla="*/ 0 h 2675905"/>
                <a:gd name="connsiteX2" fmla="*/ 1649672 w 4584879"/>
                <a:gd name="connsiteY2" fmla="*/ 1056067 h 2675905"/>
                <a:gd name="connsiteX3" fmla="*/ 2318197 w 4584879"/>
                <a:gd name="connsiteY3" fmla="*/ 25757 h 2675905"/>
                <a:gd name="connsiteX4" fmla="*/ 3378860 w 4584879"/>
                <a:gd name="connsiteY4" fmla="*/ 1484464 h 2675905"/>
                <a:gd name="connsiteX5" fmla="*/ 4146997 w 4584879"/>
                <a:gd name="connsiteY5" fmla="*/ 734095 h 2675905"/>
                <a:gd name="connsiteX6" fmla="*/ 4584879 w 4584879"/>
                <a:gd name="connsiteY6" fmla="*/ 1506828 h 2675905"/>
                <a:gd name="connsiteX7" fmla="*/ 4481848 w 4584879"/>
                <a:gd name="connsiteY7" fmla="*/ 2421228 h 2675905"/>
                <a:gd name="connsiteX8" fmla="*/ 4494727 w 4584879"/>
                <a:gd name="connsiteY8" fmla="*/ 2181132 h 2675905"/>
                <a:gd name="connsiteX9" fmla="*/ 4472356 w 4584879"/>
                <a:gd name="connsiteY9" fmla="*/ 2653047 h 2675905"/>
                <a:gd name="connsiteX10" fmla="*/ 36188 w 4584879"/>
                <a:gd name="connsiteY10" fmla="*/ 2461257 h 2675905"/>
                <a:gd name="connsiteX11" fmla="*/ 38637 w 4584879"/>
                <a:gd name="connsiteY11" fmla="*/ 2459864 h 2675905"/>
                <a:gd name="connsiteX12" fmla="*/ 0 w 4584879"/>
                <a:gd name="connsiteY12" fmla="*/ 1365160 h 2675905"/>
                <a:gd name="connsiteX0" fmla="*/ 0 w 4584879"/>
                <a:gd name="connsiteY0" fmla="*/ 1365160 h 2675905"/>
                <a:gd name="connsiteX1" fmla="*/ 1068947 w 4584879"/>
                <a:gd name="connsiteY1" fmla="*/ 0 h 2675905"/>
                <a:gd name="connsiteX2" fmla="*/ 1649672 w 4584879"/>
                <a:gd name="connsiteY2" fmla="*/ 1056067 h 2675905"/>
                <a:gd name="connsiteX3" fmla="*/ 2318197 w 4584879"/>
                <a:gd name="connsiteY3" fmla="*/ 25757 h 2675905"/>
                <a:gd name="connsiteX4" fmla="*/ 3378860 w 4584879"/>
                <a:gd name="connsiteY4" fmla="*/ 1484464 h 2675905"/>
                <a:gd name="connsiteX5" fmla="*/ 4146997 w 4584879"/>
                <a:gd name="connsiteY5" fmla="*/ 734095 h 2675905"/>
                <a:gd name="connsiteX6" fmla="*/ 4584879 w 4584879"/>
                <a:gd name="connsiteY6" fmla="*/ 1506828 h 2675905"/>
                <a:gd name="connsiteX7" fmla="*/ 4481848 w 4584879"/>
                <a:gd name="connsiteY7" fmla="*/ 2421228 h 2675905"/>
                <a:gd name="connsiteX8" fmla="*/ 3637439 w 4584879"/>
                <a:gd name="connsiteY8" fmla="*/ 2466860 h 2675905"/>
                <a:gd name="connsiteX9" fmla="*/ 4472356 w 4584879"/>
                <a:gd name="connsiteY9" fmla="*/ 2653047 h 2675905"/>
                <a:gd name="connsiteX10" fmla="*/ 36188 w 4584879"/>
                <a:gd name="connsiteY10" fmla="*/ 2461257 h 2675905"/>
                <a:gd name="connsiteX11" fmla="*/ 38637 w 4584879"/>
                <a:gd name="connsiteY11" fmla="*/ 2459864 h 2675905"/>
                <a:gd name="connsiteX12" fmla="*/ 0 w 4584879"/>
                <a:gd name="connsiteY12" fmla="*/ 1365160 h 2675905"/>
                <a:gd name="connsiteX0" fmla="*/ 0 w 4584879"/>
                <a:gd name="connsiteY0" fmla="*/ 1365160 h 2675905"/>
                <a:gd name="connsiteX1" fmla="*/ 1068947 w 4584879"/>
                <a:gd name="connsiteY1" fmla="*/ 0 h 2675905"/>
                <a:gd name="connsiteX2" fmla="*/ 1649672 w 4584879"/>
                <a:gd name="connsiteY2" fmla="*/ 1056067 h 2675905"/>
                <a:gd name="connsiteX3" fmla="*/ 2318197 w 4584879"/>
                <a:gd name="connsiteY3" fmla="*/ 25757 h 2675905"/>
                <a:gd name="connsiteX4" fmla="*/ 3378860 w 4584879"/>
                <a:gd name="connsiteY4" fmla="*/ 1484464 h 2675905"/>
                <a:gd name="connsiteX5" fmla="*/ 4146997 w 4584879"/>
                <a:gd name="connsiteY5" fmla="*/ 734095 h 2675905"/>
                <a:gd name="connsiteX6" fmla="*/ 4584879 w 4584879"/>
                <a:gd name="connsiteY6" fmla="*/ 1506828 h 2675905"/>
                <a:gd name="connsiteX7" fmla="*/ 4481848 w 4584879"/>
                <a:gd name="connsiteY7" fmla="*/ 2421228 h 2675905"/>
                <a:gd name="connsiteX8" fmla="*/ 3637439 w 4584879"/>
                <a:gd name="connsiteY8" fmla="*/ 2466860 h 2675905"/>
                <a:gd name="connsiteX9" fmla="*/ 4472356 w 4584879"/>
                <a:gd name="connsiteY9" fmla="*/ 2653047 h 2675905"/>
                <a:gd name="connsiteX10" fmla="*/ 36188 w 4584879"/>
                <a:gd name="connsiteY10" fmla="*/ 2461257 h 2675905"/>
                <a:gd name="connsiteX11" fmla="*/ 38637 w 4584879"/>
                <a:gd name="connsiteY11" fmla="*/ 2459864 h 2675905"/>
                <a:gd name="connsiteX12" fmla="*/ 0 w 4584879"/>
                <a:gd name="connsiteY12" fmla="*/ 1365160 h 2675905"/>
                <a:gd name="connsiteX0" fmla="*/ 0 w 4767568"/>
                <a:gd name="connsiteY0" fmla="*/ 1365160 h 2706956"/>
                <a:gd name="connsiteX1" fmla="*/ 1068947 w 4767568"/>
                <a:gd name="connsiteY1" fmla="*/ 0 h 2706956"/>
                <a:gd name="connsiteX2" fmla="*/ 1649672 w 4767568"/>
                <a:gd name="connsiteY2" fmla="*/ 1056067 h 2706956"/>
                <a:gd name="connsiteX3" fmla="*/ 2318197 w 4767568"/>
                <a:gd name="connsiteY3" fmla="*/ 25757 h 2706956"/>
                <a:gd name="connsiteX4" fmla="*/ 3378860 w 4767568"/>
                <a:gd name="connsiteY4" fmla="*/ 1484464 h 2706956"/>
                <a:gd name="connsiteX5" fmla="*/ 4146997 w 4767568"/>
                <a:gd name="connsiteY5" fmla="*/ 734095 h 2706956"/>
                <a:gd name="connsiteX6" fmla="*/ 4584879 w 4767568"/>
                <a:gd name="connsiteY6" fmla="*/ 1506828 h 2706956"/>
                <a:gd name="connsiteX7" fmla="*/ 4767568 w 4767568"/>
                <a:gd name="connsiteY7" fmla="*/ 2706956 h 2706956"/>
                <a:gd name="connsiteX8" fmla="*/ 3637439 w 4767568"/>
                <a:gd name="connsiteY8" fmla="*/ 2466860 h 2706956"/>
                <a:gd name="connsiteX9" fmla="*/ 4472356 w 4767568"/>
                <a:gd name="connsiteY9" fmla="*/ 2653047 h 2706956"/>
                <a:gd name="connsiteX10" fmla="*/ 36188 w 4767568"/>
                <a:gd name="connsiteY10" fmla="*/ 2461257 h 2706956"/>
                <a:gd name="connsiteX11" fmla="*/ 38637 w 4767568"/>
                <a:gd name="connsiteY11" fmla="*/ 2459864 h 2706956"/>
                <a:gd name="connsiteX12" fmla="*/ 0 w 4767568"/>
                <a:gd name="connsiteY12" fmla="*/ 1365160 h 2706956"/>
                <a:gd name="connsiteX0" fmla="*/ 0 w 4584879"/>
                <a:gd name="connsiteY0" fmla="*/ 1365160 h 2706956"/>
                <a:gd name="connsiteX1" fmla="*/ 1068947 w 4584879"/>
                <a:gd name="connsiteY1" fmla="*/ 0 h 2706956"/>
                <a:gd name="connsiteX2" fmla="*/ 1649672 w 4584879"/>
                <a:gd name="connsiteY2" fmla="*/ 1056067 h 2706956"/>
                <a:gd name="connsiteX3" fmla="*/ 2318197 w 4584879"/>
                <a:gd name="connsiteY3" fmla="*/ 25757 h 2706956"/>
                <a:gd name="connsiteX4" fmla="*/ 3378860 w 4584879"/>
                <a:gd name="connsiteY4" fmla="*/ 1484464 h 2706956"/>
                <a:gd name="connsiteX5" fmla="*/ 4146997 w 4584879"/>
                <a:gd name="connsiteY5" fmla="*/ 734095 h 2706956"/>
                <a:gd name="connsiteX6" fmla="*/ 4584879 w 4584879"/>
                <a:gd name="connsiteY6" fmla="*/ 1506828 h 2706956"/>
                <a:gd name="connsiteX7" fmla="*/ 4553222 w 4584879"/>
                <a:gd name="connsiteY7" fmla="*/ 2706956 h 2706956"/>
                <a:gd name="connsiteX8" fmla="*/ 3637439 w 4584879"/>
                <a:gd name="connsiteY8" fmla="*/ 2466860 h 2706956"/>
                <a:gd name="connsiteX9" fmla="*/ 4472356 w 4584879"/>
                <a:gd name="connsiteY9" fmla="*/ 2653047 h 2706956"/>
                <a:gd name="connsiteX10" fmla="*/ 36188 w 4584879"/>
                <a:gd name="connsiteY10" fmla="*/ 2461257 h 2706956"/>
                <a:gd name="connsiteX11" fmla="*/ 38637 w 4584879"/>
                <a:gd name="connsiteY11" fmla="*/ 2459864 h 2706956"/>
                <a:gd name="connsiteX12" fmla="*/ 0 w 4584879"/>
                <a:gd name="connsiteY12" fmla="*/ 1365160 h 2706956"/>
                <a:gd name="connsiteX0" fmla="*/ 0 w 4584879"/>
                <a:gd name="connsiteY0" fmla="*/ 1365160 h 2706956"/>
                <a:gd name="connsiteX1" fmla="*/ 1068947 w 4584879"/>
                <a:gd name="connsiteY1" fmla="*/ 0 h 2706956"/>
                <a:gd name="connsiteX2" fmla="*/ 1649672 w 4584879"/>
                <a:gd name="connsiteY2" fmla="*/ 1056067 h 2706956"/>
                <a:gd name="connsiteX3" fmla="*/ 2318197 w 4584879"/>
                <a:gd name="connsiteY3" fmla="*/ 25757 h 2706956"/>
                <a:gd name="connsiteX4" fmla="*/ 3378860 w 4584879"/>
                <a:gd name="connsiteY4" fmla="*/ 1484464 h 2706956"/>
                <a:gd name="connsiteX5" fmla="*/ 3861213 w 4584879"/>
                <a:gd name="connsiteY5" fmla="*/ 1019823 h 2706956"/>
                <a:gd name="connsiteX6" fmla="*/ 4584879 w 4584879"/>
                <a:gd name="connsiteY6" fmla="*/ 1506828 h 2706956"/>
                <a:gd name="connsiteX7" fmla="*/ 4553222 w 4584879"/>
                <a:gd name="connsiteY7" fmla="*/ 2706956 h 2706956"/>
                <a:gd name="connsiteX8" fmla="*/ 3637439 w 4584879"/>
                <a:gd name="connsiteY8" fmla="*/ 2466860 h 2706956"/>
                <a:gd name="connsiteX9" fmla="*/ 4472356 w 4584879"/>
                <a:gd name="connsiteY9" fmla="*/ 2653047 h 2706956"/>
                <a:gd name="connsiteX10" fmla="*/ 36188 w 4584879"/>
                <a:gd name="connsiteY10" fmla="*/ 2461257 h 2706956"/>
                <a:gd name="connsiteX11" fmla="*/ 38637 w 4584879"/>
                <a:gd name="connsiteY11" fmla="*/ 2459864 h 2706956"/>
                <a:gd name="connsiteX12" fmla="*/ 0 w 4584879"/>
                <a:gd name="connsiteY12" fmla="*/ 1365160 h 2706956"/>
                <a:gd name="connsiteX0" fmla="*/ 0 w 4553222"/>
                <a:gd name="connsiteY0" fmla="*/ 1365160 h 2706956"/>
                <a:gd name="connsiteX1" fmla="*/ 1068947 w 4553222"/>
                <a:gd name="connsiteY1" fmla="*/ 0 h 2706956"/>
                <a:gd name="connsiteX2" fmla="*/ 1649672 w 4553222"/>
                <a:gd name="connsiteY2" fmla="*/ 1056067 h 2706956"/>
                <a:gd name="connsiteX3" fmla="*/ 2318197 w 4553222"/>
                <a:gd name="connsiteY3" fmla="*/ 25757 h 2706956"/>
                <a:gd name="connsiteX4" fmla="*/ 3378860 w 4553222"/>
                <a:gd name="connsiteY4" fmla="*/ 1484464 h 2706956"/>
                <a:gd name="connsiteX5" fmla="*/ 3861213 w 4553222"/>
                <a:gd name="connsiteY5" fmla="*/ 1019823 h 2706956"/>
                <a:gd name="connsiteX6" fmla="*/ 4553222 w 4553222"/>
                <a:gd name="connsiteY6" fmla="*/ 2706956 h 2706956"/>
                <a:gd name="connsiteX7" fmla="*/ 3637439 w 4553222"/>
                <a:gd name="connsiteY7" fmla="*/ 2466860 h 2706956"/>
                <a:gd name="connsiteX8" fmla="*/ 4472356 w 4553222"/>
                <a:gd name="connsiteY8" fmla="*/ 2653047 h 2706956"/>
                <a:gd name="connsiteX9" fmla="*/ 36188 w 4553222"/>
                <a:gd name="connsiteY9" fmla="*/ 2461257 h 2706956"/>
                <a:gd name="connsiteX10" fmla="*/ 38637 w 4553222"/>
                <a:gd name="connsiteY10" fmla="*/ 2459864 h 2706956"/>
                <a:gd name="connsiteX11" fmla="*/ 0 w 4553222"/>
                <a:gd name="connsiteY11" fmla="*/ 1365160 h 2706956"/>
                <a:gd name="connsiteX0" fmla="*/ 0 w 4553222"/>
                <a:gd name="connsiteY0" fmla="*/ 1365160 h 2706956"/>
                <a:gd name="connsiteX1" fmla="*/ 1068947 w 4553222"/>
                <a:gd name="connsiteY1" fmla="*/ 0 h 2706956"/>
                <a:gd name="connsiteX2" fmla="*/ 1649672 w 4553222"/>
                <a:gd name="connsiteY2" fmla="*/ 1056067 h 2706956"/>
                <a:gd name="connsiteX3" fmla="*/ 2318197 w 4553222"/>
                <a:gd name="connsiteY3" fmla="*/ 25757 h 2706956"/>
                <a:gd name="connsiteX4" fmla="*/ 3378860 w 4553222"/>
                <a:gd name="connsiteY4" fmla="*/ 1484464 h 2706956"/>
                <a:gd name="connsiteX5" fmla="*/ 3861213 w 4553222"/>
                <a:gd name="connsiteY5" fmla="*/ 1019823 h 2706956"/>
                <a:gd name="connsiteX6" fmla="*/ 4553222 w 4553222"/>
                <a:gd name="connsiteY6" fmla="*/ 2706956 h 2706956"/>
                <a:gd name="connsiteX7" fmla="*/ 3637439 w 4553222"/>
                <a:gd name="connsiteY7" fmla="*/ 2466860 h 2706956"/>
                <a:gd name="connsiteX8" fmla="*/ 36188 w 4553222"/>
                <a:gd name="connsiteY8" fmla="*/ 2461257 h 2706956"/>
                <a:gd name="connsiteX9" fmla="*/ 38637 w 4553222"/>
                <a:gd name="connsiteY9" fmla="*/ 2459864 h 2706956"/>
                <a:gd name="connsiteX10" fmla="*/ 0 w 4553222"/>
                <a:gd name="connsiteY10" fmla="*/ 1365160 h 2706956"/>
                <a:gd name="connsiteX0" fmla="*/ 0 w 3861213"/>
                <a:gd name="connsiteY0" fmla="*/ 1365160 h 2466860"/>
                <a:gd name="connsiteX1" fmla="*/ 1068947 w 3861213"/>
                <a:gd name="connsiteY1" fmla="*/ 0 h 2466860"/>
                <a:gd name="connsiteX2" fmla="*/ 1649672 w 3861213"/>
                <a:gd name="connsiteY2" fmla="*/ 1056067 h 2466860"/>
                <a:gd name="connsiteX3" fmla="*/ 2318197 w 3861213"/>
                <a:gd name="connsiteY3" fmla="*/ 25757 h 2466860"/>
                <a:gd name="connsiteX4" fmla="*/ 3378860 w 3861213"/>
                <a:gd name="connsiteY4" fmla="*/ 1484464 h 2466860"/>
                <a:gd name="connsiteX5" fmla="*/ 3861213 w 3861213"/>
                <a:gd name="connsiteY5" fmla="*/ 1019823 h 2466860"/>
                <a:gd name="connsiteX6" fmla="*/ 3637439 w 3861213"/>
                <a:gd name="connsiteY6" fmla="*/ 2466860 h 2466860"/>
                <a:gd name="connsiteX7" fmla="*/ 36188 w 3861213"/>
                <a:gd name="connsiteY7" fmla="*/ 2461257 h 2466860"/>
                <a:gd name="connsiteX8" fmla="*/ 38637 w 3861213"/>
                <a:gd name="connsiteY8" fmla="*/ 2459864 h 2466860"/>
                <a:gd name="connsiteX9" fmla="*/ 0 w 3861213"/>
                <a:gd name="connsiteY9" fmla="*/ 1365160 h 2466860"/>
                <a:gd name="connsiteX0" fmla="*/ 0 w 3861213"/>
                <a:gd name="connsiteY0" fmla="*/ 1365160 h 2466860"/>
                <a:gd name="connsiteX1" fmla="*/ 1068947 w 3861213"/>
                <a:gd name="connsiteY1" fmla="*/ 0 h 2466860"/>
                <a:gd name="connsiteX2" fmla="*/ 1649672 w 3861213"/>
                <a:gd name="connsiteY2" fmla="*/ 1056067 h 2466860"/>
                <a:gd name="connsiteX3" fmla="*/ 2318197 w 3861213"/>
                <a:gd name="connsiteY3" fmla="*/ 25757 h 2466860"/>
                <a:gd name="connsiteX4" fmla="*/ 3378860 w 3861213"/>
                <a:gd name="connsiteY4" fmla="*/ 1484464 h 2466860"/>
                <a:gd name="connsiteX5" fmla="*/ 3861213 w 3861213"/>
                <a:gd name="connsiteY5" fmla="*/ 1019823 h 2466860"/>
                <a:gd name="connsiteX6" fmla="*/ 3851721 w 3861213"/>
                <a:gd name="connsiteY6" fmla="*/ 2466860 h 2466860"/>
                <a:gd name="connsiteX7" fmla="*/ 36188 w 3861213"/>
                <a:gd name="connsiteY7" fmla="*/ 2461257 h 2466860"/>
                <a:gd name="connsiteX8" fmla="*/ 38637 w 3861213"/>
                <a:gd name="connsiteY8" fmla="*/ 2459864 h 2466860"/>
                <a:gd name="connsiteX9" fmla="*/ 0 w 3861213"/>
                <a:gd name="connsiteY9" fmla="*/ 1365160 h 2466860"/>
                <a:gd name="connsiteX0" fmla="*/ 0 w 3861213"/>
                <a:gd name="connsiteY0" fmla="*/ 1365160 h 2466860"/>
                <a:gd name="connsiteX1" fmla="*/ 1068947 w 3861213"/>
                <a:gd name="connsiteY1" fmla="*/ 0 h 2466860"/>
                <a:gd name="connsiteX2" fmla="*/ 1649672 w 3861213"/>
                <a:gd name="connsiteY2" fmla="*/ 1056067 h 2466860"/>
                <a:gd name="connsiteX3" fmla="*/ 2318197 w 3861213"/>
                <a:gd name="connsiteY3" fmla="*/ 25757 h 2466860"/>
                <a:gd name="connsiteX4" fmla="*/ 3378860 w 3861213"/>
                <a:gd name="connsiteY4" fmla="*/ 1484464 h 2466860"/>
                <a:gd name="connsiteX5" fmla="*/ 3861213 w 3861213"/>
                <a:gd name="connsiteY5" fmla="*/ 1019823 h 2466860"/>
                <a:gd name="connsiteX6" fmla="*/ 3851721 w 3861213"/>
                <a:gd name="connsiteY6" fmla="*/ 2466860 h 2466860"/>
                <a:gd name="connsiteX7" fmla="*/ 36188 w 3861213"/>
                <a:gd name="connsiteY7" fmla="*/ 2461257 h 2466860"/>
                <a:gd name="connsiteX8" fmla="*/ 38637 w 3861213"/>
                <a:gd name="connsiteY8" fmla="*/ 2459864 h 2466860"/>
                <a:gd name="connsiteX9" fmla="*/ 26496 w 3861213"/>
                <a:gd name="connsiteY9" fmla="*/ 1693282 h 2466860"/>
                <a:gd name="connsiteX10" fmla="*/ 0 w 3861213"/>
                <a:gd name="connsiteY10" fmla="*/ 1365160 h 2466860"/>
                <a:gd name="connsiteX0" fmla="*/ 773002 w 4634215"/>
                <a:gd name="connsiteY0" fmla="*/ 1365160 h 2466860"/>
                <a:gd name="connsiteX1" fmla="*/ 1841949 w 4634215"/>
                <a:gd name="connsiteY1" fmla="*/ 0 h 2466860"/>
                <a:gd name="connsiteX2" fmla="*/ 2422674 w 4634215"/>
                <a:gd name="connsiteY2" fmla="*/ 1056067 h 2466860"/>
                <a:gd name="connsiteX3" fmla="*/ 3091199 w 4634215"/>
                <a:gd name="connsiteY3" fmla="*/ 25757 h 2466860"/>
                <a:gd name="connsiteX4" fmla="*/ 4151862 w 4634215"/>
                <a:gd name="connsiteY4" fmla="*/ 1484464 h 2466860"/>
                <a:gd name="connsiteX5" fmla="*/ 4634215 w 4634215"/>
                <a:gd name="connsiteY5" fmla="*/ 1019823 h 2466860"/>
                <a:gd name="connsiteX6" fmla="*/ 4624723 w 4634215"/>
                <a:gd name="connsiteY6" fmla="*/ 2466860 h 2466860"/>
                <a:gd name="connsiteX7" fmla="*/ 809190 w 4634215"/>
                <a:gd name="connsiteY7" fmla="*/ 2461257 h 2466860"/>
                <a:gd name="connsiteX8" fmla="*/ 811639 w 4634215"/>
                <a:gd name="connsiteY8" fmla="*/ 2459864 h 2466860"/>
                <a:gd name="connsiteX9" fmla="*/ 799498 w 4634215"/>
                <a:gd name="connsiteY9" fmla="*/ 1693282 h 2466860"/>
                <a:gd name="connsiteX10" fmla="*/ 0 w 4634215"/>
                <a:gd name="connsiteY10" fmla="*/ 978878 h 2466860"/>
                <a:gd name="connsiteX11" fmla="*/ 773002 w 4634215"/>
                <a:gd name="connsiteY11" fmla="*/ 1365160 h 2466860"/>
                <a:gd name="connsiteX0" fmla="*/ 773002 w 4634215"/>
                <a:gd name="connsiteY0" fmla="*/ 1365160 h 2466860"/>
                <a:gd name="connsiteX1" fmla="*/ 1841949 w 4634215"/>
                <a:gd name="connsiteY1" fmla="*/ 0 h 2466860"/>
                <a:gd name="connsiteX2" fmla="*/ 2422674 w 4634215"/>
                <a:gd name="connsiteY2" fmla="*/ 1056067 h 2466860"/>
                <a:gd name="connsiteX3" fmla="*/ 3091199 w 4634215"/>
                <a:gd name="connsiteY3" fmla="*/ 25757 h 2466860"/>
                <a:gd name="connsiteX4" fmla="*/ 4151862 w 4634215"/>
                <a:gd name="connsiteY4" fmla="*/ 1484464 h 2466860"/>
                <a:gd name="connsiteX5" fmla="*/ 4634215 w 4634215"/>
                <a:gd name="connsiteY5" fmla="*/ 1019823 h 2466860"/>
                <a:gd name="connsiteX6" fmla="*/ 4624723 w 4634215"/>
                <a:gd name="connsiteY6" fmla="*/ 2466860 h 2466860"/>
                <a:gd name="connsiteX7" fmla="*/ 809190 w 4634215"/>
                <a:gd name="connsiteY7" fmla="*/ 2461257 h 2466860"/>
                <a:gd name="connsiteX8" fmla="*/ 811639 w 4634215"/>
                <a:gd name="connsiteY8" fmla="*/ 2459864 h 2466860"/>
                <a:gd name="connsiteX9" fmla="*/ 799498 w 4634215"/>
                <a:gd name="connsiteY9" fmla="*/ 1693282 h 2466860"/>
                <a:gd name="connsiteX10" fmla="*/ 0 w 4634215"/>
                <a:gd name="connsiteY10" fmla="*/ 1407482 h 2466860"/>
                <a:gd name="connsiteX11" fmla="*/ 773002 w 4634215"/>
                <a:gd name="connsiteY11" fmla="*/ 1365160 h 2466860"/>
                <a:gd name="connsiteX0" fmla="*/ 773002 w 4634215"/>
                <a:gd name="connsiteY0" fmla="*/ 1365160 h 2466860"/>
                <a:gd name="connsiteX1" fmla="*/ 1841949 w 4634215"/>
                <a:gd name="connsiteY1" fmla="*/ 0 h 2466860"/>
                <a:gd name="connsiteX2" fmla="*/ 2422674 w 4634215"/>
                <a:gd name="connsiteY2" fmla="*/ 1056067 h 2466860"/>
                <a:gd name="connsiteX3" fmla="*/ 3091199 w 4634215"/>
                <a:gd name="connsiteY3" fmla="*/ 25757 h 2466860"/>
                <a:gd name="connsiteX4" fmla="*/ 4151862 w 4634215"/>
                <a:gd name="connsiteY4" fmla="*/ 1484464 h 2466860"/>
                <a:gd name="connsiteX5" fmla="*/ 4634215 w 4634215"/>
                <a:gd name="connsiteY5" fmla="*/ 1019823 h 2466860"/>
                <a:gd name="connsiteX6" fmla="*/ 4624723 w 4634215"/>
                <a:gd name="connsiteY6" fmla="*/ 2466860 h 2466860"/>
                <a:gd name="connsiteX7" fmla="*/ 809190 w 4634215"/>
                <a:gd name="connsiteY7" fmla="*/ 2461257 h 2466860"/>
                <a:gd name="connsiteX8" fmla="*/ 811639 w 4634215"/>
                <a:gd name="connsiteY8" fmla="*/ 2459864 h 2466860"/>
                <a:gd name="connsiteX9" fmla="*/ 227962 w 4634215"/>
                <a:gd name="connsiteY9" fmla="*/ 2264762 h 2466860"/>
                <a:gd name="connsiteX10" fmla="*/ 0 w 4634215"/>
                <a:gd name="connsiteY10" fmla="*/ 1407482 h 2466860"/>
                <a:gd name="connsiteX11" fmla="*/ 773002 w 4634215"/>
                <a:gd name="connsiteY11" fmla="*/ 1365160 h 2466860"/>
                <a:gd name="connsiteX0" fmla="*/ 773002 w 4634215"/>
                <a:gd name="connsiteY0" fmla="*/ 1365160 h 2466860"/>
                <a:gd name="connsiteX1" fmla="*/ 1841949 w 4634215"/>
                <a:gd name="connsiteY1" fmla="*/ 0 h 2466860"/>
                <a:gd name="connsiteX2" fmla="*/ 2422674 w 4634215"/>
                <a:gd name="connsiteY2" fmla="*/ 1056067 h 2466860"/>
                <a:gd name="connsiteX3" fmla="*/ 3091199 w 4634215"/>
                <a:gd name="connsiteY3" fmla="*/ 25757 h 2466860"/>
                <a:gd name="connsiteX4" fmla="*/ 4151862 w 4634215"/>
                <a:gd name="connsiteY4" fmla="*/ 1484464 h 2466860"/>
                <a:gd name="connsiteX5" fmla="*/ 4634215 w 4634215"/>
                <a:gd name="connsiteY5" fmla="*/ 1019823 h 2466860"/>
                <a:gd name="connsiteX6" fmla="*/ 4624723 w 4634215"/>
                <a:gd name="connsiteY6" fmla="*/ 2466860 h 2466860"/>
                <a:gd name="connsiteX7" fmla="*/ 809190 w 4634215"/>
                <a:gd name="connsiteY7" fmla="*/ 2461257 h 2466860"/>
                <a:gd name="connsiteX8" fmla="*/ 811639 w 4634215"/>
                <a:gd name="connsiteY8" fmla="*/ 2459864 h 2466860"/>
                <a:gd name="connsiteX9" fmla="*/ 227962 w 4634215"/>
                <a:gd name="connsiteY9" fmla="*/ 2264762 h 2466860"/>
                <a:gd name="connsiteX10" fmla="*/ 0 w 4634215"/>
                <a:gd name="connsiteY10" fmla="*/ 1407482 h 2466860"/>
                <a:gd name="connsiteX11" fmla="*/ 773002 w 4634215"/>
                <a:gd name="connsiteY11" fmla="*/ 1365160 h 2466860"/>
                <a:gd name="connsiteX0" fmla="*/ 773002 w 4634215"/>
                <a:gd name="connsiteY0" fmla="*/ 1365160 h 2466860"/>
                <a:gd name="connsiteX1" fmla="*/ 1841949 w 4634215"/>
                <a:gd name="connsiteY1" fmla="*/ 0 h 2466860"/>
                <a:gd name="connsiteX2" fmla="*/ 2422674 w 4634215"/>
                <a:gd name="connsiteY2" fmla="*/ 1056067 h 2466860"/>
                <a:gd name="connsiteX3" fmla="*/ 3091199 w 4634215"/>
                <a:gd name="connsiteY3" fmla="*/ 25757 h 2466860"/>
                <a:gd name="connsiteX4" fmla="*/ 4151862 w 4634215"/>
                <a:gd name="connsiteY4" fmla="*/ 1484464 h 2466860"/>
                <a:gd name="connsiteX5" fmla="*/ 4634215 w 4634215"/>
                <a:gd name="connsiteY5" fmla="*/ 1019823 h 2466860"/>
                <a:gd name="connsiteX6" fmla="*/ 4624723 w 4634215"/>
                <a:gd name="connsiteY6" fmla="*/ 2466860 h 2466860"/>
                <a:gd name="connsiteX7" fmla="*/ 809190 w 4634215"/>
                <a:gd name="connsiteY7" fmla="*/ 2461257 h 2466860"/>
                <a:gd name="connsiteX8" fmla="*/ 811639 w 4634215"/>
                <a:gd name="connsiteY8" fmla="*/ 2459864 h 2466860"/>
                <a:gd name="connsiteX9" fmla="*/ 227962 w 4634215"/>
                <a:gd name="connsiteY9" fmla="*/ 2264762 h 2466860"/>
                <a:gd name="connsiteX10" fmla="*/ 0 w 4634215"/>
                <a:gd name="connsiteY10" fmla="*/ 1407482 h 2466860"/>
                <a:gd name="connsiteX11" fmla="*/ 773002 w 4634215"/>
                <a:gd name="connsiteY11" fmla="*/ 1365160 h 2466860"/>
                <a:gd name="connsiteX0" fmla="*/ 773002 w 4634215"/>
                <a:gd name="connsiteY0" fmla="*/ 1365160 h 2466860"/>
                <a:gd name="connsiteX1" fmla="*/ 1841949 w 4634215"/>
                <a:gd name="connsiteY1" fmla="*/ 0 h 2466860"/>
                <a:gd name="connsiteX2" fmla="*/ 2422674 w 4634215"/>
                <a:gd name="connsiteY2" fmla="*/ 1056067 h 2466860"/>
                <a:gd name="connsiteX3" fmla="*/ 3091199 w 4634215"/>
                <a:gd name="connsiteY3" fmla="*/ 25757 h 2466860"/>
                <a:gd name="connsiteX4" fmla="*/ 4151862 w 4634215"/>
                <a:gd name="connsiteY4" fmla="*/ 1484464 h 2466860"/>
                <a:gd name="connsiteX5" fmla="*/ 4634215 w 4634215"/>
                <a:gd name="connsiteY5" fmla="*/ 1019823 h 2466860"/>
                <a:gd name="connsiteX6" fmla="*/ 4624723 w 4634215"/>
                <a:gd name="connsiteY6" fmla="*/ 2466860 h 2466860"/>
                <a:gd name="connsiteX7" fmla="*/ 809190 w 4634215"/>
                <a:gd name="connsiteY7" fmla="*/ 2461257 h 2466860"/>
                <a:gd name="connsiteX8" fmla="*/ 811639 w 4634215"/>
                <a:gd name="connsiteY8" fmla="*/ 2459864 h 2466860"/>
                <a:gd name="connsiteX9" fmla="*/ 227962 w 4634215"/>
                <a:gd name="connsiteY9" fmla="*/ 2264762 h 2466860"/>
                <a:gd name="connsiteX10" fmla="*/ 0 w 4634215"/>
                <a:gd name="connsiteY10" fmla="*/ 1407482 h 2466860"/>
                <a:gd name="connsiteX11" fmla="*/ 773002 w 4634215"/>
                <a:gd name="connsiteY11" fmla="*/ 1365160 h 2466860"/>
                <a:gd name="connsiteX0" fmla="*/ 773002 w 4634215"/>
                <a:gd name="connsiteY0" fmla="*/ 1365160 h 2466860"/>
                <a:gd name="connsiteX1" fmla="*/ 1841949 w 4634215"/>
                <a:gd name="connsiteY1" fmla="*/ 0 h 2466860"/>
                <a:gd name="connsiteX2" fmla="*/ 2422674 w 4634215"/>
                <a:gd name="connsiteY2" fmla="*/ 1056067 h 2466860"/>
                <a:gd name="connsiteX3" fmla="*/ 3091199 w 4634215"/>
                <a:gd name="connsiteY3" fmla="*/ 25757 h 2466860"/>
                <a:gd name="connsiteX4" fmla="*/ 4151862 w 4634215"/>
                <a:gd name="connsiteY4" fmla="*/ 1484464 h 2466860"/>
                <a:gd name="connsiteX5" fmla="*/ 4634215 w 4634215"/>
                <a:gd name="connsiteY5" fmla="*/ 1019823 h 2466860"/>
                <a:gd name="connsiteX6" fmla="*/ 4624723 w 4634215"/>
                <a:gd name="connsiteY6" fmla="*/ 2466860 h 2466860"/>
                <a:gd name="connsiteX7" fmla="*/ 809190 w 4634215"/>
                <a:gd name="connsiteY7" fmla="*/ 2461257 h 2466860"/>
                <a:gd name="connsiteX8" fmla="*/ 811639 w 4634215"/>
                <a:gd name="connsiteY8" fmla="*/ 2459864 h 2466860"/>
                <a:gd name="connsiteX9" fmla="*/ 227962 w 4634215"/>
                <a:gd name="connsiteY9" fmla="*/ 2264762 h 2466860"/>
                <a:gd name="connsiteX10" fmla="*/ 0 w 4634215"/>
                <a:gd name="connsiteY10" fmla="*/ 1407482 h 2466860"/>
                <a:gd name="connsiteX11" fmla="*/ 773002 w 4634215"/>
                <a:gd name="connsiteY11" fmla="*/ 1365160 h 2466860"/>
                <a:gd name="connsiteX0" fmla="*/ 773002 w 4634215"/>
                <a:gd name="connsiteY0" fmla="*/ 1365160 h 2466860"/>
                <a:gd name="connsiteX1" fmla="*/ 1841949 w 4634215"/>
                <a:gd name="connsiteY1" fmla="*/ 0 h 2466860"/>
                <a:gd name="connsiteX2" fmla="*/ 2422674 w 4634215"/>
                <a:gd name="connsiteY2" fmla="*/ 1056067 h 2466860"/>
                <a:gd name="connsiteX3" fmla="*/ 3091199 w 4634215"/>
                <a:gd name="connsiteY3" fmla="*/ 25757 h 2466860"/>
                <a:gd name="connsiteX4" fmla="*/ 4151862 w 4634215"/>
                <a:gd name="connsiteY4" fmla="*/ 1484464 h 2466860"/>
                <a:gd name="connsiteX5" fmla="*/ 4634215 w 4634215"/>
                <a:gd name="connsiteY5" fmla="*/ 1019823 h 2466860"/>
                <a:gd name="connsiteX6" fmla="*/ 4624723 w 4634215"/>
                <a:gd name="connsiteY6" fmla="*/ 2466860 h 2466860"/>
                <a:gd name="connsiteX7" fmla="*/ 809190 w 4634215"/>
                <a:gd name="connsiteY7" fmla="*/ 2461257 h 2466860"/>
                <a:gd name="connsiteX8" fmla="*/ 811639 w 4634215"/>
                <a:gd name="connsiteY8" fmla="*/ 2459864 h 2466860"/>
                <a:gd name="connsiteX9" fmla="*/ 227962 w 4634215"/>
                <a:gd name="connsiteY9" fmla="*/ 2264762 h 2466860"/>
                <a:gd name="connsiteX10" fmla="*/ 0 w 4634215"/>
                <a:gd name="connsiteY10" fmla="*/ 1407482 h 2466860"/>
                <a:gd name="connsiteX11" fmla="*/ 73825 w 4634215"/>
                <a:gd name="connsiteY11" fmla="*/ 1405506 h 2466860"/>
                <a:gd name="connsiteX12" fmla="*/ 773002 w 4634215"/>
                <a:gd name="connsiteY12" fmla="*/ 1365160 h 2466860"/>
                <a:gd name="connsiteX0" fmla="*/ 773002 w 4634215"/>
                <a:gd name="connsiteY0" fmla="*/ 1365160 h 2466860"/>
                <a:gd name="connsiteX1" fmla="*/ 1841949 w 4634215"/>
                <a:gd name="connsiteY1" fmla="*/ 0 h 2466860"/>
                <a:gd name="connsiteX2" fmla="*/ 2422674 w 4634215"/>
                <a:gd name="connsiteY2" fmla="*/ 1056067 h 2466860"/>
                <a:gd name="connsiteX3" fmla="*/ 3091199 w 4634215"/>
                <a:gd name="connsiteY3" fmla="*/ 25757 h 2466860"/>
                <a:gd name="connsiteX4" fmla="*/ 4151862 w 4634215"/>
                <a:gd name="connsiteY4" fmla="*/ 1484464 h 2466860"/>
                <a:gd name="connsiteX5" fmla="*/ 4634215 w 4634215"/>
                <a:gd name="connsiteY5" fmla="*/ 1019823 h 2466860"/>
                <a:gd name="connsiteX6" fmla="*/ 4624723 w 4634215"/>
                <a:gd name="connsiteY6" fmla="*/ 2466860 h 2466860"/>
                <a:gd name="connsiteX7" fmla="*/ 809190 w 4634215"/>
                <a:gd name="connsiteY7" fmla="*/ 2461257 h 2466860"/>
                <a:gd name="connsiteX8" fmla="*/ 811639 w 4634215"/>
                <a:gd name="connsiteY8" fmla="*/ 2459864 h 2466860"/>
                <a:gd name="connsiteX9" fmla="*/ 227962 w 4634215"/>
                <a:gd name="connsiteY9" fmla="*/ 2264762 h 2466860"/>
                <a:gd name="connsiteX10" fmla="*/ 0 w 4634215"/>
                <a:gd name="connsiteY10" fmla="*/ 1407482 h 2466860"/>
                <a:gd name="connsiteX11" fmla="*/ 71444 w 4634215"/>
                <a:gd name="connsiteY11" fmla="*/ 1476920 h 2466860"/>
                <a:gd name="connsiteX12" fmla="*/ 73825 w 4634215"/>
                <a:gd name="connsiteY12" fmla="*/ 1405506 h 2466860"/>
                <a:gd name="connsiteX13" fmla="*/ 773002 w 4634215"/>
                <a:gd name="connsiteY13" fmla="*/ 1365160 h 2466860"/>
                <a:gd name="connsiteX0" fmla="*/ 773002 w 4634215"/>
                <a:gd name="connsiteY0" fmla="*/ 1365160 h 2466860"/>
                <a:gd name="connsiteX1" fmla="*/ 1841949 w 4634215"/>
                <a:gd name="connsiteY1" fmla="*/ 0 h 2466860"/>
                <a:gd name="connsiteX2" fmla="*/ 2422674 w 4634215"/>
                <a:gd name="connsiteY2" fmla="*/ 1056067 h 2466860"/>
                <a:gd name="connsiteX3" fmla="*/ 3091199 w 4634215"/>
                <a:gd name="connsiteY3" fmla="*/ 25757 h 2466860"/>
                <a:gd name="connsiteX4" fmla="*/ 4151862 w 4634215"/>
                <a:gd name="connsiteY4" fmla="*/ 1484464 h 2466860"/>
                <a:gd name="connsiteX5" fmla="*/ 4634215 w 4634215"/>
                <a:gd name="connsiteY5" fmla="*/ 1019823 h 2466860"/>
                <a:gd name="connsiteX6" fmla="*/ 4624723 w 4634215"/>
                <a:gd name="connsiteY6" fmla="*/ 2466860 h 2466860"/>
                <a:gd name="connsiteX7" fmla="*/ 809190 w 4634215"/>
                <a:gd name="connsiteY7" fmla="*/ 2461257 h 2466860"/>
                <a:gd name="connsiteX8" fmla="*/ 811639 w 4634215"/>
                <a:gd name="connsiteY8" fmla="*/ 2459864 h 2466860"/>
                <a:gd name="connsiteX9" fmla="*/ 227962 w 4634215"/>
                <a:gd name="connsiteY9" fmla="*/ 2264762 h 2466860"/>
                <a:gd name="connsiteX10" fmla="*/ 0 w 4634215"/>
                <a:gd name="connsiteY10" fmla="*/ 1407458 h 2466860"/>
                <a:gd name="connsiteX11" fmla="*/ 71444 w 4634215"/>
                <a:gd name="connsiteY11" fmla="*/ 1476920 h 2466860"/>
                <a:gd name="connsiteX12" fmla="*/ 73825 w 4634215"/>
                <a:gd name="connsiteY12" fmla="*/ 1405506 h 2466860"/>
                <a:gd name="connsiteX13" fmla="*/ 773002 w 4634215"/>
                <a:gd name="connsiteY13" fmla="*/ 1365160 h 2466860"/>
                <a:gd name="connsiteX0" fmla="*/ 701558 w 4562771"/>
                <a:gd name="connsiteY0" fmla="*/ 1365160 h 2466860"/>
                <a:gd name="connsiteX1" fmla="*/ 1770505 w 4562771"/>
                <a:gd name="connsiteY1" fmla="*/ 0 h 2466860"/>
                <a:gd name="connsiteX2" fmla="*/ 2351230 w 4562771"/>
                <a:gd name="connsiteY2" fmla="*/ 1056067 h 2466860"/>
                <a:gd name="connsiteX3" fmla="*/ 3019755 w 4562771"/>
                <a:gd name="connsiteY3" fmla="*/ 25757 h 2466860"/>
                <a:gd name="connsiteX4" fmla="*/ 4080418 w 4562771"/>
                <a:gd name="connsiteY4" fmla="*/ 1484464 h 2466860"/>
                <a:gd name="connsiteX5" fmla="*/ 4562771 w 4562771"/>
                <a:gd name="connsiteY5" fmla="*/ 1019823 h 2466860"/>
                <a:gd name="connsiteX6" fmla="*/ 4553279 w 4562771"/>
                <a:gd name="connsiteY6" fmla="*/ 2466860 h 2466860"/>
                <a:gd name="connsiteX7" fmla="*/ 737746 w 4562771"/>
                <a:gd name="connsiteY7" fmla="*/ 2461257 h 2466860"/>
                <a:gd name="connsiteX8" fmla="*/ 740195 w 4562771"/>
                <a:gd name="connsiteY8" fmla="*/ 2459864 h 2466860"/>
                <a:gd name="connsiteX9" fmla="*/ 156518 w 4562771"/>
                <a:gd name="connsiteY9" fmla="*/ 2264762 h 2466860"/>
                <a:gd name="connsiteX10" fmla="*/ 0 w 4562771"/>
                <a:gd name="connsiteY10" fmla="*/ 1476920 h 2466860"/>
                <a:gd name="connsiteX11" fmla="*/ 2381 w 4562771"/>
                <a:gd name="connsiteY11" fmla="*/ 1405506 h 2466860"/>
                <a:gd name="connsiteX12" fmla="*/ 701558 w 4562771"/>
                <a:gd name="connsiteY12" fmla="*/ 1365160 h 2466860"/>
                <a:gd name="connsiteX0" fmla="*/ 701590 w 4562803"/>
                <a:gd name="connsiteY0" fmla="*/ 1365160 h 2466860"/>
                <a:gd name="connsiteX1" fmla="*/ 1770537 w 4562803"/>
                <a:gd name="connsiteY1" fmla="*/ 0 h 2466860"/>
                <a:gd name="connsiteX2" fmla="*/ 2351262 w 4562803"/>
                <a:gd name="connsiteY2" fmla="*/ 1056067 h 2466860"/>
                <a:gd name="connsiteX3" fmla="*/ 3019787 w 4562803"/>
                <a:gd name="connsiteY3" fmla="*/ 25757 h 2466860"/>
                <a:gd name="connsiteX4" fmla="*/ 4080450 w 4562803"/>
                <a:gd name="connsiteY4" fmla="*/ 1484464 h 2466860"/>
                <a:gd name="connsiteX5" fmla="*/ 4562803 w 4562803"/>
                <a:gd name="connsiteY5" fmla="*/ 1019823 h 2466860"/>
                <a:gd name="connsiteX6" fmla="*/ 4553311 w 4562803"/>
                <a:gd name="connsiteY6" fmla="*/ 2466860 h 2466860"/>
                <a:gd name="connsiteX7" fmla="*/ 737778 w 4562803"/>
                <a:gd name="connsiteY7" fmla="*/ 2461257 h 2466860"/>
                <a:gd name="connsiteX8" fmla="*/ 740227 w 4562803"/>
                <a:gd name="connsiteY8" fmla="*/ 2459864 h 2466860"/>
                <a:gd name="connsiteX9" fmla="*/ 156550 w 4562803"/>
                <a:gd name="connsiteY9" fmla="*/ 2264762 h 2466860"/>
                <a:gd name="connsiteX10" fmla="*/ 0 w 4562803"/>
                <a:gd name="connsiteY10" fmla="*/ 1762648 h 2466860"/>
                <a:gd name="connsiteX11" fmla="*/ 2413 w 4562803"/>
                <a:gd name="connsiteY11" fmla="*/ 1405506 h 2466860"/>
                <a:gd name="connsiteX12" fmla="*/ 701590 w 4562803"/>
                <a:gd name="connsiteY12" fmla="*/ 1365160 h 24668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562803" h="2466860">
                  <a:moveTo>
                    <a:pt x="701590" y="1365160"/>
                  </a:moveTo>
                  <a:lnTo>
                    <a:pt x="1770537" y="0"/>
                  </a:lnTo>
                  <a:lnTo>
                    <a:pt x="2351262" y="1056067"/>
                  </a:lnTo>
                  <a:lnTo>
                    <a:pt x="3019787" y="25757"/>
                  </a:lnTo>
                  <a:lnTo>
                    <a:pt x="4080450" y="1484464"/>
                  </a:lnTo>
                  <a:lnTo>
                    <a:pt x="4562803" y="1019823"/>
                  </a:lnTo>
                  <a:lnTo>
                    <a:pt x="4553311" y="2466860"/>
                  </a:lnTo>
                  <a:cubicBezTo>
                    <a:pt x="3800472" y="2425910"/>
                    <a:pt x="1337578" y="2462423"/>
                    <a:pt x="737778" y="2461257"/>
                  </a:cubicBezTo>
                  <a:lnTo>
                    <a:pt x="740227" y="2459864"/>
                  </a:lnTo>
                  <a:lnTo>
                    <a:pt x="156550" y="2264762"/>
                  </a:lnTo>
                  <a:lnTo>
                    <a:pt x="0" y="1762648"/>
                  </a:lnTo>
                  <a:cubicBezTo>
                    <a:pt x="794" y="1738843"/>
                    <a:pt x="1619" y="1429311"/>
                    <a:pt x="2413" y="1405506"/>
                  </a:cubicBezTo>
                  <a:lnTo>
                    <a:pt x="701590" y="1365160"/>
                  </a:lnTo>
                  <a:close/>
                </a:path>
              </a:pathLst>
            </a:custGeom>
            <a:solidFill>
              <a:srgbClr val="4F81BD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6294" name="Group 3023"/>
            <p:cNvGrpSpPr/>
            <p:nvPr/>
          </p:nvGrpSpPr>
          <p:grpSpPr>
            <a:xfrm>
              <a:off x="3429019" y="4813681"/>
              <a:ext cx="2143113" cy="797978"/>
              <a:chOff x="3857620" y="3714752"/>
              <a:chExt cx="4572032" cy="1357321"/>
            </a:xfrm>
          </p:grpSpPr>
          <p:sp>
            <p:nvSpPr>
              <p:cNvPr id="6298" name="Flowchart: Document 6297"/>
              <p:cNvSpPr/>
              <p:nvPr/>
            </p:nvSpPr>
            <p:spPr>
              <a:xfrm rot="10800000">
                <a:off x="3857620" y="3714752"/>
                <a:ext cx="2000264" cy="1214446"/>
              </a:xfrm>
              <a:prstGeom prst="flowChartDocument">
                <a:avLst/>
              </a:prstGeom>
              <a:solidFill>
                <a:srgbClr val="9BBB59">
                  <a:lumMod val="75000"/>
                </a:srgb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299" name="Flowchart: Document 6298"/>
              <p:cNvSpPr/>
              <p:nvPr/>
            </p:nvSpPr>
            <p:spPr>
              <a:xfrm rot="10800000" flipH="1">
                <a:off x="4929190" y="3714752"/>
                <a:ext cx="1928826" cy="1214446"/>
              </a:xfrm>
              <a:prstGeom prst="flowChartDocument">
                <a:avLst/>
              </a:prstGeom>
              <a:solidFill>
                <a:srgbClr val="9BBB59">
                  <a:lumMod val="75000"/>
                </a:srgb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300" name="Flowchart: Document 6299"/>
              <p:cNvSpPr/>
              <p:nvPr/>
            </p:nvSpPr>
            <p:spPr>
              <a:xfrm rot="10800000" flipH="1">
                <a:off x="6500826" y="3857627"/>
                <a:ext cx="1928826" cy="1214446"/>
              </a:xfrm>
              <a:prstGeom prst="flowChartDocument">
                <a:avLst/>
              </a:prstGeom>
              <a:solidFill>
                <a:srgbClr val="9BBB59">
                  <a:lumMod val="75000"/>
                </a:srgb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6295" name="Flowchart: Process 6294"/>
            <p:cNvSpPr/>
            <p:nvPr/>
          </p:nvSpPr>
          <p:spPr>
            <a:xfrm>
              <a:off x="3429019" y="5100953"/>
              <a:ext cx="2143113" cy="542625"/>
            </a:xfrm>
            <a:prstGeom prst="flowChartProcess">
              <a:avLst/>
            </a:prstGeom>
            <a:solidFill>
              <a:srgbClr val="9BBB59">
                <a:lumMod val="40000"/>
                <a:lumOff val="60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296" name="Freeform 6295"/>
            <p:cNvSpPr/>
            <p:nvPr/>
          </p:nvSpPr>
          <p:spPr>
            <a:xfrm>
              <a:off x="4062423" y="4170358"/>
              <a:ext cx="329310" cy="333754"/>
            </a:xfrm>
            <a:custGeom>
              <a:avLst/>
              <a:gdLst>
                <a:gd name="connsiteX0" fmla="*/ 0 w 695459"/>
                <a:gd name="connsiteY0" fmla="*/ 502276 h 746974"/>
                <a:gd name="connsiteX1" fmla="*/ 412124 w 695459"/>
                <a:gd name="connsiteY1" fmla="*/ 0 h 746974"/>
                <a:gd name="connsiteX2" fmla="*/ 695459 w 695459"/>
                <a:gd name="connsiteY2" fmla="*/ 553791 h 746974"/>
                <a:gd name="connsiteX3" fmla="*/ 540912 w 695459"/>
                <a:gd name="connsiteY3" fmla="*/ 734095 h 746974"/>
                <a:gd name="connsiteX4" fmla="*/ 425002 w 695459"/>
                <a:gd name="connsiteY4" fmla="*/ 502276 h 746974"/>
                <a:gd name="connsiteX5" fmla="*/ 309093 w 695459"/>
                <a:gd name="connsiteY5" fmla="*/ 708338 h 746974"/>
                <a:gd name="connsiteX6" fmla="*/ 193183 w 695459"/>
                <a:gd name="connsiteY6" fmla="*/ 528034 h 746974"/>
                <a:gd name="connsiteX7" fmla="*/ 51515 w 695459"/>
                <a:gd name="connsiteY7" fmla="*/ 746974 h 746974"/>
                <a:gd name="connsiteX8" fmla="*/ 0 w 695459"/>
                <a:gd name="connsiteY8" fmla="*/ 502276 h 746974"/>
                <a:gd name="connsiteX0" fmla="*/ 0 w 695459"/>
                <a:gd name="connsiteY0" fmla="*/ 502276 h 746974"/>
                <a:gd name="connsiteX1" fmla="*/ 412124 w 695459"/>
                <a:gd name="connsiteY1" fmla="*/ 0 h 746974"/>
                <a:gd name="connsiteX2" fmla="*/ 695459 w 695459"/>
                <a:gd name="connsiteY2" fmla="*/ 553791 h 746974"/>
                <a:gd name="connsiteX3" fmla="*/ 540912 w 695459"/>
                <a:gd name="connsiteY3" fmla="*/ 734095 h 746974"/>
                <a:gd name="connsiteX4" fmla="*/ 425002 w 695459"/>
                <a:gd name="connsiteY4" fmla="*/ 502276 h 746974"/>
                <a:gd name="connsiteX5" fmla="*/ 309093 w 695459"/>
                <a:gd name="connsiteY5" fmla="*/ 708338 h 746974"/>
                <a:gd name="connsiteX6" fmla="*/ 193183 w 695459"/>
                <a:gd name="connsiteY6" fmla="*/ 528034 h 746974"/>
                <a:gd name="connsiteX7" fmla="*/ 51515 w 695459"/>
                <a:gd name="connsiteY7" fmla="*/ 746974 h 746974"/>
                <a:gd name="connsiteX8" fmla="*/ 0 w 695459"/>
                <a:gd name="connsiteY8" fmla="*/ 502276 h 746974"/>
                <a:gd name="connsiteX0" fmla="*/ 0 w 695459"/>
                <a:gd name="connsiteY0" fmla="*/ 502276 h 746974"/>
                <a:gd name="connsiteX1" fmla="*/ 412124 w 695459"/>
                <a:gd name="connsiteY1" fmla="*/ 0 h 746974"/>
                <a:gd name="connsiteX2" fmla="*/ 695459 w 695459"/>
                <a:gd name="connsiteY2" fmla="*/ 553791 h 746974"/>
                <a:gd name="connsiteX3" fmla="*/ 540912 w 695459"/>
                <a:gd name="connsiteY3" fmla="*/ 734095 h 746974"/>
                <a:gd name="connsiteX4" fmla="*/ 425002 w 695459"/>
                <a:gd name="connsiteY4" fmla="*/ 502276 h 746974"/>
                <a:gd name="connsiteX5" fmla="*/ 309093 w 695459"/>
                <a:gd name="connsiteY5" fmla="*/ 708338 h 746974"/>
                <a:gd name="connsiteX6" fmla="*/ 193183 w 695459"/>
                <a:gd name="connsiteY6" fmla="*/ 528034 h 746974"/>
                <a:gd name="connsiteX7" fmla="*/ 51515 w 695459"/>
                <a:gd name="connsiteY7" fmla="*/ 746974 h 746974"/>
                <a:gd name="connsiteX8" fmla="*/ 0 w 695459"/>
                <a:gd name="connsiteY8" fmla="*/ 502276 h 746974"/>
                <a:gd name="connsiteX0" fmla="*/ 0 w 742676"/>
                <a:gd name="connsiteY0" fmla="*/ 502276 h 746974"/>
                <a:gd name="connsiteX1" fmla="*/ 412124 w 742676"/>
                <a:gd name="connsiteY1" fmla="*/ 0 h 746974"/>
                <a:gd name="connsiteX2" fmla="*/ 695459 w 742676"/>
                <a:gd name="connsiteY2" fmla="*/ 553791 h 746974"/>
                <a:gd name="connsiteX3" fmla="*/ 695425 w 742676"/>
                <a:gd name="connsiteY3" fmla="*/ 558755 h 746974"/>
                <a:gd name="connsiteX4" fmla="*/ 540912 w 742676"/>
                <a:gd name="connsiteY4" fmla="*/ 734095 h 746974"/>
                <a:gd name="connsiteX5" fmla="*/ 425002 w 742676"/>
                <a:gd name="connsiteY5" fmla="*/ 502276 h 746974"/>
                <a:gd name="connsiteX6" fmla="*/ 309093 w 742676"/>
                <a:gd name="connsiteY6" fmla="*/ 708338 h 746974"/>
                <a:gd name="connsiteX7" fmla="*/ 193183 w 742676"/>
                <a:gd name="connsiteY7" fmla="*/ 528034 h 746974"/>
                <a:gd name="connsiteX8" fmla="*/ 51515 w 742676"/>
                <a:gd name="connsiteY8" fmla="*/ 746974 h 746974"/>
                <a:gd name="connsiteX9" fmla="*/ 0 w 742676"/>
                <a:gd name="connsiteY9" fmla="*/ 502276 h 746974"/>
                <a:gd name="connsiteX0" fmla="*/ 0 w 742676"/>
                <a:gd name="connsiteY0" fmla="*/ 502276 h 746974"/>
                <a:gd name="connsiteX1" fmla="*/ 412124 w 742676"/>
                <a:gd name="connsiteY1" fmla="*/ 0 h 746974"/>
                <a:gd name="connsiteX2" fmla="*/ 695459 w 742676"/>
                <a:gd name="connsiteY2" fmla="*/ 553791 h 746974"/>
                <a:gd name="connsiteX3" fmla="*/ 695425 w 742676"/>
                <a:gd name="connsiteY3" fmla="*/ 558755 h 746974"/>
                <a:gd name="connsiteX4" fmla="*/ 540912 w 742676"/>
                <a:gd name="connsiteY4" fmla="*/ 734095 h 746974"/>
                <a:gd name="connsiteX5" fmla="*/ 425002 w 742676"/>
                <a:gd name="connsiteY5" fmla="*/ 502276 h 746974"/>
                <a:gd name="connsiteX6" fmla="*/ 309093 w 742676"/>
                <a:gd name="connsiteY6" fmla="*/ 708338 h 746974"/>
                <a:gd name="connsiteX7" fmla="*/ 193183 w 742676"/>
                <a:gd name="connsiteY7" fmla="*/ 528034 h 746974"/>
                <a:gd name="connsiteX8" fmla="*/ 51515 w 742676"/>
                <a:gd name="connsiteY8" fmla="*/ 746974 h 746974"/>
                <a:gd name="connsiteX9" fmla="*/ 0 w 742676"/>
                <a:gd name="connsiteY9" fmla="*/ 502276 h 746974"/>
                <a:gd name="connsiteX0" fmla="*/ 0 w 1006903"/>
                <a:gd name="connsiteY0" fmla="*/ 502276 h 746974"/>
                <a:gd name="connsiteX1" fmla="*/ 412124 w 1006903"/>
                <a:gd name="connsiteY1" fmla="*/ 0 h 746974"/>
                <a:gd name="connsiteX2" fmla="*/ 695459 w 1006903"/>
                <a:gd name="connsiteY2" fmla="*/ 553791 h 746974"/>
                <a:gd name="connsiteX3" fmla="*/ 981145 w 1006903"/>
                <a:gd name="connsiteY3" fmla="*/ 558755 h 746974"/>
                <a:gd name="connsiteX4" fmla="*/ 540912 w 1006903"/>
                <a:gd name="connsiteY4" fmla="*/ 734095 h 746974"/>
                <a:gd name="connsiteX5" fmla="*/ 425002 w 1006903"/>
                <a:gd name="connsiteY5" fmla="*/ 502276 h 746974"/>
                <a:gd name="connsiteX6" fmla="*/ 309093 w 1006903"/>
                <a:gd name="connsiteY6" fmla="*/ 708338 h 746974"/>
                <a:gd name="connsiteX7" fmla="*/ 193183 w 1006903"/>
                <a:gd name="connsiteY7" fmla="*/ 528034 h 746974"/>
                <a:gd name="connsiteX8" fmla="*/ 51515 w 1006903"/>
                <a:gd name="connsiteY8" fmla="*/ 746974 h 746974"/>
                <a:gd name="connsiteX9" fmla="*/ 0 w 1006903"/>
                <a:gd name="connsiteY9" fmla="*/ 502276 h 746974"/>
                <a:gd name="connsiteX0" fmla="*/ 0 w 1006903"/>
                <a:gd name="connsiteY0" fmla="*/ 502276 h 746974"/>
                <a:gd name="connsiteX1" fmla="*/ 412124 w 1006903"/>
                <a:gd name="connsiteY1" fmla="*/ 0 h 746974"/>
                <a:gd name="connsiteX2" fmla="*/ 695459 w 1006903"/>
                <a:gd name="connsiteY2" fmla="*/ 553767 h 746974"/>
                <a:gd name="connsiteX3" fmla="*/ 981145 w 1006903"/>
                <a:gd name="connsiteY3" fmla="*/ 558755 h 746974"/>
                <a:gd name="connsiteX4" fmla="*/ 540912 w 1006903"/>
                <a:gd name="connsiteY4" fmla="*/ 734095 h 746974"/>
                <a:gd name="connsiteX5" fmla="*/ 425002 w 1006903"/>
                <a:gd name="connsiteY5" fmla="*/ 502276 h 746974"/>
                <a:gd name="connsiteX6" fmla="*/ 309093 w 1006903"/>
                <a:gd name="connsiteY6" fmla="*/ 708338 h 746974"/>
                <a:gd name="connsiteX7" fmla="*/ 193183 w 1006903"/>
                <a:gd name="connsiteY7" fmla="*/ 528034 h 746974"/>
                <a:gd name="connsiteX8" fmla="*/ 51515 w 1006903"/>
                <a:gd name="connsiteY8" fmla="*/ 746974 h 746974"/>
                <a:gd name="connsiteX9" fmla="*/ 0 w 1006903"/>
                <a:gd name="connsiteY9" fmla="*/ 502276 h 746974"/>
                <a:gd name="connsiteX0" fmla="*/ 0 w 1006903"/>
                <a:gd name="connsiteY0" fmla="*/ 502276 h 746974"/>
                <a:gd name="connsiteX1" fmla="*/ 412124 w 1006903"/>
                <a:gd name="connsiteY1" fmla="*/ 0 h 746974"/>
                <a:gd name="connsiteX2" fmla="*/ 695459 w 1006903"/>
                <a:gd name="connsiteY2" fmla="*/ 553767 h 746974"/>
                <a:gd name="connsiteX3" fmla="*/ 981145 w 1006903"/>
                <a:gd name="connsiteY3" fmla="*/ 558755 h 746974"/>
                <a:gd name="connsiteX4" fmla="*/ 540912 w 1006903"/>
                <a:gd name="connsiteY4" fmla="*/ 734095 h 746974"/>
                <a:gd name="connsiteX5" fmla="*/ 425002 w 1006903"/>
                <a:gd name="connsiteY5" fmla="*/ 502276 h 746974"/>
                <a:gd name="connsiteX6" fmla="*/ 309093 w 1006903"/>
                <a:gd name="connsiteY6" fmla="*/ 708338 h 746974"/>
                <a:gd name="connsiteX7" fmla="*/ 193183 w 1006903"/>
                <a:gd name="connsiteY7" fmla="*/ 528034 h 746974"/>
                <a:gd name="connsiteX8" fmla="*/ 51515 w 1006903"/>
                <a:gd name="connsiteY8" fmla="*/ 746974 h 746974"/>
                <a:gd name="connsiteX9" fmla="*/ 0 w 1006903"/>
                <a:gd name="connsiteY9" fmla="*/ 502276 h 746974"/>
                <a:gd name="connsiteX0" fmla="*/ 0 w 1006903"/>
                <a:gd name="connsiteY0" fmla="*/ 502276 h 746974"/>
                <a:gd name="connsiteX1" fmla="*/ 412124 w 1006903"/>
                <a:gd name="connsiteY1" fmla="*/ 0 h 746974"/>
                <a:gd name="connsiteX2" fmla="*/ 695459 w 1006903"/>
                <a:gd name="connsiteY2" fmla="*/ 553767 h 746974"/>
                <a:gd name="connsiteX3" fmla="*/ 981145 w 1006903"/>
                <a:gd name="connsiteY3" fmla="*/ 558755 h 746974"/>
                <a:gd name="connsiteX4" fmla="*/ 540912 w 1006903"/>
                <a:gd name="connsiteY4" fmla="*/ 734095 h 746974"/>
                <a:gd name="connsiteX5" fmla="*/ 425002 w 1006903"/>
                <a:gd name="connsiteY5" fmla="*/ 502276 h 746974"/>
                <a:gd name="connsiteX6" fmla="*/ 309093 w 1006903"/>
                <a:gd name="connsiteY6" fmla="*/ 708338 h 746974"/>
                <a:gd name="connsiteX7" fmla="*/ 193183 w 1006903"/>
                <a:gd name="connsiteY7" fmla="*/ 528034 h 746974"/>
                <a:gd name="connsiteX8" fmla="*/ 51515 w 1006903"/>
                <a:gd name="connsiteY8" fmla="*/ 746974 h 746974"/>
                <a:gd name="connsiteX9" fmla="*/ 0 w 1006903"/>
                <a:gd name="connsiteY9" fmla="*/ 502276 h 746974"/>
                <a:gd name="connsiteX0" fmla="*/ 0 w 1006903"/>
                <a:gd name="connsiteY0" fmla="*/ 502276 h 746974"/>
                <a:gd name="connsiteX1" fmla="*/ 412124 w 1006903"/>
                <a:gd name="connsiteY1" fmla="*/ 0 h 746974"/>
                <a:gd name="connsiteX2" fmla="*/ 695459 w 1006903"/>
                <a:gd name="connsiteY2" fmla="*/ 553767 h 746974"/>
                <a:gd name="connsiteX3" fmla="*/ 981145 w 1006903"/>
                <a:gd name="connsiteY3" fmla="*/ 558755 h 746974"/>
                <a:gd name="connsiteX4" fmla="*/ 540912 w 1006903"/>
                <a:gd name="connsiteY4" fmla="*/ 734095 h 746974"/>
                <a:gd name="connsiteX5" fmla="*/ 425002 w 1006903"/>
                <a:gd name="connsiteY5" fmla="*/ 502276 h 746974"/>
                <a:gd name="connsiteX6" fmla="*/ 309093 w 1006903"/>
                <a:gd name="connsiteY6" fmla="*/ 708338 h 746974"/>
                <a:gd name="connsiteX7" fmla="*/ 193183 w 1006903"/>
                <a:gd name="connsiteY7" fmla="*/ 528034 h 746974"/>
                <a:gd name="connsiteX8" fmla="*/ 51515 w 1006903"/>
                <a:gd name="connsiteY8" fmla="*/ 746974 h 746974"/>
                <a:gd name="connsiteX9" fmla="*/ 0 w 1006903"/>
                <a:gd name="connsiteY9" fmla="*/ 502276 h 746974"/>
                <a:gd name="connsiteX0" fmla="*/ 0 w 1006500"/>
                <a:gd name="connsiteY0" fmla="*/ 502276 h 746974"/>
                <a:gd name="connsiteX1" fmla="*/ 412124 w 1006500"/>
                <a:gd name="connsiteY1" fmla="*/ 0 h 746974"/>
                <a:gd name="connsiteX2" fmla="*/ 695459 w 1006500"/>
                <a:gd name="connsiteY2" fmla="*/ 553767 h 746974"/>
                <a:gd name="connsiteX3" fmla="*/ 693043 w 1006500"/>
                <a:gd name="connsiteY3" fmla="*/ 558755 h 746974"/>
                <a:gd name="connsiteX4" fmla="*/ 981145 w 1006500"/>
                <a:gd name="connsiteY4" fmla="*/ 558755 h 746974"/>
                <a:gd name="connsiteX5" fmla="*/ 540912 w 1006500"/>
                <a:gd name="connsiteY5" fmla="*/ 734095 h 746974"/>
                <a:gd name="connsiteX6" fmla="*/ 425002 w 1006500"/>
                <a:gd name="connsiteY6" fmla="*/ 502276 h 746974"/>
                <a:gd name="connsiteX7" fmla="*/ 309093 w 1006500"/>
                <a:gd name="connsiteY7" fmla="*/ 708338 h 746974"/>
                <a:gd name="connsiteX8" fmla="*/ 193183 w 1006500"/>
                <a:gd name="connsiteY8" fmla="*/ 528034 h 746974"/>
                <a:gd name="connsiteX9" fmla="*/ 51515 w 1006500"/>
                <a:gd name="connsiteY9" fmla="*/ 746974 h 746974"/>
                <a:gd name="connsiteX10" fmla="*/ 0 w 1006500"/>
                <a:gd name="connsiteY10" fmla="*/ 502276 h 746974"/>
                <a:gd name="connsiteX0" fmla="*/ 540912 w 1072585"/>
                <a:gd name="connsiteY0" fmla="*/ 734095 h 746974"/>
                <a:gd name="connsiteX1" fmla="*/ 425002 w 1072585"/>
                <a:gd name="connsiteY1" fmla="*/ 502276 h 746974"/>
                <a:gd name="connsiteX2" fmla="*/ 309093 w 1072585"/>
                <a:gd name="connsiteY2" fmla="*/ 708338 h 746974"/>
                <a:gd name="connsiteX3" fmla="*/ 193183 w 1072585"/>
                <a:gd name="connsiteY3" fmla="*/ 528034 h 746974"/>
                <a:gd name="connsiteX4" fmla="*/ 51515 w 1072585"/>
                <a:gd name="connsiteY4" fmla="*/ 746974 h 746974"/>
                <a:gd name="connsiteX5" fmla="*/ 0 w 1072585"/>
                <a:gd name="connsiteY5" fmla="*/ 502276 h 746974"/>
                <a:gd name="connsiteX6" fmla="*/ 412124 w 1072585"/>
                <a:gd name="connsiteY6" fmla="*/ 0 h 746974"/>
                <a:gd name="connsiteX7" fmla="*/ 695459 w 1072585"/>
                <a:gd name="connsiteY7" fmla="*/ 553767 h 746974"/>
                <a:gd name="connsiteX8" fmla="*/ 693043 w 1072585"/>
                <a:gd name="connsiteY8" fmla="*/ 558755 h 746974"/>
                <a:gd name="connsiteX9" fmla="*/ 1072585 w 1072585"/>
                <a:gd name="connsiteY9" fmla="*/ 650195 h 746974"/>
                <a:gd name="connsiteX0" fmla="*/ 540912 w 742279"/>
                <a:gd name="connsiteY0" fmla="*/ 734095 h 746974"/>
                <a:gd name="connsiteX1" fmla="*/ 425002 w 742279"/>
                <a:gd name="connsiteY1" fmla="*/ 502276 h 746974"/>
                <a:gd name="connsiteX2" fmla="*/ 309093 w 742279"/>
                <a:gd name="connsiteY2" fmla="*/ 708338 h 746974"/>
                <a:gd name="connsiteX3" fmla="*/ 193183 w 742279"/>
                <a:gd name="connsiteY3" fmla="*/ 528034 h 746974"/>
                <a:gd name="connsiteX4" fmla="*/ 51515 w 742279"/>
                <a:gd name="connsiteY4" fmla="*/ 746974 h 746974"/>
                <a:gd name="connsiteX5" fmla="*/ 0 w 742279"/>
                <a:gd name="connsiteY5" fmla="*/ 502276 h 746974"/>
                <a:gd name="connsiteX6" fmla="*/ 412124 w 742279"/>
                <a:gd name="connsiteY6" fmla="*/ 0 h 746974"/>
                <a:gd name="connsiteX7" fmla="*/ 695459 w 742279"/>
                <a:gd name="connsiteY7" fmla="*/ 553767 h 746974"/>
                <a:gd name="connsiteX8" fmla="*/ 693043 w 742279"/>
                <a:gd name="connsiteY8" fmla="*/ 558755 h 746974"/>
                <a:gd name="connsiteX0" fmla="*/ 540912 w 764449"/>
                <a:gd name="connsiteY0" fmla="*/ 734095 h 746974"/>
                <a:gd name="connsiteX1" fmla="*/ 425002 w 764449"/>
                <a:gd name="connsiteY1" fmla="*/ 502276 h 746974"/>
                <a:gd name="connsiteX2" fmla="*/ 309093 w 764449"/>
                <a:gd name="connsiteY2" fmla="*/ 708338 h 746974"/>
                <a:gd name="connsiteX3" fmla="*/ 193183 w 764449"/>
                <a:gd name="connsiteY3" fmla="*/ 528034 h 746974"/>
                <a:gd name="connsiteX4" fmla="*/ 51515 w 764449"/>
                <a:gd name="connsiteY4" fmla="*/ 746974 h 746974"/>
                <a:gd name="connsiteX5" fmla="*/ 0 w 764449"/>
                <a:gd name="connsiteY5" fmla="*/ 502276 h 746974"/>
                <a:gd name="connsiteX6" fmla="*/ 412124 w 764449"/>
                <a:gd name="connsiteY6" fmla="*/ 0 h 746974"/>
                <a:gd name="connsiteX7" fmla="*/ 695459 w 764449"/>
                <a:gd name="connsiteY7" fmla="*/ 553767 h 746974"/>
                <a:gd name="connsiteX8" fmla="*/ 764449 w 764449"/>
                <a:gd name="connsiteY8" fmla="*/ 630169 h 746974"/>
                <a:gd name="connsiteX0" fmla="*/ 540912 w 695459"/>
                <a:gd name="connsiteY0" fmla="*/ 734095 h 746974"/>
                <a:gd name="connsiteX1" fmla="*/ 425002 w 695459"/>
                <a:gd name="connsiteY1" fmla="*/ 502276 h 746974"/>
                <a:gd name="connsiteX2" fmla="*/ 309093 w 695459"/>
                <a:gd name="connsiteY2" fmla="*/ 708338 h 746974"/>
                <a:gd name="connsiteX3" fmla="*/ 193183 w 695459"/>
                <a:gd name="connsiteY3" fmla="*/ 528034 h 746974"/>
                <a:gd name="connsiteX4" fmla="*/ 51515 w 695459"/>
                <a:gd name="connsiteY4" fmla="*/ 746974 h 746974"/>
                <a:gd name="connsiteX5" fmla="*/ 0 w 695459"/>
                <a:gd name="connsiteY5" fmla="*/ 502276 h 746974"/>
                <a:gd name="connsiteX6" fmla="*/ 412124 w 695459"/>
                <a:gd name="connsiteY6" fmla="*/ 0 h 746974"/>
                <a:gd name="connsiteX7" fmla="*/ 695459 w 695459"/>
                <a:gd name="connsiteY7" fmla="*/ 553767 h 746974"/>
                <a:gd name="connsiteX0" fmla="*/ 540912 w 695459"/>
                <a:gd name="connsiteY0" fmla="*/ 734095 h 746974"/>
                <a:gd name="connsiteX1" fmla="*/ 425002 w 695459"/>
                <a:gd name="connsiteY1" fmla="*/ 502276 h 746974"/>
                <a:gd name="connsiteX2" fmla="*/ 309093 w 695459"/>
                <a:gd name="connsiteY2" fmla="*/ 708338 h 746974"/>
                <a:gd name="connsiteX3" fmla="*/ 193183 w 695459"/>
                <a:gd name="connsiteY3" fmla="*/ 528034 h 746974"/>
                <a:gd name="connsiteX4" fmla="*/ 51515 w 695459"/>
                <a:gd name="connsiteY4" fmla="*/ 746974 h 746974"/>
                <a:gd name="connsiteX5" fmla="*/ 0 w 695459"/>
                <a:gd name="connsiteY5" fmla="*/ 502276 h 746974"/>
                <a:gd name="connsiteX6" fmla="*/ 412124 w 695459"/>
                <a:gd name="connsiteY6" fmla="*/ 0 h 746974"/>
                <a:gd name="connsiteX7" fmla="*/ 695459 w 695459"/>
                <a:gd name="connsiteY7" fmla="*/ 553767 h 746974"/>
                <a:gd name="connsiteX0" fmla="*/ 540912 w 695459"/>
                <a:gd name="connsiteY0" fmla="*/ 734095 h 746974"/>
                <a:gd name="connsiteX1" fmla="*/ 425002 w 695459"/>
                <a:gd name="connsiteY1" fmla="*/ 502276 h 746974"/>
                <a:gd name="connsiteX2" fmla="*/ 309093 w 695459"/>
                <a:gd name="connsiteY2" fmla="*/ 708338 h 746974"/>
                <a:gd name="connsiteX3" fmla="*/ 193183 w 695459"/>
                <a:gd name="connsiteY3" fmla="*/ 528034 h 746974"/>
                <a:gd name="connsiteX4" fmla="*/ 51515 w 695459"/>
                <a:gd name="connsiteY4" fmla="*/ 746974 h 746974"/>
                <a:gd name="connsiteX5" fmla="*/ 0 w 695459"/>
                <a:gd name="connsiteY5" fmla="*/ 502276 h 746974"/>
                <a:gd name="connsiteX6" fmla="*/ 7243 w 695459"/>
                <a:gd name="connsiteY6" fmla="*/ 501581 h 746974"/>
                <a:gd name="connsiteX7" fmla="*/ 412124 w 695459"/>
                <a:gd name="connsiteY7" fmla="*/ 0 h 746974"/>
                <a:gd name="connsiteX8" fmla="*/ 695459 w 695459"/>
                <a:gd name="connsiteY8" fmla="*/ 553767 h 746974"/>
                <a:gd name="connsiteX0" fmla="*/ 540912 w 695459"/>
                <a:gd name="connsiteY0" fmla="*/ 734095 h 746974"/>
                <a:gd name="connsiteX1" fmla="*/ 425002 w 695459"/>
                <a:gd name="connsiteY1" fmla="*/ 502276 h 746974"/>
                <a:gd name="connsiteX2" fmla="*/ 309093 w 695459"/>
                <a:gd name="connsiteY2" fmla="*/ 708338 h 746974"/>
                <a:gd name="connsiteX3" fmla="*/ 193183 w 695459"/>
                <a:gd name="connsiteY3" fmla="*/ 528034 h 746974"/>
                <a:gd name="connsiteX4" fmla="*/ 51515 w 695459"/>
                <a:gd name="connsiteY4" fmla="*/ 746974 h 746974"/>
                <a:gd name="connsiteX5" fmla="*/ 0 w 695459"/>
                <a:gd name="connsiteY5" fmla="*/ 502276 h 746974"/>
                <a:gd name="connsiteX6" fmla="*/ 7243 w 695459"/>
                <a:gd name="connsiteY6" fmla="*/ 501581 h 746974"/>
                <a:gd name="connsiteX7" fmla="*/ 412124 w 695459"/>
                <a:gd name="connsiteY7" fmla="*/ 0 h 746974"/>
                <a:gd name="connsiteX8" fmla="*/ 695459 w 695459"/>
                <a:gd name="connsiteY8" fmla="*/ 553767 h 746974"/>
                <a:gd name="connsiteX0" fmla="*/ 547989 w 702536"/>
                <a:gd name="connsiteY0" fmla="*/ 734095 h 746974"/>
                <a:gd name="connsiteX1" fmla="*/ 432079 w 702536"/>
                <a:gd name="connsiteY1" fmla="*/ 502276 h 746974"/>
                <a:gd name="connsiteX2" fmla="*/ 316170 w 702536"/>
                <a:gd name="connsiteY2" fmla="*/ 708338 h 746974"/>
                <a:gd name="connsiteX3" fmla="*/ 200260 w 702536"/>
                <a:gd name="connsiteY3" fmla="*/ 528034 h 746974"/>
                <a:gd name="connsiteX4" fmla="*/ 58592 w 702536"/>
                <a:gd name="connsiteY4" fmla="*/ 746974 h 746974"/>
                <a:gd name="connsiteX5" fmla="*/ 7077 w 702536"/>
                <a:gd name="connsiteY5" fmla="*/ 502276 h 746974"/>
                <a:gd name="connsiteX6" fmla="*/ 14320 w 702536"/>
                <a:gd name="connsiteY6" fmla="*/ 501581 h 746974"/>
                <a:gd name="connsiteX7" fmla="*/ 419201 w 702536"/>
                <a:gd name="connsiteY7" fmla="*/ 0 h 746974"/>
                <a:gd name="connsiteX8" fmla="*/ 702536 w 702536"/>
                <a:gd name="connsiteY8" fmla="*/ 553767 h 7469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02536" h="746974">
                  <a:moveTo>
                    <a:pt x="547989" y="734095"/>
                  </a:moveTo>
                  <a:lnTo>
                    <a:pt x="432079" y="502276"/>
                  </a:lnTo>
                  <a:lnTo>
                    <a:pt x="316170" y="708338"/>
                  </a:lnTo>
                  <a:lnTo>
                    <a:pt x="200260" y="528034"/>
                  </a:lnTo>
                  <a:lnTo>
                    <a:pt x="58592" y="746974"/>
                  </a:lnTo>
                  <a:lnTo>
                    <a:pt x="7077" y="502276"/>
                  </a:lnTo>
                  <a:cubicBezTo>
                    <a:pt x="9491" y="502044"/>
                    <a:pt x="0" y="556588"/>
                    <a:pt x="14320" y="501581"/>
                  </a:cubicBezTo>
                  <a:lnTo>
                    <a:pt x="419201" y="0"/>
                  </a:lnTo>
                  <a:lnTo>
                    <a:pt x="702536" y="553767"/>
                  </a:lnTo>
                </a:path>
              </a:pathLst>
            </a:custGeom>
            <a:solidFill>
              <a:sysClr val="window" lastClr="FFFFFF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297" name="Freeform 6296"/>
            <p:cNvSpPr/>
            <p:nvPr/>
          </p:nvSpPr>
          <p:spPr>
            <a:xfrm>
              <a:off x="4665189" y="4175300"/>
              <a:ext cx="360417" cy="287272"/>
            </a:xfrm>
            <a:custGeom>
              <a:avLst/>
              <a:gdLst>
                <a:gd name="connsiteX0" fmla="*/ 695459 w 772732"/>
                <a:gd name="connsiteY0" fmla="*/ 437882 h 643944"/>
                <a:gd name="connsiteX1" fmla="*/ 373487 w 772732"/>
                <a:gd name="connsiteY1" fmla="*/ 0 h 643944"/>
                <a:gd name="connsiteX2" fmla="*/ 0 w 772732"/>
                <a:gd name="connsiteY2" fmla="*/ 643944 h 643944"/>
                <a:gd name="connsiteX3" fmla="*/ 283335 w 772732"/>
                <a:gd name="connsiteY3" fmla="*/ 309093 h 643944"/>
                <a:gd name="connsiteX4" fmla="*/ 412124 w 772732"/>
                <a:gd name="connsiteY4" fmla="*/ 463640 h 643944"/>
                <a:gd name="connsiteX5" fmla="*/ 540913 w 772732"/>
                <a:gd name="connsiteY5" fmla="*/ 309093 h 643944"/>
                <a:gd name="connsiteX6" fmla="*/ 772732 w 772732"/>
                <a:gd name="connsiteY6" fmla="*/ 540913 h 643944"/>
                <a:gd name="connsiteX7" fmla="*/ 386366 w 772732"/>
                <a:gd name="connsiteY7" fmla="*/ 0 h 643944"/>
                <a:gd name="connsiteX8" fmla="*/ 399245 w 772732"/>
                <a:gd name="connsiteY8" fmla="*/ 90153 h 643944"/>
                <a:gd name="connsiteX0" fmla="*/ 695459 w 772732"/>
                <a:gd name="connsiteY0" fmla="*/ 437882 h 643944"/>
                <a:gd name="connsiteX1" fmla="*/ 373487 w 772732"/>
                <a:gd name="connsiteY1" fmla="*/ 0 h 643944"/>
                <a:gd name="connsiteX2" fmla="*/ 0 w 772732"/>
                <a:gd name="connsiteY2" fmla="*/ 643944 h 643944"/>
                <a:gd name="connsiteX3" fmla="*/ 283335 w 772732"/>
                <a:gd name="connsiteY3" fmla="*/ 309093 h 643944"/>
                <a:gd name="connsiteX4" fmla="*/ 412124 w 772732"/>
                <a:gd name="connsiteY4" fmla="*/ 463640 h 643944"/>
                <a:gd name="connsiteX5" fmla="*/ 540913 w 772732"/>
                <a:gd name="connsiteY5" fmla="*/ 309093 h 643944"/>
                <a:gd name="connsiteX6" fmla="*/ 772732 w 772732"/>
                <a:gd name="connsiteY6" fmla="*/ 540913 h 643944"/>
                <a:gd name="connsiteX7" fmla="*/ 386366 w 772732"/>
                <a:gd name="connsiteY7" fmla="*/ 0 h 643944"/>
                <a:gd name="connsiteX8" fmla="*/ 399245 w 772732"/>
                <a:gd name="connsiteY8" fmla="*/ 90153 h 643944"/>
                <a:gd name="connsiteX0" fmla="*/ 695459 w 772732"/>
                <a:gd name="connsiteY0" fmla="*/ 437882 h 643944"/>
                <a:gd name="connsiteX1" fmla="*/ 373487 w 772732"/>
                <a:gd name="connsiteY1" fmla="*/ 0 h 643944"/>
                <a:gd name="connsiteX2" fmla="*/ 0 w 772732"/>
                <a:gd name="connsiteY2" fmla="*/ 643944 h 643944"/>
                <a:gd name="connsiteX3" fmla="*/ 283335 w 772732"/>
                <a:gd name="connsiteY3" fmla="*/ 309093 h 643944"/>
                <a:gd name="connsiteX4" fmla="*/ 412124 w 772732"/>
                <a:gd name="connsiteY4" fmla="*/ 463640 h 643944"/>
                <a:gd name="connsiteX5" fmla="*/ 540913 w 772732"/>
                <a:gd name="connsiteY5" fmla="*/ 309093 h 643944"/>
                <a:gd name="connsiteX6" fmla="*/ 772732 w 772732"/>
                <a:gd name="connsiteY6" fmla="*/ 540913 h 643944"/>
                <a:gd name="connsiteX7" fmla="*/ 386366 w 772732"/>
                <a:gd name="connsiteY7" fmla="*/ 0 h 643944"/>
                <a:gd name="connsiteX8" fmla="*/ 399245 w 772732"/>
                <a:gd name="connsiteY8" fmla="*/ 90153 h 643944"/>
                <a:gd name="connsiteX0" fmla="*/ 695459 w 772732"/>
                <a:gd name="connsiteY0" fmla="*/ 437882 h 643944"/>
                <a:gd name="connsiteX1" fmla="*/ 373487 w 772732"/>
                <a:gd name="connsiteY1" fmla="*/ 0 h 643944"/>
                <a:gd name="connsiteX2" fmla="*/ 0 w 772732"/>
                <a:gd name="connsiteY2" fmla="*/ 643944 h 643944"/>
                <a:gd name="connsiteX3" fmla="*/ 283335 w 772732"/>
                <a:gd name="connsiteY3" fmla="*/ 309093 h 643944"/>
                <a:gd name="connsiteX4" fmla="*/ 412124 w 772732"/>
                <a:gd name="connsiteY4" fmla="*/ 463640 h 643944"/>
                <a:gd name="connsiteX5" fmla="*/ 540913 w 772732"/>
                <a:gd name="connsiteY5" fmla="*/ 309093 h 643944"/>
                <a:gd name="connsiteX6" fmla="*/ 772732 w 772732"/>
                <a:gd name="connsiteY6" fmla="*/ 540913 h 643944"/>
                <a:gd name="connsiteX7" fmla="*/ 386366 w 772732"/>
                <a:gd name="connsiteY7" fmla="*/ 0 h 643944"/>
                <a:gd name="connsiteX0" fmla="*/ 695459 w 772732"/>
                <a:gd name="connsiteY0" fmla="*/ 437882 h 643944"/>
                <a:gd name="connsiteX1" fmla="*/ 373487 w 772732"/>
                <a:gd name="connsiteY1" fmla="*/ 0 h 643944"/>
                <a:gd name="connsiteX2" fmla="*/ 0 w 772732"/>
                <a:gd name="connsiteY2" fmla="*/ 643944 h 643944"/>
                <a:gd name="connsiteX3" fmla="*/ 283335 w 772732"/>
                <a:gd name="connsiteY3" fmla="*/ 309093 h 643944"/>
                <a:gd name="connsiteX4" fmla="*/ 412124 w 772732"/>
                <a:gd name="connsiteY4" fmla="*/ 463640 h 643944"/>
                <a:gd name="connsiteX5" fmla="*/ 540913 w 772732"/>
                <a:gd name="connsiteY5" fmla="*/ 309093 h 643944"/>
                <a:gd name="connsiteX6" fmla="*/ 772732 w 772732"/>
                <a:gd name="connsiteY6" fmla="*/ 540913 h 643944"/>
                <a:gd name="connsiteX7" fmla="*/ 386366 w 772732"/>
                <a:gd name="connsiteY7" fmla="*/ 0 h 643944"/>
                <a:gd name="connsiteX0" fmla="*/ 695459 w 772732"/>
                <a:gd name="connsiteY0" fmla="*/ 509344 h 715406"/>
                <a:gd name="connsiteX1" fmla="*/ 373487 w 772732"/>
                <a:gd name="connsiteY1" fmla="*/ 71462 h 715406"/>
                <a:gd name="connsiteX2" fmla="*/ 0 w 772732"/>
                <a:gd name="connsiteY2" fmla="*/ 715406 h 715406"/>
                <a:gd name="connsiteX3" fmla="*/ 283335 w 772732"/>
                <a:gd name="connsiteY3" fmla="*/ 380555 h 715406"/>
                <a:gd name="connsiteX4" fmla="*/ 412124 w 772732"/>
                <a:gd name="connsiteY4" fmla="*/ 535102 h 715406"/>
                <a:gd name="connsiteX5" fmla="*/ 540913 w 772732"/>
                <a:gd name="connsiteY5" fmla="*/ 380555 h 715406"/>
                <a:gd name="connsiteX6" fmla="*/ 772732 w 772732"/>
                <a:gd name="connsiteY6" fmla="*/ 612375 h 715406"/>
                <a:gd name="connsiteX7" fmla="*/ 457772 w 772732"/>
                <a:gd name="connsiteY7" fmla="*/ 0 h 715406"/>
                <a:gd name="connsiteX0" fmla="*/ 695459 w 772732"/>
                <a:gd name="connsiteY0" fmla="*/ 437882 h 643944"/>
                <a:gd name="connsiteX1" fmla="*/ 373487 w 772732"/>
                <a:gd name="connsiteY1" fmla="*/ 0 h 643944"/>
                <a:gd name="connsiteX2" fmla="*/ 0 w 772732"/>
                <a:gd name="connsiteY2" fmla="*/ 643944 h 643944"/>
                <a:gd name="connsiteX3" fmla="*/ 283335 w 772732"/>
                <a:gd name="connsiteY3" fmla="*/ 309093 h 643944"/>
                <a:gd name="connsiteX4" fmla="*/ 412124 w 772732"/>
                <a:gd name="connsiteY4" fmla="*/ 463640 h 643944"/>
                <a:gd name="connsiteX5" fmla="*/ 540913 w 772732"/>
                <a:gd name="connsiteY5" fmla="*/ 309093 h 643944"/>
                <a:gd name="connsiteX6" fmla="*/ 772732 w 772732"/>
                <a:gd name="connsiteY6" fmla="*/ 540913 h 6439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72732" h="643944">
                  <a:moveTo>
                    <a:pt x="695459" y="437882"/>
                  </a:moveTo>
                  <a:lnTo>
                    <a:pt x="373487" y="0"/>
                  </a:lnTo>
                  <a:lnTo>
                    <a:pt x="0" y="643944"/>
                  </a:lnTo>
                  <a:lnTo>
                    <a:pt x="283335" y="309093"/>
                  </a:lnTo>
                  <a:lnTo>
                    <a:pt x="412124" y="463640"/>
                  </a:lnTo>
                  <a:lnTo>
                    <a:pt x="540913" y="309093"/>
                  </a:lnTo>
                  <a:lnTo>
                    <a:pt x="772732" y="540913"/>
                  </a:lnTo>
                </a:path>
              </a:pathLst>
            </a:custGeom>
            <a:solidFill>
              <a:sysClr val="window" lastClr="FFFFFF"/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6301" name="Group 3043"/>
          <p:cNvGrpSpPr/>
          <p:nvPr/>
        </p:nvGrpSpPr>
        <p:grpSpPr>
          <a:xfrm>
            <a:off x="6143636" y="2571744"/>
            <a:ext cx="220168" cy="582070"/>
            <a:chOff x="1428728" y="4357694"/>
            <a:chExt cx="1612707" cy="2874366"/>
          </a:xfrm>
          <a:solidFill>
            <a:srgbClr val="FF0000"/>
          </a:solidFill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grpSpPr>
        <p:sp>
          <p:nvSpPr>
            <p:cNvPr id="6302" name="Oval 6301"/>
            <p:cNvSpPr/>
            <p:nvPr/>
          </p:nvSpPr>
          <p:spPr>
            <a:xfrm>
              <a:off x="1779819" y="4357694"/>
              <a:ext cx="893849" cy="585798"/>
            </a:xfrm>
            <a:prstGeom prst="ellipse">
              <a:avLst/>
            </a:prstGeom>
            <a:grpFill/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303" name="Rectangle 6302"/>
            <p:cNvSpPr/>
            <p:nvPr/>
          </p:nvSpPr>
          <p:spPr>
            <a:xfrm>
              <a:off x="1715973" y="5041125"/>
              <a:ext cx="1021542" cy="1073963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304" name="Rectangle 6303"/>
            <p:cNvSpPr/>
            <p:nvPr/>
          </p:nvSpPr>
          <p:spPr>
            <a:xfrm>
              <a:off x="1830018" y="6158097"/>
              <a:ext cx="255385" cy="1073963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305" name="Rectangle 6304"/>
            <p:cNvSpPr/>
            <p:nvPr/>
          </p:nvSpPr>
          <p:spPr>
            <a:xfrm>
              <a:off x="2368084" y="6158097"/>
              <a:ext cx="255385" cy="1073963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306" name="Rectangle 6305"/>
            <p:cNvSpPr/>
            <p:nvPr/>
          </p:nvSpPr>
          <p:spPr>
            <a:xfrm>
              <a:off x="1428728" y="5072074"/>
              <a:ext cx="255385" cy="781064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307" name="Rectangle 6306"/>
            <p:cNvSpPr/>
            <p:nvPr/>
          </p:nvSpPr>
          <p:spPr>
            <a:xfrm>
              <a:off x="2786050" y="5072074"/>
              <a:ext cx="255385" cy="781064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308" name="Oval 6307"/>
            <p:cNvSpPr/>
            <p:nvPr/>
          </p:nvSpPr>
          <p:spPr>
            <a:xfrm>
              <a:off x="1442376" y="5888386"/>
              <a:ext cx="214314" cy="214314"/>
            </a:xfrm>
            <a:prstGeom prst="ellipse">
              <a:avLst/>
            </a:prstGeom>
            <a:grpFill/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309" name="Oval 6308"/>
            <p:cNvSpPr/>
            <p:nvPr/>
          </p:nvSpPr>
          <p:spPr>
            <a:xfrm>
              <a:off x="2799698" y="5888386"/>
              <a:ext cx="214314" cy="214314"/>
            </a:xfrm>
            <a:prstGeom prst="ellipse">
              <a:avLst/>
            </a:prstGeom>
            <a:grpFill/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310" name="TextBox 6309"/>
          <p:cNvSpPr txBox="1"/>
          <p:nvPr/>
        </p:nvSpPr>
        <p:spPr>
          <a:xfrm>
            <a:off x="1714480" y="3357562"/>
            <a:ext cx="6742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>
                <a:latin typeface="Arial" pitchFamily="34" charset="0"/>
                <a:cs typeface="Arial" pitchFamily="34" charset="0"/>
              </a:rPr>
              <a:t>Host A</a:t>
            </a:r>
            <a:endParaRPr lang="en-GB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311" name="TextBox 6310"/>
          <p:cNvSpPr txBox="1"/>
          <p:nvPr/>
        </p:nvSpPr>
        <p:spPr>
          <a:xfrm>
            <a:off x="4143372" y="5643578"/>
            <a:ext cx="6742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>
                <a:latin typeface="Arial" pitchFamily="34" charset="0"/>
                <a:cs typeface="Arial" pitchFamily="34" charset="0"/>
              </a:rPr>
              <a:t>Host B</a:t>
            </a:r>
            <a:endParaRPr lang="en-GB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312" name="TextBox 6311"/>
          <p:cNvSpPr txBox="1"/>
          <p:nvPr/>
        </p:nvSpPr>
        <p:spPr>
          <a:xfrm>
            <a:off x="6715140" y="3286124"/>
            <a:ext cx="6742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>
                <a:latin typeface="Arial" pitchFamily="34" charset="0"/>
                <a:cs typeface="Arial" pitchFamily="34" charset="0"/>
              </a:rPr>
              <a:t>Host C</a:t>
            </a:r>
            <a:endParaRPr lang="en-GB" sz="12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75559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6.56951E-7 L 0.20486 -6.56951E-7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61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5.55556E-7 -6.56951E-7 L 0.20486 -6.56951E-7 " pathEditMode="relative" rAng="0" ptsTypes="AA">
                                      <p:cBhvr>
                                        <p:cTn id="8" dur="3000" fill="hold"/>
                                        <p:tgtEl>
                                          <p:spTgt spid="62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3" presetClass="path" presetSubtype="0" accel="50000" decel="5000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Motion origin="layout" path="M 5.55556E-7 -6.56951E-7 L 0.20486 -6.56951E-7 " pathEditMode="relative" rAng="0" ptsTypes="AA">
                                      <p:cBhvr>
                                        <p:cTn id="10" dur="3000" fill="hold"/>
                                        <p:tgtEl>
                                          <p:spTgt spid="63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1361" y="2816394"/>
            <a:ext cx="964413" cy="964413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Arial" pitchFamily="34" charset="0"/>
                <a:cs typeface="Arial" pitchFamily="34" charset="0"/>
              </a:rPr>
              <a:t>Mental Model</a:t>
            </a:r>
            <a:endParaRPr lang="en-GB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671730" y="1651888"/>
            <a:ext cx="964413" cy="964413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Arial" pitchFamily="34" charset="0"/>
                <a:cs typeface="Arial" pitchFamily="34" charset="0"/>
              </a:rPr>
              <a:t>Senses</a:t>
            </a:r>
            <a:endParaRPr lang="en-GB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671730" y="3875822"/>
            <a:ext cx="964413" cy="964413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Arial" pitchFamily="34" charset="0"/>
                <a:cs typeface="Arial" pitchFamily="34" charset="0"/>
              </a:rPr>
              <a:t>Muscles</a:t>
            </a:r>
            <a:endParaRPr lang="en-GB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580112" y="2691378"/>
            <a:ext cx="964413" cy="964413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Arial" pitchFamily="34" charset="0"/>
                <a:cs typeface="Arial" pitchFamily="34" charset="0"/>
              </a:rPr>
              <a:t>Local Host</a:t>
            </a:r>
            <a:endParaRPr lang="en-GB" sz="14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7685445" y="2852616"/>
            <a:ext cx="1214446" cy="857256"/>
            <a:chOff x="5929322" y="3357562"/>
            <a:chExt cx="1214446" cy="857256"/>
          </a:xfrm>
        </p:grpSpPr>
        <p:grpSp>
          <p:nvGrpSpPr>
            <p:cNvPr id="15" name="Group 14"/>
            <p:cNvGrpSpPr/>
            <p:nvPr/>
          </p:nvGrpSpPr>
          <p:grpSpPr>
            <a:xfrm>
              <a:off x="5929322" y="3357562"/>
              <a:ext cx="1214446" cy="857256"/>
              <a:chOff x="5929322" y="3357562"/>
              <a:chExt cx="1214446" cy="857256"/>
            </a:xfrm>
          </p:grpSpPr>
          <p:sp>
            <p:nvSpPr>
              <p:cNvPr id="10" name="Oval 9"/>
              <p:cNvSpPr/>
              <p:nvPr/>
            </p:nvSpPr>
            <p:spPr>
              <a:xfrm>
                <a:off x="5929322" y="3571876"/>
                <a:ext cx="785818" cy="428628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6143636" y="3357562"/>
                <a:ext cx="785818" cy="428628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6357950" y="3571876"/>
                <a:ext cx="785818" cy="428628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6000760" y="3786190"/>
                <a:ext cx="785818" cy="428628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6357950" y="3357562"/>
                <a:ext cx="785818" cy="428628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16" name="Rectangle 15"/>
            <p:cNvSpPr/>
            <p:nvPr/>
          </p:nvSpPr>
          <p:spPr>
            <a:xfrm>
              <a:off x="6215074" y="3571876"/>
              <a:ext cx="785818" cy="42862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b="1" dirty="0" smtClean="0">
                  <a:latin typeface="Arial" pitchFamily="34" charset="0"/>
                  <a:cs typeface="Arial" pitchFamily="34" charset="0"/>
                </a:rPr>
                <a:t>Network</a:t>
              </a:r>
              <a:endParaRPr lang="en-GB" sz="1200" b="1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4" name="Left-Right Arrow 23"/>
          <p:cNvSpPr/>
          <p:nvPr/>
        </p:nvSpPr>
        <p:spPr>
          <a:xfrm>
            <a:off x="1207251" y="3227163"/>
            <a:ext cx="500066" cy="214314"/>
          </a:xfrm>
          <a:prstGeom prst="leftRightArrow">
            <a:avLst/>
          </a:prstGeom>
          <a:solidFill>
            <a:schemeClr val="accent2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Left-Right Arrow 26"/>
          <p:cNvSpPr/>
          <p:nvPr/>
        </p:nvSpPr>
        <p:spPr>
          <a:xfrm>
            <a:off x="5072066" y="3155725"/>
            <a:ext cx="500066" cy="214314"/>
          </a:xfrm>
          <a:prstGeom prst="leftRightArrow">
            <a:avLst/>
          </a:prstGeom>
          <a:solidFill>
            <a:schemeClr val="accent2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Left-Right Arrow 29"/>
          <p:cNvSpPr/>
          <p:nvPr/>
        </p:nvSpPr>
        <p:spPr>
          <a:xfrm>
            <a:off x="6578156" y="3155725"/>
            <a:ext cx="500066" cy="214314"/>
          </a:xfrm>
          <a:prstGeom prst="leftRightArrow">
            <a:avLst/>
          </a:prstGeom>
          <a:solidFill>
            <a:schemeClr val="accent2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ight Arrow 30"/>
          <p:cNvSpPr/>
          <p:nvPr/>
        </p:nvSpPr>
        <p:spPr>
          <a:xfrm rot="5400000">
            <a:off x="1848373" y="2368087"/>
            <a:ext cx="682300" cy="214314"/>
          </a:xfrm>
          <a:prstGeom prst="rightArrow">
            <a:avLst/>
          </a:prstGeom>
          <a:solidFill>
            <a:schemeClr val="accent2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ight Arrow 32"/>
          <p:cNvSpPr/>
          <p:nvPr/>
        </p:nvSpPr>
        <p:spPr>
          <a:xfrm flipV="1">
            <a:off x="2205808" y="4251210"/>
            <a:ext cx="428628" cy="214314"/>
          </a:xfrm>
          <a:prstGeom prst="rightArrow">
            <a:avLst/>
          </a:prstGeom>
          <a:solidFill>
            <a:schemeClr val="accent2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9" name="Straight Connector 38"/>
          <p:cNvCxnSpPr/>
          <p:nvPr/>
        </p:nvCxnSpPr>
        <p:spPr>
          <a:xfrm flipV="1">
            <a:off x="201361" y="5013113"/>
            <a:ext cx="3434782" cy="1588"/>
          </a:xfrm>
          <a:prstGeom prst="line">
            <a:avLst/>
          </a:prstGeom>
          <a:ln w="3810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3636143" y="5013113"/>
            <a:ext cx="3364749" cy="1588"/>
          </a:xfrm>
          <a:prstGeom prst="line">
            <a:avLst/>
          </a:prstGeom>
          <a:ln w="3810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000892" y="5013113"/>
            <a:ext cx="1898999" cy="1588"/>
          </a:xfrm>
          <a:prstGeom prst="line">
            <a:avLst/>
          </a:prstGeom>
          <a:ln w="3810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7078221" y="2882962"/>
            <a:ext cx="821538" cy="701391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Arial" pitchFamily="34" charset="0"/>
                <a:cs typeface="Arial" pitchFamily="34" charset="0"/>
              </a:rPr>
              <a:t>Access</a:t>
            </a:r>
            <a:endParaRPr lang="en-GB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928794" y="5155989"/>
            <a:ext cx="7056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>
                <a:latin typeface="Arial" pitchFamily="34" charset="0"/>
                <a:cs typeface="Arial" pitchFamily="34" charset="0"/>
              </a:rPr>
              <a:t>Human</a:t>
            </a:r>
            <a:endParaRPr lang="en-GB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143504" y="5155989"/>
            <a:ext cx="7296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>
                <a:latin typeface="Arial" pitchFamily="34" charset="0"/>
                <a:cs typeface="Arial" pitchFamily="34" charset="0"/>
              </a:rPr>
              <a:t>System</a:t>
            </a:r>
            <a:endParaRPr lang="en-GB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7429520" y="5155989"/>
            <a:ext cx="7906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>
                <a:latin typeface="Arial" pitchFamily="34" charset="0"/>
                <a:cs typeface="Arial" pitchFamily="34" charset="0"/>
              </a:rPr>
              <a:t>Network</a:t>
            </a:r>
            <a:endParaRPr lang="en-GB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189523" y="2134094"/>
            <a:ext cx="482207" cy="77343"/>
          </a:xfrm>
          <a:prstGeom prst="rect">
            <a:avLst/>
          </a:prstGeom>
          <a:solidFill>
            <a:schemeClr val="accent2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 rot="5400000">
            <a:off x="1834966" y="4035886"/>
            <a:ext cx="690122" cy="76232"/>
          </a:xfrm>
          <a:prstGeom prst="rect">
            <a:avLst/>
          </a:prstGeom>
          <a:solidFill>
            <a:schemeClr val="accent2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1707317" y="2816394"/>
            <a:ext cx="964413" cy="964413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Arial" pitchFamily="34" charset="0"/>
                <a:cs typeface="Arial" pitchFamily="34" charset="0"/>
              </a:rPr>
              <a:t>Human Brain</a:t>
            </a:r>
            <a:endParaRPr lang="en-GB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Right Arrow 35"/>
          <p:cNvSpPr/>
          <p:nvPr/>
        </p:nvSpPr>
        <p:spPr>
          <a:xfrm flipH="1" flipV="1">
            <a:off x="3636143" y="2065608"/>
            <a:ext cx="1037222" cy="214314"/>
          </a:xfrm>
          <a:prstGeom prst="rightArrow">
            <a:avLst/>
          </a:prstGeom>
          <a:solidFill>
            <a:schemeClr val="accent2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ight Arrow 36"/>
          <p:cNvSpPr/>
          <p:nvPr/>
        </p:nvSpPr>
        <p:spPr>
          <a:xfrm rot="16200000" flipV="1">
            <a:off x="4225058" y="4006496"/>
            <a:ext cx="682300" cy="214314"/>
          </a:xfrm>
          <a:prstGeom prst="rightArrow">
            <a:avLst/>
          </a:prstGeom>
          <a:solidFill>
            <a:schemeClr val="accent2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3636143" y="4358383"/>
            <a:ext cx="933959" cy="107141"/>
          </a:xfrm>
          <a:prstGeom prst="rect">
            <a:avLst/>
          </a:prstGeom>
          <a:solidFill>
            <a:schemeClr val="accent2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/>
          <p:cNvSpPr/>
          <p:nvPr/>
        </p:nvSpPr>
        <p:spPr>
          <a:xfrm rot="5400000">
            <a:off x="4135109" y="2547503"/>
            <a:ext cx="933959" cy="107141"/>
          </a:xfrm>
          <a:prstGeom prst="rect">
            <a:avLst/>
          </a:prstGeom>
          <a:solidFill>
            <a:schemeClr val="accent2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4087896" y="2775453"/>
            <a:ext cx="964413" cy="964413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Arial" pitchFamily="34" charset="0"/>
                <a:cs typeface="Arial" pitchFamily="34" charset="0"/>
              </a:rPr>
              <a:t>Devices</a:t>
            </a:r>
            <a:endParaRPr lang="en-GB" sz="14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211403" y="5589240"/>
            <a:ext cx="8707868" cy="419875"/>
            <a:chOff x="211403" y="5434045"/>
            <a:chExt cx="8707868" cy="419875"/>
          </a:xfrm>
        </p:grpSpPr>
        <p:cxnSp>
          <p:nvCxnSpPr>
            <p:cNvPr id="43" name="Straight Connector 42"/>
            <p:cNvCxnSpPr/>
            <p:nvPr/>
          </p:nvCxnSpPr>
          <p:spPr>
            <a:xfrm flipV="1">
              <a:off x="211403" y="5434045"/>
              <a:ext cx="3434782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3646185" y="5434045"/>
              <a:ext cx="3364749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7020272" y="5434045"/>
              <a:ext cx="1898999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>
              <a:off x="1122323" y="5576921"/>
              <a:ext cx="161294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b="1" dirty="0" smtClean="0">
                  <a:latin typeface="Arial" pitchFamily="34" charset="0"/>
                  <a:cs typeface="Arial" pitchFamily="34" charset="0"/>
                </a:rPr>
                <a:t>Internal Processing</a:t>
              </a:r>
              <a:endParaRPr lang="en-GB" sz="12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4599032" y="5576921"/>
              <a:ext cx="14590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b="1" dirty="0" smtClean="0">
                  <a:latin typeface="Arial" pitchFamily="34" charset="0"/>
                  <a:cs typeface="Arial" pitchFamily="34" charset="0"/>
                </a:rPr>
                <a:t>Local Processing</a:t>
              </a:r>
              <a:endParaRPr lang="en-GB" sz="12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7225248" y="5576921"/>
              <a:ext cx="166263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b="1" dirty="0" smtClean="0">
                  <a:latin typeface="Arial" pitchFamily="34" charset="0"/>
                  <a:cs typeface="Arial" pitchFamily="34" charset="0"/>
                </a:rPr>
                <a:t>Network Processing</a:t>
              </a:r>
              <a:endParaRPr lang="en-GB" sz="1200" b="1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1" name="Title 2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Overview of </a:t>
            </a:r>
            <a:r>
              <a:rPr lang="en-GB" smtClean="0"/>
              <a:t>the Challenge</a:t>
            </a:r>
            <a:endParaRPr lang="en-GB" dirty="0"/>
          </a:p>
        </p:txBody>
      </p:sp>
      <p:grpSp>
        <p:nvGrpSpPr>
          <p:cNvPr id="23" name="Group 22"/>
          <p:cNvGrpSpPr/>
          <p:nvPr/>
        </p:nvGrpSpPr>
        <p:grpSpPr>
          <a:xfrm>
            <a:off x="211403" y="6021288"/>
            <a:ext cx="8794662" cy="720344"/>
            <a:chOff x="211403" y="5853920"/>
            <a:chExt cx="8794662" cy="720344"/>
          </a:xfrm>
        </p:grpSpPr>
        <p:sp>
          <p:nvSpPr>
            <p:cNvPr id="53" name="Left Brace 52"/>
            <p:cNvSpPr/>
            <p:nvPr/>
          </p:nvSpPr>
          <p:spPr>
            <a:xfrm rot="16200000">
              <a:off x="4412279" y="1653044"/>
              <a:ext cx="392910" cy="8794662"/>
            </a:xfrm>
            <a:prstGeom prst="leftBrace">
              <a:avLst>
                <a:gd name="adj1" fmla="val 44805"/>
                <a:gd name="adj2" fmla="val 50000"/>
              </a:avLst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777396" y="6297265"/>
              <a:ext cx="766267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b="1" dirty="0" smtClean="0">
                  <a:latin typeface="Arial" pitchFamily="34" charset="0"/>
                  <a:cs typeface="Arial" pitchFamily="34" charset="0"/>
                </a:rPr>
                <a:t>The total processing time must not exceed the interactive threshold which is determined by </a:t>
              </a:r>
              <a:r>
                <a:rPr lang="en-GB" sz="1200" b="1" dirty="0" err="1" smtClean="0">
                  <a:latin typeface="Arial" pitchFamily="34" charset="0"/>
                  <a:cs typeface="Arial" pitchFamily="34" charset="0"/>
                </a:rPr>
                <a:t>Gameplay</a:t>
              </a:r>
              <a:endParaRPr lang="en-GB" sz="1200" b="1" dirty="0"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340489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8" name="Rectangle 2307"/>
          <p:cNvSpPr/>
          <p:nvPr/>
        </p:nvSpPr>
        <p:spPr>
          <a:xfrm>
            <a:off x="1785918" y="2319348"/>
            <a:ext cx="4286280" cy="2428892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GB" sz="1200" b="1" dirty="0" smtClean="0">
                <a:latin typeface="Arial" pitchFamily="34" charset="0"/>
                <a:cs typeface="Arial" pitchFamily="34" charset="0"/>
              </a:rPr>
              <a:t>Application</a:t>
            </a:r>
            <a:endParaRPr lang="en-GB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11560" y="260648"/>
            <a:ext cx="8153400" cy="990600"/>
          </a:xfrm>
        </p:spPr>
        <p:txBody>
          <a:bodyPr/>
          <a:lstStyle/>
          <a:p>
            <a:r>
              <a:rPr lang="en-GB" dirty="0" smtClean="0"/>
              <a:t>Latency and Jitter : Single Host</a:t>
            </a:r>
            <a:endParaRPr lang="en-GB" dirty="0"/>
          </a:p>
        </p:txBody>
      </p:sp>
      <p:sp>
        <p:nvSpPr>
          <p:cNvPr id="1704" name="Oval 1703"/>
          <p:cNvSpPr/>
          <p:nvPr/>
        </p:nvSpPr>
        <p:spPr>
          <a:xfrm>
            <a:off x="571472" y="3765030"/>
            <a:ext cx="1000132" cy="357190"/>
          </a:xfrm>
          <a:prstGeom prst="ellipse">
            <a:avLst/>
          </a:prstGeom>
          <a:solidFill>
            <a:srgbClr val="4F81BD"/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2298" name="Group 2297"/>
          <p:cNvGrpSpPr/>
          <p:nvPr/>
        </p:nvGrpSpPr>
        <p:grpSpPr>
          <a:xfrm>
            <a:off x="6786578" y="4319612"/>
            <a:ext cx="1905000" cy="1917700"/>
            <a:chOff x="3143240" y="2071678"/>
            <a:chExt cx="1905000" cy="1917700"/>
          </a:xfrm>
        </p:grpSpPr>
        <p:sp>
          <p:nvSpPr>
            <p:cNvPr id="1706" name="Oval 1705"/>
            <p:cNvSpPr/>
            <p:nvPr/>
          </p:nvSpPr>
          <p:spPr>
            <a:xfrm>
              <a:off x="3643306" y="3500438"/>
              <a:ext cx="1000132" cy="357190"/>
            </a:xfrm>
            <a:prstGeom prst="ellipse">
              <a:avLst/>
            </a:prstGeom>
            <a:solidFill>
              <a:srgbClr val="4F81BD"/>
            </a:solidFill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1778" name="Group 1777"/>
            <p:cNvGrpSpPr/>
            <p:nvPr/>
          </p:nvGrpSpPr>
          <p:grpSpPr>
            <a:xfrm flipH="1">
              <a:off x="3143240" y="2071678"/>
              <a:ext cx="1905000" cy="1917700"/>
              <a:chOff x="3286116" y="2285992"/>
              <a:chExt cx="1905000" cy="1917700"/>
            </a:xfrm>
          </p:grpSpPr>
          <p:pic>
            <p:nvPicPr>
              <p:cNvPr id="1779" name="Picture 2" descr="C:\Users\ManuelOliveira\AppData\Local\Microsoft\Windows\Temporary Internet Files\Content.IE5\ZGXR4OEV\MCj04315660000[1]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3286116" y="2285992"/>
                <a:ext cx="1905000" cy="1917700"/>
              </a:xfrm>
              <a:prstGeom prst="rect">
                <a:avLst/>
              </a:prstGeom>
              <a:noFill/>
            </p:spPr>
          </p:pic>
          <p:grpSp>
            <p:nvGrpSpPr>
              <p:cNvPr id="1780" name="Group 1"/>
              <p:cNvGrpSpPr/>
              <p:nvPr/>
            </p:nvGrpSpPr>
            <p:grpSpPr>
              <a:xfrm rot="500671">
                <a:off x="3586911" y="2551028"/>
                <a:ext cx="1114039" cy="890107"/>
                <a:chOff x="3857562" y="2000240"/>
                <a:chExt cx="4572090" cy="3357586"/>
              </a:xfrm>
            </p:grpSpPr>
            <p:sp>
              <p:nvSpPr>
                <p:cNvPr id="1781" name="Rectangle 1780"/>
                <p:cNvSpPr/>
                <p:nvPr/>
              </p:nvSpPr>
              <p:spPr>
                <a:xfrm>
                  <a:off x="3857620" y="2000240"/>
                  <a:ext cx="4572032" cy="3357586"/>
                </a:xfrm>
                <a:prstGeom prst="rect">
                  <a:avLst/>
                </a:prstGeom>
                <a:solidFill>
                  <a:srgbClr val="4F81BD">
                    <a:lumMod val="60000"/>
                    <a:lumOff val="40000"/>
                  </a:srgbClr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782" name="Freeform 1781"/>
                <p:cNvSpPr/>
                <p:nvPr/>
              </p:nvSpPr>
              <p:spPr>
                <a:xfrm>
                  <a:off x="3857562" y="2073500"/>
                  <a:ext cx="4562803" cy="2466860"/>
                </a:xfrm>
                <a:custGeom>
                  <a:avLst/>
                  <a:gdLst>
                    <a:gd name="connsiteX0" fmla="*/ 0 w 5177307"/>
                    <a:gd name="connsiteY0" fmla="*/ 1365160 h 3284112"/>
                    <a:gd name="connsiteX1" fmla="*/ 1068947 w 5177307"/>
                    <a:gd name="connsiteY1" fmla="*/ 0 h 3284112"/>
                    <a:gd name="connsiteX2" fmla="*/ 1506828 w 5177307"/>
                    <a:gd name="connsiteY2" fmla="*/ 1056067 h 3284112"/>
                    <a:gd name="connsiteX3" fmla="*/ 2318197 w 5177307"/>
                    <a:gd name="connsiteY3" fmla="*/ 25757 h 3284112"/>
                    <a:gd name="connsiteX4" fmla="*/ 3593206 w 5177307"/>
                    <a:gd name="connsiteY4" fmla="*/ 1841678 h 3284112"/>
                    <a:gd name="connsiteX5" fmla="*/ 4146997 w 5177307"/>
                    <a:gd name="connsiteY5" fmla="*/ 734095 h 3284112"/>
                    <a:gd name="connsiteX6" fmla="*/ 4584879 w 5177307"/>
                    <a:gd name="connsiteY6" fmla="*/ 1506828 h 3284112"/>
                    <a:gd name="connsiteX7" fmla="*/ 4584879 w 5177307"/>
                    <a:gd name="connsiteY7" fmla="*/ 3284112 h 3284112"/>
                    <a:gd name="connsiteX8" fmla="*/ 0 w 5177307"/>
                    <a:gd name="connsiteY8" fmla="*/ 1365160 h 3284112"/>
                    <a:gd name="connsiteX0" fmla="*/ 0 w 5389809"/>
                    <a:gd name="connsiteY0" fmla="*/ 1365160 h 3498760"/>
                    <a:gd name="connsiteX1" fmla="*/ 1068947 w 5389809"/>
                    <a:gd name="connsiteY1" fmla="*/ 0 h 3498760"/>
                    <a:gd name="connsiteX2" fmla="*/ 1506828 w 5389809"/>
                    <a:gd name="connsiteY2" fmla="*/ 1056067 h 3498760"/>
                    <a:gd name="connsiteX3" fmla="*/ 2318197 w 5389809"/>
                    <a:gd name="connsiteY3" fmla="*/ 25757 h 3498760"/>
                    <a:gd name="connsiteX4" fmla="*/ 3593206 w 5389809"/>
                    <a:gd name="connsiteY4" fmla="*/ 1841678 h 3498760"/>
                    <a:gd name="connsiteX5" fmla="*/ 4146997 w 5389809"/>
                    <a:gd name="connsiteY5" fmla="*/ 734095 h 3498760"/>
                    <a:gd name="connsiteX6" fmla="*/ 4584879 w 5389809"/>
                    <a:gd name="connsiteY6" fmla="*/ 1506828 h 3498760"/>
                    <a:gd name="connsiteX7" fmla="*/ 4829578 w 5389809"/>
                    <a:gd name="connsiteY7" fmla="*/ 2653047 h 3498760"/>
                    <a:gd name="connsiteX8" fmla="*/ 4584879 w 5389809"/>
                    <a:gd name="connsiteY8" fmla="*/ 3284112 h 3498760"/>
                    <a:gd name="connsiteX9" fmla="*/ 0 w 5389809"/>
                    <a:gd name="connsiteY9" fmla="*/ 1365160 h 3498760"/>
                    <a:gd name="connsiteX0" fmla="*/ 0 w 5389809"/>
                    <a:gd name="connsiteY0" fmla="*/ 1365160 h 3498760"/>
                    <a:gd name="connsiteX1" fmla="*/ 1068947 w 5389809"/>
                    <a:gd name="connsiteY1" fmla="*/ 0 h 3498760"/>
                    <a:gd name="connsiteX2" fmla="*/ 1506828 w 5389809"/>
                    <a:gd name="connsiteY2" fmla="*/ 1056067 h 3498760"/>
                    <a:gd name="connsiteX3" fmla="*/ 2318197 w 5389809"/>
                    <a:gd name="connsiteY3" fmla="*/ 25757 h 3498760"/>
                    <a:gd name="connsiteX4" fmla="*/ 3593206 w 5389809"/>
                    <a:gd name="connsiteY4" fmla="*/ 1841678 h 3498760"/>
                    <a:gd name="connsiteX5" fmla="*/ 4146997 w 5389809"/>
                    <a:gd name="connsiteY5" fmla="*/ 734095 h 3498760"/>
                    <a:gd name="connsiteX6" fmla="*/ 4584879 w 5389809"/>
                    <a:gd name="connsiteY6" fmla="*/ 1506828 h 3498760"/>
                    <a:gd name="connsiteX7" fmla="*/ 4829578 w 5389809"/>
                    <a:gd name="connsiteY7" fmla="*/ 2653047 h 3498760"/>
                    <a:gd name="connsiteX8" fmla="*/ 4258042 w 5389809"/>
                    <a:gd name="connsiteY8" fmla="*/ 2653047 h 3498760"/>
                    <a:gd name="connsiteX9" fmla="*/ 4584879 w 5389809"/>
                    <a:gd name="connsiteY9" fmla="*/ 3284112 h 3498760"/>
                    <a:gd name="connsiteX10" fmla="*/ 0 w 5389809"/>
                    <a:gd name="connsiteY10" fmla="*/ 1365160 h 3498760"/>
                    <a:gd name="connsiteX0" fmla="*/ 0 w 4829578"/>
                    <a:gd name="connsiteY0" fmla="*/ 1365160 h 2653047"/>
                    <a:gd name="connsiteX1" fmla="*/ 1068947 w 4829578"/>
                    <a:gd name="connsiteY1" fmla="*/ 0 h 2653047"/>
                    <a:gd name="connsiteX2" fmla="*/ 1506828 w 4829578"/>
                    <a:gd name="connsiteY2" fmla="*/ 1056067 h 2653047"/>
                    <a:gd name="connsiteX3" fmla="*/ 2318197 w 4829578"/>
                    <a:gd name="connsiteY3" fmla="*/ 25757 h 2653047"/>
                    <a:gd name="connsiteX4" fmla="*/ 3593206 w 4829578"/>
                    <a:gd name="connsiteY4" fmla="*/ 1841678 h 2653047"/>
                    <a:gd name="connsiteX5" fmla="*/ 4146997 w 4829578"/>
                    <a:gd name="connsiteY5" fmla="*/ 734095 h 2653047"/>
                    <a:gd name="connsiteX6" fmla="*/ 4584879 w 4829578"/>
                    <a:gd name="connsiteY6" fmla="*/ 1506828 h 2653047"/>
                    <a:gd name="connsiteX7" fmla="*/ 4829578 w 4829578"/>
                    <a:gd name="connsiteY7" fmla="*/ 2653047 h 2653047"/>
                    <a:gd name="connsiteX8" fmla="*/ 4258042 w 4829578"/>
                    <a:gd name="connsiteY8" fmla="*/ 2653047 h 2653047"/>
                    <a:gd name="connsiteX9" fmla="*/ 0 w 4829578"/>
                    <a:gd name="connsiteY9" fmla="*/ 1365160 h 2653047"/>
                    <a:gd name="connsiteX0" fmla="*/ 0 w 4698642"/>
                    <a:gd name="connsiteY0" fmla="*/ 1365160 h 2653047"/>
                    <a:gd name="connsiteX1" fmla="*/ 1068947 w 4698642"/>
                    <a:gd name="connsiteY1" fmla="*/ 0 h 2653047"/>
                    <a:gd name="connsiteX2" fmla="*/ 1506828 w 4698642"/>
                    <a:gd name="connsiteY2" fmla="*/ 1056067 h 2653047"/>
                    <a:gd name="connsiteX3" fmla="*/ 2318197 w 4698642"/>
                    <a:gd name="connsiteY3" fmla="*/ 25757 h 2653047"/>
                    <a:gd name="connsiteX4" fmla="*/ 3593206 w 4698642"/>
                    <a:gd name="connsiteY4" fmla="*/ 1841678 h 2653047"/>
                    <a:gd name="connsiteX5" fmla="*/ 4146997 w 4698642"/>
                    <a:gd name="connsiteY5" fmla="*/ 734095 h 2653047"/>
                    <a:gd name="connsiteX6" fmla="*/ 4584879 w 4698642"/>
                    <a:gd name="connsiteY6" fmla="*/ 1506828 h 2653047"/>
                    <a:gd name="connsiteX7" fmla="*/ 4472356 w 4698642"/>
                    <a:gd name="connsiteY7" fmla="*/ 2653047 h 2653047"/>
                    <a:gd name="connsiteX8" fmla="*/ 4258042 w 4698642"/>
                    <a:gd name="connsiteY8" fmla="*/ 2653047 h 2653047"/>
                    <a:gd name="connsiteX9" fmla="*/ 0 w 4698642"/>
                    <a:gd name="connsiteY9" fmla="*/ 1365160 h 2653047"/>
                    <a:gd name="connsiteX0" fmla="*/ 0 w 4698642"/>
                    <a:gd name="connsiteY0" fmla="*/ 1365160 h 2653047"/>
                    <a:gd name="connsiteX1" fmla="*/ 1068947 w 4698642"/>
                    <a:gd name="connsiteY1" fmla="*/ 0 h 2653047"/>
                    <a:gd name="connsiteX2" fmla="*/ 1506828 w 4698642"/>
                    <a:gd name="connsiteY2" fmla="*/ 1056067 h 2653047"/>
                    <a:gd name="connsiteX3" fmla="*/ 2318197 w 4698642"/>
                    <a:gd name="connsiteY3" fmla="*/ 25757 h 2653047"/>
                    <a:gd name="connsiteX4" fmla="*/ 3593206 w 4698642"/>
                    <a:gd name="connsiteY4" fmla="*/ 1841678 h 2653047"/>
                    <a:gd name="connsiteX5" fmla="*/ 4146997 w 4698642"/>
                    <a:gd name="connsiteY5" fmla="*/ 734095 h 2653047"/>
                    <a:gd name="connsiteX6" fmla="*/ 4584879 w 4698642"/>
                    <a:gd name="connsiteY6" fmla="*/ 1506828 h 2653047"/>
                    <a:gd name="connsiteX7" fmla="*/ 4472356 w 4698642"/>
                    <a:gd name="connsiteY7" fmla="*/ 2653047 h 2653047"/>
                    <a:gd name="connsiteX8" fmla="*/ 4258042 w 4698642"/>
                    <a:gd name="connsiteY8" fmla="*/ 2653047 h 2653047"/>
                    <a:gd name="connsiteX9" fmla="*/ 0 w 4698642"/>
                    <a:gd name="connsiteY9" fmla="*/ 1365160 h 2653047"/>
                    <a:gd name="connsiteX0" fmla="*/ 0 w 4698642"/>
                    <a:gd name="connsiteY0" fmla="*/ 1365160 h 2653047"/>
                    <a:gd name="connsiteX1" fmla="*/ 1068947 w 4698642"/>
                    <a:gd name="connsiteY1" fmla="*/ 0 h 2653047"/>
                    <a:gd name="connsiteX2" fmla="*/ 1506828 w 4698642"/>
                    <a:gd name="connsiteY2" fmla="*/ 1056067 h 2653047"/>
                    <a:gd name="connsiteX3" fmla="*/ 2318197 w 4698642"/>
                    <a:gd name="connsiteY3" fmla="*/ 25757 h 2653047"/>
                    <a:gd name="connsiteX4" fmla="*/ 3593206 w 4698642"/>
                    <a:gd name="connsiteY4" fmla="*/ 1841678 h 2653047"/>
                    <a:gd name="connsiteX5" fmla="*/ 4146997 w 4698642"/>
                    <a:gd name="connsiteY5" fmla="*/ 734095 h 2653047"/>
                    <a:gd name="connsiteX6" fmla="*/ 4584879 w 4698642"/>
                    <a:gd name="connsiteY6" fmla="*/ 1506828 h 2653047"/>
                    <a:gd name="connsiteX7" fmla="*/ 4472356 w 4698642"/>
                    <a:gd name="connsiteY7" fmla="*/ 2653047 h 2653047"/>
                    <a:gd name="connsiteX8" fmla="*/ 4258042 w 4698642"/>
                    <a:gd name="connsiteY8" fmla="*/ 2653047 h 2653047"/>
                    <a:gd name="connsiteX9" fmla="*/ 0 w 4698642"/>
                    <a:gd name="connsiteY9" fmla="*/ 1365160 h 2653047"/>
                    <a:gd name="connsiteX0" fmla="*/ 0 w 5003435"/>
                    <a:gd name="connsiteY0" fmla="*/ 1365160 h 2867695"/>
                    <a:gd name="connsiteX1" fmla="*/ 1068947 w 5003435"/>
                    <a:gd name="connsiteY1" fmla="*/ 0 h 2867695"/>
                    <a:gd name="connsiteX2" fmla="*/ 1506828 w 5003435"/>
                    <a:gd name="connsiteY2" fmla="*/ 1056067 h 2867695"/>
                    <a:gd name="connsiteX3" fmla="*/ 2318197 w 5003435"/>
                    <a:gd name="connsiteY3" fmla="*/ 25757 h 2867695"/>
                    <a:gd name="connsiteX4" fmla="*/ 3593206 w 5003435"/>
                    <a:gd name="connsiteY4" fmla="*/ 1841678 h 2867695"/>
                    <a:gd name="connsiteX5" fmla="*/ 4146997 w 5003435"/>
                    <a:gd name="connsiteY5" fmla="*/ 734095 h 2867695"/>
                    <a:gd name="connsiteX6" fmla="*/ 4584879 w 5003435"/>
                    <a:gd name="connsiteY6" fmla="*/ 1506828 h 2867695"/>
                    <a:gd name="connsiteX7" fmla="*/ 4472356 w 5003435"/>
                    <a:gd name="connsiteY7" fmla="*/ 2653047 h 2867695"/>
                    <a:gd name="connsiteX8" fmla="*/ 4258042 w 5003435"/>
                    <a:gd name="connsiteY8" fmla="*/ 2653047 h 2867695"/>
                    <a:gd name="connsiteX9" fmla="*/ 0 w 5003435"/>
                    <a:gd name="connsiteY9" fmla="*/ 1365160 h 2867695"/>
                    <a:gd name="connsiteX0" fmla="*/ 0 w 5003435"/>
                    <a:gd name="connsiteY0" fmla="*/ 1365160 h 2867695"/>
                    <a:gd name="connsiteX1" fmla="*/ 1068947 w 5003435"/>
                    <a:gd name="connsiteY1" fmla="*/ 0 h 2867695"/>
                    <a:gd name="connsiteX2" fmla="*/ 1506828 w 5003435"/>
                    <a:gd name="connsiteY2" fmla="*/ 1056067 h 2867695"/>
                    <a:gd name="connsiteX3" fmla="*/ 2318197 w 5003435"/>
                    <a:gd name="connsiteY3" fmla="*/ 25757 h 2867695"/>
                    <a:gd name="connsiteX4" fmla="*/ 3593206 w 5003435"/>
                    <a:gd name="connsiteY4" fmla="*/ 1841678 h 2867695"/>
                    <a:gd name="connsiteX5" fmla="*/ 4146997 w 5003435"/>
                    <a:gd name="connsiteY5" fmla="*/ 734095 h 2867695"/>
                    <a:gd name="connsiteX6" fmla="*/ 4584879 w 5003435"/>
                    <a:gd name="connsiteY6" fmla="*/ 1506828 h 2867695"/>
                    <a:gd name="connsiteX7" fmla="*/ 4472356 w 5003435"/>
                    <a:gd name="connsiteY7" fmla="*/ 2653047 h 2867695"/>
                    <a:gd name="connsiteX8" fmla="*/ 4258042 w 5003435"/>
                    <a:gd name="connsiteY8" fmla="*/ 2653047 h 2867695"/>
                    <a:gd name="connsiteX9" fmla="*/ 0 w 5003435"/>
                    <a:gd name="connsiteY9" fmla="*/ 1365160 h 2867695"/>
                    <a:gd name="connsiteX0" fmla="*/ 0 w 4584879"/>
                    <a:gd name="connsiteY0" fmla="*/ 1365160 h 2653047"/>
                    <a:gd name="connsiteX1" fmla="*/ 1068947 w 4584879"/>
                    <a:gd name="connsiteY1" fmla="*/ 0 h 2653047"/>
                    <a:gd name="connsiteX2" fmla="*/ 1506828 w 4584879"/>
                    <a:gd name="connsiteY2" fmla="*/ 1056067 h 2653047"/>
                    <a:gd name="connsiteX3" fmla="*/ 2318197 w 4584879"/>
                    <a:gd name="connsiteY3" fmla="*/ 25757 h 2653047"/>
                    <a:gd name="connsiteX4" fmla="*/ 3593206 w 4584879"/>
                    <a:gd name="connsiteY4" fmla="*/ 1841678 h 2653047"/>
                    <a:gd name="connsiteX5" fmla="*/ 4146997 w 4584879"/>
                    <a:gd name="connsiteY5" fmla="*/ 734095 h 2653047"/>
                    <a:gd name="connsiteX6" fmla="*/ 4584879 w 4584879"/>
                    <a:gd name="connsiteY6" fmla="*/ 1506828 h 2653047"/>
                    <a:gd name="connsiteX7" fmla="*/ 4472356 w 4584879"/>
                    <a:gd name="connsiteY7" fmla="*/ 2653047 h 2653047"/>
                    <a:gd name="connsiteX8" fmla="*/ 0 w 4584879"/>
                    <a:gd name="connsiteY8" fmla="*/ 1365160 h 2653047"/>
                    <a:gd name="connsiteX0" fmla="*/ 0 w 4584879"/>
                    <a:gd name="connsiteY0" fmla="*/ 1365160 h 2653047"/>
                    <a:gd name="connsiteX1" fmla="*/ 1068947 w 4584879"/>
                    <a:gd name="connsiteY1" fmla="*/ 0 h 2653047"/>
                    <a:gd name="connsiteX2" fmla="*/ 1506828 w 4584879"/>
                    <a:gd name="connsiteY2" fmla="*/ 1056067 h 2653047"/>
                    <a:gd name="connsiteX3" fmla="*/ 2318197 w 4584879"/>
                    <a:gd name="connsiteY3" fmla="*/ 25757 h 2653047"/>
                    <a:gd name="connsiteX4" fmla="*/ 3378860 w 4584879"/>
                    <a:gd name="connsiteY4" fmla="*/ 1484464 h 2653047"/>
                    <a:gd name="connsiteX5" fmla="*/ 4146997 w 4584879"/>
                    <a:gd name="connsiteY5" fmla="*/ 734095 h 2653047"/>
                    <a:gd name="connsiteX6" fmla="*/ 4584879 w 4584879"/>
                    <a:gd name="connsiteY6" fmla="*/ 1506828 h 2653047"/>
                    <a:gd name="connsiteX7" fmla="*/ 4472356 w 4584879"/>
                    <a:gd name="connsiteY7" fmla="*/ 2653047 h 2653047"/>
                    <a:gd name="connsiteX8" fmla="*/ 0 w 4584879"/>
                    <a:gd name="connsiteY8" fmla="*/ 1365160 h 2653047"/>
                    <a:gd name="connsiteX0" fmla="*/ 0 w 4584879"/>
                    <a:gd name="connsiteY0" fmla="*/ 1365160 h 2653047"/>
                    <a:gd name="connsiteX1" fmla="*/ 1068947 w 4584879"/>
                    <a:gd name="connsiteY1" fmla="*/ 0 h 2653047"/>
                    <a:gd name="connsiteX2" fmla="*/ 1649672 w 4584879"/>
                    <a:gd name="connsiteY2" fmla="*/ 1056067 h 2653047"/>
                    <a:gd name="connsiteX3" fmla="*/ 2318197 w 4584879"/>
                    <a:gd name="connsiteY3" fmla="*/ 25757 h 2653047"/>
                    <a:gd name="connsiteX4" fmla="*/ 3378860 w 4584879"/>
                    <a:gd name="connsiteY4" fmla="*/ 1484464 h 2653047"/>
                    <a:gd name="connsiteX5" fmla="*/ 4146997 w 4584879"/>
                    <a:gd name="connsiteY5" fmla="*/ 734095 h 2653047"/>
                    <a:gd name="connsiteX6" fmla="*/ 4584879 w 4584879"/>
                    <a:gd name="connsiteY6" fmla="*/ 1506828 h 2653047"/>
                    <a:gd name="connsiteX7" fmla="*/ 4472356 w 4584879"/>
                    <a:gd name="connsiteY7" fmla="*/ 2653047 h 2653047"/>
                    <a:gd name="connsiteX8" fmla="*/ 0 w 4584879"/>
                    <a:gd name="connsiteY8" fmla="*/ 1365160 h 2653047"/>
                    <a:gd name="connsiteX0" fmla="*/ 423421 w 5008300"/>
                    <a:gd name="connsiteY0" fmla="*/ 1365160 h 2657340"/>
                    <a:gd name="connsiteX1" fmla="*/ 1492368 w 5008300"/>
                    <a:gd name="connsiteY1" fmla="*/ 0 h 2657340"/>
                    <a:gd name="connsiteX2" fmla="*/ 2073093 w 5008300"/>
                    <a:gd name="connsiteY2" fmla="*/ 1056067 h 2657340"/>
                    <a:gd name="connsiteX3" fmla="*/ 2741618 w 5008300"/>
                    <a:gd name="connsiteY3" fmla="*/ 25757 h 2657340"/>
                    <a:gd name="connsiteX4" fmla="*/ 3802281 w 5008300"/>
                    <a:gd name="connsiteY4" fmla="*/ 1484464 h 2657340"/>
                    <a:gd name="connsiteX5" fmla="*/ 4570418 w 5008300"/>
                    <a:gd name="connsiteY5" fmla="*/ 734095 h 2657340"/>
                    <a:gd name="connsiteX6" fmla="*/ 5008300 w 5008300"/>
                    <a:gd name="connsiteY6" fmla="*/ 1506828 h 2657340"/>
                    <a:gd name="connsiteX7" fmla="*/ 4895777 w 5008300"/>
                    <a:gd name="connsiteY7" fmla="*/ 2653047 h 2657340"/>
                    <a:gd name="connsiteX8" fmla="*/ 745393 w 5008300"/>
                    <a:gd name="connsiteY8" fmla="*/ 1532587 h 2657340"/>
                    <a:gd name="connsiteX9" fmla="*/ 423421 w 5008300"/>
                    <a:gd name="connsiteY9" fmla="*/ 1365160 h 2657340"/>
                    <a:gd name="connsiteX0" fmla="*/ 709205 w 5294084"/>
                    <a:gd name="connsiteY0" fmla="*/ 1365160 h 2675905"/>
                    <a:gd name="connsiteX1" fmla="*/ 1778152 w 5294084"/>
                    <a:gd name="connsiteY1" fmla="*/ 0 h 2675905"/>
                    <a:gd name="connsiteX2" fmla="*/ 2358877 w 5294084"/>
                    <a:gd name="connsiteY2" fmla="*/ 1056067 h 2675905"/>
                    <a:gd name="connsiteX3" fmla="*/ 3027402 w 5294084"/>
                    <a:gd name="connsiteY3" fmla="*/ 25757 h 2675905"/>
                    <a:gd name="connsiteX4" fmla="*/ 4088065 w 5294084"/>
                    <a:gd name="connsiteY4" fmla="*/ 1484464 h 2675905"/>
                    <a:gd name="connsiteX5" fmla="*/ 4856202 w 5294084"/>
                    <a:gd name="connsiteY5" fmla="*/ 734095 h 2675905"/>
                    <a:gd name="connsiteX6" fmla="*/ 5294084 w 5294084"/>
                    <a:gd name="connsiteY6" fmla="*/ 1506828 h 2675905"/>
                    <a:gd name="connsiteX7" fmla="*/ 5181561 w 5294084"/>
                    <a:gd name="connsiteY7" fmla="*/ 2653047 h 2675905"/>
                    <a:gd name="connsiteX8" fmla="*/ 745393 w 5294084"/>
                    <a:gd name="connsiteY8" fmla="*/ 2461257 h 2675905"/>
                    <a:gd name="connsiteX9" fmla="*/ 709205 w 5294084"/>
                    <a:gd name="connsiteY9" fmla="*/ 1365160 h 2675905"/>
                    <a:gd name="connsiteX0" fmla="*/ 0 w 4584879"/>
                    <a:gd name="connsiteY0" fmla="*/ 1365160 h 2675905"/>
                    <a:gd name="connsiteX1" fmla="*/ 1068947 w 4584879"/>
                    <a:gd name="connsiteY1" fmla="*/ 0 h 2675905"/>
                    <a:gd name="connsiteX2" fmla="*/ 1649672 w 4584879"/>
                    <a:gd name="connsiteY2" fmla="*/ 1056067 h 2675905"/>
                    <a:gd name="connsiteX3" fmla="*/ 2318197 w 4584879"/>
                    <a:gd name="connsiteY3" fmla="*/ 25757 h 2675905"/>
                    <a:gd name="connsiteX4" fmla="*/ 3378860 w 4584879"/>
                    <a:gd name="connsiteY4" fmla="*/ 1484464 h 2675905"/>
                    <a:gd name="connsiteX5" fmla="*/ 4146997 w 4584879"/>
                    <a:gd name="connsiteY5" fmla="*/ 734095 h 2675905"/>
                    <a:gd name="connsiteX6" fmla="*/ 4584879 w 4584879"/>
                    <a:gd name="connsiteY6" fmla="*/ 1506828 h 2675905"/>
                    <a:gd name="connsiteX7" fmla="*/ 4472356 w 4584879"/>
                    <a:gd name="connsiteY7" fmla="*/ 2653047 h 2675905"/>
                    <a:gd name="connsiteX8" fmla="*/ 36188 w 4584879"/>
                    <a:gd name="connsiteY8" fmla="*/ 2461257 h 2675905"/>
                    <a:gd name="connsiteX9" fmla="*/ 0 w 4584879"/>
                    <a:gd name="connsiteY9" fmla="*/ 1365160 h 2675905"/>
                    <a:gd name="connsiteX0" fmla="*/ 0 w 4584879"/>
                    <a:gd name="connsiteY0" fmla="*/ 1365160 h 2675905"/>
                    <a:gd name="connsiteX1" fmla="*/ 1068947 w 4584879"/>
                    <a:gd name="connsiteY1" fmla="*/ 0 h 2675905"/>
                    <a:gd name="connsiteX2" fmla="*/ 1649672 w 4584879"/>
                    <a:gd name="connsiteY2" fmla="*/ 1056067 h 2675905"/>
                    <a:gd name="connsiteX3" fmla="*/ 2318197 w 4584879"/>
                    <a:gd name="connsiteY3" fmla="*/ 25757 h 2675905"/>
                    <a:gd name="connsiteX4" fmla="*/ 3378860 w 4584879"/>
                    <a:gd name="connsiteY4" fmla="*/ 1484464 h 2675905"/>
                    <a:gd name="connsiteX5" fmla="*/ 4146997 w 4584879"/>
                    <a:gd name="connsiteY5" fmla="*/ 734095 h 2675905"/>
                    <a:gd name="connsiteX6" fmla="*/ 4584879 w 4584879"/>
                    <a:gd name="connsiteY6" fmla="*/ 1506828 h 2675905"/>
                    <a:gd name="connsiteX7" fmla="*/ 4472356 w 4584879"/>
                    <a:gd name="connsiteY7" fmla="*/ 2653047 h 2675905"/>
                    <a:gd name="connsiteX8" fmla="*/ 36188 w 4584879"/>
                    <a:gd name="connsiteY8" fmla="*/ 2461257 h 2675905"/>
                    <a:gd name="connsiteX9" fmla="*/ 38637 w 4584879"/>
                    <a:gd name="connsiteY9" fmla="*/ 2459864 h 2675905"/>
                    <a:gd name="connsiteX10" fmla="*/ 0 w 4584879"/>
                    <a:gd name="connsiteY10" fmla="*/ 1365160 h 2675905"/>
                    <a:gd name="connsiteX0" fmla="*/ 0 w 4584879"/>
                    <a:gd name="connsiteY0" fmla="*/ 1365160 h 2675905"/>
                    <a:gd name="connsiteX1" fmla="*/ 1068947 w 4584879"/>
                    <a:gd name="connsiteY1" fmla="*/ 0 h 2675905"/>
                    <a:gd name="connsiteX2" fmla="*/ 1649672 w 4584879"/>
                    <a:gd name="connsiteY2" fmla="*/ 1056067 h 2675905"/>
                    <a:gd name="connsiteX3" fmla="*/ 2318197 w 4584879"/>
                    <a:gd name="connsiteY3" fmla="*/ 25757 h 2675905"/>
                    <a:gd name="connsiteX4" fmla="*/ 3378860 w 4584879"/>
                    <a:gd name="connsiteY4" fmla="*/ 1484464 h 2675905"/>
                    <a:gd name="connsiteX5" fmla="*/ 4146997 w 4584879"/>
                    <a:gd name="connsiteY5" fmla="*/ 734095 h 2675905"/>
                    <a:gd name="connsiteX6" fmla="*/ 4584879 w 4584879"/>
                    <a:gd name="connsiteY6" fmla="*/ 1506828 h 2675905"/>
                    <a:gd name="connsiteX7" fmla="*/ 4481848 w 4584879"/>
                    <a:gd name="connsiteY7" fmla="*/ 2421228 h 2675905"/>
                    <a:gd name="connsiteX8" fmla="*/ 4472356 w 4584879"/>
                    <a:gd name="connsiteY8" fmla="*/ 2653047 h 2675905"/>
                    <a:gd name="connsiteX9" fmla="*/ 36188 w 4584879"/>
                    <a:gd name="connsiteY9" fmla="*/ 2461257 h 2675905"/>
                    <a:gd name="connsiteX10" fmla="*/ 38637 w 4584879"/>
                    <a:gd name="connsiteY10" fmla="*/ 2459864 h 2675905"/>
                    <a:gd name="connsiteX11" fmla="*/ 0 w 4584879"/>
                    <a:gd name="connsiteY11" fmla="*/ 1365160 h 2675905"/>
                    <a:gd name="connsiteX0" fmla="*/ 0 w 4584879"/>
                    <a:gd name="connsiteY0" fmla="*/ 1365160 h 2675905"/>
                    <a:gd name="connsiteX1" fmla="*/ 1068947 w 4584879"/>
                    <a:gd name="connsiteY1" fmla="*/ 0 h 2675905"/>
                    <a:gd name="connsiteX2" fmla="*/ 1649672 w 4584879"/>
                    <a:gd name="connsiteY2" fmla="*/ 1056067 h 2675905"/>
                    <a:gd name="connsiteX3" fmla="*/ 2318197 w 4584879"/>
                    <a:gd name="connsiteY3" fmla="*/ 25757 h 2675905"/>
                    <a:gd name="connsiteX4" fmla="*/ 3378860 w 4584879"/>
                    <a:gd name="connsiteY4" fmla="*/ 1484464 h 2675905"/>
                    <a:gd name="connsiteX5" fmla="*/ 4146997 w 4584879"/>
                    <a:gd name="connsiteY5" fmla="*/ 734095 h 2675905"/>
                    <a:gd name="connsiteX6" fmla="*/ 4584879 w 4584879"/>
                    <a:gd name="connsiteY6" fmla="*/ 1506828 h 2675905"/>
                    <a:gd name="connsiteX7" fmla="*/ 4481848 w 4584879"/>
                    <a:gd name="connsiteY7" fmla="*/ 2421228 h 2675905"/>
                    <a:gd name="connsiteX8" fmla="*/ 4472356 w 4584879"/>
                    <a:gd name="connsiteY8" fmla="*/ 2653047 h 2675905"/>
                    <a:gd name="connsiteX9" fmla="*/ 36188 w 4584879"/>
                    <a:gd name="connsiteY9" fmla="*/ 2461257 h 2675905"/>
                    <a:gd name="connsiteX10" fmla="*/ 38637 w 4584879"/>
                    <a:gd name="connsiteY10" fmla="*/ 2459864 h 2675905"/>
                    <a:gd name="connsiteX11" fmla="*/ 0 w 4584879"/>
                    <a:gd name="connsiteY11" fmla="*/ 1365160 h 2675905"/>
                    <a:gd name="connsiteX0" fmla="*/ 0 w 4640449"/>
                    <a:gd name="connsiteY0" fmla="*/ 1365160 h 2675905"/>
                    <a:gd name="connsiteX1" fmla="*/ 1068947 w 4640449"/>
                    <a:gd name="connsiteY1" fmla="*/ 0 h 2675905"/>
                    <a:gd name="connsiteX2" fmla="*/ 1649672 w 4640449"/>
                    <a:gd name="connsiteY2" fmla="*/ 1056067 h 2675905"/>
                    <a:gd name="connsiteX3" fmla="*/ 2318197 w 4640449"/>
                    <a:gd name="connsiteY3" fmla="*/ 25757 h 2675905"/>
                    <a:gd name="connsiteX4" fmla="*/ 3378860 w 4640449"/>
                    <a:gd name="connsiteY4" fmla="*/ 1484464 h 2675905"/>
                    <a:gd name="connsiteX5" fmla="*/ 4146997 w 4640449"/>
                    <a:gd name="connsiteY5" fmla="*/ 734095 h 2675905"/>
                    <a:gd name="connsiteX6" fmla="*/ 4584879 w 4640449"/>
                    <a:gd name="connsiteY6" fmla="*/ 1506828 h 2675905"/>
                    <a:gd name="connsiteX7" fmla="*/ 4481848 w 4640449"/>
                    <a:gd name="connsiteY7" fmla="*/ 2421228 h 2675905"/>
                    <a:gd name="connsiteX8" fmla="*/ 4472356 w 4640449"/>
                    <a:gd name="connsiteY8" fmla="*/ 2653047 h 2675905"/>
                    <a:gd name="connsiteX9" fmla="*/ 36188 w 4640449"/>
                    <a:gd name="connsiteY9" fmla="*/ 2461257 h 2675905"/>
                    <a:gd name="connsiteX10" fmla="*/ 38637 w 4640449"/>
                    <a:gd name="connsiteY10" fmla="*/ 2459864 h 2675905"/>
                    <a:gd name="connsiteX11" fmla="*/ 0 w 4640449"/>
                    <a:gd name="connsiteY11" fmla="*/ 1365160 h 2675905"/>
                    <a:gd name="connsiteX0" fmla="*/ 0 w 5215446"/>
                    <a:gd name="connsiteY0" fmla="*/ 1365160 h 2675905"/>
                    <a:gd name="connsiteX1" fmla="*/ 1068947 w 5215446"/>
                    <a:gd name="connsiteY1" fmla="*/ 0 h 2675905"/>
                    <a:gd name="connsiteX2" fmla="*/ 1649672 w 5215446"/>
                    <a:gd name="connsiteY2" fmla="*/ 1056067 h 2675905"/>
                    <a:gd name="connsiteX3" fmla="*/ 2318197 w 5215446"/>
                    <a:gd name="connsiteY3" fmla="*/ 25757 h 2675905"/>
                    <a:gd name="connsiteX4" fmla="*/ 3378860 w 5215446"/>
                    <a:gd name="connsiteY4" fmla="*/ 1484464 h 2675905"/>
                    <a:gd name="connsiteX5" fmla="*/ 4146997 w 5215446"/>
                    <a:gd name="connsiteY5" fmla="*/ 734095 h 2675905"/>
                    <a:gd name="connsiteX6" fmla="*/ 4584879 w 5215446"/>
                    <a:gd name="connsiteY6" fmla="*/ 1506828 h 2675905"/>
                    <a:gd name="connsiteX7" fmla="*/ 4481848 w 5215446"/>
                    <a:gd name="connsiteY7" fmla="*/ 2421228 h 2675905"/>
                    <a:gd name="connsiteX8" fmla="*/ 4494727 w 5215446"/>
                    <a:gd name="connsiteY8" fmla="*/ 2181132 h 2675905"/>
                    <a:gd name="connsiteX9" fmla="*/ 4472356 w 5215446"/>
                    <a:gd name="connsiteY9" fmla="*/ 2653047 h 2675905"/>
                    <a:gd name="connsiteX10" fmla="*/ 36188 w 5215446"/>
                    <a:gd name="connsiteY10" fmla="*/ 2461257 h 2675905"/>
                    <a:gd name="connsiteX11" fmla="*/ 38637 w 5215446"/>
                    <a:gd name="connsiteY11" fmla="*/ 2459864 h 2675905"/>
                    <a:gd name="connsiteX12" fmla="*/ 0 w 5215446"/>
                    <a:gd name="connsiteY12" fmla="*/ 1365160 h 2675905"/>
                    <a:gd name="connsiteX0" fmla="*/ 0 w 5215446"/>
                    <a:gd name="connsiteY0" fmla="*/ 1365160 h 2675905"/>
                    <a:gd name="connsiteX1" fmla="*/ 1068947 w 5215446"/>
                    <a:gd name="connsiteY1" fmla="*/ 0 h 2675905"/>
                    <a:gd name="connsiteX2" fmla="*/ 1649672 w 5215446"/>
                    <a:gd name="connsiteY2" fmla="*/ 1056067 h 2675905"/>
                    <a:gd name="connsiteX3" fmla="*/ 2318197 w 5215446"/>
                    <a:gd name="connsiteY3" fmla="*/ 25757 h 2675905"/>
                    <a:gd name="connsiteX4" fmla="*/ 3378860 w 5215446"/>
                    <a:gd name="connsiteY4" fmla="*/ 1484464 h 2675905"/>
                    <a:gd name="connsiteX5" fmla="*/ 4146997 w 5215446"/>
                    <a:gd name="connsiteY5" fmla="*/ 734095 h 2675905"/>
                    <a:gd name="connsiteX6" fmla="*/ 4584879 w 5215446"/>
                    <a:gd name="connsiteY6" fmla="*/ 1506828 h 2675905"/>
                    <a:gd name="connsiteX7" fmla="*/ 4481848 w 5215446"/>
                    <a:gd name="connsiteY7" fmla="*/ 2421228 h 2675905"/>
                    <a:gd name="connsiteX8" fmla="*/ 4494727 w 5215446"/>
                    <a:gd name="connsiteY8" fmla="*/ 2181132 h 2675905"/>
                    <a:gd name="connsiteX9" fmla="*/ 4472356 w 5215446"/>
                    <a:gd name="connsiteY9" fmla="*/ 2653047 h 2675905"/>
                    <a:gd name="connsiteX10" fmla="*/ 36188 w 5215446"/>
                    <a:gd name="connsiteY10" fmla="*/ 2461257 h 2675905"/>
                    <a:gd name="connsiteX11" fmla="*/ 38637 w 5215446"/>
                    <a:gd name="connsiteY11" fmla="*/ 2459864 h 2675905"/>
                    <a:gd name="connsiteX12" fmla="*/ 0 w 5215446"/>
                    <a:gd name="connsiteY12" fmla="*/ 1365160 h 2675905"/>
                    <a:gd name="connsiteX0" fmla="*/ 0 w 5215446"/>
                    <a:gd name="connsiteY0" fmla="*/ 1365160 h 2675905"/>
                    <a:gd name="connsiteX1" fmla="*/ 1068947 w 5215446"/>
                    <a:gd name="connsiteY1" fmla="*/ 0 h 2675905"/>
                    <a:gd name="connsiteX2" fmla="*/ 1649672 w 5215446"/>
                    <a:gd name="connsiteY2" fmla="*/ 1056067 h 2675905"/>
                    <a:gd name="connsiteX3" fmla="*/ 2318197 w 5215446"/>
                    <a:gd name="connsiteY3" fmla="*/ 25757 h 2675905"/>
                    <a:gd name="connsiteX4" fmla="*/ 3378860 w 5215446"/>
                    <a:gd name="connsiteY4" fmla="*/ 1484464 h 2675905"/>
                    <a:gd name="connsiteX5" fmla="*/ 4146997 w 5215446"/>
                    <a:gd name="connsiteY5" fmla="*/ 734095 h 2675905"/>
                    <a:gd name="connsiteX6" fmla="*/ 4584879 w 5215446"/>
                    <a:gd name="connsiteY6" fmla="*/ 1506828 h 2675905"/>
                    <a:gd name="connsiteX7" fmla="*/ 4481848 w 5215446"/>
                    <a:gd name="connsiteY7" fmla="*/ 2421228 h 2675905"/>
                    <a:gd name="connsiteX8" fmla="*/ 4494727 w 5215446"/>
                    <a:gd name="connsiteY8" fmla="*/ 2181132 h 2675905"/>
                    <a:gd name="connsiteX9" fmla="*/ 4472356 w 5215446"/>
                    <a:gd name="connsiteY9" fmla="*/ 2653047 h 2675905"/>
                    <a:gd name="connsiteX10" fmla="*/ 36188 w 5215446"/>
                    <a:gd name="connsiteY10" fmla="*/ 2461257 h 2675905"/>
                    <a:gd name="connsiteX11" fmla="*/ 38637 w 5215446"/>
                    <a:gd name="connsiteY11" fmla="*/ 2459864 h 2675905"/>
                    <a:gd name="connsiteX12" fmla="*/ 0 w 5215446"/>
                    <a:gd name="connsiteY12" fmla="*/ 1365160 h 2675905"/>
                    <a:gd name="connsiteX0" fmla="*/ 0 w 5215513"/>
                    <a:gd name="connsiteY0" fmla="*/ 1365160 h 2675905"/>
                    <a:gd name="connsiteX1" fmla="*/ 1068947 w 5215513"/>
                    <a:gd name="connsiteY1" fmla="*/ 0 h 2675905"/>
                    <a:gd name="connsiteX2" fmla="*/ 1649672 w 5215513"/>
                    <a:gd name="connsiteY2" fmla="*/ 1056067 h 2675905"/>
                    <a:gd name="connsiteX3" fmla="*/ 2318197 w 5215513"/>
                    <a:gd name="connsiteY3" fmla="*/ 25757 h 2675905"/>
                    <a:gd name="connsiteX4" fmla="*/ 3378860 w 5215513"/>
                    <a:gd name="connsiteY4" fmla="*/ 1484464 h 2675905"/>
                    <a:gd name="connsiteX5" fmla="*/ 4146997 w 5215513"/>
                    <a:gd name="connsiteY5" fmla="*/ 734095 h 2675905"/>
                    <a:gd name="connsiteX6" fmla="*/ 4584879 w 5215513"/>
                    <a:gd name="connsiteY6" fmla="*/ 1506828 h 2675905"/>
                    <a:gd name="connsiteX7" fmla="*/ 4481848 w 5215513"/>
                    <a:gd name="connsiteY7" fmla="*/ 2421228 h 2675905"/>
                    <a:gd name="connsiteX8" fmla="*/ 4494727 w 5215513"/>
                    <a:gd name="connsiteY8" fmla="*/ 2181132 h 2675905"/>
                    <a:gd name="connsiteX9" fmla="*/ 4472356 w 5215513"/>
                    <a:gd name="connsiteY9" fmla="*/ 2653047 h 2675905"/>
                    <a:gd name="connsiteX10" fmla="*/ 36188 w 5215513"/>
                    <a:gd name="connsiteY10" fmla="*/ 2461257 h 2675905"/>
                    <a:gd name="connsiteX11" fmla="*/ 38637 w 5215513"/>
                    <a:gd name="connsiteY11" fmla="*/ 2459864 h 2675905"/>
                    <a:gd name="connsiteX12" fmla="*/ 0 w 5215513"/>
                    <a:gd name="connsiteY12" fmla="*/ 1365160 h 2675905"/>
                    <a:gd name="connsiteX0" fmla="*/ 0 w 4584879"/>
                    <a:gd name="connsiteY0" fmla="*/ 1365160 h 2675905"/>
                    <a:gd name="connsiteX1" fmla="*/ 1068947 w 4584879"/>
                    <a:gd name="connsiteY1" fmla="*/ 0 h 2675905"/>
                    <a:gd name="connsiteX2" fmla="*/ 1649672 w 4584879"/>
                    <a:gd name="connsiteY2" fmla="*/ 1056067 h 2675905"/>
                    <a:gd name="connsiteX3" fmla="*/ 2318197 w 4584879"/>
                    <a:gd name="connsiteY3" fmla="*/ 25757 h 2675905"/>
                    <a:gd name="connsiteX4" fmla="*/ 3378860 w 4584879"/>
                    <a:gd name="connsiteY4" fmla="*/ 1484464 h 2675905"/>
                    <a:gd name="connsiteX5" fmla="*/ 4146997 w 4584879"/>
                    <a:gd name="connsiteY5" fmla="*/ 734095 h 2675905"/>
                    <a:gd name="connsiteX6" fmla="*/ 4584879 w 4584879"/>
                    <a:gd name="connsiteY6" fmla="*/ 1506828 h 2675905"/>
                    <a:gd name="connsiteX7" fmla="*/ 4481848 w 4584879"/>
                    <a:gd name="connsiteY7" fmla="*/ 2421228 h 2675905"/>
                    <a:gd name="connsiteX8" fmla="*/ 4494727 w 4584879"/>
                    <a:gd name="connsiteY8" fmla="*/ 2181132 h 2675905"/>
                    <a:gd name="connsiteX9" fmla="*/ 4472356 w 4584879"/>
                    <a:gd name="connsiteY9" fmla="*/ 2653047 h 2675905"/>
                    <a:gd name="connsiteX10" fmla="*/ 36188 w 4584879"/>
                    <a:gd name="connsiteY10" fmla="*/ 2461257 h 2675905"/>
                    <a:gd name="connsiteX11" fmla="*/ 38637 w 4584879"/>
                    <a:gd name="connsiteY11" fmla="*/ 2459864 h 2675905"/>
                    <a:gd name="connsiteX12" fmla="*/ 0 w 4584879"/>
                    <a:gd name="connsiteY12" fmla="*/ 1365160 h 2675905"/>
                    <a:gd name="connsiteX0" fmla="*/ 0 w 4584879"/>
                    <a:gd name="connsiteY0" fmla="*/ 1365160 h 2675905"/>
                    <a:gd name="connsiteX1" fmla="*/ 1068947 w 4584879"/>
                    <a:gd name="connsiteY1" fmla="*/ 0 h 2675905"/>
                    <a:gd name="connsiteX2" fmla="*/ 1649672 w 4584879"/>
                    <a:gd name="connsiteY2" fmla="*/ 1056067 h 2675905"/>
                    <a:gd name="connsiteX3" fmla="*/ 2318197 w 4584879"/>
                    <a:gd name="connsiteY3" fmla="*/ 25757 h 2675905"/>
                    <a:gd name="connsiteX4" fmla="*/ 3378860 w 4584879"/>
                    <a:gd name="connsiteY4" fmla="*/ 1484464 h 2675905"/>
                    <a:gd name="connsiteX5" fmla="*/ 4146997 w 4584879"/>
                    <a:gd name="connsiteY5" fmla="*/ 734095 h 2675905"/>
                    <a:gd name="connsiteX6" fmla="*/ 4584879 w 4584879"/>
                    <a:gd name="connsiteY6" fmla="*/ 1506828 h 2675905"/>
                    <a:gd name="connsiteX7" fmla="*/ 4481848 w 4584879"/>
                    <a:gd name="connsiteY7" fmla="*/ 2421228 h 2675905"/>
                    <a:gd name="connsiteX8" fmla="*/ 3637439 w 4584879"/>
                    <a:gd name="connsiteY8" fmla="*/ 2466860 h 2675905"/>
                    <a:gd name="connsiteX9" fmla="*/ 4472356 w 4584879"/>
                    <a:gd name="connsiteY9" fmla="*/ 2653047 h 2675905"/>
                    <a:gd name="connsiteX10" fmla="*/ 36188 w 4584879"/>
                    <a:gd name="connsiteY10" fmla="*/ 2461257 h 2675905"/>
                    <a:gd name="connsiteX11" fmla="*/ 38637 w 4584879"/>
                    <a:gd name="connsiteY11" fmla="*/ 2459864 h 2675905"/>
                    <a:gd name="connsiteX12" fmla="*/ 0 w 4584879"/>
                    <a:gd name="connsiteY12" fmla="*/ 1365160 h 2675905"/>
                    <a:gd name="connsiteX0" fmla="*/ 0 w 4584879"/>
                    <a:gd name="connsiteY0" fmla="*/ 1365160 h 2675905"/>
                    <a:gd name="connsiteX1" fmla="*/ 1068947 w 4584879"/>
                    <a:gd name="connsiteY1" fmla="*/ 0 h 2675905"/>
                    <a:gd name="connsiteX2" fmla="*/ 1649672 w 4584879"/>
                    <a:gd name="connsiteY2" fmla="*/ 1056067 h 2675905"/>
                    <a:gd name="connsiteX3" fmla="*/ 2318197 w 4584879"/>
                    <a:gd name="connsiteY3" fmla="*/ 25757 h 2675905"/>
                    <a:gd name="connsiteX4" fmla="*/ 3378860 w 4584879"/>
                    <a:gd name="connsiteY4" fmla="*/ 1484464 h 2675905"/>
                    <a:gd name="connsiteX5" fmla="*/ 4146997 w 4584879"/>
                    <a:gd name="connsiteY5" fmla="*/ 734095 h 2675905"/>
                    <a:gd name="connsiteX6" fmla="*/ 4584879 w 4584879"/>
                    <a:gd name="connsiteY6" fmla="*/ 1506828 h 2675905"/>
                    <a:gd name="connsiteX7" fmla="*/ 4481848 w 4584879"/>
                    <a:gd name="connsiteY7" fmla="*/ 2421228 h 2675905"/>
                    <a:gd name="connsiteX8" fmla="*/ 3637439 w 4584879"/>
                    <a:gd name="connsiteY8" fmla="*/ 2466860 h 2675905"/>
                    <a:gd name="connsiteX9" fmla="*/ 4472356 w 4584879"/>
                    <a:gd name="connsiteY9" fmla="*/ 2653047 h 2675905"/>
                    <a:gd name="connsiteX10" fmla="*/ 36188 w 4584879"/>
                    <a:gd name="connsiteY10" fmla="*/ 2461257 h 2675905"/>
                    <a:gd name="connsiteX11" fmla="*/ 38637 w 4584879"/>
                    <a:gd name="connsiteY11" fmla="*/ 2459864 h 2675905"/>
                    <a:gd name="connsiteX12" fmla="*/ 0 w 4584879"/>
                    <a:gd name="connsiteY12" fmla="*/ 1365160 h 2675905"/>
                    <a:gd name="connsiteX0" fmla="*/ 0 w 4767568"/>
                    <a:gd name="connsiteY0" fmla="*/ 1365160 h 2706956"/>
                    <a:gd name="connsiteX1" fmla="*/ 1068947 w 4767568"/>
                    <a:gd name="connsiteY1" fmla="*/ 0 h 2706956"/>
                    <a:gd name="connsiteX2" fmla="*/ 1649672 w 4767568"/>
                    <a:gd name="connsiteY2" fmla="*/ 1056067 h 2706956"/>
                    <a:gd name="connsiteX3" fmla="*/ 2318197 w 4767568"/>
                    <a:gd name="connsiteY3" fmla="*/ 25757 h 2706956"/>
                    <a:gd name="connsiteX4" fmla="*/ 3378860 w 4767568"/>
                    <a:gd name="connsiteY4" fmla="*/ 1484464 h 2706956"/>
                    <a:gd name="connsiteX5" fmla="*/ 4146997 w 4767568"/>
                    <a:gd name="connsiteY5" fmla="*/ 734095 h 2706956"/>
                    <a:gd name="connsiteX6" fmla="*/ 4584879 w 4767568"/>
                    <a:gd name="connsiteY6" fmla="*/ 1506828 h 2706956"/>
                    <a:gd name="connsiteX7" fmla="*/ 4767568 w 4767568"/>
                    <a:gd name="connsiteY7" fmla="*/ 2706956 h 2706956"/>
                    <a:gd name="connsiteX8" fmla="*/ 3637439 w 4767568"/>
                    <a:gd name="connsiteY8" fmla="*/ 2466860 h 2706956"/>
                    <a:gd name="connsiteX9" fmla="*/ 4472356 w 4767568"/>
                    <a:gd name="connsiteY9" fmla="*/ 2653047 h 2706956"/>
                    <a:gd name="connsiteX10" fmla="*/ 36188 w 4767568"/>
                    <a:gd name="connsiteY10" fmla="*/ 2461257 h 2706956"/>
                    <a:gd name="connsiteX11" fmla="*/ 38637 w 4767568"/>
                    <a:gd name="connsiteY11" fmla="*/ 2459864 h 2706956"/>
                    <a:gd name="connsiteX12" fmla="*/ 0 w 4767568"/>
                    <a:gd name="connsiteY12" fmla="*/ 1365160 h 2706956"/>
                    <a:gd name="connsiteX0" fmla="*/ 0 w 4584879"/>
                    <a:gd name="connsiteY0" fmla="*/ 1365160 h 2706956"/>
                    <a:gd name="connsiteX1" fmla="*/ 1068947 w 4584879"/>
                    <a:gd name="connsiteY1" fmla="*/ 0 h 2706956"/>
                    <a:gd name="connsiteX2" fmla="*/ 1649672 w 4584879"/>
                    <a:gd name="connsiteY2" fmla="*/ 1056067 h 2706956"/>
                    <a:gd name="connsiteX3" fmla="*/ 2318197 w 4584879"/>
                    <a:gd name="connsiteY3" fmla="*/ 25757 h 2706956"/>
                    <a:gd name="connsiteX4" fmla="*/ 3378860 w 4584879"/>
                    <a:gd name="connsiteY4" fmla="*/ 1484464 h 2706956"/>
                    <a:gd name="connsiteX5" fmla="*/ 4146997 w 4584879"/>
                    <a:gd name="connsiteY5" fmla="*/ 734095 h 2706956"/>
                    <a:gd name="connsiteX6" fmla="*/ 4584879 w 4584879"/>
                    <a:gd name="connsiteY6" fmla="*/ 1506828 h 2706956"/>
                    <a:gd name="connsiteX7" fmla="*/ 4553222 w 4584879"/>
                    <a:gd name="connsiteY7" fmla="*/ 2706956 h 2706956"/>
                    <a:gd name="connsiteX8" fmla="*/ 3637439 w 4584879"/>
                    <a:gd name="connsiteY8" fmla="*/ 2466860 h 2706956"/>
                    <a:gd name="connsiteX9" fmla="*/ 4472356 w 4584879"/>
                    <a:gd name="connsiteY9" fmla="*/ 2653047 h 2706956"/>
                    <a:gd name="connsiteX10" fmla="*/ 36188 w 4584879"/>
                    <a:gd name="connsiteY10" fmla="*/ 2461257 h 2706956"/>
                    <a:gd name="connsiteX11" fmla="*/ 38637 w 4584879"/>
                    <a:gd name="connsiteY11" fmla="*/ 2459864 h 2706956"/>
                    <a:gd name="connsiteX12" fmla="*/ 0 w 4584879"/>
                    <a:gd name="connsiteY12" fmla="*/ 1365160 h 2706956"/>
                    <a:gd name="connsiteX0" fmla="*/ 0 w 4584879"/>
                    <a:gd name="connsiteY0" fmla="*/ 1365160 h 2706956"/>
                    <a:gd name="connsiteX1" fmla="*/ 1068947 w 4584879"/>
                    <a:gd name="connsiteY1" fmla="*/ 0 h 2706956"/>
                    <a:gd name="connsiteX2" fmla="*/ 1649672 w 4584879"/>
                    <a:gd name="connsiteY2" fmla="*/ 1056067 h 2706956"/>
                    <a:gd name="connsiteX3" fmla="*/ 2318197 w 4584879"/>
                    <a:gd name="connsiteY3" fmla="*/ 25757 h 2706956"/>
                    <a:gd name="connsiteX4" fmla="*/ 3378860 w 4584879"/>
                    <a:gd name="connsiteY4" fmla="*/ 1484464 h 2706956"/>
                    <a:gd name="connsiteX5" fmla="*/ 3861213 w 4584879"/>
                    <a:gd name="connsiteY5" fmla="*/ 1019823 h 2706956"/>
                    <a:gd name="connsiteX6" fmla="*/ 4584879 w 4584879"/>
                    <a:gd name="connsiteY6" fmla="*/ 1506828 h 2706956"/>
                    <a:gd name="connsiteX7" fmla="*/ 4553222 w 4584879"/>
                    <a:gd name="connsiteY7" fmla="*/ 2706956 h 2706956"/>
                    <a:gd name="connsiteX8" fmla="*/ 3637439 w 4584879"/>
                    <a:gd name="connsiteY8" fmla="*/ 2466860 h 2706956"/>
                    <a:gd name="connsiteX9" fmla="*/ 4472356 w 4584879"/>
                    <a:gd name="connsiteY9" fmla="*/ 2653047 h 2706956"/>
                    <a:gd name="connsiteX10" fmla="*/ 36188 w 4584879"/>
                    <a:gd name="connsiteY10" fmla="*/ 2461257 h 2706956"/>
                    <a:gd name="connsiteX11" fmla="*/ 38637 w 4584879"/>
                    <a:gd name="connsiteY11" fmla="*/ 2459864 h 2706956"/>
                    <a:gd name="connsiteX12" fmla="*/ 0 w 4584879"/>
                    <a:gd name="connsiteY12" fmla="*/ 1365160 h 2706956"/>
                    <a:gd name="connsiteX0" fmla="*/ 0 w 4553222"/>
                    <a:gd name="connsiteY0" fmla="*/ 1365160 h 2706956"/>
                    <a:gd name="connsiteX1" fmla="*/ 1068947 w 4553222"/>
                    <a:gd name="connsiteY1" fmla="*/ 0 h 2706956"/>
                    <a:gd name="connsiteX2" fmla="*/ 1649672 w 4553222"/>
                    <a:gd name="connsiteY2" fmla="*/ 1056067 h 2706956"/>
                    <a:gd name="connsiteX3" fmla="*/ 2318197 w 4553222"/>
                    <a:gd name="connsiteY3" fmla="*/ 25757 h 2706956"/>
                    <a:gd name="connsiteX4" fmla="*/ 3378860 w 4553222"/>
                    <a:gd name="connsiteY4" fmla="*/ 1484464 h 2706956"/>
                    <a:gd name="connsiteX5" fmla="*/ 3861213 w 4553222"/>
                    <a:gd name="connsiteY5" fmla="*/ 1019823 h 2706956"/>
                    <a:gd name="connsiteX6" fmla="*/ 4553222 w 4553222"/>
                    <a:gd name="connsiteY6" fmla="*/ 2706956 h 2706956"/>
                    <a:gd name="connsiteX7" fmla="*/ 3637439 w 4553222"/>
                    <a:gd name="connsiteY7" fmla="*/ 2466860 h 2706956"/>
                    <a:gd name="connsiteX8" fmla="*/ 4472356 w 4553222"/>
                    <a:gd name="connsiteY8" fmla="*/ 2653047 h 2706956"/>
                    <a:gd name="connsiteX9" fmla="*/ 36188 w 4553222"/>
                    <a:gd name="connsiteY9" fmla="*/ 2461257 h 2706956"/>
                    <a:gd name="connsiteX10" fmla="*/ 38637 w 4553222"/>
                    <a:gd name="connsiteY10" fmla="*/ 2459864 h 2706956"/>
                    <a:gd name="connsiteX11" fmla="*/ 0 w 4553222"/>
                    <a:gd name="connsiteY11" fmla="*/ 1365160 h 2706956"/>
                    <a:gd name="connsiteX0" fmla="*/ 0 w 4553222"/>
                    <a:gd name="connsiteY0" fmla="*/ 1365160 h 2706956"/>
                    <a:gd name="connsiteX1" fmla="*/ 1068947 w 4553222"/>
                    <a:gd name="connsiteY1" fmla="*/ 0 h 2706956"/>
                    <a:gd name="connsiteX2" fmla="*/ 1649672 w 4553222"/>
                    <a:gd name="connsiteY2" fmla="*/ 1056067 h 2706956"/>
                    <a:gd name="connsiteX3" fmla="*/ 2318197 w 4553222"/>
                    <a:gd name="connsiteY3" fmla="*/ 25757 h 2706956"/>
                    <a:gd name="connsiteX4" fmla="*/ 3378860 w 4553222"/>
                    <a:gd name="connsiteY4" fmla="*/ 1484464 h 2706956"/>
                    <a:gd name="connsiteX5" fmla="*/ 3861213 w 4553222"/>
                    <a:gd name="connsiteY5" fmla="*/ 1019823 h 2706956"/>
                    <a:gd name="connsiteX6" fmla="*/ 4553222 w 4553222"/>
                    <a:gd name="connsiteY6" fmla="*/ 2706956 h 2706956"/>
                    <a:gd name="connsiteX7" fmla="*/ 3637439 w 4553222"/>
                    <a:gd name="connsiteY7" fmla="*/ 2466860 h 2706956"/>
                    <a:gd name="connsiteX8" fmla="*/ 36188 w 4553222"/>
                    <a:gd name="connsiteY8" fmla="*/ 2461257 h 2706956"/>
                    <a:gd name="connsiteX9" fmla="*/ 38637 w 4553222"/>
                    <a:gd name="connsiteY9" fmla="*/ 2459864 h 2706956"/>
                    <a:gd name="connsiteX10" fmla="*/ 0 w 4553222"/>
                    <a:gd name="connsiteY10" fmla="*/ 1365160 h 2706956"/>
                    <a:gd name="connsiteX0" fmla="*/ 0 w 3861213"/>
                    <a:gd name="connsiteY0" fmla="*/ 1365160 h 2466860"/>
                    <a:gd name="connsiteX1" fmla="*/ 1068947 w 3861213"/>
                    <a:gd name="connsiteY1" fmla="*/ 0 h 2466860"/>
                    <a:gd name="connsiteX2" fmla="*/ 1649672 w 3861213"/>
                    <a:gd name="connsiteY2" fmla="*/ 1056067 h 2466860"/>
                    <a:gd name="connsiteX3" fmla="*/ 2318197 w 3861213"/>
                    <a:gd name="connsiteY3" fmla="*/ 25757 h 2466860"/>
                    <a:gd name="connsiteX4" fmla="*/ 3378860 w 3861213"/>
                    <a:gd name="connsiteY4" fmla="*/ 1484464 h 2466860"/>
                    <a:gd name="connsiteX5" fmla="*/ 3861213 w 3861213"/>
                    <a:gd name="connsiteY5" fmla="*/ 1019823 h 2466860"/>
                    <a:gd name="connsiteX6" fmla="*/ 3637439 w 3861213"/>
                    <a:gd name="connsiteY6" fmla="*/ 2466860 h 2466860"/>
                    <a:gd name="connsiteX7" fmla="*/ 36188 w 3861213"/>
                    <a:gd name="connsiteY7" fmla="*/ 2461257 h 2466860"/>
                    <a:gd name="connsiteX8" fmla="*/ 38637 w 3861213"/>
                    <a:gd name="connsiteY8" fmla="*/ 2459864 h 2466860"/>
                    <a:gd name="connsiteX9" fmla="*/ 0 w 3861213"/>
                    <a:gd name="connsiteY9" fmla="*/ 1365160 h 2466860"/>
                    <a:gd name="connsiteX0" fmla="*/ 0 w 3861213"/>
                    <a:gd name="connsiteY0" fmla="*/ 1365160 h 2466860"/>
                    <a:gd name="connsiteX1" fmla="*/ 1068947 w 3861213"/>
                    <a:gd name="connsiteY1" fmla="*/ 0 h 2466860"/>
                    <a:gd name="connsiteX2" fmla="*/ 1649672 w 3861213"/>
                    <a:gd name="connsiteY2" fmla="*/ 1056067 h 2466860"/>
                    <a:gd name="connsiteX3" fmla="*/ 2318197 w 3861213"/>
                    <a:gd name="connsiteY3" fmla="*/ 25757 h 2466860"/>
                    <a:gd name="connsiteX4" fmla="*/ 3378860 w 3861213"/>
                    <a:gd name="connsiteY4" fmla="*/ 1484464 h 2466860"/>
                    <a:gd name="connsiteX5" fmla="*/ 3861213 w 3861213"/>
                    <a:gd name="connsiteY5" fmla="*/ 1019823 h 2466860"/>
                    <a:gd name="connsiteX6" fmla="*/ 3851721 w 3861213"/>
                    <a:gd name="connsiteY6" fmla="*/ 2466860 h 2466860"/>
                    <a:gd name="connsiteX7" fmla="*/ 36188 w 3861213"/>
                    <a:gd name="connsiteY7" fmla="*/ 2461257 h 2466860"/>
                    <a:gd name="connsiteX8" fmla="*/ 38637 w 3861213"/>
                    <a:gd name="connsiteY8" fmla="*/ 2459864 h 2466860"/>
                    <a:gd name="connsiteX9" fmla="*/ 0 w 3861213"/>
                    <a:gd name="connsiteY9" fmla="*/ 1365160 h 2466860"/>
                    <a:gd name="connsiteX0" fmla="*/ 0 w 3861213"/>
                    <a:gd name="connsiteY0" fmla="*/ 1365160 h 2466860"/>
                    <a:gd name="connsiteX1" fmla="*/ 1068947 w 3861213"/>
                    <a:gd name="connsiteY1" fmla="*/ 0 h 2466860"/>
                    <a:gd name="connsiteX2" fmla="*/ 1649672 w 3861213"/>
                    <a:gd name="connsiteY2" fmla="*/ 1056067 h 2466860"/>
                    <a:gd name="connsiteX3" fmla="*/ 2318197 w 3861213"/>
                    <a:gd name="connsiteY3" fmla="*/ 25757 h 2466860"/>
                    <a:gd name="connsiteX4" fmla="*/ 3378860 w 3861213"/>
                    <a:gd name="connsiteY4" fmla="*/ 1484464 h 2466860"/>
                    <a:gd name="connsiteX5" fmla="*/ 3861213 w 3861213"/>
                    <a:gd name="connsiteY5" fmla="*/ 1019823 h 2466860"/>
                    <a:gd name="connsiteX6" fmla="*/ 3851721 w 3861213"/>
                    <a:gd name="connsiteY6" fmla="*/ 2466860 h 2466860"/>
                    <a:gd name="connsiteX7" fmla="*/ 36188 w 3861213"/>
                    <a:gd name="connsiteY7" fmla="*/ 2461257 h 2466860"/>
                    <a:gd name="connsiteX8" fmla="*/ 38637 w 3861213"/>
                    <a:gd name="connsiteY8" fmla="*/ 2459864 h 2466860"/>
                    <a:gd name="connsiteX9" fmla="*/ 26496 w 3861213"/>
                    <a:gd name="connsiteY9" fmla="*/ 1693282 h 2466860"/>
                    <a:gd name="connsiteX10" fmla="*/ 0 w 3861213"/>
                    <a:gd name="connsiteY10" fmla="*/ 1365160 h 2466860"/>
                    <a:gd name="connsiteX0" fmla="*/ 773002 w 4634215"/>
                    <a:gd name="connsiteY0" fmla="*/ 1365160 h 2466860"/>
                    <a:gd name="connsiteX1" fmla="*/ 1841949 w 4634215"/>
                    <a:gd name="connsiteY1" fmla="*/ 0 h 2466860"/>
                    <a:gd name="connsiteX2" fmla="*/ 2422674 w 4634215"/>
                    <a:gd name="connsiteY2" fmla="*/ 1056067 h 2466860"/>
                    <a:gd name="connsiteX3" fmla="*/ 3091199 w 4634215"/>
                    <a:gd name="connsiteY3" fmla="*/ 25757 h 2466860"/>
                    <a:gd name="connsiteX4" fmla="*/ 4151862 w 4634215"/>
                    <a:gd name="connsiteY4" fmla="*/ 1484464 h 2466860"/>
                    <a:gd name="connsiteX5" fmla="*/ 4634215 w 4634215"/>
                    <a:gd name="connsiteY5" fmla="*/ 1019823 h 2466860"/>
                    <a:gd name="connsiteX6" fmla="*/ 4624723 w 4634215"/>
                    <a:gd name="connsiteY6" fmla="*/ 2466860 h 2466860"/>
                    <a:gd name="connsiteX7" fmla="*/ 809190 w 4634215"/>
                    <a:gd name="connsiteY7" fmla="*/ 2461257 h 2466860"/>
                    <a:gd name="connsiteX8" fmla="*/ 811639 w 4634215"/>
                    <a:gd name="connsiteY8" fmla="*/ 2459864 h 2466860"/>
                    <a:gd name="connsiteX9" fmla="*/ 799498 w 4634215"/>
                    <a:gd name="connsiteY9" fmla="*/ 1693282 h 2466860"/>
                    <a:gd name="connsiteX10" fmla="*/ 0 w 4634215"/>
                    <a:gd name="connsiteY10" fmla="*/ 978878 h 2466860"/>
                    <a:gd name="connsiteX11" fmla="*/ 773002 w 4634215"/>
                    <a:gd name="connsiteY11" fmla="*/ 1365160 h 2466860"/>
                    <a:gd name="connsiteX0" fmla="*/ 773002 w 4634215"/>
                    <a:gd name="connsiteY0" fmla="*/ 1365160 h 2466860"/>
                    <a:gd name="connsiteX1" fmla="*/ 1841949 w 4634215"/>
                    <a:gd name="connsiteY1" fmla="*/ 0 h 2466860"/>
                    <a:gd name="connsiteX2" fmla="*/ 2422674 w 4634215"/>
                    <a:gd name="connsiteY2" fmla="*/ 1056067 h 2466860"/>
                    <a:gd name="connsiteX3" fmla="*/ 3091199 w 4634215"/>
                    <a:gd name="connsiteY3" fmla="*/ 25757 h 2466860"/>
                    <a:gd name="connsiteX4" fmla="*/ 4151862 w 4634215"/>
                    <a:gd name="connsiteY4" fmla="*/ 1484464 h 2466860"/>
                    <a:gd name="connsiteX5" fmla="*/ 4634215 w 4634215"/>
                    <a:gd name="connsiteY5" fmla="*/ 1019823 h 2466860"/>
                    <a:gd name="connsiteX6" fmla="*/ 4624723 w 4634215"/>
                    <a:gd name="connsiteY6" fmla="*/ 2466860 h 2466860"/>
                    <a:gd name="connsiteX7" fmla="*/ 809190 w 4634215"/>
                    <a:gd name="connsiteY7" fmla="*/ 2461257 h 2466860"/>
                    <a:gd name="connsiteX8" fmla="*/ 811639 w 4634215"/>
                    <a:gd name="connsiteY8" fmla="*/ 2459864 h 2466860"/>
                    <a:gd name="connsiteX9" fmla="*/ 799498 w 4634215"/>
                    <a:gd name="connsiteY9" fmla="*/ 1693282 h 2466860"/>
                    <a:gd name="connsiteX10" fmla="*/ 0 w 4634215"/>
                    <a:gd name="connsiteY10" fmla="*/ 1407482 h 2466860"/>
                    <a:gd name="connsiteX11" fmla="*/ 773002 w 4634215"/>
                    <a:gd name="connsiteY11" fmla="*/ 1365160 h 2466860"/>
                    <a:gd name="connsiteX0" fmla="*/ 773002 w 4634215"/>
                    <a:gd name="connsiteY0" fmla="*/ 1365160 h 2466860"/>
                    <a:gd name="connsiteX1" fmla="*/ 1841949 w 4634215"/>
                    <a:gd name="connsiteY1" fmla="*/ 0 h 2466860"/>
                    <a:gd name="connsiteX2" fmla="*/ 2422674 w 4634215"/>
                    <a:gd name="connsiteY2" fmla="*/ 1056067 h 2466860"/>
                    <a:gd name="connsiteX3" fmla="*/ 3091199 w 4634215"/>
                    <a:gd name="connsiteY3" fmla="*/ 25757 h 2466860"/>
                    <a:gd name="connsiteX4" fmla="*/ 4151862 w 4634215"/>
                    <a:gd name="connsiteY4" fmla="*/ 1484464 h 2466860"/>
                    <a:gd name="connsiteX5" fmla="*/ 4634215 w 4634215"/>
                    <a:gd name="connsiteY5" fmla="*/ 1019823 h 2466860"/>
                    <a:gd name="connsiteX6" fmla="*/ 4624723 w 4634215"/>
                    <a:gd name="connsiteY6" fmla="*/ 2466860 h 2466860"/>
                    <a:gd name="connsiteX7" fmla="*/ 809190 w 4634215"/>
                    <a:gd name="connsiteY7" fmla="*/ 2461257 h 2466860"/>
                    <a:gd name="connsiteX8" fmla="*/ 811639 w 4634215"/>
                    <a:gd name="connsiteY8" fmla="*/ 2459864 h 2466860"/>
                    <a:gd name="connsiteX9" fmla="*/ 227962 w 4634215"/>
                    <a:gd name="connsiteY9" fmla="*/ 2264762 h 2466860"/>
                    <a:gd name="connsiteX10" fmla="*/ 0 w 4634215"/>
                    <a:gd name="connsiteY10" fmla="*/ 1407482 h 2466860"/>
                    <a:gd name="connsiteX11" fmla="*/ 773002 w 4634215"/>
                    <a:gd name="connsiteY11" fmla="*/ 1365160 h 2466860"/>
                    <a:gd name="connsiteX0" fmla="*/ 773002 w 4634215"/>
                    <a:gd name="connsiteY0" fmla="*/ 1365160 h 2466860"/>
                    <a:gd name="connsiteX1" fmla="*/ 1841949 w 4634215"/>
                    <a:gd name="connsiteY1" fmla="*/ 0 h 2466860"/>
                    <a:gd name="connsiteX2" fmla="*/ 2422674 w 4634215"/>
                    <a:gd name="connsiteY2" fmla="*/ 1056067 h 2466860"/>
                    <a:gd name="connsiteX3" fmla="*/ 3091199 w 4634215"/>
                    <a:gd name="connsiteY3" fmla="*/ 25757 h 2466860"/>
                    <a:gd name="connsiteX4" fmla="*/ 4151862 w 4634215"/>
                    <a:gd name="connsiteY4" fmla="*/ 1484464 h 2466860"/>
                    <a:gd name="connsiteX5" fmla="*/ 4634215 w 4634215"/>
                    <a:gd name="connsiteY5" fmla="*/ 1019823 h 2466860"/>
                    <a:gd name="connsiteX6" fmla="*/ 4624723 w 4634215"/>
                    <a:gd name="connsiteY6" fmla="*/ 2466860 h 2466860"/>
                    <a:gd name="connsiteX7" fmla="*/ 809190 w 4634215"/>
                    <a:gd name="connsiteY7" fmla="*/ 2461257 h 2466860"/>
                    <a:gd name="connsiteX8" fmla="*/ 811639 w 4634215"/>
                    <a:gd name="connsiteY8" fmla="*/ 2459864 h 2466860"/>
                    <a:gd name="connsiteX9" fmla="*/ 227962 w 4634215"/>
                    <a:gd name="connsiteY9" fmla="*/ 2264762 h 2466860"/>
                    <a:gd name="connsiteX10" fmla="*/ 0 w 4634215"/>
                    <a:gd name="connsiteY10" fmla="*/ 1407482 h 2466860"/>
                    <a:gd name="connsiteX11" fmla="*/ 773002 w 4634215"/>
                    <a:gd name="connsiteY11" fmla="*/ 1365160 h 2466860"/>
                    <a:gd name="connsiteX0" fmla="*/ 773002 w 4634215"/>
                    <a:gd name="connsiteY0" fmla="*/ 1365160 h 2466860"/>
                    <a:gd name="connsiteX1" fmla="*/ 1841949 w 4634215"/>
                    <a:gd name="connsiteY1" fmla="*/ 0 h 2466860"/>
                    <a:gd name="connsiteX2" fmla="*/ 2422674 w 4634215"/>
                    <a:gd name="connsiteY2" fmla="*/ 1056067 h 2466860"/>
                    <a:gd name="connsiteX3" fmla="*/ 3091199 w 4634215"/>
                    <a:gd name="connsiteY3" fmla="*/ 25757 h 2466860"/>
                    <a:gd name="connsiteX4" fmla="*/ 4151862 w 4634215"/>
                    <a:gd name="connsiteY4" fmla="*/ 1484464 h 2466860"/>
                    <a:gd name="connsiteX5" fmla="*/ 4634215 w 4634215"/>
                    <a:gd name="connsiteY5" fmla="*/ 1019823 h 2466860"/>
                    <a:gd name="connsiteX6" fmla="*/ 4624723 w 4634215"/>
                    <a:gd name="connsiteY6" fmla="*/ 2466860 h 2466860"/>
                    <a:gd name="connsiteX7" fmla="*/ 809190 w 4634215"/>
                    <a:gd name="connsiteY7" fmla="*/ 2461257 h 2466860"/>
                    <a:gd name="connsiteX8" fmla="*/ 811639 w 4634215"/>
                    <a:gd name="connsiteY8" fmla="*/ 2459864 h 2466860"/>
                    <a:gd name="connsiteX9" fmla="*/ 227962 w 4634215"/>
                    <a:gd name="connsiteY9" fmla="*/ 2264762 h 2466860"/>
                    <a:gd name="connsiteX10" fmla="*/ 0 w 4634215"/>
                    <a:gd name="connsiteY10" fmla="*/ 1407482 h 2466860"/>
                    <a:gd name="connsiteX11" fmla="*/ 773002 w 4634215"/>
                    <a:gd name="connsiteY11" fmla="*/ 1365160 h 2466860"/>
                    <a:gd name="connsiteX0" fmla="*/ 773002 w 4634215"/>
                    <a:gd name="connsiteY0" fmla="*/ 1365160 h 2466860"/>
                    <a:gd name="connsiteX1" fmla="*/ 1841949 w 4634215"/>
                    <a:gd name="connsiteY1" fmla="*/ 0 h 2466860"/>
                    <a:gd name="connsiteX2" fmla="*/ 2422674 w 4634215"/>
                    <a:gd name="connsiteY2" fmla="*/ 1056067 h 2466860"/>
                    <a:gd name="connsiteX3" fmla="*/ 3091199 w 4634215"/>
                    <a:gd name="connsiteY3" fmla="*/ 25757 h 2466860"/>
                    <a:gd name="connsiteX4" fmla="*/ 4151862 w 4634215"/>
                    <a:gd name="connsiteY4" fmla="*/ 1484464 h 2466860"/>
                    <a:gd name="connsiteX5" fmla="*/ 4634215 w 4634215"/>
                    <a:gd name="connsiteY5" fmla="*/ 1019823 h 2466860"/>
                    <a:gd name="connsiteX6" fmla="*/ 4624723 w 4634215"/>
                    <a:gd name="connsiteY6" fmla="*/ 2466860 h 2466860"/>
                    <a:gd name="connsiteX7" fmla="*/ 809190 w 4634215"/>
                    <a:gd name="connsiteY7" fmla="*/ 2461257 h 2466860"/>
                    <a:gd name="connsiteX8" fmla="*/ 811639 w 4634215"/>
                    <a:gd name="connsiteY8" fmla="*/ 2459864 h 2466860"/>
                    <a:gd name="connsiteX9" fmla="*/ 227962 w 4634215"/>
                    <a:gd name="connsiteY9" fmla="*/ 2264762 h 2466860"/>
                    <a:gd name="connsiteX10" fmla="*/ 0 w 4634215"/>
                    <a:gd name="connsiteY10" fmla="*/ 1407482 h 2466860"/>
                    <a:gd name="connsiteX11" fmla="*/ 773002 w 4634215"/>
                    <a:gd name="connsiteY11" fmla="*/ 1365160 h 2466860"/>
                    <a:gd name="connsiteX0" fmla="*/ 773002 w 4634215"/>
                    <a:gd name="connsiteY0" fmla="*/ 1365160 h 2466860"/>
                    <a:gd name="connsiteX1" fmla="*/ 1841949 w 4634215"/>
                    <a:gd name="connsiteY1" fmla="*/ 0 h 2466860"/>
                    <a:gd name="connsiteX2" fmla="*/ 2422674 w 4634215"/>
                    <a:gd name="connsiteY2" fmla="*/ 1056067 h 2466860"/>
                    <a:gd name="connsiteX3" fmla="*/ 3091199 w 4634215"/>
                    <a:gd name="connsiteY3" fmla="*/ 25757 h 2466860"/>
                    <a:gd name="connsiteX4" fmla="*/ 4151862 w 4634215"/>
                    <a:gd name="connsiteY4" fmla="*/ 1484464 h 2466860"/>
                    <a:gd name="connsiteX5" fmla="*/ 4634215 w 4634215"/>
                    <a:gd name="connsiteY5" fmla="*/ 1019823 h 2466860"/>
                    <a:gd name="connsiteX6" fmla="*/ 4624723 w 4634215"/>
                    <a:gd name="connsiteY6" fmla="*/ 2466860 h 2466860"/>
                    <a:gd name="connsiteX7" fmla="*/ 809190 w 4634215"/>
                    <a:gd name="connsiteY7" fmla="*/ 2461257 h 2466860"/>
                    <a:gd name="connsiteX8" fmla="*/ 811639 w 4634215"/>
                    <a:gd name="connsiteY8" fmla="*/ 2459864 h 2466860"/>
                    <a:gd name="connsiteX9" fmla="*/ 227962 w 4634215"/>
                    <a:gd name="connsiteY9" fmla="*/ 2264762 h 2466860"/>
                    <a:gd name="connsiteX10" fmla="*/ 0 w 4634215"/>
                    <a:gd name="connsiteY10" fmla="*/ 1407482 h 2466860"/>
                    <a:gd name="connsiteX11" fmla="*/ 773002 w 4634215"/>
                    <a:gd name="connsiteY11" fmla="*/ 1365160 h 2466860"/>
                    <a:gd name="connsiteX0" fmla="*/ 773002 w 4634215"/>
                    <a:gd name="connsiteY0" fmla="*/ 1365160 h 2466860"/>
                    <a:gd name="connsiteX1" fmla="*/ 1841949 w 4634215"/>
                    <a:gd name="connsiteY1" fmla="*/ 0 h 2466860"/>
                    <a:gd name="connsiteX2" fmla="*/ 2422674 w 4634215"/>
                    <a:gd name="connsiteY2" fmla="*/ 1056067 h 2466860"/>
                    <a:gd name="connsiteX3" fmla="*/ 3091199 w 4634215"/>
                    <a:gd name="connsiteY3" fmla="*/ 25757 h 2466860"/>
                    <a:gd name="connsiteX4" fmla="*/ 4151862 w 4634215"/>
                    <a:gd name="connsiteY4" fmla="*/ 1484464 h 2466860"/>
                    <a:gd name="connsiteX5" fmla="*/ 4634215 w 4634215"/>
                    <a:gd name="connsiteY5" fmla="*/ 1019823 h 2466860"/>
                    <a:gd name="connsiteX6" fmla="*/ 4624723 w 4634215"/>
                    <a:gd name="connsiteY6" fmla="*/ 2466860 h 2466860"/>
                    <a:gd name="connsiteX7" fmla="*/ 809190 w 4634215"/>
                    <a:gd name="connsiteY7" fmla="*/ 2461257 h 2466860"/>
                    <a:gd name="connsiteX8" fmla="*/ 811639 w 4634215"/>
                    <a:gd name="connsiteY8" fmla="*/ 2459864 h 2466860"/>
                    <a:gd name="connsiteX9" fmla="*/ 227962 w 4634215"/>
                    <a:gd name="connsiteY9" fmla="*/ 2264762 h 2466860"/>
                    <a:gd name="connsiteX10" fmla="*/ 0 w 4634215"/>
                    <a:gd name="connsiteY10" fmla="*/ 1407482 h 2466860"/>
                    <a:gd name="connsiteX11" fmla="*/ 73825 w 4634215"/>
                    <a:gd name="connsiteY11" fmla="*/ 1405506 h 2466860"/>
                    <a:gd name="connsiteX12" fmla="*/ 773002 w 4634215"/>
                    <a:gd name="connsiteY12" fmla="*/ 1365160 h 2466860"/>
                    <a:gd name="connsiteX0" fmla="*/ 773002 w 4634215"/>
                    <a:gd name="connsiteY0" fmla="*/ 1365160 h 2466860"/>
                    <a:gd name="connsiteX1" fmla="*/ 1841949 w 4634215"/>
                    <a:gd name="connsiteY1" fmla="*/ 0 h 2466860"/>
                    <a:gd name="connsiteX2" fmla="*/ 2422674 w 4634215"/>
                    <a:gd name="connsiteY2" fmla="*/ 1056067 h 2466860"/>
                    <a:gd name="connsiteX3" fmla="*/ 3091199 w 4634215"/>
                    <a:gd name="connsiteY3" fmla="*/ 25757 h 2466860"/>
                    <a:gd name="connsiteX4" fmla="*/ 4151862 w 4634215"/>
                    <a:gd name="connsiteY4" fmla="*/ 1484464 h 2466860"/>
                    <a:gd name="connsiteX5" fmla="*/ 4634215 w 4634215"/>
                    <a:gd name="connsiteY5" fmla="*/ 1019823 h 2466860"/>
                    <a:gd name="connsiteX6" fmla="*/ 4624723 w 4634215"/>
                    <a:gd name="connsiteY6" fmla="*/ 2466860 h 2466860"/>
                    <a:gd name="connsiteX7" fmla="*/ 809190 w 4634215"/>
                    <a:gd name="connsiteY7" fmla="*/ 2461257 h 2466860"/>
                    <a:gd name="connsiteX8" fmla="*/ 811639 w 4634215"/>
                    <a:gd name="connsiteY8" fmla="*/ 2459864 h 2466860"/>
                    <a:gd name="connsiteX9" fmla="*/ 227962 w 4634215"/>
                    <a:gd name="connsiteY9" fmla="*/ 2264762 h 2466860"/>
                    <a:gd name="connsiteX10" fmla="*/ 0 w 4634215"/>
                    <a:gd name="connsiteY10" fmla="*/ 1407482 h 2466860"/>
                    <a:gd name="connsiteX11" fmla="*/ 71444 w 4634215"/>
                    <a:gd name="connsiteY11" fmla="*/ 1476920 h 2466860"/>
                    <a:gd name="connsiteX12" fmla="*/ 73825 w 4634215"/>
                    <a:gd name="connsiteY12" fmla="*/ 1405506 h 2466860"/>
                    <a:gd name="connsiteX13" fmla="*/ 773002 w 4634215"/>
                    <a:gd name="connsiteY13" fmla="*/ 1365160 h 2466860"/>
                    <a:gd name="connsiteX0" fmla="*/ 773002 w 4634215"/>
                    <a:gd name="connsiteY0" fmla="*/ 1365160 h 2466860"/>
                    <a:gd name="connsiteX1" fmla="*/ 1841949 w 4634215"/>
                    <a:gd name="connsiteY1" fmla="*/ 0 h 2466860"/>
                    <a:gd name="connsiteX2" fmla="*/ 2422674 w 4634215"/>
                    <a:gd name="connsiteY2" fmla="*/ 1056067 h 2466860"/>
                    <a:gd name="connsiteX3" fmla="*/ 3091199 w 4634215"/>
                    <a:gd name="connsiteY3" fmla="*/ 25757 h 2466860"/>
                    <a:gd name="connsiteX4" fmla="*/ 4151862 w 4634215"/>
                    <a:gd name="connsiteY4" fmla="*/ 1484464 h 2466860"/>
                    <a:gd name="connsiteX5" fmla="*/ 4634215 w 4634215"/>
                    <a:gd name="connsiteY5" fmla="*/ 1019823 h 2466860"/>
                    <a:gd name="connsiteX6" fmla="*/ 4624723 w 4634215"/>
                    <a:gd name="connsiteY6" fmla="*/ 2466860 h 2466860"/>
                    <a:gd name="connsiteX7" fmla="*/ 809190 w 4634215"/>
                    <a:gd name="connsiteY7" fmla="*/ 2461257 h 2466860"/>
                    <a:gd name="connsiteX8" fmla="*/ 811639 w 4634215"/>
                    <a:gd name="connsiteY8" fmla="*/ 2459864 h 2466860"/>
                    <a:gd name="connsiteX9" fmla="*/ 227962 w 4634215"/>
                    <a:gd name="connsiteY9" fmla="*/ 2264762 h 2466860"/>
                    <a:gd name="connsiteX10" fmla="*/ 0 w 4634215"/>
                    <a:gd name="connsiteY10" fmla="*/ 1407458 h 2466860"/>
                    <a:gd name="connsiteX11" fmla="*/ 71444 w 4634215"/>
                    <a:gd name="connsiteY11" fmla="*/ 1476920 h 2466860"/>
                    <a:gd name="connsiteX12" fmla="*/ 73825 w 4634215"/>
                    <a:gd name="connsiteY12" fmla="*/ 1405506 h 2466860"/>
                    <a:gd name="connsiteX13" fmla="*/ 773002 w 4634215"/>
                    <a:gd name="connsiteY13" fmla="*/ 1365160 h 2466860"/>
                    <a:gd name="connsiteX0" fmla="*/ 701558 w 4562771"/>
                    <a:gd name="connsiteY0" fmla="*/ 1365160 h 2466860"/>
                    <a:gd name="connsiteX1" fmla="*/ 1770505 w 4562771"/>
                    <a:gd name="connsiteY1" fmla="*/ 0 h 2466860"/>
                    <a:gd name="connsiteX2" fmla="*/ 2351230 w 4562771"/>
                    <a:gd name="connsiteY2" fmla="*/ 1056067 h 2466860"/>
                    <a:gd name="connsiteX3" fmla="*/ 3019755 w 4562771"/>
                    <a:gd name="connsiteY3" fmla="*/ 25757 h 2466860"/>
                    <a:gd name="connsiteX4" fmla="*/ 4080418 w 4562771"/>
                    <a:gd name="connsiteY4" fmla="*/ 1484464 h 2466860"/>
                    <a:gd name="connsiteX5" fmla="*/ 4562771 w 4562771"/>
                    <a:gd name="connsiteY5" fmla="*/ 1019823 h 2466860"/>
                    <a:gd name="connsiteX6" fmla="*/ 4553279 w 4562771"/>
                    <a:gd name="connsiteY6" fmla="*/ 2466860 h 2466860"/>
                    <a:gd name="connsiteX7" fmla="*/ 737746 w 4562771"/>
                    <a:gd name="connsiteY7" fmla="*/ 2461257 h 2466860"/>
                    <a:gd name="connsiteX8" fmla="*/ 740195 w 4562771"/>
                    <a:gd name="connsiteY8" fmla="*/ 2459864 h 2466860"/>
                    <a:gd name="connsiteX9" fmla="*/ 156518 w 4562771"/>
                    <a:gd name="connsiteY9" fmla="*/ 2264762 h 2466860"/>
                    <a:gd name="connsiteX10" fmla="*/ 0 w 4562771"/>
                    <a:gd name="connsiteY10" fmla="*/ 1476920 h 2466860"/>
                    <a:gd name="connsiteX11" fmla="*/ 2381 w 4562771"/>
                    <a:gd name="connsiteY11" fmla="*/ 1405506 h 2466860"/>
                    <a:gd name="connsiteX12" fmla="*/ 701558 w 4562771"/>
                    <a:gd name="connsiteY12" fmla="*/ 1365160 h 2466860"/>
                    <a:gd name="connsiteX0" fmla="*/ 701590 w 4562803"/>
                    <a:gd name="connsiteY0" fmla="*/ 1365160 h 2466860"/>
                    <a:gd name="connsiteX1" fmla="*/ 1770537 w 4562803"/>
                    <a:gd name="connsiteY1" fmla="*/ 0 h 2466860"/>
                    <a:gd name="connsiteX2" fmla="*/ 2351262 w 4562803"/>
                    <a:gd name="connsiteY2" fmla="*/ 1056067 h 2466860"/>
                    <a:gd name="connsiteX3" fmla="*/ 3019787 w 4562803"/>
                    <a:gd name="connsiteY3" fmla="*/ 25757 h 2466860"/>
                    <a:gd name="connsiteX4" fmla="*/ 4080450 w 4562803"/>
                    <a:gd name="connsiteY4" fmla="*/ 1484464 h 2466860"/>
                    <a:gd name="connsiteX5" fmla="*/ 4562803 w 4562803"/>
                    <a:gd name="connsiteY5" fmla="*/ 1019823 h 2466860"/>
                    <a:gd name="connsiteX6" fmla="*/ 4553311 w 4562803"/>
                    <a:gd name="connsiteY6" fmla="*/ 2466860 h 2466860"/>
                    <a:gd name="connsiteX7" fmla="*/ 737778 w 4562803"/>
                    <a:gd name="connsiteY7" fmla="*/ 2461257 h 2466860"/>
                    <a:gd name="connsiteX8" fmla="*/ 740227 w 4562803"/>
                    <a:gd name="connsiteY8" fmla="*/ 2459864 h 2466860"/>
                    <a:gd name="connsiteX9" fmla="*/ 156550 w 4562803"/>
                    <a:gd name="connsiteY9" fmla="*/ 2264762 h 2466860"/>
                    <a:gd name="connsiteX10" fmla="*/ 0 w 4562803"/>
                    <a:gd name="connsiteY10" fmla="*/ 1762648 h 2466860"/>
                    <a:gd name="connsiteX11" fmla="*/ 2413 w 4562803"/>
                    <a:gd name="connsiteY11" fmla="*/ 1405506 h 2466860"/>
                    <a:gd name="connsiteX12" fmla="*/ 701590 w 4562803"/>
                    <a:gd name="connsiteY12" fmla="*/ 1365160 h 246686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4562803" h="2466860">
                      <a:moveTo>
                        <a:pt x="701590" y="1365160"/>
                      </a:moveTo>
                      <a:lnTo>
                        <a:pt x="1770537" y="0"/>
                      </a:lnTo>
                      <a:lnTo>
                        <a:pt x="2351262" y="1056067"/>
                      </a:lnTo>
                      <a:lnTo>
                        <a:pt x="3019787" y="25757"/>
                      </a:lnTo>
                      <a:lnTo>
                        <a:pt x="4080450" y="1484464"/>
                      </a:lnTo>
                      <a:lnTo>
                        <a:pt x="4562803" y="1019823"/>
                      </a:lnTo>
                      <a:lnTo>
                        <a:pt x="4553311" y="2466860"/>
                      </a:lnTo>
                      <a:cubicBezTo>
                        <a:pt x="3800472" y="2425910"/>
                        <a:pt x="1337578" y="2462423"/>
                        <a:pt x="737778" y="2461257"/>
                      </a:cubicBezTo>
                      <a:lnTo>
                        <a:pt x="740227" y="2459864"/>
                      </a:lnTo>
                      <a:lnTo>
                        <a:pt x="156550" y="2264762"/>
                      </a:lnTo>
                      <a:lnTo>
                        <a:pt x="0" y="1762648"/>
                      </a:lnTo>
                      <a:cubicBezTo>
                        <a:pt x="794" y="1738843"/>
                        <a:pt x="1619" y="1429311"/>
                        <a:pt x="2413" y="1405506"/>
                      </a:cubicBezTo>
                      <a:lnTo>
                        <a:pt x="701590" y="1365160"/>
                      </a:lnTo>
                      <a:close/>
                    </a:path>
                  </a:pathLst>
                </a:custGeom>
                <a:solidFill>
                  <a:srgbClr val="4F81BD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grpSp>
              <p:nvGrpSpPr>
                <p:cNvPr id="1783" name="Group 3023"/>
                <p:cNvGrpSpPr/>
                <p:nvPr/>
              </p:nvGrpSpPr>
              <p:grpSpPr>
                <a:xfrm>
                  <a:off x="3857620" y="3500438"/>
                  <a:ext cx="4572032" cy="1785950"/>
                  <a:chOff x="3857620" y="3714752"/>
                  <a:chExt cx="4572032" cy="1357321"/>
                </a:xfrm>
              </p:grpSpPr>
              <p:sp>
                <p:nvSpPr>
                  <p:cNvPr id="1805" name="Flowchart: Document 1804"/>
                  <p:cNvSpPr/>
                  <p:nvPr/>
                </p:nvSpPr>
                <p:spPr>
                  <a:xfrm rot="10800000">
                    <a:off x="3857620" y="3714752"/>
                    <a:ext cx="2000264" cy="1214446"/>
                  </a:xfrm>
                  <a:prstGeom prst="flowChartDocument">
                    <a:avLst/>
                  </a:prstGeom>
                  <a:solidFill>
                    <a:srgbClr val="9BBB59">
                      <a:lumMod val="75000"/>
                    </a:srgbClr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06" name="Flowchart: Document 1805"/>
                  <p:cNvSpPr/>
                  <p:nvPr/>
                </p:nvSpPr>
                <p:spPr>
                  <a:xfrm rot="10800000" flipH="1">
                    <a:off x="4929190" y="3714752"/>
                    <a:ext cx="1928826" cy="1214446"/>
                  </a:xfrm>
                  <a:prstGeom prst="flowChartDocument">
                    <a:avLst/>
                  </a:prstGeom>
                  <a:solidFill>
                    <a:srgbClr val="9BBB59">
                      <a:lumMod val="75000"/>
                    </a:srgbClr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07" name="Flowchart: Document 1806"/>
                  <p:cNvSpPr/>
                  <p:nvPr/>
                </p:nvSpPr>
                <p:spPr>
                  <a:xfrm rot="10800000" flipH="1">
                    <a:off x="6500826" y="3857627"/>
                    <a:ext cx="1928826" cy="1214446"/>
                  </a:xfrm>
                  <a:prstGeom prst="flowChartDocument">
                    <a:avLst/>
                  </a:prstGeom>
                  <a:solidFill>
                    <a:srgbClr val="9BBB59">
                      <a:lumMod val="75000"/>
                    </a:srgbClr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</p:grpSp>
            <p:sp>
              <p:nvSpPr>
                <p:cNvPr id="1784" name="Flowchart: Process 1783"/>
                <p:cNvSpPr/>
                <p:nvPr/>
              </p:nvSpPr>
              <p:spPr>
                <a:xfrm>
                  <a:off x="3857620" y="4143380"/>
                  <a:ext cx="4572032" cy="1214446"/>
                </a:xfrm>
                <a:prstGeom prst="flowChartProcess">
                  <a:avLst/>
                </a:prstGeom>
                <a:solidFill>
                  <a:srgbClr val="9BBB59">
                    <a:lumMod val="40000"/>
                    <a:lumOff val="60000"/>
                  </a:srgbClr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785" name="Freeform 1784"/>
                <p:cNvSpPr/>
                <p:nvPr/>
              </p:nvSpPr>
              <p:spPr>
                <a:xfrm>
                  <a:off x="5208899" y="2060620"/>
                  <a:ext cx="702536" cy="746974"/>
                </a:xfrm>
                <a:custGeom>
                  <a:avLst/>
                  <a:gdLst>
                    <a:gd name="connsiteX0" fmla="*/ 0 w 695459"/>
                    <a:gd name="connsiteY0" fmla="*/ 502276 h 746974"/>
                    <a:gd name="connsiteX1" fmla="*/ 412124 w 695459"/>
                    <a:gd name="connsiteY1" fmla="*/ 0 h 746974"/>
                    <a:gd name="connsiteX2" fmla="*/ 695459 w 695459"/>
                    <a:gd name="connsiteY2" fmla="*/ 553791 h 746974"/>
                    <a:gd name="connsiteX3" fmla="*/ 540912 w 695459"/>
                    <a:gd name="connsiteY3" fmla="*/ 734095 h 746974"/>
                    <a:gd name="connsiteX4" fmla="*/ 425002 w 695459"/>
                    <a:gd name="connsiteY4" fmla="*/ 502276 h 746974"/>
                    <a:gd name="connsiteX5" fmla="*/ 309093 w 695459"/>
                    <a:gd name="connsiteY5" fmla="*/ 708338 h 746974"/>
                    <a:gd name="connsiteX6" fmla="*/ 193183 w 695459"/>
                    <a:gd name="connsiteY6" fmla="*/ 528034 h 746974"/>
                    <a:gd name="connsiteX7" fmla="*/ 51515 w 695459"/>
                    <a:gd name="connsiteY7" fmla="*/ 746974 h 746974"/>
                    <a:gd name="connsiteX8" fmla="*/ 0 w 695459"/>
                    <a:gd name="connsiteY8" fmla="*/ 502276 h 746974"/>
                    <a:gd name="connsiteX0" fmla="*/ 0 w 695459"/>
                    <a:gd name="connsiteY0" fmla="*/ 502276 h 746974"/>
                    <a:gd name="connsiteX1" fmla="*/ 412124 w 695459"/>
                    <a:gd name="connsiteY1" fmla="*/ 0 h 746974"/>
                    <a:gd name="connsiteX2" fmla="*/ 695459 w 695459"/>
                    <a:gd name="connsiteY2" fmla="*/ 553791 h 746974"/>
                    <a:gd name="connsiteX3" fmla="*/ 540912 w 695459"/>
                    <a:gd name="connsiteY3" fmla="*/ 734095 h 746974"/>
                    <a:gd name="connsiteX4" fmla="*/ 425002 w 695459"/>
                    <a:gd name="connsiteY4" fmla="*/ 502276 h 746974"/>
                    <a:gd name="connsiteX5" fmla="*/ 309093 w 695459"/>
                    <a:gd name="connsiteY5" fmla="*/ 708338 h 746974"/>
                    <a:gd name="connsiteX6" fmla="*/ 193183 w 695459"/>
                    <a:gd name="connsiteY6" fmla="*/ 528034 h 746974"/>
                    <a:gd name="connsiteX7" fmla="*/ 51515 w 695459"/>
                    <a:gd name="connsiteY7" fmla="*/ 746974 h 746974"/>
                    <a:gd name="connsiteX8" fmla="*/ 0 w 695459"/>
                    <a:gd name="connsiteY8" fmla="*/ 502276 h 746974"/>
                    <a:gd name="connsiteX0" fmla="*/ 0 w 695459"/>
                    <a:gd name="connsiteY0" fmla="*/ 502276 h 746974"/>
                    <a:gd name="connsiteX1" fmla="*/ 412124 w 695459"/>
                    <a:gd name="connsiteY1" fmla="*/ 0 h 746974"/>
                    <a:gd name="connsiteX2" fmla="*/ 695459 w 695459"/>
                    <a:gd name="connsiteY2" fmla="*/ 553791 h 746974"/>
                    <a:gd name="connsiteX3" fmla="*/ 540912 w 695459"/>
                    <a:gd name="connsiteY3" fmla="*/ 734095 h 746974"/>
                    <a:gd name="connsiteX4" fmla="*/ 425002 w 695459"/>
                    <a:gd name="connsiteY4" fmla="*/ 502276 h 746974"/>
                    <a:gd name="connsiteX5" fmla="*/ 309093 w 695459"/>
                    <a:gd name="connsiteY5" fmla="*/ 708338 h 746974"/>
                    <a:gd name="connsiteX6" fmla="*/ 193183 w 695459"/>
                    <a:gd name="connsiteY6" fmla="*/ 528034 h 746974"/>
                    <a:gd name="connsiteX7" fmla="*/ 51515 w 695459"/>
                    <a:gd name="connsiteY7" fmla="*/ 746974 h 746974"/>
                    <a:gd name="connsiteX8" fmla="*/ 0 w 695459"/>
                    <a:gd name="connsiteY8" fmla="*/ 502276 h 746974"/>
                    <a:gd name="connsiteX0" fmla="*/ 0 w 742676"/>
                    <a:gd name="connsiteY0" fmla="*/ 502276 h 746974"/>
                    <a:gd name="connsiteX1" fmla="*/ 412124 w 742676"/>
                    <a:gd name="connsiteY1" fmla="*/ 0 h 746974"/>
                    <a:gd name="connsiteX2" fmla="*/ 695459 w 742676"/>
                    <a:gd name="connsiteY2" fmla="*/ 553791 h 746974"/>
                    <a:gd name="connsiteX3" fmla="*/ 695425 w 742676"/>
                    <a:gd name="connsiteY3" fmla="*/ 558755 h 746974"/>
                    <a:gd name="connsiteX4" fmla="*/ 540912 w 742676"/>
                    <a:gd name="connsiteY4" fmla="*/ 734095 h 746974"/>
                    <a:gd name="connsiteX5" fmla="*/ 425002 w 742676"/>
                    <a:gd name="connsiteY5" fmla="*/ 502276 h 746974"/>
                    <a:gd name="connsiteX6" fmla="*/ 309093 w 742676"/>
                    <a:gd name="connsiteY6" fmla="*/ 708338 h 746974"/>
                    <a:gd name="connsiteX7" fmla="*/ 193183 w 742676"/>
                    <a:gd name="connsiteY7" fmla="*/ 528034 h 746974"/>
                    <a:gd name="connsiteX8" fmla="*/ 51515 w 742676"/>
                    <a:gd name="connsiteY8" fmla="*/ 746974 h 746974"/>
                    <a:gd name="connsiteX9" fmla="*/ 0 w 742676"/>
                    <a:gd name="connsiteY9" fmla="*/ 502276 h 746974"/>
                    <a:gd name="connsiteX0" fmla="*/ 0 w 742676"/>
                    <a:gd name="connsiteY0" fmla="*/ 502276 h 746974"/>
                    <a:gd name="connsiteX1" fmla="*/ 412124 w 742676"/>
                    <a:gd name="connsiteY1" fmla="*/ 0 h 746974"/>
                    <a:gd name="connsiteX2" fmla="*/ 695459 w 742676"/>
                    <a:gd name="connsiteY2" fmla="*/ 553791 h 746974"/>
                    <a:gd name="connsiteX3" fmla="*/ 695425 w 742676"/>
                    <a:gd name="connsiteY3" fmla="*/ 558755 h 746974"/>
                    <a:gd name="connsiteX4" fmla="*/ 540912 w 742676"/>
                    <a:gd name="connsiteY4" fmla="*/ 734095 h 746974"/>
                    <a:gd name="connsiteX5" fmla="*/ 425002 w 742676"/>
                    <a:gd name="connsiteY5" fmla="*/ 502276 h 746974"/>
                    <a:gd name="connsiteX6" fmla="*/ 309093 w 742676"/>
                    <a:gd name="connsiteY6" fmla="*/ 708338 h 746974"/>
                    <a:gd name="connsiteX7" fmla="*/ 193183 w 742676"/>
                    <a:gd name="connsiteY7" fmla="*/ 528034 h 746974"/>
                    <a:gd name="connsiteX8" fmla="*/ 51515 w 742676"/>
                    <a:gd name="connsiteY8" fmla="*/ 746974 h 746974"/>
                    <a:gd name="connsiteX9" fmla="*/ 0 w 742676"/>
                    <a:gd name="connsiteY9" fmla="*/ 502276 h 746974"/>
                    <a:gd name="connsiteX0" fmla="*/ 0 w 1006903"/>
                    <a:gd name="connsiteY0" fmla="*/ 502276 h 746974"/>
                    <a:gd name="connsiteX1" fmla="*/ 412124 w 1006903"/>
                    <a:gd name="connsiteY1" fmla="*/ 0 h 746974"/>
                    <a:gd name="connsiteX2" fmla="*/ 695459 w 1006903"/>
                    <a:gd name="connsiteY2" fmla="*/ 553791 h 746974"/>
                    <a:gd name="connsiteX3" fmla="*/ 981145 w 1006903"/>
                    <a:gd name="connsiteY3" fmla="*/ 558755 h 746974"/>
                    <a:gd name="connsiteX4" fmla="*/ 540912 w 1006903"/>
                    <a:gd name="connsiteY4" fmla="*/ 734095 h 746974"/>
                    <a:gd name="connsiteX5" fmla="*/ 425002 w 1006903"/>
                    <a:gd name="connsiteY5" fmla="*/ 502276 h 746974"/>
                    <a:gd name="connsiteX6" fmla="*/ 309093 w 1006903"/>
                    <a:gd name="connsiteY6" fmla="*/ 708338 h 746974"/>
                    <a:gd name="connsiteX7" fmla="*/ 193183 w 1006903"/>
                    <a:gd name="connsiteY7" fmla="*/ 528034 h 746974"/>
                    <a:gd name="connsiteX8" fmla="*/ 51515 w 1006903"/>
                    <a:gd name="connsiteY8" fmla="*/ 746974 h 746974"/>
                    <a:gd name="connsiteX9" fmla="*/ 0 w 1006903"/>
                    <a:gd name="connsiteY9" fmla="*/ 502276 h 746974"/>
                    <a:gd name="connsiteX0" fmla="*/ 0 w 1006903"/>
                    <a:gd name="connsiteY0" fmla="*/ 502276 h 746974"/>
                    <a:gd name="connsiteX1" fmla="*/ 412124 w 1006903"/>
                    <a:gd name="connsiteY1" fmla="*/ 0 h 746974"/>
                    <a:gd name="connsiteX2" fmla="*/ 695459 w 1006903"/>
                    <a:gd name="connsiteY2" fmla="*/ 553767 h 746974"/>
                    <a:gd name="connsiteX3" fmla="*/ 981145 w 1006903"/>
                    <a:gd name="connsiteY3" fmla="*/ 558755 h 746974"/>
                    <a:gd name="connsiteX4" fmla="*/ 540912 w 1006903"/>
                    <a:gd name="connsiteY4" fmla="*/ 734095 h 746974"/>
                    <a:gd name="connsiteX5" fmla="*/ 425002 w 1006903"/>
                    <a:gd name="connsiteY5" fmla="*/ 502276 h 746974"/>
                    <a:gd name="connsiteX6" fmla="*/ 309093 w 1006903"/>
                    <a:gd name="connsiteY6" fmla="*/ 708338 h 746974"/>
                    <a:gd name="connsiteX7" fmla="*/ 193183 w 1006903"/>
                    <a:gd name="connsiteY7" fmla="*/ 528034 h 746974"/>
                    <a:gd name="connsiteX8" fmla="*/ 51515 w 1006903"/>
                    <a:gd name="connsiteY8" fmla="*/ 746974 h 746974"/>
                    <a:gd name="connsiteX9" fmla="*/ 0 w 1006903"/>
                    <a:gd name="connsiteY9" fmla="*/ 502276 h 746974"/>
                    <a:gd name="connsiteX0" fmla="*/ 0 w 1006903"/>
                    <a:gd name="connsiteY0" fmla="*/ 502276 h 746974"/>
                    <a:gd name="connsiteX1" fmla="*/ 412124 w 1006903"/>
                    <a:gd name="connsiteY1" fmla="*/ 0 h 746974"/>
                    <a:gd name="connsiteX2" fmla="*/ 695459 w 1006903"/>
                    <a:gd name="connsiteY2" fmla="*/ 553767 h 746974"/>
                    <a:gd name="connsiteX3" fmla="*/ 981145 w 1006903"/>
                    <a:gd name="connsiteY3" fmla="*/ 558755 h 746974"/>
                    <a:gd name="connsiteX4" fmla="*/ 540912 w 1006903"/>
                    <a:gd name="connsiteY4" fmla="*/ 734095 h 746974"/>
                    <a:gd name="connsiteX5" fmla="*/ 425002 w 1006903"/>
                    <a:gd name="connsiteY5" fmla="*/ 502276 h 746974"/>
                    <a:gd name="connsiteX6" fmla="*/ 309093 w 1006903"/>
                    <a:gd name="connsiteY6" fmla="*/ 708338 h 746974"/>
                    <a:gd name="connsiteX7" fmla="*/ 193183 w 1006903"/>
                    <a:gd name="connsiteY7" fmla="*/ 528034 h 746974"/>
                    <a:gd name="connsiteX8" fmla="*/ 51515 w 1006903"/>
                    <a:gd name="connsiteY8" fmla="*/ 746974 h 746974"/>
                    <a:gd name="connsiteX9" fmla="*/ 0 w 1006903"/>
                    <a:gd name="connsiteY9" fmla="*/ 502276 h 746974"/>
                    <a:gd name="connsiteX0" fmla="*/ 0 w 1006903"/>
                    <a:gd name="connsiteY0" fmla="*/ 502276 h 746974"/>
                    <a:gd name="connsiteX1" fmla="*/ 412124 w 1006903"/>
                    <a:gd name="connsiteY1" fmla="*/ 0 h 746974"/>
                    <a:gd name="connsiteX2" fmla="*/ 695459 w 1006903"/>
                    <a:gd name="connsiteY2" fmla="*/ 553767 h 746974"/>
                    <a:gd name="connsiteX3" fmla="*/ 981145 w 1006903"/>
                    <a:gd name="connsiteY3" fmla="*/ 558755 h 746974"/>
                    <a:gd name="connsiteX4" fmla="*/ 540912 w 1006903"/>
                    <a:gd name="connsiteY4" fmla="*/ 734095 h 746974"/>
                    <a:gd name="connsiteX5" fmla="*/ 425002 w 1006903"/>
                    <a:gd name="connsiteY5" fmla="*/ 502276 h 746974"/>
                    <a:gd name="connsiteX6" fmla="*/ 309093 w 1006903"/>
                    <a:gd name="connsiteY6" fmla="*/ 708338 h 746974"/>
                    <a:gd name="connsiteX7" fmla="*/ 193183 w 1006903"/>
                    <a:gd name="connsiteY7" fmla="*/ 528034 h 746974"/>
                    <a:gd name="connsiteX8" fmla="*/ 51515 w 1006903"/>
                    <a:gd name="connsiteY8" fmla="*/ 746974 h 746974"/>
                    <a:gd name="connsiteX9" fmla="*/ 0 w 1006903"/>
                    <a:gd name="connsiteY9" fmla="*/ 502276 h 746974"/>
                    <a:gd name="connsiteX0" fmla="*/ 0 w 1006903"/>
                    <a:gd name="connsiteY0" fmla="*/ 502276 h 746974"/>
                    <a:gd name="connsiteX1" fmla="*/ 412124 w 1006903"/>
                    <a:gd name="connsiteY1" fmla="*/ 0 h 746974"/>
                    <a:gd name="connsiteX2" fmla="*/ 695459 w 1006903"/>
                    <a:gd name="connsiteY2" fmla="*/ 553767 h 746974"/>
                    <a:gd name="connsiteX3" fmla="*/ 981145 w 1006903"/>
                    <a:gd name="connsiteY3" fmla="*/ 558755 h 746974"/>
                    <a:gd name="connsiteX4" fmla="*/ 540912 w 1006903"/>
                    <a:gd name="connsiteY4" fmla="*/ 734095 h 746974"/>
                    <a:gd name="connsiteX5" fmla="*/ 425002 w 1006903"/>
                    <a:gd name="connsiteY5" fmla="*/ 502276 h 746974"/>
                    <a:gd name="connsiteX6" fmla="*/ 309093 w 1006903"/>
                    <a:gd name="connsiteY6" fmla="*/ 708338 h 746974"/>
                    <a:gd name="connsiteX7" fmla="*/ 193183 w 1006903"/>
                    <a:gd name="connsiteY7" fmla="*/ 528034 h 746974"/>
                    <a:gd name="connsiteX8" fmla="*/ 51515 w 1006903"/>
                    <a:gd name="connsiteY8" fmla="*/ 746974 h 746974"/>
                    <a:gd name="connsiteX9" fmla="*/ 0 w 1006903"/>
                    <a:gd name="connsiteY9" fmla="*/ 502276 h 746974"/>
                    <a:gd name="connsiteX0" fmla="*/ 0 w 1006500"/>
                    <a:gd name="connsiteY0" fmla="*/ 502276 h 746974"/>
                    <a:gd name="connsiteX1" fmla="*/ 412124 w 1006500"/>
                    <a:gd name="connsiteY1" fmla="*/ 0 h 746974"/>
                    <a:gd name="connsiteX2" fmla="*/ 695459 w 1006500"/>
                    <a:gd name="connsiteY2" fmla="*/ 553767 h 746974"/>
                    <a:gd name="connsiteX3" fmla="*/ 693043 w 1006500"/>
                    <a:gd name="connsiteY3" fmla="*/ 558755 h 746974"/>
                    <a:gd name="connsiteX4" fmla="*/ 981145 w 1006500"/>
                    <a:gd name="connsiteY4" fmla="*/ 558755 h 746974"/>
                    <a:gd name="connsiteX5" fmla="*/ 540912 w 1006500"/>
                    <a:gd name="connsiteY5" fmla="*/ 734095 h 746974"/>
                    <a:gd name="connsiteX6" fmla="*/ 425002 w 1006500"/>
                    <a:gd name="connsiteY6" fmla="*/ 502276 h 746974"/>
                    <a:gd name="connsiteX7" fmla="*/ 309093 w 1006500"/>
                    <a:gd name="connsiteY7" fmla="*/ 708338 h 746974"/>
                    <a:gd name="connsiteX8" fmla="*/ 193183 w 1006500"/>
                    <a:gd name="connsiteY8" fmla="*/ 528034 h 746974"/>
                    <a:gd name="connsiteX9" fmla="*/ 51515 w 1006500"/>
                    <a:gd name="connsiteY9" fmla="*/ 746974 h 746974"/>
                    <a:gd name="connsiteX10" fmla="*/ 0 w 1006500"/>
                    <a:gd name="connsiteY10" fmla="*/ 502276 h 746974"/>
                    <a:gd name="connsiteX0" fmla="*/ 540912 w 1072585"/>
                    <a:gd name="connsiteY0" fmla="*/ 734095 h 746974"/>
                    <a:gd name="connsiteX1" fmla="*/ 425002 w 1072585"/>
                    <a:gd name="connsiteY1" fmla="*/ 502276 h 746974"/>
                    <a:gd name="connsiteX2" fmla="*/ 309093 w 1072585"/>
                    <a:gd name="connsiteY2" fmla="*/ 708338 h 746974"/>
                    <a:gd name="connsiteX3" fmla="*/ 193183 w 1072585"/>
                    <a:gd name="connsiteY3" fmla="*/ 528034 h 746974"/>
                    <a:gd name="connsiteX4" fmla="*/ 51515 w 1072585"/>
                    <a:gd name="connsiteY4" fmla="*/ 746974 h 746974"/>
                    <a:gd name="connsiteX5" fmla="*/ 0 w 1072585"/>
                    <a:gd name="connsiteY5" fmla="*/ 502276 h 746974"/>
                    <a:gd name="connsiteX6" fmla="*/ 412124 w 1072585"/>
                    <a:gd name="connsiteY6" fmla="*/ 0 h 746974"/>
                    <a:gd name="connsiteX7" fmla="*/ 695459 w 1072585"/>
                    <a:gd name="connsiteY7" fmla="*/ 553767 h 746974"/>
                    <a:gd name="connsiteX8" fmla="*/ 693043 w 1072585"/>
                    <a:gd name="connsiteY8" fmla="*/ 558755 h 746974"/>
                    <a:gd name="connsiteX9" fmla="*/ 1072585 w 1072585"/>
                    <a:gd name="connsiteY9" fmla="*/ 650195 h 746974"/>
                    <a:gd name="connsiteX0" fmla="*/ 540912 w 742279"/>
                    <a:gd name="connsiteY0" fmla="*/ 734095 h 746974"/>
                    <a:gd name="connsiteX1" fmla="*/ 425002 w 742279"/>
                    <a:gd name="connsiteY1" fmla="*/ 502276 h 746974"/>
                    <a:gd name="connsiteX2" fmla="*/ 309093 w 742279"/>
                    <a:gd name="connsiteY2" fmla="*/ 708338 h 746974"/>
                    <a:gd name="connsiteX3" fmla="*/ 193183 w 742279"/>
                    <a:gd name="connsiteY3" fmla="*/ 528034 h 746974"/>
                    <a:gd name="connsiteX4" fmla="*/ 51515 w 742279"/>
                    <a:gd name="connsiteY4" fmla="*/ 746974 h 746974"/>
                    <a:gd name="connsiteX5" fmla="*/ 0 w 742279"/>
                    <a:gd name="connsiteY5" fmla="*/ 502276 h 746974"/>
                    <a:gd name="connsiteX6" fmla="*/ 412124 w 742279"/>
                    <a:gd name="connsiteY6" fmla="*/ 0 h 746974"/>
                    <a:gd name="connsiteX7" fmla="*/ 695459 w 742279"/>
                    <a:gd name="connsiteY7" fmla="*/ 553767 h 746974"/>
                    <a:gd name="connsiteX8" fmla="*/ 693043 w 742279"/>
                    <a:gd name="connsiteY8" fmla="*/ 558755 h 746974"/>
                    <a:gd name="connsiteX0" fmla="*/ 540912 w 764449"/>
                    <a:gd name="connsiteY0" fmla="*/ 734095 h 746974"/>
                    <a:gd name="connsiteX1" fmla="*/ 425002 w 764449"/>
                    <a:gd name="connsiteY1" fmla="*/ 502276 h 746974"/>
                    <a:gd name="connsiteX2" fmla="*/ 309093 w 764449"/>
                    <a:gd name="connsiteY2" fmla="*/ 708338 h 746974"/>
                    <a:gd name="connsiteX3" fmla="*/ 193183 w 764449"/>
                    <a:gd name="connsiteY3" fmla="*/ 528034 h 746974"/>
                    <a:gd name="connsiteX4" fmla="*/ 51515 w 764449"/>
                    <a:gd name="connsiteY4" fmla="*/ 746974 h 746974"/>
                    <a:gd name="connsiteX5" fmla="*/ 0 w 764449"/>
                    <a:gd name="connsiteY5" fmla="*/ 502276 h 746974"/>
                    <a:gd name="connsiteX6" fmla="*/ 412124 w 764449"/>
                    <a:gd name="connsiteY6" fmla="*/ 0 h 746974"/>
                    <a:gd name="connsiteX7" fmla="*/ 695459 w 764449"/>
                    <a:gd name="connsiteY7" fmla="*/ 553767 h 746974"/>
                    <a:gd name="connsiteX8" fmla="*/ 764449 w 764449"/>
                    <a:gd name="connsiteY8" fmla="*/ 630169 h 746974"/>
                    <a:gd name="connsiteX0" fmla="*/ 540912 w 695459"/>
                    <a:gd name="connsiteY0" fmla="*/ 734095 h 746974"/>
                    <a:gd name="connsiteX1" fmla="*/ 425002 w 695459"/>
                    <a:gd name="connsiteY1" fmla="*/ 502276 h 746974"/>
                    <a:gd name="connsiteX2" fmla="*/ 309093 w 695459"/>
                    <a:gd name="connsiteY2" fmla="*/ 708338 h 746974"/>
                    <a:gd name="connsiteX3" fmla="*/ 193183 w 695459"/>
                    <a:gd name="connsiteY3" fmla="*/ 528034 h 746974"/>
                    <a:gd name="connsiteX4" fmla="*/ 51515 w 695459"/>
                    <a:gd name="connsiteY4" fmla="*/ 746974 h 746974"/>
                    <a:gd name="connsiteX5" fmla="*/ 0 w 695459"/>
                    <a:gd name="connsiteY5" fmla="*/ 502276 h 746974"/>
                    <a:gd name="connsiteX6" fmla="*/ 412124 w 695459"/>
                    <a:gd name="connsiteY6" fmla="*/ 0 h 746974"/>
                    <a:gd name="connsiteX7" fmla="*/ 695459 w 695459"/>
                    <a:gd name="connsiteY7" fmla="*/ 553767 h 746974"/>
                    <a:gd name="connsiteX0" fmla="*/ 540912 w 695459"/>
                    <a:gd name="connsiteY0" fmla="*/ 734095 h 746974"/>
                    <a:gd name="connsiteX1" fmla="*/ 425002 w 695459"/>
                    <a:gd name="connsiteY1" fmla="*/ 502276 h 746974"/>
                    <a:gd name="connsiteX2" fmla="*/ 309093 w 695459"/>
                    <a:gd name="connsiteY2" fmla="*/ 708338 h 746974"/>
                    <a:gd name="connsiteX3" fmla="*/ 193183 w 695459"/>
                    <a:gd name="connsiteY3" fmla="*/ 528034 h 746974"/>
                    <a:gd name="connsiteX4" fmla="*/ 51515 w 695459"/>
                    <a:gd name="connsiteY4" fmla="*/ 746974 h 746974"/>
                    <a:gd name="connsiteX5" fmla="*/ 0 w 695459"/>
                    <a:gd name="connsiteY5" fmla="*/ 502276 h 746974"/>
                    <a:gd name="connsiteX6" fmla="*/ 412124 w 695459"/>
                    <a:gd name="connsiteY6" fmla="*/ 0 h 746974"/>
                    <a:gd name="connsiteX7" fmla="*/ 695459 w 695459"/>
                    <a:gd name="connsiteY7" fmla="*/ 553767 h 746974"/>
                    <a:gd name="connsiteX0" fmla="*/ 540912 w 695459"/>
                    <a:gd name="connsiteY0" fmla="*/ 734095 h 746974"/>
                    <a:gd name="connsiteX1" fmla="*/ 425002 w 695459"/>
                    <a:gd name="connsiteY1" fmla="*/ 502276 h 746974"/>
                    <a:gd name="connsiteX2" fmla="*/ 309093 w 695459"/>
                    <a:gd name="connsiteY2" fmla="*/ 708338 h 746974"/>
                    <a:gd name="connsiteX3" fmla="*/ 193183 w 695459"/>
                    <a:gd name="connsiteY3" fmla="*/ 528034 h 746974"/>
                    <a:gd name="connsiteX4" fmla="*/ 51515 w 695459"/>
                    <a:gd name="connsiteY4" fmla="*/ 746974 h 746974"/>
                    <a:gd name="connsiteX5" fmla="*/ 0 w 695459"/>
                    <a:gd name="connsiteY5" fmla="*/ 502276 h 746974"/>
                    <a:gd name="connsiteX6" fmla="*/ 7243 w 695459"/>
                    <a:gd name="connsiteY6" fmla="*/ 501581 h 746974"/>
                    <a:gd name="connsiteX7" fmla="*/ 412124 w 695459"/>
                    <a:gd name="connsiteY7" fmla="*/ 0 h 746974"/>
                    <a:gd name="connsiteX8" fmla="*/ 695459 w 695459"/>
                    <a:gd name="connsiteY8" fmla="*/ 553767 h 746974"/>
                    <a:gd name="connsiteX0" fmla="*/ 540912 w 695459"/>
                    <a:gd name="connsiteY0" fmla="*/ 734095 h 746974"/>
                    <a:gd name="connsiteX1" fmla="*/ 425002 w 695459"/>
                    <a:gd name="connsiteY1" fmla="*/ 502276 h 746974"/>
                    <a:gd name="connsiteX2" fmla="*/ 309093 w 695459"/>
                    <a:gd name="connsiteY2" fmla="*/ 708338 h 746974"/>
                    <a:gd name="connsiteX3" fmla="*/ 193183 w 695459"/>
                    <a:gd name="connsiteY3" fmla="*/ 528034 h 746974"/>
                    <a:gd name="connsiteX4" fmla="*/ 51515 w 695459"/>
                    <a:gd name="connsiteY4" fmla="*/ 746974 h 746974"/>
                    <a:gd name="connsiteX5" fmla="*/ 0 w 695459"/>
                    <a:gd name="connsiteY5" fmla="*/ 502276 h 746974"/>
                    <a:gd name="connsiteX6" fmla="*/ 7243 w 695459"/>
                    <a:gd name="connsiteY6" fmla="*/ 501581 h 746974"/>
                    <a:gd name="connsiteX7" fmla="*/ 412124 w 695459"/>
                    <a:gd name="connsiteY7" fmla="*/ 0 h 746974"/>
                    <a:gd name="connsiteX8" fmla="*/ 695459 w 695459"/>
                    <a:gd name="connsiteY8" fmla="*/ 553767 h 746974"/>
                    <a:gd name="connsiteX0" fmla="*/ 547989 w 702536"/>
                    <a:gd name="connsiteY0" fmla="*/ 734095 h 746974"/>
                    <a:gd name="connsiteX1" fmla="*/ 432079 w 702536"/>
                    <a:gd name="connsiteY1" fmla="*/ 502276 h 746974"/>
                    <a:gd name="connsiteX2" fmla="*/ 316170 w 702536"/>
                    <a:gd name="connsiteY2" fmla="*/ 708338 h 746974"/>
                    <a:gd name="connsiteX3" fmla="*/ 200260 w 702536"/>
                    <a:gd name="connsiteY3" fmla="*/ 528034 h 746974"/>
                    <a:gd name="connsiteX4" fmla="*/ 58592 w 702536"/>
                    <a:gd name="connsiteY4" fmla="*/ 746974 h 746974"/>
                    <a:gd name="connsiteX5" fmla="*/ 7077 w 702536"/>
                    <a:gd name="connsiteY5" fmla="*/ 502276 h 746974"/>
                    <a:gd name="connsiteX6" fmla="*/ 14320 w 702536"/>
                    <a:gd name="connsiteY6" fmla="*/ 501581 h 746974"/>
                    <a:gd name="connsiteX7" fmla="*/ 419201 w 702536"/>
                    <a:gd name="connsiteY7" fmla="*/ 0 h 746974"/>
                    <a:gd name="connsiteX8" fmla="*/ 702536 w 702536"/>
                    <a:gd name="connsiteY8" fmla="*/ 553767 h 74697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702536" h="746974">
                      <a:moveTo>
                        <a:pt x="547989" y="734095"/>
                      </a:moveTo>
                      <a:lnTo>
                        <a:pt x="432079" y="502276"/>
                      </a:lnTo>
                      <a:lnTo>
                        <a:pt x="316170" y="708338"/>
                      </a:lnTo>
                      <a:lnTo>
                        <a:pt x="200260" y="528034"/>
                      </a:lnTo>
                      <a:lnTo>
                        <a:pt x="58592" y="746974"/>
                      </a:lnTo>
                      <a:lnTo>
                        <a:pt x="7077" y="502276"/>
                      </a:lnTo>
                      <a:cubicBezTo>
                        <a:pt x="9491" y="502044"/>
                        <a:pt x="0" y="556588"/>
                        <a:pt x="14320" y="501581"/>
                      </a:cubicBezTo>
                      <a:lnTo>
                        <a:pt x="419201" y="0"/>
                      </a:lnTo>
                      <a:lnTo>
                        <a:pt x="702536" y="553767"/>
                      </a:lnTo>
                    </a:path>
                  </a:pathLst>
                </a:custGeom>
                <a:solidFill>
                  <a:sysClr val="window" lastClr="FFFFFF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786" name="Freeform 1785"/>
                <p:cNvSpPr/>
                <p:nvPr/>
              </p:nvSpPr>
              <p:spPr>
                <a:xfrm>
                  <a:off x="6494815" y="2071679"/>
                  <a:ext cx="768900" cy="642941"/>
                </a:xfrm>
                <a:custGeom>
                  <a:avLst/>
                  <a:gdLst>
                    <a:gd name="connsiteX0" fmla="*/ 695459 w 772732"/>
                    <a:gd name="connsiteY0" fmla="*/ 437882 h 643944"/>
                    <a:gd name="connsiteX1" fmla="*/ 373487 w 772732"/>
                    <a:gd name="connsiteY1" fmla="*/ 0 h 643944"/>
                    <a:gd name="connsiteX2" fmla="*/ 0 w 772732"/>
                    <a:gd name="connsiteY2" fmla="*/ 643944 h 643944"/>
                    <a:gd name="connsiteX3" fmla="*/ 283335 w 772732"/>
                    <a:gd name="connsiteY3" fmla="*/ 309093 h 643944"/>
                    <a:gd name="connsiteX4" fmla="*/ 412124 w 772732"/>
                    <a:gd name="connsiteY4" fmla="*/ 463640 h 643944"/>
                    <a:gd name="connsiteX5" fmla="*/ 540913 w 772732"/>
                    <a:gd name="connsiteY5" fmla="*/ 309093 h 643944"/>
                    <a:gd name="connsiteX6" fmla="*/ 772732 w 772732"/>
                    <a:gd name="connsiteY6" fmla="*/ 540913 h 643944"/>
                    <a:gd name="connsiteX7" fmla="*/ 386366 w 772732"/>
                    <a:gd name="connsiteY7" fmla="*/ 0 h 643944"/>
                    <a:gd name="connsiteX8" fmla="*/ 399245 w 772732"/>
                    <a:gd name="connsiteY8" fmla="*/ 90153 h 643944"/>
                    <a:gd name="connsiteX0" fmla="*/ 695459 w 772732"/>
                    <a:gd name="connsiteY0" fmla="*/ 437882 h 643944"/>
                    <a:gd name="connsiteX1" fmla="*/ 373487 w 772732"/>
                    <a:gd name="connsiteY1" fmla="*/ 0 h 643944"/>
                    <a:gd name="connsiteX2" fmla="*/ 0 w 772732"/>
                    <a:gd name="connsiteY2" fmla="*/ 643944 h 643944"/>
                    <a:gd name="connsiteX3" fmla="*/ 283335 w 772732"/>
                    <a:gd name="connsiteY3" fmla="*/ 309093 h 643944"/>
                    <a:gd name="connsiteX4" fmla="*/ 412124 w 772732"/>
                    <a:gd name="connsiteY4" fmla="*/ 463640 h 643944"/>
                    <a:gd name="connsiteX5" fmla="*/ 540913 w 772732"/>
                    <a:gd name="connsiteY5" fmla="*/ 309093 h 643944"/>
                    <a:gd name="connsiteX6" fmla="*/ 772732 w 772732"/>
                    <a:gd name="connsiteY6" fmla="*/ 540913 h 643944"/>
                    <a:gd name="connsiteX7" fmla="*/ 386366 w 772732"/>
                    <a:gd name="connsiteY7" fmla="*/ 0 h 643944"/>
                    <a:gd name="connsiteX8" fmla="*/ 399245 w 772732"/>
                    <a:gd name="connsiteY8" fmla="*/ 90153 h 643944"/>
                    <a:gd name="connsiteX0" fmla="*/ 695459 w 772732"/>
                    <a:gd name="connsiteY0" fmla="*/ 437882 h 643944"/>
                    <a:gd name="connsiteX1" fmla="*/ 373487 w 772732"/>
                    <a:gd name="connsiteY1" fmla="*/ 0 h 643944"/>
                    <a:gd name="connsiteX2" fmla="*/ 0 w 772732"/>
                    <a:gd name="connsiteY2" fmla="*/ 643944 h 643944"/>
                    <a:gd name="connsiteX3" fmla="*/ 283335 w 772732"/>
                    <a:gd name="connsiteY3" fmla="*/ 309093 h 643944"/>
                    <a:gd name="connsiteX4" fmla="*/ 412124 w 772732"/>
                    <a:gd name="connsiteY4" fmla="*/ 463640 h 643944"/>
                    <a:gd name="connsiteX5" fmla="*/ 540913 w 772732"/>
                    <a:gd name="connsiteY5" fmla="*/ 309093 h 643944"/>
                    <a:gd name="connsiteX6" fmla="*/ 772732 w 772732"/>
                    <a:gd name="connsiteY6" fmla="*/ 540913 h 643944"/>
                    <a:gd name="connsiteX7" fmla="*/ 386366 w 772732"/>
                    <a:gd name="connsiteY7" fmla="*/ 0 h 643944"/>
                    <a:gd name="connsiteX8" fmla="*/ 399245 w 772732"/>
                    <a:gd name="connsiteY8" fmla="*/ 90153 h 643944"/>
                    <a:gd name="connsiteX0" fmla="*/ 695459 w 772732"/>
                    <a:gd name="connsiteY0" fmla="*/ 437882 h 643944"/>
                    <a:gd name="connsiteX1" fmla="*/ 373487 w 772732"/>
                    <a:gd name="connsiteY1" fmla="*/ 0 h 643944"/>
                    <a:gd name="connsiteX2" fmla="*/ 0 w 772732"/>
                    <a:gd name="connsiteY2" fmla="*/ 643944 h 643944"/>
                    <a:gd name="connsiteX3" fmla="*/ 283335 w 772732"/>
                    <a:gd name="connsiteY3" fmla="*/ 309093 h 643944"/>
                    <a:gd name="connsiteX4" fmla="*/ 412124 w 772732"/>
                    <a:gd name="connsiteY4" fmla="*/ 463640 h 643944"/>
                    <a:gd name="connsiteX5" fmla="*/ 540913 w 772732"/>
                    <a:gd name="connsiteY5" fmla="*/ 309093 h 643944"/>
                    <a:gd name="connsiteX6" fmla="*/ 772732 w 772732"/>
                    <a:gd name="connsiteY6" fmla="*/ 540913 h 643944"/>
                    <a:gd name="connsiteX7" fmla="*/ 386366 w 772732"/>
                    <a:gd name="connsiteY7" fmla="*/ 0 h 643944"/>
                    <a:gd name="connsiteX0" fmla="*/ 695459 w 772732"/>
                    <a:gd name="connsiteY0" fmla="*/ 437882 h 643944"/>
                    <a:gd name="connsiteX1" fmla="*/ 373487 w 772732"/>
                    <a:gd name="connsiteY1" fmla="*/ 0 h 643944"/>
                    <a:gd name="connsiteX2" fmla="*/ 0 w 772732"/>
                    <a:gd name="connsiteY2" fmla="*/ 643944 h 643944"/>
                    <a:gd name="connsiteX3" fmla="*/ 283335 w 772732"/>
                    <a:gd name="connsiteY3" fmla="*/ 309093 h 643944"/>
                    <a:gd name="connsiteX4" fmla="*/ 412124 w 772732"/>
                    <a:gd name="connsiteY4" fmla="*/ 463640 h 643944"/>
                    <a:gd name="connsiteX5" fmla="*/ 540913 w 772732"/>
                    <a:gd name="connsiteY5" fmla="*/ 309093 h 643944"/>
                    <a:gd name="connsiteX6" fmla="*/ 772732 w 772732"/>
                    <a:gd name="connsiteY6" fmla="*/ 540913 h 643944"/>
                    <a:gd name="connsiteX7" fmla="*/ 386366 w 772732"/>
                    <a:gd name="connsiteY7" fmla="*/ 0 h 643944"/>
                    <a:gd name="connsiteX0" fmla="*/ 695459 w 772732"/>
                    <a:gd name="connsiteY0" fmla="*/ 509344 h 715406"/>
                    <a:gd name="connsiteX1" fmla="*/ 373487 w 772732"/>
                    <a:gd name="connsiteY1" fmla="*/ 71462 h 715406"/>
                    <a:gd name="connsiteX2" fmla="*/ 0 w 772732"/>
                    <a:gd name="connsiteY2" fmla="*/ 715406 h 715406"/>
                    <a:gd name="connsiteX3" fmla="*/ 283335 w 772732"/>
                    <a:gd name="connsiteY3" fmla="*/ 380555 h 715406"/>
                    <a:gd name="connsiteX4" fmla="*/ 412124 w 772732"/>
                    <a:gd name="connsiteY4" fmla="*/ 535102 h 715406"/>
                    <a:gd name="connsiteX5" fmla="*/ 540913 w 772732"/>
                    <a:gd name="connsiteY5" fmla="*/ 380555 h 715406"/>
                    <a:gd name="connsiteX6" fmla="*/ 772732 w 772732"/>
                    <a:gd name="connsiteY6" fmla="*/ 612375 h 715406"/>
                    <a:gd name="connsiteX7" fmla="*/ 457772 w 772732"/>
                    <a:gd name="connsiteY7" fmla="*/ 0 h 715406"/>
                    <a:gd name="connsiteX0" fmla="*/ 695459 w 772732"/>
                    <a:gd name="connsiteY0" fmla="*/ 437882 h 643944"/>
                    <a:gd name="connsiteX1" fmla="*/ 373487 w 772732"/>
                    <a:gd name="connsiteY1" fmla="*/ 0 h 643944"/>
                    <a:gd name="connsiteX2" fmla="*/ 0 w 772732"/>
                    <a:gd name="connsiteY2" fmla="*/ 643944 h 643944"/>
                    <a:gd name="connsiteX3" fmla="*/ 283335 w 772732"/>
                    <a:gd name="connsiteY3" fmla="*/ 309093 h 643944"/>
                    <a:gd name="connsiteX4" fmla="*/ 412124 w 772732"/>
                    <a:gd name="connsiteY4" fmla="*/ 463640 h 643944"/>
                    <a:gd name="connsiteX5" fmla="*/ 540913 w 772732"/>
                    <a:gd name="connsiteY5" fmla="*/ 309093 h 643944"/>
                    <a:gd name="connsiteX6" fmla="*/ 772732 w 772732"/>
                    <a:gd name="connsiteY6" fmla="*/ 540913 h 64394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772732" h="643944">
                      <a:moveTo>
                        <a:pt x="695459" y="437882"/>
                      </a:moveTo>
                      <a:lnTo>
                        <a:pt x="373487" y="0"/>
                      </a:lnTo>
                      <a:lnTo>
                        <a:pt x="0" y="643944"/>
                      </a:lnTo>
                      <a:lnTo>
                        <a:pt x="283335" y="309093"/>
                      </a:lnTo>
                      <a:lnTo>
                        <a:pt x="412124" y="463640"/>
                      </a:lnTo>
                      <a:lnTo>
                        <a:pt x="540913" y="309093"/>
                      </a:lnTo>
                      <a:lnTo>
                        <a:pt x="772732" y="540913"/>
                      </a:lnTo>
                    </a:path>
                  </a:pathLst>
                </a:custGeom>
                <a:solidFill>
                  <a:sysClr val="window" lastClr="FFFFFF"/>
                </a:solidFill>
                <a:ln w="9525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grpSp>
              <p:nvGrpSpPr>
                <p:cNvPr id="1787" name="Group 3043"/>
                <p:cNvGrpSpPr/>
                <p:nvPr/>
              </p:nvGrpSpPr>
              <p:grpSpPr>
                <a:xfrm>
                  <a:off x="5786445" y="3357559"/>
                  <a:ext cx="469698" cy="1302728"/>
                  <a:chOff x="1428728" y="4357694"/>
                  <a:chExt cx="1612707" cy="2874366"/>
                </a:xfrm>
                <a:solidFill>
                  <a:srgbClr val="FF0000"/>
                </a:solidFill>
                <a:effectLst>
                  <a:outerShdw blurRad="76200" dir="13500000" sy="23000" kx="1200000" algn="br" rotWithShape="0">
                    <a:prstClr val="black">
                      <a:alpha val="20000"/>
                    </a:prstClr>
                  </a:outerShdw>
                </a:effectLst>
              </p:grpSpPr>
              <p:sp>
                <p:nvSpPr>
                  <p:cNvPr id="1797" name="Oval 1796"/>
                  <p:cNvSpPr/>
                  <p:nvPr/>
                </p:nvSpPr>
                <p:spPr>
                  <a:xfrm>
                    <a:off x="1779819" y="4357694"/>
                    <a:ext cx="893849" cy="585798"/>
                  </a:xfrm>
                  <a:prstGeom prst="ellipse">
                    <a:avLst/>
                  </a:prstGeom>
                  <a:grpFill/>
                  <a:ln w="25400" cap="flat" cmpd="sng" algn="ctr">
                    <a:noFill/>
                    <a:prstDash val="solid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798" name="Rectangle 1797"/>
                  <p:cNvSpPr/>
                  <p:nvPr/>
                </p:nvSpPr>
                <p:spPr>
                  <a:xfrm>
                    <a:off x="1715973" y="5041125"/>
                    <a:ext cx="1021542" cy="1073963"/>
                  </a:xfrm>
                  <a:prstGeom prst="rect">
                    <a:avLst/>
                  </a:prstGeom>
                  <a:grpFill/>
                  <a:ln w="25400" cap="flat" cmpd="sng" algn="ctr">
                    <a:noFill/>
                    <a:prstDash val="solid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799" name="Rectangle 1798"/>
                  <p:cNvSpPr/>
                  <p:nvPr/>
                </p:nvSpPr>
                <p:spPr>
                  <a:xfrm>
                    <a:off x="1830018" y="6158097"/>
                    <a:ext cx="255385" cy="1073963"/>
                  </a:xfrm>
                  <a:prstGeom prst="rect">
                    <a:avLst/>
                  </a:prstGeom>
                  <a:grpFill/>
                  <a:ln w="25400" cap="flat" cmpd="sng" algn="ctr">
                    <a:noFill/>
                    <a:prstDash val="solid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00" name="Rectangle 1799"/>
                  <p:cNvSpPr/>
                  <p:nvPr/>
                </p:nvSpPr>
                <p:spPr>
                  <a:xfrm>
                    <a:off x="2368084" y="6158097"/>
                    <a:ext cx="255385" cy="1073963"/>
                  </a:xfrm>
                  <a:prstGeom prst="rect">
                    <a:avLst/>
                  </a:prstGeom>
                  <a:grpFill/>
                  <a:ln w="25400" cap="flat" cmpd="sng" algn="ctr">
                    <a:noFill/>
                    <a:prstDash val="solid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01" name="Rectangle 1800"/>
                  <p:cNvSpPr/>
                  <p:nvPr/>
                </p:nvSpPr>
                <p:spPr>
                  <a:xfrm>
                    <a:off x="1428728" y="5072074"/>
                    <a:ext cx="255385" cy="781064"/>
                  </a:xfrm>
                  <a:prstGeom prst="rect">
                    <a:avLst/>
                  </a:prstGeom>
                  <a:grpFill/>
                  <a:ln w="25400" cap="flat" cmpd="sng" algn="ctr">
                    <a:noFill/>
                    <a:prstDash val="solid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02" name="Rectangle 1801"/>
                  <p:cNvSpPr/>
                  <p:nvPr/>
                </p:nvSpPr>
                <p:spPr>
                  <a:xfrm>
                    <a:off x="2786050" y="5072074"/>
                    <a:ext cx="255385" cy="781064"/>
                  </a:xfrm>
                  <a:prstGeom prst="rect">
                    <a:avLst/>
                  </a:prstGeom>
                  <a:grpFill/>
                  <a:ln w="25400" cap="flat" cmpd="sng" algn="ctr">
                    <a:noFill/>
                    <a:prstDash val="solid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03" name="Oval 1802"/>
                  <p:cNvSpPr/>
                  <p:nvPr/>
                </p:nvSpPr>
                <p:spPr>
                  <a:xfrm>
                    <a:off x="1442376" y="5888386"/>
                    <a:ext cx="214314" cy="214314"/>
                  </a:xfrm>
                  <a:prstGeom prst="ellipse">
                    <a:avLst/>
                  </a:prstGeom>
                  <a:grpFill/>
                  <a:ln w="25400" cap="flat" cmpd="sng" algn="ctr">
                    <a:noFill/>
                    <a:prstDash val="solid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04" name="Oval 1803"/>
                  <p:cNvSpPr/>
                  <p:nvPr/>
                </p:nvSpPr>
                <p:spPr>
                  <a:xfrm>
                    <a:off x="2799698" y="5888386"/>
                    <a:ext cx="214314" cy="214314"/>
                  </a:xfrm>
                  <a:prstGeom prst="ellipse">
                    <a:avLst/>
                  </a:prstGeom>
                  <a:grpFill/>
                  <a:ln w="25400" cap="flat" cmpd="sng" algn="ctr">
                    <a:noFill/>
                    <a:prstDash val="solid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1788" name="Group 3044"/>
                <p:cNvGrpSpPr/>
                <p:nvPr/>
              </p:nvGrpSpPr>
              <p:grpSpPr>
                <a:xfrm>
                  <a:off x="4786313" y="4000501"/>
                  <a:ext cx="469698" cy="1302728"/>
                  <a:chOff x="1428728" y="4357694"/>
                  <a:chExt cx="1612707" cy="2874366"/>
                </a:xfrm>
                <a:solidFill>
                  <a:srgbClr val="4BACC6">
                    <a:lumMod val="75000"/>
                  </a:srgbClr>
                </a:solidFill>
                <a:effectLst>
                  <a:outerShdw blurRad="76200" dir="13500000" sy="23000" kx="1200000" algn="br" rotWithShape="0">
                    <a:prstClr val="black">
                      <a:alpha val="20000"/>
                    </a:prstClr>
                  </a:outerShdw>
                </a:effectLst>
              </p:grpSpPr>
              <p:sp>
                <p:nvSpPr>
                  <p:cNvPr id="1789" name="Oval 1788"/>
                  <p:cNvSpPr/>
                  <p:nvPr/>
                </p:nvSpPr>
                <p:spPr>
                  <a:xfrm>
                    <a:off x="1779819" y="4357694"/>
                    <a:ext cx="893849" cy="585798"/>
                  </a:xfrm>
                  <a:prstGeom prst="ellipse">
                    <a:avLst/>
                  </a:prstGeom>
                  <a:grpFill/>
                  <a:ln w="25400" cap="flat" cmpd="sng" algn="ctr">
                    <a:noFill/>
                    <a:prstDash val="solid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790" name="Rectangle 1789"/>
                  <p:cNvSpPr/>
                  <p:nvPr/>
                </p:nvSpPr>
                <p:spPr>
                  <a:xfrm>
                    <a:off x="1715973" y="5041125"/>
                    <a:ext cx="1021542" cy="1073963"/>
                  </a:xfrm>
                  <a:prstGeom prst="rect">
                    <a:avLst/>
                  </a:prstGeom>
                  <a:grpFill/>
                  <a:ln w="25400" cap="flat" cmpd="sng" algn="ctr">
                    <a:noFill/>
                    <a:prstDash val="solid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791" name="Rectangle 1790"/>
                  <p:cNvSpPr/>
                  <p:nvPr/>
                </p:nvSpPr>
                <p:spPr>
                  <a:xfrm>
                    <a:off x="1830018" y="6158097"/>
                    <a:ext cx="255385" cy="1073963"/>
                  </a:xfrm>
                  <a:prstGeom prst="rect">
                    <a:avLst/>
                  </a:prstGeom>
                  <a:grpFill/>
                  <a:ln w="25400" cap="flat" cmpd="sng" algn="ctr">
                    <a:noFill/>
                    <a:prstDash val="solid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792" name="Rectangle 1791"/>
                  <p:cNvSpPr/>
                  <p:nvPr/>
                </p:nvSpPr>
                <p:spPr>
                  <a:xfrm>
                    <a:off x="2368084" y="6158097"/>
                    <a:ext cx="255385" cy="1073963"/>
                  </a:xfrm>
                  <a:prstGeom prst="rect">
                    <a:avLst/>
                  </a:prstGeom>
                  <a:grpFill/>
                  <a:ln w="25400" cap="flat" cmpd="sng" algn="ctr">
                    <a:noFill/>
                    <a:prstDash val="solid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793" name="Rectangle 1792"/>
                  <p:cNvSpPr/>
                  <p:nvPr/>
                </p:nvSpPr>
                <p:spPr>
                  <a:xfrm>
                    <a:off x="1428728" y="5072074"/>
                    <a:ext cx="255385" cy="781064"/>
                  </a:xfrm>
                  <a:prstGeom prst="rect">
                    <a:avLst/>
                  </a:prstGeom>
                  <a:grpFill/>
                  <a:ln w="25400" cap="flat" cmpd="sng" algn="ctr">
                    <a:noFill/>
                    <a:prstDash val="solid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794" name="Rectangle 1793"/>
                  <p:cNvSpPr/>
                  <p:nvPr/>
                </p:nvSpPr>
                <p:spPr>
                  <a:xfrm>
                    <a:off x="2786050" y="5072074"/>
                    <a:ext cx="255385" cy="781064"/>
                  </a:xfrm>
                  <a:prstGeom prst="rect">
                    <a:avLst/>
                  </a:prstGeom>
                  <a:grpFill/>
                  <a:ln w="25400" cap="flat" cmpd="sng" algn="ctr">
                    <a:noFill/>
                    <a:prstDash val="solid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795" name="Oval 1794"/>
                  <p:cNvSpPr/>
                  <p:nvPr/>
                </p:nvSpPr>
                <p:spPr>
                  <a:xfrm>
                    <a:off x="1442376" y="5888386"/>
                    <a:ext cx="214314" cy="214314"/>
                  </a:xfrm>
                  <a:prstGeom prst="ellipse">
                    <a:avLst/>
                  </a:prstGeom>
                  <a:grpFill/>
                  <a:ln w="25400" cap="flat" cmpd="sng" algn="ctr">
                    <a:noFill/>
                    <a:prstDash val="solid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796" name="Oval 1795"/>
                  <p:cNvSpPr/>
                  <p:nvPr/>
                </p:nvSpPr>
                <p:spPr>
                  <a:xfrm>
                    <a:off x="2799698" y="5888386"/>
                    <a:ext cx="214314" cy="214314"/>
                  </a:xfrm>
                  <a:prstGeom prst="ellipse">
                    <a:avLst/>
                  </a:prstGeom>
                  <a:grpFill/>
                  <a:ln w="25400" cap="flat" cmpd="sng" algn="ctr">
                    <a:noFill/>
                    <a:prstDash val="solid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</p:grpSp>
          </p:grpSp>
        </p:grpSp>
      </p:grpSp>
      <p:pic>
        <p:nvPicPr>
          <p:cNvPr id="1808" name="Picture 4" descr="C:\Users\ManuelOliveira\AppData\Local\Microsoft\Windows\Temporary Internet Files\Content.IE5\TTTBUN31\MCj0230315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7502" y="3319480"/>
            <a:ext cx="714380" cy="802118"/>
          </a:xfrm>
          <a:prstGeom prst="rect">
            <a:avLst/>
          </a:prstGeom>
          <a:noFill/>
        </p:spPr>
      </p:pic>
      <p:grpSp>
        <p:nvGrpSpPr>
          <p:cNvPr id="2299" name="Group 2298"/>
          <p:cNvGrpSpPr/>
          <p:nvPr/>
        </p:nvGrpSpPr>
        <p:grpSpPr>
          <a:xfrm>
            <a:off x="7215206" y="1819282"/>
            <a:ext cx="1071570" cy="1071570"/>
            <a:chOff x="3571868" y="928670"/>
            <a:chExt cx="1071570" cy="1071570"/>
          </a:xfrm>
        </p:grpSpPr>
        <p:sp>
          <p:nvSpPr>
            <p:cNvPr id="1705" name="Oval 1704"/>
            <p:cNvSpPr/>
            <p:nvPr/>
          </p:nvSpPr>
          <p:spPr>
            <a:xfrm>
              <a:off x="3643306" y="1643050"/>
              <a:ext cx="1000132" cy="357190"/>
            </a:xfrm>
            <a:prstGeom prst="ellipse">
              <a:avLst/>
            </a:prstGeom>
            <a:solidFill>
              <a:srgbClr val="4F81BD"/>
            </a:solidFill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1809" name="Group 1808"/>
            <p:cNvGrpSpPr/>
            <p:nvPr/>
          </p:nvGrpSpPr>
          <p:grpSpPr>
            <a:xfrm>
              <a:off x="3571868" y="928670"/>
              <a:ext cx="804574" cy="916006"/>
              <a:chOff x="3410236" y="549638"/>
              <a:chExt cx="1088739" cy="1223600"/>
            </a:xfrm>
          </p:grpSpPr>
          <p:grpSp>
            <p:nvGrpSpPr>
              <p:cNvPr id="1810" name="Group 148"/>
              <p:cNvGrpSpPr>
                <a:grpSpLocks noChangeAspect="1"/>
              </p:cNvGrpSpPr>
              <p:nvPr/>
            </p:nvGrpSpPr>
            <p:grpSpPr bwMode="auto">
              <a:xfrm>
                <a:off x="3714750" y="1000125"/>
                <a:ext cx="784225" cy="773113"/>
                <a:chOff x="2340" y="630"/>
                <a:chExt cx="494" cy="487"/>
              </a:xfrm>
            </p:grpSpPr>
            <p:sp>
              <p:nvSpPr>
                <p:cNvPr id="1816" name="AutoShape 147"/>
                <p:cNvSpPr>
                  <a:spLocks noChangeAspect="1" noChangeArrowheads="1" noTextEdit="1"/>
                </p:cNvSpPr>
                <p:nvPr/>
              </p:nvSpPr>
              <p:spPr bwMode="auto">
                <a:xfrm>
                  <a:off x="2340" y="630"/>
                  <a:ext cx="494" cy="48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17" name="Freeform 149"/>
                <p:cNvSpPr>
                  <a:spLocks/>
                </p:cNvSpPr>
                <p:nvPr/>
              </p:nvSpPr>
              <p:spPr bwMode="auto">
                <a:xfrm>
                  <a:off x="2342" y="632"/>
                  <a:ext cx="490" cy="483"/>
                </a:xfrm>
                <a:custGeom>
                  <a:avLst/>
                  <a:gdLst/>
                  <a:ahLst/>
                  <a:cxnLst>
                    <a:cxn ang="0">
                      <a:pos x="925" y="484"/>
                    </a:cxn>
                    <a:cxn ang="0">
                      <a:pos x="891" y="447"/>
                    </a:cxn>
                    <a:cxn ang="0">
                      <a:pos x="883" y="415"/>
                    </a:cxn>
                    <a:cxn ang="0">
                      <a:pos x="883" y="387"/>
                    </a:cxn>
                    <a:cxn ang="0">
                      <a:pos x="890" y="335"/>
                    </a:cxn>
                    <a:cxn ang="0">
                      <a:pos x="895" y="270"/>
                    </a:cxn>
                    <a:cxn ang="0">
                      <a:pos x="895" y="255"/>
                    </a:cxn>
                    <a:cxn ang="0">
                      <a:pos x="886" y="213"/>
                    </a:cxn>
                    <a:cxn ang="0">
                      <a:pos x="858" y="154"/>
                    </a:cxn>
                    <a:cxn ang="0">
                      <a:pos x="787" y="77"/>
                    </a:cxn>
                    <a:cxn ang="0">
                      <a:pos x="749" y="42"/>
                    </a:cxn>
                    <a:cxn ang="0">
                      <a:pos x="712" y="17"/>
                    </a:cxn>
                    <a:cxn ang="0">
                      <a:pos x="670" y="4"/>
                    </a:cxn>
                    <a:cxn ang="0">
                      <a:pos x="598" y="2"/>
                    </a:cxn>
                    <a:cxn ang="0">
                      <a:pos x="511" y="20"/>
                    </a:cxn>
                    <a:cxn ang="0">
                      <a:pos x="434" y="52"/>
                    </a:cxn>
                    <a:cxn ang="0">
                      <a:pos x="362" y="92"/>
                    </a:cxn>
                    <a:cxn ang="0">
                      <a:pos x="257" y="171"/>
                    </a:cxn>
                    <a:cxn ang="0">
                      <a:pos x="163" y="266"/>
                    </a:cxn>
                    <a:cxn ang="0">
                      <a:pos x="109" y="337"/>
                    </a:cxn>
                    <a:cxn ang="0">
                      <a:pos x="41" y="454"/>
                    </a:cxn>
                    <a:cxn ang="0">
                      <a:pos x="15" y="521"/>
                    </a:cxn>
                    <a:cxn ang="0">
                      <a:pos x="2" y="583"/>
                    </a:cxn>
                    <a:cxn ang="0">
                      <a:pos x="0" y="643"/>
                    </a:cxn>
                    <a:cxn ang="0">
                      <a:pos x="7" y="680"/>
                    </a:cxn>
                    <a:cxn ang="0">
                      <a:pos x="30" y="735"/>
                    </a:cxn>
                    <a:cxn ang="0">
                      <a:pos x="67" y="780"/>
                    </a:cxn>
                    <a:cxn ang="0">
                      <a:pos x="116" y="827"/>
                    </a:cxn>
                    <a:cxn ang="0">
                      <a:pos x="159" y="862"/>
                    </a:cxn>
                    <a:cxn ang="0">
                      <a:pos x="203" y="881"/>
                    </a:cxn>
                    <a:cxn ang="0">
                      <a:pos x="262" y="891"/>
                    </a:cxn>
                    <a:cxn ang="0">
                      <a:pos x="352" y="887"/>
                    </a:cxn>
                    <a:cxn ang="0">
                      <a:pos x="417" y="882"/>
                    </a:cxn>
                    <a:cxn ang="0">
                      <a:pos x="458" y="904"/>
                    </a:cxn>
                    <a:cxn ang="0">
                      <a:pos x="519" y="951"/>
                    </a:cxn>
                    <a:cxn ang="0">
                      <a:pos x="595" y="968"/>
                    </a:cxn>
                    <a:cxn ang="0">
                      <a:pos x="652" y="961"/>
                    </a:cxn>
                    <a:cxn ang="0">
                      <a:pos x="734" y="931"/>
                    </a:cxn>
                    <a:cxn ang="0">
                      <a:pos x="811" y="879"/>
                    </a:cxn>
                    <a:cxn ang="0">
                      <a:pos x="878" y="814"/>
                    </a:cxn>
                    <a:cxn ang="0">
                      <a:pos x="931" y="742"/>
                    </a:cxn>
                    <a:cxn ang="0">
                      <a:pos x="968" y="668"/>
                    </a:cxn>
                    <a:cxn ang="0">
                      <a:pos x="978" y="630"/>
                    </a:cxn>
                    <a:cxn ang="0">
                      <a:pos x="982" y="596"/>
                    </a:cxn>
                    <a:cxn ang="0">
                      <a:pos x="977" y="556"/>
                    </a:cxn>
                    <a:cxn ang="0">
                      <a:pos x="962" y="522"/>
                    </a:cxn>
                    <a:cxn ang="0">
                      <a:pos x="946" y="504"/>
                    </a:cxn>
                  </a:cxnLst>
                  <a:rect l="0" t="0" r="r" b="b"/>
                  <a:pathLst>
                    <a:path w="982" h="968">
                      <a:moveTo>
                        <a:pt x="946" y="504"/>
                      </a:moveTo>
                      <a:lnTo>
                        <a:pt x="925" y="484"/>
                      </a:lnTo>
                      <a:lnTo>
                        <a:pt x="925" y="484"/>
                      </a:lnTo>
                      <a:lnTo>
                        <a:pt x="905" y="464"/>
                      </a:lnTo>
                      <a:lnTo>
                        <a:pt x="896" y="456"/>
                      </a:lnTo>
                      <a:lnTo>
                        <a:pt x="891" y="447"/>
                      </a:lnTo>
                      <a:lnTo>
                        <a:pt x="888" y="437"/>
                      </a:lnTo>
                      <a:lnTo>
                        <a:pt x="885" y="427"/>
                      </a:lnTo>
                      <a:lnTo>
                        <a:pt x="883" y="415"/>
                      </a:lnTo>
                      <a:lnTo>
                        <a:pt x="883" y="402"/>
                      </a:lnTo>
                      <a:lnTo>
                        <a:pt x="883" y="402"/>
                      </a:lnTo>
                      <a:lnTo>
                        <a:pt x="883" y="387"/>
                      </a:lnTo>
                      <a:lnTo>
                        <a:pt x="883" y="387"/>
                      </a:lnTo>
                      <a:lnTo>
                        <a:pt x="885" y="362"/>
                      </a:lnTo>
                      <a:lnTo>
                        <a:pt x="890" y="335"/>
                      </a:lnTo>
                      <a:lnTo>
                        <a:pt x="890" y="335"/>
                      </a:lnTo>
                      <a:lnTo>
                        <a:pt x="893" y="303"/>
                      </a:lnTo>
                      <a:lnTo>
                        <a:pt x="895" y="270"/>
                      </a:lnTo>
                      <a:lnTo>
                        <a:pt x="895" y="270"/>
                      </a:lnTo>
                      <a:lnTo>
                        <a:pt x="895" y="255"/>
                      </a:lnTo>
                      <a:lnTo>
                        <a:pt x="895" y="255"/>
                      </a:lnTo>
                      <a:lnTo>
                        <a:pt x="893" y="241"/>
                      </a:lnTo>
                      <a:lnTo>
                        <a:pt x="891" y="226"/>
                      </a:lnTo>
                      <a:lnTo>
                        <a:pt x="886" y="213"/>
                      </a:lnTo>
                      <a:lnTo>
                        <a:pt x="883" y="201"/>
                      </a:lnTo>
                      <a:lnTo>
                        <a:pt x="871" y="176"/>
                      </a:lnTo>
                      <a:lnTo>
                        <a:pt x="858" y="154"/>
                      </a:lnTo>
                      <a:lnTo>
                        <a:pt x="841" y="134"/>
                      </a:lnTo>
                      <a:lnTo>
                        <a:pt x="824" y="114"/>
                      </a:lnTo>
                      <a:lnTo>
                        <a:pt x="787" y="77"/>
                      </a:lnTo>
                      <a:lnTo>
                        <a:pt x="761" y="52"/>
                      </a:lnTo>
                      <a:lnTo>
                        <a:pt x="761" y="52"/>
                      </a:lnTo>
                      <a:lnTo>
                        <a:pt x="749" y="42"/>
                      </a:lnTo>
                      <a:lnTo>
                        <a:pt x="737" y="32"/>
                      </a:lnTo>
                      <a:lnTo>
                        <a:pt x="724" y="24"/>
                      </a:lnTo>
                      <a:lnTo>
                        <a:pt x="712" y="17"/>
                      </a:lnTo>
                      <a:lnTo>
                        <a:pt x="699" y="12"/>
                      </a:lnTo>
                      <a:lnTo>
                        <a:pt x="685" y="7"/>
                      </a:lnTo>
                      <a:lnTo>
                        <a:pt x="670" y="4"/>
                      </a:lnTo>
                      <a:lnTo>
                        <a:pt x="657" y="2"/>
                      </a:lnTo>
                      <a:lnTo>
                        <a:pt x="627" y="0"/>
                      </a:lnTo>
                      <a:lnTo>
                        <a:pt x="598" y="2"/>
                      </a:lnTo>
                      <a:lnTo>
                        <a:pt x="568" y="5"/>
                      </a:lnTo>
                      <a:lnTo>
                        <a:pt x="540" y="12"/>
                      </a:lnTo>
                      <a:lnTo>
                        <a:pt x="511" y="20"/>
                      </a:lnTo>
                      <a:lnTo>
                        <a:pt x="484" y="30"/>
                      </a:lnTo>
                      <a:lnTo>
                        <a:pt x="458" y="41"/>
                      </a:lnTo>
                      <a:lnTo>
                        <a:pt x="434" y="52"/>
                      </a:lnTo>
                      <a:lnTo>
                        <a:pt x="392" y="74"/>
                      </a:lnTo>
                      <a:lnTo>
                        <a:pt x="362" y="92"/>
                      </a:lnTo>
                      <a:lnTo>
                        <a:pt x="362" y="92"/>
                      </a:lnTo>
                      <a:lnTo>
                        <a:pt x="325" y="117"/>
                      </a:lnTo>
                      <a:lnTo>
                        <a:pt x="290" y="143"/>
                      </a:lnTo>
                      <a:lnTo>
                        <a:pt x="257" y="171"/>
                      </a:lnTo>
                      <a:lnTo>
                        <a:pt x="223" y="201"/>
                      </a:lnTo>
                      <a:lnTo>
                        <a:pt x="193" y="233"/>
                      </a:lnTo>
                      <a:lnTo>
                        <a:pt x="163" y="266"/>
                      </a:lnTo>
                      <a:lnTo>
                        <a:pt x="134" y="302"/>
                      </a:lnTo>
                      <a:lnTo>
                        <a:pt x="109" y="337"/>
                      </a:lnTo>
                      <a:lnTo>
                        <a:pt x="109" y="337"/>
                      </a:lnTo>
                      <a:lnTo>
                        <a:pt x="77" y="385"/>
                      </a:lnTo>
                      <a:lnTo>
                        <a:pt x="51" y="432"/>
                      </a:lnTo>
                      <a:lnTo>
                        <a:pt x="41" y="454"/>
                      </a:lnTo>
                      <a:lnTo>
                        <a:pt x="30" y="477"/>
                      </a:lnTo>
                      <a:lnTo>
                        <a:pt x="22" y="499"/>
                      </a:lnTo>
                      <a:lnTo>
                        <a:pt x="15" y="521"/>
                      </a:lnTo>
                      <a:lnTo>
                        <a:pt x="9" y="543"/>
                      </a:lnTo>
                      <a:lnTo>
                        <a:pt x="5" y="563"/>
                      </a:lnTo>
                      <a:lnTo>
                        <a:pt x="2" y="583"/>
                      </a:lnTo>
                      <a:lnTo>
                        <a:pt x="0" y="603"/>
                      </a:lnTo>
                      <a:lnTo>
                        <a:pt x="0" y="623"/>
                      </a:lnTo>
                      <a:lnTo>
                        <a:pt x="0" y="643"/>
                      </a:lnTo>
                      <a:lnTo>
                        <a:pt x="4" y="661"/>
                      </a:lnTo>
                      <a:lnTo>
                        <a:pt x="7" y="680"/>
                      </a:lnTo>
                      <a:lnTo>
                        <a:pt x="7" y="680"/>
                      </a:lnTo>
                      <a:lnTo>
                        <a:pt x="12" y="700"/>
                      </a:lnTo>
                      <a:lnTo>
                        <a:pt x="20" y="718"/>
                      </a:lnTo>
                      <a:lnTo>
                        <a:pt x="30" y="735"/>
                      </a:lnTo>
                      <a:lnTo>
                        <a:pt x="42" y="750"/>
                      </a:lnTo>
                      <a:lnTo>
                        <a:pt x="54" y="765"/>
                      </a:lnTo>
                      <a:lnTo>
                        <a:pt x="67" y="780"/>
                      </a:lnTo>
                      <a:lnTo>
                        <a:pt x="96" y="807"/>
                      </a:lnTo>
                      <a:lnTo>
                        <a:pt x="116" y="827"/>
                      </a:lnTo>
                      <a:lnTo>
                        <a:pt x="116" y="827"/>
                      </a:lnTo>
                      <a:lnTo>
                        <a:pt x="131" y="840"/>
                      </a:lnTo>
                      <a:lnTo>
                        <a:pt x="144" y="852"/>
                      </a:lnTo>
                      <a:lnTo>
                        <a:pt x="159" y="862"/>
                      </a:lnTo>
                      <a:lnTo>
                        <a:pt x="175" y="869"/>
                      </a:lnTo>
                      <a:lnTo>
                        <a:pt x="188" y="876"/>
                      </a:lnTo>
                      <a:lnTo>
                        <a:pt x="203" y="881"/>
                      </a:lnTo>
                      <a:lnTo>
                        <a:pt x="218" y="886"/>
                      </a:lnTo>
                      <a:lnTo>
                        <a:pt x="233" y="889"/>
                      </a:lnTo>
                      <a:lnTo>
                        <a:pt x="262" y="891"/>
                      </a:lnTo>
                      <a:lnTo>
                        <a:pt x="292" y="891"/>
                      </a:lnTo>
                      <a:lnTo>
                        <a:pt x="322" y="889"/>
                      </a:lnTo>
                      <a:lnTo>
                        <a:pt x="352" y="887"/>
                      </a:lnTo>
                      <a:lnTo>
                        <a:pt x="352" y="887"/>
                      </a:lnTo>
                      <a:lnTo>
                        <a:pt x="394" y="884"/>
                      </a:lnTo>
                      <a:lnTo>
                        <a:pt x="417" y="882"/>
                      </a:lnTo>
                      <a:lnTo>
                        <a:pt x="439" y="882"/>
                      </a:lnTo>
                      <a:lnTo>
                        <a:pt x="439" y="882"/>
                      </a:lnTo>
                      <a:lnTo>
                        <a:pt x="458" y="904"/>
                      </a:lnTo>
                      <a:lnTo>
                        <a:pt x="476" y="924"/>
                      </a:lnTo>
                      <a:lnTo>
                        <a:pt x="498" y="939"/>
                      </a:lnTo>
                      <a:lnTo>
                        <a:pt x="519" y="951"/>
                      </a:lnTo>
                      <a:lnTo>
                        <a:pt x="543" y="961"/>
                      </a:lnTo>
                      <a:lnTo>
                        <a:pt x="568" y="966"/>
                      </a:lnTo>
                      <a:lnTo>
                        <a:pt x="595" y="968"/>
                      </a:lnTo>
                      <a:lnTo>
                        <a:pt x="623" y="966"/>
                      </a:lnTo>
                      <a:lnTo>
                        <a:pt x="623" y="966"/>
                      </a:lnTo>
                      <a:lnTo>
                        <a:pt x="652" y="961"/>
                      </a:lnTo>
                      <a:lnTo>
                        <a:pt x="679" y="954"/>
                      </a:lnTo>
                      <a:lnTo>
                        <a:pt x="705" y="944"/>
                      </a:lnTo>
                      <a:lnTo>
                        <a:pt x="734" y="931"/>
                      </a:lnTo>
                      <a:lnTo>
                        <a:pt x="759" y="916"/>
                      </a:lnTo>
                      <a:lnTo>
                        <a:pt x="786" y="897"/>
                      </a:lnTo>
                      <a:lnTo>
                        <a:pt x="811" y="879"/>
                      </a:lnTo>
                      <a:lnTo>
                        <a:pt x="834" y="859"/>
                      </a:lnTo>
                      <a:lnTo>
                        <a:pt x="856" y="837"/>
                      </a:lnTo>
                      <a:lnTo>
                        <a:pt x="878" y="814"/>
                      </a:lnTo>
                      <a:lnTo>
                        <a:pt x="898" y="790"/>
                      </a:lnTo>
                      <a:lnTo>
                        <a:pt x="916" y="765"/>
                      </a:lnTo>
                      <a:lnTo>
                        <a:pt x="931" y="742"/>
                      </a:lnTo>
                      <a:lnTo>
                        <a:pt x="946" y="717"/>
                      </a:lnTo>
                      <a:lnTo>
                        <a:pt x="958" y="692"/>
                      </a:lnTo>
                      <a:lnTo>
                        <a:pt x="968" y="668"/>
                      </a:lnTo>
                      <a:lnTo>
                        <a:pt x="968" y="668"/>
                      </a:lnTo>
                      <a:lnTo>
                        <a:pt x="973" y="648"/>
                      </a:lnTo>
                      <a:lnTo>
                        <a:pt x="978" y="630"/>
                      </a:lnTo>
                      <a:lnTo>
                        <a:pt x="980" y="613"/>
                      </a:lnTo>
                      <a:lnTo>
                        <a:pt x="982" y="596"/>
                      </a:lnTo>
                      <a:lnTo>
                        <a:pt x="982" y="596"/>
                      </a:lnTo>
                      <a:lnTo>
                        <a:pt x="980" y="581"/>
                      </a:lnTo>
                      <a:lnTo>
                        <a:pt x="978" y="569"/>
                      </a:lnTo>
                      <a:lnTo>
                        <a:pt x="977" y="556"/>
                      </a:lnTo>
                      <a:lnTo>
                        <a:pt x="972" y="544"/>
                      </a:lnTo>
                      <a:lnTo>
                        <a:pt x="967" y="534"/>
                      </a:lnTo>
                      <a:lnTo>
                        <a:pt x="962" y="522"/>
                      </a:lnTo>
                      <a:lnTo>
                        <a:pt x="953" y="514"/>
                      </a:lnTo>
                      <a:lnTo>
                        <a:pt x="946" y="504"/>
                      </a:lnTo>
                      <a:lnTo>
                        <a:pt x="946" y="50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18" name="Freeform 150"/>
                <p:cNvSpPr>
                  <a:spLocks/>
                </p:cNvSpPr>
                <p:nvPr/>
              </p:nvSpPr>
              <p:spPr bwMode="auto">
                <a:xfrm>
                  <a:off x="2564" y="855"/>
                  <a:ext cx="255" cy="254"/>
                </a:xfrm>
                <a:custGeom>
                  <a:avLst/>
                  <a:gdLst/>
                  <a:ahLst/>
                  <a:cxnLst>
                    <a:cxn ang="0">
                      <a:pos x="437" y="24"/>
                    </a:cxn>
                    <a:cxn ang="0">
                      <a:pos x="412" y="7"/>
                    </a:cxn>
                    <a:cxn ang="0">
                      <a:pos x="382" y="0"/>
                    </a:cxn>
                    <a:cxn ang="0">
                      <a:pos x="345" y="2"/>
                    </a:cxn>
                    <a:cxn ang="0">
                      <a:pos x="305" y="12"/>
                    </a:cxn>
                    <a:cxn ang="0">
                      <a:pos x="261" y="30"/>
                    </a:cxn>
                    <a:cxn ang="0">
                      <a:pos x="217" y="55"/>
                    </a:cxn>
                    <a:cxn ang="0">
                      <a:pos x="172" y="89"/>
                    </a:cxn>
                    <a:cxn ang="0">
                      <a:pos x="129" y="129"/>
                    </a:cxn>
                    <a:cxn ang="0">
                      <a:pos x="109" y="151"/>
                    </a:cxn>
                    <a:cxn ang="0">
                      <a:pos x="72" y="194"/>
                    </a:cxn>
                    <a:cxn ang="0">
                      <a:pos x="42" y="239"/>
                    </a:cxn>
                    <a:cxn ang="0">
                      <a:pos x="20" y="283"/>
                    </a:cxn>
                    <a:cxn ang="0">
                      <a:pos x="6" y="325"/>
                    </a:cxn>
                    <a:cxn ang="0">
                      <a:pos x="0" y="363"/>
                    </a:cxn>
                    <a:cxn ang="0">
                      <a:pos x="1" y="397"/>
                    </a:cxn>
                    <a:cxn ang="0">
                      <a:pos x="13" y="425"/>
                    </a:cxn>
                    <a:cxn ang="0">
                      <a:pos x="23" y="437"/>
                    </a:cxn>
                    <a:cxn ang="0">
                      <a:pos x="72" y="486"/>
                    </a:cxn>
                    <a:cxn ang="0">
                      <a:pos x="95" y="502"/>
                    </a:cxn>
                    <a:cxn ang="0">
                      <a:pos x="127" y="509"/>
                    </a:cxn>
                    <a:cxn ang="0">
                      <a:pos x="164" y="507"/>
                    </a:cxn>
                    <a:cxn ang="0">
                      <a:pos x="204" y="497"/>
                    </a:cxn>
                    <a:cxn ang="0">
                      <a:pos x="248" y="479"/>
                    </a:cxn>
                    <a:cxn ang="0">
                      <a:pos x="291" y="452"/>
                    </a:cxn>
                    <a:cxn ang="0">
                      <a:pos x="336" y="420"/>
                    </a:cxn>
                    <a:cxn ang="0">
                      <a:pos x="380" y="380"/>
                    </a:cxn>
                    <a:cxn ang="0">
                      <a:pos x="400" y="358"/>
                    </a:cxn>
                    <a:cxn ang="0">
                      <a:pos x="437" y="313"/>
                    </a:cxn>
                    <a:cxn ang="0">
                      <a:pos x="467" y="270"/>
                    </a:cxn>
                    <a:cxn ang="0">
                      <a:pos x="489" y="224"/>
                    </a:cxn>
                    <a:cxn ang="0">
                      <a:pos x="502" y="183"/>
                    </a:cxn>
                    <a:cxn ang="0">
                      <a:pos x="509" y="144"/>
                    </a:cxn>
                    <a:cxn ang="0">
                      <a:pos x="507" y="111"/>
                    </a:cxn>
                    <a:cxn ang="0">
                      <a:pos x="495" y="82"/>
                    </a:cxn>
                    <a:cxn ang="0">
                      <a:pos x="485" y="72"/>
                    </a:cxn>
                    <a:cxn ang="0">
                      <a:pos x="437" y="24"/>
                    </a:cxn>
                  </a:cxnLst>
                  <a:rect l="0" t="0" r="r" b="b"/>
                  <a:pathLst>
                    <a:path w="509" h="509">
                      <a:moveTo>
                        <a:pt x="437" y="24"/>
                      </a:moveTo>
                      <a:lnTo>
                        <a:pt x="437" y="24"/>
                      </a:lnTo>
                      <a:lnTo>
                        <a:pt x="425" y="14"/>
                      </a:lnTo>
                      <a:lnTo>
                        <a:pt x="412" y="7"/>
                      </a:lnTo>
                      <a:lnTo>
                        <a:pt x="398" y="2"/>
                      </a:lnTo>
                      <a:lnTo>
                        <a:pt x="382" y="0"/>
                      </a:lnTo>
                      <a:lnTo>
                        <a:pt x="363" y="0"/>
                      </a:lnTo>
                      <a:lnTo>
                        <a:pt x="345" y="2"/>
                      </a:lnTo>
                      <a:lnTo>
                        <a:pt x="325" y="5"/>
                      </a:lnTo>
                      <a:lnTo>
                        <a:pt x="305" y="12"/>
                      </a:lnTo>
                      <a:lnTo>
                        <a:pt x="283" y="20"/>
                      </a:lnTo>
                      <a:lnTo>
                        <a:pt x="261" y="30"/>
                      </a:lnTo>
                      <a:lnTo>
                        <a:pt x="239" y="42"/>
                      </a:lnTo>
                      <a:lnTo>
                        <a:pt x="217" y="55"/>
                      </a:lnTo>
                      <a:lnTo>
                        <a:pt x="194" y="72"/>
                      </a:lnTo>
                      <a:lnTo>
                        <a:pt x="172" y="89"/>
                      </a:lnTo>
                      <a:lnTo>
                        <a:pt x="150" y="107"/>
                      </a:lnTo>
                      <a:lnTo>
                        <a:pt x="129" y="129"/>
                      </a:lnTo>
                      <a:lnTo>
                        <a:pt x="129" y="129"/>
                      </a:lnTo>
                      <a:lnTo>
                        <a:pt x="109" y="151"/>
                      </a:lnTo>
                      <a:lnTo>
                        <a:pt x="89" y="173"/>
                      </a:lnTo>
                      <a:lnTo>
                        <a:pt x="72" y="194"/>
                      </a:lnTo>
                      <a:lnTo>
                        <a:pt x="57" y="218"/>
                      </a:lnTo>
                      <a:lnTo>
                        <a:pt x="42" y="239"/>
                      </a:lnTo>
                      <a:lnTo>
                        <a:pt x="30" y="261"/>
                      </a:lnTo>
                      <a:lnTo>
                        <a:pt x="20" y="283"/>
                      </a:lnTo>
                      <a:lnTo>
                        <a:pt x="12" y="305"/>
                      </a:lnTo>
                      <a:lnTo>
                        <a:pt x="6" y="325"/>
                      </a:lnTo>
                      <a:lnTo>
                        <a:pt x="1" y="345"/>
                      </a:lnTo>
                      <a:lnTo>
                        <a:pt x="0" y="363"/>
                      </a:lnTo>
                      <a:lnTo>
                        <a:pt x="0" y="382"/>
                      </a:lnTo>
                      <a:lnTo>
                        <a:pt x="1" y="397"/>
                      </a:lnTo>
                      <a:lnTo>
                        <a:pt x="6" y="412"/>
                      </a:lnTo>
                      <a:lnTo>
                        <a:pt x="13" y="425"/>
                      </a:lnTo>
                      <a:lnTo>
                        <a:pt x="23" y="437"/>
                      </a:lnTo>
                      <a:lnTo>
                        <a:pt x="23" y="437"/>
                      </a:lnTo>
                      <a:lnTo>
                        <a:pt x="72" y="486"/>
                      </a:lnTo>
                      <a:lnTo>
                        <a:pt x="72" y="486"/>
                      </a:lnTo>
                      <a:lnTo>
                        <a:pt x="84" y="496"/>
                      </a:lnTo>
                      <a:lnTo>
                        <a:pt x="95" y="502"/>
                      </a:lnTo>
                      <a:lnTo>
                        <a:pt x="110" y="506"/>
                      </a:lnTo>
                      <a:lnTo>
                        <a:pt x="127" y="509"/>
                      </a:lnTo>
                      <a:lnTo>
                        <a:pt x="145" y="509"/>
                      </a:lnTo>
                      <a:lnTo>
                        <a:pt x="164" y="507"/>
                      </a:lnTo>
                      <a:lnTo>
                        <a:pt x="184" y="502"/>
                      </a:lnTo>
                      <a:lnTo>
                        <a:pt x="204" y="497"/>
                      </a:lnTo>
                      <a:lnTo>
                        <a:pt x="226" y="489"/>
                      </a:lnTo>
                      <a:lnTo>
                        <a:pt x="248" y="479"/>
                      </a:lnTo>
                      <a:lnTo>
                        <a:pt x="269" y="467"/>
                      </a:lnTo>
                      <a:lnTo>
                        <a:pt x="291" y="452"/>
                      </a:lnTo>
                      <a:lnTo>
                        <a:pt x="315" y="437"/>
                      </a:lnTo>
                      <a:lnTo>
                        <a:pt x="336" y="420"/>
                      </a:lnTo>
                      <a:lnTo>
                        <a:pt x="358" y="400"/>
                      </a:lnTo>
                      <a:lnTo>
                        <a:pt x="380" y="380"/>
                      </a:lnTo>
                      <a:lnTo>
                        <a:pt x="380" y="380"/>
                      </a:lnTo>
                      <a:lnTo>
                        <a:pt x="400" y="358"/>
                      </a:lnTo>
                      <a:lnTo>
                        <a:pt x="420" y="337"/>
                      </a:lnTo>
                      <a:lnTo>
                        <a:pt x="437" y="313"/>
                      </a:lnTo>
                      <a:lnTo>
                        <a:pt x="452" y="291"/>
                      </a:lnTo>
                      <a:lnTo>
                        <a:pt x="467" y="270"/>
                      </a:lnTo>
                      <a:lnTo>
                        <a:pt x="479" y="246"/>
                      </a:lnTo>
                      <a:lnTo>
                        <a:pt x="489" y="224"/>
                      </a:lnTo>
                      <a:lnTo>
                        <a:pt x="497" y="204"/>
                      </a:lnTo>
                      <a:lnTo>
                        <a:pt x="502" y="183"/>
                      </a:lnTo>
                      <a:lnTo>
                        <a:pt x="507" y="164"/>
                      </a:lnTo>
                      <a:lnTo>
                        <a:pt x="509" y="144"/>
                      </a:lnTo>
                      <a:lnTo>
                        <a:pt x="509" y="127"/>
                      </a:lnTo>
                      <a:lnTo>
                        <a:pt x="507" y="111"/>
                      </a:lnTo>
                      <a:lnTo>
                        <a:pt x="502" y="96"/>
                      </a:lnTo>
                      <a:lnTo>
                        <a:pt x="495" y="82"/>
                      </a:lnTo>
                      <a:lnTo>
                        <a:pt x="485" y="72"/>
                      </a:lnTo>
                      <a:lnTo>
                        <a:pt x="485" y="72"/>
                      </a:lnTo>
                      <a:lnTo>
                        <a:pt x="437" y="24"/>
                      </a:lnTo>
                      <a:lnTo>
                        <a:pt x="437" y="24"/>
                      </a:lnTo>
                      <a:close/>
                    </a:path>
                  </a:pathLst>
                </a:custGeom>
                <a:solidFill>
                  <a:srgbClr val="1A1A1A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19" name="Freeform 151"/>
                <p:cNvSpPr>
                  <a:spLocks/>
                </p:cNvSpPr>
                <p:nvPr/>
              </p:nvSpPr>
              <p:spPr bwMode="auto">
                <a:xfrm>
                  <a:off x="2564" y="854"/>
                  <a:ext cx="225" cy="225"/>
                </a:xfrm>
                <a:custGeom>
                  <a:avLst/>
                  <a:gdLst/>
                  <a:ahLst/>
                  <a:cxnLst>
                    <a:cxn ang="0">
                      <a:pos x="429" y="23"/>
                    </a:cxn>
                    <a:cxn ang="0">
                      <a:pos x="444" y="46"/>
                    </a:cxn>
                    <a:cxn ang="0">
                      <a:pos x="451" y="76"/>
                    </a:cxn>
                    <a:cxn ang="0">
                      <a:pos x="449" y="113"/>
                    </a:cxn>
                    <a:cxn ang="0">
                      <a:pos x="439" y="152"/>
                    </a:cxn>
                    <a:cxn ang="0">
                      <a:pos x="420" y="194"/>
                    </a:cxn>
                    <a:cxn ang="0">
                      <a:pos x="395" y="237"/>
                    </a:cxn>
                    <a:cxn ang="0">
                      <a:pos x="363" y="281"/>
                    </a:cxn>
                    <a:cxn ang="0">
                      <a:pos x="325" y="324"/>
                    </a:cxn>
                    <a:cxn ang="0">
                      <a:pos x="303" y="344"/>
                    </a:cxn>
                    <a:cxn ang="0">
                      <a:pos x="260" y="379"/>
                    </a:cxn>
                    <a:cxn ang="0">
                      <a:pos x="216" y="408"/>
                    </a:cxn>
                    <a:cxn ang="0">
                      <a:pos x="174" y="430"/>
                    </a:cxn>
                    <a:cxn ang="0">
                      <a:pos x="132" y="445"/>
                    </a:cxn>
                    <a:cxn ang="0">
                      <a:pos x="96" y="450"/>
                    </a:cxn>
                    <a:cxn ang="0">
                      <a:pos x="62" y="448"/>
                    </a:cxn>
                    <a:cxn ang="0">
                      <a:pos x="35" y="436"/>
                    </a:cxn>
                    <a:cxn ang="0">
                      <a:pos x="24" y="428"/>
                    </a:cxn>
                    <a:cxn ang="0">
                      <a:pos x="7" y="403"/>
                    </a:cxn>
                    <a:cxn ang="0">
                      <a:pos x="0" y="373"/>
                    </a:cxn>
                    <a:cxn ang="0">
                      <a:pos x="2" y="338"/>
                    </a:cxn>
                    <a:cxn ang="0">
                      <a:pos x="12" y="297"/>
                    </a:cxn>
                    <a:cxn ang="0">
                      <a:pos x="30" y="256"/>
                    </a:cxn>
                    <a:cxn ang="0">
                      <a:pos x="55" y="212"/>
                    </a:cxn>
                    <a:cxn ang="0">
                      <a:pos x="87" y="169"/>
                    </a:cxn>
                    <a:cxn ang="0">
                      <a:pos x="126" y="125"/>
                    </a:cxn>
                    <a:cxn ang="0">
                      <a:pos x="147" y="105"/>
                    </a:cxn>
                    <a:cxn ang="0">
                      <a:pos x="191" y="70"/>
                    </a:cxn>
                    <a:cxn ang="0">
                      <a:pos x="235" y="41"/>
                    </a:cxn>
                    <a:cxn ang="0">
                      <a:pos x="278" y="20"/>
                    </a:cxn>
                    <a:cxn ang="0">
                      <a:pos x="318" y="6"/>
                    </a:cxn>
                    <a:cxn ang="0">
                      <a:pos x="357" y="0"/>
                    </a:cxn>
                    <a:cxn ang="0">
                      <a:pos x="390" y="3"/>
                    </a:cxn>
                    <a:cxn ang="0">
                      <a:pos x="417" y="13"/>
                    </a:cxn>
                    <a:cxn ang="0">
                      <a:pos x="429" y="23"/>
                    </a:cxn>
                  </a:cxnLst>
                  <a:rect l="0" t="0" r="r" b="b"/>
                  <a:pathLst>
                    <a:path w="451" h="450">
                      <a:moveTo>
                        <a:pt x="429" y="23"/>
                      </a:moveTo>
                      <a:lnTo>
                        <a:pt x="429" y="23"/>
                      </a:lnTo>
                      <a:lnTo>
                        <a:pt x="437" y="33"/>
                      </a:lnTo>
                      <a:lnTo>
                        <a:pt x="444" y="46"/>
                      </a:lnTo>
                      <a:lnTo>
                        <a:pt x="449" y="61"/>
                      </a:lnTo>
                      <a:lnTo>
                        <a:pt x="451" y="76"/>
                      </a:lnTo>
                      <a:lnTo>
                        <a:pt x="451" y="95"/>
                      </a:lnTo>
                      <a:lnTo>
                        <a:pt x="449" y="113"/>
                      </a:lnTo>
                      <a:lnTo>
                        <a:pt x="446" y="132"/>
                      </a:lnTo>
                      <a:lnTo>
                        <a:pt x="439" y="152"/>
                      </a:lnTo>
                      <a:lnTo>
                        <a:pt x="430" y="172"/>
                      </a:lnTo>
                      <a:lnTo>
                        <a:pt x="420" y="194"/>
                      </a:lnTo>
                      <a:lnTo>
                        <a:pt x="409" y="215"/>
                      </a:lnTo>
                      <a:lnTo>
                        <a:pt x="395" y="237"/>
                      </a:lnTo>
                      <a:lnTo>
                        <a:pt x="380" y="259"/>
                      </a:lnTo>
                      <a:lnTo>
                        <a:pt x="363" y="281"/>
                      </a:lnTo>
                      <a:lnTo>
                        <a:pt x="345" y="302"/>
                      </a:lnTo>
                      <a:lnTo>
                        <a:pt x="325" y="324"/>
                      </a:lnTo>
                      <a:lnTo>
                        <a:pt x="325" y="324"/>
                      </a:lnTo>
                      <a:lnTo>
                        <a:pt x="303" y="344"/>
                      </a:lnTo>
                      <a:lnTo>
                        <a:pt x="281" y="363"/>
                      </a:lnTo>
                      <a:lnTo>
                        <a:pt x="260" y="379"/>
                      </a:lnTo>
                      <a:lnTo>
                        <a:pt x="238" y="394"/>
                      </a:lnTo>
                      <a:lnTo>
                        <a:pt x="216" y="408"/>
                      </a:lnTo>
                      <a:lnTo>
                        <a:pt x="194" y="420"/>
                      </a:lnTo>
                      <a:lnTo>
                        <a:pt x="174" y="430"/>
                      </a:lnTo>
                      <a:lnTo>
                        <a:pt x="152" y="438"/>
                      </a:lnTo>
                      <a:lnTo>
                        <a:pt x="132" y="445"/>
                      </a:lnTo>
                      <a:lnTo>
                        <a:pt x="114" y="448"/>
                      </a:lnTo>
                      <a:lnTo>
                        <a:pt x="96" y="450"/>
                      </a:lnTo>
                      <a:lnTo>
                        <a:pt x="77" y="450"/>
                      </a:lnTo>
                      <a:lnTo>
                        <a:pt x="62" y="448"/>
                      </a:lnTo>
                      <a:lnTo>
                        <a:pt x="47" y="443"/>
                      </a:lnTo>
                      <a:lnTo>
                        <a:pt x="35" y="436"/>
                      </a:lnTo>
                      <a:lnTo>
                        <a:pt x="24" y="428"/>
                      </a:lnTo>
                      <a:lnTo>
                        <a:pt x="24" y="428"/>
                      </a:lnTo>
                      <a:lnTo>
                        <a:pt x="14" y="416"/>
                      </a:lnTo>
                      <a:lnTo>
                        <a:pt x="7" y="403"/>
                      </a:lnTo>
                      <a:lnTo>
                        <a:pt x="3" y="389"/>
                      </a:lnTo>
                      <a:lnTo>
                        <a:pt x="0" y="373"/>
                      </a:lnTo>
                      <a:lnTo>
                        <a:pt x="0" y="356"/>
                      </a:lnTo>
                      <a:lnTo>
                        <a:pt x="2" y="338"/>
                      </a:lnTo>
                      <a:lnTo>
                        <a:pt x="7" y="317"/>
                      </a:lnTo>
                      <a:lnTo>
                        <a:pt x="12" y="297"/>
                      </a:lnTo>
                      <a:lnTo>
                        <a:pt x="20" y="277"/>
                      </a:lnTo>
                      <a:lnTo>
                        <a:pt x="30" y="256"/>
                      </a:lnTo>
                      <a:lnTo>
                        <a:pt x="42" y="234"/>
                      </a:lnTo>
                      <a:lnTo>
                        <a:pt x="55" y="212"/>
                      </a:lnTo>
                      <a:lnTo>
                        <a:pt x="70" y="190"/>
                      </a:lnTo>
                      <a:lnTo>
                        <a:pt x="87" y="169"/>
                      </a:lnTo>
                      <a:lnTo>
                        <a:pt x="106" y="147"/>
                      </a:lnTo>
                      <a:lnTo>
                        <a:pt x="126" y="125"/>
                      </a:lnTo>
                      <a:lnTo>
                        <a:pt x="126" y="125"/>
                      </a:lnTo>
                      <a:lnTo>
                        <a:pt x="147" y="105"/>
                      </a:lnTo>
                      <a:lnTo>
                        <a:pt x="169" y="87"/>
                      </a:lnTo>
                      <a:lnTo>
                        <a:pt x="191" y="70"/>
                      </a:lnTo>
                      <a:lnTo>
                        <a:pt x="213" y="55"/>
                      </a:lnTo>
                      <a:lnTo>
                        <a:pt x="235" y="41"/>
                      </a:lnTo>
                      <a:lnTo>
                        <a:pt x="256" y="30"/>
                      </a:lnTo>
                      <a:lnTo>
                        <a:pt x="278" y="20"/>
                      </a:lnTo>
                      <a:lnTo>
                        <a:pt x="298" y="11"/>
                      </a:lnTo>
                      <a:lnTo>
                        <a:pt x="318" y="6"/>
                      </a:lnTo>
                      <a:lnTo>
                        <a:pt x="338" y="1"/>
                      </a:lnTo>
                      <a:lnTo>
                        <a:pt x="357" y="0"/>
                      </a:lnTo>
                      <a:lnTo>
                        <a:pt x="374" y="0"/>
                      </a:lnTo>
                      <a:lnTo>
                        <a:pt x="390" y="3"/>
                      </a:lnTo>
                      <a:lnTo>
                        <a:pt x="404" y="6"/>
                      </a:lnTo>
                      <a:lnTo>
                        <a:pt x="417" y="13"/>
                      </a:lnTo>
                      <a:lnTo>
                        <a:pt x="429" y="23"/>
                      </a:lnTo>
                      <a:lnTo>
                        <a:pt x="429" y="23"/>
                      </a:lnTo>
                      <a:close/>
                    </a:path>
                  </a:pathLst>
                </a:custGeom>
                <a:solidFill>
                  <a:srgbClr val="1A1A1A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20" name="Freeform 152"/>
                <p:cNvSpPr>
                  <a:spLocks/>
                </p:cNvSpPr>
                <p:nvPr/>
              </p:nvSpPr>
              <p:spPr bwMode="auto">
                <a:xfrm>
                  <a:off x="2559" y="850"/>
                  <a:ext cx="231" cy="230"/>
                </a:xfrm>
                <a:custGeom>
                  <a:avLst/>
                  <a:gdLst/>
                  <a:ahLst/>
                  <a:cxnLst>
                    <a:cxn ang="0">
                      <a:pos x="437" y="24"/>
                    </a:cxn>
                    <a:cxn ang="0">
                      <a:pos x="454" y="49"/>
                    </a:cxn>
                    <a:cxn ang="0">
                      <a:pos x="460" y="79"/>
                    </a:cxn>
                    <a:cxn ang="0">
                      <a:pos x="459" y="116"/>
                    </a:cxn>
                    <a:cxn ang="0">
                      <a:pos x="449" y="156"/>
                    </a:cxn>
                    <a:cxn ang="0">
                      <a:pos x="430" y="199"/>
                    </a:cxn>
                    <a:cxn ang="0">
                      <a:pos x="405" y="243"/>
                    </a:cxn>
                    <a:cxn ang="0">
                      <a:pos x="371" y="288"/>
                    </a:cxn>
                    <a:cxn ang="0">
                      <a:pos x="331" y="332"/>
                    </a:cxn>
                    <a:cxn ang="0">
                      <a:pos x="310" y="353"/>
                    </a:cxn>
                    <a:cxn ang="0">
                      <a:pos x="266" y="388"/>
                    </a:cxn>
                    <a:cxn ang="0">
                      <a:pos x="221" y="419"/>
                    </a:cxn>
                    <a:cxn ang="0">
                      <a:pos x="177" y="440"/>
                    </a:cxn>
                    <a:cxn ang="0">
                      <a:pos x="135" y="455"/>
                    </a:cxn>
                    <a:cxn ang="0">
                      <a:pos x="97" y="460"/>
                    </a:cxn>
                    <a:cxn ang="0">
                      <a:pos x="63" y="459"/>
                    </a:cxn>
                    <a:cxn ang="0">
                      <a:pos x="35" y="447"/>
                    </a:cxn>
                    <a:cxn ang="0">
                      <a:pos x="23" y="437"/>
                    </a:cxn>
                    <a:cxn ang="0">
                      <a:pos x="6" y="414"/>
                    </a:cxn>
                    <a:cxn ang="0">
                      <a:pos x="0" y="382"/>
                    </a:cxn>
                    <a:cxn ang="0">
                      <a:pos x="1" y="345"/>
                    </a:cxn>
                    <a:cxn ang="0">
                      <a:pos x="11" y="305"/>
                    </a:cxn>
                    <a:cxn ang="0">
                      <a:pos x="30" y="261"/>
                    </a:cxn>
                    <a:cxn ang="0">
                      <a:pos x="57" y="218"/>
                    </a:cxn>
                    <a:cxn ang="0">
                      <a:pos x="88" y="173"/>
                    </a:cxn>
                    <a:cxn ang="0">
                      <a:pos x="129" y="129"/>
                    </a:cxn>
                    <a:cxn ang="0">
                      <a:pos x="150" y="109"/>
                    </a:cxn>
                    <a:cxn ang="0">
                      <a:pos x="196" y="72"/>
                    </a:cxn>
                    <a:cxn ang="0">
                      <a:pos x="239" y="42"/>
                    </a:cxn>
                    <a:cxn ang="0">
                      <a:pos x="284" y="20"/>
                    </a:cxn>
                    <a:cxn ang="0">
                      <a:pos x="326" y="7"/>
                    </a:cxn>
                    <a:cxn ang="0">
                      <a:pos x="365" y="0"/>
                    </a:cxn>
                    <a:cxn ang="0">
                      <a:pos x="398" y="2"/>
                    </a:cxn>
                    <a:cxn ang="0">
                      <a:pos x="427" y="14"/>
                    </a:cxn>
                    <a:cxn ang="0">
                      <a:pos x="437" y="24"/>
                    </a:cxn>
                  </a:cxnLst>
                  <a:rect l="0" t="0" r="r" b="b"/>
                  <a:pathLst>
                    <a:path w="460" h="460">
                      <a:moveTo>
                        <a:pt x="437" y="24"/>
                      </a:moveTo>
                      <a:lnTo>
                        <a:pt x="437" y="24"/>
                      </a:lnTo>
                      <a:lnTo>
                        <a:pt x="447" y="35"/>
                      </a:lnTo>
                      <a:lnTo>
                        <a:pt x="454" y="49"/>
                      </a:lnTo>
                      <a:lnTo>
                        <a:pt x="459" y="64"/>
                      </a:lnTo>
                      <a:lnTo>
                        <a:pt x="460" y="79"/>
                      </a:lnTo>
                      <a:lnTo>
                        <a:pt x="460" y="97"/>
                      </a:lnTo>
                      <a:lnTo>
                        <a:pt x="459" y="116"/>
                      </a:lnTo>
                      <a:lnTo>
                        <a:pt x="455" y="136"/>
                      </a:lnTo>
                      <a:lnTo>
                        <a:pt x="449" y="156"/>
                      </a:lnTo>
                      <a:lnTo>
                        <a:pt x="440" y="178"/>
                      </a:lnTo>
                      <a:lnTo>
                        <a:pt x="430" y="199"/>
                      </a:lnTo>
                      <a:lnTo>
                        <a:pt x="418" y="221"/>
                      </a:lnTo>
                      <a:lnTo>
                        <a:pt x="405" y="243"/>
                      </a:lnTo>
                      <a:lnTo>
                        <a:pt x="388" y="266"/>
                      </a:lnTo>
                      <a:lnTo>
                        <a:pt x="371" y="288"/>
                      </a:lnTo>
                      <a:lnTo>
                        <a:pt x="353" y="310"/>
                      </a:lnTo>
                      <a:lnTo>
                        <a:pt x="331" y="332"/>
                      </a:lnTo>
                      <a:lnTo>
                        <a:pt x="331" y="332"/>
                      </a:lnTo>
                      <a:lnTo>
                        <a:pt x="310" y="353"/>
                      </a:lnTo>
                      <a:lnTo>
                        <a:pt x="288" y="372"/>
                      </a:lnTo>
                      <a:lnTo>
                        <a:pt x="266" y="388"/>
                      </a:lnTo>
                      <a:lnTo>
                        <a:pt x="243" y="405"/>
                      </a:lnTo>
                      <a:lnTo>
                        <a:pt x="221" y="419"/>
                      </a:lnTo>
                      <a:lnTo>
                        <a:pt x="199" y="430"/>
                      </a:lnTo>
                      <a:lnTo>
                        <a:pt x="177" y="440"/>
                      </a:lnTo>
                      <a:lnTo>
                        <a:pt x="155" y="449"/>
                      </a:lnTo>
                      <a:lnTo>
                        <a:pt x="135" y="455"/>
                      </a:lnTo>
                      <a:lnTo>
                        <a:pt x="115" y="459"/>
                      </a:lnTo>
                      <a:lnTo>
                        <a:pt x="97" y="460"/>
                      </a:lnTo>
                      <a:lnTo>
                        <a:pt x="78" y="460"/>
                      </a:lnTo>
                      <a:lnTo>
                        <a:pt x="63" y="459"/>
                      </a:lnTo>
                      <a:lnTo>
                        <a:pt x="48" y="454"/>
                      </a:lnTo>
                      <a:lnTo>
                        <a:pt x="35" y="447"/>
                      </a:lnTo>
                      <a:lnTo>
                        <a:pt x="23" y="437"/>
                      </a:lnTo>
                      <a:lnTo>
                        <a:pt x="23" y="437"/>
                      </a:lnTo>
                      <a:lnTo>
                        <a:pt x="13" y="425"/>
                      </a:lnTo>
                      <a:lnTo>
                        <a:pt x="6" y="414"/>
                      </a:lnTo>
                      <a:lnTo>
                        <a:pt x="3" y="398"/>
                      </a:lnTo>
                      <a:lnTo>
                        <a:pt x="0" y="382"/>
                      </a:lnTo>
                      <a:lnTo>
                        <a:pt x="0" y="363"/>
                      </a:lnTo>
                      <a:lnTo>
                        <a:pt x="1" y="345"/>
                      </a:lnTo>
                      <a:lnTo>
                        <a:pt x="6" y="325"/>
                      </a:lnTo>
                      <a:lnTo>
                        <a:pt x="11" y="305"/>
                      </a:lnTo>
                      <a:lnTo>
                        <a:pt x="20" y="285"/>
                      </a:lnTo>
                      <a:lnTo>
                        <a:pt x="30" y="261"/>
                      </a:lnTo>
                      <a:lnTo>
                        <a:pt x="42" y="239"/>
                      </a:lnTo>
                      <a:lnTo>
                        <a:pt x="57" y="218"/>
                      </a:lnTo>
                      <a:lnTo>
                        <a:pt x="72" y="196"/>
                      </a:lnTo>
                      <a:lnTo>
                        <a:pt x="88" y="173"/>
                      </a:lnTo>
                      <a:lnTo>
                        <a:pt x="109" y="151"/>
                      </a:lnTo>
                      <a:lnTo>
                        <a:pt x="129" y="129"/>
                      </a:lnTo>
                      <a:lnTo>
                        <a:pt x="129" y="129"/>
                      </a:lnTo>
                      <a:lnTo>
                        <a:pt x="150" y="109"/>
                      </a:lnTo>
                      <a:lnTo>
                        <a:pt x="172" y="89"/>
                      </a:lnTo>
                      <a:lnTo>
                        <a:pt x="196" y="72"/>
                      </a:lnTo>
                      <a:lnTo>
                        <a:pt x="217" y="57"/>
                      </a:lnTo>
                      <a:lnTo>
                        <a:pt x="239" y="42"/>
                      </a:lnTo>
                      <a:lnTo>
                        <a:pt x="263" y="30"/>
                      </a:lnTo>
                      <a:lnTo>
                        <a:pt x="284" y="20"/>
                      </a:lnTo>
                      <a:lnTo>
                        <a:pt x="305" y="12"/>
                      </a:lnTo>
                      <a:lnTo>
                        <a:pt x="326" y="7"/>
                      </a:lnTo>
                      <a:lnTo>
                        <a:pt x="345" y="2"/>
                      </a:lnTo>
                      <a:lnTo>
                        <a:pt x="365" y="0"/>
                      </a:lnTo>
                      <a:lnTo>
                        <a:pt x="382" y="0"/>
                      </a:lnTo>
                      <a:lnTo>
                        <a:pt x="398" y="2"/>
                      </a:lnTo>
                      <a:lnTo>
                        <a:pt x="413" y="7"/>
                      </a:lnTo>
                      <a:lnTo>
                        <a:pt x="427" y="14"/>
                      </a:lnTo>
                      <a:lnTo>
                        <a:pt x="437" y="24"/>
                      </a:lnTo>
                      <a:lnTo>
                        <a:pt x="437" y="24"/>
                      </a:lnTo>
                      <a:close/>
                    </a:path>
                  </a:pathLst>
                </a:custGeom>
                <a:solidFill>
                  <a:srgbClr val="4D4D4D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21" name="Freeform 153"/>
                <p:cNvSpPr>
                  <a:spLocks/>
                </p:cNvSpPr>
                <p:nvPr/>
              </p:nvSpPr>
              <p:spPr bwMode="auto">
                <a:xfrm>
                  <a:off x="2688" y="850"/>
                  <a:ext cx="92" cy="179"/>
                </a:xfrm>
                <a:custGeom>
                  <a:avLst/>
                  <a:gdLst/>
                  <a:ahLst/>
                  <a:cxnLst>
                    <a:cxn ang="0">
                      <a:pos x="152" y="7"/>
                    </a:cxn>
                    <a:cxn ang="0">
                      <a:pos x="152" y="7"/>
                    </a:cxn>
                    <a:cxn ang="0">
                      <a:pos x="139" y="2"/>
                    </a:cxn>
                    <a:cxn ang="0">
                      <a:pos x="122" y="0"/>
                    </a:cxn>
                    <a:cxn ang="0">
                      <a:pos x="107" y="0"/>
                    </a:cxn>
                    <a:cxn ang="0">
                      <a:pos x="90" y="2"/>
                    </a:cxn>
                    <a:cxn ang="0">
                      <a:pos x="72" y="5"/>
                    </a:cxn>
                    <a:cxn ang="0">
                      <a:pos x="53" y="10"/>
                    </a:cxn>
                    <a:cxn ang="0">
                      <a:pos x="33" y="17"/>
                    </a:cxn>
                    <a:cxn ang="0">
                      <a:pos x="13" y="27"/>
                    </a:cxn>
                    <a:cxn ang="0">
                      <a:pos x="13" y="27"/>
                    </a:cxn>
                    <a:cxn ang="0">
                      <a:pos x="8" y="62"/>
                    </a:cxn>
                    <a:cxn ang="0">
                      <a:pos x="3" y="104"/>
                    </a:cxn>
                    <a:cxn ang="0">
                      <a:pos x="0" y="151"/>
                    </a:cxn>
                    <a:cxn ang="0">
                      <a:pos x="0" y="199"/>
                    </a:cxn>
                    <a:cxn ang="0">
                      <a:pos x="0" y="223"/>
                    </a:cxn>
                    <a:cxn ang="0">
                      <a:pos x="3" y="248"/>
                    </a:cxn>
                    <a:cxn ang="0">
                      <a:pos x="6" y="270"/>
                    </a:cxn>
                    <a:cxn ang="0">
                      <a:pos x="11" y="291"/>
                    </a:cxn>
                    <a:cxn ang="0">
                      <a:pos x="16" y="311"/>
                    </a:cxn>
                    <a:cxn ang="0">
                      <a:pos x="25" y="330"/>
                    </a:cxn>
                    <a:cxn ang="0">
                      <a:pos x="35" y="345"/>
                    </a:cxn>
                    <a:cxn ang="0">
                      <a:pos x="45" y="358"/>
                    </a:cxn>
                    <a:cxn ang="0">
                      <a:pos x="45" y="358"/>
                    </a:cxn>
                    <a:cxn ang="0">
                      <a:pos x="73" y="332"/>
                    </a:cxn>
                    <a:cxn ang="0">
                      <a:pos x="73" y="332"/>
                    </a:cxn>
                    <a:cxn ang="0">
                      <a:pos x="92" y="313"/>
                    </a:cxn>
                    <a:cxn ang="0">
                      <a:pos x="110" y="293"/>
                    </a:cxn>
                    <a:cxn ang="0">
                      <a:pos x="125" y="273"/>
                    </a:cxn>
                    <a:cxn ang="0">
                      <a:pos x="140" y="253"/>
                    </a:cxn>
                    <a:cxn ang="0">
                      <a:pos x="154" y="231"/>
                    </a:cxn>
                    <a:cxn ang="0">
                      <a:pos x="165" y="211"/>
                    </a:cxn>
                    <a:cxn ang="0">
                      <a:pos x="175" y="193"/>
                    </a:cxn>
                    <a:cxn ang="0">
                      <a:pos x="184" y="173"/>
                    </a:cxn>
                    <a:cxn ang="0">
                      <a:pos x="184" y="173"/>
                    </a:cxn>
                    <a:cxn ang="0">
                      <a:pos x="152" y="171"/>
                    </a:cxn>
                    <a:cxn ang="0">
                      <a:pos x="127" y="167"/>
                    </a:cxn>
                    <a:cxn ang="0">
                      <a:pos x="105" y="161"/>
                    </a:cxn>
                    <a:cxn ang="0">
                      <a:pos x="90" y="154"/>
                    </a:cxn>
                    <a:cxn ang="0">
                      <a:pos x="85" y="149"/>
                    </a:cxn>
                    <a:cxn ang="0">
                      <a:pos x="80" y="144"/>
                    </a:cxn>
                    <a:cxn ang="0">
                      <a:pos x="77" y="139"/>
                    </a:cxn>
                    <a:cxn ang="0">
                      <a:pos x="73" y="134"/>
                    </a:cxn>
                    <a:cxn ang="0">
                      <a:pos x="72" y="122"/>
                    </a:cxn>
                    <a:cxn ang="0">
                      <a:pos x="72" y="111"/>
                    </a:cxn>
                    <a:cxn ang="0">
                      <a:pos x="77" y="97"/>
                    </a:cxn>
                    <a:cxn ang="0">
                      <a:pos x="83" y="84"/>
                    </a:cxn>
                    <a:cxn ang="0">
                      <a:pos x="92" y="70"/>
                    </a:cxn>
                    <a:cxn ang="0">
                      <a:pos x="102" y="57"/>
                    </a:cxn>
                    <a:cxn ang="0">
                      <a:pos x="127" y="30"/>
                    </a:cxn>
                    <a:cxn ang="0">
                      <a:pos x="152" y="7"/>
                    </a:cxn>
                    <a:cxn ang="0">
                      <a:pos x="152" y="7"/>
                    </a:cxn>
                  </a:cxnLst>
                  <a:rect l="0" t="0" r="r" b="b"/>
                  <a:pathLst>
                    <a:path w="184" h="358">
                      <a:moveTo>
                        <a:pt x="152" y="7"/>
                      </a:moveTo>
                      <a:lnTo>
                        <a:pt x="152" y="7"/>
                      </a:lnTo>
                      <a:lnTo>
                        <a:pt x="139" y="2"/>
                      </a:lnTo>
                      <a:lnTo>
                        <a:pt x="122" y="0"/>
                      </a:lnTo>
                      <a:lnTo>
                        <a:pt x="107" y="0"/>
                      </a:lnTo>
                      <a:lnTo>
                        <a:pt x="90" y="2"/>
                      </a:lnTo>
                      <a:lnTo>
                        <a:pt x="72" y="5"/>
                      </a:lnTo>
                      <a:lnTo>
                        <a:pt x="53" y="10"/>
                      </a:lnTo>
                      <a:lnTo>
                        <a:pt x="33" y="17"/>
                      </a:lnTo>
                      <a:lnTo>
                        <a:pt x="13" y="27"/>
                      </a:lnTo>
                      <a:lnTo>
                        <a:pt x="13" y="27"/>
                      </a:lnTo>
                      <a:lnTo>
                        <a:pt x="8" y="62"/>
                      </a:lnTo>
                      <a:lnTo>
                        <a:pt x="3" y="104"/>
                      </a:lnTo>
                      <a:lnTo>
                        <a:pt x="0" y="151"/>
                      </a:lnTo>
                      <a:lnTo>
                        <a:pt x="0" y="199"/>
                      </a:lnTo>
                      <a:lnTo>
                        <a:pt x="0" y="223"/>
                      </a:lnTo>
                      <a:lnTo>
                        <a:pt x="3" y="248"/>
                      </a:lnTo>
                      <a:lnTo>
                        <a:pt x="6" y="270"/>
                      </a:lnTo>
                      <a:lnTo>
                        <a:pt x="11" y="291"/>
                      </a:lnTo>
                      <a:lnTo>
                        <a:pt x="16" y="311"/>
                      </a:lnTo>
                      <a:lnTo>
                        <a:pt x="25" y="330"/>
                      </a:lnTo>
                      <a:lnTo>
                        <a:pt x="35" y="345"/>
                      </a:lnTo>
                      <a:lnTo>
                        <a:pt x="45" y="358"/>
                      </a:lnTo>
                      <a:lnTo>
                        <a:pt x="45" y="358"/>
                      </a:lnTo>
                      <a:lnTo>
                        <a:pt x="73" y="332"/>
                      </a:lnTo>
                      <a:lnTo>
                        <a:pt x="73" y="332"/>
                      </a:lnTo>
                      <a:lnTo>
                        <a:pt x="92" y="313"/>
                      </a:lnTo>
                      <a:lnTo>
                        <a:pt x="110" y="293"/>
                      </a:lnTo>
                      <a:lnTo>
                        <a:pt x="125" y="273"/>
                      </a:lnTo>
                      <a:lnTo>
                        <a:pt x="140" y="253"/>
                      </a:lnTo>
                      <a:lnTo>
                        <a:pt x="154" y="231"/>
                      </a:lnTo>
                      <a:lnTo>
                        <a:pt x="165" y="211"/>
                      </a:lnTo>
                      <a:lnTo>
                        <a:pt x="175" y="193"/>
                      </a:lnTo>
                      <a:lnTo>
                        <a:pt x="184" y="173"/>
                      </a:lnTo>
                      <a:lnTo>
                        <a:pt x="184" y="173"/>
                      </a:lnTo>
                      <a:lnTo>
                        <a:pt x="152" y="171"/>
                      </a:lnTo>
                      <a:lnTo>
                        <a:pt x="127" y="167"/>
                      </a:lnTo>
                      <a:lnTo>
                        <a:pt x="105" y="161"/>
                      </a:lnTo>
                      <a:lnTo>
                        <a:pt x="90" y="154"/>
                      </a:lnTo>
                      <a:lnTo>
                        <a:pt x="85" y="149"/>
                      </a:lnTo>
                      <a:lnTo>
                        <a:pt x="80" y="144"/>
                      </a:lnTo>
                      <a:lnTo>
                        <a:pt x="77" y="139"/>
                      </a:lnTo>
                      <a:lnTo>
                        <a:pt x="73" y="134"/>
                      </a:lnTo>
                      <a:lnTo>
                        <a:pt x="72" y="122"/>
                      </a:lnTo>
                      <a:lnTo>
                        <a:pt x="72" y="111"/>
                      </a:lnTo>
                      <a:lnTo>
                        <a:pt x="77" y="97"/>
                      </a:lnTo>
                      <a:lnTo>
                        <a:pt x="83" y="84"/>
                      </a:lnTo>
                      <a:lnTo>
                        <a:pt x="92" y="70"/>
                      </a:lnTo>
                      <a:lnTo>
                        <a:pt x="102" y="57"/>
                      </a:lnTo>
                      <a:lnTo>
                        <a:pt x="127" y="30"/>
                      </a:lnTo>
                      <a:lnTo>
                        <a:pt x="152" y="7"/>
                      </a:lnTo>
                      <a:lnTo>
                        <a:pt x="152" y="7"/>
                      </a:lnTo>
                      <a:close/>
                    </a:path>
                  </a:pathLst>
                </a:custGeom>
                <a:solidFill>
                  <a:srgbClr val="CCCCC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22" name="Freeform 154"/>
                <p:cNvSpPr>
                  <a:spLocks/>
                </p:cNvSpPr>
                <p:nvPr/>
              </p:nvSpPr>
              <p:spPr bwMode="auto">
                <a:xfrm>
                  <a:off x="2724" y="853"/>
                  <a:ext cx="66" cy="83"/>
                </a:xfrm>
                <a:custGeom>
                  <a:avLst/>
                  <a:gdLst/>
                  <a:ahLst/>
                  <a:cxnLst>
                    <a:cxn ang="0">
                      <a:pos x="107" y="17"/>
                    </a:cxn>
                    <a:cxn ang="0">
                      <a:pos x="107" y="17"/>
                    </a:cxn>
                    <a:cxn ang="0">
                      <a:pos x="95" y="7"/>
                    </a:cxn>
                    <a:cxn ang="0">
                      <a:pos x="80" y="0"/>
                    </a:cxn>
                    <a:cxn ang="0">
                      <a:pos x="80" y="0"/>
                    </a:cxn>
                    <a:cxn ang="0">
                      <a:pos x="55" y="23"/>
                    </a:cxn>
                    <a:cxn ang="0">
                      <a:pos x="30" y="50"/>
                    </a:cxn>
                    <a:cxn ang="0">
                      <a:pos x="20" y="63"/>
                    </a:cxn>
                    <a:cxn ang="0">
                      <a:pos x="11" y="77"/>
                    </a:cxn>
                    <a:cxn ang="0">
                      <a:pos x="5" y="90"/>
                    </a:cxn>
                    <a:cxn ang="0">
                      <a:pos x="0" y="104"/>
                    </a:cxn>
                    <a:cxn ang="0">
                      <a:pos x="0" y="115"/>
                    </a:cxn>
                    <a:cxn ang="0">
                      <a:pos x="1" y="127"/>
                    </a:cxn>
                    <a:cxn ang="0">
                      <a:pos x="5" y="132"/>
                    </a:cxn>
                    <a:cxn ang="0">
                      <a:pos x="8" y="137"/>
                    </a:cxn>
                    <a:cxn ang="0">
                      <a:pos x="13" y="142"/>
                    </a:cxn>
                    <a:cxn ang="0">
                      <a:pos x="18" y="147"/>
                    </a:cxn>
                    <a:cxn ang="0">
                      <a:pos x="33" y="154"/>
                    </a:cxn>
                    <a:cxn ang="0">
                      <a:pos x="55" y="160"/>
                    </a:cxn>
                    <a:cxn ang="0">
                      <a:pos x="80" y="164"/>
                    </a:cxn>
                    <a:cxn ang="0">
                      <a:pos x="112" y="166"/>
                    </a:cxn>
                    <a:cxn ang="0">
                      <a:pos x="112" y="166"/>
                    </a:cxn>
                    <a:cxn ang="0">
                      <a:pos x="120" y="142"/>
                    </a:cxn>
                    <a:cxn ang="0">
                      <a:pos x="127" y="120"/>
                    </a:cxn>
                    <a:cxn ang="0">
                      <a:pos x="130" y="99"/>
                    </a:cxn>
                    <a:cxn ang="0">
                      <a:pos x="130" y="78"/>
                    </a:cxn>
                    <a:cxn ang="0">
                      <a:pos x="129" y="60"/>
                    </a:cxn>
                    <a:cxn ang="0">
                      <a:pos x="125" y="43"/>
                    </a:cxn>
                    <a:cxn ang="0">
                      <a:pos x="117" y="28"/>
                    </a:cxn>
                    <a:cxn ang="0">
                      <a:pos x="107" y="17"/>
                    </a:cxn>
                    <a:cxn ang="0">
                      <a:pos x="107" y="17"/>
                    </a:cxn>
                  </a:cxnLst>
                  <a:rect l="0" t="0" r="r" b="b"/>
                  <a:pathLst>
                    <a:path w="130" h="166">
                      <a:moveTo>
                        <a:pt x="107" y="17"/>
                      </a:moveTo>
                      <a:lnTo>
                        <a:pt x="107" y="17"/>
                      </a:lnTo>
                      <a:lnTo>
                        <a:pt x="95" y="7"/>
                      </a:lnTo>
                      <a:lnTo>
                        <a:pt x="80" y="0"/>
                      </a:lnTo>
                      <a:lnTo>
                        <a:pt x="80" y="0"/>
                      </a:lnTo>
                      <a:lnTo>
                        <a:pt x="55" y="23"/>
                      </a:lnTo>
                      <a:lnTo>
                        <a:pt x="30" y="50"/>
                      </a:lnTo>
                      <a:lnTo>
                        <a:pt x="20" y="63"/>
                      </a:lnTo>
                      <a:lnTo>
                        <a:pt x="11" y="77"/>
                      </a:lnTo>
                      <a:lnTo>
                        <a:pt x="5" y="90"/>
                      </a:lnTo>
                      <a:lnTo>
                        <a:pt x="0" y="104"/>
                      </a:lnTo>
                      <a:lnTo>
                        <a:pt x="0" y="115"/>
                      </a:lnTo>
                      <a:lnTo>
                        <a:pt x="1" y="127"/>
                      </a:lnTo>
                      <a:lnTo>
                        <a:pt x="5" y="132"/>
                      </a:lnTo>
                      <a:lnTo>
                        <a:pt x="8" y="137"/>
                      </a:lnTo>
                      <a:lnTo>
                        <a:pt x="13" y="142"/>
                      </a:lnTo>
                      <a:lnTo>
                        <a:pt x="18" y="147"/>
                      </a:lnTo>
                      <a:lnTo>
                        <a:pt x="33" y="154"/>
                      </a:lnTo>
                      <a:lnTo>
                        <a:pt x="55" y="160"/>
                      </a:lnTo>
                      <a:lnTo>
                        <a:pt x="80" y="164"/>
                      </a:lnTo>
                      <a:lnTo>
                        <a:pt x="112" y="166"/>
                      </a:lnTo>
                      <a:lnTo>
                        <a:pt x="112" y="166"/>
                      </a:lnTo>
                      <a:lnTo>
                        <a:pt x="120" y="142"/>
                      </a:lnTo>
                      <a:lnTo>
                        <a:pt x="127" y="120"/>
                      </a:lnTo>
                      <a:lnTo>
                        <a:pt x="130" y="99"/>
                      </a:lnTo>
                      <a:lnTo>
                        <a:pt x="130" y="78"/>
                      </a:lnTo>
                      <a:lnTo>
                        <a:pt x="129" y="60"/>
                      </a:lnTo>
                      <a:lnTo>
                        <a:pt x="125" y="43"/>
                      </a:lnTo>
                      <a:lnTo>
                        <a:pt x="117" y="28"/>
                      </a:lnTo>
                      <a:lnTo>
                        <a:pt x="107" y="17"/>
                      </a:lnTo>
                      <a:lnTo>
                        <a:pt x="107" y="17"/>
                      </a:lnTo>
                      <a:close/>
                    </a:path>
                  </a:pathLst>
                </a:custGeom>
                <a:solidFill>
                  <a:srgbClr val="9999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23" name="Freeform 155"/>
                <p:cNvSpPr>
                  <a:spLocks/>
                </p:cNvSpPr>
                <p:nvPr/>
              </p:nvSpPr>
              <p:spPr bwMode="auto">
                <a:xfrm>
                  <a:off x="2559" y="899"/>
                  <a:ext cx="82" cy="181"/>
                </a:xfrm>
                <a:custGeom>
                  <a:avLst/>
                  <a:gdLst/>
                  <a:ahLst/>
                  <a:cxnLst>
                    <a:cxn ang="0">
                      <a:pos x="162" y="0"/>
                    </a:cxn>
                    <a:cxn ang="0">
                      <a:pos x="162" y="0"/>
                    </a:cxn>
                    <a:cxn ang="0">
                      <a:pos x="129" y="32"/>
                    </a:cxn>
                    <a:cxn ang="0">
                      <a:pos x="129" y="32"/>
                    </a:cxn>
                    <a:cxn ang="0">
                      <a:pos x="109" y="54"/>
                    </a:cxn>
                    <a:cxn ang="0">
                      <a:pos x="88" y="76"/>
                    </a:cxn>
                    <a:cxn ang="0">
                      <a:pos x="72" y="99"/>
                    </a:cxn>
                    <a:cxn ang="0">
                      <a:pos x="57" y="121"/>
                    </a:cxn>
                    <a:cxn ang="0">
                      <a:pos x="42" y="142"/>
                    </a:cxn>
                    <a:cxn ang="0">
                      <a:pos x="30" y="164"/>
                    </a:cxn>
                    <a:cxn ang="0">
                      <a:pos x="20" y="188"/>
                    </a:cxn>
                    <a:cxn ang="0">
                      <a:pos x="11" y="208"/>
                    </a:cxn>
                    <a:cxn ang="0">
                      <a:pos x="6" y="228"/>
                    </a:cxn>
                    <a:cxn ang="0">
                      <a:pos x="1" y="248"/>
                    </a:cxn>
                    <a:cxn ang="0">
                      <a:pos x="0" y="266"/>
                    </a:cxn>
                    <a:cxn ang="0">
                      <a:pos x="0" y="285"/>
                    </a:cxn>
                    <a:cxn ang="0">
                      <a:pos x="3" y="301"/>
                    </a:cxn>
                    <a:cxn ang="0">
                      <a:pos x="6" y="317"/>
                    </a:cxn>
                    <a:cxn ang="0">
                      <a:pos x="13" y="328"/>
                    </a:cxn>
                    <a:cxn ang="0">
                      <a:pos x="23" y="340"/>
                    </a:cxn>
                    <a:cxn ang="0">
                      <a:pos x="23" y="340"/>
                    </a:cxn>
                    <a:cxn ang="0">
                      <a:pos x="33" y="348"/>
                    </a:cxn>
                    <a:cxn ang="0">
                      <a:pos x="45" y="355"/>
                    </a:cxn>
                    <a:cxn ang="0">
                      <a:pos x="57" y="360"/>
                    </a:cxn>
                    <a:cxn ang="0">
                      <a:pos x="70" y="363"/>
                    </a:cxn>
                    <a:cxn ang="0">
                      <a:pos x="85" y="363"/>
                    </a:cxn>
                    <a:cxn ang="0">
                      <a:pos x="100" y="363"/>
                    </a:cxn>
                    <a:cxn ang="0">
                      <a:pos x="117" y="362"/>
                    </a:cxn>
                    <a:cxn ang="0">
                      <a:pos x="134" y="358"/>
                    </a:cxn>
                    <a:cxn ang="0">
                      <a:pos x="134" y="358"/>
                    </a:cxn>
                    <a:cxn ang="0">
                      <a:pos x="124" y="343"/>
                    </a:cxn>
                    <a:cxn ang="0">
                      <a:pos x="115" y="327"/>
                    </a:cxn>
                    <a:cxn ang="0">
                      <a:pos x="110" y="306"/>
                    </a:cxn>
                    <a:cxn ang="0">
                      <a:pos x="105" y="286"/>
                    </a:cxn>
                    <a:cxn ang="0">
                      <a:pos x="104" y="265"/>
                    </a:cxn>
                    <a:cxn ang="0">
                      <a:pos x="104" y="241"/>
                    </a:cxn>
                    <a:cxn ang="0">
                      <a:pos x="104" y="218"/>
                    </a:cxn>
                    <a:cxn ang="0">
                      <a:pos x="107" y="193"/>
                    </a:cxn>
                    <a:cxn ang="0">
                      <a:pos x="110" y="168"/>
                    </a:cxn>
                    <a:cxn ang="0">
                      <a:pos x="115" y="142"/>
                    </a:cxn>
                    <a:cxn ang="0">
                      <a:pos x="129" y="92"/>
                    </a:cxn>
                    <a:cxn ang="0">
                      <a:pos x="144" y="44"/>
                    </a:cxn>
                    <a:cxn ang="0">
                      <a:pos x="162" y="0"/>
                    </a:cxn>
                    <a:cxn ang="0">
                      <a:pos x="162" y="0"/>
                    </a:cxn>
                  </a:cxnLst>
                  <a:rect l="0" t="0" r="r" b="b"/>
                  <a:pathLst>
                    <a:path w="162" h="363">
                      <a:moveTo>
                        <a:pt x="162" y="0"/>
                      </a:moveTo>
                      <a:lnTo>
                        <a:pt x="162" y="0"/>
                      </a:lnTo>
                      <a:lnTo>
                        <a:pt x="129" y="32"/>
                      </a:lnTo>
                      <a:lnTo>
                        <a:pt x="129" y="32"/>
                      </a:lnTo>
                      <a:lnTo>
                        <a:pt x="109" y="54"/>
                      </a:lnTo>
                      <a:lnTo>
                        <a:pt x="88" y="76"/>
                      </a:lnTo>
                      <a:lnTo>
                        <a:pt x="72" y="99"/>
                      </a:lnTo>
                      <a:lnTo>
                        <a:pt x="57" y="121"/>
                      </a:lnTo>
                      <a:lnTo>
                        <a:pt x="42" y="142"/>
                      </a:lnTo>
                      <a:lnTo>
                        <a:pt x="30" y="164"/>
                      </a:lnTo>
                      <a:lnTo>
                        <a:pt x="20" y="188"/>
                      </a:lnTo>
                      <a:lnTo>
                        <a:pt x="11" y="208"/>
                      </a:lnTo>
                      <a:lnTo>
                        <a:pt x="6" y="228"/>
                      </a:lnTo>
                      <a:lnTo>
                        <a:pt x="1" y="248"/>
                      </a:lnTo>
                      <a:lnTo>
                        <a:pt x="0" y="266"/>
                      </a:lnTo>
                      <a:lnTo>
                        <a:pt x="0" y="285"/>
                      </a:lnTo>
                      <a:lnTo>
                        <a:pt x="3" y="301"/>
                      </a:lnTo>
                      <a:lnTo>
                        <a:pt x="6" y="317"/>
                      </a:lnTo>
                      <a:lnTo>
                        <a:pt x="13" y="328"/>
                      </a:lnTo>
                      <a:lnTo>
                        <a:pt x="23" y="340"/>
                      </a:lnTo>
                      <a:lnTo>
                        <a:pt x="23" y="340"/>
                      </a:lnTo>
                      <a:lnTo>
                        <a:pt x="33" y="348"/>
                      </a:lnTo>
                      <a:lnTo>
                        <a:pt x="45" y="355"/>
                      </a:lnTo>
                      <a:lnTo>
                        <a:pt x="57" y="360"/>
                      </a:lnTo>
                      <a:lnTo>
                        <a:pt x="70" y="363"/>
                      </a:lnTo>
                      <a:lnTo>
                        <a:pt x="85" y="363"/>
                      </a:lnTo>
                      <a:lnTo>
                        <a:pt x="100" y="363"/>
                      </a:lnTo>
                      <a:lnTo>
                        <a:pt x="117" y="362"/>
                      </a:lnTo>
                      <a:lnTo>
                        <a:pt x="134" y="358"/>
                      </a:lnTo>
                      <a:lnTo>
                        <a:pt x="134" y="358"/>
                      </a:lnTo>
                      <a:lnTo>
                        <a:pt x="124" y="343"/>
                      </a:lnTo>
                      <a:lnTo>
                        <a:pt x="115" y="327"/>
                      </a:lnTo>
                      <a:lnTo>
                        <a:pt x="110" y="306"/>
                      </a:lnTo>
                      <a:lnTo>
                        <a:pt x="105" y="286"/>
                      </a:lnTo>
                      <a:lnTo>
                        <a:pt x="104" y="265"/>
                      </a:lnTo>
                      <a:lnTo>
                        <a:pt x="104" y="241"/>
                      </a:lnTo>
                      <a:lnTo>
                        <a:pt x="104" y="218"/>
                      </a:lnTo>
                      <a:lnTo>
                        <a:pt x="107" y="193"/>
                      </a:lnTo>
                      <a:lnTo>
                        <a:pt x="110" y="168"/>
                      </a:lnTo>
                      <a:lnTo>
                        <a:pt x="115" y="142"/>
                      </a:lnTo>
                      <a:lnTo>
                        <a:pt x="129" y="92"/>
                      </a:lnTo>
                      <a:lnTo>
                        <a:pt x="144" y="44"/>
                      </a:lnTo>
                      <a:lnTo>
                        <a:pt x="162" y="0"/>
                      </a:lnTo>
                      <a:lnTo>
                        <a:pt x="162" y="0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24" name="Freeform 156"/>
                <p:cNvSpPr>
                  <a:spLocks/>
                </p:cNvSpPr>
                <p:nvPr/>
              </p:nvSpPr>
              <p:spPr bwMode="auto">
                <a:xfrm>
                  <a:off x="2611" y="863"/>
                  <a:ext cx="100" cy="215"/>
                </a:xfrm>
                <a:custGeom>
                  <a:avLst/>
                  <a:gdLst/>
                  <a:ahLst/>
                  <a:cxnLst>
                    <a:cxn ang="0">
                      <a:pos x="167" y="0"/>
                    </a:cxn>
                    <a:cxn ang="0">
                      <a:pos x="167" y="0"/>
                    </a:cxn>
                    <a:cxn ang="0">
                      <a:pos x="140" y="13"/>
                    </a:cxn>
                    <a:cxn ang="0">
                      <a:pos x="113" y="30"/>
                    </a:cxn>
                    <a:cxn ang="0">
                      <a:pos x="85" y="48"/>
                    </a:cxn>
                    <a:cxn ang="0">
                      <a:pos x="58" y="70"/>
                    </a:cxn>
                    <a:cxn ang="0">
                      <a:pos x="58" y="70"/>
                    </a:cxn>
                    <a:cxn ang="0">
                      <a:pos x="40" y="114"/>
                    </a:cxn>
                    <a:cxn ang="0">
                      <a:pos x="25" y="162"/>
                    </a:cxn>
                    <a:cxn ang="0">
                      <a:pos x="11" y="212"/>
                    </a:cxn>
                    <a:cxn ang="0">
                      <a:pos x="6" y="238"/>
                    </a:cxn>
                    <a:cxn ang="0">
                      <a:pos x="3" y="263"/>
                    </a:cxn>
                    <a:cxn ang="0">
                      <a:pos x="0" y="288"/>
                    </a:cxn>
                    <a:cxn ang="0">
                      <a:pos x="0" y="311"/>
                    </a:cxn>
                    <a:cxn ang="0">
                      <a:pos x="0" y="335"/>
                    </a:cxn>
                    <a:cxn ang="0">
                      <a:pos x="1" y="356"/>
                    </a:cxn>
                    <a:cxn ang="0">
                      <a:pos x="6" y="376"/>
                    </a:cxn>
                    <a:cxn ang="0">
                      <a:pos x="11" y="397"/>
                    </a:cxn>
                    <a:cxn ang="0">
                      <a:pos x="20" y="413"/>
                    </a:cxn>
                    <a:cxn ang="0">
                      <a:pos x="30" y="428"/>
                    </a:cxn>
                    <a:cxn ang="0">
                      <a:pos x="30" y="428"/>
                    </a:cxn>
                    <a:cxn ang="0">
                      <a:pos x="50" y="422"/>
                    </a:cxn>
                    <a:cxn ang="0">
                      <a:pos x="70" y="415"/>
                    </a:cxn>
                    <a:cxn ang="0">
                      <a:pos x="92" y="405"/>
                    </a:cxn>
                    <a:cxn ang="0">
                      <a:pos x="112" y="393"/>
                    </a:cxn>
                    <a:cxn ang="0">
                      <a:pos x="134" y="380"/>
                    </a:cxn>
                    <a:cxn ang="0">
                      <a:pos x="157" y="366"/>
                    </a:cxn>
                    <a:cxn ang="0">
                      <a:pos x="179" y="350"/>
                    </a:cxn>
                    <a:cxn ang="0">
                      <a:pos x="199" y="331"/>
                    </a:cxn>
                    <a:cxn ang="0">
                      <a:pos x="199" y="331"/>
                    </a:cxn>
                    <a:cxn ang="0">
                      <a:pos x="189" y="318"/>
                    </a:cxn>
                    <a:cxn ang="0">
                      <a:pos x="179" y="303"/>
                    </a:cxn>
                    <a:cxn ang="0">
                      <a:pos x="170" y="284"/>
                    </a:cxn>
                    <a:cxn ang="0">
                      <a:pos x="165" y="264"/>
                    </a:cxn>
                    <a:cxn ang="0">
                      <a:pos x="160" y="243"/>
                    </a:cxn>
                    <a:cxn ang="0">
                      <a:pos x="157" y="221"/>
                    </a:cxn>
                    <a:cxn ang="0">
                      <a:pos x="154" y="196"/>
                    </a:cxn>
                    <a:cxn ang="0">
                      <a:pos x="154" y="172"/>
                    </a:cxn>
                    <a:cxn ang="0">
                      <a:pos x="154" y="124"/>
                    </a:cxn>
                    <a:cxn ang="0">
                      <a:pos x="157" y="77"/>
                    </a:cxn>
                    <a:cxn ang="0">
                      <a:pos x="162" y="35"/>
                    </a:cxn>
                    <a:cxn ang="0">
                      <a:pos x="167" y="0"/>
                    </a:cxn>
                    <a:cxn ang="0">
                      <a:pos x="167" y="0"/>
                    </a:cxn>
                  </a:cxnLst>
                  <a:rect l="0" t="0" r="r" b="b"/>
                  <a:pathLst>
                    <a:path w="199" h="428">
                      <a:moveTo>
                        <a:pt x="167" y="0"/>
                      </a:moveTo>
                      <a:lnTo>
                        <a:pt x="167" y="0"/>
                      </a:lnTo>
                      <a:lnTo>
                        <a:pt x="140" y="13"/>
                      </a:lnTo>
                      <a:lnTo>
                        <a:pt x="113" y="30"/>
                      </a:lnTo>
                      <a:lnTo>
                        <a:pt x="85" y="48"/>
                      </a:lnTo>
                      <a:lnTo>
                        <a:pt x="58" y="70"/>
                      </a:lnTo>
                      <a:lnTo>
                        <a:pt x="58" y="70"/>
                      </a:lnTo>
                      <a:lnTo>
                        <a:pt x="40" y="114"/>
                      </a:lnTo>
                      <a:lnTo>
                        <a:pt x="25" y="162"/>
                      </a:lnTo>
                      <a:lnTo>
                        <a:pt x="11" y="212"/>
                      </a:lnTo>
                      <a:lnTo>
                        <a:pt x="6" y="238"/>
                      </a:lnTo>
                      <a:lnTo>
                        <a:pt x="3" y="263"/>
                      </a:lnTo>
                      <a:lnTo>
                        <a:pt x="0" y="288"/>
                      </a:lnTo>
                      <a:lnTo>
                        <a:pt x="0" y="311"/>
                      </a:lnTo>
                      <a:lnTo>
                        <a:pt x="0" y="335"/>
                      </a:lnTo>
                      <a:lnTo>
                        <a:pt x="1" y="356"/>
                      </a:lnTo>
                      <a:lnTo>
                        <a:pt x="6" y="376"/>
                      </a:lnTo>
                      <a:lnTo>
                        <a:pt x="11" y="397"/>
                      </a:lnTo>
                      <a:lnTo>
                        <a:pt x="20" y="413"/>
                      </a:lnTo>
                      <a:lnTo>
                        <a:pt x="30" y="428"/>
                      </a:lnTo>
                      <a:lnTo>
                        <a:pt x="30" y="428"/>
                      </a:lnTo>
                      <a:lnTo>
                        <a:pt x="50" y="422"/>
                      </a:lnTo>
                      <a:lnTo>
                        <a:pt x="70" y="415"/>
                      </a:lnTo>
                      <a:lnTo>
                        <a:pt x="92" y="405"/>
                      </a:lnTo>
                      <a:lnTo>
                        <a:pt x="112" y="393"/>
                      </a:lnTo>
                      <a:lnTo>
                        <a:pt x="134" y="380"/>
                      </a:lnTo>
                      <a:lnTo>
                        <a:pt x="157" y="366"/>
                      </a:lnTo>
                      <a:lnTo>
                        <a:pt x="179" y="350"/>
                      </a:lnTo>
                      <a:lnTo>
                        <a:pt x="199" y="331"/>
                      </a:lnTo>
                      <a:lnTo>
                        <a:pt x="199" y="331"/>
                      </a:lnTo>
                      <a:lnTo>
                        <a:pt x="189" y="318"/>
                      </a:lnTo>
                      <a:lnTo>
                        <a:pt x="179" y="303"/>
                      </a:lnTo>
                      <a:lnTo>
                        <a:pt x="170" y="284"/>
                      </a:lnTo>
                      <a:lnTo>
                        <a:pt x="165" y="264"/>
                      </a:lnTo>
                      <a:lnTo>
                        <a:pt x="160" y="243"/>
                      </a:lnTo>
                      <a:lnTo>
                        <a:pt x="157" y="221"/>
                      </a:lnTo>
                      <a:lnTo>
                        <a:pt x="154" y="196"/>
                      </a:lnTo>
                      <a:lnTo>
                        <a:pt x="154" y="172"/>
                      </a:lnTo>
                      <a:lnTo>
                        <a:pt x="154" y="124"/>
                      </a:lnTo>
                      <a:lnTo>
                        <a:pt x="157" y="77"/>
                      </a:lnTo>
                      <a:lnTo>
                        <a:pt x="162" y="35"/>
                      </a:lnTo>
                      <a:lnTo>
                        <a:pt x="167" y="0"/>
                      </a:lnTo>
                      <a:lnTo>
                        <a:pt x="167" y="0"/>
                      </a:lnTo>
                      <a:close/>
                    </a:path>
                  </a:pathLst>
                </a:custGeom>
                <a:solidFill>
                  <a:srgbClr val="4D4D4D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25" name="Freeform 157"/>
                <p:cNvSpPr>
                  <a:spLocks/>
                </p:cNvSpPr>
                <p:nvPr/>
              </p:nvSpPr>
              <p:spPr bwMode="auto">
                <a:xfrm>
                  <a:off x="2392" y="683"/>
                  <a:ext cx="393" cy="392"/>
                </a:xfrm>
                <a:custGeom>
                  <a:avLst/>
                  <a:gdLst/>
                  <a:ahLst/>
                  <a:cxnLst>
                    <a:cxn ang="0">
                      <a:pos x="727" y="46"/>
                    </a:cxn>
                    <a:cxn ang="0">
                      <a:pos x="706" y="29"/>
                    </a:cxn>
                    <a:cxn ang="0">
                      <a:pos x="683" y="15"/>
                    </a:cxn>
                    <a:cxn ang="0">
                      <a:pos x="658" y="7"/>
                    </a:cxn>
                    <a:cxn ang="0">
                      <a:pos x="629" y="2"/>
                    </a:cxn>
                    <a:cxn ang="0">
                      <a:pos x="568" y="2"/>
                    </a:cxn>
                    <a:cxn ang="0">
                      <a:pos x="499" y="17"/>
                    </a:cxn>
                    <a:cxn ang="0">
                      <a:pos x="427" y="46"/>
                    </a:cxn>
                    <a:cxn ang="0">
                      <a:pos x="353" y="87"/>
                    </a:cxn>
                    <a:cxn ang="0">
                      <a:pos x="278" y="141"/>
                    </a:cxn>
                    <a:cxn ang="0">
                      <a:pos x="206" y="206"/>
                    </a:cxn>
                    <a:cxn ang="0">
                      <a:pos x="172" y="241"/>
                    </a:cxn>
                    <a:cxn ang="0">
                      <a:pos x="112" y="315"/>
                    </a:cxn>
                    <a:cxn ang="0">
                      <a:pos x="65" y="390"/>
                    </a:cxn>
                    <a:cxn ang="0">
                      <a:pos x="30" y="464"/>
                    </a:cxn>
                    <a:cxn ang="0">
                      <a:pos x="8" y="534"/>
                    </a:cxn>
                    <a:cxn ang="0">
                      <a:pos x="0" y="600"/>
                    </a:cxn>
                    <a:cxn ang="0">
                      <a:pos x="3" y="643"/>
                    </a:cxn>
                    <a:cxn ang="0">
                      <a:pos x="10" y="670"/>
                    </a:cxn>
                    <a:cxn ang="0">
                      <a:pos x="22" y="695"/>
                    </a:cxn>
                    <a:cxn ang="0">
                      <a:pos x="35" y="717"/>
                    </a:cxn>
                    <a:cxn ang="0">
                      <a:pos x="45" y="727"/>
                    </a:cxn>
                    <a:cxn ang="0">
                      <a:pos x="58" y="737"/>
                    </a:cxn>
                    <a:cxn ang="0">
                      <a:pos x="95" y="752"/>
                    </a:cxn>
                    <a:cxn ang="0">
                      <a:pos x="142" y="760"/>
                    </a:cxn>
                    <a:cxn ang="0">
                      <a:pos x="221" y="764"/>
                    </a:cxn>
                    <a:cxn ang="0">
                      <a:pos x="313" y="760"/>
                    </a:cxn>
                    <a:cxn ang="0">
                      <a:pos x="353" y="760"/>
                    </a:cxn>
                    <a:cxn ang="0">
                      <a:pos x="357" y="762"/>
                    </a:cxn>
                    <a:cxn ang="0">
                      <a:pos x="382" y="777"/>
                    </a:cxn>
                    <a:cxn ang="0">
                      <a:pos x="412" y="784"/>
                    </a:cxn>
                    <a:cxn ang="0">
                      <a:pos x="447" y="782"/>
                    </a:cxn>
                    <a:cxn ang="0">
                      <a:pos x="485" y="772"/>
                    </a:cxn>
                    <a:cxn ang="0">
                      <a:pos x="529" y="755"/>
                    </a:cxn>
                    <a:cxn ang="0">
                      <a:pos x="573" y="730"/>
                    </a:cxn>
                    <a:cxn ang="0">
                      <a:pos x="616" y="697"/>
                    </a:cxn>
                    <a:cxn ang="0">
                      <a:pos x="658" y="658"/>
                    </a:cxn>
                    <a:cxn ang="0">
                      <a:pos x="678" y="638"/>
                    </a:cxn>
                    <a:cxn ang="0">
                      <a:pos x="715" y="595"/>
                    </a:cxn>
                    <a:cxn ang="0">
                      <a:pos x="743" y="549"/>
                    </a:cxn>
                    <a:cxn ang="0">
                      <a:pos x="765" y="508"/>
                    </a:cxn>
                    <a:cxn ang="0">
                      <a:pos x="779" y="466"/>
                    </a:cxn>
                    <a:cxn ang="0">
                      <a:pos x="785" y="429"/>
                    </a:cxn>
                    <a:cxn ang="0">
                      <a:pos x="782" y="395"/>
                    </a:cxn>
                    <a:cxn ang="0">
                      <a:pos x="770" y="369"/>
                    </a:cxn>
                    <a:cxn ang="0">
                      <a:pos x="762" y="357"/>
                    </a:cxn>
                    <a:cxn ang="0">
                      <a:pos x="760" y="344"/>
                    </a:cxn>
                    <a:cxn ang="0">
                      <a:pos x="762" y="270"/>
                    </a:cxn>
                    <a:cxn ang="0">
                      <a:pos x="762" y="168"/>
                    </a:cxn>
                    <a:cxn ang="0">
                      <a:pos x="757" y="118"/>
                    </a:cxn>
                    <a:cxn ang="0">
                      <a:pos x="745" y="76"/>
                    </a:cxn>
                    <a:cxn ang="0">
                      <a:pos x="732" y="51"/>
                    </a:cxn>
                    <a:cxn ang="0">
                      <a:pos x="727" y="46"/>
                    </a:cxn>
                  </a:cxnLst>
                  <a:rect l="0" t="0" r="r" b="b"/>
                  <a:pathLst>
                    <a:path w="785" h="785">
                      <a:moveTo>
                        <a:pt x="727" y="46"/>
                      </a:moveTo>
                      <a:lnTo>
                        <a:pt x="727" y="46"/>
                      </a:lnTo>
                      <a:lnTo>
                        <a:pt x="717" y="36"/>
                      </a:lnTo>
                      <a:lnTo>
                        <a:pt x="706" y="29"/>
                      </a:lnTo>
                      <a:lnTo>
                        <a:pt x="695" y="22"/>
                      </a:lnTo>
                      <a:lnTo>
                        <a:pt x="683" y="15"/>
                      </a:lnTo>
                      <a:lnTo>
                        <a:pt x="670" y="10"/>
                      </a:lnTo>
                      <a:lnTo>
                        <a:pt x="658" y="7"/>
                      </a:lnTo>
                      <a:lnTo>
                        <a:pt x="643" y="4"/>
                      </a:lnTo>
                      <a:lnTo>
                        <a:pt x="629" y="2"/>
                      </a:lnTo>
                      <a:lnTo>
                        <a:pt x="599" y="0"/>
                      </a:lnTo>
                      <a:lnTo>
                        <a:pt x="568" y="2"/>
                      </a:lnTo>
                      <a:lnTo>
                        <a:pt x="534" y="9"/>
                      </a:lnTo>
                      <a:lnTo>
                        <a:pt x="499" y="17"/>
                      </a:lnTo>
                      <a:lnTo>
                        <a:pt x="464" y="31"/>
                      </a:lnTo>
                      <a:lnTo>
                        <a:pt x="427" y="46"/>
                      </a:lnTo>
                      <a:lnTo>
                        <a:pt x="390" y="66"/>
                      </a:lnTo>
                      <a:lnTo>
                        <a:pt x="353" y="87"/>
                      </a:lnTo>
                      <a:lnTo>
                        <a:pt x="315" y="113"/>
                      </a:lnTo>
                      <a:lnTo>
                        <a:pt x="278" y="141"/>
                      </a:lnTo>
                      <a:lnTo>
                        <a:pt x="241" y="173"/>
                      </a:lnTo>
                      <a:lnTo>
                        <a:pt x="206" y="206"/>
                      </a:lnTo>
                      <a:lnTo>
                        <a:pt x="206" y="206"/>
                      </a:lnTo>
                      <a:lnTo>
                        <a:pt x="172" y="241"/>
                      </a:lnTo>
                      <a:lnTo>
                        <a:pt x="140" y="278"/>
                      </a:lnTo>
                      <a:lnTo>
                        <a:pt x="112" y="315"/>
                      </a:lnTo>
                      <a:lnTo>
                        <a:pt x="87" y="352"/>
                      </a:lnTo>
                      <a:lnTo>
                        <a:pt x="65" y="390"/>
                      </a:lnTo>
                      <a:lnTo>
                        <a:pt x="45" y="427"/>
                      </a:lnTo>
                      <a:lnTo>
                        <a:pt x="30" y="464"/>
                      </a:lnTo>
                      <a:lnTo>
                        <a:pt x="17" y="499"/>
                      </a:lnTo>
                      <a:lnTo>
                        <a:pt x="8" y="534"/>
                      </a:lnTo>
                      <a:lnTo>
                        <a:pt x="1" y="568"/>
                      </a:lnTo>
                      <a:lnTo>
                        <a:pt x="0" y="600"/>
                      </a:lnTo>
                      <a:lnTo>
                        <a:pt x="1" y="630"/>
                      </a:lnTo>
                      <a:lnTo>
                        <a:pt x="3" y="643"/>
                      </a:lnTo>
                      <a:lnTo>
                        <a:pt x="7" y="658"/>
                      </a:lnTo>
                      <a:lnTo>
                        <a:pt x="10" y="670"/>
                      </a:lnTo>
                      <a:lnTo>
                        <a:pt x="15" y="683"/>
                      </a:lnTo>
                      <a:lnTo>
                        <a:pt x="22" y="695"/>
                      </a:lnTo>
                      <a:lnTo>
                        <a:pt x="28" y="707"/>
                      </a:lnTo>
                      <a:lnTo>
                        <a:pt x="35" y="717"/>
                      </a:lnTo>
                      <a:lnTo>
                        <a:pt x="45" y="727"/>
                      </a:lnTo>
                      <a:lnTo>
                        <a:pt x="45" y="727"/>
                      </a:lnTo>
                      <a:lnTo>
                        <a:pt x="50" y="732"/>
                      </a:lnTo>
                      <a:lnTo>
                        <a:pt x="58" y="737"/>
                      </a:lnTo>
                      <a:lnTo>
                        <a:pt x="75" y="745"/>
                      </a:lnTo>
                      <a:lnTo>
                        <a:pt x="95" y="752"/>
                      </a:lnTo>
                      <a:lnTo>
                        <a:pt x="117" y="757"/>
                      </a:lnTo>
                      <a:lnTo>
                        <a:pt x="142" y="760"/>
                      </a:lnTo>
                      <a:lnTo>
                        <a:pt x="167" y="762"/>
                      </a:lnTo>
                      <a:lnTo>
                        <a:pt x="221" y="764"/>
                      </a:lnTo>
                      <a:lnTo>
                        <a:pt x="269" y="762"/>
                      </a:lnTo>
                      <a:lnTo>
                        <a:pt x="313" y="760"/>
                      </a:lnTo>
                      <a:lnTo>
                        <a:pt x="343" y="760"/>
                      </a:lnTo>
                      <a:lnTo>
                        <a:pt x="353" y="760"/>
                      </a:lnTo>
                      <a:lnTo>
                        <a:pt x="357" y="762"/>
                      </a:lnTo>
                      <a:lnTo>
                        <a:pt x="357" y="762"/>
                      </a:lnTo>
                      <a:lnTo>
                        <a:pt x="368" y="770"/>
                      </a:lnTo>
                      <a:lnTo>
                        <a:pt x="382" y="777"/>
                      </a:lnTo>
                      <a:lnTo>
                        <a:pt x="395" y="782"/>
                      </a:lnTo>
                      <a:lnTo>
                        <a:pt x="412" y="784"/>
                      </a:lnTo>
                      <a:lnTo>
                        <a:pt x="429" y="785"/>
                      </a:lnTo>
                      <a:lnTo>
                        <a:pt x="447" y="782"/>
                      </a:lnTo>
                      <a:lnTo>
                        <a:pt x="465" y="779"/>
                      </a:lnTo>
                      <a:lnTo>
                        <a:pt x="485" y="772"/>
                      </a:lnTo>
                      <a:lnTo>
                        <a:pt x="507" y="765"/>
                      </a:lnTo>
                      <a:lnTo>
                        <a:pt x="529" y="755"/>
                      </a:lnTo>
                      <a:lnTo>
                        <a:pt x="551" y="743"/>
                      </a:lnTo>
                      <a:lnTo>
                        <a:pt x="573" y="730"/>
                      </a:lnTo>
                      <a:lnTo>
                        <a:pt x="594" y="715"/>
                      </a:lnTo>
                      <a:lnTo>
                        <a:pt x="616" y="697"/>
                      </a:lnTo>
                      <a:lnTo>
                        <a:pt x="638" y="678"/>
                      </a:lnTo>
                      <a:lnTo>
                        <a:pt x="658" y="658"/>
                      </a:lnTo>
                      <a:lnTo>
                        <a:pt x="658" y="658"/>
                      </a:lnTo>
                      <a:lnTo>
                        <a:pt x="678" y="638"/>
                      </a:lnTo>
                      <a:lnTo>
                        <a:pt x="698" y="616"/>
                      </a:lnTo>
                      <a:lnTo>
                        <a:pt x="715" y="595"/>
                      </a:lnTo>
                      <a:lnTo>
                        <a:pt x="730" y="573"/>
                      </a:lnTo>
                      <a:lnTo>
                        <a:pt x="743" y="549"/>
                      </a:lnTo>
                      <a:lnTo>
                        <a:pt x="755" y="529"/>
                      </a:lnTo>
                      <a:lnTo>
                        <a:pt x="765" y="508"/>
                      </a:lnTo>
                      <a:lnTo>
                        <a:pt x="772" y="486"/>
                      </a:lnTo>
                      <a:lnTo>
                        <a:pt x="779" y="466"/>
                      </a:lnTo>
                      <a:lnTo>
                        <a:pt x="782" y="447"/>
                      </a:lnTo>
                      <a:lnTo>
                        <a:pt x="785" y="429"/>
                      </a:lnTo>
                      <a:lnTo>
                        <a:pt x="785" y="412"/>
                      </a:lnTo>
                      <a:lnTo>
                        <a:pt x="782" y="395"/>
                      </a:lnTo>
                      <a:lnTo>
                        <a:pt x="777" y="380"/>
                      </a:lnTo>
                      <a:lnTo>
                        <a:pt x="770" y="369"/>
                      </a:lnTo>
                      <a:lnTo>
                        <a:pt x="762" y="357"/>
                      </a:lnTo>
                      <a:lnTo>
                        <a:pt x="762" y="357"/>
                      </a:lnTo>
                      <a:lnTo>
                        <a:pt x="760" y="352"/>
                      </a:lnTo>
                      <a:lnTo>
                        <a:pt x="760" y="344"/>
                      </a:lnTo>
                      <a:lnTo>
                        <a:pt x="760" y="313"/>
                      </a:lnTo>
                      <a:lnTo>
                        <a:pt x="762" y="270"/>
                      </a:lnTo>
                      <a:lnTo>
                        <a:pt x="763" y="220"/>
                      </a:lnTo>
                      <a:lnTo>
                        <a:pt x="762" y="168"/>
                      </a:lnTo>
                      <a:lnTo>
                        <a:pt x="760" y="143"/>
                      </a:lnTo>
                      <a:lnTo>
                        <a:pt x="757" y="118"/>
                      </a:lnTo>
                      <a:lnTo>
                        <a:pt x="752" y="96"/>
                      </a:lnTo>
                      <a:lnTo>
                        <a:pt x="745" y="76"/>
                      </a:lnTo>
                      <a:lnTo>
                        <a:pt x="737" y="59"/>
                      </a:lnTo>
                      <a:lnTo>
                        <a:pt x="732" y="51"/>
                      </a:lnTo>
                      <a:lnTo>
                        <a:pt x="727" y="46"/>
                      </a:lnTo>
                      <a:lnTo>
                        <a:pt x="727" y="4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26" name="Freeform 158"/>
                <p:cNvSpPr>
                  <a:spLocks/>
                </p:cNvSpPr>
                <p:nvPr/>
              </p:nvSpPr>
              <p:spPr bwMode="auto">
                <a:xfrm>
                  <a:off x="2392" y="683"/>
                  <a:ext cx="393" cy="385"/>
                </a:xfrm>
                <a:custGeom>
                  <a:avLst/>
                  <a:gdLst/>
                  <a:ahLst/>
                  <a:cxnLst>
                    <a:cxn ang="0">
                      <a:pos x="762" y="357"/>
                    </a:cxn>
                    <a:cxn ang="0">
                      <a:pos x="760" y="344"/>
                    </a:cxn>
                    <a:cxn ang="0">
                      <a:pos x="762" y="270"/>
                    </a:cxn>
                    <a:cxn ang="0">
                      <a:pos x="762" y="168"/>
                    </a:cxn>
                    <a:cxn ang="0">
                      <a:pos x="757" y="118"/>
                    </a:cxn>
                    <a:cxn ang="0">
                      <a:pos x="745" y="76"/>
                    </a:cxn>
                    <a:cxn ang="0">
                      <a:pos x="732" y="51"/>
                    </a:cxn>
                    <a:cxn ang="0">
                      <a:pos x="727" y="46"/>
                    </a:cxn>
                    <a:cxn ang="0">
                      <a:pos x="706" y="29"/>
                    </a:cxn>
                    <a:cxn ang="0">
                      <a:pos x="683" y="15"/>
                    </a:cxn>
                    <a:cxn ang="0">
                      <a:pos x="658" y="7"/>
                    </a:cxn>
                    <a:cxn ang="0">
                      <a:pos x="629" y="2"/>
                    </a:cxn>
                    <a:cxn ang="0">
                      <a:pos x="568" y="2"/>
                    </a:cxn>
                    <a:cxn ang="0">
                      <a:pos x="499" y="17"/>
                    </a:cxn>
                    <a:cxn ang="0">
                      <a:pos x="427" y="46"/>
                    </a:cxn>
                    <a:cxn ang="0">
                      <a:pos x="353" y="87"/>
                    </a:cxn>
                    <a:cxn ang="0">
                      <a:pos x="278" y="141"/>
                    </a:cxn>
                    <a:cxn ang="0">
                      <a:pos x="206" y="206"/>
                    </a:cxn>
                    <a:cxn ang="0">
                      <a:pos x="172" y="241"/>
                    </a:cxn>
                    <a:cxn ang="0">
                      <a:pos x="114" y="315"/>
                    </a:cxn>
                    <a:cxn ang="0">
                      <a:pos x="65" y="389"/>
                    </a:cxn>
                    <a:cxn ang="0">
                      <a:pos x="30" y="462"/>
                    </a:cxn>
                    <a:cxn ang="0">
                      <a:pos x="8" y="533"/>
                    </a:cxn>
                    <a:cxn ang="0">
                      <a:pos x="0" y="598"/>
                    </a:cxn>
                    <a:cxn ang="0">
                      <a:pos x="7" y="655"/>
                    </a:cxn>
                    <a:cxn ang="0">
                      <a:pos x="15" y="680"/>
                    </a:cxn>
                    <a:cxn ang="0">
                      <a:pos x="27" y="703"/>
                    </a:cxn>
                    <a:cxn ang="0">
                      <a:pos x="43" y="723"/>
                    </a:cxn>
                    <a:cxn ang="0">
                      <a:pos x="134" y="713"/>
                    </a:cxn>
                    <a:cxn ang="0">
                      <a:pos x="243" y="703"/>
                    </a:cxn>
                    <a:cxn ang="0">
                      <a:pos x="338" y="700"/>
                    </a:cxn>
                    <a:cxn ang="0">
                      <a:pos x="370" y="703"/>
                    </a:cxn>
                    <a:cxn ang="0">
                      <a:pos x="388" y="710"/>
                    </a:cxn>
                    <a:cxn ang="0">
                      <a:pos x="397" y="722"/>
                    </a:cxn>
                    <a:cxn ang="0">
                      <a:pos x="413" y="749"/>
                    </a:cxn>
                    <a:cxn ang="0">
                      <a:pos x="425" y="760"/>
                    </a:cxn>
                    <a:cxn ang="0">
                      <a:pos x="439" y="769"/>
                    </a:cxn>
                    <a:cxn ang="0">
                      <a:pos x="459" y="772"/>
                    </a:cxn>
                    <a:cxn ang="0">
                      <a:pos x="487" y="769"/>
                    </a:cxn>
                    <a:cxn ang="0">
                      <a:pos x="522" y="757"/>
                    </a:cxn>
                    <a:cxn ang="0">
                      <a:pos x="557" y="738"/>
                    </a:cxn>
                    <a:cxn ang="0">
                      <a:pos x="624" y="690"/>
                    </a:cxn>
                    <a:cxn ang="0">
                      <a:pos x="658" y="658"/>
                    </a:cxn>
                    <a:cxn ang="0">
                      <a:pos x="698" y="616"/>
                    </a:cxn>
                    <a:cxn ang="0">
                      <a:pos x="730" y="573"/>
                    </a:cxn>
                    <a:cxn ang="0">
                      <a:pos x="755" y="529"/>
                    </a:cxn>
                    <a:cxn ang="0">
                      <a:pos x="772" y="486"/>
                    </a:cxn>
                    <a:cxn ang="0">
                      <a:pos x="782" y="447"/>
                    </a:cxn>
                    <a:cxn ang="0">
                      <a:pos x="785" y="412"/>
                    </a:cxn>
                    <a:cxn ang="0">
                      <a:pos x="777" y="380"/>
                    </a:cxn>
                    <a:cxn ang="0">
                      <a:pos x="762" y="357"/>
                    </a:cxn>
                  </a:cxnLst>
                  <a:rect l="0" t="0" r="r" b="b"/>
                  <a:pathLst>
                    <a:path w="785" h="772">
                      <a:moveTo>
                        <a:pt x="762" y="357"/>
                      </a:moveTo>
                      <a:lnTo>
                        <a:pt x="762" y="357"/>
                      </a:lnTo>
                      <a:lnTo>
                        <a:pt x="760" y="352"/>
                      </a:lnTo>
                      <a:lnTo>
                        <a:pt x="760" y="344"/>
                      </a:lnTo>
                      <a:lnTo>
                        <a:pt x="760" y="313"/>
                      </a:lnTo>
                      <a:lnTo>
                        <a:pt x="762" y="270"/>
                      </a:lnTo>
                      <a:lnTo>
                        <a:pt x="763" y="220"/>
                      </a:lnTo>
                      <a:lnTo>
                        <a:pt x="762" y="168"/>
                      </a:lnTo>
                      <a:lnTo>
                        <a:pt x="760" y="143"/>
                      </a:lnTo>
                      <a:lnTo>
                        <a:pt x="757" y="118"/>
                      </a:lnTo>
                      <a:lnTo>
                        <a:pt x="752" y="96"/>
                      </a:lnTo>
                      <a:lnTo>
                        <a:pt x="745" y="76"/>
                      </a:lnTo>
                      <a:lnTo>
                        <a:pt x="737" y="59"/>
                      </a:lnTo>
                      <a:lnTo>
                        <a:pt x="732" y="51"/>
                      </a:lnTo>
                      <a:lnTo>
                        <a:pt x="727" y="46"/>
                      </a:lnTo>
                      <a:lnTo>
                        <a:pt x="727" y="46"/>
                      </a:lnTo>
                      <a:lnTo>
                        <a:pt x="717" y="36"/>
                      </a:lnTo>
                      <a:lnTo>
                        <a:pt x="706" y="29"/>
                      </a:lnTo>
                      <a:lnTo>
                        <a:pt x="695" y="22"/>
                      </a:lnTo>
                      <a:lnTo>
                        <a:pt x="683" y="15"/>
                      </a:lnTo>
                      <a:lnTo>
                        <a:pt x="670" y="10"/>
                      </a:lnTo>
                      <a:lnTo>
                        <a:pt x="658" y="7"/>
                      </a:lnTo>
                      <a:lnTo>
                        <a:pt x="643" y="4"/>
                      </a:lnTo>
                      <a:lnTo>
                        <a:pt x="629" y="2"/>
                      </a:lnTo>
                      <a:lnTo>
                        <a:pt x="599" y="0"/>
                      </a:lnTo>
                      <a:lnTo>
                        <a:pt x="568" y="2"/>
                      </a:lnTo>
                      <a:lnTo>
                        <a:pt x="534" y="9"/>
                      </a:lnTo>
                      <a:lnTo>
                        <a:pt x="499" y="17"/>
                      </a:lnTo>
                      <a:lnTo>
                        <a:pt x="464" y="31"/>
                      </a:lnTo>
                      <a:lnTo>
                        <a:pt x="427" y="46"/>
                      </a:lnTo>
                      <a:lnTo>
                        <a:pt x="390" y="66"/>
                      </a:lnTo>
                      <a:lnTo>
                        <a:pt x="353" y="87"/>
                      </a:lnTo>
                      <a:lnTo>
                        <a:pt x="315" y="113"/>
                      </a:lnTo>
                      <a:lnTo>
                        <a:pt x="278" y="141"/>
                      </a:lnTo>
                      <a:lnTo>
                        <a:pt x="241" y="173"/>
                      </a:lnTo>
                      <a:lnTo>
                        <a:pt x="206" y="206"/>
                      </a:lnTo>
                      <a:lnTo>
                        <a:pt x="206" y="206"/>
                      </a:lnTo>
                      <a:lnTo>
                        <a:pt x="172" y="241"/>
                      </a:lnTo>
                      <a:lnTo>
                        <a:pt x="140" y="278"/>
                      </a:lnTo>
                      <a:lnTo>
                        <a:pt x="114" y="315"/>
                      </a:lnTo>
                      <a:lnTo>
                        <a:pt x="89" y="352"/>
                      </a:lnTo>
                      <a:lnTo>
                        <a:pt x="65" y="389"/>
                      </a:lnTo>
                      <a:lnTo>
                        <a:pt x="47" y="426"/>
                      </a:lnTo>
                      <a:lnTo>
                        <a:pt x="30" y="462"/>
                      </a:lnTo>
                      <a:lnTo>
                        <a:pt x="18" y="497"/>
                      </a:lnTo>
                      <a:lnTo>
                        <a:pt x="8" y="533"/>
                      </a:lnTo>
                      <a:lnTo>
                        <a:pt x="3" y="566"/>
                      </a:lnTo>
                      <a:lnTo>
                        <a:pt x="0" y="598"/>
                      </a:lnTo>
                      <a:lnTo>
                        <a:pt x="1" y="626"/>
                      </a:lnTo>
                      <a:lnTo>
                        <a:pt x="7" y="655"/>
                      </a:lnTo>
                      <a:lnTo>
                        <a:pt x="10" y="668"/>
                      </a:lnTo>
                      <a:lnTo>
                        <a:pt x="15" y="680"/>
                      </a:lnTo>
                      <a:lnTo>
                        <a:pt x="20" y="693"/>
                      </a:lnTo>
                      <a:lnTo>
                        <a:pt x="27" y="703"/>
                      </a:lnTo>
                      <a:lnTo>
                        <a:pt x="33" y="715"/>
                      </a:lnTo>
                      <a:lnTo>
                        <a:pt x="43" y="723"/>
                      </a:lnTo>
                      <a:lnTo>
                        <a:pt x="43" y="723"/>
                      </a:lnTo>
                      <a:lnTo>
                        <a:pt x="134" y="713"/>
                      </a:lnTo>
                      <a:lnTo>
                        <a:pt x="189" y="708"/>
                      </a:lnTo>
                      <a:lnTo>
                        <a:pt x="243" y="703"/>
                      </a:lnTo>
                      <a:lnTo>
                        <a:pt x="295" y="702"/>
                      </a:lnTo>
                      <a:lnTo>
                        <a:pt x="338" y="700"/>
                      </a:lnTo>
                      <a:lnTo>
                        <a:pt x="357" y="702"/>
                      </a:lnTo>
                      <a:lnTo>
                        <a:pt x="370" y="703"/>
                      </a:lnTo>
                      <a:lnTo>
                        <a:pt x="382" y="705"/>
                      </a:lnTo>
                      <a:lnTo>
                        <a:pt x="388" y="710"/>
                      </a:lnTo>
                      <a:lnTo>
                        <a:pt x="388" y="710"/>
                      </a:lnTo>
                      <a:lnTo>
                        <a:pt x="397" y="722"/>
                      </a:lnTo>
                      <a:lnTo>
                        <a:pt x="405" y="735"/>
                      </a:lnTo>
                      <a:lnTo>
                        <a:pt x="413" y="749"/>
                      </a:lnTo>
                      <a:lnTo>
                        <a:pt x="418" y="754"/>
                      </a:lnTo>
                      <a:lnTo>
                        <a:pt x="425" y="760"/>
                      </a:lnTo>
                      <a:lnTo>
                        <a:pt x="432" y="765"/>
                      </a:lnTo>
                      <a:lnTo>
                        <a:pt x="439" y="769"/>
                      </a:lnTo>
                      <a:lnTo>
                        <a:pt x="449" y="770"/>
                      </a:lnTo>
                      <a:lnTo>
                        <a:pt x="459" y="772"/>
                      </a:lnTo>
                      <a:lnTo>
                        <a:pt x="472" y="770"/>
                      </a:lnTo>
                      <a:lnTo>
                        <a:pt x="487" y="769"/>
                      </a:lnTo>
                      <a:lnTo>
                        <a:pt x="504" y="764"/>
                      </a:lnTo>
                      <a:lnTo>
                        <a:pt x="522" y="757"/>
                      </a:lnTo>
                      <a:lnTo>
                        <a:pt x="522" y="757"/>
                      </a:lnTo>
                      <a:lnTo>
                        <a:pt x="557" y="738"/>
                      </a:lnTo>
                      <a:lnTo>
                        <a:pt x="591" y="717"/>
                      </a:lnTo>
                      <a:lnTo>
                        <a:pt x="624" y="690"/>
                      </a:lnTo>
                      <a:lnTo>
                        <a:pt x="658" y="658"/>
                      </a:lnTo>
                      <a:lnTo>
                        <a:pt x="658" y="658"/>
                      </a:lnTo>
                      <a:lnTo>
                        <a:pt x="678" y="638"/>
                      </a:lnTo>
                      <a:lnTo>
                        <a:pt x="698" y="616"/>
                      </a:lnTo>
                      <a:lnTo>
                        <a:pt x="715" y="595"/>
                      </a:lnTo>
                      <a:lnTo>
                        <a:pt x="730" y="573"/>
                      </a:lnTo>
                      <a:lnTo>
                        <a:pt x="743" y="549"/>
                      </a:lnTo>
                      <a:lnTo>
                        <a:pt x="755" y="529"/>
                      </a:lnTo>
                      <a:lnTo>
                        <a:pt x="765" y="508"/>
                      </a:lnTo>
                      <a:lnTo>
                        <a:pt x="772" y="486"/>
                      </a:lnTo>
                      <a:lnTo>
                        <a:pt x="779" y="466"/>
                      </a:lnTo>
                      <a:lnTo>
                        <a:pt x="782" y="447"/>
                      </a:lnTo>
                      <a:lnTo>
                        <a:pt x="785" y="429"/>
                      </a:lnTo>
                      <a:lnTo>
                        <a:pt x="785" y="412"/>
                      </a:lnTo>
                      <a:lnTo>
                        <a:pt x="782" y="395"/>
                      </a:lnTo>
                      <a:lnTo>
                        <a:pt x="777" y="380"/>
                      </a:lnTo>
                      <a:lnTo>
                        <a:pt x="770" y="369"/>
                      </a:lnTo>
                      <a:lnTo>
                        <a:pt x="762" y="357"/>
                      </a:lnTo>
                      <a:lnTo>
                        <a:pt x="762" y="357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27" name="Freeform 159"/>
                <p:cNvSpPr>
                  <a:spLocks/>
                </p:cNvSpPr>
                <p:nvPr/>
              </p:nvSpPr>
              <p:spPr bwMode="auto">
                <a:xfrm>
                  <a:off x="2414" y="1032"/>
                  <a:ext cx="239" cy="43"/>
                </a:xfrm>
                <a:custGeom>
                  <a:avLst/>
                  <a:gdLst/>
                  <a:ahLst/>
                  <a:cxnLst>
                    <a:cxn ang="0">
                      <a:pos x="345" y="10"/>
                    </a:cxn>
                    <a:cxn ang="0">
                      <a:pos x="345" y="10"/>
                    </a:cxn>
                    <a:cxn ang="0">
                      <a:pos x="339" y="5"/>
                    </a:cxn>
                    <a:cxn ang="0">
                      <a:pos x="327" y="3"/>
                    </a:cxn>
                    <a:cxn ang="0">
                      <a:pos x="314" y="2"/>
                    </a:cxn>
                    <a:cxn ang="0">
                      <a:pos x="295" y="0"/>
                    </a:cxn>
                    <a:cxn ang="0">
                      <a:pos x="252" y="2"/>
                    </a:cxn>
                    <a:cxn ang="0">
                      <a:pos x="200" y="3"/>
                    </a:cxn>
                    <a:cxn ang="0">
                      <a:pos x="146" y="8"/>
                    </a:cxn>
                    <a:cxn ang="0">
                      <a:pos x="91" y="13"/>
                    </a:cxn>
                    <a:cxn ang="0">
                      <a:pos x="0" y="23"/>
                    </a:cxn>
                    <a:cxn ang="0">
                      <a:pos x="0" y="23"/>
                    </a:cxn>
                    <a:cxn ang="0">
                      <a:pos x="2" y="27"/>
                    </a:cxn>
                    <a:cxn ang="0">
                      <a:pos x="2" y="27"/>
                    </a:cxn>
                    <a:cxn ang="0">
                      <a:pos x="7" y="32"/>
                    </a:cxn>
                    <a:cxn ang="0">
                      <a:pos x="15" y="37"/>
                    </a:cxn>
                    <a:cxn ang="0">
                      <a:pos x="32" y="45"/>
                    </a:cxn>
                    <a:cxn ang="0">
                      <a:pos x="52" y="52"/>
                    </a:cxn>
                    <a:cxn ang="0">
                      <a:pos x="74" y="57"/>
                    </a:cxn>
                    <a:cxn ang="0">
                      <a:pos x="99" y="60"/>
                    </a:cxn>
                    <a:cxn ang="0">
                      <a:pos x="124" y="62"/>
                    </a:cxn>
                    <a:cxn ang="0">
                      <a:pos x="178" y="64"/>
                    </a:cxn>
                    <a:cxn ang="0">
                      <a:pos x="226" y="62"/>
                    </a:cxn>
                    <a:cxn ang="0">
                      <a:pos x="270" y="60"/>
                    </a:cxn>
                    <a:cxn ang="0">
                      <a:pos x="300" y="60"/>
                    </a:cxn>
                    <a:cxn ang="0">
                      <a:pos x="310" y="60"/>
                    </a:cxn>
                    <a:cxn ang="0">
                      <a:pos x="314" y="62"/>
                    </a:cxn>
                    <a:cxn ang="0">
                      <a:pos x="314" y="62"/>
                    </a:cxn>
                    <a:cxn ang="0">
                      <a:pos x="320" y="67"/>
                    </a:cxn>
                    <a:cxn ang="0">
                      <a:pos x="327" y="72"/>
                    </a:cxn>
                    <a:cxn ang="0">
                      <a:pos x="335" y="77"/>
                    </a:cxn>
                    <a:cxn ang="0">
                      <a:pos x="344" y="80"/>
                    </a:cxn>
                    <a:cxn ang="0">
                      <a:pos x="362" y="84"/>
                    </a:cxn>
                    <a:cxn ang="0">
                      <a:pos x="384" y="85"/>
                    </a:cxn>
                    <a:cxn ang="0">
                      <a:pos x="406" y="82"/>
                    </a:cxn>
                    <a:cxn ang="0">
                      <a:pos x="429" y="77"/>
                    </a:cxn>
                    <a:cxn ang="0">
                      <a:pos x="454" y="69"/>
                    </a:cxn>
                    <a:cxn ang="0">
                      <a:pos x="479" y="57"/>
                    </a:cxn>
                    <a:cxn ang="0">
                      <a:pos x="479" y="57"/>
                    </a:cxn>
                    <a:cxn ang="0">
                      <a:pos x="461" y="64"/>
                    </a:cxn>
                    <a:cxn ang="0">
                      <a:pos x="444" y="69"/>
                    </a:cxn>
                    <a:cxn ang="0">
                      <a:pos x="429" y="70"/>
                    </a:cxn>
                    <a:cxn ang="0">
                      <a:pos x="416" y="72"/>
                    </a:cxn>
                    <a:cxn ang="0">
                      <a:pos x="406" y="70"/>
                    </a:cxn>
                    <a:cxn ang="0">
                      <a:pos x="396" y="69"/>
                    </a:cxn>
                    <a:cxn ang="0">
                      <a:pos x="389" y="65"/>
                    </a:cxn>
                    <a:cxn ang="0">
                      <a:pos x="382" y="60"/>
                    </a:cxn>
                    <a:cxn ang="0">
                      <a:pos x="375" y="54"/>
                    </a:cxn>
                    <a:cxn ang="0">
                      <a:pos x="370" y="49"/>
                    </a:cxn>
                    <a:cxn ang="0">
                      <a:pos x="362" y="35"/>
                    </a:cxn>
                    <a:cxn ang="0">
                      <a:pos x="354" y="22"/>
                    </a:cxn>
                    <a:cxn ang="0">
                      <a:pos x="345" y="10"/>
                    </a:cxn>
                    <a:cxn ang="0">
                      <a:pos x="345" y="10"/>
                    </a:cxn>
                  </a:cxnLst>
                  <a:rect l="0" t="0" r="r" b="b"/>
                  <a:pathLst>
                    <a:path w="479" h="85">
                      <a:moveTo>
                        <a:pt x="345" y="10"/>
                      </a:moveTo>
                      <a:lnTo>
                        <a:pt x="345" y="10"/>
                      </a:lnTo>
                      <a:lnTo>
                        <a:pt x="339" y="5"/>
                      </a:lnTo>
                      <a:lnTo>
                        <a:pt x="327" y="3"/>
                      </a:lnTo>
                      <a:lnTo>
                        <a:pt x="314" y="2"/>
                      </a:lnTo>
                      <a:lnTo>
                        <a:pt x="295" y="0"/>
                      </a:lnTo>
                      <a:lnTo>
                        <a:pt x="252" y="2"/>
                      </a:lnTo>
                      <a:lnTo>
                        <a:pt x="200" y="3"/>
                      </a:lnTo>
                      <a:lnTo>
                        <a:pt x="146" y="8"/>
                      </a:lnTo>
                      <a:lnTo>
                        <a:pt x="91" y="13"/>
                      </a:lnTo>
                      <a:lnTo>
                        <a:pt x="0" y="23"/>
                      </a:lnTo>
                      <a:lnTo>
                        <a:pt x="0" y="23"/>
                      </a:lnTo>
                      <a:lnTo>
                        <a:pt x="2" y="27"/>
                      </a:lnTo>
                      <a:lnTo>
                        <a:pt x="2" y="27"/>
                      </a:lnTo>
                      <a:lnTo>
                        <a:pt x="7" y="32"/>
                      </a:lnTo>
                      <a:lnTo>
                        <a:pt x="15" y="37"/>
                      </a:lnTo>
                      <a:lnTo>
                        <a:pt x="32" y="45"/>
                      </a:lnTo>
                      <a:lnTo>
                        <a:pt x="52" y="52"/>
                      </a:lnTo>
                      <a:lnTo>
                        <a:pt x="74" y="57"/>
                      </a:lnTo>
                      <a:lnTo>
                        <a:pt x="99" y="60"/>
                      </a:lnTo>
                      <a:lnTo>
                        <a:pt x="124" y="62"/>
                      </a:lnTo>
                      <a:lnTo>
                        <a:pt x="178" y="64"/>
                      </a:lnTo>
                      <a:lnTo>
                        <a:pt x="226" y="62"/>
                      </a:lnTo>
                      <a:lnTo>
                        <a:pt x="270" y="60"/>
                      </a:lnTo>
                      <a:lnTo>
                        <a:pt x="300" y="60"/>
                      </a:lnTo>
                      <a:lnTo>
                        <a:pt x="310" y="60"/>
                      </a:lnTo>
                      <a:lnTo>
                        <a:pt x="314" y="62"/>
                      </a:lnTo>
                      <a:lnTo>
                        <a:pt x="314" y="62"/>
                      </a:lnTo>
                      <a:lnTo>
                        <a:pt x="320" y="67"/>
                      </a:lnTo>
                      <a:lnTo>
                        <a:pt x="327" y="72"/>
                      </a:lnTo>
                      <a:lnTo>
                        <a:pt x="335" y="77"/>
                      </a:lnTo>
                      <a:lnTo>
                        <a:pt x="344" y="80"/>
                      </a:lnTo>
                      <a:lnTo>
                        <a:pt x="362" y="84"/>
                      </a:lnTo>
                      <a:lnTo>
                        <a:pt x="384" y="85"/>
                      </a:lnTo>
                      <a:lnTo>
                        <a:pt x="406" y="82"/>
                      </a:lnTo>
                      <a:lnTo>
                        <a:pt x="429" y="77"/>
                      </a:lnTo>
                      <a:lnTo>
                        <a:pt x="454" y="69"/>
                      </a:lnTo>
                      <a:lnTo>
                        <a:pt x="479" y="57"/>
                      </a:lnTo>
                      <a:lnTo>
                        <a:pt x="479" y="57"/>
                      </a:lnTo>
                      <a:lnTo>
                        <a:pt x="461" y="64"/>
                      </a:lnTo>
                      <a:lnTo>
                        <a:pt x="444" y="69"/>
                      </a:lnTo>
                      <a:lnTo>
                        <a:pt x="429" y="70"/>
                      </a:lnTo>
                      <a:lnTo>
                        <a:pt x="416" y="72"/>
                      </a:lnTo>
                      <a:lnTo>
                        <a:pt x="406" y="70"/>
                      </a:lnTo>
                      <a:lnTo>
                        <a:pt x="396" y="69"/>
                      </a:lnTo>
                      <a:lnTo>
                        <a:pt x="389" y="65"/>
                      </a:lnTo>
                      <a:lnTo>
                        <a:pt x="382" y="60"/>
                      </a:lnTo>
                      <a:lnTo>
                        <a:pt x="375" y="54"/>
                      </a:lnTo>
                      <a:lnTo>
                        <a:pt x="370" y="49"/>
                      </a:lnTo>
                      <a:lnTo>
                        <a:pt x="362" y="35"/>
                      </a:lnTo>
                      <a:lnTo>
                        <a:pt x="354" y="22"/>
                      </a:lnTo>
                      <a:lnTo>
                        <a:pt x="345" y="10"/>
                      </a:lnTo>
                      <a:lnTo>
                        <a:pt x="345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28" name="Freeform 160"/>
                <p:cNvSpPr>
                  <a:spLocks/>
                </p:cNvSpPr>
                <p:nvPr/>
              </p:nvSpPr>
              <p:spPr bwMode="auto">
                <a:xfrm>
                  <a:off x="2525" y="812"/>
                  <a:ext cx="220" cy="221"/>
                </a:xfrm>
                <a:custGeom>
                  <a:avLst/>
                  <a:gdLst/>
                  <a:ahLst/>
                  <a:cxnLst>
                    <a:cxn ang="0">
                      <a:pos x="347" y="22"/>
                    </a:cxn>
                    <a:cxn ang="0">
                      <a:pos x="384" y="65"/>
                    </a:cxn>
                    <a:cxn ang="0">
                      <a:pos x="412" y="112"/>
                    </a:cxn>
                    <a:cxn ang="0">
                      <a:pos x="430" y="160"/>
                    </a:cxn>
                    <a:cxn ang="0">
                      <a:pos x="440" y="209"/>
                    </a:cxn>
                    <a:cxn ang="0">
                      <a:pos x="440" y="258"/>
                    </a:cxn>
                    <a:cxn ang="0">
                      <a:pos x="430" y="304"/>
                    </a:cxn>
                    <a:cxn ang="0">
                      <a:pos x="412" y="346"/>
                    </a:cxn>
                    <a:cxn ang="0">
                      <a:pos x="384" y="383"/>
                    </a:cxn>
                    <a:cxn ang="0">
                      <a:pos x="365" y="398"/>
                    </a:cxn>
                    <a:cxn ang="0">
                      <a:pos x="325" y="422"/>
                    </a:cxn>
                    <a:cxn ang="0">
                      <a:pos x="281" y="437"/>
                    </a:cxn>
                    <a:cxn ang="0">
                      <a:pos x="235" y="442"/>
                    </a:cxn>
                    <a:cxn ang="0">
                      <a:pos x="184" y="437"/>
                    </a:cxn>
                    <a:cxn ang="0">
                      <a:pos x="136" y="422"/>
                    </a:cxn>
                    <a:cxn ang="0">
                      <a:pos x="87" y="398"/>
                    </a:cxn>
                    <a:cxn ang="0">
                      <a:pos x="42" y="366"/>
                    </a:cxn>
                    <a:cxn ang="0">
                      <a:pos x="22" y="348"/>
                    </a:cxn>
                    <a:cxn ang="0">
                      <a:pos x="5" y="324"/>
                    </a:cxn>
                    <a:cxn ang="0">
                      <a:pos x="0" y="298"/>
                    </a:cxn>
                    <a:cxn ang="0">
                      <a:pos x="2" y="268"/>
                    </a:cxn>
                    <a:cxn ang="0">
                      <a:pos x="10" y="234"/>
                    </a:cxn>
                    <a:cxn ang="0">
                      <a:pos x="27" y="201"/>
                    </a:cxn>
                    <a:cxn ang="0">
                      <a:pos x="47" y="167"/>
                    </a:cxn>
                    <a:cxn ang="0">
                      <a:pos x="102" y="102"/>
                    </a:cxn>
                    <a:cxn ang="0">
                      <a:pos x="168" y="47"/>
                    </a:cxn>
                    <a:cxn ang="0">
                      <a:pos x="201" y="27"/>
                    </a:cxn>
                    <a:cxn ang="0">
                      <a:pos x="235" y="10"/>
                    </a:cxn>
                    <a:cxn ang="0">
                      <a:pos x="266" y="2"/>
                    </a:cxn>
                    <a:cxn ang="0">
                      <a:pos x="296" y="0"/>
                    </a:cxn>
                    <a:cxn ang="0">
                      <a:pos x="325" y="7"/>
                    </a:cxn>
                    <a:cxn ang="0">
                      <a:pos x="347" y="22"/>
                    </a:cxn>
                  </a:cxnLst>
                  <a:rect l="0" t="0" r="r" b="b"/>
                  <a:pathLst>
                    <a:path w="440" h="442">
                      <a:moveTo>
                        <a:pt x="347" y="22"/>
                      </a:moveTo>
                      <a:lnTo>
                        <a:pt x="347" y="22"/>
                      </a:lnTo>
                      <a:lnTo>
                        <a:pt x="367" y="43"/>
                      </a:lnTo>
                      <a:lnTo>
                        <a:pt x="384" y="65"/>
                      </a:lnTo>
                      <a:lnTo>
                        <a:pt x="399" y="89"/>
                      </a:lnTo>
                      <a:lnTo>
                        <a:pt x="412" y="112"/>
                      </a:lnTo>
                      <a:lnTo>
                        <a:pt x="422" y="135"/>
                      </a:lnTo>
                      <a:lnTo>
                        <a:pt x="430" y="160"/>
                      </a:lnTo>
                      <a:lnTo>
                        <a:pt x="437" y="186"/>
                      </a:lnTo>
                      <a:lnTo>
                        <a:pt x="440" y="209"/>
                      </a:lnTo>
                      <a:lnTo>
                        <a:pt x="440" y="234"/>
                      </a:lnTo>
                      <a:lnTo>
                        <a:pt x="440" y="258"/>
                      </a:lnTo>
                      <a:lnTo>
                        <a:pt x="437" y="281"/>
                      </a:lnTo>
                      <a:lnTo>
                        <a:pt x="430" y="304"/>
                      </a:lnTo>
                      <a:lnTo>
                        <a:pt x="422" y="326"/>
                      </a:lnTo>
                      <a:lnTo>
                        <a:pt x="412" y="346"/>
                      </a:lnTo>
                      <a:lnTo>
                        <a:pt x="399" y="365"/>
                      </a:lnTo>
                      <a:lnTo>
                        <a:pt x="384" y="383"/>
                      </a:lnTo>
                      <a:lnTo>
                        <a:pt x="384" y="383"/>
                      </a:lnTo>
                      <a:lnTo>
                        <a:pt x="365" y="398"/>
                      </a:lnTo>
                      <a:lnTo>
                        <a:pt x="347" y="412"/>
                      </a:lnTo>
                      <a:lnTo>
                        <a:pt x="325" y="422"/>
                      </a:lnTo>
                      <a:lnTo>
                        <a:pt x="303" y="430"/>
                      </a:lnTo>
                      <a:lnTo>
                        <a:pt x="281" y="437"/>
                      </a:lnTo>
                      <a:lnTo>
                        <a:pt x="258" y="440"/>
                      </a:lnTo>
                      <a:lnTo>
                        <a:pt x="235" y="442"/>
                      </a:lnTo>
                      <a:lnTo>
                        <a:pt x="209" y="440"/>
                      </a:lnTo>
                      <a:lnTo>
                        <a:pt x="184" y="437"/>
                      </a:lnTo>
                      <a:lnTo>
                        <a:pt x="161" y="430"/>
                      </a:lnTo>
                      <a:lnTo>
                        <a:pt x="136" y="422"/>
                      </a:lnTo>
                      <a:lnTo>
                        <a:pt x="111" y="412"/>
                      </a:lnTo>
                      <a:lnTo>
                        <a:pt x="87" y="398"/>
                      </a:lnTo>
                      <a:lnTo>
                        <a:pt x="65" y="385"/>
                      </a:lnTo>
                      <a:lnTo>
                        <a:pt x="42" y="366"/>
                      </a:lnTo>
                      <a:lnTo>
                        <a:pt x="22" y="348"/>
                      </a:lnTo>
                      <a:lnTo>
                        <a:pt x="22" y="348"/>
                      </a:lnTo>
                      <a:lnTo>
                        <a:pt x="12" y="336"/>
                      </a:lnTo>
                      <a:lnTo>
                        <a:pt x="5" y="324"/>
                      </a:lnTo>
                      <a:lnTo>
                        <a:pt x="2" y="311"/>
                      </a:lnTo>
                      <a:lnTo>
                        <a:pt x="0" y="298"/>
                      </a:lnTo>
                      <a:lnTo>
                        <a:pt x="0" y="283"/>
                      </a:lnTo>
                      <a:lnTo>
                        <a:pt x="2" y="268"/>
                      </a:lnTo>
                      <a:lnTo>
                        <a:pt x="5" y="251"/>
                      </a:lnTo>
                      <a:lnTo>
                        <a:pt x="10" y="234"/>
                      </a:lnTo>
                      <a:lnTo>
                        <a:pt x="17" y="217"/>
                      </a:lnTo>
                      <a:lnTo>
                        <a:pt x="27" y="201"/>
                      </a:lnTo>
                      <a:lnTo>
                        <a:pt x="35" y="184"/>
                      </a:lnTo>
                      <a:lnTo>
                        <a:pt x="47" y="167"/>
                      </a:lnTo>
                      <a:lnTo>
                        <a:pt x="72" y="134"/>
                      </a:lnTo>
                      <a:lnTo>
                        <a:pt x="102" y="102"/>
                      </a:lnTo>
                      <a:lnTo>
                        <a:pt x="134" y="73"/>
                      </a:lnTo>
                      <a:lnTo>
                        <a:pt x="168" y="47"/>
                      </a:lnTo>
                      <a:lnTo>
                        <a:pt x="184" y="37"/>
                      </a:lnTo>
                      <a:lnTo>
                        <a:pt x="201" y="27"/>
                      </a:lnTo>
                      <a:lnTo>
                        <a:pt x="218" y="18"/>
                      </a:lnTo>
                      <a:lnTo>
                        <a:pt x="235" y="10"/>
                      </a:lnTo>
                      <a:lnTo>
                        <a:pt x="251" y="5"/>
                      </a:lnTo>
                      <a:lnTo>
                        <a:pt x="266" y="2"/>
                      </a:lnTo>
                      <a:lnTo>
                        <a:pt x="283" y="0"/>
                      </a:lnTo>
                      <a:lnTo>
                        <a:pt x="296" y="0"/>
                      </a:lnTo>
                      <a:lnTo>
                        <a:pt x="312" y="2"/>
                      </a:lnTo>
                      <a:lnTo>
                        <a:pt x="325" y="7"/>
                      </a:lnTo>
                      <a:lnTo>
                        <a:pt x="337" y="13"/>
                      </a:lnTo>
                      <a:lnTo>
                        <a:pt x="347" y="22"/>
                      </a:lnTo>
                      <a:lnTo>
                        <a:pt x="347" y="22"/>
                      </a:lnTo>
                      <a:close/>
                    </a:path>
                  </a:pathLst>
                </a:custGeom>
                <a:solidFill>
                  <a:srgbClr val="4D4D4D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29" name="Freeform 161"/>
                <p:cNvSpPr>
                  <a:spLocks/>
                </p:cNvSpPr>
                <p:nvPr/>
              </p:nvSpPr>
              <p:spPr bwMode="auto">
                <a:xfrm>
                  <a:off x="2528" y="816"/>
                  <a:ext cx="215" cy="215"/>
                </a:xfrm>
                <a:custGeom>
                  <a:avLst/>
                  <a:gdLst/>
                  <a:ahLst/>
                  <a:cxnLst>
                    <a:cxn ang="0">
                      <a:pos x="331" y="23"/>
                    </a:cxn>
                    <a:cxn ang="0">
                      <a:pos x="368" y="66"/>
                    </a:cxn>
                    <a:cxn ang="0">
                      <a:pos x="397" y="112"/>
                    </a:cxn>
                    <a:cxn ang="0">
                      <a:pos x="417" y="160"/>
                    </a:cxn>
                    <a:cxn ang="0">
                      <a:pos x="427" y="209"/>
                    </a:cxn>
                    <a:cxn ang="0">
                      <a:pos x="428" y="256"/>
                    </a:cxn>
                    <a:cxn ang="0">
                      <a:pos x="420" y="301"/>
                    </a:cxn>
                    <a:cxn ang="0">
                      <a:pos x="403" y="341"/>
                    </a:cxn>
                    <a:cxn ang="0">
                      <a:pos x="377" y="376"/>
                    </a:cxn>
                    <a:cxn ang="0">
                      <a:pos x="360" y="391"/>
                    </a:cxn>
                    <a:cxn ang="0">
                      <a:pos x="321" y="413"/>
                    </a:cxn>
                    <a:cxn ang="0">
                      <a:pos x="278" y="426"/>
                    </a:cxn>
                    <a:cxn ang="0">
                      <a:pos x="233" y="430"/>
                    </a:cxn>
                    <a:cxn ang="0">
                      <a:pos x="184" y="423"/>
                    </a:cxn>
                    <a:cxn ang="0">
                      <a:pos x="135" y="408"/>
                    </a:cxn>
                    <a:cxn ang="0">
                      <a:pos x="89" y="384"/>
                    </a:cxn>
                    <a:cxn ang="0">
                      <a:pos x="43" y="351"/>
                    </a:cxn>
                    <a:cxn ang="0">
                      <a:pos x="23" y="333"/>
                    </a:cxn>
                    <a:cxn ang="0">
                      <a:pos x="6" y="309"/>
                    </a:cxn>
                    <a:cxn ang="0">
                      <a:pos x="0" y="282"/>
                    </a:cxn>
                    <a:cxn ang="0">
                      <a:pos x="1" y="254"/>
                    </a:cxn>
                    <a:cxn ang="0">
                      <a:pos x="10" y="222"/>
                    </a:cxn>
                    <a:cxn ang="0">
                      <a:pos x="23" y="190"/>
                    </a:cxn>
                    <a:cxn ang="0">
                      <a:pos x="43" y="157"/>
                    </a:cxn>
                    <a:cxn ang="0">
                      <a:pos x="95" y="95"/>
                    </a:cxn>
                    <a:cxn ang="0">
                      <a:pos x="157" y="43"/>
                    </a:cxn>
                    <a:cxn ang="0">
                      <a:pos x="189" y="25"/>
                    </a:cxn>
                    <a:cxn ang="0">
                      <a:pos x="222" y="10"/>
                    </a:cxn>
                    <a:cxn ang="0">
                      <a:pos x="253" y="1"/>
                    </a:cxn>
                    <a:cxn ang="0">
                      <a:pos x="283" y="0"/>
                    </a:cxn>
                    <a:cxn ang="0">
                      <a:pos x="310" y="6"/>
                    </a:cxn>
                    <a:cxn ang="0">
                      <a:pos x="331" y="23"/>
                    </a:cxn>
                  </a:cxnLst>
                  <a:rect l="0" t="0" r="r" b="b"/>
                  <a:pathLst>
                    <a:path w="428" h="430">
                      <a:moveTo>
                        <a:pt x="331" y="23"/>
                      </a:moveTo>
                      <a:lnTo>
                        <a:pt x="331" y="23"/>
                      </a:lnTo>
                      <a:lnTo>
                        <a:pt x="351" y="45"/>
                      </a:lnTo>
                      <a:lnTo>
                        <a:pt x="368" y="66"/>
                      </a:lnTo>
                      <a:lnTo>
                        <a:pt x="383" y="88"/>
                      </a:lnTo>
                      <a:lnTo>
                        <a:pt x="397" y="112"/>
                      </a:lnTo>
                      <a:lnTo>
                        <a:pt x="408" y="137"/>
                      </a:lnTo>
                      <a:lnTo>
                        <a:pt x="417" y="160"/>
                      </a:lnTo>
                      <a:lnTo>
                        <a:pt x="423" y="184"/>
                      </a:lnTo>
                      <a:lnTo>
                        <a:pt x="427" y="209"/>
                      </a:lnTo>
                      <a:lnTo>
                        <a:pt x="428" y="232"/>
                      </a:lnTo>
                      <a:lnTo>
                        <a:pt x="428" y="256"/>
                      </a:lnTo>
                      <a:lnTo>
                        <a:pt x="425" y="279"/>
                      </a:lnTo>
                      <a:lnTo>
                        <a:pt x="420" y="301"/>
                      </a:lnTo>
                      <a:lnTo>
                        <a:pt x="413" y="321"/>
                      </a:lnTo>
                      <a:lnTo>
                        <a:pt x="403" y="341"/>
                      </a:lnTo>
                      <a:lnTo>
                        <a:pt x="390" y="359"/>
                      </a:lnTo>
                      <a:lnTo>
                        <a:pt x="377" y="376"/>
                      </a:lnTo>
                      <a:lnTo>
                        <a:pt x="377" y="376"/>
                      </a:lnTo>
                      <a:lnTo>
                        <a:pt x="360" y="391"/>
                      </a:lnTo>
                      <a:lnTo>
                        <a:pt x="341" y="403"/>
                      </a:lnTo>
                      <a:lnTo>
                        <a:pt x="321" y="413"/>
                      </a:lnTo>
                      <a:lnTo>
                        <a:pt x="300" y="421"/>
                      </a:lnTo>
                      <a:lnTo>
                        <a:pt x="278" y="426"/>
                      </a:lnTo>
                      <a:lnTo>
                        <a:pt x="256" y="428"/>
                      </a:lnTo>
                      <a:lnTo>
                        <a:pt x="233" y="430"/>
                      </a:lnTo>
                      <a:lnTo>
                        <a:pt x="209" y="426"/>
                      </a:lnTo>
                      <a:lnTo>
                        <a:pt x="184" y="423"/>
                      </a:lnTo>
                      <a:lnTo>
                        <a:pt x="161" y="416"/>
                      </a:lnTo>
                      <a:lnTo>
                        <a:pt x="135" y="408"/>
                      </a:lnTo>
                      <a:lnTo>
                        <a:pt x="112" y="398"/>
                      </a:lnTo>
                      <a:lnTo>
                        <a:pt x="89" y="384"/>
                      </a:lnTo>
                      <a:lnTo>
                        <a:pt x="65" y="369"/>
                      </a:lnTo>
                      <a:lnTo>
                        <a:pt x="43" y="351"/>
                      </a:lnTo>
                      <a:lnTo>
                        <a:pt x="23" y="333"/>
                      </a:lnTo>
                      <a:lnTo>
                        <a:pt x="23" y="333"/>
                      </a:lnTo>
                      <a:lnTo>
                        <a:pt x="13" y="321"/>
                      </a:lnTo>
                      <a:lnTo>
                        <a:pt x="6" y="309"/>
                      </a:lnTo>
                      <a:lnTo>
                        <a:pt x="1" y="296"/>
                      </a:lnTo>
                      <a:lnTo>
                        <a:pt x="0" y="282"/>
                      </a:lnTo>
                      <a:lnTo>
                        <a:pt x="0" y="269"/>
                      </a:lnTo>
                      <a:lnTo>
                        <a:pt x="1" y="254"/>
                      </a:lnTo>
                      <a:lnTo>
                        <a:pt x="5" y="237"/>
                      </a:lnTo>
                      <a:lnTo>
                        <a:pt x="10" y="222"/>
                      </a:lnTo>
                      <a:lnTo>
                        <a:pt x="15" y="205"/>
                      </a:lnTo>
                      <a:lnTo>
                        <a:pt x="23" y="190"/>
                      </a:lnTo>
                      <a:lnTo>
                        <a:pt x="33" y="174"/>
                      </a:lnTo>
                      <a:lnTo>
                        <a:pt x="43" y="157"/>
                      </a:lnTo>
                      <a:lnTo>
                        <a:pt x="67" y="125"/>
                      </a:lnTo>
                      <a:lnTo>
                        <a:pt x="95" y="95"/>
                      </a:lnTo>
                      <a:lnTo>
                        <a:pt x="125" y="68"/>
                      </a:lnTo>
                      <a:lnTo>
                        <a:pt x="157" y="43"/>
                      </a:lnTo>
                      <a:lnTo>
                        <a:pt x="174" y="33"/>
                      </a:lnTo>
                      <a:lnTo>
                        <a:pt x="189" y="25"/>
                      </a:lnTo>
                      <a:lnTo>
                        <a:pt x="206" y="16"/>
                      </a:lnTo>
                      <a:lnTo>
                        <a:pt x="222" y="10"/>
                      </a:lnTo>
                      <a:lnTo>
                        <a:pt x="238" y="5"/>
                      </a:lnTo>
                      <a:lnTo>
                        <a:pt x="253" y="1"/>
                      </a:lnTo>
                      <a:lnTo>
                        <a:pt x="268" y="0"/>
                      </a:lnTo>
                      <a:lnTo>
                        <a:pt x="283" y="0"/>
                      </a:lnTo>
                      <a:lnTo>
                        <a:pt x="296" y="3"/>
                      </a:lnTo>
                      <a:lnTo>
                        <a:pt x="310" y="6"/>
                      </a:lnTo>
                      <a:lnTo>
                        <a:pt x="321" y="13"/>
                      </a:lnTo>
                      <a:lnTo>
                        <a:pt x="331" y="23"/>
                      </a:lnTo>
                      <a:lnTo>
                        <a:pt x="331" y="23"/>
                      </a:lnTo>
                      <a:close/>
                    </a:path>
                  </a:pathLst>
                </a:custGeom>
                <a:solidFill>
                  <a:srgbClr val="1A1A1A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30" name="Freeform 162"/>
                <p:cNvSpPr>
                  <a:spLocks/>
                </p:cNvSpPr>
                <p:nvPr/>
              </p:nvSpPr>
              <p:spPr bwMode="auto">
                <a:xfrm>
                  <a:off x="2557" y="816"/>
                  <a:ext cx="186" cy="185"/>
                </a:xfrm>
                <a:custGeom>
                  <a:avLst/>
                  <a:gdLst/>
                  <a:ahLst/>
                  <a:cxnLst>
                    <a:cxn ang="0">
                      <a:pos x="328" y="366"/>
                    </a:cxn>
                    <a:cxn ang="0">
                      <a:pos x="328" y="366"/>
                    </a:cxn>
                    <a:cxn ang="0">
                      <a:pos x="341" y="349"/>
                    </a:cxn>
                    <a:cxn ang="0">
                      <a:pos x="351" y="331"/>
                    </a:cxn>
                    <a:cxn ang="0">
                      <a:pos x="360" y="311"/>
                    </a:cxn>
                    <a:cxn ang="0">
                      <a:pos x="366" y="291"/>
                    </a:cxn>
                    <a:cxn ang="0">
                      <a:pos x="370" y="269"/>
                    </a:cxn>
                    <a:cxn ang="0">
                      <a:pos x="371" y="247"/>
                    </a:cxn>
                    <a:cxn ang="0">
                      <a:pos x="371" y="224"/>
                    </a:cxn>
                    <a:cxn ang="0">
                      <a:pos x="370" y="202"/>
                    </a:cxn>
                    <a:cxn ang="0">
                      <a:pos x="365" y="179"/>
                    </a:cxn>
                    <a:cxn ang="0">
                      <a:pos x="358" y="155"/>
                    </a:cxn>
                    <a:cxn ang="0">
                      <a:pos x="350" y="132"/>
                    </a:cxn>
                    <a:cxn ang="0">
                      <a:pos x="338" y="108"/>
                    </a:cxn>
                    <a:cxn ang="0">
                      <a:pos x="326" y="87"/>
                    </a:cxn>
                    <a:cxn ang="0">
                      <a:pos x="311" y="65"/>
                    </a:cxn>
                    <a:cxn ang="0">
                      <a:pos x="294" y="43"/>
                    </a:cxn>
                    <a:cxn ang="0">
                      <a:pos x="274" y="23"/>
                    </a:cxn>
                    <a:cxn ang="0">
                      <a:pos x="274" y="23"/>
                    </a:cxn>
                    <a:cxn ang="0">
                      <a:pos x="263" y="13"/>
                    </a:cxn>
                    <a:cxn ang="0">
                      <a:pos x="248" y="5"/>
                    </a:cxn>
                    <a:cxn ang="0">
                      <a:pos x="232" y="1"/>
                    </a:cxn>
                    <a:cxn ang="0">
                      <a:pos x="216" y="0"/>
                    </a:cxn>
                    <a:cxn ang="0">
                      <a:pos x="197" y="1"/>
                    </a:cxn>
                    <a:cxn ang="0">
                      <a:pos x="181" y="5"/>
                    </a:cxn>
                    <a:cxn ang="0">
                      <a:pos x="160" y="11"/>
                    </a:cxn>
                    <a:cxn ang="0">
                      <a:pos x="142" y="20"/>
                    </a:cxn>
                    <a:cxn ang="0">
                      <a:pos x="124" y="30"/>
                    </a:cxn>
                    <a:cxn ang="0">
                      <a:pos x="104" y="41"/>
                    </a:cxn>
                    <a:cxn ang="0">
                      <a:pos x="85" y="55"/>
                    </a:cxn>
                    <a:cxn ang="0">
                      <a:pos x="67" y="70"/>
                    </a:cxn>
                    <a:cxn ang="0">
                      <a:pos x="48" y="85"/>
                    </a:cxn>
                    <a:cxn ang="0">
                      <a:pos x="32" y="102"/>
                    </a:cxn>
                    <a:cxn ang="0">
                      <a:pos x="15" y="120"/>
                    </a:cxn>
                    <a:cxn ang="0">
                      <a:pos x="0" y="138"/>
                    </a:cxn>
                    <a:cxn ang="0">
                      <a:pos x="0" y="138"/>
                    </a:cxn>
                    <a:cxn ang="0">
                      <a:pos x="32" y="182"/>
                    </a:cxn>
                    <a:cxn ang="0">
                      <a:pos x="67" y="224"/>
                    </a:cxn>
                    <a:cxn ang="0">
                      <a:pos x="85" y="246"/>
                    </a:cxn>
                    <a:cxn ang="0">
                      <a:pos x="105" y="266"/>
                    </a:cxn>
                    <a:cxn ang="0">
                      <a:pos x="125" y="286"/>
                    </a:cxn>
                    <a:cxn ang="0">
                      <a:pos x="145" y="302"/>
                    </a:cxn>
                    <a:cxn ang="0">
                      <a:pos x="167" y="319"/>
                    </a:cxn>
                    <a:cxn ang="0">
                      <a:pos x="189" y="334"/>
                    </a:cxn>
                    <a:cxn ang="0">
                      <a:pos x="211" y="346"/>
                    </a:cxn>
                    <a:cxn ang="0">
                      <a:pos x="234" y="356"/>
                    </a:cxn>
                    <a:cxn ang="0">
                      <a:pos x="258" y="363"/>
                    </a:cxn>
                    <a:cxn ang="0">
                      <a:pos x="281" y="368"/>
                    </a:cxn>
                    <a:cxn ang="0">
                      <a:pos x="304" y="369"/>
                    </a:cxn>
                    <a:cxn ang="0">
                      <a:pos x="328" y="366"/>
                    </a:cxn>
                    <a:cxn ang="0">
                      <a:pos x="328" y="366"/>
                    </a:cxn>
                  </a:cxnLst>
                  <a:rect l="0" t="0" r="r" b="b"/>
                  <a:pathLst>
                    <a:path w="371" h="369">
                      <a:moveTo>
                        <a:pt x="328" y="366"/>
                      </a:moveTo>
                      <a:lnTo>
                        <a:pt x="328" y="366"/>
                      </a:lnTo>
                      <a:lnTo>
                        <a:pt x="341" y="349"/>
                      </a:lnTo>
                      <a:lnTo>
                        <a:pt x="351" y="331"/>
                      </a:lnTo>
                      <a:lnTo>
                        <a:pt x="360" y="311"/>
                      </a:lnTo>
                      <a:lnTo>
                        <a:pt x="366" y="291"/>
                      </a:lnTo>
                      <a:lnTo>
                        <a:pt x="370" y="269"/>
                      </a:lnTo>
                      <a:lnTo>
                        <a:pt x="371" y="247"/>
                      </a:lnTo>
                      <a:lnTo>
                        <a:pt x="371" y="224"/>
                      </a:lnTo>
                      <a:lnTo>
                        <a:pt x="370" y="202"/>
                      </a:lnTo>
                      <a:lnTo>
                        <a:pt x="365" y="179"/>
                      </a:lnTo>
                      <a:lnTo>
                        <a:pt x="358" y="155"/>
                      </a:lnTo>
                      <a:lnTo>
                        <a:pt x="350" y="132"/>
                      </a:lnTo>
                      <a:lnTo>
                        <a:pt x="338" y="108"/>
                      </a:lnTo>
                      <a:lnTo>
                        <a:pt x="326" y="87"/>
                      </a:lnTo>
                      <a:lnTo>
                        <a:pt x="311" y="65"/>
                      </a:lnTo>
                      <a:lnTo>
                        <a:pt x="294" y="43"/>
                      </a:lnTo>
                      <a:lnTo>
                        <a:pt x="274" y="23"/>
                      </a:lnTo>
                      <a:lnTo>
                        <a:pt x="274" y="23"/>
                      </a:lnTo>
                      <a:lnTo>
                        <a:pt x="263" y="13"/>
                      </a:lnTo>
                      <a:lnTo>
                        <a:pt x="248" y="5"/>
                      </a:lnTo>
                      <a:lnTo>
                        <a:pt x="232" y="1"/>
                      </a:lnTo>
                      <a:lnTo>
                        <a:pt x="216" y="0"/>
                      </a:lnTo>
                      <a:lnTo>
                        <a:pt x="197" y="1"/>
                      </a:lnTo>
                      <a:lnTo>
                        <a:pt x="181" y="5"/>
                      </a:lnTo>
                      <a:lnTo>
                        <a:pt x="160" y="11"/>
                      </a:lnTo>
                      <a:lnTo>
                        <a:pt x="142" y="20"/>
                      </a:lnTo>
                      <a:lnTo>
                        <a:pt x="124" y="30"/>
                      </a:lnTo>
                      <a:lnTo>
                        <a:pt x="104" y="41"/>
                      </a:lnTo>
                      <a:lnTo>
                        <a:pt x="85" y="55"/>
                      </a:lnTo>
                      <a:lnTo>
                        <a:pt x="67" y="70"/>
                      </a:lnTo>
                      <a:lnTo>
                        <a:pt x="48" y="85"/>
                      </a:lnTo>
                      <a:lnTo>
                        <a:pt x="32" y="102"/>
                      </a:lnTo>
                      <a:lnTo>
                        <a:pt x="15" y="120"/>
                      </a:lnTo>
                      <a:lnTo>
                        <a:pt x="0" y="138"/>
                      </a:lnTo>
                      <a:lnTo>
                        <a:pt x="0" y="138"/>
                      </a:lnTo>
                      <a:lnTo>
                        <a:pt x="32" y="182"/>
                      </a:lnTo>
                      <a:lnTo>
                        <a:pt x="67" y="224"/>
                      </a:lnTo>
                      <a:lnTo>
                        <a:pt x="85" y="246"/>
                      </a:lnTo>
                      <a:lnTo>
                        <a:pt x="105" y="266"/>
                      </a:lnTo>
                      <a:lnTo>
                        <a:pt x="125" y="286"/>
                      </a:lnTo>
                      <a:lnTo>
                        <a:pt x="145" y="302"/>
                      </a:lnTo>
                      <a:lnTo>
                        <a:pt x="167" y="319"/>
                      </a:lnTo>
                      <a:lnTo>
                        <a:pt x="189" y="334"/>
                      </a:lnTo>
                      <a:lnTo>
                        <a:pt x="211" y="346"/>
                      </a:lnTo>
                      <a:lnTo>
                        <a:pt x="234" y="356"/>
                      </a:lnTo>
                      <a:lnTo>
                        <a:pt x="258" y="363"/>
                      </a:lnTo>
                      <a:lnTo>
                        <a:pt x="281" y="368"/>
                      </a:lnTo>
                      <a:lnTo>
                        <a:pt x="304" y="369"/>
                      </a:lnTo>
                      <a:lnTo>
                        <a:pt x="328" y="366"/>
                      </a:lnTo>
                      <a:lnTo>
                        <a:pt x="328" y="366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31" name="Freeform 163"/>
                <p:cNvSpPr>
                  <a:spLocks/>
                </p:cNvSpPr>
                <p:nvPr/>
              </p:nvSpPr>
              <p:spPr bwMode="auto">
                <a:xfrm>
                  <a:off x="2535" y="823"/>
                  <a:ext cx="198" cy="197"/>
                </a:xfrm>
                <a:custGeom>
                  <a:avLst/>
                  <a:gdLst/>
                  <a:ahLst/>
                  <a:cxnLst>
                    <a:cxn ang="0">
                      <a:pos x="288" y="25"/>
                    </a:cxn>
                    <a:cxn ang="0">
                      <a:pos x="325" y="68"/>
                    </a:cxn>
                    <a:cxn ang="0">
                      <a:pos x="355" y="113"/>
                    </a:cxn>
                    <a:cxn ang="0">
                      <a:pos x="377" y="159"/>
                    </a:cxn>
                    <a:cxn ang="0">
                      <a:pos x="390" y="204"/>
                    </a:cxn>
                    <a:cxn ang="0">
                      <a:pos x="395" y="247"/>
                    </a:cxn>
                    <a:cxn ang="0">
                      <a:pos x="392" y="287"/>
                    </a:cxn>
                    <a:cxn ang="0">
                      <a:pos x="379" y="324"/>
                    </a:cxn>
                    <a:cxn ang="0">
                      <a:pos x="357" y="354"/>
                    </a:cxn>
                    <a:cxn ang="0">
                      <a:pos x="342" y="366"/>
                    </a:cxn>
                    <a:cxn ang="0">
                      <a:pos x="308" y="385"/>
                    </a:cxn>
                    <a:cxn ang="0">
                      <a:pos x="270" y="393"/>
                    </a:cxn>
                    <a:cxn ang="0">
                      <a:pos x="228" y="391"/>
                    </a:cxn>
                    <a:cxn ang="0">
                      <a:pos x="183" y="383"/>
                    </a:cxn>
                    <a:cxn ang="0">
                      <a:pos x="137" y="364"/>
                    </a:cxn>
                    <a:cxn ang="0">
                      <a:pos x="92" y="339"/>
                    </a:cxn>
                    <a:cxn ang="0">
                      <a:pos x="49" y="306"/>
                    </a:cxn>
                    <a:cxn ang="0">
                      <a:pos x="27" y="286"/>
                    </a:cxn>
                    <a:cxn ang="0">
                      <a:pos x="10" y="264"/>
                    </a:cxn>
                    <a:cxn ang="0">
                      <a:pos x="2" y="239"/>
                    </a:cxn>
                    <a:cxn ang="0">
                      <a:pos x="2" y="212"/>
                    </a:cxn>
                    <a:cxn ang="0">
                      <a:pos x="7" y="184"/>
                    </a:cxn>
                    <a:cxn ang="0">
                      <a:pos x="17" y="155"/>
                    </a:cxn>
                    <a:cxn ang="0">
                      <a:pos x="32" y="127"/>
                    </a:cxn>
                    <a:cxn ang="0">
                      <a:pos x="76" y="73"/>
                    </a:cxn>
                    <a:cxn ang="0">
                      <a:pos x="127" y="31"/>
                    </a:cxn>
                    <a:cxn ang="0">
                      <a:pos x="156" y="15"/>
                    </a:cxn>
                    <a:cxn ang="0">
                      <a:pos x="186" y="5"/>
                    </a:cxn>
                    <a:cxn ang="0">
                      <a:pos x="213" y="0"/>
                    </a:cxn>
                    <a:cxn ang="0">
                      <a:pos x="241" y="1"/>
                    </a:cxn>
                    <a:cxn ang="0">
                      <a:pos x="265" y="10"/>
                    </a:cxn>
                    <a:cxn ang="0">
                      <a:pos x="288" y="25"/>
                    </a:cxn>
                  </a:cxnLst>
                  <a:rect l="0" t="0" r="r" b="b"/>
                  <a:pathLst>
                    <a:path w="395" h="393">
                      <a:moveTo>
                        <a:pt x="288" y="25"/>
                      </a:moveTo>
                      <a:lnTo>
                        <a:pt x="288" y="25"/>
                      </a:lnTo>
                      <a:lnTo>
                        <a:pt x="307" y="46"/>
                      </a:lnTo>
                      <a:lnTo>
                        <a:pt x="325" y="68"/>
                      </a:lnTo>
                      <a:lnTo>
                        <a:pt x="342" y="90"/>
                      </a:lnTo>
                      <a:lnTo>
                        <a:pt x="355" y="113"/>
                      </a:lnTo>
                      <a:lnTo>
                        <a:pt x="367" y="135"/>
                      </a:lnTo>
                      <a:lnTo>
                        <a:pt x="377" y="159"/>
                      </a:lnTo>
                      <a:lnTo>
                        <a:pt x="384" y="182"/>
                      </a:lnTo>
                      <a:lnTo>
                        <a:pt x="390" y="204"/>
                      </a:lnTo>
                      <a:lnTo>
                        <a:pt x="394" y="226"/>
                      </a:lnTo>
                      <a:lnTo>
                        <a:pt x="395" y="247"/>
                      </a:lnTo>
                      <a:lnTo>
                        <a:pt x="394" y="267"/>
                      </a:lnTo>
                      <a:lnTo>
                        <a:pt x="392" y="287"/>
                      </a:lnTo>
                      <a:lnTo>
                        <a:pt x="385" y="306"/>
                      </a:lnTo>
                      <a:lnTo>
                        <a:pt x="379" y="324"/>
                      </a:lnTo>
                      <a:lnTo>
                        <a:pt x="369" y="339"/>
                      </a:lnTo>
                      <a:lnTo>
                        <a:pt x="357" y="354"/>
                      </a:lnTo>
                      <a:lnTo>
                        <a:pt x="357" y="354"/>
                      </a:lnTo>
                      <a:lnTo>
                        <a:pt x="342" y="366"/>
                      </a:lnTo>
                      <a:lnTo>
                        <a:pt x="327" y="376"/>
                      </a:lnTo>
                      <a:lnTo>
                        <a:pt x="308" y="385"/>
                      </a:lnTo>
                      <a:lnTo>
                        <a:pt x="290" y="390"/>
                      </a:lnTo>
                      <a:lnTo>
                        <a:pt x="270" y="393"/>
                      </a:lnTo>
                      <a:lnTo>
                        <a:pt x="250" y="393"/>
                      </a:lnTo>
                      <a:lnTo>
                        <a:pt x="228" y="391"/>
                      </a:lnTo>
                      <a:lnTo>
                        <a:pt x="206" y="388"/>
                      </a:lnTo>
                      <a:lnTo>
                        <a:pt x="183" y="383"/>
                      </a:lnTo>
                      <a:lnTo>
                        <a:pt x="161" y="374"/>
                      </a:lnTo>
                      <a:lnTo>
                        <a:pt x="137" y="364"/>
                      </a:lnTo>
                      <a:lnTo>
                        <a:pt x="114" y="353"/>
                      </a:lnTo>
                      <a:lnTo>
                        <a:pt x="92" y="339"/>
                      </a:lnTo>
                      <a:lnTo>
                        <a:pt x="71" y="323"/>
                      </a:lnTo>
                      <a:lnTo>
                        <a:pt x="49" y="306"/>
                      </a:lnTo>
                      <a:lnTo>
                        <a:pt x="27" y="286"/>
                      </a:lnTo>
                      <a:lnTo>
                        <a:pt x="27" y="286"/>
                      </a:lnTo>
                      <a:lnTo>
                        <a:pt x="19" y="276"/>
                      </a:lnTo>
                      <a:lnTo>
                        <a:pt x="10" y="264"/>
                      </a:lnTo>
                      <a:lnTo>
                        <a:pt x="5" y="251"/>
                      </a:lnTo>
                      <a:lnTo>
                        <a:pt x="2" y="239"/>
                      </a:lnTo>
                      <a:lnTo>
                        <a:pt x="0" y="226"/>
                      </a:lnTo>
                      <a:lnTo>
                        <a:pt x="2" y="212"/>
                      </a:lnTo>
                      <a:lnTo>
                        <a:pt x="4" y="197"/>
                      </a:lnTo>
                      <a:lnTo>
                        <a:pt x="7" y="184"/>
                      </a:lnTo>
                      <a:lnTo>
                        <a:pt x="10" y="169"/>
                      </a:lnTo>
                      <a:lnTo>
                        <a:pt x="17" y="155"/>
                      </a:lnTo>
                      <a:lnTo>
                        <a:pt x="24" y="140"/>
                      </a:lnTo>
                      <a:lnTo>
                        <a:pt x="32" y="127"/>
                      </a:lnTo>
                      <a:lnTo>
                        <a:pt x="52" y="98"/>
                      </a:lnTo>
                      <a:lnTo>
                        <a:pt x="76" y="73"/>
                      </a:lnTo>
                      <a:lnTo>
                        <a:pt x="101" y="50"/>
                      </a:lnTo>
                      <a:lnTo>
                        <a:pt x="127" y="31"/>
                      </a:lnTo>
                      <a:lnTo>
                        <a:pt x="143" y="23"/>
                      </a:lnTo>
                      <a:lnTo>
                        <a:pt x="156" y="15"/>
                      </a:lnTo>
                      <a:lnTo>
                        <a:pt x="171" y="10"/>
                      </a:lnTo>
                      <a:lnTo>
                        <a:pt x="186" y="5"/>
                      </a:lnTo>
                      <a:lnTo>
                        <a:pt x="199" y="1"/>
                      </a:lnTo>
                      <a:lnTo>
                        <a:pt x="213" y="0"/>
                      </a:lnTo>
                      <a:lnTo>
                        <a:pt x="228" y="0"/>
                      </a:lnTo>
                      <a:lnTo>
                        <a:pt x="241" y="1"/>
                      </a:lnTo>
                      <a:lnTo>
                        <a:pt x="253" y="5"/>
                      </a:lnTo>
                      <a:lnTo>
                        <a:pt x="265" y="10"/>
                      </a:lnTo>
                      <a:lnTo>
                        <a:pt x="276" y="16"/>
                      </a:lnTo>
                      <a:lnTo>
                        <a:pt x="288" y="25"/>
                      </a:lnTo>
                      <a:lnTo>
                        <a:pt x="288" y="25"/>
                      </a:lnTo>
                      <a:close/>
                    </a:path>
                  </a:pathLst>
                </a:custGeom>
                <a:solidFill>
                  <a:srgbClr val="D59F45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32" name="Freeform 164"/>
                <p:cNvSpPr>
                  <a:spLocks/>
                </p:cNvSpPr>
                <p:nvPr/>
              </p:nvSpPr>
              <p:spPr bwMode="auto">
                <a:xfrm>
                  <a:off x="2611" y="823"/>
                  <a:ext cx="122" cy="184"/>
                </a:xfrm>
                <a:custGeom>
                  <a:avLst/>
                  <a:gdLst/>
                  <a:ahLst/>
                  <a:cxnLst>
                    <a:cxn ang="0">
                      <a:pos x="189" y="366"/>
                    </a:cxn>
                    <a:cxn ang="0">
                      <a:pos x="189" y="366"/>
                    </a:cxn>
                    <a:cxn ang="0">
                      <a:pos x="204" y="354"/>
                    </a:cxn>
                    <a:cxn ang="0">
                      <a:pos x="204" y="354"/>
                    </a:cxn>
                    <a:cxn ang="0">
                      <a:pos x="216" y="339"/>
                    </a:cxn>
                    <a:cxn ang="0">
                      <a:pos x="226" y="324"/>
                    </a:cxn>
                    <a:cxn ang="0">
                      <a:pos x="232" y="306"/>
                    </a:cxn>
                    <a:cxn ang="0">
                      <a:pos x="239" y="287"/>
                    </a:cxn>
                    <a:cxn ang="0">
                      <a:pos x="241" y="267"/>
                    </a:cxn>
                    <a:cxn ang="0">
                      <a:pos x="242" y="247"/>
                    </a:cxn>
                    <a:cxn ang="0">
                      <a:pos x="241" y="226"/>
                    </a:cxn>
                    <a:cxn ang="0">
                      <a:pos x="237" y="204"/>
                    </a:cxn>
                    <a:cxn ang="0">
                      <a:pos x="231" y="182"/>
                    </a:cxn>
                    <a:cxn ang="0">
                      <a:pos x="224" y="159"/>
                    </a:cxn>
                    <a:cxn ang="0">
                      <a:pos x="214" y="135"/>
                    </a:cxn>
                    <a:cxn ang="0">
                      <a:pos x="202" y="113"/>
                    </a:cxn>
                    <a:cxn ang="0">
                      <a:pos x="189" y="90"/>
                    </a:cxn>
                    <a:cxn ang="0">
                      <a:pos x="172" y="68"/>
                    </a:cxn>
                    <a:cxn ang="0">
                      <a:pos x="154" y="46"/>
                    </a:cxn>
                    <a:cxn ang="0">
                      <a:pos x="135" y="25"/>
                    </a:cxn>
                    <a:cxn ang="0">
                      <a:pos x="135" y="25"/>
                    </a:cxn>
                    <a:cxn ang="0">
                      <a:pos x="120" y="15"/>
                    </a:cxn>
                    <a:cxn ang="0">
                      <a:pos x="105" y="6"/>
                    </a:cxn>
                    <a:cxn ang="0">
                      <a:pos x="90" y="1"/>
                    </a:cxn>
                    <a:cxn ang="0">
                      <a:pos x="73" y="0"/>
                    </a:cxn>
                    <a:cxn ang="0">
                      <a:pos x="55" y="0"/>
                    </a:cxn>
                    <a:cxn ang="0">
                      <a:pos x="36" y="3"/>
                    </a:cxn>
                    <a:cxn ang="0">
                      <a:pos x="18" y="10"/>
                    </a:cxn>
                    <a:cxn ang="0">
                      <a:pos x="0" y="16"/>
                    </a:cxn>
                    <a:cxn ang="0">
                      <a:pos x="0" y="16"/>
                    </a:cxn>
                    <a:cxn ang="0">
                      <a:pos x="0" y="45"/>
                    </a:cxn>
                    <a:cxn ang="0">
                      <a:pos x="0" y="75"/>
                    </a:cxn>
                    <a:cxn ang="0">
                      <a:pos x="3" y="105"/>
                    </a:cxn>
                    <a:cxn ang="0">
                      <a:pos x="8" y="135"/>
                    </a:cxn>
                    <a:cxn ang="0">
                      <a:pos x="13" y="165"/>
                    </a:cxn>
                    <a:cxn ang="0">
                      <a:pos x="21" y="195"/>
                    </a:cxn>
                    <a:cxn ang="0">
                      <a:pos x="31" y="224"/>
                    </a:cxn>
                    <a:cxn ang="0">
                      <a:pos x="41" y="251"/>
                    </a:cxn>
                    <a:cxn ang="0">
                      <a:pos x="55" y="276"/>
                    </a:cxn>
                    <a:cxn ang="0">
                      <a:pos x="70" y="299"/>
                    </a:cxn>
                    <a:cxn ang="0">
                      <a:pos x="85" y="319"/>
                    </a:cxn>
                    <a:cxn ang="0">
                      <a:pos x="103" y="336"/>
                    </a:cxn>
                    <a:cxn ang="0">
                      <a:pos x="122" y="351"/>
                    </a:cxn>
                    <a:cxn ang="0">
                      <a:pos x="132" y="356"/>
                    </a:cxn>
                    <a:cxn ang="0">
                      <a:pos x="144" y="361"/>
                    </a:cxn>
                    <a:cxn ang="0">
                      <a:pos x="154" y="364"/>
                    </a:cxn>
                    <a:cxn ang="0">
                      <a:pos x="165" y="366"/>
                    </a:cxn>
                    <a:cxn ang="0">
                      <a:pos x="177" y="366"/>
                    </a:cxn>
                    <a:cxn ang="0">
                      <a:pos x="189" y="366"/>
                    </a:cxn>
                    <a:cxn ang="0">
                      <a:pos x="189" y="366"/>
                    </a:cxn>
                  </a:cxnLst>
                  <a:rect l="0" t="0" r="r" b="b"/>
                  <a:pathLst>
                    <a:path w="242" h="366">
                      <a:moveTo>
                        <a:pt x="189" y="366"/>
                      </a:moveTo>
                      <a:lnTo>
                        <a:pt x="189" y="366"/>
                      </a:lnTo>
                      <a:lnTo>
                        <a:pt x="204" y="354"/>
                      </a:lnTo>
                      <a:lnTo>
                        <a:pt x="204" y="354"/>
                      </a:lnTo>
                      <a:lnTo>
                        <a:pt x="216" y="339"/>
                      </a:lnTo>
                      <a:lnTo>
                        <a:pt x="226" y="324"/>
                      </a:lnTo>
                      <a:lnTo>
                        <a:pt x="232" y="306"/>
                      </a:lnTo>
                      <a:lnTo>
                        <a:pt x="239" y="287"/>
                      </a:lnTo>
                      <a:lnTo>
                        <a:pt x="241" y="267"/>
                      </a:lnTo>
                      <a:lnTo>
                        <a:pt x="242" y="247"/>
                      </a:lnTo>
                      <a:lnTo>
                        <a:pt x="241" y="226"/>
                      </a:lnTo>
                      <a:lnTo>
                        <a:pt x="237" y="204"/>
                      </a:lnTo>
                      <a:lnTo>
                        <a:pt x="231" y="182"/>
                      </a:lnTo>
                      <a:lnTo>
                        <a:pt x="224" y="159"/>
                      </a:lnTo>
                      <a:lnTo>
                        <a:pt x="214" y="135"/>
                      </a:lnTo>
                      <a:lnTo>
                        <a:pt x="202" y="113"/>
                      </a:lnTo>
                      <a:lnTo>
                        <a:pt x="189" y="90"/>
                      </a:lnTo>
                      <a:lnTo>
                        <a:pt x="172" y="68"/>
                      </a:lnTo>
                      <a:lnTo>
                        <a:pt x="154" y="46"/>
                      </a:lnTo>
                      <a:lnTo>
                        <a:pt x="135" y="25"/>
                      </a:lnTo>
                      <a:lnTo>
                        <a:pt x="135" y="25"/>
                      </a:lnTo>
                      <a:lnTo>
                        <a:pt x="120" y="15"/>
                      </a:lnTo>
                      <a:lnTo>
                        <a:pt x="105" y="6"/>
                      </a:lnTo>
                      <a:lnTo>
                        <a:pt x="90" y="1"/>
                      </a:lnTo>
                      <a:lnTo>
                        <a:pt x="73" y="0"/>
                      </a:lnTo>
                      <a:lnTo>
                        <a:pt x="55" y="0"/>
                      </a:lnTo>
                      <a:lnTo>
                        <a:pt x="36" y="3"/>
                      </a:lnTo>
                      <a:lnTo>
                        <a:pt x="18" y="10"/>
                      </a:lnTo>
                      <a:lnTo>
                        <a:pt x="0" y="16"/>
                      </a:lnTo>
                      <a:lnTo>
                        <a:pt x="0" y="16"/>
                      </a:lnTo>
                      <a:lnTo>
                        <a:pt x="0" y="45"/>
                      </a:lnTo>
                      <a:lnTo>
                        <a:pt x="0" y="75"/>
                      </a:lnTo>
                      <a:lnTo>
                        <a:pt x="3" y="105"/>
                      </a:lnTo>
                      <a:lnTo>
                        <a:pt x="8" y="135"/>
                      </a:lnTo>
                      <a:lnTo>
                        <a:pt x="13" y="165"/>
                      </a:lnTo>
                      <a:lnTo>
                        <a:pt x="21" y="195"/>
                      </a:lnTo>
                      <a:lnTo>
                        <a:pt x="31" y="224"/>
                      </a:lnTo>
                      <a:lnTo>
                        <a:pt x="41" y="251"/>
                      </a:lnTo>
                      <a:lnTo>
                        <a:pt x="55" y="276"/>
                      </a:lnTo>
                      <a:lnTo>
                        <a:pt x="70" y="299"/>
                      </a:lnTo>
                      <a:lnTo>
                        <a:pt x="85" y="319"/>
                      </a:lnTo>
                      <a:lnTo>
                        <a:pt x="103" y="336"/>
                      </a:lnTo>
                      <a:lnTo>
                        <a:pt x="122" y="351"/>
                      </a:lnTo>
                      <a:lnTo>
                        <a:pt x="132" y="356"/>
                      </a:lnTo>
                      <a:lnTo>
                        <a:pt x="144" y="361"/>
                      </a:lnTo>
                      <a:lnTo>
                        <a:pt x="154" y="364"/>
                      </a:lnTo>
                      <a:lnTo>
                        <a:pt x="165" y="366"/>
                      </a:lnTo>
                      <a:lnTo>
                        <a:pt x="177" y="366"/>
                      </a:lnTo>
                      <a:lnTo>
                        <a:pt x="189" y="366"/>
                      </a:lnTo>
                      <a:lnTo>
                        <a:pt x="189" y="366"/>
                      </a:lnTo>
                      <a:close/>
                    </a:path>
                  </a:pathLst>
                </a:custGeom>
                <a:solidFill>
                  <a:srgbClr val="E7BE4A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33" name="Freeform 165"/>
                <p:cNvSpPr>
                  <a:spLocks/>
                </p:cNvSpPr>
                <p:nvPr/>
              </p:nvSpPr>
              <p:spPr bwMode="auto">
                <a:xfrm>
                  <a:off x="2535" y="832"/>
                  <a:ext cx="171" cy="188"/>
                </a:xfrm>
                <a:custGeom>
                  <a:avLst/>
                  <a:gdLst/>
                  <a:ahLst/>
                  <a:cxnLst>
                    <a:cxn ang="0">
                      <a:pos x="153" y="0"/>
                    </a:cxn>
                    <a:cxn ang="0">
                      <a:pos x="153" y="0"/>
                    </a:cxn>
                    <a:cxn ang="0">
                      <a:pos x="134" y="12"/>
                    </a:cxn>
                    <a:cxn ang="0">
                      <a:pos x="114" y="24"/>
                    </a:cxn>
                    <a:cxn ang="0">
                      <a:pos x="96" y="39"/>
                    </a:cxn>
                    <a:cxn ang="0">
                      <a:pos x="79" y="54"/>
                    </a:cxn>
                    <a:cxn ang="0">
                      <a:pos x="62" y="71"/>
                    </a:cxn>
                    <a:cxn ang="0">
                      <a:pos x="47" y="89"/>
                    </a:cxn>
                    <a:cxn ang="0">
                      <a:pos x="35" y="107"/>
                    </a:cxn>
                    <a:cxn ang="0">
                      <a:pos x="24" y="126"/>
                    </a:cxn>
                    <a:cxn ang="0">
                      <a:pos x="14" y="146"/>
                    </a:cxn>
                    <a:cxn ang="0">
                      <a:pos x="7" y="166"/>
                    </a:cxn>
                    <a:cxn ang="0">
                      <a:pos x="2" y="184"/>
                    </a:cxn>
                    <a:cxn ang="0">
                      <a:pos x="0" y="203"/>
                    </a:cxn>
                    <a:cxn ang="0">
                      <a:pos x="2" y="221"/>
                    </a:cxn>
                    <a:cxn ang="0">
                      <a:pos x="7" y="240"/>
                    </a:cxn>
                    <a:cxn ang="0">
                      <a:pos x="15" y="255"/>
                    </a:cxn>
                    <a:cxn ang="0">
                      <a:pos x="27" y="270"/>
                    </a:cxn>
                    <a:cxn ang="0">
                      <a:pos x="27" y="270"/>
                    </a:cxn>
                    <a:cxn ang="0">
                      <a:pos x="47" y="288"/>
                    </a:cxn>
                    <a:cxn ang="0">
                      <a:pos x="67" y="305"/>
                    </a:cxn>
                    <a:cxn ang="0">
                      <a:pos x="87" y="320"/>
                    </a:cxn>
                    <a:cxn ang="0">
                      <a:pos x="109" y="333"/>
                    </a:cxn>
                    <a:cxn ang="0">
                      <a:pos x="131" y="345"/>
                    </a:cxn>
                    <a:cxn ang="0">
                      <a:pos x="153" y="355"/>
                    </a:cxn>
                    <a:cxn ang="0">
                      <a:pos x="174" y="363"/>
                    </a:cxn>
                    <a:cxn ang="0">
                      <a:pos x="194" y="370"/>
                    </a:cxn>
                    <a:cxn ang="0">
                      <a:pos x="216" y="374"/>
                    </a:cxn>
                    <a:cxn ang="0">
                      <a:pos x="236" y="377"/>
                    </a:cxn>
                    <a:cxn ang="0">
                      <a:pos x="256" y="377"/>
                    </a:cxn>
                    <a:cxn ang="0">
                      <a:pos x="275" y="375"/>
                    </a:cxn>
                    <a:cxn ang="0">
                      <a:pos x="293" y="372"/>
                    </a:cxn>
                    <a:cxn ang="0">
                      <a:pos x="312" y="367"/>
                    </a:cxn>
                    <a:cxn ang="0">
                      <a:pos x="327" y="360"/>
                    </a:cxn>
                    <a:cxn ang="0">
                      <a:pos x="342" y="350"/>
                    </a:cxn>
                    <a:cxn ang="0">
                      <a:pos x="342" y="350"/>
                    </a:cxn>
                    <a:cxn ang="0">
                      <a:pos x="330" y="350"/>
                    </a:cxn>
                    <a:cxn ang="0">
                      <a:pos x="318" y="350"/>
                    </a:cxn>
                    <a:cxn ang="0">
                      <a:pos x="307" y="348"/>
                    </a:cxn>
                    <a:cxn ang="0">
                      <a:pos x="297" y="345"/>
                    </a:cxn>
                    <a:cxn ang="0">
                      <a:pos x="285" y="340"/>
                    </a:cxn>
                    <a:cxn ang="0">
                      <a:pos x="275" y="335"/>
                    </a:cxn>
                    <a:cxn ang="0">
                      <a:pos x="256" y="320"/>
                    </a:cxn>
                    <a:cxn ang="0">
                      <a:pos x="238" y="303"/>
                    </a:cxn>
                    <a:cxn ang="0">
                      <a:pos x="223" y="283"/>
                    </a:cxn>
                    <a:cxn ang="0">
                      <a:pos x="208" y="260"/>
                    </a:cxn>
                    <a:cxn ang="0">
                      <a:pos x="194" y="235"/>
                    </a:cxn>
                    <a:cxn ang="0">
                      <a:pos x="184" y="208"/>
                    </a:cxn>
                    <a:cxn ang="0">
                      <a:pos x="174" y="179"/>
                    </a:cxn>
                    <a:cxn ang="0">
                      <a:pos x="166" y="149"/>
                    </a:cxn>
                    <a:cxn ang="0">
                      <a:pos x="161" y="119"/>
                    </a:cxn>
                    <a:cxn ang="0">
                      <a:pos x="156" y="89"/>
                    </a:cxn>
                    <a:cxn ang="0">
                      <a:pos x="153" y="59"/>
                    </a:cxn>
                    <a:cxn ang="0">
                      <a:pos x="153" y="29"/>
                    </a:cxn>
                    <a:cxn ang="0">
                      <a:pos x="153" y="0"/>
                    </a:cxn>
                    <a:cxn ang="0">
                      <a:pos x="153" y="0"/>
                    </a:cxn>
                  </a:cxnLst>
                  <a:rect l="0" t="0" r="r" b="b"/>
                  <a:pathLst>
                    <a:path w="342" h="377">
                      <a:moveTo>
                        <a:pt x="153" y="0"/>
                      </a:moveTo>
                      <a:lnTo>
                        <a:pt x="153" y="0"/>
                      </a:lnTo>
                      <a:lnTo>
                        <a:pt x="134" y="12"/>
                      </a:lnTo>
                      <a:lnTo>
                        <a:pt x="114" y="24"/>
                      </a:lnTo>
                      <a:lnTo>
                        <a:pt x="96" y="39"/>
                      </a:lnTo>
                      <a:lnTo>
                        <a:pt x="79" y="54"/>
                      </a:lnTo>
                      <a:lnTo>
                        <a:pt x="62" y="71"/>
                      </a:lnTo>
                      <a:lnTo>
                        <a:pt x="47" y="89"/>
                      </a:lnTo>
                      <a:lnTo>
                        <a:pt x="35" y="107"/>
                      </a:lnTo>
                      <a:lnTo>
                        <a:pt x="24" y="126"/>
                      </a:lnTo>
                      <a:lnTo>
                        <a:pt x="14" y="146"/>
                      </a:lnTo>
                      <a:lnTo>
                        <a:pt x="7" y="166"/>
                      </a:lnTo>
                      <a:lnTo>
                        <a:pt x="2" y="184"/>
                      </a:lnTo>
                      <a:lnTo>
                        <a:pt x="0" y="203"/>
                      </a:lnTo>
                      <a:lnTo>
                        <a:pt x="2" y="221"/>
                      </a:lnTo>
                      <a:lnTo>
                        <a:pt x="7" y="240"/>
                      </a:lnTo>
                      <a:lnTo>
                        <a:pt x="15" y="255"/>
                      </a:lnTo>
                      <a:lnTo>
                        <a:pt x="27" y="270"/>
                      </a:lnTo>
                      <a:lnTo>
                        <a:pt x="27" y="270"/>
                      </a:lnTo>
                      <a:lnTo>
                        <a:pt x="47" y="288"/>
                      </a:lnTo>
                      <a:lnTo>
                        <a:pt x="67" y="305"/>
                      </a:lnTo>
                      <a:lnTo>
                        <a:pt x="87" y="320"/>
                      </a:lnTo>
                      <a:lnTo>
                        <a:pt x="109" y="333"/>
                      </a:lnTo>
                      <a:lnTo>
                        <a:pt x="131" y="345"/>
                      </a:lnTo>
                      <a:lnTo>
                        <a:pt x="153" y="355"/>
                      </a:lnTo>
                      <a:lnTo>
                        <a:pt x="174" y="363"/>
                      </a:lnTo>
                      <a:lnTo>
                        <a:pt x="194" y="370"/>
                      </a:lnTo>
                      <a:lnTo>
                        <a:pt x="216" y="374"/>
                      </a:lnTo>
                      <a:lnTo>
                        <a:pt x="236" y="377"/>
                      </a:lnTo>
                      <a:lnTo>
                        <a:pt x="256" y="377"/>
                      </a:lnTo>
                      <a:lnTo>
                        <a:pt x="275" y="375"/>
                      </a:lnTo>
                      <a:lnTo>
                        <a:pt x="293" y="372"/>
                      </a:lnTo>
                      <a:lnTo>
                        <a:pt x="312" y="367"/>
                      </a:lnTo>
                      <a:lnTo>
                        <a:pt x="327" y="360"/>
                      </a:lnTo>
                      <a:lnTo>
                        <a:pt x="342" y="350"/>
                      </a:lnTo>
                      <a:lnTo>
                        <a:pt x="342" y="350"/>
                      </a:lnTo>
                      <a:lnTo>
                        <a:pt x="330" y="350"/>
                      </a:lnTo>
                      <a:lnTo>
                        <a:pt x="318" y="350"/>
                      </a:lnTo>
                      <a:lnTo>
                        <a:pt x="307" y="348"/>
                      </a:lnTo>
                      <a:lnTo>
                        <a:pt x="297" y="345"/>
                      </a:lnTo>
                      <a:lnTo>
                        <a:pt x="285" y="340"/>
                      </a:lnTo>
                      <a:lnTo>
                        <a:pt x="275" y="335"/>
                      </a:lnTo>
                      <a:lnTo>
                        <a:pt x="256" y="320"/>
                      </a:lnTo>
                      <a:lnTo>
                        <a:pt x="238" y="303"/>
                      </a:lnTo>
                      <a:lnTo>
                        <a:pt x="223" y="283"/>
                      </a:lnTo>
                      <a:lnTo>
                        <a:pt x="208" y="260"/>
                      </a:lnTo>
                      <a:lnTo>
                        <a:pt x="194" y="235"/>
                      </a:lnTo>
                      <a:lnTo>
                        <a:pt x="184" y="208"/>
                      </a:lnTo>
                      <a:lnTo>
                        <a:pt x="174" y="179"/>
                      </a:lnTo>
                      <a:lnTo>
                        <a:pt x="166" y="149"/>
                      </a:lnTo>
                      <a:lnTo>
                        <a:pt x="161" y="119"/>
                      </a:lnTo>
                      <a:lnTo>
                        <a:pt x="156" y="89"/>
                      </a:lnTo>
                      <a:lnTo>
                        <a:pt x="153" y="59"/>
                      </a:lnTo>
                      <a:lnTo>
                        <a:pt x="153" y="29"/>
                      </a:lnTo>
                      <a:lnTo>
                        <a:pt x="153" y="0"/>
                      </a:lnTo>
                      <a:lnTo>
                        <a:pt x="153" y="0"/>
                      </a:lnTo>
                      <a:close/>
                    </a:path>
                  </a:pathLst>
                </a:custGeom>
                <a:solidFill>
                  <a:srgbClr val="D5913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34" name="Freeform 166"/>
                <p:cNvSpPr>
                  <a:spLocks/>
                </p:cNvSpPr>
                <p:nvPr/>
              </p:nvSpPr>
              <p:spPr bwMode="auto">
                <a:xfrm>
                  <a:off x="2352" y="931"/>
                  <a:ext cx="239" cy="138"/>
                </a:xfrm>
                <a:custGeom>
                  <a:avLst/>
                  <a:gdLst/>
                  <a:ahLst/>
                  <a:cxnLst>
                    <a:cxn ang="0">
                      <a:pos x="46" y="149"/>
                    </a:cxn>
                    <a:cxn ang="0">
                      <a:pos x="46" y="149"/>
                    </a:cxn>
                    <a:cxn ang="0">
                      <a:pos x="129" y="233"/>
                    </a:cxn>
                    <a:cxn ang="0">
                      <a:pos x="129" y="233"/>
                    </a:cxn>
                    <a:cxn ang="0">
                      <a:pos x="143" y="245"/>
                    </a:cxn>
                    <a:cxn ang="0">
                      <a:pos x="158" y="255"/>
                    </a:cxn>
                    <a:cxn ang="0">
                      <a:pos x="175" y="263"/>
                    </a:cxn>
                    <a:cxn ang="0">
                      <a:pos x="193" y="270"/>
                    </a:cxn>
                    <a:cxn ang="0">
                      <a:pos x="213" y="273"/>
                    </a:cxn>
                    <a:cxn ang="0">
                      <a:pos x="233" y="277"/>
                    </a:cxn>
                    <a:cxn ang="0">
                      <a:pos x="255" y="277"/>
                    </a:cxn>
                    <a:cxn ang="0">
                      <a:pos x="277" y="277"/>
                    </a:cxn>
                    <a:cxn ang="0">
                      <a:pos x="300" y="273"/>
                    </a:cxn>
                    <a:cxn ang="0">
                      <a:pos x="325" y="268"/>
                    </a:cxn>
                    <a:cxn ang="0">
                      <a:pos x="349" y="262"/>
                    </a:cxn>
                    <a:cxn ang="0">
                      <a:pos x="374" y="253"/>
                    </a:cxn>
                    <a:cxn ang="0">
                      <a:pos x="401" y="243"/>
                    </a:cxn>
                    <a:cxn ang="0">
                      <a:pos x="426" y="231"/>
                    </a:cxn>
                    <a:cxn ang="0">
                      <a:pos x="453" y="220"/>
                    </a:cxn>
                    <a:cxn ang="0">
                      <a:pos x="479" y="205"/>
                    </a:cxn>
                    <a:cxn ang="0">
                      <a:pos x="479" y="205"/>
                    </a:cxn>
                    <a:cxn ang="0">
                      <a:pos x="451" y="201"/>
                    </a:cxn>
                    <a:cxn ang="0">
                      <a:pos x="421" y="195"/>
                    </a:cxn>
                    <a:cxn ang="0">
                      <a:pos x="389" y="188"/>
                    </a:cxn>
                    <a:cxn ang="0">
                      <a:pos x="357" y="178"/>
                    </a:cxn>
                    <a:cxn ang="0">
                      <a:pos x="324" y="166"/>
                    </a:cxn>
                    <a:cxn ang="0">
                      <a:pos x="290" y="153"/>
                    </a:cxn>
                    <a:cxn ang="0">
                      <a:pos x="223" y="123"/>
                    </a:cxn>
                    <a:cxn ang="0">
                      <a:pos x="160" y="91"/>
                    </a:cxn>
                    <a:cxn ang="0">
                      <a:pos x="99" y="57"/>
                    </a:cxn>
                    <a:cxn ang="0">
                      <a:pos x="46" y="27"/>
                    </a:cxn>
                    <a:cxn ang="0">
                      <a:pos x="2" y="0"/>
                    </a:cxn>
                    <a:cxn ang="0">
                      <a:pos x="2" y="0"/>
                    </a:cxn>
                    <a:cxn ang="0">
                      <a:pos x="0" y="22"/>
                    </a:cxn>
                    <a:cxn ang="0">
                      <a:pos x="2" y="44"/>
                    </a:cxn>
                    <a:cxn ang="0">
                      <a:pos x="4" y="64"/>
                    </a:cxn>
                    <a:cxn ang="0">
                      <a:pos x="9" y="84"/>
                    </a:cxn>
                    <a:cxn ang="0">
                      <a:pos x="14" y="103"/>
                    </a:cxn>
                    <a:cxn ang="0">
                      <a:pos x="22" y="119"/>
                    </a:cxn>
                    <a:cxn ang="0">
                      <a:pos x="32" y="134"/>
                    </a:cxn>
                    <a:cxn ang="0">
                      <a:pos x="46" y="149"/>
                    </a:cxn>
                    <a:cxn ang="0">
                      <a:pos x="46" y="149"/>
                    </a:cxn>
                  </a:cxnLst>
                  <a:rect l="0" t="0" r="r" b="b"/>
                  <a:pathLst>
                    <a:path w="479" h="277">
                      <a:moveTo>
                        <a:pt x="46" y="149"/>
                      </a:moveTo>
                      <a:lnTo>
                        <a:pt x="46" y="149"/>
                      </a:lnTo>
                      <a:lnTo>
                        <a:pt x="129" y="233"/>
                      </a:lnTo>
                      <a:lnTo>
                        <a:pt x="129" y="233"/>
                      </a:lnTo>
                      <a:lnTo>
                        <a:pt x="143" y="245"/>
                      </a:lnTo>
                      <a:lnTo>
                        <a:pt x="158" y="255"/>
                      </a:lnTo>
                      <a:lnTo>
                        <a:pt x="175" y="263"/>
                      </a:lnTo>
                      <a:lnTo>
                        <a:pt x="193" y="270"/>
                      </a:lnTo>
                      <a:lnTo>
                        <a:pt x="213" y="273"/>
                      </a:lnTo>
                      <a:lnTo>
                        <a:pt x="233" y="277"/>
                      </a:lnTo>
                      <a:lnTo>
                        <a:pt x="255" y="277"/>
                      </a:lnTo>
                      <a:lnTo>
                        <a:pt x="277" y="277"/>
                      </a:lnTo>
                      <a:lnTo>
                        <a:pt x="300" y="273"/>
                      </a:lnTo>
                      <a:lnTo>
                        <a:pt x="325" y="268"/>
                      </a:lnTo>
                      <a:lnTo>
                        <a:pt x="349" y="262"/>
                      </a:lnTo>
                      <a:lnTo>
                        <a:pt x="374" y="253"/>
                      </a:lnTo>
                      <a:lnTo>
                        <a:pt x="401" y="243"/>
                      </a:lnTo>
                      <a:lnTo>
                        <a:pt x="426" y="231"/>
                      </a:lnTo>
                      <a:lnTo>
                        <a:pt x="453" y="220"/>
                      </a:lnTo>
                      <a:lnTo>
                        <a:pt x="479" y="205"/>
                      </a:lnTo>
                      <a:lnTo>
                        <a:pt x="479" y="205"/>
                      </a:lnTo>
                      <a:lnTo>
                        <a:pt x="451" y="201"/>
                      </a:lnTo>
                      <a:lnTo>
                        <a:pt x="421" y="195"/>
                      </a:lnTo>
                      <a:lnTo>
                        <a:pt x="389" y="188"/>
                      </a:lnTo>
                      <a:lnTo>
                        <a:pt x="357" y="178"/>
                      </a:lnTo>
                      <a:lnTo>
                        <a:pt x="324" y="166"/>
                      </a:lnTo>
                      <a:lnTo>
                        <a:pt x="290" y="153"/>
                      </a:lnTo>
                      <a:lnTo>
                        <a:pt x="223" y="123"/>
                      </a:lnTo>
                      <a:lnTo>
                        <a:pt x="160" y="91"/>
                      </a:lnTo>
                      <a:lnTo>
                        <a:pt x="99" y="57"/>
                      </a:lnTo>
                      <a:lnTo>
                        <a:pt x="46" y="27"/>
                      </a:lnTo>
                      <a:lnTo>
                        <a:pt x="2" y="0"/>
                      </a:lnTo>
                      <a:lnTo>
                        <a:pt x="2" y="0"/>
                      </a:lnTo>
                      <a:lnTo>
                        <a:pt x="0" y="22"/>
                      </a:lnTo>
                      <a:lnTo>
                        <a:pt x="2" y="44"/>
                      </a:lnTo>
                      <a:lnTo>
                        <a:pt x="4" y="64"/>
                      </a:lnTo>
                      <a:lnTo>
                        <a:pt x="9" y="84"/>
                      </a:lnTo>
                      <a:lnTo>
                        <a:pt x="14" y="103"/>
                      </a:lnTo>
                      <a:lnTo>
                        <a:pt x="22" y="119"/>
                      </a:lnTo>
                      <a:lnTo>
                        <a:pt x="32" y="134"/>
                      </a:lnTo>
                      <a:lnTo>
                        <a:pt x="46" y="149"/>
                      </a:lnTo>
                      <a:lnTo>
                        <a:pt x="46" y="149"/>
                      </a:lnTo>
                      <a:close/>
                    </a:path>
                  </a:pathLst>
                </a:custGeom>
                <a:solidFill>
                  <a:srgbClr val="0D0D0D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35" name="Freeform 167"/>
                <p:cNvSpPr>
                  <a:spLocks/>
                </p:cNvSpPr>
                <p:nvPr/>
              </p:nvSpPr>
              <p:spPr bwMode="auto">
                <a:xfrm>
                  <a:off x="2455" y="643"/>
                  <a:ext cx="324" cy="325"/>
                </a:xfrm>
                <a:custGeom>
                  <a:avLst/>
                  <a:gdLst/>
                  <a:ahLst/>
                  <a:cxnLst>
                    <a:cxn ang="0">
                      <a:pos x="605" y="129"/>
                    </a:cxn>
                    <a:cxn ang="0">
                      <a:pos x="521" y="45"/>
                    </a:cxn>
                    <a:cxn ang="0">
                      <a:pos x="501" y="29"/>
                    </a:cxn>
                    <a:cxn ang="0">
                      <a:pos x="478" y="15"/>
                    </a:cxn>
                    <a:cxn ang="0">
                      <a:pos x="453" y="7"/>
                    </a:cxn>
                    <a:cxn ang="0">
                      <a:pos x="424" y="2"/>
                    </a:cxn>
                    <a:cxn ang="0">
                      <a:pos x="362" y="2"/>
                    </a:cxn>
                    <a:cxn ang="0">
                      <a:pos x="293" y="17"/>
                    </a:cxn>
                    <a:cxn ang="0">
                      <a:pos x="221" y="45"/>
                    </a:cxn>
                    <a:cxn ang="0">
                      <a:pos x="148" y="87"/>
                    </a:cxn>
                    <a:cxn ang="0">
                      <a:pos x="72" y="141"/>
                    </a:cxn>
                    <a:cxn ang="0">
                      <a:pos x="0" y="206"/>
                    </a:cxn>
                    <a:cxn ang="0">
                      <a:pos x="0" y="206"/>
                    </a:cxn>
                    <a:cxn ang="0">
                      <a:pos x="5" y="238"/>
                    </a:cxn>
                    <a:cxn ang="0">
                      <a:pos x="22" y="305"/>
                    </a:cxn>
                    <a:cxn ang="0">
                      <a:pos x="46" y="368"/>
                    </a:cxn>
                    <a:cxn ang="0">
                      <a:pos x="79" y="427"/>
                    </a:cxn>
                    <a:cxn ang="0">
                      <a:pos x="99" y="450"/>
                    </a:cxn>
                    <a:cxn ang="0">
                      <a:pos x="139" y="487"/>
                    </a:cxn>
                    <a:cxn ang="0">
                      <a:pos x="232" y="564"/>
                    </a:cxn>
                    <a:cxn ang="0">
                      <a:pos x="280" y="596"/>
                    </a:cxn>
                    <a:cxn ang="0">
                      <a:pos x="327" y="624"/>
                    </a:cxn>
                    <a:cxn ang="0">
                      <a:pos x="372" y="643"/>
                    </a:cxn>
                    <a:cxn ang="0">
                      <a:pos x="412" y="651"/>
                    </a:cxn>
                    <a:cxn ang="0">
                      <a:pos x="437" y="649"/>
                    </a:cxn>
                    <a:cxn ang="0">
                      <a:pos x="446" y="648"/>
                    </a:cxn>
                    <a:cxn ang="0">
                      <a:pos x="509" y="574"/>
                    </a:cxn>
                    <a:cxn ang="0">
                      <a:pos x="563" y="500"/>
                    </a:cxn>
                    <a:cxn ang="0">
                      <a:pos x="603" y="427"/>
                    </a:cxn>
                    <a:cxn ang="0">
                      <a:pos x="632" y="355"/>
                    </a:cxn>
                    <a:cxn ang="0">
                      <a:pos x="647" y="286"/>
                    </a:cxn>
                    <a:cxn ang="0">
                      <a:pos x="648" y="224"/>
                    </a:cxn>
                    <a:cxn ang="0">
                      <a:pos x="643" y="198"/>
                    </a:cxn>
                    <a:cxn ang="0">
                      <a:pos x="633" y="171"/>
                    </a:cxn>
                    <a:cxn ang="0">
                      <a:pos x="622" y="149"/>
                    </a:cxn>
                    <a:cxn ang="0">
                      <a:pos x="605" y="129"/>
                    </a:cxn>
                  </a:cxnLst>
                  <a:rect l="0" t="0" r="r" b="b"/>
                  <a:pathLst>
                    <a:path w="648" h="651">
                      <a:moveTo>
                        <a:pt x="605" y="129"/>
                      </a:moveTo>
                      <a:lnTo>
                        <a:pt x="605" y="129"/>
                      </a:lnTo>
                      <a:lnTo>
                        <a:pt x="521" y="45"/>
                      </a:lnTo>
                      <a:lnTo>
                        <a:pt x="521" y="45"/>
                      </a:lnTo>
                      <a:lnTo>
                        <a:pt x="511" y="35"/>
                      </a:lnTo>
                      <a:lnTo>
                        <a:pt x="501" y="29"/>
                      </a:lnTo>
                      <a:lnTo>
                        <a:pt x="489" y="22"/>
                      </a:lnTo>
                      <a:lnTo>
                        <a:pt x="478" y="15"/>
                      </a:lnTo>
                      <a:lnTo>
                        <a:pt x="464" y="10"/>
                      </a:lnTo>
                      <a:lnTo>
                        <a:pt x="453" y="7"/>
                      </a:lnTo>
                      <a:lnTo>
                        <a:pt x="437" y="3"/>
                      </a:lnTo>
                      <a:lnTo>
                        <a:pt x="424" y="2"/>
                      </a:lnTo>
                      <a:lnTo>
                        <a:pt x="394" y="0"/>
                      </a:lnTo>
                      <a:lnTo>
                        <a:pt x="362" y="2"/>
                      </a:lnTo>
                      <a:lnTo>
                        <a:pt x="329" y="8"/>
                      </a:lnTo>
                      <a:lnTo>
                        <a:pt x="293" y="17"/>
                      </a:lnTo>
                      <a:lnTo>
                        <a:pt x="258" y="30"/>
                      </a:lnTo>
                      <a:lnTo>
                        <a:pt x="221" y="45"/>
                      </a:lnTo>
                      <a:lnTo>
                        <a:pt x="185" y="65"/>
                      </a:lnTo>
                      <a:lnTo>
                        <a:pt x="148" y="87"/>
                      </a:lnTo>
                      <a:lnTo>
                        <a:pt x="109" y="112"/>
                      </a:lnTo>
                      <a:lnTo>
                        <a:pt x="72" y="141"/>
                      </a:lnTo>
                      <a:lnTo>
                        <a:pt x="36" y="172"/>
                      </a:lnTo>
                      <a:lnTo>
                        <a:pt x="0" y="206"/>
                      </a:lnTo>
                      <a:lnTo>
                        <a:pt x="0" y="206"/>
                      </a:lnTo>
                      <a:lnTo>
                        <a:pt x="0" y="206"/>
                      </a:lnTo>
                      <a:lnTo>
                        <a:pt x="0" y="206"/>
                      </a:lnTo>
                      <a:lnTo>
                        <a:pt x="5" y="238"/>
                      </a:lnTo>
                      <a:lnTo>
                        <a:pt x="12" y="271"/>
                      </a:lnTo>
                      <a:lnTo>
                        <a:pt x="22" y="305"/>
                      </a:lnTo>
                      <a:lnTo>
                        <a:pt x="32" y="336"/>
                      </a:lnTo>
                      <a:lnTo>
                        <a:pt x="46" y="368"/>
                      </a:lnTo>
                      <a:lnTo>
                        <a:pt x="61" y="398"/>
                      </a:lnTo>
                      <a:lnTo>
                        <a:pt x="79" y="427"/>
                      </a:lnTo>
                      <a:lnTo>
                        <a:pt x="89" y="439"/>
                      </a:lnTo>
                      <a:lnTo>
                        <a:pt x="99" y="450"/>
                      </a:lnTo>
                      <a:lnTo>
                        <a:pt x="99" y="450"/>
                      </a:lnTo>
                      <a:lnTo>
                        <a:pt x="139" y="487"/>
                      </a:lnTo>
                      <a:lnTo>
                        <a:pt x="185" y="526"/>
                      </a:lnTo>
                      <a:lnTo>
                        <a:pt x="232" y="564"/>
                      </a:lnTo>
                      <a:lnTo>
                        <a:pt x="257" y="581"/>
                      </a:lnTo>
                      <a:lnTo>
                        <a:pt x="280" y="596"/>
                      </a:lnTo>
                      <a:lnTo>
                        <a:pt x="304" y="611"/>
                      </a:lnTo>
                      <a:lnTo>
                        <a:pt x="327" y="624"/>
                      </a:lnTo>
                      <a:lnTo>
                        <a:pt x="350" y="634"/>
                      </a:lnTo>
                      <a:lnTo>
                        <a:pt x="372" y="643"/>
                      </a:lnTo>
                      <a:lnTo>
                        <a:pt x="392" y="648"/>
                      </a:lnTo>
                      <a:lnTo>
                        <a:pt x="412" y="651"/>
                      </a:lnTo>
                      <a:lnTo>
                        <a:pt x="429" y="651"/>
                      </a:lnTo>
                      <a:lnTo>
                        <a:pt x="437" y="649"/>
                      </a:lnTo>
                      <a:lnTo>
                        <a:pt x="446" y="648"/>
                      </a:lnTo>
                      <a:lnTo>
                        <a:pt x="446" y="648"/>
                      </a:lnTo>
                      <a:lnTo>
                        <a:pt x="479" y="611"/>
                      </a:lnTo>
                      <a:lnTo>
                        <a:pt x="509" y="574"/>
                      </a:lnTo>
                      <a:lnTo>
                        <a:pt x="538" y="537"/>
                      </a:lnTo>
                      <a:lnTo>
                        <a:pt x="563" y="500"/>
                      </a:lnTo>
                      <a:lnTo>
                        <a:pt x="585" y="464"/>
                      </a:lnTo>
                      <a:lnTo>
                        <a:pt x="603" y="427"/>
                      </a:lnTo>
                      <a:lnTo>
                        <a:pt x="620" y="390"/>
                      </a:lnTo>
                      <a:lnTo>
                        <a:pt x="632" y="355"/>
                      </a:lnTo>
                      <a:lnTo>
                        <a:pt x="642" y="320"/>
                      </a:lnTo>
                      <a:lnTo>
                        <a:pt x="647" y="286"/>
                      </a:lnTo>
                      <a:lnTo>
                        <a:pt x="648" y="254"/>
                      </a:lnTo>
                      <a:lnTo>
                        <a:pt x="648" y="224"/>
                      </a:lnTo>
                      <a:lnTo>
                        <a:pt x="645" y="211"/>
                      </a:lnTo>
                      <a:lnTo>
                        <a:pt x="643" y="198"/>
                      </a:lnTo>
                      <a:lnTo>
                        <a:pt x="638" y="184"/>
                      </a:lnTo>
                      <a:lnTo>
                        <a:pt x="633" y="171"/>
                      </a:lnTo>
                      <a:lnTo>
                        <a:pt x="628" y="159"/>
                      </a:lnTo>
                      <a:lnTo>
                        <a:pt x="622" y="149"/>
                      </a:lnTo>
                      <a:lnTo>
                        <a:pt x="613" y="137"/>
                      </a:lnTo>
                      <a:lnTo>
                        <a:pt x="605" y="129"/>
                      </a:lnTo>
                      <a:lnTo>
                        <a:pt x="605" y="129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36" name="Freeform 168"/>
                <p:cNvSpPr>
                  <a:spLocks/>
                </p:cNvSpPr>
                <p:nvPr/>
              </p:nvSpPr>
              <p:spPr bwMode="auto">
                <a:xfrm>
                  <a:off x="2353" y="745"/>
                  <a:ext cx="324" cy="288"/>
                </a:xfrm>
                <a:custGeom>
                  <a:avLst/>
                  <a:gdLst/>
                  <a:ahLst/>
                  <a:cxnLst>
                    <a:cxn ang="0">
                      <a:pos x="303" y="244"/>
                    </a:cxn>
                    <a:cxn ang="0">
                      <a:pos x="303" y="244"/>
                    </a:cxn>
                    <a:cxn ang="0">
                      <a:pos x="293" y="233"/>
                    </a:cxn>
                    <a:cxn ang="0">
                      <a:pos x="283" y="221"/>
                    </a:cxn>
                    <a:cxn ang="0">
                      <a:pos x="265" y="192"/>
                    </a:cxn>
                    <a:cxn ang="0">
                      <a:pos x="250" y="162"/>
                    </a:cxn>
                    <a:cxn ang="0">
                      <a:pos x="236" y="130"/>
                    </a:cxn>
                    <a:cxn ang="0">
                      <a:pos x="226" y="99"/>
                    </a:cxn>
                    <a:cxn ang="0">
                      <a:pos x="216" y="65"/>
                    </a:cxn>
                    <a:cxn ang="0">
                      <a:pos x="209" y="32"/>
                    </a:cxn>
                    <a:cxn ang="0">
                      <a:pos x="204" y="0"/>
                    </a:cxn>
                    <a:cxn ang="0">
                      <a:pos x="204" y="0"/>
                    </a:cxn>
                    <a:cxn ang="0">
                      <a:pos x="181" y="23"/>
                    </a:cxn>
                    <a:cxn ang="0">
                      <a:pos x="161" y="47"/>
                    </a:cxn>
                    <a:cxn ang="0">
                      <a:pos x="141" y="70"/>
                    </a:cxn>
                    <a:cxn ang="0">
                      <a:pos x="122" y="94"/>
                    </a:cxn>
                    <a:cxn ang="0">
                      <a:pos x="106" y="117"/>
                    </a:cxn>
                    <a:cxn ang="0">
                      <a:pos x="89" y="142"/>
                    </a:cxn>
                    <a:cxn ang="0">
                      <a:pos x="74" y="166"/>
                    </a:cxn>
                    <a:cxn ang="0">
                      <a:pos x="60" y="189"/>
                    </a:cxn>
                    <a:cxn ang="0">
                      <a:pos x="49" y="212"/>
                    </a:cxn>
                    <a:cxn ang="0">
                      <a:pos x="37" y="238"/>
                    </a:cxn>
                    <a:cxn ang="0">
                      <a:pos x="27" y="261"/>
                    </a:cxn>
                    <a:cxn ang="0">
                      <a:pos x="19" y="283"/>
                    </a:cxn>
                    <a:cxn ang="0">
                      <a:pos x="12" y="306"/>
                    </a:cxn>
                    <a:cxn ang="0">
                      <a:pos x="7" y="328"/>
                    </a:cxn>
                    <a:cxn ang="0">
                      <a:pos x="2" y="350"/>
                    </a:cxn>
                    <a:cxn ang="0">
                      <a:pos x="0" y="371"/>
                    </a:cxn>
                    <a:cxn ang="0">
                      <a:pos x="0" y="371"/>
                    </a:cxn>
                    <a:cxn ang="0">
                      <a:pos x="44" y="398"/>
                    </a:cxn>
                    <a:cxn ang="0">
                      <a:pos x="97" y="428"/>
                    </a:cxn>
                    <a:cxn ang="0">
                      <a:pos x="158" y="462"/>
                    </a:cxn>
                    <a:cxn ang="0">
                      <a:pos x="221" y="494"/>
                    </a:cxn>
                    <a:cxn ang="0">
                      <a:pos x="288" y="524"/>
                    </a:cxn>
                    <a:cxn ang="0">
                      <a:pos x="322" y="537"/>
                    </a:cxn>
                    <a:cxn ang="0">
                      <a:pos x="355" y="549"/>
                    </a:cxn>
                    <a:cxn ang="0">
                      <a:pos x="387" y="559"/>
                    </a:cxn>
                    <a:cxn ang="0">
                      <a:pos x="419" y="566"/>
                    </a:cxn>
                    <a:cxn ang="0">
                      <a:pos x="449" y="572"/>
                    </a:cxn>
                    <a:cxn ang="0">
                      <a:pos x="477" y="576"/>
                    </a:cxn>
                    <a:cxn ang="0">
                      <a:pos x="477" y="576"/>
                    </a:cxn>
                    <a:cxn ang="0">
                      <a:pos x="521" y="549"/>
                    </a:cxn>
                    <a:cxn ang="0">
                      <a:pos x="563" y="517"/>
                    </a:cxn>
                    <a:cxn ang="0">
                      <a:pos x="606" y="482"/>
                    </a:cxn>
                    <a:cxn ang="0">
                      <a:pos x="648" y="442"/>
                    </a:cxn>
                    <a:cxn ang="0">
                      <a:pos x="648" y="442"/>
                    </a:cxn>
                    <a:cxn ang="0">
                      <a:pos x="650" y="442"/>
                    </a:cxn>
                    <a:cxn ang="0">
                      <a:pos x="650" y="442"/>
                    </a:cxn>
                    <a:cxn ang="0">
                      <a:pos x="641" y="443"/>
                    </a:cxn>
                    <a:cxn ang="0">
                      <a:pos x="633" y="445"/>
                    </a:cxn>
                    <a:cxn ang="0">
                      <a:pos x="616" y="445"/>
                    </a:cxn>
                    <a:cxn ang="0">
                      <a:pos x="596" y="442"/>
                    </a:cxn>
                    <a:cxn ang="0">
                      <a:pos x="576" y="437"/>
                    </a:cxn>
                    <a:cxn ang="0">
                      <a:pos x="554" y="428"/>
                    </a:cxn>
                    <a:cxn ang="0">
                      <a:pos x="531" y="418"/>
                    </a:cxn>
                    <a:cxn ang="0">
                      <a:pos x="508" y="405"/>
                    </a:cxn>
                    <a:cxn ang="0">
                      <a:pos x="484" y="390"/>
                    </a:cxn>
                    <a:cxn ang="0">
                      <a:pos x="461" y="375"/>
                    </a:cxn>
                    <a:cxn ang="0">
                      <a:pos x="436" y="358"/>
                    </a:cxn>
                    <a:cxn ang="0">
                      <a:pos x="389" y="320"/>
                    </a:cxn>
                    <a:cxn ang="0">
                      <a:pos x="343" y="281"/>
                    </a:cxn>
                    <a:cxn ang="0">
                      <a:pos x="303" y="244"/>
                    </a:cxn>
                    <a:cxn ang="0">
                      <a:pos x="303" y="244"/>
                    </a:cxn>
                  </a:cxnLst>
                  <a:rect l="0" t="0" r="r" b="b"/>
                  <a:pathLst>
                    <a:path w="650" h="576">
                      <a:moveTo>
                        <a:pt x="303" y="244"/>
                      </a:moveTo>
                      <a:lnTo>
                        <a:pt x="303" y="244"/>
                      </a:lnTo>
                      <a:lnTo>
                        <a:pt x="293" y="233"/>
                      </a:lnTo>
                      <a:lnTo>
                        <a:pt x="283" y="221"/>
                      </a:lnTo>
                      <a:lnTo>
                        <a:pt x="265" y="192"/>
                      </a:lnTo>
                      <a:lnTo>
                        <a:pt x="250" y="162"/>
                      </a:lnTo>
                      <a:lnTo>
                        <a:pt x="236" y="130"/>
                      </a:lnTo>
                      <a:lnTo>
                        <a:pt x="226" y="99"/>
                      </a:lnTo>
                      <a:lnTo>
                        <a:pt x="216" y="65"/>
                      </a:lnTo>
                      <a:lnTo>
                        <a:pt x="209" y="32"/>
                      </a:lnTo>
                      <a:lnTo>
                        <a:pt x="204" y="0"/>
                      </a:lnTo>
                      <a:lnTo>
                        <a:pt x="204" y="0"/>
                      </a:lnTo>
                      <a:lnTo>
                        <a:pt x="181" y="23"/>
                      </a:lnTo>
                      <a:lnTo>
                        <a:pt x="161" y="47"/>
                      </a:lnTo>
                      <a:lnTo>
                        <a:pt x="141" y="70"/>
                      </a:lnTo>
                      <a:lnTo>
                        <a:pt x="122" y="94"/>
                      </a:lnTo>
                      <a:lnTo>
                        <a:pt x="106" y="117"/>
                      </a:lnTo>
                      <a:lnTo>
                        <a:pt x="89" y="142"/>
                      </a:lnTo>
                      <a:lnTo>
                        <a:pt x="74" y="166"/>
                      </a:lnTo>
                      <a:lnTo>
                        <a:pt x="60" y="189"/>
                      </a:lnTo>
                      <a:lnTo>
                        <a:pt x="49" y="212"/>
                      </a:lnTo>
                      <a:lnTo>
                        <a:pt x="37" y="238"/>
                      </a:lnTo>
                      <a:lnTo>
                        <a:pt x="27" y="261"/>
                      </a:lnTo>
                      <a:lnTo>
                        <a:pt x="19" y="283"/>
                      </a:lnTo>
                      <a:lnTo>
                        <a:pt x="12" y="306"/>
                      </a:lnTo>
                      <a:lnTo>
                        <a:pt x="7" y="328"/>
                      </a:lnTo>
                      <a:lnTo>
                        <a:pt x="2" y="350"/>
                      </a:lnTo>
                      <a:lnTo>
                        <a:pt x="0" y="371"/>
                      </a:lnTo>
                      <a:lnTo>
                        <a:pt x="0" y="371"/>
                      </a:lnTo>
                      <a:lnTo>
                        <a:pt x="44" y="398"/>
                      </a:lnTo>
                      <a:lnTo>
                        <a:pt x="97" y="428"/>
                      </a:lnTo>
                      <a:lnTo>
                        <a:pt x="158" y="462"/>
                      </a:lnTo>
                      <a:lnTo>
                        <a:pt x="221" y="494"/>
                      </a:lnTo>
                      <a:lnTo>
                        <a:pt x="288" y="524"/>
                      </a:lnTo>
                      <a:lnTo>
                        <a:pt x="322" y="537"/>
                      </a:lnTo>
                      <a:lnTo>
                        <a:pt x="355" y="549"/>
                      </a:lnTo>
                      <a:lnTo>
                        <a:pt x="387" y="559"/>
                      </a:lnTo>
                      <a:lnTo>
                        <a:pt x="419" y="566"/>
                      </a:lnTo>
                      <a:lnTo>
                        <a:pt x="449" y="572"/>
                      </a:lnTo>
                      <a:lnTo>
                        <a:pt x="477" y="576"/>
                      </a:lnTo>
                      <a:lnTo>
                        <a:pt x="477" y="576"/>
                      </a:lnTo>
                      <a:lnTo>
                        <a:pt x="521" y="549"/>
                      </a:lnTo>
                      <a:lnTo>
                        <a:pt x="563" y="517"/>
                      </a:lnTo>
                      <a:lnTo>
                        <a:pt x="606" y="482"/>
                      </a:lnTo>
                      <a:lnTo>
                        <a:pt x="648" y="442"/>
                      </a:lnTo>
                      <a:lnTo>
                        <a:pt x="648" y="442"/>
                      </a:lnTo>
                      <a:lnTo>
                        <a:pt x="650" y="442"/>
                      </a:lnTo>
                      <a:lnTo>
                        <a:pt x="650" y="442"/>
                      </a:lnTo>
                      <a:lnTo>
                        <a:pt x="641" y="443"/>
                      </a:lnTo>
                      <a:lnTo>
                        <a:pt x="633" y="445"/>
                      </a:lnTo>
                      <a:lnTo>
                        <a:pt x="616" y="445"/>
                      </a:lnTo>
                      <a:lnTo>
                        <a:pt x="596" y="442"/>
                      </a:lnTo>
                      <a:lnTo>
                        <a:pt x="576" y="437"/>
                      </a:lnTo>
                      <a:lnTo>
                        <a:pt x="554" y="428"/>
                      </a:lnTo>
                      <a:lnTo>
                        <a:pt x="531" y="418"/>
                      </a:lnTo>
                      <a:lnTo>
                        <a:pt x="508" y="405"/>
                      </a:lnTo>
                      <a:lnTo>
                        <a:pt x="484" y="390"/>
                      </a:lnTo>
                      <a:lnTo>
                        <a:pt x="461" y="375"/>
                      </a:lnTo>
                      <a:lnTo>
                        <a:pt x="436" y="358"/>
                      </a:lnTo>
                      <a:lnTo>
                        <a:pt x="389" y="320"/>
                      </a:lnTo>
                      <a:lnTo>
                        <a:pt x="343" y="281"/>
                      </a:lnTo>
                      <a:lnTo>
                        <a:pt x="303" y="244"/>
                      </a:lnTo>
                      <a:lnTo>
                        <a:pt x="303" y="244"/>
                      </a:lnTo>
                      <a:close/>
                    </a:path>
                  </a:pathLst>
                </a:custGeom>
                <a:solidFill>
                  <a:srgbClr val="1A1A1A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37" name="Freeform 169"/>
                <p:cNvSpPr>
                  <a:spLocks/>
                </p:cNvSpPr>
                <p:nvPr/>
              </p:nvSpPr>
              <p:spPr bwMode="auto">
                <a:xfrm>
                  <a:off x="2357" y="773"/>
                  <a:ext cx="161" cy="259"/>
                </a:xfrm>
                <a:custGeom>
                  <a:avLst/>
                  <a:gdLst/>
                  <a:ahLst/>
                  <a:cxnLst>
                    <a:cxn ang="0">
                      <a:pos x="44" y="474"/>
                    </a:cxn>
                    <a:cxn ang="0">
                      <a:pos x="44" y="474"/>
                    </a:cxn>
                    <a:cxn ang="0">
                      <a:pos x="56" y="484"/>
                    </a:cxn>
                    <a:cxn ang="0">
                      <a:pos x="69" y="494"/>
                    </a:cxn>
                    <a:cxn ang="0">
                      <a:pos x="83" y="501"/>
                    </a:cxn>
                    <a:cxn ang="0">
                      <a:pos x="96" y="507"/>
                    </a:cxn>
                    <a:cxn ang="0">
                      <a:pos x="111" y="512"/>
                    </a:cxn>
                    <a:cxn ang="0">
                      <a:pos x="128" y="516"/>
                    </a:cxn>
                    <a:cxn ang="0">
                      <a:pos x="145" y="517"/>
                    </a:cxn>
                    <a:cxn ang="0">
                      <a:pos x="163" y="519"/>
                    </a:cxn>
                    <a:cxn ang="0">
                      <a:pos x="181" y="519"/>
                    </a:cxn>
                    <a:cxn ang="0">
                      <a:pos x="200" y="517"/>
                    </a:cxn>
                    <a:cxn ang="0">
                      <a:pos x="218" y="514"/>
                    </a:cxn>
                    <a:cxn ang="0">
                      <a:pos x="238" y="511"/>
                    </a:cxn>
                    <a:cxn ang="0">
                      <a:pos x="258" y="506"/>
                    </a:cxn>
                    <a:cxn ang="0">
                      <a:pos x="280" y="499"/>
                    </a:cxn>
                    <a:cxn ang="0">
                      <a:pos x="322" y="482"/>
                    </a:cxn>
                    <a:cxn ang="0">
                      <a:pos x="163" y="0"/>
                    </a:cxn>
                    <a:cxn ang="0">
                      <a:pos x="163" y="0"/>
                    </a:cxn>
                    <a:cxn ang="0">
                      <a:pos x="136" y="34"/>
                    </a:cxn>
                    <a:cxn ang="0">
                      <a:pos x="109" y="67"/>
                    </a:cxn>
                    <a:cxn ang="0">
                      <a:pos x="86" y="102"/>
                    </a:cxn>
                    <a:cxn ang="0">
                      <a:pos x="66" y="136"/>
                    </a:cxn>
                    <a:cxn ang="0">
                      <a:pos x="49" y="171"/>
                    </a:cxn>
                    <a:cxn ang="0">
                      <a:pos x="32" y="204"/>
                    </a:cxn>
                    <a:cxn ang="0">
                      <a:pos x="21" y="238"/>
                    </a:cxn>
                    <a:cxn ang="0">
                      <a:pos x="11" y="270"/>
                    </a:cxn>
                    <a:cxn ang="0">
                      <a:pos x="4" y="301"/>
                    </a:cxn>
                    <a:cxn ang="0">
                      <a:pos x="0" y="332"/>
                    </a:cxn>
                    <a:cxn ang="0">
                      <a:pos x="0" y="360"/>
                    </a:cxn>
                    <a:cxn ang="0">
                      <a:pos x="2" y="387"/>
                    </a:cxn>
                    <a:cxn ang="0">
                      <a:pos x="9" y="412"/>
                    </a:cxn>
                    <a:cxn ang="0">
                      <a:pos x="17" y="435"/>
                    </a:cxn>
                    <a:cxn ang="0">
                      <a:pos x="22" y="445"/>
                    </a:cxn>
                    <a:cxn ang="0">
                      <a:pos x="29" y="455"/>
                    </a:cxn>
                    <a:cxn ang="0">
                      <a:pos x="36" y="465"/>
                    </a:cxn>
                    <a:cxn ang="0">
                      <a:pos x="44" y="474"/>
                    </a:cxn>
                    <a:cxn ang="0">
                      <a:pos x="44" y="474"/>
                    </a:cxn>
                  </a:cxnLst>
                  <a:rect l="0" t="0" r="r" b="b"/>
                  <a:pathLst>
                    <a:path w="322" h="519">
                      <a:moveTo>
                        <a:pt x="44" y="474"/>
                      </a:moveTo>
                      <a:lnTo>
                        <a:pt x="44" y="474"/>
                      </a:lnTo>
                      <a:lnTo>
                        <a:pt x="56" y="484"/>
                      </a:lnTo>
                      <a:lnTo>
                        <a:pt x="69" y="494"/>
                      </a:lnTo>
                      <a:lnTo>
                        <a:pt x="83" y="501"/>
                      </a:lnTo>
                      <a:lnTo>
                        <a:pt x="96" y="507"/>
                      </a:lnTo>
                      <a:lnTo>
                        <a:pt x="111" y="512"/>
                      </a:lnTo>
                      <a:lnTo>
                        <a:pt x="128" y="516"/>
                      </a:lnTo>
                      <a:lnTo>
                        <a:pt x="145" y="517"/>
                      </a:lnTo>
                      <a:lnTo>
                        <a:pt x="163" y="519"/>
                      </a:lnTo>
                      <a:lnTo>
                        <a:pt x="181" y="519"/>
                      </a:lnTo>
                      <a:lnTo>
                        <a:pt x="200" y="517"/>
                      </a:lnTo>
                      <a:lnTo>
                        <a:pt x="218" y="514"/>
                      </a:lnTo>
                      <a:lnTo>
                        <a:pt x="238" y="511"/>
                      </a:lnTo>
                      <a:lnTo>
                        <a:pt x="258" y="506"/>
                      </a:lnTo>
                      <a:lnTo>
                        <a:pt x="280" y="499"/>
                      </a:lnTo>
                      <a:lnTo>
                        <a:pt x="322" y="482"/>
                      </a:lnTo>
                      <a:lnTo>
                        <a:pt x="163" y="0"/>
                      </a:lnTo>
                      <a:lnTo>
                        <a:pt x="163" y="0"/>
                      </a:lnTo>
                      <a:lnTo>
                        <a:pt x="136" y="34"/>
                      </a:lnTo>
                      <a:lnTo>
                        <a:pt x="109" y="67"/>
                      </a:lnTo>
                      <a:lnTo>
                        <a:pt x="86" y="102"/>
                      </a:lnTo>
                      <a:lnTo>
                        <a:pt x="66" y="136"/>
                      </a:lnTo>
                      <a:lnTo>
                        <a:pt x="49" y="171"/>
                      </a:lnTo>
                      <a:lnTo>
                        <a:pt x="32" y="204"/>
                      </a:lnTo>
                      <a:lnTo>
                        <a:pt x="21" y="238"/>
                      </a:lnTo>
                      <a:lnTo>
                        <a:pt x="11" y="270"/>
                      </a:lnTo>
                      <a:lnTo>
                        <a:pt x="4" y="301"/>
                      </a:lnTo>
                      <a:lnTo>
                        <a:pt x="0" y="332"/>
                      </a:lnTo>
                      <a:lnTo>
                        <a:pt x="0" y="360"/>
                      </a:lnTo>
                      <a:lnTo>
                        <a:pt x="2" y="387"/>
                      </a:lnTo>
                      <a:lnTo>
                        <a:pt x="9" y="412"/>
                      </a:lnTo>
                      <a:lnTo>
                        <a:pt x="17" y="435"/>
                      </a:lnTo>
                      <a:lnTo>
                        <a:pt x="22" y="445"/>
                      </a:lnTo>
                      <a:lnTo>
                        <a:pt x="29" y="455"/>
                      </a:lnTo>
                      <a:lnTo>
                        <a:pt x="36" y="465"/>
                      </a:lnTo>
                      <a:lnTo>
                        <a:pt x="44" y="474"/>
                      </a:lnTo>
                      <a:lnTo>
                        <a:pt x="44" y="47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38" name="Freeform 170"/>
                <p:cNvSpPr>
                  <a:spLocks/>
                </p:cNvSpPr>
                <p:nvPr/>
              </p:nvSpPr>
              <p:spPr bwMode="auto">
                <a:xfrm>
                  <a:off x="2605" y="648"/>
                  <a:ext cx="136" cy="257"/>
                </a:xfrm>
                <a:custGeom>
                  <a:avLst/>
                  <a:gdLst/>
                  <a:ahLst/>
                  <a:cxnLst>
                    <a:cxn ang="0">
                      <a:pos x="117" y="0"/>
                    </a:cxn>
                    <a:cxn ang="0">
                      <a:pos x="117" y="0"/>
                    </a:cxn>
                    <a:cxn ang="0">
                      <a:pos x="89" y="0"/>
                    </a:cxn>
                    <a:cxn ang="0">
                      <a:pos x="60" y="3"/>
                    </a:cxn>
                    <a:cxn ang="0">
                      <a:pos x="32" y="9"/>
                    </a:cxn>
                    <a:cxn ang="0">
                      <a:pos x="0" y="17"/>
                    </a:cxn>
                    <a:cxn ang="0">
                      <a:pos x="112" y="516"/>
                    </a:cxn>
                    <a:cxn ang="0">
                      <a:pos x="112" y="516"/>
                    </a:cxn>
                    <a:cxn ang="0">
                      <a:pos x="146" y="474"/>
                    </a:cxn>
                    <a:cxn ang="0">
                      <a:pos x="176" y="432"/>
                    </a:cxn>
                    <a:cxn ang="0">
                      <a:pos x="202" y="390"/>
                    </a:cxn>
                    <a:cxn ang="0">
                      <a:pos x="224" y="347"/>
                    </a:cxn>
                    <a:cxn ang="0">
                      <a:pos x="243" y="306"/>
                    </a:cxn>
                    <a:cxn ang="0">
                      <a:pos x="256" y="266"/>
                    </a:cxn>
                    <a:cxn ang="0">
                      <a:pos x="266" y="226"/>
                    </a:cxn>
                    <a:cxn ang="0">
                      <a:pos x="269" y="208"/>
                    </a:cxn>
                    <a:cxn ang="0">
                      <a:pos x="271" y="189"/>
                    </a:cxn>
                    <a:cxn ang="0">
                      <a:pos x="271" y="189"/>
                    </a:cxn>
                    <a:cxn ang="0">
                      <a:pos x="246" y="188"/>
                    </a:cxn>
                    <a:cxn ang="0">
                      <a:pos x="221" y="183"/>
                    </a:cxn>
                    <a:cxn ang="0">
                      <a:pos x="201" y="176"/>
                    </a:cxn>
                    <a:cxn ang="0">
                      <a:pos x="182" y="169"/>
                    </a:cxn>
                    <a:cxn ang="0">
                      <a:pos x="167" y="159"/>
                    </a:cxn>
                    <a:cxn ang="0">
                      <a:pos x="154" y="147"/>
                    </a:cxn>
                    <a:cxn ang="0">
                      <a:pos x="144" y="136"/>
                    </a:cxn>
                    <a:cxn ang="0">
                      <a:pos x="134" y="122"/>
                    </a:cxn>
                    <a:cxn ang="0">
                      <a:pos x="127" y="107"/>
                    </a:cxn>
                    <a:cxn ang="0">
                      <a:pos x="122" y="94"/>
                    </a:cxn>
                    <a:cxn ang="0">
                      <a:pos x="119" y="77"/>
                    </a:cxn>
                    <a:cxn ang="0">
                      <a:pos x="115" y="62"/>
                    </a:cxn>
                    <a:cxn ang="0">
                      <a:pos x="114" y="47"/>
                    </a:cxn>
                    <a:cxn ang="0">
                      <a:pos x="114" y="30"/>
                    </a:cxn>
                    <a:cxn ang="0">
                      <a:pos x="117" y="0"/>
                    </a:cxn>
                    <a:cxn ang="0">
                      <a:pos x="117" y="0"/>
                    </a:cxn>
                  </a:cxnLst>
                  <a:rect l="0" t="0" r="r" b="b"/>
                  <a:pathLst>
                    <a:path w="271" h="516">
                      <a:moveTo>
                        <a:pt x="117" y="0"/>
                      </a:moveTo>
                      <a:lnTo>
                        <a:pt x="117" y="0"/>
                      </a:lnTo>
                      <a:lnTo>
                        <a:pt x="89" y="0"/>
                      </a:lnTo>
                      <a:lnTo>
                        <a:pt x="60" y="3"/>
                      </a:lnTo>
                      <a:lnTo>
                        <a:pt x="32" y="9"/>
                      </a:lnTo>
                      <a:lnTo>
                        <a:pt x="0" y="17"/>
                      </a:lnTo>
                      <a:lnTo>
                        <a:pt x="112" y="516"/>
                      </a:lnTo>
                      <a:lnTo>
                        <a:pt x="112" y="516"/>
                      </a:lnTo>
                      <a:lnTo>
                        <a:pt x="146" y="474"/>
                      </a:lnTo>
                      <a:lnTo>
                        <a:pt x="176" y="432"/>
                      </a:lnTo>
                      <a:lnTo>
                        <a:pt x="202" y="390"/>
                      </a:lnTo>
                      <a:lnTo>
                        <a:pt x="224" y="347"/>
                      </a:lnTo>
                      <a:lnTo>
                        <a:pt x="243" y="306"/>
                      </a:lnTo>
                      <a:lnTo>
                        <a:pt x="256" y="266"/>
                      </a:lnTo>
                      <a:lnTo>
                        <a:pt x="266" y="226"/>
                      </a:lnTo>
                      <a:lnTo>
                        <a:pt x="269" y="208"/>
                      </a:lnTo>
                      <a:lnTo>
                        <a:pt x="271" y="189"/>
                      </a:lnTo>
                      <a:lnTo>
                        <a:pt x="271" y="189"/>
                      </a:lnTo>
                      <a:lnTo>
                        <a:pt x="246" y="188"/>
                      </a:lnTo>
                      <a:lnTo>
                        <a:pt x="221" y="183"/>
                      </a:lnTo>
                      <a:lnTo>
                        <a:pt x="201" y="176"/>
                      </a:lnTo>
                      <a:lnTo>
                        <a:pt x="182" y="169"/>
                      </a:lnTo>
                      <a:lnTo>
                        <a:pt x="167" y="159"/>
                      </a:lnTo>
                      <a:lnTo>
                        <a:pt x="154" y="147"/>
                      </a:lnTo>
                      <a:lnTo>
                        <a:pt x="144" y="136"/>
                      </a:lnTo>
                      <a:lnTo>
                        <a:pt x="134" y="122"/>
                      </a:lnTo>
                      <a:lnTo>
                        <a:pt x="127" y="107"/>
                      </a:lnTo>
                      <a:lnTo>
                        <a:pt x="122" y="94"/>
                      </a:lnTo>
                      <a:lnTo>
                        <a:pt x="119" y="77"/>
                      </a:lnTo>
                      <a:lnTo>
                        <a:pt x="115" y="62"/>
                      </a:lnTo>
                      <a:lnTo>
                        <a:pt x="114" y="47"/>
                      </a:lnTo>
                      <a:lnTo>
                        <a:pt x="114" y="30"/>
                      </a:lnTo>
                      <a:lnTo>
                        <a:pt x="117" y="0"/>
                      </a:lnTo>
                      <a:lnTo>
                        <a:pt x="117" y="0"/>
                      </a:lnTo>
                      <a:close/>
                    </a:path>
                  </a:pathLst>
                </a:custGeom>
                <a:solidFill>
                  <a:srgbClr val="CCCCC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39" name="Freeform 171"/>
                <p:cNvSpPr>
                  <a:spLocks/>
                </p:cNvSpPr>
                <p:nvPr/>
              </p:nvSpPr>
              <p:spPr bwMode="auto">
                <a:xfrm>
                  <a:off x="2662" y="648"/>
                  <a:ext cx="80" cy="94"/>
                </a:xfrm>
                <a:custGeom>
                  <a:avLst/>
                  <a:gdLst/>
                  <a:ahLst/>
                  <a:cxnLst>
                    <a:cxn ang="0">
                      <a:pos x="114" y="44"/>
                    </a:cxn>
                    <a:cxn ang="0">
                      <a:pos x="114" y="44"/>
                    </a:cxn>
                    <a:cxn ang="0">
                      <a:pos x="104" y="34"/>
                    </a:cxn>
                    <a:cxn ang="0">
                      <a:pos x="92" y="25"/>
                    </a:cxn>
                    <a:cxn ang="0">
                      <a:pos x="78" y="19"/>
                    </a:cxn>
                    <a:cxn ang="0">
                      <a:pos x="65" y="12"/>
                    </a:cxn>
                    <a:cxn ang="0">
                      <a:pos x="50" y="7"/>
                    </a:cxn>
                    <a:cxn ang="0">
                      <a:pos x="35" y="3"/>
                    </a:cxn>
                    <a:cxn ang="0">
                      <a:pos x="20" y="2"/>
                    </a:cxn>
                    <a:cxn ang="0">
                      <a:pos x="3" y="0"/>
                    </a:cxn>
                    <a:cxn ang="0">
                      <a:pos x="3" y="0"/>
                    </a:cxn>
                    <a:cxn ang="0">
                      <a:pos x="0" y="30"/>
                    </a:cxn>
                    <a:cxn ang="0">
                      <a:pos x="0" y="47"/>
                    </a:cxn>
                    <a:cxn ang="0">
                      <a:pos x="1" y="62"/>
                    </a:cxn>
                    <a:cxn ang="0">
                      <a:pos x="5" y="77"/>
                    </a:cxn>
                    <a:cxn ang="0">
                      <a:pos x="8" y="94"/>
                    </a:cxn>
                    <a:cxn ang="0">
                      <a:pos x="13" y="107"/>
                    </a:cxn>
                    <a:cxn ang="0">
                      <a:pos x="20" y="122"/>
                    </a:cxn>
                    <a:cxn ang="0">
                      <a:pos x="30" y="136"/>
                    </a:cxn>
                    <a:cxn ang="0">
                      <a:pos x="40" y="147"/>
                    </a:cxn>
                    <a:cxn ang="0">
                      <a:pos x="53" y="159"/>
                    </a:cxn>
                    <a:cxn ang="0">
                      <a:pos x="68" y="169"/>
                    </a:cxn>
                    <a:cxn ang="0">
                      <a:pos x="87" y="176"/>
                    </a:cxn>
                    <a:cxn ang="0">
                      <a:pos x="107" y="183"/>
                    </a:cxn>
                    <a:cxn ang="0">
                      <a:pos x="132" y="188"/>
                    </a:cxn>
                    <a:cxn ang="0">
                      <a:pos x="157" y="189"/>
                    </a:cxn>
                    <a:cxn ang="0">
                      <a:pos x="157" y="189"/>
                    </a:cxn>
                    <a:cxn ang="0">
                      <a:pos x="159" y="167"/>
                    </a:cxn>
                    <a:cxn ang="0">
                      <a:pos x="157" y="146"/>
                    </a:cxn>
                    <a:cxn ang="0">
                      <a:pos x="155" y="126"/>
                    </a:cxn>
                    <a:cxn ang="0">
                      <a:pos x="150" y="107"/>
                    </a:cxn>
                    <a:cxn ang="0">
                      <a:pos x="144" y="89"/>
                    </a:cxn>
                    <a:cxn ang="0">
                      <a:pos x="137" y="72"/>
                    </a:cxn>
                    <a:cxn ang="0">
                      <a:pos x="127" y="57"/>
                    </a:cxn>
                    <a:cxn ang="0">
                      <a:pos x="114" y="44"/>
                    </a:cxn>
                    <a:cxn ang="0">
                      <a:pos x="114" y="44"/>
                    </a:cxn>
                  </a:cxnLst>
                  <a:rect l="0" t="0" r="r" b="b"/>
                  <a:pathLst>
                    <a:path w="159" h="189">
                      <a:moveTo>
                        <a:pt x="114" y="44"/>
                      </a:moveTo>
                      <a:lnTo>
                        <a:pt x="114" y="44"/>
                      </a:lnTo>
                      <a:lnTo>
                        <a:pt x="104" y="34"/>
                      </a:lnTo>
                      <a:lnTo>
                        <a:pt x="92" y="25"/>
                      </a:lnTo>
                      <a:lnTo>
                        <a:pt x="78" y="19"/>
                      </a:lnTo>
                      <a:lnTo>
                        <a:pt x="65" y="12"/>
                      </a:lnTo>
                      <a:lnTo>
                        <a:pt x="50" y="7"/>
                      </a:lnTo>
                      <a:lnTo>
                        <a:pt x="35" y="3"/>
                      </a:lnTo>
                      <a:lnTo>
                        <a:pt x="20" y="2"/>
                      </a:lnTo>
                      <a:lnTo>
                        <a:pt x="3" y="0"/>
                      </a:lnTo>
                      <a:lnTo>
                        <a:pt x="3" y="0"/>
                      </a:lnTo>
                      <a:lnTo>
                        <a:pt x="0" y="30"/>
                      </a:lnTo>
                      <a:lnTo>
                        <a:pt x="0" y="47"/>
                      </a:lnTo>
                      <a:lnTo>
                        <a:pt x="1" y="62"/>
                      </a:lnTo>
                      <a:lnTo>
                        <a:pt x="5" y="77"/>
                      </a:lnTo>
                      <a:lnTo>
                        <a:pt x="8" y="94"/>
                      </a:lnTo>
                      <a:lnTo>
                        <a:pt x="13" y="107"/>
                      </a:lnTo>
                      <a:lnTo>
                        <a:pt x="20" y="122"/>
                      </a:lnTo>
                      <a:lnTo>
                        <a:pt x="30" y="136"/>
                      </a:lnTo>
                      <a:lnTo>
                        <a:pt x="40" y="147"/>
                      </a:lnTo>
                      <a:lnTo>
                        <a:pt x="53" y="159"/>
                      </a:lnTo>
                      <a:lnTo>
                        <a:pt x="68" y="169"/>
                      </a:lnTo>
                      <a:lnTo>
                        <a:pt x="87" y="176"/>
                      </a:lnTo>
                      <a:lnTo>
                        <a:pt x="107" y="183"/>
                      </a:lnTo>
                      <a:lnTo>
                        <a:pt x="132" y="188"/>
                      </a:lnTo>
                      <a:lnTo>
                        <a:pt x="157" y="189"/>
                      </a:lnTo>
                      <a:lnTo>
                        <a:pt x="157" y="189"/>
                      </a:lnTo>
                      <a:lnTo>
                        <a:pt x="159" y="167"/>
                      </a:lnTo>
                      <a:lnTo>
                        <a:pt x="157" y="146"/>
                      </a:lnTo>
                      <a:lnTo>
                        <a:pt x="155" y="126"/>
                      </a:lnTo>
                      <a:lnTo>
                        <a:pt x="150" y="107"/>
                      </a:lnTo>
                      <a:lnTo>
                        <a:pt x="144" y="89"/>
                      </a:lnTo>
                      <a:lnTo>
                        <a:pt x="137" y="72"/>
                      </a:lnTo>
                      <a:lnTo>
                        <a:pt x="127" y="57"/>
                      </a:lnTo>
                      <a:lnTo>
                        <a:pt x="114" y="44"/>
                      </a:lnTo>
                      <a:lnTo>
                        <a:pt x="114" y="44"/>
                      </a:lnTo>
                      <a:close/>
                    </a:path>
                  </a:pathLst>
                </a:custGeom>
                <a:solidFill>
                  <a:srgbClr val="9999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40" name="Freeform 172"/>
                <p:cNvSpPr>
                  <a:spLocks/>
                </p:cNvSpPr>
                <p:nvPr/>
              </p:nvSpPr>
              <p:spPr bwMode="auto">
                <a:xfrm>
                  <a:off x="2438" y="656"/>
                  <a:ext cx="224" cy="358"/>
                </a:xfrm>
                <a:custGeom>
                  <a:avLst/>
                  <a:gdLst/>
                  <a:ahLst/>
                  <a:cxnLst>
                    <a:cxn ang="0">
                      <a:pos x="447" y="499"/>
                    </a:cxn>
                    <a:cxn ang="0">
                      <a:pos x="335" y="0"/>
                    </a:cxn>
                    <a:cxn ang="0">
                      <a:pos x="335" y="0"/>
                    </a:cxn>
                    <a:cxn ang="0">
                      <a:pos x="300" y="13"/>
                    </a:cxn>
                    <a:cxn ang="0">
                      <a:pos x="263" y="28"/>
                    </a:cxn>
                    <a:cxn ang="0">
                      <a:pos x="226" y="48"/>
                    </a:cxn>
                    <a:cxn ang="0">
                      <a:pos x="189" y="70"/>
                    </a:cxn>
                    <a:cxn ang="0">
                      <a:pos x="152" y="95"/>
                    </a:cxn>
                    <a:cxn ang="0">
                      <a:pos x="115" y="124"/>
                    </a:cxn>
                    <a:cxn ang="0">
                      <a:pos x="79" y="154"/>
                    </a:cxn>
                    <a:cxn ang="0">
                      <a:pos x="43" y="187"/>
                    </a:cxn>
                    <a:cxn ang="0">
                      <a:pos x="43" y="187"/>
                    </a:cxn>
                    <a:cxn ang="0">
                      <a:pos x="22" y="211"/>
                    </a:cxn>
                    <a:cxn ang="0">
                      <a:pos x="0" y="234"/>
                    </a:cxn>
                    <a:cxn ang="0">
                      <a:pos x="159" y="716"/>
                    </a:cxn>
                    <a:cxn ang="0">
                      <a:pos x="159" y="716"/>
                    </a:cxn>
                    <a:cxn ang="0">
                      <a:pos x="189" y="703"/>
                    </a:cxn>
                    <a:cxn ang="0">
                      <a:pos x="221" y="686"/>
                    </a:cxn>
                    <a:cxn ang="0">
                      <a:pos x="251" y="668"/>
                    </a:cxn>
                    <a:cxn ang="0">
                      <a:pos x="281" y="648"/>
                    </a:cxn>
                    <a:cxn ang="0">
                      <a:pos x="313" y="626"/>
                    </a:cxn>
                    <a:cxn ang="0">
                      <a:pos x="343" y="601"/>
                    </a:cxn>
                    <a:cxn ang="0">
                      <a:pos x="373" y="576"/>
                    </a:cxn>
                    <a:cxn ang="0">
                      <a:pos x="402" y="547"/>
                    </a:cxn>
                    <a:cxn ang="0">
                      <a:pos x="402" y="547"/>
                    </a:cxn>
                    <a:cxn ang="0">
                      <a:pos x="425" y="524"/>
                    </a:cxn>
                    <a:cxn ang="0">
                      <a:pos x="447" y="499"/>
                    </a:cxn>
                    <a:cxn ang="0">
                      <a:pos x="447" y="499"/>
                    </a:cxn>
                  </a:cxnLst>
                  <a:rect l="0" t="0" r="r" b="b"/>
                  <a:pathLst>
                    <a:path w="447" h="716">
                      <a:moveTo>
                        <a:pt x="447" y="499"/>
                      </a:moveTo>
                      <a:lnTo>
                        <a:pt x="335" y="0"/>
                      </a:lnTo>
                      <a:lnTo>
                        <a:pt x="335" y="0"/>
                      </a:lnTo>
                      <a:lnTo>
                        <a:pt x="300" y="13"/>
                      </a:lnTo>
                      <a:lnTo>
                        <a:pt x="263" y="28"/>
                      </a:lnTo>
                      <a:lnTo>
                        <a:pt x="226" y="48"/>
                      </a:lnTo>
                      <a:lnTo>
                        <a:pt x="189" y="70"/>
                      </a:lnTo>
                      <a:lnTo>
                        <a:pt x="152" y="95"/>
                      </a:lnTo>
                      <a:lnTo>
                        <a:pt x="115" y="124"/>
                      </a:lnTo>
                      <a:lnTo>
                        <a:pt x="79" y="154"/>
                      </a:lnTo>
                      <a:lnTo>
                        <a:pt x="43" y="187"/>
                      </a:lnTo>
                      <a:lnTo>
                        <a:pt x="43" y="187"/>
                      </a:lnTo>
                      <a:lnTo>
                        <a:pt x="22" y="211"/>
                      </a:lnTo>
                      <a:lnTo>
                        <a:pt x="0" y="234"/>
                      </a:lnTo>
                      <a:lnTo>
                        <a:pt x="159" y="716"/>
                      </a:lnTo>
                      <a:lnTo>
                        <a:pt x="159" y="716"/>
                      </a:lnTo>
                      <a:lnTo>
                        <a:pt x="189" y="703"/>
                      </a:lnTo>
                      <a:lnTo>
                        <a:pt x="221" y="686"/>
                      </a:lnTo>
                      <a:lnTo>
                        <a:pt x="251" y="668"/>
                      </a:lnTo>
                      <a:lnTo>
                        <a:pt x="281" y="648"/>
                      </a:lnTo>
                      <a:lnTo>
                        <a:pt x="313" y="626"/>
                      </a:lnTo>
                      <a:lnTo>
                        <a:pt x="343" y="601"/>
                      </a:lnTo>
                      <a:lnTo>
                        <a:pt x="373" y="576"/>
                      </a:lnTo>
                      <a:lnTo>
                        <a:pt x="402" y="547"/>
                      </a:lnTo>
                      <a:lnTo>
                        <a:pt x="402" y="547"/>
                      </a:lnTo>
                      <a:lnTo>
                        <a:pt x="425" y="524"/>
                      </a:lnTo>
                      <a:lnTo>
                        <a:pt x="447" y="499"/>
                      </a:lnTo>
                      <a:lnTo>
                        <a:pt x="447" y="499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41" name="Freeform 173"/>
                <p:cNvSpPr>
                  <a:spLocks/>
                </p:cNvSpPr>
                <p:nvPr/>
              </p:nvSpPr>
              <p:spPr bwMode="auto">
                <a:xfrm>
                  <a:off x="2352" y="643"/>
                  <a:ext cx="385" cy="384"/>
                </a:xfrm>
                <a:custGeom>
                  <a:avLst/>
                  <a:gdLst/>
                  <a:ahLst/>
                  <a:cxnLst>
                    <a:cxn ang="0">
                      <a:pos x="727" y="45"/>
                    </a:cxn>
                    <a:cxn ang="0">
                      <a:pos x="744" y="65"/>
                    </a:cxn>
                    <a:cxn ang="0">
                      <a:pos x="756" y="87"/>
                    </a:cxn>
                    <a:cxn ang="0">
                      <a:pos x="764" y="114"/>
                    </a:cxn>
                    <a:cxn ang="0">
                      <a:pos x="769" y="141"/>
                    </a:cxn>
                    <a:cxn ang="0">
                      <a:pos x="769" y="203"/>
                    </a:cxn>
                    <a:cxn ang="0">
                      <a:pos x="754" y="271"/>
                    </a:cxn>
                    <a:cxn ang="0">
                      <a:pos x="726" y="343"/>
                    </a:cxn>
                    <a:cxn ang="0">
                      <a:pos x="684" y="418"/>
                    </a:cxn>
                    <a:cxn ang="0">
                      <a:pos x="630" y="492"/>
                    </a:cxn>
                    <a:cxn ang="0">
                      <a:pos x="565" y="564"/>
                    </a:cxn>
                    <a:cxn ang="0">
                      <a:pos x="530" y="599"/>
                    </a:cxn>
                    <a:cxn ang="0">
                      <a:pos x="456" y="658"/>
                    </a:cxn>
                    <a:cxn ang="0">
                      <a:pos x="381" y="705"/>
                    </a:cxn>
                    <a:cxn ang="0">
                      <a:pos x="307" y="740"/>
                    </a:cxn>
                    <a:cxn ang="0">
                      <a:pos x="237" y="762"/>
                    </a:cxn>
                    <a:cxn ang="0">
                      <a:pos x="171" y="770"/>
                    </a:cxn>
                    <a:cxn ang="0">
                      <a:pos x="128" y="767"/>
                    </a:cxn>
                    <a:cxn ang="0">
                      <a:pos x="101" y="760"/>
                    </a:cxn>
                    <a:cxn ang="0">
                      <a:pos x="76" y="750"/>
                    </a:cxn>
                    <a:cxn ang="0">
                      <a:pos x="54" y="735"/>
                    </a:cxn>
                    <a:cxn ang="0">
                      <a:pos x="46" y="726"/>
                    </a:cxn>
                    <a:cxn ang="0">
                      <a:pos x="29" y="706"/>
                    </a:cxn>
                    <a:cxn ang="0">
                      <a:pos x="16" y="683"/>
                    </a:cxn>
                    <a:cxn ang="0">
                      <a:pos x="7" y="658"/>
                    </a:cxn>
                    <a:cxn ang="0">
                      <a:pos x="2" y="629"/>
                    </a:cxn>
                    <a:cxn ang="0">
                      <a:pos x="2" y="567"/>
                    </a:cxn>
                    <a:cxn ang="0">
                      <a:pos x="17" y="499"/>
                    </a:cxn>
                    <a:cxn ang="0">
                      <a:pos x="46" y="427"/>
                    </a:cxn>
                    <a:cxn ang="0">
                      <a:pos x="88" y="352"/>
                    </a:cxn>
                    <a:cxn ang="0">
                      <a:pos x="141" y="278"/>
                    </a:cxn>
                    <a:cxn ang="0">
                      <a:pos x="206" y="206"/>
                    </a:cxn>
                    <a:cxn ang="0">
                      <a:pos x="242" y="172"/>
                    </a:cxn>
                    <a:cxn ang="0">
                      <a:pos x="315" y="112"/>
                    </a:cxn>
                    <a:cxn ang="0">
                      <a:pos x="391" y="65"/>
                    </a:cxn>
                    <a:cxn ang="0">
                      <a:pos x="464" y="30"/>
                    </a:cxn>
                    <a:cxn ang="0">
                      <a:pos x="535" y="8"/>
                    </a:cxn>
                    <a:cxn ang="0">
                      <a:pos x="600" y="0"/>
                    </a:cxn>
                    <a:cxn ang="0">
                      <a:pos x="643" y="3"/>
                    </a:cxn>
                    <a:cxn ang="0">
                      <a:pos x="670" y="10"/>
                    </a:cxn>
                    <a:cxn ang="0">
                      <a:pos x="695" y="22"/>
                    </a:cxn>
                    <a:cxn ang="0">
                      <a:pos x="717" y="35"/>
                    </a:cxn>
                    <a:cxn ang="0">
                      <a:pos x="727" y="45"/>
                    </a:cxn>
                  </a:cxnLst>
                  <a:rect l="0" t="0" r="r" b="b"/>
                  <a:pathLst>
                    <a:path w="771" h="770">
                      <a:moveTo>
                        <a:pt x="727" y="45"/>
                      </a:moveTo>
                      <a:lnTo>
                        <a:pt x="727" y="45"/>
                      </a:lnTo>
                      <a:lnTo>
                        <a:pt x="736" y="54"/>
                      </a:lnTo>
                      <a:lnTo>
                        <a:pt x="744" y="65"/>
                      </a:lnTo>
                      <a:lnTo>
                        <a:pt x="751" y="75"/>
                      </a:lnTo>
                      <a:lnTo>
                        <a:pt x="756" y="87"/>
                      </a:lnTo>
                      <a:lnTo>
                        <a:pt x="761" y="101"/>
                      </a:lnTo>
                      <a:lnTo>
                        <a:pt x="764" y="114"/>
                      </a:lnTo>
                      <a:lnTo>
                        <a:pt x="767" y="127"/>
                      </a:lnTo>
                      <a:lnTo>
                        <a:pt x="769" y="141"/>
                      </a:lnTo>
                      <a:lnTo>
                        <a:pt x="771" y="171"/>
                      </a:lnTo>
                      <a:lnTo>
                        <a:pt x="769" y="203"/>
                      </a:lnTo>
                      <a:lnTo>
                        <a:pt x="762" y="236"/>
                      </a:lnTo>
                      <a:lnTo>
                        <a:pt x="754" y="271"/>
                      </a:lnTo>
                      <a:lnTo>
                        <a:pt x="741" y="306"/>
                      </a:lnTo>
                      <a:lnTo>
                        <a:pt x="726" y="343"/>
                      </a:lnTo>
                      <a:lnTo>
                        <a:pt x="707" y="380"/>
                      </a:lnTo>
                      <a:lnTo>
                        <a:pt x="684" y="418"/>
                      </a:lnTo>
                      <a:lnTo>
                        <a:pt x="659" y="455"/>
                      </a:lnTo>
                      <a:lnTo>
                        <a:pt x="630" y="492"/>
                      </a:lnTo>
                      <a:lnTo>
                        <a:pt x="600" y="529"/>
                      </a:lnTo>
                      <a:lnTo>
                        <a:pt x="565" y="564"/>
                      </a:lnTo>
                      <a:lnTo>
                        <a:pt x="565" y="564"/>
                      </a:lnTo>
                      <a:lnTo>
                        <a:pt x="530" y="599"/>
                      </a:lnTo>
                      <a:lnTo>
                        <a:pt x="493" y="629"/>
                      </a:lnTo>
                      <a:lnTo>
                        <a:pt x="456" y="658"/>
                      </a:lnTo>
                      <a:lnTo>
                        <a:pt x="419" y="683"/>
                      </a:lnTo>
                      <a:lnTo>
                        <a:pt x="381" y="705"/>
                      </a:lnTo>
                      <a:lnTo>
                        <a:pt x="344" y="725"/>
                      </a:lnTo>
                      <a:lnTo>
                        <a:pt x="307" y="740"/>
                      </a:lnTo>
                      <a:lnTo>
                        <a:pt x="272" y="753"/>
                      </a:lnTo>
                      <a:lnTo>
                        <a:pt x="237" y="762"/>
                      </a:lnTo>
                      <a:lnTo>
                        <a:pt x="203" y="768"/>
                      </a:lnTo>
                      <a:lnTo>
                        <a:pt x="171" y="770"/>
                      </a:lnTo>
                      <a:lnTo>
                        <a:pt x="141" y="768"/>
                      </a:lnTo>
                      <a:lnTo>
                        <a:pt x="128" y="767"/>
                      </a:lnTo>
                      <a:lnTo>
                        <a:pt x="114" y="763"/>
                      </a:lnTo>
                      <a:lnTo>
                        <a:pt x="101" y="760"/>
                      </a:lnTo>
                      <a:lnTo>
                        <a:pt x="88" y="755"/>
                      </a:lnTo>
                      <a:lnTo>
                        <a:pt x="76" y="750"/>
                      </a:lnTo>
                      <a:lnTo>
                        <a:pt x="66" y="743"/>
                      </a:lnTo>
                      <a:lnTo>
                        <a:pt x="54" y="735"/>
                      </a:lnTo>
                      <a:lnTo>
                        <a:pt x="46" y="726"/>
                      </a:lnTo>
                      <a:lnTo>
                        <a:pt x="46" y="726"/>
                      </a:lnTo>
                      <a:lnTo>
                        <a:pt x="36" y="716"/>
                      </a:lnTo>
                      <a:lnTo>
                        <a:pt x="29" y="706"/>
                      </a:lnTo>
                      <a:lnTo>
                        <a:pt x="22" y="695"/>
                      </a:lnTo>
                      <a:lnTo>
                        <a:pt x="16" y="683"/>
                      </a:lnTo>
                      <a:lnTo>
                        <a:pt x="10" y="670"/>
                      </a:lnTo>
                      <a:lnTo>
                        <a:pt x="7" y="658"/>
                      </a:lnTo>
                      <a:lnTo>
                        <a:pt x="4" y="643"/>
                      </a:lnTo>
                      <a:lnTo>
                        <a:pt x="2" y="629"/>
                      </a:lnTo>
                      <a:lnTo>
                        <a:pt x="0" y="599"/>
                      </a:lnTo>
                      <a:lnTo>
                        <a:pt x="2" y="567"/>
                      </a:lnTo>
                      <a:lnTo>
                        <a:pt x="9" y="534"/>
                      </a:lnTo>
                      <a:lnTo>
                        <a:pt x="17" y="499"/>
                      </a:lnTo>
                      <a:lnTo>
                        <a:pt x="31" y="464"/>
                      </a:lnTo>
                      <a:lnTo>
                        <a:pt x="46" y="427"/>
                      </a:lnTo>
                      <a:lnTo>
                        <a:pt x="66" y="390"/>
                      </a:lnTo>
                      <a:lnTo>
                        <a:pt x="88" y="352"/>
                      </a:lnTo>
                      <a:lnTo>
                        <a:pt x="113" y="315"/>
                      </a:lnTo>
                      <a:lnTo>
                        <a:pt x="141" y="278"/>
                      </a:lnTo>
                      <a:lnTo>
                        <a:pt x="173" y="241"/>
                      </a:lnTo>
                      <a:lnTo>
                        <a:pt x="206" y="206"/>
                      </a:lnTo>
                      <a:lnTo>
                        <a:pt x="206" y="206"/>
                      </a:lnTo>
                      <a:lnTo>
                        <a:pt x="242" y="172"/>
                      </a:lnTo>
                      <a:lnTo>
                        <a:pt x="278" y="141"/>
                      </a:lnTo>
                      <a:lnTo>
                        <a:pt x="315" y="112"/>
                      </a:lnTo>
                      <a:lnTo>
                        <a:pt x="354" y="87"/>
                      </a:lnTo>
                      <a:lnTo>
                        <a:pt x="391" y="65"/>
                      </a:lnTo>
                      <a:lnTo>
                        <a:pt x="427" y="45"/>
                      </a:lnTo>
                      <a:lnTo>
                        <a:pt x="464" y="30"/>
                      </a:lnTo>
                      <a:lnTo>
                        <a:pt x="499" y="17"/>
                      </a:lnTo>
                      <a:lnTo>
                        <a:pt x="535" y="8"/>
                      </a:lnTo>
                      <a:lnTo>
                        <a:pt x="568" y="2"/>
                      </a:lnTo>
                      <a:lnTo>
                        <a:pt x="600" y="0"/>
                      </a:lnTo>
                      <a:lnTo>
                        <a:pt x="630" y="2"/>
                      </a:lnTo>
                      <a:lnTo>
                        <a:pt x="643" y="3"/>
                      </a:lnTo>
                      <a:lnTo>
                        <a:pt x="659" y="7"/>
                      </a:lnTo>
                      <a:lnTo>
                        <a:pt x="670" y="10"/>
                      </a:lnTo>
                      <a:lnTo>
                        <a:pt x="684" y="15"/>
                      </a:lnTo>
                      <a:lnTo>
                        <a:pt x="695" y="22"/>
                      </a:lnTo>
                      <a:lnTo>
                        <a:pt x="707" y="29"/>
                      </a:lnTo>
                      <a:lnTo>
                        <a:pt x="717" y="35"/>
                      </a:lnTo>
                      <a:lnTo>
                        <a:pt x="727" y="45"/>
                      </a:lnTo>
                      <a:lnTo>
                        <a:pt x="727" y="45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42" name="Freeform 174"/>
                <p:cNvSpPr>
                  <a:spLocks/>
                </p:cNvSpPr>
                <p:nvPr/>
              </p:nvSpPr>
              <p:spPr bwMode="auto">
                <a:xfrm>
                  <a:off x="2372" y="663"/>
                  <a:ext cx="340" cy="339"/>
                </a:xfrm>
                <a:custGeom>
                  <a:avLst/>
                  <a:gdLst/>
                  <a:ahLst/>
                  <a:cxnLst>
                    <a:cxn ang="0">
                      <a:pos x="641" y="40"/>
                    </a:cxn>
                    <a:cxn ang="0">
                      <a:pos x="624" y="25"/>
                    </a:cxn>
                    <a:cxn ang="0">
                      <a:pos x="582" y="7"/>
                    </a:cxn>
                    <a:cxn ang="0">
                      <a:pos x="534" y="0"/>
                    </a:cxn>
                    <a:cxn ang="0">
                      <a:pos x="479" y="7"/>
                    </a:cxn>
                    <a:cxn ang="0">
                      <a:pos x="418" y="24"/>
                    </a:cxn>
                    <a:cxn ang="0">
                      <a:pos x="355" y="52"/>
                    </a:cxn>
                    <a:cxn ang="0">
                      <a:pos x="291" y="91"/>
                    </a:cxn>
                    <a:cxn ang="0">
                      <a:pos x="229" y="139"/>
                    </a:cxn>
                    <a:cxn ang="0">
                      <a:pos x="197" y="168"/>
                    </a:cxn>
                    <a:cxn ang="0">
                      <a:pos x="182" y="183"/>
                    </a:cxn>
                    <a:cxn ang="0">
                      <a:pos x="125" y="246"/>
                    </a:cxn>
                    <a:cxn ang="0">
                      <a:pos x="77" y="312"/>
                    </a:cxn>
                    <a:cxn ang="0">
                      <a:pos x="41" y="377"/>
                    </a:cxn>
                    <a:cxn ang="0">
                      <a:pos x="16" y="440"/>
                    </a:cxn>
                    <a:cxn ang="0">
                      <a:pos x="3" y="501"/>
                    </a:cxn>
                    <a:cxn ang="0">
                      <a:pos x="1" y="556"/>
                    </a:cxn>
                    <a:cxn ang="0">
                      <a:pos x="13" y="603"/>
                    </a:cxn>
                    <a:cxn ang="0">
                      <a:pos x="25" y="623"/>
                    </a:cxn>
                    <a:cxn ang="0">
                      <a:pos x="40" y="641"/>
                    </a:cxn>
                    <a:cxn ang="0">
                      <a:pos x="48" y="648"/>
                    </a:cxn>
                    <a:cxn ang="0">
                      <a:pos x="77" y="666"/>
                    </a:cxn>
                    <a:cxn ang="0">
                      <a:pos x="120" y="678"/>
                    </a:cxn>
                    <a:cxn ang="0">
                      <a:pos x="172" y="678"/>
                    </a:cxn>
                    <a:cxn ang="0">
                      <a:pos x="231" y="668"/>
                    </a:cxn>
                    <a:cxn ang="0">
                      <a:pos x="291" y="645"/>
                    </a:cxn>
                    <a:cxn ang="0">
                      <a:pos x="355" y="613"/>
                    </a:cxn>
                    <a:cxn ang="0">
                      <a:pos x="417" y="569"/>
                    </a:cxn>
                    <a:cxn ang="0">
                      <a:pos x="480" y="517"/>
                    </a:cxn>
                    <a:cxn ang="0">
                      <a:pos x="499" y="499"/>
                    </a:cxn>
                    <a:cxn ang="0">
                      <a:pos x="529" y="467"/>
                    </a:cxn>
                    <a:cxn ang="0">
                      <a:pos x="581" y="402"/>
                    </a:cxn>
                    <a:cxn ang="0">
                      <a:pos x="623" y="337"/>
                    </a:cxn>
                    <a:cxn ang="0">
                      <a:pos x="654" y="271"/>
                    </a:cxn>
                    <a:cxn ang="0">
                      <a:pos x="673" y="209"/>
                    </a:cxn>
                    <a:cxn ang="0">
                      <a:pos x="680" y="153"/>
                    </a:cxn>
                    <a:cxn ang="0">
                      <a:pos x="674" y="101"/>
                    </a:cxn>
                    <a:cxn ang="0">
                      <a:pos x="661" y="67"/>
                    </a:cxn>
                    <a:cxn ang="0">
                      <a:pos x="648" y="49"/>
                    </a:cxn>
                    <a:cxn ang="0">
                      <a:pos x="641" y="40"/>
                    </a:cxn>
                  </a:cxnLst>
                  <a:rect l="0" t="0" r="r" b="b"/>
                  <a:pathLst>
                    <a:path w="680" h="680">
                      <a:moveTo>
                        <a:pt x="641" y="40"/>
                      </a:moveTo>
                      <a:lnTo>
                        <a:pt x="641" y="40"/>
                      </a:lnTo>
                      <a:lnTo>
                        <a:pt x="633" y="32"/>
                      </a:lnTo>
                      <a:lnTo>
                        <a:pt x="624" y="25"/>
                      </a:lnTo>
                      <a:lnTo>
                        <a:pt x="604" y="15"/>
                      </a:lnTo>
                      <a:lnTo>
                        <a:pt x="582" y="7"/>
                      </a:lnTo>
                      <a:lnTo>
                        <a:pt x="559" y="2"/>
                      </a:lnTo>
                      <a:lnTo>
                        <a:pt x="534" y="0"/>
                      </a:lnTo>
                      <a:lnTo>
                        <a:pt x="505" y="2"/>
                      </a:lnTo>
                      <a:lnTo>
                        <a:pt x="479" y="7"/>
                      </a:lnTo>
                      <a:lnTo>
                        <a:pt x="448" y="14"/>
                      </a:lnTo>
                      <a:lnTo>
                        <a:pt x="418" y="24"/>
                      </a:lnTo>
                      <a:lnTo>
                        <a:pt x="386" y="37"/>
                      </a:lnTo>
                      <a:lnTo>
                        <a:pt x="355" y="52"/>
                      </a:lnTo>
                      <a:lnTo>
                        <a:pt x="323" y="71"/>
                      </a:lnTo>
                      <a:lnTo>
                        <a:pt x="291" y="91"/>
                      </a:lnTo>
                      <a:lnTo>
                        <a:pt x="259" y="114"/>
                      </a:lnTo>
                      <a:lnTo>
                        <a:pt x="229" y="139"/>
                      </a:lnTo>
                      <a:lnTo>
                        <a:pt x="197" y="168"/>
                      </a:lnTo>
                      <a:lnTo>
                        <a:pt x="197" y="168"/>
                      </a:lnTo>
                      <a:lnTo>
                        <a:pt x="182" y="183"/>
                      </a:lnTo>
                      <a:lnTo>
                        <a:pt x="182" y="183"/>
                      </a:lnTo>
                      <a:lnTo>
                        <a:pt x="152" y="214"/>
                      </a:lnTo>
                      <a:lnTo>
                        <a:pt x="125" y="246"/>
                      </a:lnTo>
                      <a:lnTo>
                        <a:pt x="100" y="278"/>
                      </a:lnTo>
                      <a:lnTo>
                        <a:pt x="77" y="312"/>
                      </a:lnTo>
                      <a:lnTo>
                        <a:pt x="58" y="345"/>
                      </a:lnTo>
                      <a:lnTo>
                        <a:pt x="41" y="377"/>
                      </a:lnTo>
                      <a:lnTo>
                        <a:pt x="26" y="409"/>
                      </a:lnTo>
                      <a:lnTo>
                        <a:pt x="16" y="440"/>
                      </a:lnTo>
                      <a:lnTo>
                        <a:pt x="8" y="472"/>
                      </a:lnTo>
                      <a:lnTo>
                        <a:pt x="3" y="501"/>
                      </a:lnTo>
                      <a:lnTo>
                        <a:pt x="0" y="529"/>
                      </a:lnTo>
                      <a:lnTo>
                        <a:pt x="1" y="556"/>
                      </a:lnTo>
                      <a:lnTo>
                        <a:pt x="6" y="581"/>
                      </a:lnTo>
                      <a:lnTo>
                        <a:pt x="13" y="603"/>
                      </a:lnTo>
                      <a:lnTo>
                        <a:pt x="20" y="613"/>
                      </a:lnTo>
                      <a:lnTo>
                        <a:pt x="25" y="623"/>
                      </a:lnTo>
                      <a:lnTo>
                        <a:pt x="31" y="633"/>
                      </a:lnTo>
                      <a:lnTo>
                        <a:pt x="40" y="641"/>
                      </a:lnTo>
                      <a:lnTo>
                        <a:pt x="40" y="641"/>
                      </a:lnTo>
                      <a:lnTo>
                        <a:pt x="48" y="648"/>
                      </a:lnTo>
                      <a:lnTo>
                        <a:pt x="57" y="655"/>
                      </a:lnTo>
                      <a:lnTo>
                        <a:pt x="77" y="666"/>
                      </a:lnTo>
                      <a:lnTo>
                        <a:pt x="97" y="673"/>
                      </a:lnTo>
                      <a:lnTo>
                        <a:pt x="120" y="678"/>
                      </a:lnTo>
                      <a:lnTo>
                        <a:pt x="147" y="680"/>
                      </a:lnTo>
                      <a:lnTo>
                        <a:pt x="172" y="678"/>
                      </a:lnTo>
                      <a:lnTo>
                        <a:pt x="201" y="675"/>
                      </a:lnTo>
                      <a:lnTo>
                        <a:pt x="231" y="668"/>
                      </a:lnTo>
                      <a:lnTo>
                        <a:pt x="261" y="658"/>
                      </a:lnTo>
                      <a:lnTo>
                        <a:pt x="291" y="645"/>
                      </a:lnTo>
                      <a:lnTo>
                        <a:pt x="323" y="630"/>
                      </a:lnTo>
                      <a:lnTo>
                        <a:pt x="355" y="613"/>
                      </a:lnTo>
                      <a:lnTo>
                        <a:pt x="386" y="593"/>
                      </a:lnTo>
                      <a:lnTo>
                        <a:pt x="417" y="569"/>
                      </a:lnTo>
                      <a:lnTo>
                        <a:pt x="448" y="544"/>
                      </a:lnTo>
                      <a:lnTo>
                        <a:pt x="480" y="517"/>
                      </a:lnTo>
                      <a:lnTo>
                        <a:pt x="480" y="517"/>
                      </a:lnTo>
                      <a:lnTo>
                        <a:pt x="499" y="499"/>
                      </a:lnTo>
                      <a:lnTo>
                        <a:pt x="499" y="499"/>
                      </a:lnTo>
                      <a:lnTo>
                        <a:pt x="529" y="467"/>
                      </a:lnTo>
                      <a:lnTo>
                        <a:pt x="556" y="435"/>
                      </a:lnTo>
                      <a:lnTo>
                        <a:pt x="581" y="402"/>
                      </a:lnTo>
                      <a:lnTo>
                        <a:pt x="602" y="370"/>
                      </a:lnTo>
                      <a:lnTo>
                        <a:pt x="623" y="337"/>
                      </a:lnTo>
                      <a:lnTo>
                        <a:pt x="639" y="303"/>
                      </a:lnTo>
                      <a:lnTo>
                        <a:pt x="654" y="271"/>
                      </a:lnTo>
                      <a:lnTo>
                        <a:pt x="664" y="240"/>
                      </a:lnTo>
                      <a:lnTo>
                        <a:pt x="673" y="209"/>
                      </a:lnTo>
                      <a:lnTo>
                        <a:pt x="678" y="179"/>
                      </a:lnTo>
                      <a:lnTo>
                        <a:pt x="680" y="153"/>
                      </a:lnTo>
                      <a:lnTo>
                        <a:pt x="680" y="126"/>
                      </a:lnTo>
                      <a:lnTo>
                        <a:pt x="674" y="101"/>
                      </a:lnTo>
                      <a:lnTo>
                        <a:pt x="666" y="77"/>
                      </a:lnTo>
                      <a:lnTo>
                        <a:pt x="661" y="67"/>
                      </a:lnTo>
                      <a:lnTo>
                        <a:pt x="656" y="57"/>
                      </a:lnTo>
                      <a:lnTo>
                        <a:pt x="648" y="49"/>
                      </a:lnTo>
                      <a:lnTo>
                        <a:pt x="641" y="40"/>
                      </a:lnTo>
                      <a:lnTo>
                        <a:pt x="641" y="40"/>
                      </a:lnTo>
                      <a:close/>
                    </a:path>
                  </a:pathLst>
                </a:custGeom>
                <a:solidFill>
                  <a:srgbClr val="E7BE6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43" name="Freeform 175"/>
                <p:cNvSpPr>
                  <a:spLocks/>
                </p:cNvSpPr>
                <p:nvPr/>
              </p:nvSpPr>
              <p:spPr bwMode="auto">
                <a:xfrm>
                  <a:off x="2431" y="663"/>
                  <a:ext cx="281" cy="286"/>
                </a:xfrm>
                <a:custGeom>
                  <a:avLst/>
                  <a:gdLst/>
                  <a:ahLst/>
                  <a:cxnLst>
                    <a:cxn ang="0">
                      <a:pos x="522" y="40"/>
                    </a:cxn>
                    <a:cxn ang="0">
                      <a:pos x="505" y="25"/>
                    </a:cxn>
                    <a:cxn ang="0">
                      <a:pos x="463" y="7"/>
                    </a:cxn>
                    <a:cxn ang="0">
                      <a:pos x="415" y="0"/>
                    </a:cxn>
                    <a:cxn ang="0">
                      <a:pos x="360" y="7"/>
                    </a:cxn>
                    <a:cxn ang="0">
                      <a:pos x="299" y="24"/>
                    </a:cxn>
                    <a:cxn ang="0">
                      <a:pos x="236" y="52"/>
                    </a:cxn>
                    <a:cxn ang="0">
                      <a:pos x="172" y="91"/>
                    </a:cxn>
                    <a:cxn ang="0">
                      <a:pos x="110" y="139"/>
                    </a:cxn>
                    <a:cxn ang="0">
                      <a:pos x="78" y="168"/>
                    </a:cxn>
                    <a:cxn ang="0">
                      <a:pos x="48" y="221"/>
                    </a:cxn>
                    <a:cxn ang="0">
                      <a:pos x="25" y="275"/>
                    </a:cxn>
                    <a:cxn ang="0">
                      <a:pos x="10" y="327"/>
                    </a:cxn>
                    <a:cxn ang="0">
                      <a:pos x="1" y="375"/>
                    </a:cxn>
                    <a:cxn ang="0">
                      <a:pos x="0" y="420"/>
                    </a:cxn>
                    <a:cxn ang="0">
                      <a:pos x="6" y="460"/>
                    </a:cxn>
                    <a:cxn ang="0">
                      <a:pos x="20" y="497"/>
                    </a:cxn>
                    <a:cxn ang="0">
                      <a:pos x="43" y="527"/>
                    </a:cxn>
                    <a:cxn ang="0">
                      <a:pos x="56" y="539"/>
                    </a:cxn>
                    <a:cxn ang="0">
                      <a:pos x="85" y="556"/>
                    </a:cxn>
                    <a:cxn ang="0">
                      <a:pos x="120" y="568"/>
                    </a:cxn>
                    <a:cxn ang="0">
                      <a:pos x="157" y="573"/>
                    </a:cxn>
                    <a:cxn ang="0">
                      <a:pos x="199" y="571"/>
                    </a:cxn>
                    <a:cxn ang="0">
                      <a:pos x="242" y="563"/>
                    </a:cxn>
                    <a:cxn ang="0">
                      <a:pos x="289" y="549"/>
                    </a:cxn>
                    <a:cxn ang="0">
                      <a:pos x="336" y="529"/>
                    </a:cxn>
                    <a:cxn ang="0">
                      <a:pos x="361" y="517"/>
                    </a:cxn>
                    <a:cxn ang="0">
                      <a:pos x="380" y="499"/>
                    </a:cxn>
                    <a:cxn ang="0">
                      <a:pos x="437" y="435"/>
                    </a:cxn>
                    <a:cxn ang="0">
                      <a:pos x="483" y="370"/>
                    </a:cxn>
                    <a:cxn ang="0">
                      <a:pos x="520" y="303"/>
                    </a:cxn>
                    <a:cxn ang="0">
                      <a:pos x="545" y="240"/>
                    </a:cxn>
                    <a:cxn ang="0">
                      <a:pos x="559" y="179"/>
                    </a:cxn>
                    <a:cxn ang="0">
                      <a:pos x="561" y="126"/>
                    </a:cxn>
                    <a:cxn ang="0">
                      <a:pos x="547" y="77"/>
                    </a:cxn>
                    <a:cxn ang="0">
                      <a:pos x="537" y="57"/>
                    </a:cxn>
                    <a:cxn ang="0">
                      <a:pos x="522" y="40"/>
                    </a:cxn>
                  </a:cxnLst>
                  <a:rect l="0" t="0" r="r" b="b"/>
                  <a:pathLst>
                    <a:path w="561" h="573">
                      <a:moveTo>
                        <a:pt x="522" y="40"/>
                      </a:moveTo>
                      <a:lnTo>
                        <a:pt x="522" y="40"/>
                      </a:lnTo>
                      <a:lnTo>
                        <a:pt x="514" y="32"/>
                      </a:lnTo>
                      <a:lnTo>
                        <a:pt x="505" y="25"/>
                      </a:lnTo>
                      <a:lnTo>
                        <a:pt x="485" y="15"/>
                      </a:lnTo>
                      <a:lnTo>
                        <a:pt x="463" y="7"/>
                      </a:lnTo>
                      <a:lnTo>
                        <a:pt x="440" y="2"/>
                      </a:lnTo>
                      <a:lnTo>
                        <a:pt x="415" y="0"/>
                      </a:lnTo>
                      <a:lnTo>
                        <a:pt x="386" y="2"/>
                      </a:lnTo>
                      <a:lnTo>
                        <a:pt x="360" y="7"/>
                      </a:lnTo>
                      <a:lnTo>
                        <a:pt x="329" y="14"/>
                      </a:lnTo>
                      <a:lnTo>
                        <a:pt x="299" y="24"/>
                      </a:lnTo>
                      <a:lnTo>
                        <a:pt x="267" y="37"/>
                      </a:lnTo>
                      <a:lnTo>
                        <a:pt x="236" y="52"/>
                      </a:lnTo>
                      <a:lnTo>
                        <a:pt x="204" y="71"/>
                      </a:lnTo>
                      <a:lnTo>
                        <a:pt x="172" y="91"/>
                      </a:lnTo>
                      <a:lnTo>
                        <a:pt x="140" y="114"/>
                      </a:lnTo>
                      <a:lnTo>
                        <a:pt x="110" y="139"/>
                      </a:lnTo>
                      <a:lnTo>
                        <a:pt x="78" y="168"/>
                      </a:lnTo>
                      <a:lnTo>
                        <a:pt x="78" y="168"/>
                      </a:lnTo>
                      <a:lnTo>
                        <a:pt x="63" y="194"/>
                      </a:lnTo>
                      <a:lnTo>
                        <a:pt x="48" y="221"/>
                      </a:lnTo>
                      <a:lnTo>
                        <a:pt x="36" y="248"/>
                      </a:lnTo>
                      <a:lnTo>
                        <a:pt x="25" y="275"/>
                      </a:lnTo>
                      <a:lnTo>
                        <a:pt x="16" y="300"/>
                      </a:lnTo>
                      <a:lnTo>
                        <a:pt x="10" y="327"/>
                      </a:lnTo>
                      <a:lnTo>
                        <a:pt x="5" y="350"/>
                      </a:lnTo>
                      <a:lnTo>
                        <a:pt x="1" y="375"/>
                      </a:lnTo>
                      <a:lnTo>
                        <a:pt x="0" y="399"/>
                      </a:lnTo>
                      <a:lnTo>
                        <a:pt x="0" y="420"/>
                      </a:lnTo>
                      <a:lnTo>
                        <a:pt x="1" y="442"/>
                      </a:lnTo>
                      <a:lnTo>
                        <a:pt x="6" y="460"/>
                      </a:lnTo>
                      <a:lnTo>
                        <a:pt x="11" y="481"/>
                      </a:lnTo>
                      <a:lnTo>
                        <a:pt x="20" y="497"/>
                      </a:lnTo>
                      <a:lnTo>
                        <a:pt x="31" y="514"/>
                      </a:lnTo>
                      <a:lnTo>
                        <a:pt x="43" y="527"/>
                      </a:lnTo>
                      <a:lnTo>
                        <a:pt x="43" y="527"/>
                      </a:lnTo>
                      <a:lnTo>
                        <a:pt x="56" y="539"/>
                      </a:lnTo>
                      <a:lnTo>
                        <a:pt x="70" y="549"/>
                      </a:lnTo>
                      <a:lnTo>
                        <a:pt x="85" y="556"/>
                      </a:lnTo>
                      <a:lnTo>
                        <a:pt x="102" y="563"/>
                      </a:lnTo>
                      <a:lnTo>
                        <a:pt x="120" y="568"/>
                      </a:lnTo>
                      <a:lnTo>
                        <a:pt x="139" y="571"/>
                      </a:lnTo>
                      <a:lnTo>
                        <a:pt x="157" y="573"/>
                      </a:lnTo>
                      <a:lnTo>
                        <a:pt x="177" y="573"/>
                      </a:lnTo>
                      <a:lnTo>
                        <a:pt x="199" y="571"/>
                      </a:lnTo>
                      <a:lnTo>
                        <a:pt x="221" y="568"/>
                      </a:lnTo>
                      <a:lnTo>
                        <a:pt x="242" y="563"/>
                      </a:lnTo>
                      <a:lnTo>
                        <a:pt x="266" y="556"/>
                      </a:lnTo>
                      <a:lnTo>
                        <a:pt x="289" y="549"/>
                      </a:lnTo>
                      <a:lnTo>
                        <a:pt x="313" y="539"/>
                      </a:lnTo>
                      <a:lnTo>
                        <a:pt x="336" y="529"/>
                      </a:lnTo>
                      <a:lnTo>
                        <a:pt x="361" y="517"/>
                      </a:lnTo>
                      <a:lnTo>
                        <a:pt x="361" y="517"/>
                      </a:lnTo>
                      <a:lnTo>
                        <a:pt x="380" y="499"/>
                      </a:lnTo>
                      <a:lnTo>
                        <a:pt x="380" y="499"/>
                      </a:lnTo>
                      <a:lnTo>
                        <a:pt x="410" y="467"/>
                      </a:lnTo>
                      <a:lnTo>
                        <a:pt x="437" y="435"/>
                      </a:lnTo>
                      <a:lnTo>
                        <a:pt x="462" y="402"/>
                      </a:lnTo>
                      <a:lnTo>
                        <a:pt x="483" y="370"/>
                      </a:lnTo>
                      <a:lnTo>
                        <a:pt x="504" y="337"/>
                      </a:lnTo>
                      <a:lnTo>
                        <a:pt x="520" y="303"/>
                      </a:lnTo>
                      <a:lnTo>
                        <a:pt x="535" y="271"/>
                      </a:lnTo>
                      <a:lnTo>
                        <a:pt x="545" y="240"/>
                      </a:lnTo>
                      <a:lnTo>
                        <a:pt x="554" y="209"/>
                      </a:lnTo>
                      <a:lnTo>
                        <a:pt x="559" y="179"/>
                      </a:lnTo>
                      <a:lnTo>
                        <a:pt x="561" y="153"/>
                      </a:lnTo>
                      <a:lnTo>
                        <a:pt x="561" y="126"/>
                      </a:lnTo>
                      <a:lnTo>
                        <a:pt x="555" y="101"/>
                      </a:lnTo>
                      <a:lnTo>
                        <a:pt x="547" y="77"/>
                      </a:lnTo>
                      <a:lnTo>
                        <a:pt x="542" y="67"/>
                      </a:lnTo>
                      <a:lnTo>
                        <a:pt x="537" y="57"/>
                      </a:lnTo>
                      <a:lnTo>
                        <a:pt x="529" y="49"/>
                      </a:lnTo>
                      <a:lnTo>
                        <a:pt x="522" y="40"/>
                      </a:lnTo>
                      <a:lnTo>
                        <a:pt x="522" y="40"/>
                      </a:lnTo>
                      <a:close/>
                    </a:path>
                  </a:pathLst>
                </a:custGeom>
                <a:solidFill>
                  <a:srgbClr val="E7BE4A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44" name="Freeform 176"/>
                <p:cNvSpPr>
                  <a:spLocks/>
                </p:cNvSpPr>
                <p:nvPr/>
              </p:nvSpPr>
              <p:spPr bwMode="auto">
                <a:xfrm>
                  <a:off x="2372" y="746"/>
                  <a:ext cx="240" cy="256"/>
                </a:xfrm>
                <a:custGeom>
                  <a:avLst/>
                  <a:gdLst/>
                  <a:ahLst/>
                  <a:cxnLst>
                    <a:cxn ang="0">
                      <a:pos x="162" y="359"/>
                    </a:cxn>
                    <a:cxn ang="0">
                      <a:pos x="139" y="329"/>
                    </a:cxn>
                    <a:cxn ang="0">
                      <a:pos x="125" y="292"/>
                    </a:cxn>
                    <a:cxn ang="0">
                      <a:pos x="119" y="252"/>
                    </a:cxn>
                    <a:cxn ang="0">
                      <a:pos x="120" y="207"/>
                    </a:cxn>
                    <a:cxn ang="0">
                      <a:pos x="129" y="159"/>
                    </a:cxn>
                    <a:cxn ang="0">
                      <a:pos x="144" y="107"/>
                    </a:cxn>
                    <a:cxn ang="0">
                      <a:pos x="167" y="53"/>
                    </a:cxn>
                    <a:cxn ang="0">
                      <a:pos x="197" y="0"/>
                    </a:cxn>
                    <a:cxn ang="0">
                      <a:pos x="182" y="15"/>
                    </a:cxn>
                    <a:cxn ang="0">
                      <a:pos x="152" y="46"/>
                    </a:cxn>
                    <a:cxn ang="0">
                      <a:pos x="100" y="110"/>
                    </a:cxn>
                    <a:cxn ang="0">
                      <a:pos x="58" y="177"/>
                    </a:cxn>
                    <a:cxn ang="0">
                      <a:pos x="26" y="241"/>
                    </a:cxn>
                    <a:cxn ang="0">
                      <a:pos x="8" y="304"/>
                    </a:cxn>
                    <a:cxn ang="0">
                      <a:pos x="0" y="361"/>
                    </a:cxn>
                    <a:cxn ang="0">
                      <a:pos x="6" y="413"/>
                    </a:cxn>
                    <a:cxn ang="0">
                      <a:pos x="20" y="445"/>
                    </a:cxn>
                    <a:cxn ang="0">
                      <a:pos x="31" y="465"/>
                    </a:cxn>
                    <a:cxn ang="0">
                      <a:pos x="40" y="473"/>
                    </a:cxn>
                    <a:cxn ang="0">
                      <a:pos x="57" y="487"/>
                    </a:cxn>
                    <a:cxn ang="0">
                      <a:pos x="97" y="505"/>
                    </a:cxn>
                    <a:cxn ang="0">
                      <a:pos x="147" y="512"/>
                    </a:cxn>
                    <a:cxn ang="0">
                      <a:pos x="201" y="507"/>
                    </a:cxn>
                    <a:cxn ang="0">
                      <a:pos x="261" y="490"/>
                    </a:cxn>
                    <a:cxn ang="0">
                      <a:pos x="323" y="462"/>
                    </a:cxn>
                    <a:cxn ang="0">
                      <a:pos x="386" y="425"/>
                    </a:cxn>
                    <a:cxn ang="0">
                      <a:pos x="448" y="376"/>
                    </a:cxn>
                    <a:cxn ang="0">
                      <a:pos x="480" y="349"/>
                    </a:cxn>
                    <a:cxn ang="0">
                      <a:pos x="432" y="371"/>
                    </a:cxn>
                    <a:cxn ang="0">
                      <a:pos x="385" y="388"/>
                    </a:cxn>
                    <a:cxn ang="0">
                      <a:pos x="340" y="400"/>
                    </a:cxn>
                    <a:cxn ang="0">
                      <a:pos x="296" y="405"/>
                    </a:cxn>
                    <a:cxn ang="0">
                      <a:pos x="258" y="403"/>
                    </a:cxn>
                    <a:cxn ang="0">
                      <a:pos x="221" y="395"/>
                    </a:cxn>
                    <a:cxn ang="0">
                      <a:pos x="189" y="381"/>
                    </a:cxn>
                    <a:cxn ang="0">
                      <a:pos x="162" y="359"/>
                    </a:cxn>
                  </a:cxnLst>
                  <a:rect l="0" t="0" r="r" b="b"/>
                  <a:pathLst>
                    <a:path w="480" h="512">
                      <a:moveTo>
                        <a:pt x="162" y="359"/>
                      </a:moveTo>
                      <a:lnTo>
                        <a:pt x="162" y="359"/>
                      </a:lnTo>
                      <a:lnTo>
                        <a:pt x="150" y="346"/>
                      </a:lnTo>
                      <a:lnTo>
                        <a:pt x="139" y="329"/>
                      </a:lnTo>
                      <a:lnTo>
                        <a:pt x="130" y="313"/>
                      </a:lnTo>
                      <a:lnTo>
                        <a:pt x="125" y="292"/>
                      </a:lnTo>
                      <a:lnTo>
                        <a:pt x="120" y="274"/>
                      </a:lnTo>
                      <a:lnTo>
                        <a:pt x="119" y="252"/>
                      </a:lnTo>
                      <a:lnTo>
                        <a:pt x="119" y="231"/>
                      </a:lnTo>
                      <a:lnTo>
                        <a:pt x="120" y="207"/>
                      </a:lnTo>
                      <a:lnTo>
                        <a:pt x="124" y="182"/>
                      </a:lnTo>
                      <a:lnTo>
                        <a:pt x="129" y="159"/>
                      </a:lnTo>
                      <a:lnTo>
                        <a:pt x="135" y="132"/>
                      </a:lnTo>
                      <a:lnTo>
                        <a:pt x="144" y="107"/>
                      </a:lnTo>
                      <a:lnTo>
                        <a:pt x="155" y="80"/>
                      </a:lnTo>
                      <a:lnTo>
                        <a:pt x="167" y="53"/>
                      </a:lnTo>
                      <a:lnTo>
                        <a:pt x="182" y="26"/>
                      </a:lnTo>
                      <a:lnTo>
                        <a:pt x="197" y="0"/>
                      </a:lnTo>
                      <a:lnTo>
                        <a:pt x="197" y="0"/>
                      </a:lnTo>
                      <a:lnTo>
                        <a:pt x="182" y="15"/>
                      </a:lnTo>
                      <a:lnTo>
                        <a:pt x="182" y="15"/>
                      </a:lnTo>
                      <a:lnTo>
                        <a:pt x="152" y="46"/>
                      </a:lnTo>
                      <a:lnTo>
                        <a:pt x="125" y="78"/>
                      </a:lnTo>
                      <a:lnTo>
                        <a:pt x="100" y="110"/>
                      </a:lnTo>
                      <a:lnTo>
                        <a:pt x="77" y="144"/>
                      </a:lnTo>
                      <a:lnTo>
                        <a:pt x="58" y="177"/>
                      </a:lnTo>
                      <a:lnTo>
                        <a:pt x="41" y="209"/>
                      </a:lnTo>
                      <a:lnTo>
                        <a:pt x="26" y="241"/>
                      </a:lnTo>
                      <a:lnTo>
                        <a:pt x="16" y="272"/>
                      </a:lnTo>
                      <a:lnTo>
                        <a:pt x="8" y="304"/>
                      </a:lnTo>
                      <a:lnTo>
                        <a:pt x="3" y="333"/>
                      </a:lnTo>
                      <a:lnTo>
                        <a:pt x="0" y="361"/>
                      </a:lnTo>
                      <a:lnTo>
                        <a:pt x="1" y="388"/>
                      </a:lnTo>
                      <a:lnTo>
                        <a:pt x="6" y="413"/>
                      </a:lnTo>
                      <a:lnTo>
                        <a:pt x="13" y="435"/>
                      </a:lnTo>
                      <a:lnTo>
                        <a:pt x="20" y="445"/>
                      </a:lnTo>
                      <a:lnTo>
                        <a:pt x="25" y="455"/>
                      </a:lnTo>
                      <a:lnTo>
                        <a:pt x="31" y="465"/>
                      </a:lnTo>
                      <a:lnTo>
                        <a:pt x="40" y="473"/>
                      </a:lnTo>
                      <a:lnTo>
                        <a:pt x="40" y="473"/>
                      </a:lnTo>
                      <a:lnTo>
                        <a:pt x="48" y="480"/>
                      </a:lnTo>
                      <a:lnTo>
                        <a:pt x="57" y="487"/>
                      </a:lnTo>
                      <a:lnTo>
                        <a:pt x="77" y="498"/>
                      </a:lnTo>
                      <a:lnTo>
                        <a:pt x="97" y="505"/>
                      </a:lnTo>
                      <a:lnTo>
                        <a:pt x="120" y="510"/>
                      </a:lnTo>
                      <a:lnTo>
                        <a:pt x="147" y="512"/>
                      </a:lnTo>
                      <a:lnTo>
                        <a:pt x="172" y="510"/>
                      </a:lnTo>
                      <a:lnTo>
                        <a:pt x="201" y="507"/>
                      </a:lnTo>
                      <a:lnTo>
                        <a:pt x="231" y="500"/>
                      </a:lnTo>
                      <a:lnTo>
                        <a:pt x="261" y="490"/>
                      </a:lnTo>
                      <a:lnTo>
                        <a:pt x="291" y="477"/>
                      </a:lnTo>
                      <a:lnTo>
                        <a:pt x="323" y="462"/>
                      </a:lnTo>
                      <a:lnTo>
                        <a:pt x="355" y="445"/>
                      </a:lnTo>
                      <a:lnTo>
                        <a:pt x="386" y="425"/>
                      </a:lnTo>
                      <a:lnTo>
                        <a:pt x="417" y="401"/>
                      </a:lnTo>
                      <a:lnTo>
                        <a:pt x="448" y="376"/>
                      </a:lnTo>
                      <a:lnTo>
                        <a:pt x="480" y="349"/>
                      </a:lnTo>
                      <a:lnTo>
                        <a:pt x="480" y="349"/>
                      </a:lnTo>
                      <a:lnTo>
                        <a:pt x="455" y="361"/>
                      </a:lnTo>
                      <a:lnTo>
                        <a:pt x="432" y="371"/>
                      </a:lnTo>
                      <a:lnTo>
                        <a:pt x="408" y="381"/>
                      </a:lnTo>
                      <a:lnTo>
                        <a:pt x="385" y="388"/>
                      </a:lnTo>
                      <a:lnTo>
                        <a:pt x="361" y="395"/>
                      </a:lnTo>
                      <a:lnTo>
                        <a:pt x="340" y="400"/>
                      </a:lnTo>
                      <a:lnTo>
                        <a:pt x="318" y="403"/>
                      </a:lnTo>
                      <a:lnTo>
                        <a:pt x="296" y="405"/>
                      </a:lnTo>
                      <a:lnTo>
                        <a:pt x="276" y="405"/>
                      </a:lnTo>
                      <a:lnTo>
                        <a:pt x="258" y="403"/>
                      </a:lnTo>
                      <a:lnTo>
                        <a:pt x="239" y="400"/>
                      </a:lnTo>
                      <a:lnTo>
                        <a:pt x="221" y="395"/>
                      </a:lnTo>
                      <a:lnTo>
                        <a:pt x="204" y="388"/>
                      </a:lnTo>
                      <a:lnTo>
                        <a:pt x="189" y="381"/>
                      </a:lnTo>
                      <a:lnTo>
                        <a:pt x="175" y="371"/>
                      </a:lnTo>
                      <a:lnTo>
                        <a:pt x="162" y="359"/>
                      </a:lnTo>
                      <a:lnTo>
                        <a:pt x="162" y="359"/>
                      </a:lnTo>
                      <a:close/>
                    </a:path>
                  </a:pathLst>
                </a:custGeom>
                <a:solidFill>
                  <a:srgbClr val="D5913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45" name="Freeform 177"/>
                <p:cNvSpPr>
                  <a:spLocks/>
                </p:cNvSpPr>
                <p:nvPr/>
              </p:nvSpPr>
              <p:spPr bwMode="auto">
                <a:xfrm>
                  <a:off x="2494" y="784"/>
                  <a:ext cx="164" cy="165"/>
                </a:xfrm>
                <a:custGeom>
                  <a:avLst/>
                  <a:gdLst/>
                  <a:ahLst/>
                  <a:cxnLst>
                    <a:cxn ang="0">
                      <a:pos x="310" y="20"/>
                    </a:cxn>
                    <a:cxn ang="0">
                      <a:pos x="322" y="38"/>
                    </a:cxn>
                    <a:cxn ang="0">
                      <a:pos x="328" y="60"/>
                    </a:cxn>
                    <a:cxn ang="0">
                      <a:pos x="327" y="87"/>
                    </a:cxn>
                    <a:cxn ang="0">
                      <a:pos x="322" y="117"/>
                    </a:cxn>
                    <a:cxn ang="0">
                      <a:pos x="308" y="147"/>
                    </a:cxn>
                    <a:cxn ang="0">
                      <a:pos x="291" y="179"/>
                    </a:cxn>
                    <a:cxn ang="0">
                      <a:pos x="268" y="211"/>
                    </a:cxn>
                    <a:cxn ang="0">
                      <a:pos x="241" y="241"/>
                    </a:cxn>
                    <a:cxn ang="0">
                      <a:pos x="225" y="256"/>
                    </a:cxn>
                    <a:cxn ang="0">
                      <a:pos x="194" y="281"/>
                    </a:cxn>
                    <a:cxn ang="0">
                      <a:pos x="163" y="301"/>
                    </a:cxn>
                    <a:cxn ang="0">
                      <a:pos x="131" y="316"/>
                    </a:cxn>
                    <a:cxn ang="0">
                      <a:pos x="101" y="326"/>
                    </a:cxn>
                    <a:cxn ang="0">
                      <a:pos x="72" y="330"/>
                    </a:cxn>
                    <a:cxn ang="0">
                      <a:pos x="47" y="326"/>
                    </a:cxn>
                    <a:cxn ang="0">
                      <a:pos x="27" y="318"/>
                    </a:cxn>
                    <a:cxn ang="0">
                      <a:pos x="19" y="311"/>
                    </a:cxn>
                    <a:cxn ang="0">
                      <a:pos x="5" y="293"/>
                    </a:cxn>
                    <a:cxn ang="0">
                      <a:pos x="0" y="269"/>
                    </a:cxn>
                    <a:cxn ang="0">
                      <a:pos x="0" y="243"/>
                    </a:cxn>
                    <a:cxn ang="0">
                      <a:pos x="7" y="214"/>
                    </a:cxn>
                    <a:cxn ang="0">
                      <a:pos x="19" y="182"/>
                    </a:cxn>
                    <a:cxn ang="0">
                      <a:pos x="37" y="151"/>
                    </a:cxn>
                    <a:cxn ang="0">
                      <a:pos x="59" y="119"/>
                    </a:cxn>
                    <a:cxn ang="0">
                      <a:pos x="87" y="89"/>
                    </a:cxn>
                    <a:cxn ang="0">
                      <a:pos x="102" y="74"/>
                    </a:cxn>
                    <a:cxn ang="0">
                      <a:pos x="134" y="48"/>
                    </a:cxn>
                    <a:cxn ang="0">
                      <a:pos x="166" y="28"/>
                    </a:cxn>
                    <a:cxn ang="0">
                      <a:pos x="198" y="13"/>
                    </a:cxn>
                    <a:cxn ang="0">
                      <a:pos x="228" y="5"/>
                    </a:cxn>
                    <a:cxn ang="0">
                      <a:pos x="255" y="0"/>
                    </a:cxn>
                    <a:cxn ang="0">
                      <a:pos x="280" y="3"/>
                    </a:cxn>
                    <a:cxn ang="0">
                      <a:pos x="300" y="13"/>
                    </a:cxn>
                    <a:cxn ang="0">
                      <a:pos x="310" y="20"/>
                    </a:cxn>
                  </a:cxnLst>
                  <a:rect l="0" t="0" r="r" b="b"/>
                  <a:pathLst>
                    <a:path w="328" h="330">
                      <a:moveTo>
                        <a:pt x="310" y="20"/>
                      </a:moveTo>
                      <a:lnTo>
                        <a:pt x="310" y="20"/>
                      </a:lnTo>
                      <a:lnTo>
                        <a:pt x="317" y="28"/>
                      </a:lnTo>
                      <a:lnTo>
                        <a:pt x="322" y="38"/>
                      </a:lnTo>
                      <a:lnTo>
                        <a:pt x="325" y="48"/>
                      </a:lnTo>
                      <a:lnTo>
                        <a:pt x="328" y="60"/>
                      </a:lnTo>
                      <a:lnTo>
                        <a:pt x="328" y="74"/>
                      </a:lnTo>
                      <a:lnTo>
                        <a:pt x="327" y="87"/>
                      </a:lnTo>
                      <a:lnTo>
                        <a:pt x="325" y="102"/>
                      </a:lnTo>
                      <a:lnTo>
                        <a:pt x="322" y="117"/>
                      </a:lnTo>
                      <a:lnTo>
                        <a:pt x="315" y="132"/>
                      </a:lnTo>
                      <a:lnTo>
                        <a:pt x="308" y="147"/>
                      </a:lnTo>
                      <a:lnTo>
                        <a:pt x="300" y="164"/>
                      </a:lnTo>
                      <a:lnTo>
                        <a:pt x="291" y="179"/>
                      </a:lnTo>
                      <a:lnTo>
                        <a:pt x="280" y="196"/>
                      </a:lnTo>
                      <a:lnTo>
                        <a:pt x="268" y="211"/>
                      </a:lnTo>
                      <a:lnTo>
                        <a:pt x="255" y="226"/>
                      </a:lnTo>
                      <a:lnTo>
                        <a:pt x="241" y="241"/>
                      </a:lnTo>
                      <a:lnTo>
                        <a:pt x="241" y="241"/>
                      </a:lnTo>
                      <a:lnTo>
                        <a:pt x="225" y="256"/>
                      </a:lnTo>
                      <a:lnTo>
                        <a:pt x="209" y="269"/>
                      </a:lnTo>
                      <a:lnTo>
                        <a:pt x="194" y="281"/>
                      </a:lnTo>
                      <a:lnTo>
                        <a:pt x="178" y="293"/>
                      </a:lnTo>
                      <a:lnTo>
                        <a:pt x="163" y="301"/>
                      </a:lnTo>
                      <a:lnTo>
                        <a:pt x="146" y="310"/>
                      </a:lnTo>
                      <a:lnTo>
                        <a:pt x="131" y="316"/>
                      </a:lnTo>
                      <a:lnTo>
                        <a:pt x="116" y="321"/>
                      </a:lnTo>
                      <a:lnTo>
                        <a:pt x="101" y="326"/>
                      </a:lnTo>
                      <a:lnTo>
                        <a:pt x="86" y="328"/>
                      </a:lnTo>
                      <a:lnTo>
                        <a:pt x="72" y="330"/>
                      </a:lnTo>
                      <a:lnTo>
                        <a:pt x="60" y="330"/>
                      </a:lnTo>
                      <a:lnTo>
                        <a:pt x="47" y="326"/>
                      </a:lnTo>
                      <a:lnTo>
                        <a:pt x="37" y="323"/>
                      </a:lnTo>
                      <a:lnTo>
                        <a:pt x="27" y="318"/>
                      </a:lnTo>
                      <a:lnTo>
                        <a:pt x="19" y="311"/>
                      </a:lnTo>
                      <a:lnTo>
                        <a:pt x="19" y="311"/>
                      </a:lnTo>
                      <a:lnTo>
                        <a:pt x="12" y="301"/>
                      </a:lnTo>
                      <a:lnTo>
                        <a:pt x="5" y="293"/>
                      </a:lnTo>
                      <a:lnTo>
                        <a:pt x="2" y="281"/>
                      </a:lnTo>
                      <a:lnTo>
                        <a:pt x="0" y="269"/>
                      </a:lnTo>
                      <a:lnTo>
                        <a:pt x="0" y="256"/>
                      </a:lnTo>
                      <a:lnTo>
                        <a:pt x="0" y="243"/>
                      </a:lnTo>
                      <a:lnTo>
                        <a:pt x="3" y="229"/>
                      </a:lnTo>
                      <a:lnTo>
                        <a:pt x="7" y="214"/>
                      </a:lnTo>
                      <a:lnTo>
                        <a:pt x="12" y="199"/>
                      </a:lnTo>
                      <a:lnTo>
                        <a:pt x="19" y="182"/>
                      </a:lnTo>
                      <a:lnTo>
                        <a:pt x="27" y="167"/>
                      </a:lnTo>
                      <a:lnTo>
                        <a:pt x="37" y="151"/>
                      </a:lnTo>
                      <a:lnTo>
                        <a:pt x="47" y="135"/>
                      </a:lnTo>
                      <a:lnTo>
                        <a:pt x="59" y="119"/>
                      </a:lnTo>
                      <a:lnTo>
                        <a:pt x="72" y="104"/>
                      </a:lnTo>
                      <a:lnTo>
                        <a:pt x="87" y="89"/>
                      </a:lnTo>
                      <a:lnTo>
                        <a:pt x="87" y="89"/>
                      </a:lnTo>
                      <a:lnTo>
                        <a:pt x="102" y="74"/>
                      </a:lnTo>
                      <a:lnTo>
                        <a:pt x="117" y="60"/>
                      </a:lnTo>
                      <a:lnTo>
                        <a:pt x="134" y="48"/>
                      </a:lnTo>
                      <a:lnTo>
                        <a:pt x="149" y="38"/>
                      </a:lnTo>
                      <a:lnTo>
                        <a:pt x="166" y="28"/>
                      </a:lnTo>
                      <a:lnTo>
                        <a:pt x="181" y="20"/>
                      </a:lnTo>
                      <a:lnTo>
                        <a:pt x="198" y="13"/>
                      </a:lnTo>
                      <a:lnTo>
                        <a:pt x="213" y="8"/>
                      </a:lnTo>
                      <a:lnTo>
                        <a:pt x="228" y="5"/>
                      </a:lnTo>
                      <a:lnTo>
                        <a:pt x="241" y="2"/>
                      </a:lnTo>
                      <a:lnTo>
                        <a:pt x="255" y="0"/>
                      </a:lnTo>
                      <a:lnTo>
                        <a:pt x="268" y="2"/>
                      </a:lnTo>
                      <a:lnTo>
                        <a:pt x="280" y="3"/>
                      </a:lnTo>
                      <a:lnTo>
                        <a:pt x="291" y="7"/>
                      </a:lnTo>
                      <a:lnTo>
                        <a:pt x="300" y="13"/>
                      </a:lnTo>
                      <a:lnTo>
                        <a:pt x="310" y="20"/>
                      </a:lnTo>
                      <a:lnTo>
                        <a:pt x="310" y="2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46" name="Freeform 178"/>
                <p:cNvSpPr>
                  <a:spLocks/>
                </p:cNvSpPr>
                <p:nvPr/>
              </p:nvSpPr>
              <p:spPr bwMode="auto">
                <a:xfrm>
                  <a:off x="2502" y="793"/>
                  <a:ext cx="148" cy="147"/>
                </a:xfrm>
                <a:custGeom>
                  <a:avLst/>
                  <a:gdLst/>
                  <a:ahLst/>
                  <a:cxnLst>
                    <a:cxn ang="0">
                      <a:pos x="278" y="17"/>
                    </a:cxn>
                    <a:cxn ang="0">
                      <a:pos x="288" y="34"/>
                    </a:cxn>
                    <a:cxn ang="0">
                      <a:pos x="295" y="54"/>
                    </a:cxn>
                    <a:cxn ang="0">
                      <a:pos x="293" y="77"/>
                    </a:cxn>
                    <a:cxn ang="0">
                      <a:pos x="288" y="104"/>
                    </a:cxn>
                    <a:cxn ang="0">
                      <a:pos x="276" y="131"/>
                    </a:cxn>
                    <a:cxn ang="0">
                      <a:pos x="261" y="159"/>
                    </a:cxn>
                    <a:cxn ang="0">
                      <a:pos x="229" y="203"/>
                    </a:cxn>
                    <a:cxn ang="0">
                      <a:pos x="216" y="216"/>
                    </a:cxn>
                    <a:cxn ang="0">
                      <a:pos x="187" y="241"/>
                    </a:cxn>
                    <a:cxn ang="0">
                      <a:pos x="146" y="270"/>
                    </a:cxn>
                    <a:cxn ang="0">
                      <a:pos x="117" y="283"/>
                    </a:cxn>
                    <a:cxn ang="0">
                      <a:pos x="90" y="292"/>
                    </a:cxn>
                    <a:cxn ang="0">
                      <a:pos x="65" y="295"/>
                    </a:cxn>
                    <a:cxn ang="0">
                      <a:pos x="43" y="292"/>
                    </a:cxn>
                    <a:cxn ang="0">
                      <a:pos x="23" y="283"/>
                    </a:cxn>
                    <a:cxn ang="0">
                      <a:pos x="17" y="278"/>
                    </a:cxn>
                    <a:cxn ang="0">
                      <a:pos x="5" y="261"/>
                    </a:cxn>
                    <a:cxn ang="0">
                      <a:pos x="0" y="240"/>
                    </a:cxn>
                    <a:cxn ang="0">
                      <a:pos x="0" y="216"/>
                    </a:cxn>
                    <a:cxn ang="0">
                      <a:pos x="7" y="191"/>
                    </a:cxn>
                    <a:cxn ang="0">
                      <a:pos x="17" y="163"/>
                    </a:cxn>
                    <a:cxn ang="0">
                      <a:pos x="33" y="134"/>
                    </a:cxn>
                    <a:cxn ang="0">
                      <a:pos x="65" y="92"/>
                    </a:cxn>
                    <a:cxn ang="0">
                      <a:pos x="79" y="79"/>
                    </a:cxn>
                    <a:cxn ang="0">
                      <a:pos x="105" y="54"/>
                    </a:cxn>
                    <a:cxn ang="0">
                      <a:pos x="149" y="24"/>
                    </a:cxn>
                    <a:cxn ang="0">
                      <a:pos x="177" y="10"/>
                    </a:cxn>
                    <a:cxn ang="0">
                      <a:pos x="204" y="2"/>
                    </a:cxn>
                    <a:cxn ang="0">
                      <a:pos x="229" y="0"/>
                    </a:cxn>
                    <a:cxn ang="0">
                      <a:pos x="251" y="2"/>
                    </a:cxn>
                    <a:cxn ang="0">
                      <a:pos x="269" y="10"/>
                    </a:cxn>
                    <a:cxn ang="0">
                      <a:pos x="278" y="17"/>
                    </a:cxn>
                  </a:cxnLst>
                  <a:rect l="0" t="0" r="r" b="b"/>
                  <a:pathLst>
                    <a:path w="295" h="295">
                      <a:moveTo>
                        <a:pt x="278" y="17"/>
                      </a:moveTo>
                      <a:lnTo>
                        <a:pt x="278" y="17"/>
                      </a:lnTo>
                      <a:lnTo>
                        <a:pt x="283" y="24"/>
                      </a:lnTo>
                      <a:lnTo>
                        <a:pt x="288" y="34"/>
                      </a:lnTo>
                      <a:lnTo>
                        <a:pt x="291" y="44"/>
                      </a:lnTo>
                      <a:lnTo>
                        <a:pt x="295" y="54"/>
                      </a:lnTo>
                      <a:lnTo>
                        <a:pt x="295" y="66"/>
                      </a:lnTo>
                      <a:lnTo>
                        <a:pt x="293" y="77"/>
                      </a:lnTo>
                      <a:lnTo>
                        <a:pt x="291" y="91"/>
                      </a:lnTo>
                      <a:lnTo>
                        <a:pt x="288" y="104"/>
                      </a:lnTo>
                      <a:lnTo>
                        <a:pt x="283" y="117"/>
                      </a:lnTo>
                      <a:lnTo>
                        <a:pt x="276" y="131"/>
                      </a:lnTo>
                      <a:lnTo>
                        <a:pt x="269" y="146"/>
                      </a:lnTo>
                      <a:lnTo>
                        <a:pt x="261" y="159"/>
                      </a:lnTo>
                      <a:lnTo>
                        <a:pt x="241" y="188"/>
                      </a:lnTo>
                      <a:lnTo>
                        <a:pt x="229" y="203"/>
                      </a:lnTo>
                      <a:lnTo>
                        <a:pt x="216" y="216"/>
                      </a:lnTo>
                      <a:lnTo>
                        <a:pt x="216" y="216"/>
                      </a:lnTo>
                      <a:lnTo>
                        <a:pt x="202" y="228"/>
                      </a:lnTo>
                      <a:lnTo>
                        <a:pt x="187" y="241"/>
                      </a:lnTo>
                      <a:lnTo>
                        <a:pt x="159" y="261"/>
                      </a:lnTo>
                      <a:lnTo>
                        <a:pt x="146" y="270"/>
                      </a:lnTo>
                      <a:lnTo>
                        <a:pt x="130" y="276"/>
                      </a:lnTo>
                      <a:lnTo>
                        <a:pt x="117" y="283"/>
                      </a:lnTo>
                      <a:lnTo>
                        <a:pt x="104" y="288"/>
                      </a:lnTo>
                      <a:lnTo>
                        <a:pt x="90" y="292"/>
                      </a:lnTo>
                      <a:lnTo>
                        <a:pt x="77" y="293"/>
                      </a:lnTo>
                      <a:lnTo>
                        <a:pt x="65" y="295"/>
                      </a:lnTo>
                      <a:lnTo>
                        <a:pt x="53" y="293"/>
                      </a:lnTo>
                      <a:lnTo>
                        <a:pt x="43" y="292"/>
                      </a:lnTo>
                      <a:lnTo>
                        <a:pt x="33" y="288"/>
                      </a:lnTo>
                      <a:lnTo>
                        <a:pt x="23" y="283"/>
                      </a:lnTo>
                      <a:lnTo>
                        <a:pt x="17" y="278"/>
                      </a:lnTo>
                      <a:lnTo>
                        <a:pt x="17" y="278"/>
                      </a:lnTo>
                      <a:lnTo>
                        <a:pt x="10" y="270"/>
                      </a:lnTo>
                      <a:lnTo>
                        <a:pt x="5" y="261"/>
                      </a:lnTo>
                      <a:lnTo>
                        <a:pt x="2" y="251"/>
                      </a:lnTo>
                      <a:lnTo>
                        <a:pt x="0" y="240"/>
                      </a:lnTo>
                      <a:lnTo>
                        <a:pt x="0" y="230"/>
                      </a:lnTo>
                      <a:lnTo>
                        <a:pt x="0" y="216"/>
                      </a:lnTo>
                      <a:lnTo>
                        <a:pt x="3" y="205"/>
                      </a:lnTo>
                      <a:lnTo>
                        <a:pt x="7" y="191"/>
                      </a:lnTo>
                      <a:lnTo>
                        <a:pt x="12" y="178"/>
                      </a:lnTo>
                      <a:lnTo>
                        <a:pt x="17" y="163"/>
                      </a:lnTo>
                      <a:lnTo>
                        <a:pt x="25" y="149"/>
                      </a:lnTo>
                      <a:lnTo>
                        <a:pt x="33" y="134"/>
                      </a:lnTo>
                      <a:lnTo>
                        <a:pt x="53" y="106"/>
                      </a:lnTo>
                      <a:lnTo>
                        <a:pt x="65" y="92"/>
                      </a:lnTo>
                      <a:lnTo>
                        <a:pt x="79" y="79"/>
                      </a:lnTo>
                      <a:lnTo>
                        <a:pt x="79" y="79"/>
                      </a:lnTo>
                      <a:lnTo>
                        <a:pt x="92" y="66"/>
                      </a:lnTo>
                      <a:lnTo>
                        <a:pt x="105" y="54"/>
                      </a:lnTo>
                      <a:lnTo>
                        <a:pt x="134" y="34"/>
                      </a:lnTo>
                      <a:lnTo>
                        <a:pt x="149" y="24"/>
                      </a:lnTo>
                      <a:lnTo>
                        <a:pt x="162" y="17"/>
                      </a:lnTo>
                      <a:lnTo>
                        <a:pt x="177" y="10"/>
                      </a:lnTo>
                      <a:lnTo>
                        <a:pt x="191" y="7"/>
                      </a:lnTo>
                      <a:lnTo>
                        <a:pt x="204" y="2"/>
                      </a:lnTo>
                      <a:lnTo>
                        <a:pt x="216" y="0"/>
                      </a:lnTo>
                      <a:lnTo>
                        <a:pt x="229" y="0"/>
                      </a:lnTo>
                      <a:lnTo>
                        <a:pt x="241" y="0"/>
                      </a:lnTo>
                      <a:lnTo>
                        <a:pt x="251" y="2"/>
                      </a:lnTo>
                      <a:lnTo>
                        <a:pt x="261" y="5"/>
                      </a:lnTo>
                      <a:lnTo>
                        <a:pt x="269" y="10"/>
                      </a:lnTo>
                      <a:lnTo>
                        <a:pt x="278" y="17"/>
                      </a:lnTo>
                      <a:lnTo>
                        <a:pt x="278" y="17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47" name="Freeform 179"/>
                <p:cNvSpPr>
                  <a:spLocks/>
                </p:cNvSpPr>
                <p:nvPr/>
              </p:nvSpPr>
              <p:spPr bwMode="auto">
                <a:xfrm>
                  <a:off x="2502" y="805"/>
                  <a:ext cx="148" cy="135"/>
                </a:xfrm>
                <a:custGeom>
                  <a:avLst/>
                  <a:gdLst/>
                  <a:ahLst/>
                  <a:cxnLst>
                    <a:cxn ang="0">
                      <a:pos x="283" y="0"/>
                    </a:cxn>
                    <a:cxn ang="0">
                      <a:pos x="278" y="35"/>
                    </a:cxn>
                    <a:cxn ang="0">
                      <a:pos x="264" y="70"/>
                    </a:cxn>
                    <a:cxn ang="0">
                      <a:pos x="243" y="104"/>
                    </a:cxn>
                    <a:cxn ang="0">
                      <a:pos x="216" y="137"/>
                    </a:cxn>
                    <a:cxn ang="0">
                      <a:pos x="202" y="149"/>
                    </a:cxn>
                    <a:cxn ang="0">
                      <a:pos x="174" y="170"/>
                    </a:cxn>
                    <a:cxn ang="0">
                      <a:pos x="146" y="186"/>
                    </a:cxn>
                    <a:cxn ang="0">
                      <a:pos x="117" y="197"/>
                    </a:cxn>
                    <a:cxn ang="0">
                      <a:pos x="89" y="204"/>
                    </a:cxn>
                    <a:cxn ang="0">
                      <a:pos x="60" y="204"/>
                    </a:cxn>
                    <a:cxn ang="0">
                      <a:pos x="35" y="201"/>
                    </a:cxn>
                    <a:cxn ang="0">
                      <a:pos x="12" y="191"/>
                    </a:cxn>
                    <a:cxn ang="0">
                      <a:pos x="2" y="182"/>
                    </a:cxn>
                    <a:cxn ang="0">
                      <a:pos x="0" y="214"/>
                    </a:cxn>
                    <a:cxn ang="0">
                      <a:pos x="3" y="232"/>
                    </a:cxn>
                    <a:cxn ang="0">
                      <a:pos x="12" y="247"/>
                    </a:cxn>
                    <a:cxn ang="0">
                      <a:pos x="17" y="254"/>
                    </a:cxn>
                    <a:cxn ang="0">
                      <a:pos x="33" y="264"/>
                    </a:cxn>
                    <a:cxn ang="0">
                      <a:pos x="53" y="269"/>
                    </a:cxn>
                    <a:cxn ang="0">
                      <a:pos x="77" y="269"/>
                    </a:cxn>
                    <a:cxn ang="0">
                      <a:pos x="104" y="264"/>
                    </a:cxn>
                    <a:cxn ang="0">
                      <a:pos x="130" y="252"/>
                    </a:cxn>
                    <a:cxn ang="0">
                      <a:pos x="159" y="237"/>
                    </a:cxn>
                    <a:cxn ang="0">
                      <a:pos x="202" y="204"/>
                    </a:cxn>
                    <a:cxn ang="0">
                      <a:pos x="216" y="192"/>
                    </a:cxn>
                    <a:cxn ang="0">
                      <a:pos x="259" y="139"/>
                    </a:cxn>
                    <a:cxn ang="0">
                      <a:pos x="286" y="87"/>
                    </a:cxn>
                    <a:cxn ang="0">
                      <a:pos x="293" y="62"/>
                    </a:cxn>
                    <a:cxn ang="0">
                      <a:pos x="295" y="38"/>
                    </a:cxn>
                    <a:cxn ang="0">
                      <a:pos x="291" y="18"/>
                    </a:cxn>
                    <a:cxn ang="0">
                      <a:pos x="283" y="0"/>
                    </a:cxn>
                  </a:cxnLst>
                  <a:rect l="0" t="0" r="r" b="b"/>
                  <a:pathLst>
                    <a:path w="295" h="271">
                      <a:moveTo>
                        <a:pt x="283" y="0"/>
                      </a:moveTo>
                      <a:lnTo>
                        <a:pt x="283" y="0"/>
                      </a:lnTo>
                      <a:lnTo>
                        <a:pt x="281" y="17"/>
                      </a:lnTo>
                      <a:lnTo>
                        <a:pt x="278" y="35"/>
                      </a:lnTo>
                      <a:lnTo>
                        <a:pt x="271" y="52"/>
                      </a:lnTo>
                      <a:lnTo>
                        <a:pt x="264" y="70"/>
                      </a:lnTo>
                      <a:lnTo>
                        <a:pt x="254" y="87"/>
                      </a:lnTo>
                      <a:lnTo>
                        <a:pt x="243" y="104"/>
                      </a:lnTo>
                      <a:lnTo>
                        <a:pt x="231" y="120"/>
                      </a:lnTo>
                      <a:lnTo>
                        <a:pt x="216" y="137"/>
                      </a:lnTo>
                      <a:lnTo>
                        <a:pt x="216" y="137"/>
                      </a:lnTo>
                      <a:lnTo>
                        <a:pt x="202" y="149"/>
                      </a:lnTo>
                      <a:lnTo>
                        <a:pt x="189" y="160"/>
                      </a:lnTo>
                      <a:lnTo>
                        <a:pt x="174" y="170"/>
                      </a:lnTo>
                      <a:lnTo>
                        <a:pt x="161" y="179"/>
                      </a:lnTo>
                      <a:lnTo>
                        <a:pt x="146" y="186"/>
                      </a:lnTo>
                      <a:lnTo>
                        <a:pt x="132" y="192"/>
                      </a:lnTo>
                      <a:lnTo>
                        <a:pt x="117" y="197"/>
                      </a:lnTo>
                      <a:lnTo>
                        <a:pt x="102" y="201"/>
                      </a:lnTo>
                      <a:lnTo>
                        <a:pt x="89" y="204"/>
                      </a:lnTo>
                      <a:lnTo>
                        <a:pt x="74" y="204"/>
                      </a:lnTo>
                      <a:lnTo>
                        <a:pt x="60" y="204"/>
                      </a:lnTo>
                      <a:lnTo>
                        <a:pt x="47" y="202"/>
                      </a:lnTo>
                      <a:lnTo>
                        <a:pt x="35" y="201"/>
                      </a:lnTo>
                      <a:lnTo>
                        <a:pt x="23" y="196"/>
                      </a:lnTo>
                      <a:lnTo>
                        <a:pt x="12" y="191"/>
                      </a:lnTo>
                      <a:lnTo>
                        <a:pt x="2" y="182"/>
                      </a:lnTo>
                      <a:lnTo>
                        <a:pt x="2" y="182"/>
                      </a:lnTo>
                      <a:lnTo>
                        <a:pt x="0" y="204"/>
                      </a:lnTo>
                      <a:lnTo>
                        <a:pt x="0" y="214"/>
                      </a:lnTo>
                      <a:lnTo>
                        <a:pt x="2" y="222"/>
                      </a:lnTo>
                      <a:lnTo>
                        <a:pt x="3" y="232"/>
                      </a:lnTo>
                      <a:lnTo>
                        <a:pt x="7" y="239"/>
                      </a:lnTo>
                      <a:lnTo>
                        <a:pt x="12" y="247"/>
                      </a:lnTo>
                      <a:lnTo>
                        <a:pt x="17" y="254"/>
                      </a:lnTo>
                      <a:lnTo>
                        <a:pt x="17" y="254"/>
                      </a:lnTo>
                      <a:lnTo>
                        <a:pt x="23" y="259"/>
                      </a:lnTo>
                      <a:lnTo>
                        <a:pt x="33" y="264"/>
                      </a:lnTo>
                      <a:lnTo>
                        <a:pt x="43" y="268"/>
                      </a:lnTo>
                      <a:lnTo>
                        <a:pt x="53" y="269"/>
                      </a:lnTo>
                      <a:lnTo>
                        <a:pt x="65" y="271"/>
                      </a:lnTo>
                      <a:lnTo>
                        <a:pt x="77" y="269"/>
                      </a:lnTo>
                      <a:lnTo>
                        <a:pt x="90" y="268"/>
                      </a:lnTo>
                      <a:lnTo>
                        <a:pt x="104" y="264"/>
                      </a:lnTo>
                      <a:lnTo>
                        <a:pt x="117" y="259"/>
                      </a:lnTo>
                      <a:lnTo>
                        <a:pt x="130" y="252"/>
                      </a:lnTo>
                      <a:lnTo>
                        <a:pt x="146" y="246"/>
                      </a:lnTo>
                      <a:lnTo>
                        <a:pt x="159" y="237"/>
                      </a:lnTo>
                      <a:lnTo>
                        <a:pt x="187" y="217"/>
                      </a:lnTo>
                      <a:lnTo>
                        <a:pt x="202" y="204"/>
                      </a:lnTo>
                      <a:lnTo>
                        <a:pt x="216" y="192"/>
                      </a:lnTo>
                      <a:lnTo>
                        <a:pt x="216" y="192"/>
                      </a:lnTo>
                      <a:lnTo>
                        <a:pt x="239" y="165"/>
                      </a:lnTo>
                      <a:lnTo>
                        <a:pt x="259" y="139"/>
                      </a:lnTo>
                      <a:lnTo>
                        <a:pt x="274" y="112"/>
                      </a:lnTo>
                      <a:lnTo>
                        <a:pt x="286" y="87"/>
                      </a:lnTo>
                      <a:lnTo>
                        <a:pt x="290" y="73"/>
                      </a:lnTo>
                      <a:lnTo>
                        <a:pt x="293" y="62"/>
                      </a:lnTo>
                      <a:lnTo>
                        <a:pt x="295" y="50"/>
                      </a:lnTo>
                      <a:lnTo>
                        <a:pt x="295" y="38"/>
                      </a:lnTo>
                      <a:lnTo>
                        <a:pt x="293" y="28"/>
                      </a:lnTo>
                      <a:lnTo>
                        <a:pt x="291" y="18"/>
                      </a:lnTo>
                      <a:lnTo>
                        <a:pt x="288" y="8"/>
                      </a:lnTo>
                      <a:lnTo>
                        <a:pt x="283" y="0"/>
                      </a:lnTo>
                      <a:lnTo>
                        <a:pt x="283" y="0"/>
                      </a:lnTo>
                      <a:close/>
                    </a:path>
                  </a:pathLst>
                </a:custGeom>
                <a:solidFill>
                  <a:srgbClr val="1A1A1A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48" name="Freeform 180"/>
                <p:cNvSpPr>
                  <a:spLocks/>
                </p:cNvSpPr>
                <p:nvPr/>
              </p:nvSpPr>
              <p:spPr bwMode="auto">
                <a:xfrm>
                  <a:off x="2551" y="810"/>
                  <a:ext cx="45" cy="42"/>
                </a:xfrm>
                <a:custGeom>
                  <a:avLst/>
                  <a:gdLst/>
                  <a:ahLst/>
                  <a:cxnLst>
                    <a:cxn ang="0">
                      <a:pos x="87" y="5"/>
                    </a:cxn>
                    <a:cxn ang="0">
                      <a:pos x="87" y="5"/>
                    </a:cxn>
                    <a:cxn ang="0">
                      <a:pos x="89" y="10"/>
                    </a:cxn>
                    <a:cxn ang="0">
                      <a:pos x="90" y="15"/>
                    </a:cxn>
                    <a:cxn ang="0">
                      <a:pos x="89" y="22"/>
                    </a:cxn>
                    <a:cxn ang="0">
                      <a:pos x="87" y="30"/>
                    </a:cxn>
                    <a:cxn ang="0">
                      <a:pos x="82" y="37"/>
                    </a:cxn>
                    <a:cxn ang="0">
                      <a:pos x="77" y="45"/>
                    </a:cxn>
                    <a:cxn ang="0">
                      <a:pos x="70" y="53"/>
                    </a:cxn>
                    <a:cxn ang="0">
                      <a:pos x="62" y="62"/>
                    </a:cxn>
                    <a:cxn ang="0">
                      <a:pos x="62" y="62"/>
                    </a:cxn>
                    <a:cxn ang="0">
                      <a:pos x="54" y="68"/>
                    </a:cxn>
                    <a:cxn ang="0">
                      <a:pos x="45" y="73"/>
                    </a:cxn>
                    <a:cxn ang="0">
                      <a:pos x="37" y="78"/>
                    </a:cxn>
                    <a:cxn ang="0">
                      <a:pos x="28" y="82"/>
                    </a:cxn>
                    <a:cxn ang="0">
                      <a:pos x="20" y="83"/>
                    </a:cxn>
                    <a:cxn ang="0">
                      <a:pos x="13" y="83"/>
                    </a:cxn>
                    <a:cxn ang="0">
                      <a:pos x="8" y="82"/>
                    </a:cxn>
                    <a:cxn ang="0">
                      <a:pos x="3" y="78"/>
                    </a:cxn>
                    <a:cxn ang="0">
                      <a:pos x="3" y="78"/>
                    </a:cxn>
                    <a:cxn ang="0">
                      <a:pos x="2" y="75"/>
                    </a:cxn>
                    <a:cxn ang="0">
                      <a:pos x="0" y="68"/>
                    </a:cxn>
                    <a:cxn ang="0">
                      <a:pos x="2" y="62"/>
                    </a:cxn>
                    <a:cxn ang="0">
                      <a:pos x="3" y="55"/>
                    </a:cxn>
                    <a:cxn ang="0">
                      <a:pos x="8" y="47"/>
                    </a:cxn>
                    <a:cxn ang="0">
                      <a:pos x="13" y="38"/>
                    </a:cxn>
                    <a:cxn ang="0">
                      <a:pos x="20" y="32"/>
                    </a:cxn>
                    <a:cxn ang="0">
                      <a:pos x="28" y="23"/>
                    </a:cxn>
                    <a:cxn ang="0">
                      <a:pos x="28" y="23"/>
                    </a:cxn>
                    <a:cxn ang="0">
                      <a:pos x="37" y="17"/>
                    </a:cxn>
                    <a:cxn ang="0">
                      <a:pos x="45" y="10"/>
                    </a:cxn>
                    <a:cxn ang="0">
                      <a:pos x="54" y="5"/>
                    </a:cxn>
                    <a:cxn ang="0">
                      <a:pos x="62" y="1"/>
                    </a:cxn>
                    <a:cxn ang="0">
                      <a:pos x="70" y="0"/>
                    </a:cxn>
                    <a:cxn ang="0">
                      <a:pos x="77" y="0"/>
                    </a:cxn>
                    <a:cxn ang="0">
                      <a:pos x="82" y="1"/>
                    </a:cxn>
                    <a:cxn ang="0">
                      <a:pos x="87" y="5"/>
                    </a:cxn>
                    <a:cxn ang="0">
                      <a:pos x="87" y="5"/>
                    </a:cxn>
                  </a:cxnLst>
                  <a:rect l="0" t="0" r="r" b="b"/>
                  <a:pathLst>
                    <a:path w="90" h="83">
                      <a:moveTo>
                        <a:pt x="87" y="5"/>
                      </a:moveTo>
                      <a:lnTo>
                        <a:pt x="87" y="5"/>
                      </a:lnTo>
                      <a:lnTo>
                        <a:pt x="89" y="10"/>
                      </a:lnTo>
                      <a:lnTo>
                        <a:pt x="90" y="15"/>
                      </a:lnTo>
                      <a:lnTo>
                        <a:pt x="89" y="22"/>
                      </a:lnTo>
                      <a:lnTo>
                        <a:pt x="87" y="30"/>
                      </a:lnTo>
                      <a:lnTo>
                        <a:pt x="82" y="37"/>
                      </a:lnTo>
                      <a:lnTo>
                        <a:pt x="77" y="45"/>
                      </a:lnTo>
                      <a:lnTo>
                        <a:pt x="70" y="53"/>
                      </a:lnTo>
                      <a:lnTo>
                        <a:pt x="62" y="62"/>
                      </a:lnTo>
                      <a:lnTo>
                        <a:pt x="62" y="62"/>
                      </a:lnTo>
                      <a:lnTo>
                        <a:pt x="54" y="68"/>
                      </a:lnTo>
                      <a:lnTo>
                        <a:pt x="45" y="73"/>
                      </a:lnTo>
                      <a:lnTo>
                        <a:pt x="37" y="78"/>
                      </a:lnTo>
                      <a:lnTo>
                        <a:pt x="28" y="82"/>
                      </a:lnTo>
                      <a:lnTo>
                        <a:pt x="20" y="83"/>
                      </a:lnTo>
                      <a:lnTo>
                        <a:pt x="13" y="83"/>
                      </a:lnTo>
                      <a:lnTo>
                        <a:pt x="8" y="82"/>
                      </a:lnTo>
                      <a:lnTo>
                        <a:pt x="3" y="78"/>
                      </a:lnTo>
                      <a:lnTo>
                        <a:pt x="3" y="78"/>
                      </a:lnTo>
                      <a:lnTo>
                        <a:pt x="2" y="75"/>
                      </a:lnTo>
                      <a:lnTo>
                        <a:pt x="0" y="68"/>
                      </a:lnTo>
                      <a:lnTo>
                        <a:pt x="2" y="62"/>
                      </a:lnTo>
                      <a:lnTo>
                        <a:pt x="3" y="55"/>
                      </a:lnTo>
                      <a:lnTo>
                        <a:pt x="8" y="47"/>
                      </a:lnTo>
                      <a:lnTo>
                        <a:pt x="13" y="38"/>
                      </a:lnTo>
                      <a:lnTo>
                        <a:pt x="20" y="32"/>
                      </a:lnTo>
                      <a:lnTo>
                        <a:pt x="28" y="23"/>
                      </a:lnTo>
                      <a:lnTo>
                        <a:pt x="28" y="23"/>
                      </a:lnTo>
                      <a:lnTo>
                        <a:pt x="37" y="17"/>
                      </a:lnTo>
                      <a:lnTo>
                        <a:pt x="45" y="10"/>
                      </a:lnTo>
                      <a:lnTo>
                        <a:pt x="54" y="5"/>
                      </a:lnTo>
                      <a:lnTo>
                        <a:pt x="62" y="1"/>
                      </a:lnTo>
                      <a:lnTo>
                        <a:pt x="70" y="0"/>
                      </a:lnTo>
                      <a:lnTo>
                        <a:pt x="77" y="0"/>
                      </a:lnTo>
                      <a:lnTo>
                        <a:pt x="82" y="1"/>
                      </a:lnTo>
                      <a:lnTo>
                        <a:pt x="87" y="5"/>
                      </a:lnTo>
                      <a:lnTo>
                        <a:pt x="87" y="5"/>
                      </a:lnTo>
                      <a:close/>
                    </a:path>
                  </a:pathLst>
                </a:custGeom>
                <a:solidFill>
                  <a:srgbClr val="9999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49" name="Freeform 181"/>
                <p:cNvSpPr>
                  <a:spLocks/>
                </p:cNvSpPr>
                <p:nvPr/>
              </p:nvSpPr>
              <p:spPr bwMode="auto">
                <a:xfrm>
                  <a:off x="2352" y="743"/>
                  <a:ext cx="273" cy="284"/>
                </a:xfrm>
                <a:custGeom>
                  <a:avLst/>
                  <a:gdLst/>
                  <a:ahLst/>
                  <a:cxnLst>
                    <a:cxn ang="0">
                      <a:pos x="526" y="375"/>
                    </a:cxn>
                    <a:cxn ang="0">
                      <a:pos x="520" y="358"/>
                    </a:cxn>
                    <a:cxn ang="0">
                      <a:pos x="488" y="385"/>
                    </a:cxn>
                    <a:cxn ang="0">
                      <a:pos x="426" y="432"/>
                    </a:cxn>
                    <a:cxn ang="0">
                      <a:pos x="362" y="470"/>
                    </a:cxn>
                    <a:cxn ang="0">
                      <a:pos x="300" y="497"/>
                    </a:cxn>
                    <a:cxn ang="0">
                      <a:pos x="242" y="514"/>
                    </a:cxn>
                    <a:cxn ang="0">
                      <a:pos x="186" y="519"/>
                    </a:cxn>
                    <a:cxn ang="0">
                      <a:pos x="138" y="512"/>
                    </a:cxn>
                    <a:cxn ang="0">
                      <a:pos x="98" y="494"/>
                    </a:cxn>
                    <a:cxn ang="0">
                      <a:pos x="81" y="480"/>
                    </a:cxn>
                    <a:cxn ang="0">
                      <a:pos x="72" y="472"/>
                    </a:cxn>
                    <a:cxn ang="0">
                      <a:pos x="61" y="452"/>
                    </a:cxn>
                    <a:cxn ang="0">
                      <a:pos x="47" y="420"/>
                    </a:cxn>
                    <a:cxn ang="0">
                      <a:pos x="41" y="368"/>
                    </a:cxn>
                    <a:cxn ang="0">
                      <a:pos x="49" y="311"/>
                    </a:cxn>
                    <a:cxn ang="0">
                      <a:pos x="67" y="248"/>
                    </a:cxn>
                    <a:cxn ang="0">
                      <a:pos x="99" y="184"/>
                    </a:cxn>
                    <a:cxn ang="0">
                      <a:pos x="141" y="117"/>
                    </a:cxn>
                    <a:cxn ang="0">
                      <a:pos x="193" y="53"/>
                    </a:cxn>
                    <a:cxn ang="0">
                      <a:pos x="223" y="22"/>
                    </a:cxn>
                    <a:cxn ang="0">
                      <a:pos x="237" y="8"/>
                    </a:cxn>
                    <a:cxn ang="0">
                      <a:pos x="223" y="7"/>
                    </a:cxn>
                    <a:cxn ang="0">
                      <a:pos x="213" y="0"/>
                    </a:cxn>
                    <a:cxn ang="0">
                      <a:pos x="211" y="0"/>
                    </a:cxn>
                    <a:cxn ang="0">
                      <a:pos x="206" y="5"/>
                    </a:cxn>
                    <a:cxn ang="0">
                      <a:pos x="173" y="40"/>
                    </a:cxn>
                    <a:cxn ang="0">
                      <a:pos x="113" y="114"/>
                    </a:cxn>
                    <a:cxn ang="0">
                      <a:pos x="66" y="189"/>
                    </a:cxn>
                    <a:cxn ang="0">
                      <a:pos x="31" y="263"/>
                    </a:cxn>
                    <a:cxn ang="0">
                      <a:pos x="9" y="333"/>
                    </a:cxn>
                    <a:cxn ang="0">
                      <a:pos x="0" y="398"/>
                    </a:cxn>
                    <a:cxn ang="0">
                      <a:pos x="4" y="442"/>
                    </a:cxn>
                    <a:cxn ang="0">
                      <a:pos x="10" y="469"/>
                    </a:cxn>
                    <a:cxn ang="0">
                      <a:pos x="22" y="494"/>
                    </a:cxn>
                    <a:cxn ang="0">
                      <a:pos x="36" y="515"/>
                    </a:cxn>
                    <a:cxn ang="0">
                      <a:pos x="46" y="525"/>
                    </a:cxn>
                    <a:cxn ang="0">
                      <a:pos x="64" y="540"/>
                    </a:cxn>
                    <a:cxn ang="0">
                      <a:pos x="86" y="554"/>
                    </a:cxn>
                    <a:cxn ang="0">
                      <a:pos x="111" y="562"/>
                    </a:cxn>
                    <a:cxn ang="0">
                      <a:pos x="166" y="569"/>
                    </a:cxn>
                    <a:cxn ang="0">
                      <a:pos x="230" y="562"/>
                    </a:cxn>
                    <a:cxn ang="0">
                      <a:pos x="297" y="544"/>
                    </a:cxn>
                    <a:cxn ang="0">
                      <a:pos x="367" y="512"/>
                    </a:cxn>
                    <a:cxn ang="0">
                      <a:pos x="439" y="469"/>
                    </a:cxn>
                    <a:cxn ang="0">
                      <a:pos x="511" y="413"/>
                    </a:cxn>
                    <a:cxn ang="0">
                      <a:pos x="546" y="383"/>
                    </a:cxn>
                    <a:cxn ang="0">
                      <a:pos x="530" y="378"/>
                    </a:cxn>
                    <a:cxn ang="0">
                      <a:pos x="526" y="375"/>
                    </a:cxn>
                  </a:cxnLst>
                  <a:rect l="0" t="0" r="r" b="b"/>
                  <a:pathLst>
                    <a:path w="546" h="569">
                      <a:moveTo>
                        <a:pt x="526" y="375"/>
                      </a:moveTo>
                      <a:lnTo>
                        <a:pt x="526" y="375"/>
                      </a:lnTo>
                      <a:lnTo>
                        <a:pt x="521" y="368"/>
                      </a:lnTo>
                      <a:lnTo>
                        <a:pt x="520" y="358"/>
                      </a:lnTo>
                      <a:lnTo>
                        <a:pt x="520" y="358"/>
                      </a:lnTo>
                      <a:lnTo>
                        <a:pt x="488" y="385"/>
                      </a:lnTo>
                      <a:lnTo>
                        <a:pt x="458" y="410"/>
                      </a:lnTo>
                      <a:lnTo>
                        <a:pt x="426" y="432"/>
                      </a:lnTo>
                      <a:lnTo>
                        <a:pt x="394" y="452"/>
                      </a:lnTo>
                      <a:lnTo>
                        <a:pt x="362" y="470"/>
                      </a:lnTo>
                      <a:lnTo>
                        <a:pt x="332" y="485"/>
                      </a:lnTo>
                      <a:lnTo>
                        <a:pt x="300" y="497"/>
                      </a:lnTo>
                      <a:lnTo>
                        <a:pt x="270" y="507"/>
                      </a:lnTo>
                      <a:lnTo>
                        <a:pt x="242" y="514"/>
                      </a:lnTo>
                      <a:lnTo>
                        <a:pt x="213" y="517"/>
                      </a:lnTo>
                      <a:lnTo>
                        <a:pt x="186" y="519"/>
                      </a:lnTo>
                      <a:lnTo>
                        <a:pt x="161" y="517"/>
                      </a:lnTo>
                      <a:lnTo>
                        <a:pt x="138" y="512"/>
                      </a:lnTo>
                      <a:lnTo>
                        <a:pt x="118" y="505"/>
                      </a:lnTo>
                      <a:lnTo>
                        <a:pt x="98" y="494"/>
                      </a:lnTo>
                      <a:lnTo>
                        <a:pt x="89" y="487"/>
                      </a:lnTo>
                      <a:lnTo>
                        <a:pt x="81" y="480"/>
                      </a:lnTo>
                      <a:lnTo>
                        <a:pt x="81" y="480"/>
                      </a:lnTo>
                      <a:lnTo>
                        <a:pt x="72" y="472"/>
                      </a:lnTo>
                      <a:lnTo>
                        <a:pt x="66" y="462"/>
                      </a:lnTo>
                      <a:lnTo>
                        <a:pt x="61" y="452"/>
                      </a:lnTo>
                      <a:lnTo>
                        <a:pt x="54" y="442"/>
                      </a:lnTo>
                      <a:lnTo>
                        <a:pt x="47" y="420"/>
                      </a:lnTo>
                      <a:lnTo>
                        <a:pt x="42" y="395"/>
                      </a:lnTo>
                      <a:lnTo>
                        <a:pt x="41" y="368"/>
                      </a:lnTo>
                      <a:lnTo>
                        <a:pt x="44" y="340"/>
                      </a:lnTo>
                      <a:lnTo>
                        <a:pt x="49" y="311"/>
                      </a:lnTo>
                      <a:lnTo>
                        <a:pt x="57" y="279"/>
                      </a:lnTo>
                      <a:lnTo>
                        <a:pt x="67" y="248"/>
                      </a:lnTo>
                      <a:lnTo>
                        <a:pt x="82" y="216"/>
                      </a:lnTo>
                      <a:lnTo>
                        <a:pt x="99" y="184"/>
                      </a:lnTo>
                      <a:lnTo>
                        <a:pt x="118" y="151"/>
                      </a:lnTo>
                      <a:lnTo>
                        <a:pt x="141" y="117"/>
                      </a:lnTo>
                      <a:lnTo>
                        <a:pt x="166" y="85"/>
                      </a:lnTo>
                      <a:lnTo>
                        <a:pt x="193" y="53"/>
                      </a:lnTo>
                      <a:lnTo>
                        <a:pt x="223" y="22"/>
                      </a:lnTo>
                      <a:lnTo>
                        <a:pt x="223" y="22"/>
                      </a:lnTo>
                      <a:lnTo>
                        <a:pt x="237" y="8"/>
                      </a:lnTo>
                      <a:lnTo>
                        <a:pt x="237" y="8"/>
                      </a:lnTo>
                      <a:lnTo>
                        <a:pt x="230" y="8"/>
                      </a:lnTo>
                      <a:lnTo>
                        <a:pt x="223" y="7"/>
                      </a:lnTo>
                      <a:lnTo>
                        <a:pt x="216" y="3"/>
                      </a:lnTo>
                      <a:lnTo>
                        <a:pt x="213" y="0"/>
                      </a:lnTo>
                      <a:lnTo>
                        <a:pt x="213" y="0"/>
                      </a:lnTo>
                      <a:lnTo>
                        <a:pt x="211" y="0"/>
                      </a:lnTo>
                      <a:lnTo>
                        <a:pt x="211" y="0"/>
                      </a:lnTo>
                      <a:lnTo>
                        <a:pt x="206" y="5"/>
                      </a:lnTo>
                      <a:lnTo>
                        <a:pt x="206" y="5"/>
                      </a:lnTo>
                      <a:lnTo>
                        <a:pt x="173" y="40"/>
                      </a:lnTo>
                      <a:lnTo>
                        <a:pt x="141" y="77"/>
                      </a:lnTo>
                      <a:lnTo>
                        <a:pt x="113" y="114"/>
                      </a:lnTo>
                      <a:lnTo>
                        <a:pt x="88" y="151"/>
                      </a:lnTo>
                      <a:lnTo>
                        <a:pt x="66" y="189"/>
                      </a:lnTo>
                      <a:lnTo>
                        <a:pt x="46" y="226"/>
                      </a:lnTo>
                      <a:lnTo>
                        <a:pt x="31" y="263"/>
                      </a:lnTo>
                      <a:lnTo>
                        <a:pt x="17" y="298"/>
                      </a:lnTo>
                      <a:lnTo>
                        <a:pt x="9" y="333"/>
                      </a:lnTo>
                      <a:lnTo>
                        <a:pt x="2" y="366"/>
                      </a:lnTo>
                      <a:lnTo>
                        <a:pt x="0" y="398"/>
                      </a:lnTo>
                      <a:lnTo>
                        <a:pt x="2" y="428"/>
                      </a:lnTo>
                      <a:lnTo>
                        <a:pt x="4" y="442"/>
                      </a:lnTo>
                      <a:lnTo>
                        <a:pt x="7" y="457"/>
                      </a:lnTo>
                      <a:lnTo>
                        <a:pt x="10" y="469"/>
                      </a:lnTo>
                      <a:lnTo>
                        <a:pt x="16" y="482"/>
                      </a:lnTo>
                      <a:lnTo>
                        <a:pt x="22" y="494"/>
                      </a:lnTo>
                      <a:lnTo>
                        <a:pt x="29" y="505"/>
                      </a:lnTo>
                      <a:lnTo>
                        <a:pt x="36" y="515"/>
                      </a:lnTo>
                      <a:lnTo>
                        <a:pt x="46" y="525"/>
                      </a:lnTo>
                      <a:lnTo>
                        <a:pt x="46" y="525"/>
                      </a:lnTo>
                      <a:lnTo>
                        <a:pt x="54" y="534"/>
                      </a:lnTo>
                      <a:lnTo>
                        <a:pt x="64" y="540"/>
                      </a:lnTo>
                      <a:lnTo>
                        <a:pt x="76" y="547"/>
                      </a:lnTo>
                      <a:lnTo>
                        <a:pt x="86" y="554"/>
                      </a:lnTo>
                      <a:lnTo>
                        <a:pt x="99" y="559"/>
                      </a:lnTo>
                      <a:lnTo>
                        <a:pt x="111" y="562"/>
                      </a:lnTo>
                      <a:lnTo>
                        <a:pt x="138" y="567"/>
                      </a:lnTo>
                      <a:lnTo>
                        <a:pt x="166" y="569"/>
                      </a:lnTo>
                      <a:lnTo>
                        <a:pt x="196" y="567"/>
                      </a:lnTo>
                      <a:lnTo>
                        <a:pt x="230" y="562"/>
                      </a:lnTo>
                      <a:lnTo>
                        <a:pt x="262" y="556"/>
                      </a:lnTo>
                      <a:lnTo>
                        <a:pt x="297" y="544"/>
                      </a:lnTo>
                      <a:lnTo>
                        <a:pt x="332" y="529"/>
                      </a:lnTo>
                      <a:lnTo>
                        <a:pt x="367" y="512"/>
                      </a:lnTo>
                      <a:lnTo>
                        <a:pt x="404" y="492"/>
                      </a:lnTo>
                      <a:lnTo>
                        <a:pt x="439" y="469"/>
                      </a:lnTo>
                      <a:lnTo>
                        <a:pt x="476" y="442"/>
                      </a:lnTo>
                      <a:lnTo>
                        <a:pt x="511" y="413"/>
                      </a:lnTo>
                      <a:lnTo>
                        <a:pt x="546" y="383"/>
                      </a:lnTo>
                      <a:lnTo>
                        <a:pt x="546" y="383"/>
                      </a:lnTo>
                      <a:lnTo>
                        <a:pt x="535" y="380"/>
                      </a:lnTo>
                      <a:lnTo>
                        <a:pt x="530" y="378"/>
                      </a:lnTo>
                      <a:lnTo>
                        <a:pt x="526" y="375"/>
                      </a:lnTo>
                      <a:lnTo>
                        <a:pt x="526" y="375"/>
                      </a:lnTo>
                      <a:close/>
                    </a:path>
                  </a:pathLst>
                </a:custGeom>
                <a:solidFill>
                  <a:srgbClr val="1A1A1A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grpSp>
            <p:nvGrpSpPr>
              <p:cNvPr id="1811" name="Group 1257"/>
              <p:cNvGrpSpPr/>
              <p:nvPr/>
            </p:nvGrpSpPr>
            <p:grpSpPr>
              <a:xfrm rot="2597290">
                <a:off x="3410238" y="549640"/>
                <a:ext cx="785818" cy="1090618"/>
                <a:chOff x="5072066" y="428604"/>
                <a:chExt cx="785818" cy="1090618"/>
              </a:xfrm>
              <a:solidFill>
                <a:srgbClr val="C0504D"/>
              </a:solidFill>
            </p:grpSpPr>
            <p:sp>
              <p:nvSpPr>
                <p:cNvPr id="1812" name="Moon 1811"/>
                <p:cNvSpPr/>
                <p:nvPr/>
              </p:nvSpPr>
              <p:spPr>
                <a:xfrm>
                  <a:off x="5072066" y="428604"/>
                  <a:ext cx="357190" cy="1090618"/>
                </a:xfrm>
                <a:prstGeom prst="moon">
                  <a:avLst>
                    <a:gd name="adj" fmla="val 22431"/>
                  </a:avLst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813" name="Moon 1812"/>
                <p:cNvSpPr/>
                <p:nvPr/>
              </p:nvSpPr>
              <p:spPr>
                <a:xfrm>
                  <a:off x="5214942" y="500042"/>
                  <a:ext cx="357190" cy="885828"/>
                </a:xfrm>
                <a:prstGeom prst="moon">
                  <a:avLst>
                    <a:gd name="adj" fmla="val 22431"/>
                  </a:avLst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814" name="Moon 1813"/>
                <p:cNvSpPr/>
                <p:nvPr/>
              </p:nvSpPr>
              <p:spPr>
                <a:xfrm>
                  <a:off x="5357818" y="642918"/>
                  <a:ext cx="357190" cy="681038"/>
                </a:xfrm>
                <a:prstGeom prst="moon">
                  <a:avLst>
                    <a:gd name="adj" fmla="val 22431"/>
                  </a:avLst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815" name="Moon 1814"/>
                <p:cNvSpPr/>
                <p:nvPr/>
              </p:nvSpPr>
              <p:spPr>
                <a:xfrm>
                  <a:off x="5500694" y="714356"/>
                  <a:ext cx="357190" cy="476248"/>
                </a:xfrm>
                <a:prstGeom prst="moon">
                  <a:avLst>
                    <a:gd name="adj" fmla="val 22431"/>
                  </a:avLst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1850" name="Bent Arrow 1849"/>
          <p:cNvSpPr/>
          <p:nvPr/>
        </p:nvSpPr>
        <p:spPr>
          <a:xfrm>
            <a:off x="6357950" y="2247910"/>
            <a:ext cx="571504" cy="1643074"/>
          </a:xfrm>
          <a:prstGeom prst="bentArrow">
            <a:avLst>
              <a:gd name="adj1" fmla="val 22612"/>
              <a:gd name="adj2" fmla="val 25000"/>
              <a:gd name="adj3" fmla="val 25000"/>
              <a:gd name="adj4" fmla="val 43750"/>
            </a:avLst>
          </a:prstGeom>
          <a:solidFill>
            <a:srgbClr val="1F497D">
              <a:lumMod val="60000"/>
              <a:lumOff val="40000"/>
            </a:srgbClr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51" name="Bent Arrow 1850"/>
          <p:cNvSpPr/>
          <p:nvPr/>
        </p:nvSpPr>
        <p:spPr>
          <a:xfrm flipV="1">
            <a:off x="6357950" y="3890984"/>
            <a:ext cx="571504" cy="1714512"/>
          </a:xfrm>
          <a:prstGeom prst="bentArrow">
            <a:avLst>
              <a:gd name="adj1" fmla="val 22612"/>
              <a:gd name="adj2" fmla="val 25000"/>
              <a:gd name="adj3" fmla="val 25000"/>
              <a:gd name="adj4" fmla="val 43750"/>
            </a:avLst>
          </a:prstGeom>
          <a:solidFill>
            <a:srgbClr val="1F497D">
              <a:lumMod val="60000"/>
              <a:lumOff val="40000"/>
            </a:srgbClr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1853" name="Group 1852"/>
          <p:cNvGrpSpPr/>
          <p:nvPr/>
        </p:nvGrpSpPr>
        <p:grpSpPr>
          <a:xfrm>
            <a:off x="3571868" y="2605100"/>
            <a:ext cx="714380" cy="785818"/>
            <a:chOff x="500034" y="5072074"/>
            <a:chExt cx="857256" cy="928694"/>
          </a:xfrm>
        </p:grpSpPr>
        <p:sp>
          <p:nvSpPr>
            <p:cNvPr id="1854" name="Rectangle 1853"/>
            <p:cNvSpPr/>
            <p:nvPr/>
          </p:nvSpPr>
          <p:spPr>
            <a:xfrm>
              <a:off x="500034" y="5072074"/>
              <a:ext cx="857256" cy="928694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solidFill>
                <a:srgbClr val="4F81BD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1855" name="Group 902"/>
            <p:cNvGrpSpPr/>
            <p:nvPr/>
          </p:nvGrpSpPr>
          <p:grpSpPr>
            <a:xfrm>
              <a:off x="571472" y="5143512"/>
              <a:ext cx="714380" cy="785818"/>
              <a:chOff x="571472" y="5143512"/>
              <a:chExt cx="714380" cy="785818"/>
            </a:xfrm>
          </p:grpSpPr>
          <p:cxnSp>
            <p:nvCxnSpPr>
              <p:cNvPr id="1856" name="Straight Connector 1855"/>
              <p:cNvCxnSpPr>
                <a:stCxn id="1861" idx="2"/>
                <a:endCxn id="1862" idx="0"/>
              </p:cNvCxnSpPr>
              <p:nvPr/>
            </p:nvCxnSpPr>
            <p:spPr>
              <a:xfrm rot="5400000">
                <a:off x="714348" y="5286388"/>
                <a:ext cx="142876" cy="142876"/>
              </a:xfrm>
              <a:prstGeom prst="line">
                <a:avLst/>
              </a:prstGeom>
              <a:noFill/>
              <a:ln w="2857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</p:cxnSp>
          <p:cxnSp>
            <p:nvCxnSpPr>
              <p:cNvPr id="1857" name="Straight Connector 1856"/>
              <p:cNvCxnSpPr>
                <a:stCxn id="1861" idx="2"/>
                <a:endCxn id="1863" idx="1"/>
              </p:cNvCxnSpPr>
              <p:nvPr/>
            </p:nvCxnSpPr>
            <p:spPr>
              <a:xfrm rot="16200000" flipH="1">
                <a:off x="857224" y="5286388"/>
                <a:ext cx="163800" cy="163800"/>
              </a:xfrm>
              <a:prstGeom prst="line">
                <a:avLst/>
              </a:prstGeom>
              <a:noFill/>
              <a:ln w="2857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</p:cxnSp>
          <p:cxnSp>
            <p:nvCxnSpPr>
              <p:cNvPr id="1858" name="Straight Connector 1857"/>
              <p:cNvCxnSpPr>
                <a:stCxn id="1863" idx="4"/>
                <a:endCxn id="1866" idx="0"/>
              </p:cNvCxnSpPr>
              <p:nvPr/>
            </p:nvCxnSpPr>
            <p:spPr>
              <a:xfrm rot="16200000" flipH="1">
                <a:off x="1071538" y="5572140"/>
                <a:ext cx="142876" cy="142876"/>
              </a:xfrm>
              <a:prstGeom prst="line">
                <a:avLst/>
              </a:prstGeom>
              <a:noFill/>
              <a:ln w="2857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</p:cxnSp>
          <p:cxnSp>
            <p:nvCxnSpPr>
              <p:cNvPr id="1859" name="Straight Connector 1858"/>
              <p:cNvCxnSpPr>
                <a:stCxn id="1863" idx="4"/>
                <a:endCxn id="1865" idx="0"/>
              </p:cNvCxnSpPr>
              <p:nvPr/>
            </p:nvCxnSpPr>
            <p:spPr>
              <a:xfrm rot="5400000">
                <a:off x="928662" y="5572140"/>
                <a:ext cx="142876" cy="142876"/>
              </a:xfrm>
              <a:prstGeom prst="line">
                <a:avLst/>
              </a:prstGeom>
              <a:noFill/>
              <a:ln w="2857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</p:cxnSp>
          <p:cxnSp>
            <p:nvCxnSpPr>
              <p:cNvPr id="1860" name="Straight Connector 1859"/>
              <p:cNvCxnSpPr>
                <a:stCxn id="1862" idx="4"/>
                <a:endCxn id="1864" idx="0"/>
              </p:cNvCxnSpPr>
              <p:nvPr/>
            </p:nvCxnSpPr>
            <p:spPr>
              <a:xfrm rot="5400000">
                <a:off x="607191" y="5607859"/>
                <a:ext cx="142876" cy="71438"/>
              </a:xfrm>
              <a:prstGeom prst="line">
                <a:avLst/>
              </a:prstGeom>
              <a:noFill/>
              <a:ln w="2857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</p:cxnSp>
          <p:sp>
            <p:nvSpPr>
              <p:cNvPr id="1861" name="Rectangle 1860"/>
              <p:cNvSpPr/>
              <p:nvPr/>
            </p:nvSpPr>
            <p:spPr>
              <a:xfrm>
                <a:off x="785786" y="5143512"/>
                <a:ext cx="142876" cy="142876"/>
              </a:xfrm>
              <a:prstGeom prst="rect">
                <a:avLst/>
              </a:prstGeom>
              <a:solidFill>
                <a:srgbClr val="4F81BD"/>
              </a:solidFill>
              <a:ln w="25400" cap="flat" cmpd="sng" algn="ctr">
                <a:noFill/>
                <a:prstDash val="solid"/>
              </a:ln>
              <a:effectLst/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862" name="Oval 1861"/>
              <p:cNvSpPr/>
              <p:nvPr/>
            </p:nvSpPr>
            <p:spPr>
              <a:xfrm>
                <a:off x="642910" y="5429264"/>
                <a:ext cx="142876" cy="142876"/>
              </a:xfrm>
              <a:prstGeom prst="ellipse">
                <a:avLst/>
              </a:prstGeom>
              <a:solidFill>
                <a:srgbClr val="FF0000"/>
              </a:solidFill>
              <a:ln w="25400" cap="flat" cmpd="sng" algn="ctr">
                <a:noFill/>
                <a:prstDash val="solid"/>
              </a:ln>
              <a:effectLst/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863" name="Oval 1862"/>
              <p:cNvSpPr/>
              <p:nvPr/>
            </p:nvSpPr>
            <p:spPr>
              <a:xfrm>
                <a:off x="1000100" y="5429264"/>
                <a:ext cx="142876" cy="142876"/>
              </a:xfrm>
              <a:prstGeom prst="ellipse">
                <a:avLst/>
              </a:prstGeom>
              <a:solidFill>
                <a:srgbClr val="FF0000"/>
              </a:solidFill>
              <a:ln w="25400" cap="flat" cmpd="sng" algn="ctr">
                <a:noFill/>
                <a:prstDash val="solid"/>
              </a:ln>
              <a:effectLst/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864" name="Isosceles Triangle 1863"/>
              <p:cNvSpPr/>
              <p:nvPr/>
            </p:nvSpPr>
            <p:spPr>
              <a:xfrm>
                <a:off x="571472" y="5715016"/>
                <a:ext cx="142876" cy="214314"/>
              </a:xfrm>
              <a:prstGeom prst="triangle">
                <a:avLst/>
              </a:prstGeom>
              <a:solidFill>
                <a:srgbClr val="92D050"/>
              </a:solidFill>
              <a:ln w="25400" cap="flat" cmpd="sng" algn="ctr">
                <a:noFill/>
                <a:prstDash val="solid"/>
              </a:ln>
              <a:effectLst/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865" name="Isosceles Triangle 1864"/>
              <p:cNvSpPr/>
              <p:nvPr/>
            </p:nvSpPr>
            <p:spPr>
              <a:xfrm>
                <a:off x="857224" y="5715016"/>
                <a:ext cx="142876" cy="214314"/>
              </a:xfrm>
              <a:prstGeom prst="triangle">
                <a:avLst/>
              </a:prstGeom>
              <a:solidFill>
                <a:srgbClr val="92D050"/>
              </a:solidFill>
              <a:ln w="25400" cap="flat" cmpd="sng" algn="ctr">
                <a:noFill/>
                <a:prstDash val="solid"/>
              </a:ln>
              <a:effectLst/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866" name="Isosceles Triangle 1865"/>
              <p:cNvSpPr/>
              <p:nvPr/>
            </p:nvSpPr>
            <p:spPr>
              <a:xfrm>
                <a:off x="1142976" y="5715016"/>
                <a:ext cx="142876" cy="214314"/>
              </a:xfrm>
              <a:prstGeom prst="triangle">
                <a:avLst/>
              </a:prstGeom>
              <a:solidFill>
                <a:srgbClr val="92D050"/>
              </a:solidFill>
              <a:ln w="25400" cap="flat" cmpd="sng" algn="ctr">
                <a:noFill/>
                <a:prstDash val="solid"/>
              </a:ln>
              <a:effectLst/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sp>
        <p:nvSpPr>
          <p:cNvPr id="1867" name="TextBox 1866"/>
          <p:cNvSpPr txBox="1"/>
          <p:nvPr/>
        </p:nvSpPr>
        <p:spPr>
          <a:xfrm>
            <a:off x="3428992" y="2319348"/>
            <a:ext cx="10358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>
                <a:latin typeface="Arial Narrow" pitchFamily="34" charset="0"/>
              </a:rPr>
              <a:t>System Model</a:t>
            </a:r>
            <a:endParaRPr lang="en-GB" sz="1200" b="1" dirty="0">
              <a:latin typeface="Arial Narrow" pitchFamily="34" charset="0"/>
            </a:endParaRPr>
          </a:p>
        </p:txBody>
      </p:sp>
      <p:sp>
        <p:nvSpPr>
          <p:cNvPr id="2300" name="Rounded Rectangle 2299"/>
          <p:cNvSpPr/>
          <p:nvPr/>
        </p:nvSpPr>
        <p:spPr>
          <a:xfrm>
            <a:off x="1928794" y="3676670"/>
            <a:ext cx="1143008" cy="428628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Arial" pitchFamily="34" charset="0"/>
                <a:cs typeface="Arial" pitchFamily="34" charset="0"/>
              </a:rPr>
              <a:t>Input</a:t>
            </a:r>
            <a:endParaRPr lang="en-GB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01" name="Rounded Rectangle 2300"/>
          <p:cNvSpPr/>
          <p:nvPr/>
        </p:nvSpPr>
        <p:spPr>
          <a:xfrm>
            <a:off x="3357554" y="3676670"/>
            <a:ext cx="1143008" cy="428628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Arial" pitchFamily="34" charset="0"/>
                <a:cs typeface="Arial" pitchFamily="34" charset="0"/>
              </a:rPr>
              <a:t>Simulation</a:t>
            </a:r>
            <a:endParaRPr lang="en-GB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02" name="Rounded Rectangle 2301"/>
          <p:cNvSpPr/>
          <p:nvPr/>
        </p:nvSpPr>
        <p:spPr>
          <a:xfrm>
            <a:off x="4786314" y="3676670"/>
            <a:ext cx="1143008" cy="428628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Arial" pitchFamily="34" charset="0"/>
                <a:cs typeface="Arial" pitchFamily="34" charset="0"/>
              </a:rPr>
              <a:t>Rendering</a:t>
            </a:r>
            <a:endParaRPr lang="en-GB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06" name="Right Arrow 2305"/>
          <p:cNvSpPr/>
          <p:nvPr/>
        </p:nvSpPr>
        <p:spPr>
          <a:xfrm>
            <a:off x="1428728" y="3819546"/>
            <a:ext cx="500066" cy="285752"/>
          </a:xfrm>
          <a:prstGeom prst="rightArrow">
            <a:avLst/>
          </a:prstGeom>
          <a:solidFill>
            <a:srgbClr val="4F81BD"/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07" name="Right Arrow 2306"/>
          <p:cNvSpPr/>
          <p:nvPr/>
        </p:nvSpPr>
        <p:spPr>
          <a:xfrm>
            <a:off x="6000760" y="3748108"/>
            <a:ext cx="500066" cy="285752"/>
          </a:xfrm>
          <a:prstGeom prst="rightArrow">
            <a:avLst/>
          </a:prstGeom>
          <a:solidFill>
            <a:srgbClr val="4F81BD"/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09" name="Right Arrow 2308"/>
          <p:cNvSpPr/>
          <p:nvPr/>
        </p:nvSpPr>
        <p:spPr>
          <a:xfrm>
            <a:off x="3071802" y="3748108"/>
            <a:ext cx="285752" cy="285752"/>
          </a:xfrm>
          <a:prstGeom prst="rightArrow">
            <a:avLst/>
          </a:prstGeom>
          <a:solidFill>
            <a:srgbClr val="C00000"/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10" name="Right Arrow 2309"/>
          <p:cNvSpPr/>
          <p:nvPr/>
        </p:nvSpPr>
        <p:spPr>
          <a:xfrm>
            <a:off x="4500562" y="3748108"/>
            <a:ext cx="285752" cy="285752"/>
          </a:xfrm>
          <a:prstGeom prst="rightArrow">
            <a:avLst/>
          </a:prstGeom>
          <a:solidFill>
            <a:srgbClr val="C00000"/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2324" name="Group 2323"/>
          <p:cNvGrpSpPr/>
          <p:nvPr/>
        </p:nvGrpSpPr>
        <p:grpSpPr>
          <a:xfrm>
            <a:off x="857224" y="4033860"/>
            <a:ext cx="785818" cy="1285884"/>
            <a:chOff x="857224" y="3429000"/>
            <a:chExt cx="785818" cy="1285884"/>
          </a:xfrm>
        </p:grpSpPr>
        <p:sp>
          <p:nvSpPr>
            <p:cNvPr id="2311" name="Oval 2310"/>
            <p:cNvSpPr/>
            <p:nvPr/>
          </p:nvSpPr>
          <p:spPr>
            <a:xfrm>
              <a:off x="857224" y="4357694"/>
              <a:ext cx="428628" cy="35719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1</a:t>
              </a:r>
              <a:endParaRPr lang="en-GB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313" name="Straight Arrow Connector 2312"/>
            <p:cNvCxnSpPr/>
            <p:nvPr/>
          </p:nvCxnSpPr>
          <p:spPr>
            <a:xfrm rot="5400000" flipH="1" flipV="1">
              <a:off x="892943" y="3607595"/>
              <a:ext cx="928694" cy="571504"/>
            </a:xfrm>
            <a:prstGeom prst="straightConnector1">
              <a:avLst/>
            </a:prstGeom>
            <a:ln w="38100">
              <a:solidFill>
                <a:srgbClr val="C00000"/>
              </a:solidFill>
              <a:headEnd type="none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16" name="Group 2315"/>
          <p:cNvGrpSpPr/>
          <p:nvPr/>
        </p:nvGrpSpPr>
        <p:grpSpPr>
          <a:xfrm>
            <a:off x="2571736" y="4638720"/>
            <a:ext cx="642942" cy="1071570"/>
            <a:chOff x="1009624" y="4043384"/>
            <a:chExt cx="642942" cy="1071570"/>
          </a:xfrm>
        </p:grpSpPr>
        <p:sp>
          <p:nvSpPr>
            <p:cNvPr id="2314" name="Oval 2313"/>
            <p:cNvSpPr/>
            <p:nvPr/>
          </p:nvSpPr>
          <p:spPr>
            <a:xfrm>
              <a:off x="1009624" y="4510094"/>
              <a:ext cx="428628" cy="35719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2</a:t>
              </a:r>
              <a:endParaRPr lang="en-GB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315" name="Straight Arrow Connector 2314"/>
            <p:cNvCxnSpPr>
              <a:endCxn id="2309" idx="2"/>
            </p:cNvCxnSpPr>
            <p:nvPr/>
          </p:nvCxnSpPr>
          <p:spPr>
            <a:xfrm rot="5400000" flipH="1" flipV="1">
              <a:off x="902467" y="4364855"/>
              <a:ext cx="1071570" cy="428628"/>
            </a:xfrm>
            <a:prstGeom prst="straightConnector1">
              <a:avLst/>
            </a:prstGeom>
            <a:ln w="38100">
              <a:solidFill>
                <a:srgbClr val="C00000"/>
              </a:solidFill>
              <a:headEnd type="none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19" name="Group 2318"/>
          <p:cNvGrpSpPr/>
          <p:nvPr/>
        </p:nvGrpSpPr>
        <p:grpSpPr>
          <a:xfrm>
            <a:off x="4643438" y="4638720"/>
            <a:ext cx="571504" cy="1285884"/>
            <a:chOff x="866748" y="3829070"/>
            <a:chExt cx="571504" cy="1285884"/>
          </a:xfrm>
        </p:grpSpPr>
        <p:sp>
          <p:nvSpPr>
            <p:cNvPr id="2320" name="Oval 2319"/>
            <p:cNvSpPr/>
            <p:nvPr/>
          </p:nvSpPr>
          <p:spPr>
            <a:xfrm>
              <a:off x="1009624" y="4510094"/>
              <a:ext cx="428628" cy="35719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3</a:t>
              </a:r>
              <a:endParaRPr lang="en-GB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321" name="Straight Arrow Connector 2320"/>
            <p:cNvCxnSpPr>
              <a:endCxn id="2310" idx="2"/>
            </p:cNvCxnSpPr>
            <p:nvPr/>
          </p:nvCxnSpPr>
          <p:spPr>
            <a:xfrm rot="16200000" flipV="1">
              <a:off x="402401" y="4293417"/>
              <a:ext cx="1285884" cy="357190"/>
            </a:xfrm>
            <a:prstGeom prst="straightConnector1">
              <a:avLst/>
            </a:prstGeom>
            <a:ln w="38100">
              <a:solidFill>
                <a:srgbClr val="C00000"/>
              </a:solidFill>
              <a:headEnd type="none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715121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8" name="Rectangle 2307"/>
          <p:cNvSpPr/>
          <p:nvPr/>
        </p:nvSpPr>
        <p:spPr>
          <a:xfrm>
            <a:off x="1785918" y="1714488"/>
            <a:ext cx="4286280" cy="2428892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r"/>
            <a:r>
              <a:rPr lang="en-GB" sz="1200" b="1" dirty="0" smtClean="0">
                <a:latin typeface="Arial" pitchFamily="34" charset="0"/>
                <a:cs typeface="Arial" pitchFamily="34" charset="0"/>
              </a:rPr>
              <a:t>Application</a:t>
            </a:r>
            <a:endParaRPr lang="en-GB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Latency and Jitter : Networked Host</a:t>
            </a:r>
            <a:endParaRPr lang="en-GB" dirty="0"/>
          </a:p>
        </p:txBody>
      </p:sp>
      <p:sp>
        <p:nvSpPr>
          <p:cNvPr id="1704" name="Oval 1703"/>
          <p:cNvSpPr/>
          <p:nvPr/>
        </p:nvSpPr>
        <p:spPr>
          <a:xfrm>
            <a:off x="571472" y="3160170"/>
            <a:ext cx="1000132" cy="357190"/>
          </a:xfrm>
          <a:prstGeom prst="ellipse">
            <a:avLst/>
          </a:prstGeom>
          <a:solidFill>
            <a:srgbClr val="4F81BD"/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2" name="Group 2297"/>
          <p:cNvGrpSpPr/>
          <p:nvPr/>
        </p:nvGrpSpPr>
        <p:grpSpPr>
          <a:xfrm>
            <a:off x="6786578" y="3714752"/>
            <a:ext cx="1905000" cy="1917700"/>
            <a:chOff x="3143240" y="2071678"/>
            <a:chExt cx="1905000" cy="1917700"/>
          </a:xfrm>
        </p:grpSpPr>
        <p:sp>
          <p:nvSpPr>
            <p:cNvPr id="1706" name="Oval 1705"/>
            <p:cNvSpPr/>
            <p:nvPr/>
          </p:nvSpPr>
          <p:spPr>
            <a:xfrm>
              <a:off x="3643306" y="3500438"/>
              <a:ext cx="1000132" cy="357190"/>
            </a:xfrm>
            <a:prstGeom prst="ellipse">
              <a:avLst/>
            </a:prstGeom>
            <a:solidFill>
              <a:srgbClr val="4F81BD"/>
            </a:solidFill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4" name="Group 1777"/>
            <p:cNvGrpSpPr/>
            <p:nvPr/>
          </p:nvGrpSpPr>
          <p:grpSpPr>
            <a:xfrm flipH="1">
              <a:off x="3143240" y="2071678"/>
              <a:ext cx="1905000" cy="1917700"/>
              <a:chOff x="3286116" y="2285992"/>
              <a:chExt cx="1905000" cy="1917700"/>
            </a:xfrm>
          </p:grpSpPr>
          <p:pic>
            <p:nvPicPr>
              <p:cNvPr id="1779" name="Picture 2" descr="C:\Users\ManuelOliveira\AppData\Local\Microsoft\Windows\Temporary Internet Files\Content.IE5\ZGXR4OEV\MCj04315660000[1]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3286116" y="2285992"/>
                <a:ext cx="1905000" cy="1917700"/>
              </a:xfrm>
              <a:prstGeom prst="rect">
                <a:avLst/>
              </a:prstGeom>
              <a:noFill/>
            </p:spPr>
          </p:pic>
          <p:grpSp>
            <p:nvGrpSpPr>
              <p:cNvPr id="5" name="Group 1"/>
              <p:cNvGrpSpPr/>
              <p:nvPr/>
            </p:nvGrpSpPr>
            <p:grpSpPr>
              <a:xfrm rot="500671">
                <a:off x="3586911" y="2551028"/>
                <a:ext cx="1114039" cy="890107"/>
                <a:chOff x="3857562" y="2000240"/>
                <a:chExt cx="4572090" cy="3357586"/>
              </a:xfrm>
            </p:grpSpPr>
            <p:sp>
              <p:nvSpPr>
                <p:cNvPr id="1781" name="Rectangle 1780"/>
                <p:cNvSpPr/>
                <p:nvPr/>
              </p:nvSpPr>
              <p:spPr>
                <a:xfrm>
                  <a:off x="3857620" y="2000240"/>
                  <a:ext cx="4572032" cy="3357586"/>
                </a:xfrm>
                <a:prstGeom prst="rect">
                  <a:avLst/>
                </a:prstGeom>
                <a:solidFill>
                  <a:srgbClr val="4F81BD">
                    <a:lumMod val="60000"/>
                    <a:lumOff val="40000"/>
                  </a:srgbClr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782" name="Freeform 1781"/>
                <p:cNvSpPr/>
                <p:nvPr/>
              </p:nvSpPr>
              <p:spPr>
                <a:xfrm>
                  <a:off x="3857562" y="2073500"/>
                  <a:ext cx="4562803" cy="2466860"/>
                </a:xfrm>
                <a:custGeom>
                  <a:avLst/>
                  <a:gdLst>
                    <a:gd name="connsiteX0" fmla="*/ 0 w 5177307"/>
                    <a:gd name="connsiteY0" fmla="*/ 1365160 h 3284112"/>
                    <a:gd name="connsiteX1" fmla="*/ 1068947 w 5177307"/>
                    <a:gd name="connsiteY1" fmla="*/ 0 h 3284112"/>
                    <a:gd name="connsiteX2" fmla="*/ 1506828 w 5177307"/>
                    <a:gd name="connsiteY2" fmla="*/ 1056067 h 3284112"/>
                    <a:gd name="connsiteX3" fmla="*/ 2318197 w 5177307"/>
                    <a:gd name="connsiteY3" fmla="*/ 25757 h 3284112"/>
                    <a:gd name="connsiteX4" fmla="*/ 3593206 w 5177307"/>
                    <a:gd name="connsiteY4" fmla="*/ 1841678 h 3284112"/>
                    <a:gd name="connsiteX5" fmla="*/ 4146997 w 5177307"/>
                    <a:gd name="connsiteY5" fmla="*/ 734095 h 3284112"/>
                    <a:gd name="connsiteX6" fmla="*/ 4584879 w 5177307"/>
                    <a:gd name="connsiteY6" fmla="*/ 1506828 h 3284112"/>
                    <a:gd name="connsiteX7" fmla="*/ 4584879 w 5177307"/>
                    <a:gd name="connsiteY7" fmla="*/ 3284112 h 3284112"/>
                    <a:gd name="connsiteX8" fmla="*/ 0 w 5177307"/>
                    <a:gd name="connsiteY8" fmla="*/ 1365160 h 3284112"/>
                    <a:gd name="connsiteX0" fmla="*/ 0 w 5389809"/>
                    <a:gd name="connsiteY0" fmla="*/ 1365160 h 3498760"/>
                    <a:gd name="connsiteX1" fmla="*/ 1068947 w 5389809"/>
                    <a:gd name="connsiteY1" fmla="*/ 0 h 3498760"/>
                    <a:gd name="connsiteX2" fmla="*/ 1506828 w 5389809"/>
                    <a:gd name="connsiteY2" fmla="*/ 1056067 h 3498760"/>
                    <a:gd name="connsiteX3" fmla="*/ 2318197 w 5389809"/>
                    <a:gd name="connsiteY3" fmla="*/ 25757 h 3498760"/>
                    <a:gd name="connsiteX4" fmla="*/ 3593206 w 5389809"/>
                    <a:gd name="connsiteY4" fmla="*/ 1841678 h 3498760"/>
                    <a:gd name="connsiteX5" fmla="*/ 4146997 w 5389809"/>
                    <a:gd name="connsiteY5" fmla="*/ 734095 h 3498760"/>
                    <a:gd name="connsiteX6" fmla="*/ 4584879 w 5389809"/>
                    <a:gd name="connsiteY6" fmla="*/ 1506828 h 3498760"/>
                    <a:gd name="connsiteX7" fmla="*/ 4829578 w 5389809"/>
                    <a:gd name="connsiteY7" fmla="*/ 2653047 h 3498760"/>
                    <a:gd name="connsiteX8" fmla="*/ 4584879 w 5389809"/>
                    <a:gd name="connsiteY8" fmla="*/ 3284112 h 3498760"/>
                    <a:gd name="connsiteX9" fmla="*/ 0 w 5389809"/>
                    <a:gd name="connsiteY9" fmla="*/ 1365160 h 3498760"/>
                    <a:gd name="connsiteX0" fmla="*/ 0 w 5389809"/>
                    <a:gd name="connsiteY0" fmla="*/ 1365160 h 3498760"/>
                    <a:gd name="connsiteX1" fmla="*/ 1068947 w 5389809"/>
                    <a:gd name="connsiteY1" fmla="*/ 0 h 3498760"/>
                    <a:gd name="connsiteX2" fmla="*/ 1506828 w 5389809"/>
                    <a:gd name="connsiteY2" fmla="*/ 1056067 h 3498760"/>
                    <a:gd name="connsiteX3" fmla="*/ 2318197 w 5389809"/>
                    <a:gd name="connsiteY3" fmla="*/ 25757 h 3498760"/>
                    <a:gd name="connsiteX4" fmla="*/ 3593206 w 5389809"/>
                    <a:gd name="connsiteY4" fmla="*/ 1841678 h 3498760"/>
                    <a:gd name="connsiteX5" fmla="*/ 4146997 w 5389809"/>
                    <a:gd name="connsiteY5" fmla="*/ 734095 h 3498760"/>
                    <a:gd name="connsiteX6" fmla="*/ 4584879 w 5389809"/>
                    <a:gd name="connsiteY6" fmla="*/ 1506828 h 3498760"/>
                    <a:gd name="connsiteX7" fmla="*/ 4829578 w 5389809"/>
                    <a:gd name="connsiteY7" fmla="*/ 2653047 h 3498760"/>
                    <a:gd name="connsiteX8" fmla="*/ 4258042 w 5389809"/>
                    <a:gd name="connsiteY8" fmla="*/ 2653047 h 3498760"/>
                    <a:gd name="connsiteX9" fmla="*/ 4584879 w 5389809"/>
                    <a:gd name="connsiteY9" fmla="*/ 3284112 h 3498760"/>
                    <a:gd name="connsiteX10" fmla="*/ 0 w 5389809"/>
                    <a:gd name="connsiteY10" fmla="*/ 1365160 h 3498760"/>
                    <a:gd name="connsiteX0" fmla="*/ 0 w 4829578"/>
                    <a:gd name="connsiteY0" fmla="*/ 1365160 h 2653047"/>
                    <a:gd name="connsiteX1" fmla="*/ 1068947 w 4829578"/>
                    <a:gd name="connsiteY1" fmla="*/ 0 h 2653047"/>
                    <a:gd name="connsiteX2" fmla="*/ 1506828 w 4829578"/>
                    <a:gd name="connsiteY2" fmla="*/ 1056067 h 2653047"/>
                    <a:gd name="connsiteX3" fmla="*/ 2318197 w 4829578"/>
                    <a:gd name="connsiteY3" fmla="*/ 25757 h 2653047"/>
                    <a:gd name="connsiteX4" fmla="*/ 3593206 w 4829578"/>
                    <a:gd name="connsiteY4" fmla="*/ 1841678 h 2653047"/>
                    <a:gd name="connsiteX5" fmla="*/ 4146997 w 4829578"/>
                    <a:gd name="connsiteY5" fmla="*/ 734095 h 2653047"/>
                    <a:gd name="connsiteX6" fmla="*/ 4584879 w 4829578"/>
                    <a:gd name="connsiteY6" fmla="*/ 1506828 h 2653047"/>
                    <a:gd name="connsiteX7" fmla="*/ 4829578 w 4829578"/>
                    <a:gd name="connsiteY7" fmla="*/ 2653047 h 2653047"/>
                    <a:gd name="connsiteX8" fmla="*/ 4258042 w 4829578"/>
                    <a:gd name="connsiteY8" fmla="*/ 2653047 h 2653047"/>
                    <a:gd name="connsiteX9" fmla="*/ 0 w 4829578"/>
                    <a:gd name="connsiteY9" fmla="*/ 1365160 h 2653047"/>
                    <a:gd name="connsiteX0" fmla="*/ 0 w 4698642"/>
                    <a:gd name="connsiteY0" fmla="*/ 1365160 h 2653047"/>
                    <a:gd name="connsiteX1" fmla="*/ 1068947 w 4698642"/>
                    <a:gd name="connsiteY1" fmla="*/ 0 h 2653047"/>
                    <a:gd name="connsiteX2" fmla="*/ 1506828 w 4698642"/>
                    <a:gd name="connsiteY2" fmla="*/ 1056067 h 2653047"/>
                    <a:gd name="connsiteX3" fmla="*/ 2318197 w 4698642"/>
                    <a:gd name="connsiteY3" fmla="*/ 25757 h 2653047"/>
                    <a:gd name="connsiteX4" fmla="*/ 3593206 w 4698642"/>
                    <a:gd name="connsiteY4" fmla="*/ 1841678 h 2653047"/>
                    <a:gd name="connsiteX5" fmla="*/ 4146997 w 4698642"/>
                    <a:gd name="connsiteY5" fmla="*/ 734095 h 2653047"/>
                    <a:gd name="connsiteX6" fmla="*/ 4584879 w 4698642"/>
                    <a:gd name="connsiteY6" fmla="*/ 1506828 h 2653047"/>
                    <a:gd name="connsiteX7" fmla="*/ 4472356 w 4698642"/>
                    <a:gd name="connsiteY7" fmla="*/ 2653047 h 2653047"/>
                    <a:gd name="connsiteX8" fmla="*/ 4258042 w 4698642"/>
                    <a:gd name="connsiteY8" fmla="*/ 2653047 h 2653047"/>
                    <a:gd name="connsiteX9" fmla="*/ 0 w 4698642"/>
                    <a:gd name="connsiteY9" fmla="*/ 1365160 h 2653047"/>
                    <a:gd name="connsiteX0" fmla="*/ 0 w 4698642"/>
                    <a:gd name="connsiteY0" fmla="*/ 1365160 h 2653047"/>
                    <a:gd name="connsiteX1" fmla="*/ 1068947 w 4698642"/>
                    <a:gd name="connsiteY1" fmla="*/ 0 h 2653047"/>
                    <a:gd name="connsiteX2" fmla="*/ 1506828 w 4698642"/>
                    <a:gd name="connsiteY2" fmla="*/ 1056067 h 2653047"/>
                    <a:gd name="connsiteX3" fmla="*/ 2318197 w 4698642"/>
                    <a:gd name="connsiteY3" fmla="*/ 25757 h 2653047"/>
                    <a:gd name="connsiteX4" fmla="*/ 3593206 w 4698642"/>
                    <a:gd name="connsiteY4" fmla="*/ 1841678 h 2653047"/>
                    <a:gd name="connsiteX5" fmla="*/ 4146997 w 4698642"/>
                    <a:gd name="connsiteY5" fmla="*/ 734095 h 2653047"/>
                    <a:gd name="connsiteX6" fmla="*/ 4584879 w 4698642"/>
                    <a:gd name="connsiteY6" fmla="*/ 1506828 h 2653047"/>
                    <a:gd name="connsiteX7" fmla="*/ 4472356 w 4698642"/>
                    <a:gd name="connsiteY7" fmla="*/ 2653047 h 2653047"/>
                    <a:gd name="connsiteX8" fmla="*/ 4258042 w 4698642"/>
                    <a:gd name="connsiteY8" fmla="*/ 2653047 h 2653047"/>
                    <a:gd name="connsiteX9" fmla="*/ 0 w 4698642"/>
                    <a:gd name="connsiteY9" fmla="*/ 1365160 h 2653047"/>
                    <a:gd name="connsiteX0" fmla="*/ 0 w 4698642"/>
                    <a:gd name="connsiteY0" fmla="*/ 1365160 h 2653047"/>
                    <a:gd name="connsiteX1" fmla="*/ 1068947 w 4698642"/>
                    <a:gd name="connsiteY1" fmla="*/ 0 h 2653047"/>
                    <a:gd name="connsiteX2" fmla="*/ 1506828 w 4698642"/>
                    <a:gd name="connsiteY2" fmla="*/ 1056067 h 2653047"/>
                    <a:gd name="connsiteX3" fmla="*/ 2318197 w 4698642"/>
                    <a:gd name="connsiteY3" fmla="*/ 25757 h 2653047"/>
                    <a:gd name="connsiteX4" fmla="*/ 3593206 w 4698642"/>
                    <a:gd name="connsiteY4" fmla="*/ 1841678 h 2653047"/>
                    <a:gd name="connsiteX5" fmla="*/ 4146997 w 4698642"/>
                    <a:gd name="connsiteY5" fmla="*/ 734095 h 2653047"/>
                    <a:gd name="connsiteX6" fmla="*/ 4584879 w 4698642"/>
                    <a:gd name="connsiteY6" fmla="*/ 1506828 h 2653047"/>
                    <a:gd name="connsiteX7" fmla="*/ 4472356 w 4698642"/>
                    <a:gd name="connsiteY7" fmla="*/ 2653047 h 2653047"/>
                    <a:gd name="connsiteX8" fmla="*/ 4258042 w 4698642"/>
                    <a:gd name="connsiteY8" fmla="*/ 2653047 h 2653047"/>
                    <a:gd name="connsiteX9" fmla="*/ 0 w 4698642"/>
                    <a:gd name="connsiteY9" fmla="*/ 1365160 h 2653047"/>
                    <a:gd name="connsiteX0" fmla="*/ 0 w 5003435"/>
                    <a:gd name="connsiteY0" fmla="*/ 1365160 h 2867695"/>
                    <a:gd name="connsiteX1" fmla="*/ 1068947 w 5003435"/>
                    <a:gd name="connsiteY1" fmla="*/ 0 h 2867695"/>
                    <a:gd name="connsiteX2" fmla="*/ 1506828 w 5003435"/>
                    <a:gd name="connsiteY2" fmla="*/ 1056067 h 2867695"/>
                    <a:gd name="connsiteX3" fmla="*/ 2318197 w 5003435"/>
                    <a:gd name="connsiteY3" fmla="*/ 25757 h 2867695"/>
                    <a:gd name="connsiteX4" fmla="*/ 3593206 w 5003435"/>
                    <a:gd name="connsiteY4" fmla="*/ 1841678 h 2867695"/>
                    <a:gd name="connsiteX5" fmla="*/ 4146997 w 5003435"/>
                    <a:gd name="connsiteY5" fmla="*/ 734095 h 2867695"/>
                    <a:gd name="connsiteX6" fmla="*/ 4584879 w 5003435"/>
                    <a:gd name="connsiteY6" fmla="*/ 1506828 h 2867695"/>
                    <a:gd name="connsiteX7" fmla="*/ 4472356 w 5003435"/>
                    <a:gd name="connsiteY7" fmla="*/ 2653047 h 2867695"/>
                    <a:gd name="connsiteX8" fmla="*/ 4258042 w 5003435"/>
                    <a:gd name="connsiteY8" fmla="*/ 2653047 h 2867695"/>
                    <a:gd name="connsiteX9" fmla="*/ 0 w 5003435"/>
                    <a:gd name="connsiteY9" fmla="*/ 1365160 h 2867695"/>
                    <a:gd name="connsiteX0" fmla="*/ 0 w 5003435"/>
                    <a:gd name="connsiteY0" fmla="*/ 1365160 h 2867695"/>
                    <a:gd name="connsiteX1" fmla="*/ 1068947 w 5003435"/>
                    <a:gd name="connsiteY1" fmla="*/ 0 h 2867695"/>
                    <a:gd name="connsiteX2" fmla="*/ 1506828 w 5003435"/>
                    <a:gd name="connsiteY2" fmla="*/ 1056067 h 2867695"/>
                    <a:gd name="connsiteX3" fmla="*/ 2318197 w 5003435"/>
                    <a:gd name="connsiteY3" fmla="*/ 25757 h 2867695"/>
                    <a:gd name="connsiteX4" fmla="*/ 3593206 w 5003435"/>
                    <a:gd name="connsiteY4" fmla="*/ 1841678 h 2867695"/>
                    <a:gd name="connsiteX5" fmla="*/ 4146997 w 5003435"/>
                    <a:gd name="connsiteY5" fmla="*/ 734095 h 2867695"/>
                    <a:gd name="connsiteX6" fmla="*/ 4584879 w 5003435"/>
                    <a:gd name="connsiteY6" fmla="*/ 1506828 h 2867695"/>
                    <a:gd name="connsiteX7" fmla="*/ 4472356 w 5003435"/>
                    <a:gd name="connsiteY7" fmla="*/ 2653047 h 2867695"/>
                    <a:gd name="connsiteX8" fmla="*/ 4258042 w 5003435"/>
                    <a:gd name="connsiteY8" fmla="*/ 2653047 h 2867695"/>
                    <a:gd name="connsiteX9" fmla="*/ 0 w 5003435"/>
                    <a:gd name="connsiteY9" fmla="*/ 1365160 h 2867695"/>
                    <a:gd name="connsiteX0" fmla="*/ 0 w 4584879"/>
                    <a:gd name="connsiteY0" fmla="*/ 1365160 h 2653047"/>
                    <a:gd name="connsiteX1" fmla="*/ 1068947 w 4584879"/>
                    <a:gd name="connsiteY1" fmla="*/ 0 h 2653047"/>
                    <a:gd name="connsiteX2" fmla="*/ 1506828 w 4584879"/>
                    <a:gd name="connsiteY2" fmla="*/ 1056067 h 2653047"/>
                    <a:gd name="connsiteX3" fmla="*/ 2318197 w 4584879"/>
                    <a:gd name="connsiteY3" fmla="*/ 25757 h 2653047"/>
                    <a:gd name="connsiteX4" fmla="*/ 3593206 w 4584879"/>
                    <a:gd name="connsiteY4" fmla="*/ 1841678 h 2653047"/>
                    <a:gd name="connsiteX5" fmla="*/ 4146997 w 4584879"/>
                    <a:gd name="connsiteY5" fmla="*/ 734095 h 2653047"/>
                    <a:gd name="connsiteX6" fmla="*/ 4584879 w 4584879"/>
                    <a:gd name="connsiteY6" fmla="*/ 1506828 h 2653047"/>
                    <a:gd name="connsiteX7" fmla="*/ 4472356 w 4584879"/>
                    <a:gd name="connsiteY7" fmla="*/ 2653047 h 2653047"/>
                    <a:gd name="connsiteX8" fmla="*/ 0 w 4584879"/>
                    <a:gd name="connsiteY8" fmla="*/ 1365160 h 2653047"/>
                    <a:gd name="connsiteX0" fmla="*/ 0 w 4584879"/>
                    <a:gd name="connsiteY0" fmla="*/ 1365160 h 2653047"/>
                    <a:gd name="connsiteX1" fmla="*/ 1068947 w 4584879"/>
                    <a:gd name="connsiteY1" fmla="*/ 0 h 2653047"/>
                    <a:gd name="connsiteX2" fmla="*/ 1506828 w 4584879"/>
                    <a:gd name="connsiteY2" fmla="*/ 1056067 h 2653047"/>
                    <a:gd name="connsiteX3" fmla="*/ 2318197 w 4584879"/>
                    <a:gd name="connsiteY3" fmla="*/ 25757 h 2653047"/>
                    <a:gd name="connsiteX4" fmla="*/ 3378860 w 4584879"/>
                    <a:gd name="connsiteY4" fmla="*/ 1484464 h 2653047"/>
                    <a:gd name="connsiteX5" fmla="*/ 4146997 w 4584879"/>
                    <a:gd name="connsiteY5" fmla="*/ 734095 h 2653047"/>
                    <a:gd name="connsiteX6" fmla="*/ 4584879 w 4584879"/>
                    <a:gd name="connsiteY6" fmla="*/ 1506828 h 2653047"/>
                    <a:gd name="connsiteX7" fmla="*/ 4472356 w 4584879"/>
                    <a:gd name="connsiteY7" fmla="*/ 2653047 h 2653047"/>
                    <a:gd name="connsiteX8" fmla="*/ 0 w 4584879"/>
                    <a:gd name="connsiteY8" fmla="*/ 1365160 h 2653047"/>
                    <a:gd name="connsiteX0" fmla="*/ 0 w 4584879"/>
                    <a:gd name="connsiteY0" fmla="*/ 1365160 h 2653047"/>
                    <a:gd name="connsiteX1" fmla="*/ 1068947 w 4584879"/>
                    <a:gd name="connsiteY1" fmla="*/ 0 h 2653047"/>
                    <a:gd name="connsiteX2" fmla="*/ 1649672 w 4584879"/>
                    <a:gd name="connsiteY2" fmla="*/ 1056067 h 2653047"/>
                    <a:gd name="connsiteX3" fmla="*/ 2318197 w 4584879"/>
                    <a:gd name="connsiteY3" fmla="*/ 25757 h 2653047"/>
                    <a:gd name="connsiteX4" fmla="*/ 3378860 w 4584879"/>
                    <a:gd name="connsiteY4" fmla="*/ 1484464 h 2653047"/>
                    <a:gd name="connsiteX5" fmla="*/ 4146997 w 4584879"/>
                    <a:gd name="connsiteY5" fmla="*/ 734095 h 2653047"/>
                    <a:gd name="connsiteX6" fmla="*/ 4584879 w 4584879"/>
                    <a:gd name="connsiteY6" fmla="*/ 1506828 h 2653047"/>
                    <a:gd name="connsiteX7" fmla="*/ 4472356 w 4584879"/>
                    <a:gd name="connsiteY7" fmla="*/ 2653047 h 2653047"/>
                    <a:gd name="connsiteX8" fmla="*/ 0 w 4584879"/>
                    <a:gd name="connsiteY8" fmla="*/ 1365160 h 2653047"/>
                    <a:gd name="connsiteX0" fmla="*/ 423421 w 5008300"/>
                    <a:gd name="connsiteY0" fmla="*/ 1365160 h 2657340"/>
                    <a:gd name="connsiteX1" fmla="*/ 1492368 w 5008300"/>
                    <a:gd name="connsiteY1" fmla="*/ 0 h 2657340"/>
                    <a:gd name="connsiteX2" fmla="*/ 2073093 w 5008300"/>
                    <a:gd name="connsiteY2" fmla="*/ 1056067 h 2657340"/>
                    <a:gd name="connsiteX3" fmla="*/ 2741618 w 5008300"/>
                    <a:gd name="connsiteY3" fmla="*/ 25757 h 2657340"/>
                    <a:gd name="connsiteX4" fmla="*/ 3802281 w 5008300"/>
                    <a:gd name="connsiteY4" fmla="*/ 1484464 h 2657340"/>
                    <a:gd name="connsiteX5" fmla="*/ 4570418 w 5008300"/>
                    <a:gd name="connsiteY5" fmla="*/ 734095 h 2657340"/>
                    <a:gd name="connsiteX6" fmla="*/ 5008300 w 5008300"/>
                    <a:gd name="connsiteY6" fmla="*/ 1506828 h 2657340"/>
                    <a:gd name="connsiteX7" fmla="*/ 4895777 w 5008300"/>
                    <a:gd name="connsiteY7" fmla="*/ 2653047 h 2657340"/>
                    <a:gd name="connsiteX8" fmla="*/ 745393 w 5008300"/>
                    <a:gd name="connsiteY8" fmla="*/ 1532587 h 2657340"/>
                    <a:gd name="connsiteX9" fmla="*/ 423421 w 5008300"/>
                    <a:gd name="connsiteY9" fmla="*/ 1365160 h 2657340"/>
                    <a:gd name="connsiteX0" fmla="*/ 709205 w 5294084"/>
                    <a:gd name="connsiteY0" fmla="*/ 1365160 h 2675905"/>
                    <a:gd name="connsiteX1" fmla="*/ 1778152 w 5294084"/>
                    <a:gd name="connsiteY1" fmla="*/ 0 h 2675905"/>
                    <a:gd name="connsiteX2" fmla="*/ 2358877 w 5294084"/>
                    <a:gd name="connsiteY2" fmla="*/ 1056067 h 2675905"/>
                    <a:gd name="connsiteX3" fmla="*/ 3027402 w 5294084"/>
                    <a:gd name="connsiteY3" fmla="*/ 25757 h 2675905"/>
                    <a:gd name="connsiteX4" fmla="*/ 4088065 w 5294084"/>
                    <a:gd name="connsiteY4" fmla="*/ 1484464 h 2675905"/>
                    <a:gd name="connsiteX5" fmla="*/ 4856202 w 5294084"/>
                    <a:gd name="connsiteY5" fmla="*/ 734095 h 2675905"/>
                    <a:gd name="connsiteX6" fmla="*/ 5294084 w 5294084"/>
                    <a:gd name="connsiteY6" fmla="*/ 1506828 h 2675905"/>
                    <a:gd name="connsiteX7" fmla="*/ 5181561 w 5294084"/>
                    <a:gd name="connsiteY7" fmla="*/ 2653047 h 2675905"/>
                    <a:gd name="connsiteX8" fmla="*/ 745393 w 5294084"/>
                    <a:gd name="connsiteY8" fmla="*/ 2461257 h 2675905"/>
                    <a:gd name="connsiteX9" fmla="*/ 709205 w 5294084"/>
                    <a:gd name="connsiteY9" fmla="*/ 1365160 h 2675905"/>
                    <a:gd name="connsiteX0" fmla="*/ 0 w 4584879"/>
                    <a:gd name="connsiteY0" fmla="*/ 1365160 h 2675905"/>
                    <a:gd name="connsiteX1" fmla="*/ 1068947 w 4584879"/>
                    <a:gd name="connsiteY1" fmla="*/ 0 h 2675905"/>
                    <a:gd name="connsiteX2" fmla="*/ 1649672 w 4584879"/>
                    <a:gd name="connsiteY2" fmla="*/ 1056067 h 2675905"/>
                    <a:gd name="connsiteX3" fmla="*/ 2318197 w 4584879"/>
                    <a:gd name="connsiteY3" fmla="*/ 25757 h 2675905"/>
                    <a:gd name="connsiteX4" fmla="*/ 3378860 w 4584879"/>
                    <a:gd name="connsiteY4" fmla="*/ 1484464 h 2675905"/>
                    <a:gd name="connsiteX5" fmla="*/ 4146997 w 4584879"/>
                    <a:gd name="connsiteY5" fmla="*/ 734095 h 2675905"/>
                    <a:gd name="connsiteX6" fmla="*/ 4584879 w 4584879"/>
                    <a:gd name="connsiteY6" fmla="*/ 1506828 h 2675905"/>
                    <a:gd name="connsiteX7" fmla="*/ 4472356 w 4584879"/>
                    <a:gd name="connsiteY7" fmla="*/ 2653047 h 2675905"/>
                    <a:gd name="connsiteX8" fmla="*/ 36188 w 4584879"/>
                    <a:gd name="connsiteY8" fmla="*/ 2461257 h 2675905"/>
                    <a:gd name="connsiteX9" fmla="*/ 0 w 4584879"/>
                    <a:gd name="connsiteY9" fmla="*/ 1365160 h 2675905"/>
                    <a:gd name="connsiteX0" fmla="*/ 0 w 4584879"/>
                    <a:gd name="connsiteY0" fmla="*/ 1365160 h 2675905"/>
                    <a:gd name="connsiteX1" fmla="*/ 1068947 w 4584879"/>
                    <a:gd name="connsiteY1" fmla="*/ 0 h 2675905"/>
                    <a:gd name="connsiteX2" fmla="*/ 1649672 w 4584879"/>
                    <a:gd name="connsiteY2" fmla="*/ 1056067 h 2675905"/>
                    <a:gd name="connsiteX3" fmla="*/ 2318197 w 4584879"/>
                    <a:gd name="connsiteY3" fmla="*/ 25757 h 2675905"/>
                    <a:gd name="connsiteX4" fmla="*/ 3378860 w 4584879"/>
                    <a:gd name="connsiteY4" fmla="*/ 1484464 h 2675905"/>
                    <a:gd name="connsiteX5" fmla="*/ 4146997 w 4584879"/>
                    <a:gd name="connsiteY5" fmla="*/ 734095 h 2675905"/>
                    <a:gd name="connsiteX6" fmla="*/ 4584879 w 4584879"/>
                    <a:gd name="connsiteY6" fmla="*/ 1506828 h 2675905"/>
                    <a:gd name="connsiteX7" fmla="*/ 4472356 w 4584879"/>
                    <a:gd name="connsiteY7" fmla="*/ 2653047 h 2675905"/>
                    <a:gd name="connsiteX8" fmla="*/ 36188 w 4584879"/>
                    <a:gd name="connsiteY8" fmla="*/ 2461257 h 2675905"/>
                    <a:gd name="connsiteX9" fmla="*/ 38637 w 4584879"/>
                    <a:gd name="connsiteY9" fmla="*/ 2459864 h 2675905"/>
                    <a:gd name="connsiteX10" fmla="*/ 0 w 4584879"/>
                    <a:gd name="connsiteY10" fmla="*/ 1365160 h 2675905"/>
                    <a:gd name="connsiteX0" fmla="*/ 0 w 4584879"/>
                    <a:gd name="connsiteY0" fmla="*/ 1365160 h 2675905"/>
                    <a:gd name="connsiteX1" fmla="*/ 1068947 w 4584879"/>
                    <a:gd name="connsiteY1" fmla="*/ 0 h 2675905"/>
                    <a:gd name="connsiteX2" fmla="*/ 1649672 w 4584879"/>
                    <a:gd name="connsiteY2" fmla="*/ 1056067 h 2675905"/>
                    <a:gd name="connsiteX3" fmla="*/ 2318197 w 4584879"/>
                    <a:gd name="connsiteY3" fmla="*/ 25757 h 2675905"/>
                    <a:gd name="connsiteX4" fmla="*/ 3378860 w 4584879"/>
                    <a:gd name="connsiteY4" fmla="*/ 1484464 h 2675905"/>
                    <a:gd name="connsiteX5" fmla="*/ 4146997 w 4584879"/>
                    <a:gd name="connsiteY5" fmla="*/ 734095 h 2675905"/>
                    <a:gd name="connsiteX6" fmla="*/ 4584879 w 4584879"/>
                    <a:gd name="connsiteY6" fmla="*/ 1506828 h 2675905"/>
                    <a:gd name="connsiteX7" fmla="*/ 4481848 w 4584879"/>
                    <a:gd name="connsiteY7" fmla="*/ 2421228 h 2675905"/>
                    <a:gd name="connsiteX8" fmla="*/ 4472356 w 4584879"/>
                    <a:gd name="connsiteY8" fmla="*/ 2653047 h 2675905"/>
                    <a:gd name="connsiteX9" fmla="*/ 36188 w 4584879"/>
                    <a:gd name="connsiteY9" fmla="*/ 2461257 h 2675905"/>
                    <a:gd name="connsiteX10" fmla="*/ 38637 w 4584879"/>
                    <a:gd name="connsiteY10" fmla="*/ 2459864 h 2675905"/>
                    <a:gd name="connsiteX11" fmla="*/ 0 w 4584879"/>
                    <a:gd name="connsiteY11" fmla="*/ 1365160 h 2675905"/>
                    <a:gd name="connsiteX0" fmla="*/ 0 w 4584879"/>
                    <a:gd name="connsiteY0" fmla="*/ 1365160 h 2675905"/>
                    <a:gd name="connsiteX1" fmla="*/ 1068947 w 4584879"/>
                    <a:gd name="connsiteY1" fmla="*/ 0 h 2675905"/>
                    <a:gd name="connsiteX2" fmla="*/ 1649672 w 4584879"/>
                    <a:gd name="connsiteY2" fmla="*/ 1056067 h 2675905"/>
                    <a:gd name="connsiteX3" fmla="*/ 2318197 w 4584879"/>
                    <a:gd name="connsiteY3" fmla="*/ 25757 h 2675905"/>
                    <a:gd name="connsiteX4" fmla="*/ 3378860 w 4584879"/>
                    <a:gd name="connsiteY4" fmla="*/ 1484464 h 2675905"/>
                    <a:gd name="connsiteX5" fmla="*/ 4146997 w 4584879"/>
                    <a:gd name="connsiteY5" fmla="*/ 734095 h 2675905"/>
                    <a:gd name="connsiteX6" fmla="*/ 4584879 w 4584879"/>
                    <a:gd name="connsiteY6" fmla="*/ 1506828 h 2675905"/>
                    <a:gd name="connsiteX7" fmla="*/ 4481848 w 4584879"/>
                    <a:gd name="connsiteY7" fmla="*/ 2421228 h 2675905"/>
                    <a:gd name="connsiteX8" fmla="*/ 4472356 w 4584879"/>
                    <a:gd name="connsiteY8" fmla="*/ 2653047 h 2675905"/>
                    <a:gd name="connsiteX9" fmla="*/ 36188 w 4584879"/>
                    <a:gd name="connsiteY9" fmla="*/ 2461257 h 2675905"/>
                    <a:gd name="connsiteX10" fmla="*/ 38637 w 4584879"/>
                    <a:gd name="connsiteY10" fmla="*/ 2459864 h 2675905"/>
                    <a:gd name="connsiteX11" fmla="*/ 0 w 4584879"/>
                    <a:gd name="connsiteY11" fmla="*/ 1365160 h 2675905"/>
                    <a:gd name="connsiteX0" fmla="*/ 0 w 4640449"/>
                    <a:gd name="connsiteY0" fmla="*/ 1365160 h 2675905"/>
                    <a:gd name="connsiteX1" fmla="*/ 1068947 w 4640449"/>
                    <a:gd name="connsiteY1" fmla="*/ 0 h 2675905"/>
                    <a:gd name="connsiteX2" fmla="*/ 1649672 w 4640449"/>
                    <a:gd name="connsiteY2" fmla="*/ 1056067 h 2675905"/>
                    <a:gd name="connsiteX3" fmla="*/ 2318197 w 4640449"/>
                    <a:gd name="connsiteY3" fmla="*/ 25757 h 2675905"/>
                    <a:gd name="connsiteX4" fmla="*/ 3378860 w 4640449"/>
                    <a:gd name="connsiteY4" fmla="*/ 1484464 h 2675905"/>
                    <a:gd name="connsiteX5" fmla="*/ 4146997 w 4640449"/>
                    <a:gd name="connsiteY5" fmla="*/ 734095 h 2675905"/>
                    <a:gd name="connsiteX6" fmla="*/ 4584879 w 4640449"/>
                    <a:gd name="connsiteY6" fmla="*/ 1506828 h 2675905"/>
                    <a:gd name="connsiteX7" fmla="*/ 4481848 w 4640449"/>
                    <a:gd name="connsiteY7" fmla="*/ 2421228 h 2675905"/>
                    <a:gd name="connsiteX8" fmla="*/ 4472356 w 4640449"/>
                    <a:gd name="connsiteY8" fmla="*/ 2653047 h 2675905"/>
                    <a:gd name="connsiteX9" fmla="*/ 36188 w 4640449"/>
                    <a:gd name="connsiteY9" fmla="*/ 2461257 h 2675905"/>
                    <a:gd name="connsiteX10" fmla="*/ 38637 w 4640449"/>
                    <a:gd name="connsiteY10" fmla="*/ 2459864 h 2675905"/>
                    <a:gd name="connsiteX11" fmla="*/ 0 w 4640449"/>
                    <a:gd name="connsiteY11" fmla="*/ 1365160 h 2675905"/>
                    <a:gd name="connsiteX0" fmla="*/ 0 w 5215446"/>
                    <a:gd name="connsiteY0" fmla="*/ 1365160 h 2675905"/>
                    <a:gd name="connsiteX1" fmla="*/ 1068947 w 5215446"/>
                    <a:gd name="connsiteY1" fmla="*/ 0 h 2675905"/>
                    <a:gd name="connsiteX2" fmla="*/ 1649672 w 5215446"/>
                    <a:gd name="connsiteY2" fmla="*/ 1056067 h 2675905"/>
                    <a:gd name="connsiteX3" fmla="*/ 2318197 w 5215446"/>
                    <a:gd name="connsiteY3" fmla="*/ 25757 h 2675905"/>
                    <a:gd name="connsiteX4" fmla="*/ 3378860 w 5215446"/>
                    <a:gd name="connsiteY4" fmla="*/ 1484464 h 2675905"/>
                    <a:gd name="connsiteX5" fmla="*/ 4146997 w 5215446"/>
                    <a:gd name="connsiteY5" fmla="*/ 734095 h 2675905"/>
                    <a:gd name="connsiteX6" fmla="*/ 4584879 w 5215446"/>
                    <a:gd name="connsiteY6" fmla="*/ 1506828 h 2675905"/>
                    <a:gd name="connsiteX7" fmla="*/ 4481848 w 5215446"/>
                    <a:gd name="connsiteY7" fmla="*/ 2421228 h 2675905"/>
                    <a:gd name="connsiteX8" fmla="*/ 4494727 w 5215446"/>
                    <a:gd name="connsiteY8" fmla="*/ 2181132 h 2675905"/>
                    <a:gd name="connsiteX9" fmla="*/ 4472356 w 5215446"/>
                    <a:gd name="connsiteY9" fmla="*/ 2653047 h 2675905"/>
                    <a:gd name="connsiteX10" fmla="*/ 36188 w 5215446"/>
                    <a:gd name="connsiteY10" fmla="*/ 2461257 h 2675905"/>
                    <a:gd name="connsiteX11" fmla="*/ 38637 w 5215446"/>
                    <a:gd name="connsiteY11" fmla="*/ 2459864 h 2675905"/>
                    <a:gd name="connsiteX12" fmla="*/ 0 w 5215446"/>
                    <a:gd name="connsiteY12" fmla="*/ 1365160 h 2675905"/>
                    <a:gd name="connsiteX0" fmla="*/ 0 w 5215446"/>
                    <a:gd name="connsiteY0" fmla="*/ 1365160 h 2675905"/>
                    <a:gd name="connsiteX1" fmla="*/ 1068947 w 5215446"/>
                    <a:gd name="connsiteY1" fmla="*/ 0 h 2675905"/>
                    <a:gd name="connsiteX2" fmla="*/ 1649672 w 5215446"/>
                    <a:gd name="connsiteY2" fmla="*/ 1056067 h 2675905"/>
                    <a:gd name="connsiteX3" fmla="*/ 2318197 w 5215446"/>
                    <a:gd name="connsiteY3" fmla="*/ 25757 h 2675905"/>
                    <a:gd name="connsiteX4" fmla="*/ 3378860 w 5215446"/>
                    <a:gd name="connsiteY4" fmla="*/ 1484464 h 2675905"/>
                    <a:gd name="connsiteX5" fmla="*/ 4146997 w 5215446"/>
                    <a:gd name="connsiteY5" fmla="*/ 734095 h 2675905"/>
                    <a:gd name="connsiteX6" fmla="*/ 4584879 w 5215446"/>
                    <a:gd name="connsiteY6" fmla="*/ 1506828 h 2675905"/>
                    <a:gd name="connsiteX7" fmla="*/ 4481848 w 5215446"/>
                    <a:gd name="connsiteY7" fmla="*/ 2421228 h 2675905"/>
                    <a:gd name="connsiteX8" fmla="*/ 4494727 w 5215446"/>
                    <a:gd name="connsiteY8" fmla="*/ 2181132 h 2675905"/>
                    <a:gd name="connsiteX9" fmla="*/ 4472356 w 5215446"/>
                    <a:gd name="connsiteY9" fmla="*/ 2653047 h 2675905"/>
                    <a:gd name="connsiteX10" fmla="*/ 36188 w 5215446"/>
                    <a:gd name="connsiteY10" fmla="*/ 2461257 h 2675905"/>
                    <a:gd name="connsiteX11" fmla="*/ 38637 w 5215446"/>
                    <a:gd name="connsiteY11" fmla="*/ 2459864 h 2675905"/>
                    <a:gd name="connsiteX12" fmla="*/ 0 w 5215446"/>
                    <a:gd name="connsiteY12" fmla="*/ 1365160 h 2675905"/>
                    <a:gd name="connsiteX0" fmla="*/ 0 w 5215446"/>
                    <a:gd name="connsiteY0" fmla="*/ 1365160 h 2675905"/>
                    <a:gd name="connsiteX1" fmla="*/ 1068947 w 5215446"/>
                    <a:gd name="connsiteY1" fmla="*/ 0 h 2675905"/>
                    <a:gd name="connsiteX2" fmla="*/ 1649672 w 5215446"/>
                    <a:gd name="connsiteY2" fmla="*/ 1056067 h 2675905"/>
                    <a:gd name="connsiteX3" fmla="*/ 2318197 w 5215446"/>
                    <a:gd name="connsiteY3" fmla="*/ 25757 h 2675905"/>
                    <a:gd name="connsiteX4" fmla="*/ 3378860 w 5215446"/>
                    <a:gd name="connsiteY4" fmla="*/ 1484464 h 2675905"/>
                    <a:gd name="connsiteX5" fmla="*/ 4146997 w 5215446"/>
                    <a:gd name="connsiteY5" fmla="*/ 734095 h 2675905"/>
                    <a:gd name="connsiteX6" fmla="*/ 4584879 w 5215446"/>
                    <a:gd name="connsiteY6" fmla="*/ 1506828 h 2675905"/>
                    <a:gd name="connsiteX7" fmla="*/ 4481848 w 5215446"/>
                    <a:gd name="connsiteY7" fmla="*/ 2421228 h 2675905"/>
                    <a:gd name="connsiteX8" fmla="*/ 4494727 w 5215446"/>
                    <a:gd name="connsiteY8" fmla="*/ 2181132 h 2675905"/>
                    <a:gd name="connsiteX9" fmla="*/ 4472356 w 5215446"/>
                    <a:gd name="connsiteY9" fmla="*/ 2653047 h 2675905"/>
                    <a:gd name="connsiteX10" fmla="*/ 36188 w 5215446"/>
                    <a:gd name="connsiteY10" fmla="*/ 2461257 h 2675905"/>
                    <a:gd name="connsiteX11" fmla="*/ 38637 w 5215446"/>
                    <a:gd name="connsiteY11" fmla="*/ 2459864 h 2675905"/>
                    <a:gd name="connsiteX12" fmla="*/ 0 w 5215446"/>
                    <a:gd name="connsiteY12" fmla="*/ 1365160 h 2675905"/>
                    <a:gd name="connsiteX0" fmla="*/ 0 w 5215513"/>
                    <a:gd name="connsiteY0" fmla="*/ 1365160 h 2675905"/>
                    <a:gd name="connsiteX1" fmla="*/ 1068947 w 5215513"/>
                    <a:gd name="connsiteY1" fmla="*/ 0 h 2675905"/>
                    <a:gd name="connsiteX2" fmla="*/ 1649672 w 5215513"/>
                    <a:gd name="connsiteY2" fmla="*/ 1056067 h 2675905"/>
                    <a:gd name="connsiteX3" fmla="*/ 2318197 w 5215513"/>
                    <a:gd name="connsiteY3" fmla="*/ 25757 h 2675905"/>
                    <a:gd name="connsiteX4" fmla="*/ 3378860 w 5215513"/>
                    <a:gd name="connsiteY4" fmla="*/ 1484464 h 2675905"/>
                    <a:gd name="connsiteX5" fmla="*/ 4146997 w 5215513"/>
                    <a:gd name="connsiteY5" fmla="*/ 734095 h 2675905"/>
                    <a:gd name="connsiteX6" fmla="*/ 4584879 w 5215513"/>
                    <a:gd name="connsiteY6" fmla="*/ 1506828 h 2675905"/>
                    <a:gd name="connsiteX7" fmla="*/ 4481848 w 5215513"/>
                    <a:gd name="connsiteY7" fmla="*/ 2421228 h 2675905"/>
                    <a:gd name="connsiteX8" fmla="*/ 4494727 w 5215513"/>
                    <a:gd name="connsiteY8" fmla="*/ 2181132 h 2675905"/>
                    <a:gd name="connsiteX9" fmla="*/ 4472356 w 5215513"/>
                    <a:gd name="connsiteY9" fmla="*/ 2653047 h 2675905"/>
                    <a:gd name="connsiteX10" fmla="*/ 36188 w 5215513"/>
                    <a:gd name="connsiteY10" fmla="*/ 2461257 h 2675905"/>
                    <a:gd name="connsiteX11" fmla="*/ 38637 w 5215513"/>
                    <a:gd name="connsiteY11" fmla="*/ 2459864 h 2675905"/>
                    <a:gd name="connsiteX12" fmla="*/ 0 w 5215513"/>
                    <a:gd name="connsiteY12" fmla="*/ 1365160 h 2675905"/>
                    <a:gd name="connsiteX0" fmla="*/ 0 w 4584879"/>
                    <a:gd name="connsiteY0" fmla="*/ 1365160 h 2675905"/>
                    <a:gd name="connsiteX1" fmla="*/ 1068947 w 4584879"/>
                    <a:gd name="connsiteY1" fmla="*/ 0 h 2675905"/>
                    <a:gd name="connsiteX2" fmla="*/ 1649672 w 4584879"/>
                    <a:gd name="connsiteY2" fmla="*/ 1056067 h 2675905"/>
                    <a:gd name="connsiteX3" fmla="*/ 2318197 w 4584879"/>
                    <a:gd name="connsiteY3" fmla="*/ 25757 h 2675905"/>
                    <a:gd name="connsiteX4" fmla="*/ 3378860 w 4584879"/>
                    <a:gd name="connsiteY4" fmla="*/ 1484464 h 2675905"/>
                    <a:gd name="connsiteX5" fmla="*/ 4146997 w 4584879"/>
                    <a:gd name="connsiteY5" fmla="*/ 734095 h 2675905"/>
                    <a:gd name="connsiteX6" fmla="*/ 4584879 w 4584879"/>
                    <a:gd name="connsiteY6" fmla="*/ 1506828 h 2675905"/>
                    <a:gd name="connsiteX7" fmla="*/ 4481848 w 4584879"/>
                    <a:gd name="connsiteY7" fmla="*/ 2421228 h 2675905"/>
                    <a:gd name="connsiteX8" fmla="*/ 4494727 w 4584879"/>
                    <a:gd name="connsiteY8" fmla="*/ 2181132 h 2675905"/>
                    <a:gd name="connsiteX9" fmla="*/ 4472356 w 4584879"/>
                    <a:gd name="connsiteY9" fmla="*/ 2653047 h 2675905"/>
                    <a:gd name="connsiteX10" fmla="*/ 36188 w 4584879"/>
                    <a:gd name="connsiteY10" fmla="*/ 2461257 h 2675905"/>
                    <a:gd name="connsiteX11" fmla="*/ 38637 w 4584879"/>
                    <a:gd name="connsiteY11" fmla="*/ 2459864 h 2675905"/>
                    <a:gd name="connsiteX12" fmla="*/ 0 w 4584879"/>
                    <a:gd name="connsiteY12" fmla="*/ 1365160 h 2675905"/>
                    <a:gd name="connsiteX0" fmla="*/ 0 w 4584879"/>
                    <a:gd name="connsiteY0" fmla="*/ 1365160 h 2675905"/>
                    <a:gd name="connsiteX1" fmla="*/ 1068947 w 4584879"/>
                    <a:gd name="connsiteY1" fmla="*/ 0 h 2675905"/>
                    <a:gd name="connsiteX2" fmla="*/ 1649672 w 4584879"/>
                    <a:gd name="connsiteY2" fmla="*/ 1056067 h 2675905"/>
                    <a:gd name="connsiteX3" fmla="*/ 2318197 w 4584879"/>
                    <a:gd name="connsiteY3" fmla="*/ 25757 h 2675905"/>
                    <a:gd name="connsiteX4" fmla="*/ 3378860 w 4584879"/>
                    <a:gd name="connsiteY4" fmla="*/ 1484464 h 2675905"/>
                    <a:gd name="connsiteX5" fmla="*/ 4146997 w 4584879"/>
                    <a:gd name="connsiteY5" fmla="*/ 734095 h 2675905"/>
                    <a:gd name="connsiteX6" fmla="*/ 4584879 w 4584879"/>
                    <a:gd name="connsiteY6" fmla="*/ 1506828 h 2675905"/>
                    <a:gd name="connsiteX7" fmla="*/ 4481848 w 4584879"/>
                    <a:gd name="connsiteY7" fmla="*/ 2421228 h 2675905"/>
                    <a:gd name="connsiteX8" fmla="*/ 3637439 w 4584879"/>
                    <a:gd name="connsiteY8" fmla="*/ 2466860 h 2675905"/>
                    <a:gd name="connsiteX9" fmla="*/ 4472356 w 4584879"/>
                    <a:gd name="connsiteY9" fmla="*/ 2653047 h 2675905"/>
                    <a:gd name="connsiteX10" fmla="*/ 36188 w 4584879"/>
                    <a:gd name="connsiteY10" fmla="*/ 2461257 h 2675905"/>
                    <a:gd name="connsiteX11" fmla="*/ 38637 w 4584879"/>
                    <a:gd name="connsiteY11" fmla="*/ 2459864 h 2675905"/>
                    <a:gd name="connsiteX12" fmla="*/ 0 w 4584879"/>
                    <a:gd name="connsiteY12" fmla="*/ 1365160 h 2675905"/>
                    <a:gd name="connsiteX0" fmla="*/ 0 w 4584879"/>
                    <a:gd name="connsiteY0" fmla="*/ 1365160 h 2675905"/>
                    <a:gd name="connsiteX1" fmla="*/ 1068947 w 4584879"/>
                    <a:gd name="connsiteY1" fmla="*/ 0 h 2675905"/>
                    <a:gd name="connsiteX2" fmla="*/ 1649672 w 4584879"/>
                    <a:gd name="connsiteY2" fmla="*/ 1056067 h 2675905"/>
                    <a:gd name="connsiteX3" fmla="*/ 2318197 w 4584879"/>
                    <a:gd name="connsiteY3" fmla="*/ 25757 h 2675905"/>
                    <a:gd name="connsiteX4" fmla="*/ 3378860 w 4584879"/>
                    <a:gd name="connsiteY4" fmla="*/ 1484464 h 2675905"/>
                    <a:gd name="connsiteX5" fmla="*/ 4146997 w 4584879"/>
                    <a:gd name="connsiteY5" fmla="*/ 734095 h 2675905"/>
                    <a:gd name="connsiteX6" fmla="*/ 4584879 w 4584879"/>
                    <a:gd name="connsiteY6" fmla="*/ 1506828 h 2675905"/>
                    <a:gd name="connsiteX7" fmla="*/ 4481848 w 4584879"/>
                    <a:gd name="connsiteY7" fmla="*/ 2421228 h 2675905"/>
                    <a:gd name="connsiteX8" fmla="*/ 3637439 w 4584879"/>
                    <a:gd name="connsiteY8" fmla="*/ 2466860 h 2675905"/>
                    <a:gd name="connsiteX9" fmla="*/ 4472356 w 4584879"/>
                    <a:gd name="connsiteY9" fmla="*/ 2653047 h 2675905"/>
                    <a:gd name="connsiteX10" fmla="*/ 36188 w 4584879"/>
                    <a:gd name="connsiteY10" fmla="*/ 2461257 h 2675905"/>
                    <a:gd name="connsiteX11" fmla="*/ 38637 w 4584879"/>
                    <a:gd name="connsiteY11" fmla="*/ 2459864 h 2675905"/>
                    <a:gd name="connsiteX12" fmla="*/ 0 w 4584879"/>
                    <a:gd name="connsiteY12" fmla="*/ 1365160 h 2675905"/>
                    <a:gd name="connsiteX0" fmla="*/ 0 w 4767568"/>
                    <a:gd name="connsiteY0" fmla="*/ 1365160 h 2706956"/>
                    <a:gd name="connsiteX1" fmla="*/ 1068947 w 4767568"/>
                    <a:gd name="connsiteY1" fmla="*/ 0 h 2706956"/>
                    <a:gd name="connsiteX2" fmla="*/ 1649672 w 4767568"/>
                    <a:gd name="connsiteY2" fmla="*/ 1056067 h 2706956"/>
                    <a:gd name="connsiteX3" fmla="*/ 2318197 w 4767568"/>
                    <a:gd name="connsiteY3" fmla="*/ 25757 h 2706956"/>
                    <a:gd name="connsiteX4" fmla="*/ 3378860 w 4767568"/>
                    <a:gd name="connsiteY4" fmla="*/ 1484464 h 2706956"/>
                    <a:gd name="connsiteX5" fmla="*/ 4146997 w 4767568"/>
                    <a:gd name="connsiteY5" fmla="*/ 734095 h 2706956"/>
                    <a:gd name="connsiteX6" fmla="*/ 4584879 w 4767568"/>
                    <a:gd name="connsiteY6" fmla="*/ 1506828 h 2706956"/>
                    <a:gd name="connsiteX7" fmla="*/ 4767568 w 4767568"/>
                    <a:gd name="connsiteY7" fmla="*/ 2706956 h 2706956"/>
                    <a:gd name="connsiteX8" fmla="*/ 3637439 w 4767568"/>
                    <a:gd name="connsiteY8" fmla="*/ 2466860 h 2706956"/>
                    <a:gd name="connsiteX9" fmla="*/ 4472356 w 4767568"/>
                    <a:gd name="connsiteY9" fmla="*/ 2653047 h 2706956"/>
                    <a:gd name="connsiteX10" fmla="*/ 36188 w 4767568"/>
                    <a:gd name="connsiteY10" fmla="*/ 2461257 h 2706956"/>
                    <a:gd name="connsiteX11" fmla="*/ 38637 w 4767568"/>
                    <a:gd name="connsiteY11" fmla="*/ 2459864 h 2706956"/>
                    <a:gd name="connsiteX12" fmla="*/ 0 w 4767568"/>
                    <a:gd name="connsiteY12" fmla="*/ 1365160 h 2706956"/>
                    <a:gd name="connsiteX0" fmla="*/ 0 w 4584879"/>
                    <a:gd name="connsiteY0" fmla="*/ 1365160 h 2706956"/>
                    <a:gd name="connsiteX1" fmla="*/ 1068947 w 4584879"/>
                    <a:gd name="connsiteY1" fmla="*/ 0 h 2706956"/>
                    <a:gd name="connsiteX2" fmla="*/ 1649672 w 4584879"/>
                    <a:gd name="connsiteY2" fmla="*/ 1056067 h 2706956"/>
                    <a:gd name="connsiteX3" fmla="*/ 2318197 w 4584879"/>
                    <a:gd name="connsiteY3" fmla="*/ 25757 h 2706956"/>
                    <a:gd name="connsiteX4" fmla="*/ 3378860 w 4584879"/>
                    <a:gd name="connsiteY4" fmla="*/ 1484464 h 2706956"/>
                    <a:gd name="connsiteX5" fmla="*/ 4146997 w 4584879"/>
                    <a:gd name="connsiteY5" fmla="*/ 734095 h 2706956"/>
                    <a:gd name="connsiteX6" fmla="*/ 4584879 w 4584879"/>
                    <a:gd name="connsiteY6" fmla="*/ 1506828 h 2706956"/>
                    <a:gd name="connsiteX7" fmla="*/ 4553222 w 4584879"/>
                    <a:gd name="connsiteY7" fmla="*/ 2706956 h 2706956"/>
                    <a:gd name="connsiteX8" fmla="*/ 3637439 w 4584879"/>
                    <a:gd name="connsiteY8" fmla="*/ 2466860 h 2706956"/>
                    <a:gd name="connsiteX9" fmla="*/ 4472356 w 4584879"/>
                    <a:gd name="connsiteY9" fmla="*/ 2653047 h 2706956"/>
                    <a:gd name="connsiteX10" fmla="*/ 36188 w 4584879"/>
                    <a:gd name="connsiteY10" fmla="*/ 2461257 h 2706956"/>
                    <a:gd name="connsiteX11" fmla="*/ 38637 w 4584879"/>
                    <a:gd name="connsiteY11" fmla="*/ 2459864 h 2706956"/>
                    <a:gd name="connsiteX12" fmla="*/ 0 w 4584879"/>
                    <a:gd name="connsiteY12" fmla="*/ 1365160 h 2706956"/>
                    <a:gd name="connsiteX0" fmla="*/ 0 w 4584879"/>
                    <a:gd name="connsiteY0" fmla="*/ 1365160 h 2706956"/>
                    <a:gd name="connsiteX1" fmla="*/ 1068947 w 4584879"/>
                    <a:gd name="connsiteY1" fmla="*/ 0 h 2706956"/>
                    <a:gd name="connsiteX2" fmla="*/ 1649672 w 4584879"/>
                    <a:gd name="connsiteY2" fmla="*/ 1056067 h 2706956"/>
                    <a:gd name="connsiteX3" fmla="*/ 2318197 w 4584879"/>
                    <a:gd name="connsiteY3" fmla="*/ 25757 h 2706956"/>
                    <a:gd name="connsiteX4" fmla="*/ 3378860 w 4584879"/>
                    <a:gd name="connsiteY4" fmla="*/ 1484464 h 2706956"/>
                    <a:gd name="connsiteX5" fmla="*/ 3861213 w 4584879"/>
                    <a:gd name="connsiteY5" fmla="*/ 1019823 h 2706956"/>
                    <a:gd name="connsiteX6" fmla="*/ 4584879 w 4584879"/>
                    <a:gd name="connsiteY6" fmla="*/ 1506828 h 2706956"/>
                    <a:gd name="connsiteX7" fmla="*/ 4553222 w 4584879"/>
                    <a:gd name="connsiteY7" fmla="*/ 2706956 h 2706956"/>
                    <a:gd name="connsiteX8" fmla="*/ 3637439 w 4584879"/>
                    <a:gd name="connsiteY8" fmla="*/ 2466860 h 2706956"/>
                    <a:gd name="connsiteX9" fmla="*/ 4472356 w 4584879"/>
                    <a:gd name="connsiteY9" fmla="*/ 2653047 h 2706956"/>
                    <a:gd name="connsiteX10" fmla="*/ 36188 w 4584879"/>
                    <a:gd name="connsiteY10" fmla="*/ 2461257 h 2706956"/>
                    <a:gd name="connsiteX11" fmla="*/ 38637 w 4584879"/>
                    <a:gd name="connsiteY11" fmla="*/ 2459864 h 2706956"/>
                    <a:gd name="connsiteX12" fmla="*/ 0 w 4584879"/>
                    <a:gd name="connsiteY12" fmla="*/ 1365160 h 2706956"/>
                    <a:gd name="connsiteX0" fmla="*/ 0 w 4553222"/>
                    <a:gd name="connsiteY0" fmla="*/ 1365160 h 2706956"/>
                    <a:gd name="connsiteX1" fmla="*/ 1068947 w 4553222"/>
                    <a:gd name="connsiteY1" fmla="*/ 0 h 2706956"/>
                    <a:gd name="connsiteX2" fmla="*/ 1649672 w 4553222"/>
                    <a:gd name="connsiteY2" fmla="*/ 1056067 h 2706956"/>
                    <a:gd name="connsiteX3" fmla="*/ 2318197 w 4553222"/>
                    <a:gd name="connsiteY3" fmla="*/ 25757 h 2706956"/>
                    <a:gd name="connsiteX4" fmla="*/ 3378860 w 4553222"/>
                    <a:gd name="connsiteY4" fmla="*/ 1484464 h 2706956"/>
                    <a:gd name="connsiteX5" fmla="*/ 3861213 w 4553222"/>
                    <a:gd name="connsiteY5" fmla="*/ 1019823 h 2706956"/>
                    <a:gd name="connsiteX6" fmla="*/ 4553222 w 4553222"/>
                    <a:gd name="connsiteY6" fmla="*/ 2706956 h 2706956"/>
                    <a:gd name="connsiteX7" fmla="*/ 3637439 w 4553222"/>
                    <a:gd name="connsiteY7" fmla="*/ 2466860 h 2706956"/>
                    <a:gd name="connsiteX8" fmla="*/ 4472356 w 4553222"/>
                    <a:gd name="connsiteY8" fmla="*/ 2653047 h 2706956"/>
                    <a:gd name="connsiteX9" fmla="*/ 36188 w 4553222"/>
                    <a:gd name="connsiteY9" fmla="*/ 2461257 h 2706956"/>
                    <a:gd name="connsiteX10" fmla="*/ 38637 w 4553222"/>
                    <a:gd name="connsiteY10" fmla="*/ 2459864 h 2706956"/>
                    <a:gd name="connsiteX11" fmla="*/ 0 w 4553222"/>
                    <a:gd name="connsiteY11" fmla="*/ 1365160 h 2706956"/>
                    <a:gd name="connsiteX0" fmla="*/ 0 w 4553222"/>
                    <a:gd name="connsiteY0" fmla="*/ 1365160 h 2706956"/>
                    <a:gd name="connsiteX1" fmla="*/ 1068947 w 4553222"/>
                    <a:gd name="connsiteY1" fmla="*/ 0 h 2706956"/>
                    <a:gd name="connsiteX2" fmla="*/ 1649672 w 4553222"/>
                    <a:gd name="connsiteY2" fmla="*/ 1056067 h 2706956"/>
                    <a:gd name="connsiteX3" fmla="*/ 2318197 w 4553222"/>
                    <a:gd name="connsiteY3" fmla="*/ 25757 h 2706956"/>
                    <a:gd name="connsiteX4" fmla="*/ 3378860 w 4553222"/>
                    <a:gd name="connsiteY4" fmla="*/ 1484464 h 2706956"/>
                    <a:gd name="connsiteX5" fmla="*/ 3861213 w 4553222"/>
                    <a:gd name="connsiteY5" fmla="*/ 1019823 h 2706956"/>
                    <a:gd name="connsiteX6" fmla="*/ 4553222 w 4553222"/>
                    <a:gd name="connsiteY6" fmla="*/ 2706956 h 2706956"/>
                    <a:gd name="connsiteX7" fmla="*/ 3637439 w 4553222"/>
                    <a:gd name="connsiteY7" fmla="*/ 2466860 h 2706956"/>
                    <a:gd name="connsiteX8" fmla="*/ 36188 w 4553222"/>
                    <a:gd name="connsiteY8" fmla="*/ 2461257 h 2706956"/>
                    <a:gd name="connsiteX9" fmla="*/ 38637 w 4553222"/>
                    <a:gd name="connsiteY9" fmla="*/ 2459864 h 2706956"/>
                    <a:gd name="connsiteX10" fmla="*/ 0 w 4553222"/>
                    <a:gd name="connsiteY10" fmla="*/ 1365160 h 2706956"/>
                    <a:gd name="connsiteX0" fmla="*/ 0 w 3861213"/>
                    <a:gd name="connsiteY0" fmla="*/ 1365160 h 2466860"/>
                    <a:gd name="connsiteX1" fmla="*/ 1068947 w 3861213"/>
                    <a:gd name="connsiteY1" fmla="*/ 0 h 2466860"/>
                    <a:gd name="connsiteX2" fmla="*/ 1649672 w 3861213"/>
                    <a:gd name="connsiteY2" fmla="*/ 1056067 h 2466860"/>
                    <a:gd name="connsiteX3" fmla="*/ 2318197 w 3861213"/>
                    <a:gd name="connsiteY3" fmla="*/ 25757 h 2466860"/>
                    <a:gd name="connsiteX4" fmla="*/ 3378860 w 3861213"/>
                    <a:gd name="connsiteY4" fmla="*/ 1484464 h 2466860"/>
                    <a:gd name="connsiteX5" fmla="*/ 3861213 w 3861213"/>
                    <a:gd name="connsiteY5" fmla="*/ 1019823 h 2466860"/>
                    <a:gd name="connsiteX6" fmla="*/ 3637439 w 3861213"/>
                    <a:gd name="connsiteY6" fmla="*/ 2466860 h 2466860"/>
                    <a:gd name="connsiteX7" fmla="*/ 36188 w 3861213"/>
                    <a:gd name="connsiteY7" fmla="*/ 2461257 h 2466860"/>
                    <a:gd name="connsiteX8" fmla="*/ 38637 w 3861213"/>
                    <a:gd name="connsiteY8" fmla="*/ 2459864 h 2466860"/>
                    <a:gd name="connsiteX9" fmla="*/ 0 w 3861213"/>
                    <a:gd name="connsiteY9" fmla="*/ 1365160 h 2466860"/>
                    <a:gd name="connsiteX0" fmla="*/ 0 w 3861213"/>
                    <a:gd name="connsiteY0" fmla="*/ 1365160 h 2466860"/>
                    <a:gd name="connsiteX1" fmla="*/ 1068947 w 3861213"/>
                    <a:gd name="connsiteY1" fmla="*/ 0 h 2466860"/>
                    <a:gd name="connsiteX2" fmla="*/ 1649672 w 3861213"/>
                    <a:gd name="connsiteY2" fmla="*/ 1056067 h 2466860"/>
                    <a:gd name="connsiteX3" fmla="*/ 2318197 w 3861213"/>
                    <a:gd name="connsiteY3" fmla="*/ 25757 h 2466860"/>
                    <a:gd name="connsiteX4" fmla="*/ 3378860 w 3861213"/>
                    <a:gd name="connsiteY4" fmla="*/ 1484464 h 2466860"/>
                    <a:gd name="connsiteX5" fmla="*/ 3861213 w 3861213"/>
                    <a:gd name="connsiteY5" fmla="*/ 1019823 h 2466860"/>
                    <a:gd name="connsiteX6" fmla="*/ 3851721 w 3861213"/>
                    <a:gd name="connsiteY6" fmla="*/ 2466860 h 2466860"/>
                    <a:gd name="connsiteX7" fmla="*/ 36188 w 3861213"/>
                    <a:gd name="connsiteY7" fmla="*/ 2461257 h 2466860"/>
                    <a:gd name="connsiteX8" fmla="*/ 38637 w 3861213"/>
                    <a:gd name="connsiteY8" fmla="*/ 2459864 h 2466860"/>
                    <a:gd name="connsiteX9" fmla="*/ 0 w 3861213"/>
                    <a:gd name="connsiteY9" fmla="*/ 1365160 h 2466860"/>
                    <a:gd name="connsiteX0" fmla="*/ 0 w 3861213"/>
                    <a:gd name="connsiteY0" fmla="*/ 1365160 h 2466860"/>
                    <a:gd name="connsiteX1" fmla="*/ 1068947 w 3861213"/>
                    <a:gd name="connsiteY1" fmla="*/ 0 h 2466860"/>
                    <a:gd name="connsiteX2" fmla="*/ 1649672 w 3861213"/>
                    <a:gd name="connsiteY2" fmla="*/ 1056067 h 2466860"/>
                    <a:gd name="connsiteX3" fmla="*/ 2318197 w 3861213"/>
                    <a:gd name="connsiteY3" fmla="*/ 25757 h 2466860"/>
                    <a:gd name="connsiteX4" fmla="*/ 3378860 w 3861213"/>
                    <a:gd name="connsiteY4" fmla="*/ 1484464 h 2466860"/>
                    <a:gd name="connsiteX5" fmla="*/ 3861213 w 3861213"/>
                    <a:gd name="connsiteY5" fmla="*/ 1019823 h 2466860"/>
                    <a:gd name="connsiteX6" fmla="*/ 3851721 w 3861213"/>
                    <a:gd name="connsiteY6" fmla="*/ 2466860 h 2466860"/>
                    <a:gd name="connsiteX7" fmla="*/ 36188 w 3861213"/>
                    <a:gd name="connsiteY7" fmla="*/ 2461257 h 2466860"/>
                    <a:gd name="connsiteX8" fmla="*/ 38637 w 3861213"/>
                    <a:gd name="connsiteY8" fmla="*/ 2459864 h 2466860"/>
                    <a:gd name="connsiteX9" fmla="*/ 26496 w 3861213"/>
                    <a:gd name="connsiteY9" fmla="*/ 1693282 h 2466860"/>
                    <a:gd name="connsiteX10" fmla="*/ 0 w 3861213"/>
                    <a:gd name="connsiteY10" fmla="*/ 1365160 h 2466860"/>
                    <a:gd name="connsiteX0" fmla="*/ 773002 w 4634215"/>
                    <a:gd name="connsiteY0" fmla="*/ 1365160 h 2466860"/>
                    <a:gd name="connsiteX1" fmla="*/ 1841949 w 4634215"/>
                    <a:gd name="connsiteY1" fmla="*/ 0 h 2466860"/>
                    <a:gd name="connsiteX2" fmla="*/ 2422674 w 4634215"/>
                    <a:gd name="connsiteY2" fmla="*/ 1056067 h 2466860"/>
                    <a:gd name="connsiteX3" fmla="*/ 3091199 w 4634215"/>
                    <a:gd name="connsiteY3" fmla="*/ 25757 h 2466860"/>
                    <a:gd name="connsiteX4" fmla="*/ 4151862 w 4634215"/>
                    <a:gd name="connsiteY4" fmla="*/ 1484464 h 2466860"/>
                    <a:gd name="connsiteX5" fmla="*/ 4634215 w 4634215"/>
                    <a:gd name="connsiteY5" fmla="*/ 1019823 h 2466860"/>
                    <a:gd name="connsiteX6" fmla="*/ 4624723 w 4634215"/>
                    <a:gd name="connsiteY6" fmla="*/ 2466860 h 2466860"/>
                    <a:gd name="connsiteX7" fmla="*/ 809190 w 4634215"/>
                    <a:gd name="connsiteY7" fmla="*/ 2461257 h 2466860"/>
                    <a:gd name="connsiteX8" fmla="*/ 811639 w 4634215"/>
                    <a:gd name="connsiteY8" fmla="*/ 2459864 h 2466860"/>
                    <a:gd name="connsiteX9" fmla="*/ 799498 w 4634215"/>
                    <a:gd name="connsiteY9" fmla="*/ 1693282 h 2466860"/>
                    <a:gd name="connsiteX10" fmla="*/ 0 w 4634215"/>
                    <a:gd name="connsiteY10" fmla="*/ 978878 h 2466860"/>
                    <a:gd name="connsiteX11" fmla="*/ 773002 w 4634215"/>
                    <a:gd name="connsiteY11" fmla="*/ 1365160 h 2466860"/>
                    <a:gd name="connsiteX0" fmla="*/ 773002 w 4634215"/>
                    <a:gd name="connsiteY0" fmla="*/ 1365160 h 2466860"/>
                    <a:gd name="connsiteX1" fmla="*/ 1841949 w 4634215"/>
                    <a:gd name="connsiteY1" fmla="*/ 0 h 2466860"/>
                    <a:gd name="connsiteX2" fmla="*/ 2422674 w 4634215"/>
                    <a:gd name="connsiteY2" fmla="*/ 1056067 h 2466860"/>
                    <a:gd name="connsiteX3" fmla="*/ 3091199 w 4634215"/>
                    <a:gd name="connsiteY3" fmla="*/ 25757 h 2466860"/>
                    <a:gd name="connsiteX4" fmla="*/ 4151862 w 4634215"/>
                    <a:gd name="connsiteY4" fmla="*/ 1484464 h 2466860"/>
                    <a:gd name="connsiteX5" fmla="*/ 4634215 w 4634215"/>
                    <a:gd name="connsiteY5" fmla="*/ 1019823 h 2466860"/>
                    <a:gd name="connsiteX6" fmla="*/ 4624723 w 4634215"/>
                    <a:gd name="connsiteY6" fmla="*/ 2466860 h 2466860"/>
                    <a:gd name="connsiteX7" fmla="*/ 809190 w 4634215"/>
                    <a:gd name="connsiteY7" fmla="*/ 2461257 h 2466860"/>
                    <a:gd name="connsiteX8" fmla="*/ 811639 w 4634215"/>
                    <a:gd name="connsiteY8" fmla="*/ 2459864 h 2466860"/>
                    <a:gd name="connsiteX9" fmla="*/ 799498 w 4634215"/>
                    <a:gd name="connsiteY9" fmla="*/ 1693282 h 2466860"/>
                    <a:gd name="connsiteX10" fmla="*/ 0 w 4634215"/>
                    <a:gd name="connsiteY10" fmla="*/ 1407482 h 2466860"/>
                    <a:gd name="connsiteX11" fmla="*/ 773002 w 4634215"/>
                    <a:gd name="connsiteY11" fmla="*/ 1365160 h 2466860"/>
                    <a:gd name="connsiteX0" fmla="*/ 773002 w 4634215"/>
                    <a:gd name="connsiteY0" fmla="*/ 1365160 h 2466860"/>
                    <a:gd name="connsiteX1" fmla="*/ 1841949 w 4634215"/>
                    <a:gd name="connsiteY1" fmla="*/ 0 h 2466860"/>
                    <a:gd name="connsiteX2" fmla="*/ 2422674 w 4634215"/>
                    <a:gd name="connsiteY2" fmla="*/ 1056067 h 2466860"/>
                    <a:gd name="connsiteX3" fmla="*/ 3091199 w 4634215"/>
                    <a:gd name="connsiteY3" fmla="*/ 25757 h 2466860"/>
                    <a:gd name="connsiteX4" fmla="*/ 4151862 w 4634215"/>
                    <a:gd name="connsiteY4" fmla="*/ 1484464 h 2466860"/>
                    <a:gd name="connsiteX5" fmla="*/ 4634215 w 4634215"/>
                    <a:gd name="connsiteY5" fmla="*/ 1019823 h 2466860"/>
                    <a:gd name="connsiteX6" fmla="*/ 4624723 w 4634215"/>
                    <a:gd name="connsiteY6" fmla="*/ 2466860 h 2466860"/>
                    <a:gd name="connsiteX7" fmla="*/ 809190 w 4634215"/>
                    <a:gd name="connsiteY7" fmla="*/ 2461257 h 2466860"/>
                    <a:gd name="connsiteX8" fmla="*/ 811639 w 4634215"/>
                    <a:gd name="connsiteY8" fmla="*/ 2459864 h 2466860"/>
                    <a:gd name="connsiteX9" fmla="*/ 227962 w 4634215"/>
                    <a:gd name="connsiteY9" fmla="*/ 2264762 h 2466860"/>
                    <a:gd name="connsiteX10" fmla="*/ 0 w 4634215"/>
                    <a:gd name="connsiteY10" fmla="*/ 1407482 h 2466860"/>
                    <a:gd name="connsiteX11" fmla="*/ 773002 w 4634215"/>
                    <a:gd name="connsiteY11" fmla="*/ 1365160 h 2466860"/>
                    <a:gd name="connsiteX0" fmla="*/ 773002 w 4634215"/>
                    <a:gd name="connsiteY0" fmla="*/ 1365160 h 2466860"/>
                    <a:gd name="connsiteX1" fmla="*/ 1841949 w 4634215"/>
                    <a:gd name="connsiteY1" fmla="*/ 0 h 2466860"/>
                    <a:gd name="connsiteX2" fmla="*/ 2422674 w 4634215"/>
                    <a:gd name="connsiteY2" fmla="*/ 1056067 h 2466860"/>
                    <a:gd name="connsiteX3" fmla="*/ 3091199 w 4634215"/>
                    <a:gd name="connsiteY3" fmla="*/ 25757 h 2466860"/>
                    <a:gd name="connsiteX4" fmla="*/ 4151862 w 4634215"/>
                    <a:gd name="connsiteY4" fmla="*/ 1484464 h 2466860"/>
                    <a:gd name="connsiteX5" fmla="*/ 4634215 w 4634215"/>
                    <a:gd name="connsiteY5" fmla="*/ 1019823 h 2466860"/>
                    <a:gd name="connsiteX6" fmla="*/ 4624723 w 4634215"/>
                    <a:gd name="connsiteY6" fmla="*/ 2466860 h 2466860"/>
                    <a:gd name="connsiteX7" fmla="*/ 809190 w 4634215"/>
                    <a:gd name="connsiteY7" fmla="*/ 2461257 h 2466860"/>
                    <a:gd name="connsiteX8" fmla="*/ 811639 w 4634215"/>
                    <a:gd name="connsiteY8" fmla="*/ 2459864 h 2466860"/>
                    <a:gd name="connsiteX9" fmla="*/ 227962 w 4634215"/>
                    <a:gd name="connsiteY9" fmla="*/ 2264762 h 2466860"/>
                    <a:gd name="connsiteX10" fmla="*/ 0 w 4634215"/>
                    <a:gd name="connsiteY10" fmla="*/ 1407482 h 2466860"/>
                    <a:gd name="connsiteX11" fmla="*/ 773002 w 4634215"/>
                    <a:gd name="connsiteY11" fmla="*/ 1365160 h 2466860"/>
                    <a:gd name="connsiteX0" fmla="*/ 773002 w 4634215"/>
                    <a:gd name="connsiteY0" fmla="*/ 1365160 h 2466860"/>
                    <a:gd name="connsiteX1" fmla="*/ 1841949 w 4634215"/>
                    <a:gd name="connsiteY1" fmla="*/ 0 h 2466860"/>
                    <a:gd name="connsiteX2" fmla="*/ 2422674 w 4634215"/>
                    <a:gd name="connsiteY2" fmla="*/ 1056067 h 2466860"/>
                    <a:gd name="connsiteX3" fmla="*/ 3091199 w 4634215"/>
                    <a:gd name="connsiteY3" fmla="*/ 25757 h 2466860"/>
                    <a:gd name="connsiteX4" fmla="*/ 4151862 w 4634215"/>
                    <a:gd name="connsiteY4" fmla="*/ 1484464 h 2466860"/>
                    <a:gd name="connsiteX5" fmla="*/ 4634215 w 4634215"/>
                    <a:gd name="connsiteY5" fmla="*/ 1019823 h 2466860"/>
                    <a:gd name="connsiteX6" fmla="*/ 4624723 w 4634215"/>
                    <a:gd name="connsiteY6" fmla="*/ 2466860 h 2466860"/>
                    <a:gd name="connsiteX7" fmla="*/ 809190 w 4634215"/>
                    <a:gd name="connsiteY7" fmla="*/ 2461257 h 2466860"/>
                    <a:gd name="connsiteX8" fmla="*/ 811639 w 4634215"/>
                    <a:gd name="connsiteY8" fmla="*/ 2459864 h 2466860"/>
                    <a:gd name="connsiteX9" fmla="*/ 227962 w 4634215"/>
                    <a:gd name="connsiteY9" fmla="*/ 2264762 h 2466860"/>
                    <a:gd name="connsiteX10" fmla="*/ 0 w 4634215"/>
                    <a:gd name="connsiteY10" fmla="*/ 1407482 h 2466860"/>
                    <a:gd name="connsiteX11" fmla="*/ 773002 w 4634215"/>
                    <a:gd name="connsiteY11" fmla="*/ 1365160 h 2466860"/>
                    <a:gd name="connsiteX0" fmla="*/ 773002 w 4634215"/>
                    <a:gd name="connsiteY0" fmla="*/ 1365160 h 2466860"/>
                    <a:gd name="connsiteX1" fmla="*/ 1841949 w 4634215"/>
                    <a:gd name="connsiteY1" fmla="*/ 0 h 2466860"/>
                    <a:gd name="connsiteX2" fmla="*/ 2422674 w 4634215"/>
                    <a:gd name="connsiteY2" fmla="*/ 1056067 h 2466860"/>
                    <a:gd name="connsiteX3" fmla="*/ 3091199 w 4634215"/>
                    <a:gd name="connsiteY3" fmla="*/ 25757 h 2466860"/>
                    <a:gd name="connsiteX4" fmla="*/ 4151862 w 4634215"/>
                    <a:gd name="connsiteY4" fmla="*/ 1484464 h 2466860"/>
                    <a:gd name="connsiteX5" fmla="*/ 4634215 w 4634215"/>
                    <a:gd name="connsiteY5" fmla="*/ 1019823 h 2466860"/>
                    <a:gd name="connsiteX6" fmla="*/ 4624723 w 4634215"/>
                    <a:gd name="connsiteY6" fmla="*/ 2466860 h 2466860"/>
                    <a:gd name="connsiteX7" fmla="*/ 809190 w 4634215"/>
                    <a:gd name="connsiteY7" fmla="*/ 2461257 h 2466860"/>
                    <a:gd name="connsiteX8" fmla="*/ 811639 w 4634215"/>
                    <a:gd name="connsiteY8" fmla="*/ 2459864 h 2466860"/>
                    <a:gd name="connsiteX9" fmla="*/ 227962 w 4634215"/>
                    <a:gd name="connsiteY9" fmla="*/ 2264762 h 2466860"/>
                    <a:gd name="connsiteX10" fmla="*/ 0 w 4634215"/>
                    <a:gd name="connsiteY10" fmla="*/ 1407482 h 2466860"/>
                    <a:gd name="connsiteX11" fmla="*/ 773002 w 4634215"/>
                    <a:gd name="connsiteY11" fmla="*/ 1365160 h 2466860"/>
                    <a:gd name="connsiteX0" fmla="*/ 773002 w 4634215"/>
                    <a:gd name="connsiteY0" fmla="*/ 1365160 h 2466860"/>
                    <a:gd name="connsiteX1" fmla="*/ 1841949 w 4634215"/>
                    <a:gd name="connsiteY1" fmla="*/ 0 h 2466860"/>
                    <a:gd name="connsiteX2" fmla="*/ 2422674 w 4634215"/>
                    <a:gd name="connsiteY2" fmla="*/ 1056067 h 2466860"/>
                    <a:gd name="connsiteX3" fmla="*/ 3091199 w 4634215"/>
                    <a:gd name="connsiteY3" fmla="*/ 25757 h 2466860"/>
                    <a:gd name="connsiteX4" fmla="*/ 4151862 w 4634215"/>
                    <a:gd name="connsiteY4" fmla="*/ 1484464 h 2466860"/>
                    <a:gd name="connsiteX5" fmla="*/ 4634215 w 4634215"/>
                    <a:gd name="connsiteY5" fmla="*/ 1019823 h 2466860"/>
                    <a:gd name="connsiteX6" fmla="*/ 4624723 w 4634215"/>
                    <a:gd name="connsiteY6" fmla="*/ 2466860 h 2466860"/>
                    <a:gd name="connsiteX7" fmla="*/ 809190 w 4634215"/>
                    <a:gd name="connsiteY7" fmla="*/ 2461257 h 2466860"/>
                    <a:gd name="connsiteX8" fmla="*/ 811639 w 4634215"/>
                    <a:gd name="connsiteY8" fmla="*/ 2459864 h 2466860"/>
                    <a:gd name="connsiteX9" fmla="*/ 227962 w 4634215"/>
                    <a:gd name="connsiteY9" fmla="*/ 2264762 h 2466860"/>
                    <a:gd name="connsiteX10" fmla="*/ 0 w 4634215"/>
                    <a:gd name="connsiteY10" fmla="*/ 1407482 h 2466860"/>
                    <a:gd name="connsiteX11" fmla="*/ 773002 w 4634215"/>
                    <a:gd name="connsiteY11" fmla="*/ 1365160 h 2466860"/>
                    <a:gd name="connsiteX0" fmla="*/ 773002 w 4634215"/>
                    <a:gd name="connsiteY0" fmla="*/ 1365160 h 2466860"/>
                    <a:gd name="connsiteX1" fmla="*/ 1841949 w 4634215"/>
                    <a:gd name="connsiteY1" fmla="*/ 0 h 2466860"/>
                    <a:gd name="connsiteX2" fmla="*/ 2422674 w 4634215"/>
                    <a:gd name="connsiteY2" fmla="*/ 1056067 h 2466860"/>
                    <a:gd name="connsiteX3" fmla="*/ 3091199 w 4634215"/>
                    <a:gd name="connsiteY3" fmla="*/ 25757 h 2466860"/>
                    <a:gd name="connsiteX4" fmla="*/ 4151862 w 4634215"/>
                    <a:gd name="connsiteY4" fmla="*/ 1484464 h 2466860"/>
                    <a:gd name="connsiteX5" fmla="*/ 4634215 w 4634215"/>
                    <a:gd name="connsiteY5" fmla="*/ 1019823 h 2466860"/>
                    <a:gd name="connsiteX6" fmla="*/ 4624723 w 4634215"/>
                    <a:gd name="connsiteY6" fmla="*/ 2466860 h 2466860"/>
                    <a:gd name="connsiteX7" fmla="*/ 809190 w 4634215"/>
                    <a:gd name="connsiteY7" fmla="*/ 2461257 h 2466860"/>
                    <a:gd name="connsiteX8" fmla="*/ 811639 w 4634215"/>
                    <a:gd name="connsiteY8" fmla="*/ 2459864 h 2466860"/>
                    <a:gd name="connsiteX9" fmla="*/ 227962 w 4634215"/>
                    <a:gd name="connsiteY9" fmla="*/ 2264762 h 2466860"/>
                    <a:gd name="connsiteX10" fmla="*/ 0 w 4634215"/>
                    <a:gd name="connsiteY10" fmla="*/ 1407482 h 2466860"/>
                    <a:gd name="connsiteX11" fmla="*/ 73825 w 4634215"/>
                    <a:gd name="connsiteY11" fmla="*/ 1405506 h 2466860"/>
                    <a:gd name="connsiteX12" fmla="*/ 773002 w 4634215"/>
                    <a:gd name="connsiteY12" fmla="*/ 1365160 h 2466860"/>
                    <a:gd name="connsiteX0" fmla="*/ 773002 w 4634215"/>
                    <a:gd name="connsiteY0" fmla="*/ 1365160 h 2466860"/>
                    <a:gd name="connsiteX1" fmla="*/ 1841949 w 4634215"/>
                    <a:gd name="connsiteY1" fmla="*/ 0 h 2466860"/>
                    <a:gd name="connsiteX2" fmla="*/ 2422674 w 4634215"/>
                    <a:gd name="connsiteY2" fmla="*/ 1056067 h 2466860"/>
                    <a:gd name="connsiteX3" fmla="*/ 3091199 w 4634215"/>
                    <a:gd name="connsiteY3" fmla="*/ 25757 h 2466860"/>
                    <a:gd name="connsiteX4" fmla="*/ 4151862 w 4634215"/>
                    <a:gd name="connsiteY4" fmla="*/ 1484464 h 2466860"/>
                    <a:gd name="connsiteX5" fmla="*/ 4634215 w 4634215"/>
                    <a:gd name="connsiteY5" fmla="*/ 1019823 h 2466860"/>
                    <a:gd name="connsiteX6" fmla="*/ 4624723 w 4634215"/>
                    <a:gd name="connsiteY6" fmla="*/ 2466860 h 2466860"/>
                    <a:gd name="connsiteX7" fmla="*/ 809190 w 4634215"/>
                    <a:gd name="connsiteY7" fmla="*/ 2461257 h 2466860"/>
                    <a:gd name="connsiteX8" fmla="*/ 811639 w 4634215"/>
                    <a:gd name="connsiteY8" fmla="*/ 2459864 h 2466860"/>
                    <a:gd name="connsiteX9" fmla="*/ 227962 w 4634215"/>
                    <a:gd name="connsiteY9" fmla="*/ 2264762 h 2466860"/>
                    <a:gd name="connsiteX10" fmla="*/ 0 w 4634215"/>
                    <a:gd name="connsiteY10" fmla="*/ 1407482 h 2466860"/>
                    <a:gd name="connsiteX11" fmla="*/ 71444 w 4634215"/>
                    <a:gd name="connsiteY11" fmla="*/ 1476920 h 2466860"/>
                    <a:gd name="connsiteX12" fmla="*/ 73825 w 4634215"/>
                    <a:gd name="connsiteY12" fmla="*/ 1405506 h 2466860"/>
                    <a:gd name="connsiteX13" fmla="*/ 773002 w 4634215"/>
                    <a:gd name="connsiteY13" fmla="*/ 1365160 h 2466860"/>
                    <a:gd name="connsiteX0" fmla="*/ 773002 w 4634215"/>
                    <a:gd name="connsiteY0" fmla="*/ 1365160 h 2466860"/>
                    <a:gd name="connsiteX1" fmla="*/ 1841949 w 4634215"/>
                    <a:gd name="connsiteY1" fmla="*/ 0 h 2466860"/>
                    <a:gd name="connsiteX2" fmla="*/ 2422674 w 4634215"/>
                    <a:gd name="connsiteY2" fmla="*/ 1056067 h 2466860"/>
                    <a:gd name="connsiteX3" fmla="*/ 3091199 w 4634215"/>
                    <a:gd name="connsiteY3" fmla="*/ 25757 h 2466860"/>
                    <a:gd name="connsiteX4" fmla="*/ 4151862 w 4634215"/>
                    <a:gd name="connsiteY4" fmla="*/ 1484464 h 2466860"/>
                    <a:gd name="connsiteX5" fmla="*/ 4634215 w 4634215"/>
                    <a:gd name="connsiteY5" fmla="*/ 1019823 h 2466860"/>
                    <a:gd name="connsiteX6" fmla="*/ 4624723 w 4634215"/>
                    <a:gd name="connsiteY6" fmla="*/ 2466860 h 2466860"/>
                    <a:gd name="connsiteX7" fmla="*/ 809190 w 4634215"/>
                    <a:gd name="connsiteY7" fmla="*/ 2461257 h 2466860"/>
                    <a:gd name="connsiteX8" fmla="*/ 811639 w 4634215"/>
                    <a:gd name="connsiteY8" fmla="*/ 2459864 h 2466860"/>
                    <a:gd name="connsiteX9" fmla="*/ 227962 w 4634215"/>
                    <a:gd name="connsiteY9" fmla="*/ 2264762 h 2466860"/>
                    <a:gd name="connsiteX10" fmla="*/ 0 w 4634215"/>
                    <a:gd name="connsiteY10" fmla="*/ 1407458 h 2466860"/>
                    <a:gd name="connsiteX11" fmla="*/ 71444 w 4634215"/>
                    <a:gd name="connsiteY11" fmla="*/ 1476920 h 2466860"/>
                    <a:gd name="connsiteX12" fmla="*/ 73825 w 4634215"/>
                    <a:gd name="connsiteY12" fmla="*/ 1405506 h 2466860"/>
                    <a:gd name="connsiteX13" fmla="*/ 773002 w 4634215"/>
                    <a:gd name="connsiteY13" fmla="*/ 1365160 h 2466860"/>
                    <a:gd name="connsiteX0" fmla="*/ 701558 w 4562771"/>
                    <a:gd name="connsiteY0" fmla="*/ 1365160 h 2466860"/>
                    <a:gd name="connsiteX1" fmla="*/ 1770505 w 4562771"/>
                    <a:gd name="connsiteY1" fmla="*/ 0 h 2466860"/>
                    <a:gd name="connsiteX2" fmla="*/ 2351230 w 4562771"/>
                    <a:gd name="connsiteY2" fmla="*/ 1056067 h 2466860"/>
                    <a:gd name="connsiteX3" fmla="*/ 3019755 w 4562771"/>
                    <a:gd name="connsiteY3" fmla="*/ 25757 h 2466860"/>
                    <a:gd name="connsiteX4" fmla="*/ 4080418 w 4562771"/>
                    <a:gd name="connsiteY4" fmla="*/ 1484464 h 2466860"/>
                    <a:gd name="connsiteX5" fmla="*/ 4562771 w 4562771"/>
                    <a:gd name="connsiteY5" fmla="*/ 1019823 h 2466860"/>
                    <a:gd name="connsiteX6" fmla="*/ 4553279 w 4562771"/>
                    <a:gd name="connsiteY6" fmla="*/ 2466860 h 2466860"/>
                    <a:gd name="connsiteX7" fmla="*/ 737746 w 4562771"/>
                    <a:gd name="connsiteY7" fmla="*/ 2461257 h 2466860"/>
                    <a:gd name="connsiteX8" fmla="*/ 740195 w 4562771"/>
                    <a:gd name="connsiteY8" fmla="*/ 2459864 h 2466860"/>
                    <a:gd name="connsiteX9" fmla="*/ 156518 w 4562771"/>
                    <a:gd name="connsiteY9" fmla="*/ 2264762 h 2466860"/>
                    <a:gd name="connsiteX10" fmla="*/ 0 w 4562771"/>
                    <a:gd name="connsiteY10" fmla="*/ 1476920 h 2466860"/>
                    <a:gd name="connsiteX11" fmla="*/ 2381 w 4562771"/>
                    <a:gd name="connsiteY11" fmla="*/ 1405506 h 2466860"/>
                    <a:gd name="connsiteX12" fmla="*/ 701558 w 4562771"/>
                    <a:gd name="connsiteY12" fmla="*/ 1365160 h 2466860"/>
                    <a:gd name="connsiteX0" fmla="*/ 701590 w 4562803"/>
                    <a:gd name="connsiteY0" fmla="*/ 1365160 h 2466860"/>
                    <a:gd name="connsiteX1" fmla="*/ 1770537 w 4562803"/>
                    <a:gd name="connsiteY1" fmla="*/ 0 h 2466860"/>
                    <a:gd name="connsiteX2" fmla="*/ 2351262 w 4562803"/>
                    <a:gd name="connsiteY2" fmla="*/ 1056067 h 2466860"/>
                    <a:gd name="connsiteX3" fmla="*/ 3019787 w 4562803"/>
                    <a:gd name="connsiteY3" fmla="*/ 25757 h 2466860"/>
                    <a:gd name="connsiteX4" fmla="*/ 4080450 w 4562803"/>
                    <a:gd name="connsiteY4" fmla="*/ 1484464 h 2466860"/>
                    <a:gd name="connsiteX5" fmla="*/ 4562803 w 4562803"/>
                    <a:gd name="connsiteY5" fmla="*/ 1019823 h 2466860"/>
                    <a:gd name="connsiteX6" fmla="*/ 4553311 w 4562803"/>
                    <a:gd name="connsiteY6" fmla="*/ 2466860 h 2466860"/>
                    <a:gd name="connsiteX7" fmla="*/ 737778 w 4562803"/>
                    <a:gd name="connsiteY7" fmla="*/ 2461257 h 2466860"/>
                    <a:gd name="connsiteX8" fmla="*/ 740227 w 4562803"/>
                    <a:gd name="connsiteY8" fmla="*/ 2459864 h 2466860"/>
                    <a:gd name="connsiteX9" fmla="*/ 156550 w 4562803"/>
                    <a:gd name="connsiteY9" fmla="*/ 2264762 h 2466860"/>
                    <a:gd name="connsiteX10" fmla="*/ 0 w 4562803"/>
                    <a:gd name="connsiteY10" fmla="*/ 1762648 h 2466860"/>
                    <a:gd name="connsiteX11" fmla="*/ 2413 w 4562803"/>
                    <a:gd name="connsiteY11" fmla="*/ 1405506 h 2466860"/>
                    <a:gd name="connsiteX12" fmla="*/ 701590 w 4562803"/>
                    <a:gd name="connsiteY12" fmla="*/ 1365160 h 246686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4562803" h="2466860">
                      <a:moveTo>
                        <a:pt x="701590" y="1365160"/>
                      </a:moveTo>
                      <a:lnTo>
                        <a:pt x="1770537" y="0"/>
                      </a:lnTo>
                      <a:lnTo>
                        <a:pt x="2351262" y="1056067"/>
                      </a:lnTo>
                      <a:lnTo>
                        <a:pt x="3019787" y="25757"/>
                      </a:lnTo>
                      <a:lnTo>
                        <a:pt x="4080450" y="1484464"/>
                      </a:lnTo>
                      <a:lnTo>
                        <a:pt x="4562803" y="1019823"/>
                      </a:lnTo>
                      <a:lnTo>
                        <a:pt x="4553311" y="2466860"/>
                      </a:lnTo>
                      <a:cubicBezTo>
                        <a:pt x="3800472" y="2425910"/>
                        <a:pt x="1337578" y="2462423"/>
                        <a:pt x="737778" y="2461257"/>
                      </a:cubicBezTo>
                      <a:lnTo>
                        <a:pt x="740227" y="2459864"/>
                      </a:lnTo>
                      <a:lnTo>
                        <a:pt x="156550" y="2264762"/>
                      </a:lnTo>
                      <a:lnTo>
                        <a:pt x="0" y="1762648"/>
                      </a:lnTo>
                      <a:cubicBezTo>
                        <a:pt x="794" y="1738843"/>
                        <a:pt x="1619" y="1429311"/>
                        <a:pt x="2413" y="1405506"/>
                      </a:cubicBezTo>
                      <a:lnTo>
                        <a:pt x="701590" y="1365160"/>
                      </a:lnTo>
                      <a:close/>
                    </a:path>
                  </a:pathLst>
                </a:custGeom>
                <a:solidFill>
                  <a:srgbClr val="4F81BD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grpSp>
              <p:nvGrpSpPr>
                <p:cNvPr id="6" name="Group 3023"/>
                <p:cNvGrpSpPr/>
                <p:nvPr/>
              </p:nvGrpSpPr>
              <p:grpSpPr>
                <a:xfrm>
                  <a:off x="3857620" y="3500438"/>
                  <a:ext cx="4572032" cy="1785950"/>
                  <a:chOff x="3857620" y="3714752"/>
                  <a:chExt cx="4572032" cy="1357321"/>
                </a:xfrm>
              </p:grpSpPr>
              <p:sp>
                <p:nvSpPr>
                  <p:cNvPr id="1805" name="Flowchart: Document 1804"/>
                  <p:cNvSpPr/>
                  <p:nvPr/>
                </p:nvSpPr>
                <p:spPr>
                  <a:xfrm rot="10800000">
                    <a:off x="3857620" y="3714752"/>
                    <a:ext cx="2000264" cy="1214446"/>
                  </a:xfrm>
                  <a:prstGeom prst="flowChartDocument">
                    <a:avLst/>
                  </a:prstGeom>
                  <a:solidFill>
                    <a:srgbClr val="9BBB59">
                      <a:lumMod val="75000"/>
                    </a:srgbClr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06" name="Flowchart: Document 1805"/>
                  <p:cNvSpPr/>
                  <p:nvPr/>
                </p:nvSpPr>
                <p:spPr>
                  <a:xfrm rot="10800000" flipH="1">
                    <a:off x="4929190" y="3714752"/>
                    <a:ext cx="1928826" cy="1214446"/>
                  </a:xfrm>
                  <a:prstGeom prst="flowChartDocument">
                    <a:avLst/>
                  </a:prstGeom>
                  <a:solidFill>
                    <a:srgbClr val="9BBB59">
                      <a:lumMod val="75000"/>
                    </a:srgbClr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07" name="Flowchart: Document 1806"/>
                  <p:cNvSpPr/>
                  <p:nvPr/>
                </p:nvSpPr>
                <p:spPr>
                  <a:xfrm rot="10800000" flipH="1">
                    <a:off x="6500826" y="3857627"/>
                    <a:ext cx="1928826" cy="1214446"/>
                  </a:xfrm>
                  <a:prstGeom prst="flowChartDocument">
                    <a:avLst/>
                  </a:prstGeom>
                  <a:solidFill>
                    <a:srgbClr val="9BBB59">
                      <a:lumMod val="75000"/>
                    </a:srgbClr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</p:grpSp>
            <p:sp>
              <p:nvSpPr>
                <p:cNvPr id="1784" name="Flowchart: Process 1783"/>
                <p:cNvSpPr/>
                <p:nvPr/>
              </p:nvSpPr>
              <p:spPr>
                <a:xfrm>
                  <a:off x="3857620" y="4143380"/>
                  <a:ext cx="4572032" cy="1214446"/>
                </a:xfrm>
                <a:prstGeom prst="flowChartProcess">
                  <a:avLst/>
                </a:prstGeom>
                <a:solidFill>
                  <a:srgbClr val="9BBB59">
                    <a:lumMod val="40000"/>
                    <a:lumOff val="60000"/>
                  </a:srgbClr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785" name="Freeform 1784"/>
                <p:cNvSpPr/>
                <p:nvPr/>
              </p:nvSpPr>
              <p:spPr>
                <a:xfrm>
                  <a:off x="5208899" y="2060620"/>
                  <a:ext cx="702536" cy="746974"/>
                </a:xfrm>
                <a:custGeom>
                  <a:avLst/>
                  <a:gdLst>
                    <a:gd name="connsiteX0" fmla="*/ 0 w 695459"/>
                    <a:gd name="connsiteY0" fmla="*/ 502276 h 746974"/>
                    <a:gd name="connsiteX1" fmla="*/ 412124 w 695459"/>
                    <a:gd name="connsiteY1" fmla="*/ 0 h 746974"/>
                    <a:gd name="connsiteX2" fmla="*/ 695459 w 695459"/>
                    <a:gd name="connsiteY2" fmla="*/ 553791 h 746974"/>
                    <a:gd name="connsiteX3" fmla="*/ 540912 w 695459"/>
                    <a:gd name="connsiteY3" fmla="*/ 734095 h 746974"/>
                    <a:gd name="connsiteX4" fmla="*/ 425002 w 695459"/>
                    <a:gd name="connsiteY4" fmla="*/ 502276 h 746974"/>
                    <a:gd name="connsiteX5" fmla="*/ 309093 w 695459"/>
                    <a:gd name="connsiteY5" fmla="*/ 708338 h 746974"/>
                    <a:gd name="connsiteX6" fmla="*/ 193183 w 695459"/>
                    <a:gd name="connsiteY6" fmla="*/ 528034 h 746974"/>
                    <a:gd name="connsiteX7" fmla="*/ 51515 w 695459"/>
                    <a:gd name="connsiteY7" fmla="*/ 746974 h 746974"/>
                    <a:gd name="connsiteX8" fmla="*/ 0 w 695459"/>
                    <a:gd name="connsiteY8" fmla="*/ 502276 h 746974"/>
                    <a:gd name="connsiteX0" fmla="*/ 0 w 695459"/>
                    <a:gd name="connsiteY0" fmla="*/ 502276 h 746974"/>
                    <a:gd name="connsiteX1" fmla="*/ 412124 w 695459"/>
                    <a:gd name="connsiteY1" fmla="*/ 0 h 746974"/>
                    <a:gd name="connsiteX2" fmla="*/ 695459 w 695459"/>
                    <a:gd name="connsiteY2" fmla="*/ 553791 h 746974"/>
                    <a:gd name="connsiteX3" fmla="*/ 540912 w 695459"/>
                    <a:gd name="connsiteY3" fmla="*/ 734095 h 746974"/>
                    <a:gd name="connsiteX4" fmla="*/ 425002 w 695459"/>
                    <a:gd name="connsiteY4" fmla="*/ 502276 h 746974"/>
                    <a:gd name="connsiteX5" fmla="*/ 309093 w 695459"/>
                    <a:gd name="connsiteY5" fmla="*/ 708338 h 746974"/>
                    <a:gd name="connsiteX6" fmla="*/ 193183 w 695459"/>
                    <a:gd name="connsiteY6" fmla="*/ 528034 h 746974"/>
                    <a:gd name="connsiteX7" fmla="*/ 51515 w 695459"/>
                    <a:gd name="connsiteY7" fmla="*/ 746974 h 746974"/>
                    <a:gd name="connsiteX8" fmla="*/ 0 w 695459"/>
                    <a:gd name="connsiteY8" fmla="*/ 502276 h 746974"/>
                    <a:gd name="connsiteX0" fmla="*/ 0 w 695459"/>
                    <a:gd name="connsiteY0" fmla="*/ 502276 h 746974"/>
                    <a:gd name="connsiteX1" fmla="*/ 412124 w 695459"/>
                    <a:gd name="connsiteY1" fmla="*/ 0 h 746974"/>
                    <a:gd name="connsiteX2" fmla="*/ 695459 w 695459"/>
                    <a:gd name="connsiteY2" fmla="*/ 553791 h 746974"/>
                    <a:gd name="connsiteX3" fmla="*/ 540912 w 695459"/>
                    <a:gd name="connsiteY3" fmla="*/ 734095 h 746974"/>
                    <a:gd name="connsiteX4" fmla="*/ 425002 w 695459"/>
                    <a:gd name="connsiteY4" fmla="*/ 502276 h 746974"/>
                    <a:gd name="connsiteX5" fmla="*/ 309093 w 695459"/>
                    <a:gd name="connsiteY5" fmla="*/ 708338 h 746974"/>
                    <a:gd name="connsiteX6" fmla="*/ 193183 w 695459"/>
                    <a:gd name="connsiteY6" fmla="*/ 528034 h 746974"/>
                    <a:gd name="connsiteX7" fmla="*/ 51515 w 695459"/>
                    <a:gd name="connsiteY7" fmla="*/ 746974 h 746974"/>
                    <a:gd name="connsiteX8" fmla="*/ 0 w 695459"/>
                    <a:gd name="connsiteY8" fmla="*/ 502276 h 746974"/>
                    <a:gd name="connsiteX0" fmla="*/ 0 w 742676"/>
                    <a:gd name="connsiteY0" fmla="*/ 502276 h 746974"/>
                    <a:gd name="connsiteX1" fmla="*/ 412124 w 742676"/>
                    <a:gd name="connsiteY1" fmla="*/ 0 h 746974"/>
                    <a:gd name="connsiteX2" fmla="*/ 695459 w 742676"/>
                    <a:gd name="connsiteY2" fmla="*/ 553791 h 746974"/>
                    <a:gd name="connsiteX3" fmla="*/ 695425 w 742676"/>
                    <a:gd name="connsiteY3" fmla="*/ 558755 h 746974"/>
                    <a:gd name="connsiteX4" fmla="*/ 540912 w 742676"/>
                    <a:gd name="connsiteY4" fmla="*/ 734095 h 746974"/>
                    <a:gd name="connsiteX5" fmla="*/ 425002 w 742676"/>
                    <a:gd name="connsiteY5" fmla="*/ 502276 h 746974"/>
                    <a:gd name="connsiteX6" fmla="*/ 309093 w 742676"/>
                    <a:gd name="connsiteY6" fmla="*/ 708338 h 746974"/>
                    <a:gd name="connsiteX7" fmla="*/ 193183 w 742676"/>
                    <a:gd name="connsiteY7" fmla="*/ 528034 h 746974"/>
                    <a:gd name="connsiteX8" fmla="*/ 51515 w 742676"/>
                    <a:gd name="connsiteY8" fmla="*/ 746974 h 746974"/>
                    <a:gd name="connsiteX9" fmla="*/ 0 w 742676"/>
                    <a:gd name="connsiteY9" fmla="*/ 502276 h 746974"/>
                    <a:gd name="connsiteX0" fmla="*/ 0 w 742676"/>
                    <a:gd name="connsiteY0" fmla="*/ 502276 h 746974"/>
                    <a:gd name="connsiteX1" fmla="*/ 412124 w 742676"/>
                    <a:gd name="connsiteY1" fmla="*/ 0 h 746974"/>
                    <a:gd name="connsiteX2" fmla="*/ 695459 w 742676"/>
                    <a:gd name="connsiteY2" fmla="*/ 553791 h 746974"/>
                    <a:gd name="connsiteX3" fmla="*/ 695425 w 742676"/>
                    <a:gd name="connsiteY3" fmla="*/ 558755 h 746974"/>
                    <a:gd name="connsiteX4" fmla="*/ 540912 w 742676"/>
                    <a:gd name="connsiteY4" fmla="*/ 734095 h 746974"/>
                    <a:gd name="connsiteX5" fmla="*/ 425002 w 742676"/>
                    <a:gd name="connsiteY5" fmla="*/ 502276 h 746974"/>
                    <a:gd name="connsiteX6" fmla="*/ 309093 w 742676"/>
                    <a:gd name="connsiteY6" fmla="*/ 708338 h 746974"/>
                    <a:gd name="connsiteX7" fmla="*/ 193183 w 742676"/>
                    <a:gd name="connsiteY7" fmla="*/ 528034 h 746974"/>
                    <a:gd name="connsiteX8" fmla="*/ 51515 w 742676"/>
                    <a:gd name="connsiteY8" fmla="*/ 746974 h 746974"/>
                    <a:gd name="connsiteX9" fmla="*/ 0 w 742676"/>
                    <a:gd name="connsiteY9" fmla="*/ 502276 h 746974"/>
                    <a:gd name="connsiteX0" fmla="*/ 0 w 1006903"/>
                    <a:gd name="connsiteY0" fmla="*/ 502276 h 746974"/>
                    <a:gd name="connsiteX1" fmla="*/ 412124 w 1006903"/>
                    <a:gd name="connsiteY1" fmla="*/ 0 h 746974"/>
                    <a:gd name="connsiteX2" fmla="*/ 695459 w 1006903"/>
                    <a:gd name="connsiteY2" fmla="*/ 553791 h 746974"/>
                    <a:gd name="connsiteX3" fmla="*/ 981145 w 1006903"/>
                    <a:gd name="connsiteY3" fmla="*/ 558755 h 746974"/>
                    <a:gd name="connsiteX4" fmla="*/ 540912 w 1006903"/>
                    <a:gd name="connsiteY4" fmla="*/ 734095 h 746974"/>
                    <a:gd name="connsiteX5" fmla="*/ 425002 w 1006903"/>
                    <a:gd name="connsiteY5" fmla="*/ 502276 h 746974"/>
                    <a:gd name="connsiteX6" fmla="*/ 309093 w 1006903"/>
                    <a:gd name="connsiteY6" fmla="*/ 708338 h 746974"/>
                    <a:gd name="connsiteX7" fmla="*/ 193183 w 1006903"/>
                    <a:gd name="connsiteY7" fmla="*/ 528034 h 746974"/>
                    <a:gd name="connsiteX8" fmla="*/ 51515 w 1006903"/>
                    <a:gd name="connsiteY8" fmla="*/ 746974 h 746974"/>
                    <a:gd name="connsiteX9" fmla="*/ 0 w 1006903"/>
                    <a:gd name="connsiteY9" fmla="*/ 502276 h 746974"/>
                    <a:gd name="connsiteX0" fmla="*/ 0 w 1006903"/>
                    <a:gd name="connsiteY0" fmla="*/ 502276 h 746974"/>
                    <a:gd name="connsiteX1" fmla="*/ 412124 w 1006903"/>
                    <a:gd name="connsiteY1" fmla="*/ 0 h 746974"/>
                    <a:gd name="connsiteX2" fmla="*/ 695459 w 1006903"/>
                    <a:gd name="connsiteY2" fmla="*/ 553767 h 746974"/>
                    <a:gd name="connsiteX3" fmla="*/ 981145 w 1006903"/>
                    <a:gd name="connsiteY3" fmla="*/ 558755 h 746974"/>
                    <a:gd name="connsiteX4" fmla="*/ 540912 w 1006903"/>
                    <a:gd name="connsiteY4" fmla="*/ 734095 h 746974"/>
                    <a:gd name="connsiteX5" fmla="*/ 425002 w 1006903"/>
                    <a:gd name="connsiteY5" fmla="*/ 502276 h 746974"/>
                    <a:gd name="connsiteX6" fmla="*/ 309093 w 1006903"/>
                    <a:gd name="connsiteY6" fmla="*/ 708338 h 746974"/>
                    <a:gd name="connsiteX7" fmla="*/ 193183 w 1006903"/>
                    <a:gd name="connsiteY7" fmla="*/ 528034 h 746974"/>
                    <a:gd name="connsiteX8" fmla="*/ 51515 w 1006903"/>
                    <a:gd name="connsiteY8" fmla="*/ 746974 h 746974"/>
                    <a:gd name="connsiteX9" fmla="*/ 0 w 1006903"/>
                    <a:gd name="connsiteY9" fmla="*/ 502276 h 746974"/>
                    <a:gd name="connsiteX0" fmla="*/ 0 w 1006903"/>
                    <a:gd name="connsiteY0" fmla="*/ 502276 h 746974"/>
                    <a:gd name="connsiteX1" fmla="*/ 412124 w 1006903"/>
                    <a:gd name="connsiteY1" fmla="*/ 0 h 746974"/>
                    <a:gd name="connsiteX2" fmla="*/ 695459 w 1006903"/>
                    <a:gd name="connsiteY2" fmla="*/ 553767 h 746974"/>
                    <a:gd name="connsiteX3" fmla="*/ 981145 w 1006903"/>
                    <a:gd name="connsiteY3" fmla="*/ 558755 h 746974"/>
                    <a:gd name="connsiteX4" fmla="*/ 540912 w 1006903"/>
                    <a:gd name="connsiteY4" fmla="*/ 734095 h 746974"/>
                    <a:gd name="connsiteX5" fmla="*/ 425002 w 1006903"/>
                    <a:gd name="connsiteY5" fmla="*/ 502276 h 746974"/>
                    <a:gd name="connsiteX6" fmla="*/ 309093 w 1006903"/>
                    <a:gd name="connsiteY6" fmla="*/ 708338 h 746974"/>
                    <a:gd name="connsiteX7" fmla="*/ 193183 w 1006903"/>
                    <a:gd name="connsiteY7" fmla="*/ 528034 h 746974"/>
                    <a:gd name="connsiteX8" fmla="*/ 51515 w 1006903"/>
                    <a:gd name="connsiteY8" fmla="*/ 746974 h 746974"/>
                    <a:gd name="connsiteX9" fmla="*/ 0 w 1006903"/>
                    <a:gd name="connsiteY9" fmla="*/ 502276 h 746974"/>
                    <a:gd name="connsiteX0" fmla="*/ 0 w 1006903"/>
                    <a:gd name="connsiteY0" fmla="*/ 502276 h 746974"/>
                    <a:gd name="connsiteX1" fmla="*/ 412124 w 1006903"/>
                    <a:gd name="connsiteY1" fmla="*/ 0 h 746974"/>
                    <a:gd name="connsiteX2" fmla="*/ 695459 w 1006903"/>
                    <a:gd name="connsiteY2" fmla="*/ 553767 h 746974"/>
                    <a:gd name="connsiteX3" fmla="*/ 981145 w 1006903"/>
                    <a:gd name="connsiteY3" fmla="*/ 558755 h 746974"/>
                    <a:gd name="connsiteX4" fmla="*/ 540912 w 1006903"/>
                    <a:gd name="connsiteY4" fmla="*/ 734095 h 746974"/>
                    <a:gd name="connsiteX5" fmla="*/ 425002 w 1006903"/>
                    <a:gd name="connsiteY5" fmla="*/ 502276 h 746974"/>
                    <a:gd name="connsiteX6" fmla="*/ 309093 w 1006903"/>
                    <a:gd name="connsiteY6" fmla="*/ 708338 h 746974"/>
                    <a:gd name="connsiteX7" fmla="*/ 193183 w 1006903"/>
                    <a:gd name="connsiteY7" fmla="*/ 528034 h 746974"/>
                    <a:gd name="connsiteX8" fmla="*/ 51515 w 1006903"/>
                    <a:gd name="connsiteY8" fmla="*/ 746974 h 746974"/>
                    <a:gd name="connsiteX9" fmla="*/ 0 w 1006903"/>
                    <a:gd name="connsiteY9" fmla="*/ 502276 h 746974"/>
                    <a:gd name="connsiteX0" fmla="*/ 0 w 1006903"/>
                    <a:gd name="connsiteY0" fmla="*/ 502276 h 746974"/>
                    <a:gd name="connsiteX1" fmla="*/ 412124 w 1006903"/>
                    <a:gd name="connsiteY1" fmla="*/ 0 h 746974"/>
                    <a:gd name="connsiteX2" fmla="*/ 695459 w 1006903"/>
                    <a:gd name="connsiteY2" fmla="*/ 553767 h 746974"/>
                    <a:gd name="connsiteX3" fmla="*/ 981145 w 1006903"/>
                    <a:gd name="connsiteY3" fmla="*/ 558755 h 746974"/>
                    <a:gd name="connsiteX4" fmla="*/ 540912 w 1006903"/>
                    <a:gd name="connsiteY4" fmla="*/ 734095 h 746974"/>
                    <a:gd name="connsiteX5" fmla="*/ 425002 w 1006903"/>
                    <a:gd name="connsiteY5" fmla="*/ 502276 h 746974"/>
                    <a:gd name="connsiteX6" fmla="*/ 309093 w 1006903"/>
                    <a:gd name="connsiteY6" fmla="*/ 708338 h 746974"/>
                    <a:gd name="connsiteX7" fmla="*/ 193183 w 1006903"/>
                    <a:gd name="connsiteY7" fmla="*/ 528034 h 746974"/>
                    <a:gd name="connsiteX8" fmla="*/ 51515 w 1006903"/>
                    <a:gd name="connsiteY8" fmla="*/ 746974 h 746974"/>
                    <a:gd name="connsiteX9" fmla="*/ 0 w 1006903"/>
                    <a:gd name="connsiteY9" fmla="*/ 502276 h 746974"/>
                    <a:gd name="connsiteX0" fmla="*/ 0 w 1006500"/>
                    <a:gd name="connsiteY0" fmla="*/ 502276 h 746974"/>
                    <a:gd name="connsiteX1" fmla="*/ 412124 w 1006500"/>
                    <a:gd name="connsiteY1" fmla="*/ 0 h 746974"/>
                    <a:gd name="connsiteX2" fmla="*/ 695459 w 1006500"/>
                    <a:gd name="connsiteY2" fmla="*/ 553767 h 746974"/>
                    <a:gd name="connsiteX3" fmla="*/ 693043 w 1006500"/>
                    <a:gd name="connsiteY3" fmla="*/ 558755 h 746974"/>
                    <a:gd name="connsiteX4" fmla="*/ 981145 w 1006500"/>
                    <a:gd name="connsiteY4" fmla="*/ 558755 h 746974"/>
                    <a:gd name="connsiteX5" fmla="*/ 540912 w 1006500"/>
                    <a:gd name="connsiteY5" fmla="*/ 734095 h 746974"/>
                    <a:gd name="connsiteX6" fmla="*/ 425002 w 1006500"/>
                    <a:gd name="connsiteY6" fmla="*/ 502276 h 746974"/>
                    <a:gd name="connsiteX7" fmla="*/ 309093 w 1006500"/>
                    <a:gd name="connsiteY7" fmla="*/ 708338 h 746974"/>
                    <a:gd name="connsiteX8" fmla="*/ 193183 w 1006500"/>
                    <a:gd name="connsiteY8" fmla="*/ 528034 h 746974"/>
                    <a:gd name="connsiteX9" fmla="*/ 51515 w 1006500"/>
                    <a:gd name="connsiteY9" fmla="*/ 746974 h 746974"/>
                    <a:gd name="connsiteX10" fmla="*/ 0 w 1006500"/>
                    <a:gd name="connsiteY10" fmla="*/ 502276 h 746974"/>
                    <a:gd name="connsiteX0" fmla="*/ 540912 w 1072585"/>
                    <a:gd name="connsiteY0" fmla="*/ 734095 h 746974"/>
                    <a:gd name="connsiteX1" fmla="*/ 425002 w 1072585"/>
                    <a:gd name="connsiteY1" fmla="*/ 502276 h 746974"/>
                    <a:gd name="connsiteX2" fmla="*/ 309093 w 1072585"/>
                    <a:gd name="connsiteY2" fmla="*/ 708338 h 746974"/>
                    <a:gd name="connsiteX3" fmla="*/ 193183 w 1072585"/>
                    <a:gd name="connsiteY3" fmla="*/ 528034 h 746974"/>
                    <a:gd name="connsiteX4" fmla="*/ 51515 w 1072585"/>
                    <a:gd name="connsiteY4" fmla="*/ 746974 h 746974"/>
                    <a:gd name="connsiteX5" fmla="*/ 0 w 1072585"/>
                    <a:gd name="connsiteY5" fmla="*/ 502276 h 746974"/>
                    <a:gd name="connsiteX6" fmla="*/ 412124 w 1072585"/>
                    <a:gd name="connsiteY6" fmla="*/ 0 h 746974"/>
                    <a:gd name="connsiteX7" fmla="*/ 695459 w 1072585"/>
                    <a:gd name="connsiteY7" fmla="*/ 553767 h 746974"/>
                    <a:gd name="connsiteX8" fmla="*/ 693043 w 1072585"/>
                    <a:gd name="connsiteY8" fmla="*/ 558755 h 746974"/>
                    <a:gd name="connsiteX9" fmla="*/ 1072585 w 1072585"/>
                    <a:gd name="connsiteY9" fmla="*/ 650195 h 746974"/>
                    <a:gd name="connsiteX0" fmla="*/ 540912 w 742279"/>
                    <a:gd name="connsiteY0" fmla="*/ 734095 h 746974"/>
                    <a:gd name="connsiteX1" fmla="*/ 425002 w 742279"/>
                    <a:gd name="connsiteY1" fmla="*/ 502276 h 746974"/>
                    <a:gd name="connsiteX2" fmla="*/ 309093 w 742279"/>
                    <a:gd name="connsiteY2" fmla="*/ 708338 h 746974"/>
                    <a:gd name="connsiteX3" fmla="*/ 193183 w 742279"/>
                    <a:gd name="connsiteY3" fmla="*/ 528034 h 746974"/>
                    <a:gd name="connsiteX4" fmla="*/ 51515 w 742279"/>
                    <a:gd name="connsiteY4" fmla="*/ 746974 h 746974"/>
                    <a:gd name="connsiteX5" fmla="*/ 0 w 742279"/>
                    <a:gd name="connsiteY5" fmla="*/ 502276 h 746974"/>
                    <a:gd name="connsiteX6" fmla="*/ 412124 w 742279"/>
                    <a:gd name="connsiteY6" fmla="*/ 0 h 746974"/>
                    <a:gd name="connsiteX7" fmla="*/ 695459 w 742279"/>
                    <a:gd name="connsiteY7" fmla="*/ 553767 h 746974"/>
                    <a:gd name="connsiteX8" fmla="*/ 693043 w 742279"/>
                    <a:gd name="connsiteY8" fmla="*/ 558755 h 746974"/>
                    <a:gd name="connsiteX0" fmla="*/ 540912 w 764449"/>
                    <a:gd name="connsiteY0" fmla="*/ 734095 h 746974"/>
                    <a:gd name="connsiteX1" fmla="*/ 425002 w 764449"/>
                    <a:gd name="connsiteY1" fmla="*/ 502276 h 746974"/>
                    <a:gd name="connsiteX2" fmla="*/ 309093 w 764449"/>
                    <a:gd name="connsiteY2" fmla="*/ 708338 h 746974"/>
                    <a:gd name="connsiteX3" fmla="*/ 193183 w 764449"/>
                    <a:gd name="connsiteY3" fmla="*/ 528034 h 746974"/>
                    <a:gd name="connsiteX4" fmla="*/ 51515 w 764449"/>
                    <a:gd name="connsiteY4" fmla="*/ 746974 h 746974"/>
                    <a:gd name="connsiteX5" fmla="*/ 0 w 764449"/>
                    <a:gd name="connsiteY5" fmla="*/ 502276 h 746974"/>
                    <a:gd name="connsiteX6" fmla="*/ 412124 w 764449"/>
                    <a:gd name="connsiteY6" fmla="*/ 0 h 746974"/>
                    <a:gd name="connsiteX7" fmla="*/ 695459 w 764449"/>
                    <a:gd name="connsiteY7" fmla="*/ 553767 h 746974"/>
                    <a:gd name="connsiteX8" fmla="*/ 764449 w 764449"/>
                    <a:gd name="connsiteY8" fmla="*/ 630169 h 746974"/>
                    <a:gd name="connsiteX0" fmla="*/ 540912 w 695459"/>
                    <a:gd name="connsiteY0" fmla="*/ 734095 h 746974"/>
                    <a:gd name="connsiteX1" fmla="*/ 425002 w 695459"/>
                    <a:gd name="connsiteY1" fmla="*/ 502276 h 746974"/>
                    <a:gd name="connsiteX2" fmla="*/ 309093 w 695459"/>
                    <a:gd name="connsiteY2" fmla="*/ 708338 h 746974"/>
                    <a:gd name="connsiteX3" fmla="*/ 193183 w 695459"/>
                    <a:gd name="connsiteY3" fmla="*/ 528034 h 746974"/>
                    <a:gd name="connsiteX4" fmla="*/ 51515 w 695459"/>
                    <a:gd name="connsiteY4" fmla="*/ 746974 h 746974"/>
                    <a:gd name="connsiteX5" fmla="*/ 0 w 695459"/>
                    <a:gd name="connsiteY5" fmla="*/ 502276 h 746974"/>
                    <a:gd name="connsiteX6" fmla="*/ 412124 w 695459"/>
                    <a:gd name="connsiteY6" fmla="*/ 0 h 746974"/>
                    <a:gd name="connsiteX7" fmla="*/ 695459 w 695459"/>
                    <a:gd name="connsiteY7" fmla="*/ 553767 h 746974"/>
                    <a:gd name="connsiteX0" fmla="*/ 540912 w 695459"/>
                    <a:gd name="connsiteY0" fmla="*/ 734095 h 746974"/>
                    <a:gd name="connsiteX1" fmla="*/ 425002 w 695459"/>
                    <a:gd name="connsiteY1" fmla="*/ 502276 h 746974"/>
                    <a:gd name="connsiteX2" fmla="*/ 309093 w 695459"/>
                    <a:gd name="connsiteY2" fmla="*/ 708338 h 746974"/>
                    <a:gd name="connsiteX3" fmla="*/ 193183 w 695459"/>
                    <a:gd name="connsiteY3" fmla="*/ 528034 h 746974"/>
                    <a:gd name="connsiteX4" fmla="*/ 51515 w 695459"/>
                    <a:gd name="connsiteY4" fmla="*/ 746974 h 746974"/>
                    <a:gd name="connsiteX5" fmla="*/ 0 w 695459"/>
                    <a:gd name="connsiteY5" fmla="*/ 502276 h 746974"/>
                    <a:gd name="connsiteX6" fmla="*/ 412124 w 695459"/>
                    <a:gd name="connsiteY6" fmla="*/ 0 h 746974"/>
                    <a:gd name="connsiteX7" fmla="*/ 695459 w 695459"/>
                    <a:gd name="connsiteY7" fmla="*/ 553767 h 746974"/>
                    <a:gd name="connsiteX0" fmla="*/ 540912 w 695459"/>
                    <a:gd name="connsiteY0" fmla="*/ 734095 h 746974"/>
                    <a:gd name="connsiteX1" fmla="*/ 425002 w 695459"/>
                    <a:gd name="connsiteY1" fmla="*/ 502276 h 746974"/>
                    <a:gd name="connsiteX2" fmla="*/ 309093 w 695459"/>
                    <a:gd name="connsiteY2" fmla="*/ 708338 h 746974"/>
                    <a:gd name="connsiteX3" fmla="*/ 193183 w 695459"/>
                    <a:gd name="connsiteY3" fmla="*/ 528034 h 746974"/>
                    <a:gd name="connsiteX4" fmla="*/ 51515 w 695459"/>
                    <a:gd name="connsiteY4" fmla="*/ 746974 h 746974"/>
                    <a:gd name="connsiteX5" fmla="*/ 0 w 695459"/>
                    <a:gd name="connsiteY5" fmla="*/ 502276 h 746974"/>
                    <a:gd name="connsiteX6" fmla="*/ 7243 w 695459"/>
                    <a:gd name="connsiteY6" fmla="*/ 501581 h 746974"/>
                    <a:gd name="connsiteX7" fmla="*/ 412124 w 695459"/>
                    <a:gd name="connsiteY7" fmla="*/ 0 h 746974"/>
                    <a:gd name="connsiteX8" fmla="*/ 695459 w 695459"/>
                    <a:gd name="connsiteY8" fmla="*/ 553767 h 746974"/>
                    <a:gd name="connsiteX0" fmla="*/ 540912 w 695459"/>
                    <a:gd name="connsiteY0" fmla="*/ 734095 h 746974"/>
                    <a:gd name="connsiteX1" fmla="*/ 425002 w 695459"/>
                    <a:gd name="connsiteY1" fmla="*/ 502276 h 746974"/>
                    <a:gd name="connsiteX2" fmla="*/ 309093 w 695459"/>
                    <a:gd name="connsiteY2" fmla="*/ 708338 h 746974"/>
                    <a:gd name="connsiteX3" fmla="*/ 193183 w 695459"/>
                    <a:gd name="connsiteY3" fmla="*/ 528034 h 746974"/>
                    <a:gd name="connsiteX4" fmla="*/ 51515 w 695459"/>
                    <a:gd name="connsiteY4" fmla="*/ 746974 h 746974"/>
                    <a:gd name="connsiteX5" fmla="*/ 0 w 695459"/>
                    <a:gd name="connsiteY5" fmla="*/ 502276 h 746974"/>
                    <a:gd name="connsiteX6" fmla="*/ 7243 w 695459"/>
                    <a:gd name="connsiteY6" fmla="*/ 501581 h 746974"/>
                    <a:gd name="connsiteX7" fmla="*/ 412124 w 695459"/>
                    <a:gd name="connsiteY7" fmla="*/ 0 h 746974"/>
                    <a:gd name="connsiteX8" fmla="*/ 695459 w 695459"/>
                    <a:gd name="connsiteY8" fmla="*/ 553767 h 746974"/>
                    <a:gd name="connsiteX0" fmla="*/ 547989 w 702536"/>
                    <a:gd name="connsiteY0" fmla="*/ 734095 h 746974"/>
                    <a:gd name="connsiteX1" fmla="*/ 432079 w 702536"/>
                    <a:gd name="connsiteY1" fmla="*/ 502276 h 746974"/>
                    <a:gd name="connsiteX2" fmla="*/ 316170 w 702536"/>
                    <a:gd name="connsiteY2" fmla="*/ 708338 h 746974"/>
                    <a:gd name="connsiteX3" fmla="*/ 200260 w 702536"/>
                    <a:gd name="connsiteY3" fmla="*/ 528034 h 746974"/>
                    <a:gd name="connsiteX4" fmla="*/ 58592 w 702536"/>
                    <a:gd name="connsiteY4" fmla="*/ 746974 h 746974"/>
                    <a:gd name="connsiteX5" fmla="*/ 7077 w 702536"/>
                    <a:gd name="connsiteY5" fmla="*/ 502276 h 746974"/>
                    <a:gd name="connsiteX6" fmla="*/ 14320 w 702536"/>
                    <a:gd name="connsiteY6" fmla="*/ 501581 h 746974"/>
                    <a:gd name="connsiteX7" fmla="*/ 419201 w 702536"/>
                    <a:gd name="connsiteY7" fmla="*/ 0 h 746974"/>
                    <a:gd name="connsiteX8" fmla="*/ 702536 w 702536"/>
                    <a:gd name="connsiteY8" fmla="*/ 553767 h 74697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702536" h="746974">
                      <a:moveTo>
                        <a:pt x="547989" y="734095"/>
                      </a:moveTo>
                      <a:lnTo>
                        <a:pt x="432079" y="502276"/>
                      </a:lnTo>
                      <a:lnTo>
                        <a:pt x="316170" y="708338"/>
                      </a:lnTo>
                      <a:lnTo>
                        <a:pt x="200260" y="528034"/>
                      </a:lnTo>
                      <a:lnTo>
                        <a:pt x="58592" y="746974"/>
                      </a:lnTo>
                      <a:lnTo>
                        <a:pt x="7077" y="502276"/>
                      </a:lnTo>
                      <a:cubicBezTo>
                        <a:pt x="9491" y="502044"/>
                        <a:pt x="0" y="556588"/>
                        <a:pt x="14320" y="501581"/>
                      </a:cubicBezTo>
                      <a:lnTo>
                        <a:pt x="419201" y="0"/>
                      </a:lnTo>
                      <a:lnTo>
                        <a:pt x="702536" y="553767"/>
                      </a:lnTo>
                    </a:path>
                  </a:pathLst>
                </a:custGeom>
                <a:solidFill>
                  <a:sysClr val="window" lastClr="FFFFFF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786" name="Freeform 1785"/>
                <p:cNvSpPr/>
                <p:nvPr/>
              </p:nvSpPr>
              <p:spPr>
                <a:xfrm>
                  <a:off x="6494815" y="2071679"/>
                  <a:ext cx="768900" cy="642941"/>
                </a:xfrm>
                <a:custGeom>
                  <a:avLst/>
                  <a:gdLst>
                    <a:gd name="connsiteX0" fmla="*/ 695459 w 772732"/>
                    <a:gd name="connsiteY0" fmla="*/ 437882 h 643944"/>
                    <a:gd name="connsiteX1" fmla="*/ 373487 w 772732"/>
                    <a:gd name="connsiteY1" fmla="*/ 0 h 643944"/>
                    <a:gd name="connsiteX2" fmla="*/ 0 w 772732"/>
                    <a:gd name="connsiteY2" fmla="*/ 643944 h 643944"/>
                    <a:gd name="connsiteX3" fmla="*/ 283335 w 772732"/>
                    <a:gd name="connsiteY3" fmla="*/ 309093 h 643944"/>
                    <a:gd name="connsiteX4" fmla="*/ 412124 w 772732"/>
                    <a:gd name="connsiteY4" fmla="*/ 463640 h 643944"/>
                    <a:gd name="connsiteX5" fmla="*/ 540913 w 772732"/>
                    <a:gd name="connsiteY5" fmla="*/ 309093 h 643944"/>
                    <a:gd name="connsiteX6" fmla="*/ 772732 w 772732"/>
                    <a:gd name="connsiteY6" fmla="*/ 540913 h 643944"/>
                    <a:gd name="connsiteX7" fmla="*/ 386366 w 772732"/>
                    <a:gd name="connsiteY7" fmla="*/ 0 h 643944"/>
                    <a:gd name="connsiteX8" fmla="*/ 399245 w 772732"/>
                    <a:gd name="connsiteY8" fmla="*/ 90153 h 643944"/>
                    <a:gd name="connsiteX0" fmla="*/ 695459 w 772732"/>
                    <a:gd name="connsiteY0" fmla="*/ 437882 h 643944"/>
                    <a:gd name="connsiteX1" fmla="*/ 373487 w 772732"/>
                    <a:gd name="connsiteY1" fmla="*/ 0 h 643944"/>
                    <a:gd name="connsiteX2" fmla="*/ 0 w 772732"/>
                    <a:gd name="connsiteY2" fmla="*/ 643944 h 643944"/>
                    <a:gd name="connsiteX3" fmla="*/ 283335 w 772732"/>
                    <a:gd name="connsiteY3" fmla="*/ 309093 h 643944"/>
                    <a:gd name="connsiteX4" fmla="*/ 412124 w 772732"/>
                    <a:gd name="connsiteY4" fmla="*/ 463640 h 643944"/>
                    <a:gd name="connsiteX5" fmla="*/ 540913 w 772732"/>
                    <a:gd name="connsiteY5" fmla="*/ 309093 h 643944"/>
                    <a:gd name="connsiteX6" fmla="*/ 772732 w 772732"/>
                    <a:gd name="connsiteY6" fmla="*/ 540913 h 643944"/>
                    <a:gd name="connsiteX7" fmla="*/ 386366 w 772732"/>
                    <a:gd name="connsiteY7" fmla="*/ 0 h 643944"/>
                    <a:gd name="connsiteX8" fmla="*/ 399245 w 772732"/>
                    <a:gd name="connsiteY8" fmla="*/ 90153 h 643944"/>
                    <a:gd name="connsiteX0" fmla="*/ 695459 w 772732"/>
                    <a:gd name="connsiteY0" fmla="*/ 437882 h 643944"/>
                    <a:gd name="connsiteX1" fmla="*/ 373487 w 772732"/>
                    <a:gd name="connsiteY1" fmla="*/ 0 h 643944"/>
                    <a:gd name="connsiteX2" fmla="*/ 0 w 772732"/>
                    <a:gd name="connsiteY2" fmla="*/ 643944 h 643944"/>
                    <a:gd name="connsiteX3" fmla="*/ 283335 w 772732"/>
                    <a:gd name="connsiteY3" fmla="*/ 309093 h 643944"/>
                    <a:gd name="connsiteX4" fmla="*/ 412124 w 772732"/>
                    <a:gd name="connsiteY4" fmla="*/ 463640 h 643944"/>
                    <a:gd name="connsiteX5" fmla="*/ 540913 w 772732"/>
                    <a:gd name="connsiteY5" fmla="*/ 309093 h 643944"/>
                    <a:gd name="connsiteX6" fmla="*/ 772732 w 772732"/>
                    <a:gd name="connsiteY6" fmla="*/ 540913 h 643944"/>
                    <a:gd name="connsiteX7" fmla="*/ 386366 w 772732"/>
                    <a:gd name="connsiteY7" fmla="*/ 0 h 643944"/>
                    <a:gd name="connsiteX8" fmla="*/ 399245 w 772732"/>
                    <a:gd name="connsiteY8" fmla="*/ 90153 h 643944"/>
                    <a:gd name="connsiteX0" fmla="*/ 695459 w 772732"/>
                    <a:gd name="connsiteY0" fmla="*/ 437882 h 643944"/>
                    <a:gd name="connsiteX1" fmla="*/ 373487 w 772732"/>
                    <a:gd name="connsiteY1" fmla="*/ 0 h 643944"/>
                    <a:gd name="connsiteX2" fmla="*/ 0 w 772732"/>
                    <a:gd name="connsiteY2" fmla="*/ 643944 h 643944"/>
                    <a:gd name="connsiteX3" fmla="*/ 283335 w 772732"/>
                    <a:gd name="connsiteY3" fmla="*/ 309093 h 643944"/>
                    <a:gd name="connsiteX4" fmla="*/ 412124 w 772732"/>
                    <a:gd name="connsiteY4" fmla="*/ 463640 h 643944"/>
                    <a:gd name="connsiteX5" fmla="*/ 540913 w 772732"/>
                    <a:gd name="connsiteY5" fmla="*/ 309093 h 643944"/>
                    <a:gd name="connsiteX6" fmla="*/ 772732 w 772732"/>
                    <a:gd name="connsiteY6" fmla="*/ 540913 h 643944"/>
                    <a:gd name="connsiteX7" fmla="*/ 386366 w 772732"/>
                    <a:gd name="connsiteY7" fmla="*/ 0 h 643944"/>
                    <a:gd name="connsiteX0" fmla="*/ 695459 w 772732"/>
                    <a:gd name="connsiteY0" fmla="*/ 437882 h 643944"/>
                    <a:gd name="connsiteX1" fmla="*/ 373487 w 772732"/>
                    <a:gd name="connsiteY1" fmla="*/ 0 h 643944"/>
                    <a:gd name="connsiteX2" fmla="*/ 0 w 772732"/>
                    <a:gd name="connsiteY2" fmla="*/ 643944 h 643944"/>
                    <a:gd name="connsiteX3" fmla="*/ 283335 w 772732"/>
                    <a:gd name="connsiteY3" fmla="*/ 309093 h 643944"/>
                    <a:gd name="connsiteX4" fmla="*/ 412124 w 772732"/>
                    <a:gd name="connsiteY4" fmla="*/ 463640 h 643944"/>
                    <a:gd name="connsiteX5" fmla="*/ 540913 w 772732"/>
                    <a:gd name="connsiteY5" fmla="*/ 309093 h 643944"/>
                    <a:gd name="connsiteX6" fmla="*/ 772732 w 772732"/>
                    <a:gd name="connsiteY6" fmla="*/ 540913 h 643944"/>
                    <a:gd name="connsiteX7" fmla="*/ 386366 w 772732"/>
                    <a:gd name="connsiteY7" fmla="*/ 0 h 643944"/>
                    <a:gd name="connsiteX0" fmla="*/ 695459 w 772732"/>
                    <a:gd name="connsiteY0" fmla="*/ 509344 h 715406"/>
                    <a:gd name="connsiteX1" fmla="*/ 373487 w 772732"/>
                    <a:gd name="connsiteY1" fmla="*/ 71462 h 715406"/>
                    <a:gd name="connsiteX2" fmla="*/ 0 w 772732"/>
                    <a:gd name="connsiteY2" fmla="*/ 715406 h 715406"/>
                    <a:gd name="connsiteX3" fmla="*/ 283335 w 772732"/>
                    <a:gd name="connsiteY3" fmla="*/ 380555 h 715406"/>
                    <a:gd name="connsiteX4" fmla="*/ 412124 w 772732"/>
                    <a:gd name="connsiteY4" fmla="*/ 535102 h 715406"/>
                    <a:gd name="connsiteX5" fmla="*/ 540913 w 772732"/>
                    <a:gd name="connsiteY5" fmla="*/ 380555 h 715406"/>
                    <a:gd name="connsiteX6" fmla="*/ 772732 w 772732"/>
                    <a:gd name="connsiteY6" fmla="*/ 612375 h 715406"/>
                    <a:gd name="connsiteX7" fmla="*/ 457772 w 772732"/>
                    <a:gd name="connsiteY7" fmla="*/ 0 h 715406"/>
                    <a:gd name="connsiteX0" fmla="*/ 695459 w 772732"/>
                    <a:gd name="connsiteY0" fmla="*/ 437882 h 643944"/>
                    <a:gd name="connsiteX1" fmla="*/ 373487 w 772732"/>
                    <a:gd name="connsiteY1" fmla="*/ 0 h 643944"/>
                    <a:gd name="connsiteX2" fmla="*/ 0 w 772732"/>
                    <a:gd name="connsiteY2" fmla="*/ 643944 h 643944"/>
                    <a:gd name="connsiteX3" fmla="*/ 283335 w 772732"/>
                    <a:gd name="connsiteY3" fmla="*/ 309093 h 643944"/>
                    <a:gd name="connsiteX4" fmla="*/ 412124 w 772732"/>
                    <a:gd name="connsiteY4" fmla="*/ 463640 h 643944"/>
                    <a:gd name="connsiteX5" fmla="*/ 540913 w 772732"/>
                    <a:gd name="connsiteY5" fmla="*/ 309093 h 643944"/>
                    <a:gd name="connsiteX6" fmla="*/ 772732 w 772732"/>
                    <a:gd name="connsiteY6" fmla="*/ 540913 h 64394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772732" h="643944">
                      <a:moveTo>
                        <a:pt x="695459" y="437882"/>
                      </a:moveTo>
                      <a:lnTo>
                        <a:pt x="373487" y="0"/>
                      </a:lnTo>
                      <a:lnTo>
                        <a:pt x="0" y="643944"/>
                      </a:lnTo>
                      <a:lnTo>
                        <a:pt x="283335" y="309093"/>
                      </a:lnTo>
                      <a:lnTo>
                        <a:pt x="412124" y="463640"/>
                      </a:lnTo>
                      <a:lnTo>
                        <a:pt x="540913" y="309093"/>
                      </a:lnTo>
                      <a:lnTo>
                        <a:pt x="772732" y="540913"/>
                      </a:lnTo>
                    </a:path>
                  </a:pathLst>
                </a:custGeom>
                <a:solidFill>
                  <a:sysClr val="window" lastClr="FFFFFF"/>
                </a:solidFill>
                <a:ln w="9525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grpSp>
              <p:nvGrpSpPr>
                <p:cNvPr id="7" name="Group 3043"/>
                <p:cNvGrpSpPr/>
                <p:nvPr/>
              </p:nvGrpSpPr>
              <p:grpSpPr>
                <a:xfrm>
                  <a:off x="5786445" y="3357559"/>
                  <a:ext cx="469698" cy="1302728"/>
                  <a:chOff x="1428728" y="4357694"/>
                  <a:chExt cx="1612707" cy="2874366"/>
                </a:xfrm>
                <a:solidFill>
                  <a:srgbClr val="FF0000"/>
                </a:solidFill>
                <a:effectLst>
                  <a:outerShdw blurRad="76200" dir="13500000" sy="23000" kx="1200000" algn="br" rotWithShape="0">
                    <a:prstClr val="black">
                      <a:alpha val="20000"/>
                    </a:prstClr>
                  </a:outerShdw>
                </a:effectLst>
              </p:grpSpPr>
              <p:sp>
                <p:nvSpPr>
                  <p:cNvPr id="1797" name="Oval 1796"/>
                  <p:cNvSpPr/>
                  <p:nvPr/>
                </p:nvSpPr>
                <p:spPr>
                  <a:xfrm>
                    <a:off x="1779819" y="4357694"/>
                    <a:ext cx="893849" cy="585798"/>
                  </a:xfrm>
                  <a:prstGeom prst="ellipse">
                    <a:avLst/>
                  </a:prstGeom>
                  <a:grpFill/>
                  <a:ln w="25400" cap="flat" cmpd="sng" algn="ctr">
                    <a:noFill/>
                    <a:prstDash val="solid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798" name="Rectangle 1797"/>
                  <p:cNvSpPr/>
                  <p:nvPr/>
                </p:nvSpPr>
                <p:spPr>
                  <a:xfrm>
                    <a:off x="1715973" y="5041125"/>
                    <a:ext cx="1021542" cy="1073963"/>
                  </a:xfrm>
                  <a:prstGeom prst="rect">
                    <a:avLst/>
                  </a:prstGeom>
                  <a:grpFill/>
                  <a:ln w="25400" cap="flat" cmpd="sng" algn="ctr">
                    <a:noFill/>
                    <a:prstDash val="solid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799" name="Rectangle 1798"/>
                  <p:cNvSpPr/>
                  <p:nvPr/>
                </p:nvSpPr>
                <p:spPr>
                  <a:xfrm>
                    <a:off x="1830018" y="6158097"/>
                    <a:ext cx="255385" cy="1073963"/>
                  </a:xfrm>
                  <a:prstGeom prst="rect">
                    <a:avLst/>
                  </a:prstGeom>
                  <a:grpFill/>
                  <a:ln w="25400" cap="flat" cmpd="sng" algn="ctr">
                    <a:noFill/>
                    <a:prstDash val="solid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00" name="Rectangle 1799"/>
                  <p:cNvSpPr/>
                  <p:nvPr/>
                </p:nvSpPr>
                <p:spPr>
                  <a:xfrm>
                    <a:off x="2368084" y="6158097"/>
                    <a:ext cx="255385" cy="1073963"/>
                  </a:xfrm>
                  <a:prstGeom prst="rect">
                    <a:avLst/>
                  </a:prstGeom>
                  <a:grpFill/>
                  <a:ln w="25400" cap="flat" cmpd="sng" algn="ctr">
                    <a:noFill/>
                    <a:prstDash val="solid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01" name="Rectangle 1800"/>
                  <p:cNvSpPr/>
                  <p:nvPr/>
                </p:nvSpPr>
                <p:spPr>
                  <a:xfrm>
                    <a:off x="1428728" y="5072074"/>
                    <a:ext cx="255385" cy="781064"/>
                  </a:xfrm>
                  <a:prstGeom prst="rect">
                    <a:avLst/>
                  </a:prstGeom>
                  <a:grpFill/>
                  <a:ln w="25400" cap="flat" cmpd="sng" algn="ctr">
                    <a:noFill/>
                    <a:prstDash val="solid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02" name="Rectangle 1801"/>
                  <p:cNvSpPr/>
                  <p:nvPr/>
                </p:nvSpPr>
                <p:spPr>
                  <a:xfrm>
                    <a:off x="2786050" y="5072074"/>
                    <a:ext cx="255385" cy="781064"/>
                  </a:xfrm>
                  <a:prstGeom prst="rect">
                    <a:avLst/>
                  </a:prstGeom>
                  <a:grpFill/>
                  <a:ln w="25400" cap="flat" cmpd="sng" algn="ctr">
                    <a:noFill/>
                    <a:prstDash val="solid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03" name="Oval 1802"/>
                  <p:cNvSpPr/>
                  <p:nvPr/>
                </p:nvSpPr>
                <p:spPr>
                  <a:xfrm>
                    <a:off x="1442376" y="5888386"/>
                    <a:ext cx="214314" cy="214314"/>
                  </a:xfrm>
                  <a:prstGeom prst="ellipse">
                    <a:avLst/>
                  </a:prstGeom>
                  <a:grpFill/>
                  <a:ln w="25400" cap="flat" cmpd="sng" algn="ctr">
                    <a:noFill/>
                    <a:prstDash val="solid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04" name="Oval 1803"/>
                  <p:cNvSpPr/>
                  <p:nvPr/>
                </p:nvSpPr>
                <p:spPr>
                  <a:xfrm>
                    <a:off x="2799698" y="5888386"/>
                    <a:ext cx="214314" cy="214314"/>
                  </a:xfrm>
                  <a:prstGeom prst="ellipse">
                    <a:avLst/>
                  </a:prstGeom>
                  <a:grpFill/>
                  <a:ln w="25400" cap="flat" cmpd="sng" algn="ctr">
                    <a:noFill/>
                    <a:prstDash val="solid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" name="Group 3044"/>
                <p:cNvGrpSpPr/>
                <p:nvPr/>
              </p:nvGrpSpPr>
              <p:grpSpPr>
                <a:xfrm>
                  <a:off x="4786313" y="4000501"/>
                  <a:ext cx="469698" cy="1302728"/>
                  <a:chOff x="1428728" y="4357694"/>
                  <a:chExt cx="1612707" cy="2874366"/>
                </a:xfrm>
                <a:solidFill>
                  <a:srgbClr val="4BACC6">
                    <a:lumMod val="75000"/>
                  </a:srgbClr>
                </a:solidFill>
                <a:effectLst>
                  <a:outerShdw blurRad="76200" dir="13500000" sy="23000" kx="1200000" algn="br" rotWithShape="0">
                    <a:prstClr val="black">
                      <a:alpha val="20000"/>
                    </a:prstClr>
                  </a:outerShdw>
                </a:effectLst>
              </p:grpSpPr>
              <p:sp>
                <p:nvSpPr>
                  <p:cNvPr id="1789" name="Oval 1788"/>
                  <p:cNvSpPr/>
                  <p:nvPr/>
                </p:nvSpPr>
                <p:spPr>
                  <a:xfrm>
                    <a:off x="1779819" y="4357694"/>
                    <a:ext cx="893849" cy="585798"/>
                  </a:xfrm>
                  <a:prstGeom prst="ellipse">
                    <a:avLst/>
                  </a:prstGeom>
                  <a:grpFill/>
                  <a:ln w="25400" cap="flat" cmpd="sng" algn="ctr">
                    <a:noFill/>
                    <a:prstDash val="solid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790" name="Rectangle 1789"/>
                  <p:cNvSpPr/>
                  <p:nvPr/>
                </p:nvSpPr>
                <p:spPr>
                  <a:xfrm>
                    <a:off x="1715973" y="5041125"/>
                    <a:ext cx="1021542" cy="1073963"/>
                  </a:xfrm>
                  <a:prstGeom prst="rect">
                    <a:avLst/>
                  </a:prstGeom>
                  <a:grpFill/>
                  <a:ln w="25400" cap="flat" cmpd="sng" algn="ctr">
                    <a:noFill/>
                    <a:prstDash val="solid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791" name="Rectangle 1790"/>
                  <p:cNvSpPr/>
                  <p:nvPr/>
                </p:nvSpPr>
                <p:spPr>
                  <a:xfrm>
                    <a:off x="1830018" y="6158097"/>
                    <a:ext cx="255385" cy="1073963"/>
                  </a:xfrm>
                  <a:prstGeom prst="rect">
                    <a:avLst/>
                  </a:prstGeom>
                  <a:grpFill/>
                  <a:ln w="25400" cap="flat" cmpd="sng" algn="ctr">
                    <a:noFill/>
                    <a:prstDash val="solid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792" name="Rectangle 1791"/>
                  <p:cNvSpPr/>
                  <p:nvPr/>
                </p:nvSpPr>
                <p:spPr>
                  <a:xfrm>
                    <a:off x="2368084" y="6158097"/>
                    <a:ext cx="255385" cy="1073963"/>
                  </a:xfrm>
                  <a:prstGeom prst="rect">
                    <a:avLst/>
                  </a:prstGeom>
                  <a:grpFill/>
                  <a:ln w="25400" cap="flat" cmpd="sng" algn="ctr">
                    <a:noFill/>
                    <a:prstDash val="solid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793" name="Rectangle 1792"/>
                  <p:cNvSpPr/>
                  <p:nvPr/>
                </p:nvSpPr>
                <p:spPr>
                  <a:xfrm>
                    <a:off x="1428728" y="5072074"/>
                    <a:ext cx="255385" cy="781064"/>
                  </a:xfrm>
                  <a:prstGeom prst="rect">
                    <a:avLst/>
                  </a:prstGeom>
                  <a:grpFill/>
                  <a:ln w="25400" cap="flat" cmpd="sng" algn="ctr">
                    <a:noFill/>
                    <a:prstDash val="solid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794" name="Rectangle 1793"/>
                  <p:cNvSpPr/>
                  <p:nvPr/>
                </p:nvSpPr>
                <p:spPr>
                  <a:xfrm>
                    <a:off x="2786050" y="5072074"/>
                    <a:ext cx="255385" cy="781064"/>
                  </a:xfrm>
                  <a:prstGeom prst="rect">
                    <a:avLst/>
                  </a:prstGeom>
                  <a:grpFill/>
                  <a:ln w="25400" cap="flat" cmpd="sng" algn="ctr">
                    <a:noFill/>
                    <a:prstDash val="solid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795" name="Oval 1794"/>
                  <p:cNvSpPr/>
                  <p:nvPr/>
                </p:nvSpPr>
                <p:spPr>
                  <a:xfrm>
                    <a:off x="1442376" y="5888386"/>
                    <a:ext cx="214314" cy="214314"/>
                  </a:xfrm>
                  <a:prstGeom prst="ellipse">
                    <a:avLst/>
                  </a:prstGeom>
                  <a:grpFill/>
                  <a:ln w="25400" cap="flat" cmpd="sng" algn="ctr">
                    <a:noFill/>
                    <a:prstDash val="solid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796" name="Oval 1795"/>
                  <p:cNvSpPr/>
                  <p:nvPr/>
                </p:nvSpPr>
                <p:spPr>
                  <a:xfrm>
                    <a:off x="2799698" y="5888386"/>
                    <a:ext cx="214314" cy="214314"/>
                  </a:xfrm>
                  <a:prstGeom prst="ellipse">
                    <a:avLst/>
                  </a:prstGeom>
                  <a:grpFill/>
                  <a:ln w="25400" cap="flat" cmpd="sng" algn="ctr">
                    <a:noFill/>
                    <a:prstDash val="solid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</p:grpSp>
          </p:grpSp>
        </p:grpSp>
      </p:grpSp>
      <p:pic>
        <p:nvPicPr>
          <p:cNvPr id="1808" name="Picture 4" descr="C:\Users\ManuelOliveira\AppData\Local\Microsoft\Windows\Temporary Internet Files\Content.IE5\TTTBUN31\MCj0230315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7502" y="2714620"/>
            <a:ext cx="714380" cy="802118"/>
          </a:xfrm>
          <a:prstGeom prst="rect">
            <a:avLst/>
          </a:prstGeom>
          <a:noFill/>
        </p:spPr>
      </p:pic>
      <p:grpSp>
        <p:nvGrpSpPr>
          <p:cNvPr id="9" name="Group 2298"/>
          <p:cNvGrpSpPr/>
          <p:nvPr/>
        </p:nvGrpSpPr>
        <p:grpSpPr>
          <a:xfrm>
            <a:off x="7215206" y="1214422"/>
            <a:ext cx="1071570" cy="1071570"/>
            <a:chOff x="3571868" y="928670"/>
            <a:chExt cx="1071570" cy="1071570"/>
          </a:xfrm>
        </p:grpSpPr>
        <p:sp>
          <p:nvSpPr>
            <p:cNvPr id="1705" name="Oval 1704"/>
            <p:cNvSpPr/>
            <p:nvPr/>
          </p:nvSpPr>
          <p:spPr>
            <a:xfrm>
              <a:off x="3643306" y="1643050"/>
              <a:ext cx="1000132" cy="357190"/>
            </a:xfrm>
            <a:prstGeom prst="ellipse">
              <a:avLst/>
            </a:prstGeom>
            <a:solidFill>
              <a:srgbClr val="4F81BD"/>
            </a:solidFill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10" name="Group 1808"/>
            <p:cNvGrpSpPr/>
            <p:nvPr/>
          </p:nvGrpSpPr>
          <p:grpSpPr>
            <a:xfrm>
              <a:off x="3571868" y="928670"/>
              <a:ext cx="804574" cy="916006"/>
              <a:chOff x="3410236" y="549638"/>
              <a:chExt cx="1088739" cy="1223600"/>
            </a:xfrm>
          </p:grpSpPr>
          <p:grpSp>
            <p:nvGrpSpPr>
              <p:cNvPr id="11" name="Group 148"/>
              <p:cNvGrpSpPr>
                <a:grpSpLocks noChangeAspect="1"/>
              </p:cNvGrpSpPr>
              <p:nvPr/>
            </p:nvGrpSpPr>
            <p:grpSpPr bwMode="auto">
              <a:xfrm>
                <a:off x="3714750" y="1000125"/>
                <a:ext cx="784225" cy="773113"/>
                <a:chOff x="2340" y="630"/>
                <a:chExt cx="494" cy="487"/>
              </a:xfrm>
            </p:grpSpPr>
            <p:sp>
              <p:nvSpPr>
                <p:cNvPr id="1816" name="AutoShape 147"/>
                <p:cNvSpPr>
                  <a:spLocks noChangeAspect="1" noChangeArrowheads="1" noTextEdit="1"/>
                </p:cNvSpPr>
                <p:nvPr/>
              </p:nvSpPr>
              <p:spPr bwMode="auto">
                <a:xfrm>
                  <a:off x="2340" y="630"/>
                  <a:ext cx="494" cy="48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17" name="Freeform 149"/>
                <p:cNvSpPr>
                  <a:spLocks/>
                </p:cNvSpPr>
                <p:nvPr/>
              </p:nvSpPr>
              <p:spPr bwMode="auto">
                <a:xfrm>
                  <a:off x="2342" y="632"/>
                  <a:ext cx="490" cy="483"/>
                </a:xfrm>
                <a:custGeom>
                  <a:avLst/>
                  <a:gdLst/>
                  <a:ahLst/>
                  <a:cxnLst>
                    <a:cxn ang="0">
                      <a:pos x="925" y="484"/>
                    </a:cxn>
                    <a:cxn ang="0">
                      <a:pos x="891" y="447"/>
                    </a:cxn>
                    <a:cxn ang="0">
                      <a:pos x="883" y="415"/>
                    </a:cxn>
                    <a:cxn ang="0">
                      <a:pos x="883" y="387"/>
                    </a:cxn>
                    <a:cxn ang="0">
                      <a:pos x="890" y="335"/>
                    </a:cxn>
                    <a:cxn ang="0">
                      <a:pos x="895" y="270"/>
                    </a:cxn>
                    <a:cxn ang="0">
                      <a:pos x="895" y="255"/>
                    </a:cxn>
                    <a:cxn ang="0">
                      <a:pos x="886" y="213"/>
                    </a:cxn>
                    <a:cxn ang="0">
                      <a:pos x="858" y="154"/>
                    </a:cxn>
                    <a:cxn ang="0">
                      <a:pos x="787" y="77"/>
                    </a:cxn>
                    <a:cxn ang="0">
                      <a:pos x="749" y="42"/>
                    </a:cxn>
                    <a:cxn ang="0">
                      <a:pos x="712" y="17"/>
                    </a:cxn>
                    <a:cxn ang="0">
                      <a:pos x="670" y="4"/>
                    </a:cxn>
                    <a:cxn ang="0">
                      <a:pos x="598" y="2"/>
                    </a:cxn>
                    <a:cxn ang="0">
                      <a:pos x="511" y="20"/>
                    </a:cxn>
                    <a:cxn ang="0">
                      <a:pos x="434" y="52"/>
                    </a:cxn>
                    <a:cxn ang="0">
                      <a:pos x="362" y="92"/>
                    </a:cxn>
                    <a:cxn ang="0">
                      <a:pos x="257" y="171"/>
                    </a:cxn>
                    <a:cxn ang="0">
                      <a:pos x="163" y="266"/>
                    </a:cxn>
                    <a:cxn ang="0">
                      <a:pos x="109" y="337"/>
                    </a:cxn>
                    <a:cxn ang="0">
                      <a:pos x="41" y="454"/>
                    </a:cxn>
                    <a:cxn ang="0">
                      <a:pos x="15" y="521"/>
                    </a:cxn>
                    <a:cxn ang="0">
                      <a:pos x="2" y="583"/>
                    </a:cxn>
                    <a:cxn ang="0">
                      <a:pos x="0" y="643"/>
                    </a:cxn>
                    <a:cxn ang="0">
                      <a:pos x="7" y="680"/>
                    </a:cxn>
                    <a:cxn ang="0">
                      <a:pos x="30" y="735"/>
                    </a:cxn>
                    <a:cxn ang="0">
                      <a:pos x="67" y="780"/>
                    </a:cxn>
                    <a:cxn ang="0">
                      <a:pos x="116" y="827"/>
                    </a:cxn>
                    <a:cxn ang="0">
                      <a:pos x="159" y="862"/>
                    </a:cxn>
                    <a:cxn ang="0">
                      <a:pos x="203" y="881"/>
                    </a:cxn>
                    <a:cxn ang="0">
                      <a:pos x="262" y="891"/>
                    </a:cxn>
                    <a:cxn ang="0">
                      <a:pos x="352" y="887"/>
                    </a:cxn>
                    <a:cxn ang="0">
                      <a:pos x="417" y="882"/>
                    </a:cxn>
                    <a:cxn ang="0">
                      <a:pos x="458" y="904"/>
                    </a:cxn>
                    <a:cxn ang="0">
                      <a:pos x="519" y="951"/>
                    </a:cxn>
                    <a:cxn ang="0">
                      <a:pos x="595" y="968"/>
                    </a:cxn>
                    <a:cxn ang="0">
                      <a:pos x="652" y="961"/>
                    </a:cxn>
                    <a:cxn ang="0">
                      <a:pos x="734" y="931"/>
                    </a:cxn>
                    <a:cxn ang="0">
                      <a:pos x="811" y="879"/>
                    </a:cxn>
                    <a:cxn ang="0">
                      <a:pos x="878" y="814"/>
                    </a:cxn>
                    <a:cxn ang="0">
                      <a:pos x="931" y="742"/>
                    </a:cxn>
                    <a:cxn ang="0">
                      <a:pos x="968" y="668"/>
                    </a:cxn>
                    <a:cxn ang="0">
                      <a:pos x="978" y="630"/>
                    </a:cxn>
                    <a:cxn ang="0">
                      <a:pos x="982" y="596"/>
                    </a:cxn>
                    <a:cxn ang="0">
                      <a:pos x="977" y="556"/>
                    </a:cxn>
                    <a:cxn ang="0">
                      <a:pos x="962" y="522"/>
                    </a:cxn>
                    <a:cxn ang="0">
                      <a:pos x="946" y="504"/>
                    </a:cxn>
                  </a:cxnLst>
                  <a:rect l="0" t="0" r="r" b="b"/>
                  <a:pathLst>
                    <a:path w="982" h="968">
                      <a:moveTo>
                        <a:pt x="946" y="504"/>
                      </a:moveTo>
                      <a:lnTo>
                        <a:pt x="925" y="484"/>
                      </a:lnTo>
                      <a:lnTo>
                        <a:pt x="925" y="484"/>
                      </a:lnTo>
                      <a:lnTo>
                        <a:pt x="905" y="464"/>
                      </a:lnTo>
                      <a:lnTo>
                        <a:pt x="896" y="456"/>
                      </a:lnTo>
                      <a:lnTo>
                        <a:pt x="891" y="447"/>
                      </a:lnTo>
                      <a:lnTo>
                        <a:pt x="888" y="437"/>
                      </a:lnTo>
                      <a:lnTo>
                        <a:pt x="885" y="427"/>
                      </a:lnTo>
                      <a:lnTo>
                        <a:pt x="883" y="415"/>
                      </a:lnTo>
                      <a:lnTo>
                        <a:pt x="883" y="402"/>
                      </a:lnTo>
                      <a:lnTo>
                        <a:pt x="883" y="402"/>
                      </a:lnTo>
                      <a:lnTo>
                        <a:pt x="883" y="387"/>
                      </a:lnTo>
                      <a:lnTo>
                        <a:pt x="883" y="387"/>
                      </a:lnTo>
                      <a:lnTo>
                        <a:pt x="885" y="362"/>
                      </a:lnTo>
                      <a:lnTo>
                        <a:pt x="890" y="335"/>
                      </a:lnTo>
                      <a:lnTo>
                        <a:pt x="890" y="335"/>
                      </a:lnTo>
                      <a:lnTo>
                        <a:pt x="893" y="303"/>
                      </a:lnTo>
                      <a:lnTo>
                        <a:pt x="895" y="270"/>
                      </a:lnTo>
                      <a:lnTo>
                        <a:pt x="895" y="270"/>
                      </a:lnTo>
                      <a:lnTo>
                        <a:pt x="895" y="255"/>
                      </a:lnTo>
                      <a:lnTo>
                        <a:pt x="895" y="255"/>
                      </a:lnTo>
                      <a:lnTo>
                        <a:pt x="893" y="241"/>
                      </a:lnTo>
                      <a:lnTo>
                        <a:pt x="891" y="226"/>
                      </a:lnTo>
                      <a:lnTo>
                        <a:pt x="886" y="213"/>
                      </a:lnTo>
                      <a:lnTo>
                        <a:pt x="883" y="201"/>
                      </a:lnTo>
                      <a:lnTo>
                        <a:pt x="871" y="176"/>
                      </a:lnTo>
                      <a:lnTo>
                        <a:pt x="858" y="154"/>
                      </a:lnTo>
                      <a:lnTo>
                        <a:pt x="841" y="134"/>
                      </a:lnTo>
                      <a:lnTo>
                        <a:pt x="824" y="114"/>
                      </a:lnTo>
                      <a:lnTo>
                        <a:pt x="787" y="77"/>
                      </a:lnTo>
                      <a:lnTo>
                        <a:pt x="761" y="52"/>
                      </a:lnTo>
                      <a:lnTo>
                        <a:pt x="761" y="52"/>
                      </a:lnTo>
                      <a:lnTo>
                        <a:pt x="749" y="42"/>
                      </a:lnTo>
                      <a:lnTo>
                        <a:pt x="737" y="32"/>
                      </a:lnTo>
                      <a:lnTo>
                        <a:pt x="724" y="24"/>
                      </a:lnTo>
                      <a:lnTo>
                        <a:pt x="712" y="17"/>
                      </a:lnTo>
                      <a:lnTo>
                        <a:pt x="699" y="12"/>
                      </a:lnTo>
                      <a:lnTo>
                        <a:pt x="685" y="7"/>
                      </a:lnTo>
                      <a:lnTo>
                        <a:pt x="670" y="4"/>
                      </a:lnTo>
                      <a:lnTo>
                        <a:pt x="657" y="2"/>
                      </a:lnTo>
                      <a:lnTo>
                        <a:pt x="627" y="0"/>
                      </a:lnTo>
                      <a:lnTo>
                        <a:pt x="598" y="2"/>
                      </a:lnTo>
                      <a:lnTo>
                        <a:pt x="568" y="5"/>
                      </a:lnTo>
                      <a:lnTo>
                        <a:pt x="540" y="12"/>
                      </a:lnTo>
                      <a:lnTo>
                        <a:pt x="511" y="20"/>
                      </a:lnTo>
                      <a:lnTo>
                        <a:pt x="484" y="30"/>
                      </a:lnTo>
                      <a:lnTo>
                        <a:pt x="458" y="41"/>
                      </a:lnTo>
                      <a:lnTo>
                        <a:pt x="434" y="52"/>
                      </a:lnTo>
                      <a:lnTo>
                        <a:pt x="392" y="74"/>
                      </a:lnTo>
                      <a:lnTo>
                        <a:pt x="362" y="92"/>
                      </a:lnTo>
                      <a:lnTo>
                        <a:pt x="362" y="92"/>
                      </a:lnTo>
                      <a:lnTo>
                        <a:pt x="325" y="117"/>
                      </a:lnTo>
                      <a:lnTo>
                        <a:pt x="290" y="143"/>
                      </a:lnTo>
                      <a:lnTo>
                        <a:pt x="257" y="171"/>
                      </a:lnTo>
                      <a:lnTo>
                        <a:pt x="223" y="201"/>
                      </a:lnTo>
                      <a:lnTo>
                        <a:pt x="193" y="233"/>
                      </a:lnTo>
                      <a:lnTo>
                        <a:pt x="163" y="266"/>
                      </a:lnTo>
                      <a:lnTo>
                        <a:pt x="134" y="302"/>
                      </a:lnTo>
                      <a:lnTo>
                        <a:pt x="109" y="337"/>
                      </a:lnTo>
                      <a:lnTo>
                        <a:pt x="109" y="337"/>
                      </a:lnTo>
                      <a:lnTo>
                        <a:pt x="77" y="385"/>
                      </a:lnTo>
                      <a:lnTo>
                        <a:pt x="51" y="432"/>
                      </a:lnTo>
                      <a:lnTo>
                        <a:pt x="41" y="454"/>
                      </a:lnTo>
                      <a:lnTo>
                        <a:pt x="30" y="477"/>
                      </a:lnTo>
                      <a:lnTo>
                        <a:pt x="22" y="499"/>
                      </a:lnTo>
                      <a:lnTo>
                        <a:pt x="15" y="521"/>
                      </a:lnTo>
                      <a:lnTo>
                        <a:pt x="9" y="543"/>
                      </a:lnTo>
                      <a:lnTo>
                        <a:pt x="5" y="563"/>
                      </a:lnTo>
                      <a:lnTo>
                        <a:pt x="2" y="583"/>
                      </a:lnTo>
                      <a:lnTo>
                        <a:pt x="0" y="603"/>
                      </a:lnTo>
                      <a:lnTo>
                        <a:pt x="0" y="623"/>
                      </a:lnTo>
                      <a:lnTo>
                        <a:pt x="0" y="643"/>
                      </a:lnTo>
                      <a:lnTo>
                        <a:pt x="4" y="661"/>
                      </a:lnTo>
                      <a:lnTo>
                        <a:pt x="7" y="680"/>
                      </a:lnTo>
                      <a:lnTo>
                        <a:pt x="7" y="680"/>
                      </a:lnTo>
                      <a:lnTo>
                        <a:pt x="12" y="700"/>
                      </a:lnTo>
                      <a:lnTo>
                        <a:pt x="20" y="718"/>
                      </a:lnTo>
                      <a:lnTo>
                        <a:pt x="30" y="735"/>
                      </a:lnTo>
                      <a:lnTo>
                        <a:pt x="42" y="750"/>
                      </a:lnTo>
                      <a:lnTo>
                        <a:pt x="54" y="765"/>
                      </a:lnTo>
                      <a:lnTo>
                        <a:pt x="67" y="780"/>
                      </a:lnTo>
                      <a:lnTo>
                        <a:pt x="96" y="807"/>
                      </a:lnTo>
                      <a:lnTo>
                        <a:pt x="116" y="827"/>
                      </a:lnTo>
                      <a:lnTo>
                        <a:pt x="116" y="827"/>
                      </a:lnTo>
                      <a:lnTo>
                        <a:pt x="131" y="840"/>
                      </a:lnTo>
                      <a:lnTo>
                        <a:pt x="144" y="852"/>
                      </a:lnTo>
                      <a:lnTo>
                        <a:pt x="159" y="862"/>
                      </a:lnTo>
                      <a:lnTo>
                        <a:pt x="175" y="869"/>
                      </a:lnTo>
                      <a:lnTo>
                        <a:pt x="188" y="876"/>
                      </a:lnTo>
                      <a:lnTo>
                        <a:pt x="203" y="881"/>
                      </a:lnTo>
                      <a:lnTo>
                        <a:pt x="218" y="886"/>
                      </a:lnTo>
                      <a:lnTo>
                        <a:pt x="233" y="889"/>
                      </a:lnTo>
                      <a:lnTo>
                        <a:pt x="262" y="891"/>
                      </a:lnTo>
                      <a:lnTo>
                        <a:pt x="292" y="891"/>
                      </a:lnTo>
                      <a:lnTo>
                        <a:pt x="322" y="889"/>
                      </a:lnTo>
                      <a:lnTo>
                        <a:pt x="352" y="887"/>
                      </a:lnTo>
                      <a:lnTo>
                        <a:pt x="352" y="887"/>
                      </a:lnTo>
                      <a:lnTo>
                        <a:pt x="394" y="884"/>
                      </a:lnTo>
                      <a:lnTo>
                        <a:pt x="417" y="882"/>
                      </a:lnTo>
                      <a:lnTo>
                        <a:pt x="439" y="882"/>
                      </a:lnTo>
                      <a:lnTo>
                        <a:pt x="439" y="882"/>
                      </a:lnTo>
                      <a:lnTo>
                        <a:pt x="458" y="904"/>
                      </a:lnTo>
                      <a:lnTo>
                        <a:pt x="476" y="924"/>
                      </a:lnTo>
                      <a:lnTo>
                        <a:pt x="498" y="939"/>
                      </a:lnTo>
                      <a:lnTo>
                        <a:pt x="519" y="951"/>
                      </a:lnTo>
                      <a:lnTo>
                        <a:pt x="543" y="961"/>
                      </a:lnTo>
                      <a:lnTo>
                        <a:pt x="568" y="966"/>
                      </a:lnTo>
                      <a:lnTo>
                        <a:pt x="595" y="968"/>
                      </a:lnTo>
                      <a:lnTo>
                        <a:pt x="623" y="966"/>
                      </a:lnTo>
                      <a:lnTo>
                        <a:pt x="623" y="966"/>
                      </a:lnTo>
                      <a:lnTo>
                        <a:pt x="652" y="961"/>
                      </a:lnTo>
                      <a:lnTo>
                        <a:pt x="679" y="954"/>
                      </a:lnTo>
                      <a:lnTo>
                        <a:pt x="705" y="944"/>
                      </a:lnTo>
                      <a:lnTo>
                        <a:pt x="734" y="931"/>
                      </a:lnTo>
                      <a:lnTo>
                        <a:pt x="759" y="916"/>
                      </a:lnTo>
                      <a:lnTo>
                        <a:pt x="786" y="897"/>
                      </a:lnTo>
                      <a:lnTo>
                        <a:pt x="811" y="879"/>
                      </a:lnTo>
                      <a:lnTo>
                        <a:pt x="834" y="859"/>
                      </a:lnTo>
                      <a:lnTo>
                        <a:pt x="856" y="837"/>
                      </a:lnTo>
                      <a:lnTo>
                        <a:pt x="878" y="814"/>
                      </a:lnTo>
                      <a:lnTo>
                        <a:pt x="898" y="790"/>
                      </a:lnTo>
                      <a:lnTo>
                        <a:pt x="916" y="765"/>
                      </a:lnTo>
                      <a:lnTo>
                        <a:pt x="931" y="742"/>
                      </a:lnTo>
                      <a:lnTo>
                        <a:pt x="946" y="717"/>
                      </a:lnTo>
                      <a:lnTo>
                        <a:pt x="958" y="692"/>
                      </a:lnTo>
                      <a:lnTo>
                        <a:pt x="968" y="668"/>
                      </a:lnTo>
                      <a:lnTo>
                        <a:pt x="968" y="668"/>
                      </a:lnTo>
                      <a:lnTo>
                        <a:pt x="973" y="648"/>
                      </a:lnTo>
                      <a:lnTo>
                        <a:pt x="978" y="630"/>
                      </a:lnTo>
                      <a:lnTo>
                        <a:pt x="980" y="613"/>
                      </a:lnTo>
                      <a:lnTo>
                        <a:pt x="982" y="596"/>
                      </a:lnTo>
                      <a:lnTo>
                        <a:pt x="982" y="596"/>
                      </a:lnTo>
                      <a:lnTo>
                        <a:pt x="980" y="581"/>
                      </a:lnTo>
                      <a:lnTo>
                        <a:pt x="978" y="569"/>
                      </a:lnTo>
                      <a:lnTo>
                        <a:pt x="977" y="556"/>
                      </a:lnTo>
                      <a:lnTo>
                        <a:pt x="972" y="544"/>
                      </a:lnTo>
                      <a:lnTo>
                        <a:pt x="967" y="534"/>
                      </a:lnTo>
                      <a:lnTo>
                        <a:pt x="962" y="522"/>
                      </a:lnTo>
                      <a:lnTo>
                        <a:pt x="953" y="514"/>
                      </a:lnTo>
                      <a:lnTo>
                        <a:pt x="946" y="504"/>
                      </a:lnTo>
                      <a:lnTo>
                        <a:pt x="946" y="50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18" name="Freeform 150"/>
                <p:cNvSpPr>
                  <a:spLocks/>
                </p:cNvSpPr>
                <p:nvPr/>
              </p:nvSpPr>
              <p:spPr bwMode="auto">
                <a:xfrm>
                  <a:off x="2564" y="855"/>
                  <a:ext cx="255" cy="254"/>
                </a:xfrm>
                <a:custGeom>
                  <a:avLst/>
                  <a:gdLst/>
                  <a:ahLst/>
                  <a:cxnLst>
                    <a:cxn ang="0">
                      <a:pos x="437" y="24"/>
                    </a:cxn>
                    <a:cxn ang="0">
                      <a:pos x="412" y="7"/>
                    </a:cxn>
                    <a:cxn ang="0">
                      <a:pos x="382" y="0"/>
                    </a:cxn>
                    <a:cxn ang="0">
                      <a:pos x="345" y="2"/>
                    </a:cxn>
                    <a:cxn ang="0">
                      <a:pos x="305" y="12"/>
                    </a:cxn>
                    <a:cxn ang="0">
                      <a:pos x="261" y="30"/>
                    </a:cxn>
                    <a:cxn ang="0">
                      <a:pos x="217" y="55"/>
                    </a:cxn>
                    <a:cxn ang="0">
                      <a:pos x="172" y="89"/>
                    </a:cxn>
                    <a:cxn ang="0">
                      <a:pos x="129" y="129"/>
                    </a:cxn>
                    <a:cxn ang="0">
                      <a:pos x="109" y="151"/>
                    </a:cxn>
                    <a:cxn ang="0">
                      <a:pos x="72" y="194"/>
                    </a:cxn>
                    <a:cxn ang="0">
                      <a:pos x="42" y="239"/>
                    </a:cxn>
                    <a:cxn ang="0">
                      <a:pos x="20" y="283"/>
                    </a:cxn>
                    <a:cxn ang="0">
                      <a:pos x="6" y="325"/>
                    </a:cxn>
                    <a:cxn ang="0">
                      <a:pos x="0" y="363"/>
                    </a:cxn>
                    <a:cxn ang="0">
                      <a:pos x="1" y="397"/>
                    </a:cxn>
                    <a:cxn ang="0">
                      <a:pos x="13" y="425"/>
                    </a:cxn>
                    <a:cxn ang="0">
                      <a:pos x="23" y="437"/>
                    </a:cxn>
                    <a:cxn ang="0">
                      <a:pos x="72" y="486"/>
                    </a:cxn>
                    <a:cxn ang="0">
                      <a:pos x="95" y="502"/>
                    </a:cxn>
                    <a:cxn ang="0">
                      <a:pos x="127" y="509"/>
                    </a:cxn>
                    <a:cxn ang="0">
                      <a:pos x="164" y="507"/>
                    </a:cxn>
                    <a:cxn ang="0">
                      <a:pos x="204" y="497"/>
                    </a:cxn>
                    <a:cxn ang="0">
                      <a:pos x="248" y="479"/>
                    </a:cxn>
                    <a:cxn ang="0">
                      <a:pos x="291" y="452"/>
                    </a:cxn>
                    <a:cxn ang="0">
                      <a:pos x="336" y="420"/>
                    </a:cxn>
                    <a:cxn ang="0">
                      <a:pos x="380" y="380"/>
                    </a:cxn>
                    <a:cxn ang="0">
                      <a:pos x="400" y="358"/>
                    </a:cxn>
                    <a:cxn ang="0">
                      <a:pos x="437" y="313"/>
                    </a:cxn>
                    <a:cxn ang="0">
                      <a:pos x="467" y="270"/>
                    </a:cxn>
                    <a:cxn ang="0">
                      <a:pos x="489" y="224"/>
                    </a:cxn>
                    <a:cxn ang="0">
                      <a:pos x="502" y="183"/>
                    </a:cxn>
                    <a:cxn ang="0">
                      <a:pos x="509" y="144"/>
                    </a:cxn>
                    <a:cxn ang="0">
                      <a:pos x="507" y="111"/>
                    </a:cxn>
                    <a:cxn ang="0">
                      <a:pos x="495" y="82"/>
                    </a:cxn>
                    <a:cxn ang="0">
                      <a:pos x="485" y="72"/>
                    </a:cxn>
                    <a:cxn ang="0">
                      <a:pos x="437" y="24"/>
                    </a:cxn>
                  </a:cxnLst>
                  <a:rect l="0" t="0" r="r" b="b"/>
                  <a:pathLst>
                    <a:path w="509" h="509">
                      <a:moveTo>
                        <a:pt x="437" y="24"/>
                      </a:moveTo>
                      <a:lnTo>
                        <a:pt x="437" y="24"/>
                      </a:lnTo>
                      <a:lnTo>
                        <a:pt x="425" y="14"/>
                      </a:lnTo>
                      <a:lnTo>
                        <a:pt x="412" y="7"/>
                      </a:lnTo>
                      <a:lnTo>
                        <a:pt x="398" y="2"/>
                      </a:lnTo>
                      <a:lnTo>
                        <a:pt x="382" y="0"/>
                      </a:lnTo>
                      <a:lnTo>
                        <a:pt x="363" y="0"/>
                      </a:lnTo>
                      <a:lnTo>
                        <a:pt x="345" y="2"/>
                      </a:lnTo>
                      <a:lnTo>
                        <a:pt x="325" y="5"/>
                      </a:lnTo>
                      <a:lnTo>
                        <a:pt x="305" y="12"/>
                      </a:lnTo>
                      <a:lnTo>
                        <a:pt x="283" y="20"/>
                      </a:lnTo>
                      <a:lnTo>
                        <a:pt x="261" y="30"/>
                      </a:lnTo>
                      <a:lnTo>
                        <a:pt x="239" y="42"/>
                      </a:lnTo>
                      <a:lnTo>
                        <a:pt x="217" y="55"/>
                      </a:lnTo>
                      <a:lnTo>
                        <a:pt x="194" y="72"/>
                      </a:lnTo>
                      <a:lnTo>
                        <a:pt x="172" y="89"/>
                      </a:lnTo>
                      <a:lnTo>
                        <a:pt x="150" y="107"/>
                      </a:lnTo>
                      <a:lnTo>
                        <a:pt x="129" y="129"/>
                      </a:lnTo>
                      <a:lnTo>
                        <a:pt x="129" y="129"/>
                      </a:lnTo>
                      <a:lnTo>
                        <a:pt x="109" y="151"/>
                      </a:lnTo>
                      <a:lnTo>
                        <a:pt x="89" y="173"/>
                      </a:lnTo>
                      <a:lnTo>
                        <a:pt x="72" y="194"/>
                      </a:lnTo>
                      <a:lnTo>
                        <a:pt x="57" y="218"/>
                      </a:lnTo>
                      <a:lnTo>
                        <a:pt x="42" y="239"/>
                      </a:lnTo>
                      <a:lnTo>
                        <a:pt x="30" y="261"/>
                      </a:lnTo>
                      <a:lnTo>
                        <a:pt x="20" y="283"/>
                      </a:lnTo>
                      <a:lnTo>
                        <a:pt x="12" y="305"/>
                      </a:lnTo>
                      <a:lnTo>
                        <a:pt x="6" y="325"/>
                      </a:lnTo>
                      <a:lnTo>
                        <a:pt x="1" y="345"/>
                      </a:lnTo>
                      <a:lnTo>
                        <a:pt x="0" y="363"/>
                      </a:lnTo>
                      <a:lnTo>
                        <a:pt x="0" y="382"/>
                      </a:lnTo>
                      <a:lnTo>
                        <a:pt x="1" y="397"/>
                      </a:lnTo>
                      <a:lnTo>
                        <a:pt x="6" y="412"/>
                      </a:lnTo>
                      <a:lnTo>
                        <a:pt x="13" y="425"/>
                      </a:lnTo>
                      <a:lnTo>
                        <a:pt x="23" y="437"/>
                      </a:lnTo>
                      <a:lnTo>
                        <a:pt x="23" y="437"/>
                      </a:lnTo>
                      <a:lnTo>
                        <a:pt x="72" y="486"/>
                      </a:lnTo>
                      <a:lnTo>
                        <a:pt x="72" y="486"/>
                      </a:lnTo>
                      <a:lnTo>
                        <a:pt x="84" y="496"/>
                      </a:lnTo>
                      <a:lnTo>
                        <a:pt x="95" y="502"/>
                      </a:lnTo>
                      <a:lnTo>
                        <a:pt x="110" y="506"/>
                      </a:lnTo>
                      <a:lnTo>
                        <a:pt x="127" y="509"/>
                      </a:lnTo>
                      <a:lnTo>
                        <a:pt x="145" y="509"/>
                      </a:lnTo>
                      <a:lnTo>
                        <a:pt x="164" y="507"/>
                      </a:lnTo>
                      <a:lnTo>
                        <a:pt x="184" y="502"/>
                      </a:lnTo>
                      <a:lnTo>
                        <a:pt x="204" y="497"/>
                      </a:lnTo>
                      <a:lnTo>
                        <a:pt x="226" y="489"/>
                      </a:lnTo>
                      <a:lnTo>
                        <a:pt x="248" y="479"/>
                      </a:lnTo>
                      <a:lnTo>
                        <a:pt x="269" y="467"/>
                      </a:lnTo>
                      <a:lnTo>
                        <a:pt x="291" y="452"/>
                      </a:lnTo>
                      <a:lnTo>
                        <a:pt x="315" y="437"/>
                      </a:lnTo>
                      <a:lnTo>
                        <a:pt x="336" y="420"/>
                      </a:lnTo>
                      <a:lnTo>
                        <a:pt x="358" y="400"/>
                      </a:lnTo>
                      <a:lnTo>
                        <a:pt x="380" y="380"/>
                      </a:lnTo>
                      <a:lnTo>
                        <a:pt x="380" y="380"/>
                      </a:lnTo>
                      <a:lnTo>
                        <a:pt x="400" y="358"/>
                      </a:lnTo>
                      <a:lnTo>
                        <a:pt x="420" y="337"/>
                      </a:lnTo>
                      <a:lnTo>
                        <a:pt x="437" y="313"/>
                      </a:lnTo>
                      <a:lnTo>
                        <a:pt x="452" y="291"/>
                      </a:lnTo>
                      <a:lnTo>
                        <a:pt x="467" y="270"/>
                      </a:lnTo>
                      <a:lnTo>
                        <a:pt x="479" y="246"/>
                      </a:lnTo>
                      <a:lnTo>
                        <a:pt x="489" y="224"/>
                      </a:lnTo>
                      <a:lnTo>
                        <a:pt x="497" y="204"/>
                      </a:lnTo>
                      <a:lnTo>
                        <a:pt x="502" y="183"/>
                      </a:lnTo>
                      <a:lnTo>
                        <a:pt x="507" y="164"/>
                      </a:lnTo>
                      <a:lnTo>
                        <a:pt x="509" y="144"/>
                      </a:lnTo>
                      <a:lnTo>
                        <a:pt x="509" y="127"/>
                      </a:lnTo>
                      <a:lnTo>
                        <a:pt x="507" y="111"/>
                      </a:lnTo>
                      <a:lnTo>
                        <a:pt x="502" y="96"/>
                      </a:lnTo>
                      <a:lnTo>
                        <a:pt x="495" y="82"/>
                      </a:lnTo>
                      <a:lnTo>
                        <a:pt x="485" y="72"/>
                      </a:lnTo>
                      <a:lnTo>
                        <a:pt x="485" y="72"/>
                      </a:lnTo>
                      <a:lnTo>
                        <a:pt x="437" y="24"/>
                      </a:lnTo>
                      <a:lnTo>
                        <a:pt x="437" y="24"/>
                      </a:lnTo>
                      <a:close/>
                    </a:path>
                  </a:pathLst>
                </a:custGeom>
                <a:solidFill>
                  <a:srgbClr val="1A1A1A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19" name="Freeform 151"/>
                <p:cNvSpPr>
                  <a:spLocks/>
                </p:cNvSpPr>
                <p:nvPr/>
              </p:nvSpPr>
              <p:spPr bwMode="auto">
                <a:xfrm>
                  <a:off x="2564" y="854"/>
                  <a:ext cx="225" cy="225"/>
                </a:xfrm>
                <a:custGeom>
                  <a:avLst/>
                  <a:gdLst/>
                  <a:ahLst/>
                  <a:cxnLst>
                    <a:cxn ang="0">
                      <a:pos x="429" y="23"/>
                    </a:cxn>
                    <a:cxn ang="0">
                      <a:pos x="444" y="46"/>
                    </a:cxn>
                    <a:cxn ang="0">
                      <a:pos x="451" y="76"/>
                    </a:cxn>
                    <a:cxn ang="0">
                      <a:pos x="449" y="113"/>
                    </a:cxn>
                    <a:cxn ang="0">
                      <a:pos x="439" y="152"/>
                    </a:cxn>
                    <a:cxn ang="0">
                      <a:pos x="420" y="194"/>
                    </a:cxn>
                    <a:cxn ang="0">
                      <a:pos x="395" y="237"/>
                    </a:cxn>
                    <a:cxn ang="0">
                      <a:pos x="363" y="281"/>
                    </a:cxn>
                    <a:cxn ang="0">
                      <a:pos x="325" y="324"/>
                    </a:cxn>
                    <a:cxn ang="0">
                      <a:pos x="303" y="344"/>
                    </a:cxn>
                    <a:cxn ang="0">
                      <a:pos x="260" y="379"/>
                    </a:cxn>
                    <a:cxn ang="0">
                      <a:pos x="216" y="408"/>
                    </a:cxn>
                    <a:cxn ang="0">
                      <a:pos x="174" y="430"/>
                    </a:cxn>
                    <a:cxn ang="0">
                      <a:pos x="132" y="445"/>
                    </a:cxn>
                    <a:cxn ang="0">
                      <a:pos x="96" y="450"/>
                    </a:cxn>
                    <a:cxn ang="0">
                      <a:pos x="62" y="448"/>
                    </a:cxn>
                    <a:cxn ang="0">
                      <a:pos x="35" y="436"/>
                    </a:cxn>
                    <a:cxn ang="0">
                      <a:pos x="24" y="428"/>
                    </a:cxn>
                    <a:cxn ang="0">
                      <a:pos x="7" y="403"/>
                    </a:cxn>
                    <a:cxn ang="0">
                      <a:pos x="0" y="373"/>
                    </a:cxn>
                    <a:cxn ang="0">
                      <a:pos x="2" y="338"/>
                    </a:cxn>
                    <a:cxn ang="0">
                      <a:pos x="12" y="297"/>
                    </a:cxn>
                    <a:cxn ang="0">
                      <a:pos x="30" y="256"/>
                    </a:cxn>
                    <a:cxn ang="0">
                      <a:pos x="55" y="212"/>
                    </a:cxn>
                    <a:cxn ang="0">
                      <a:pos x="87" y="169"/>
                    </a:cxn>
                    <a:cxn ang="0">
                      <a:pos x="126" y="125"/>
                    </a:cxn>
                    <a:cxn ang="0">
                      <a:pos x="147" y="105"/>
                    </a:cxn>
                    <a:cxn ang="0">
                      <a:pos x="191" y="70"/>
                    </a:cxn>
                    <a:cxn ang="0">
                      <a:pos x="235" y="41"/>
                    </a:cxn>
                    <a:cxn ang="0">
                      <a:pos x="278" y="20"/>
                    </a:cxn>
                    <a:cxn ang="0">
                      <a:pos x="318" y="6"/>
                    </a:cxn>
                    <a:cxn ang="0">
                      <a:pos x="357" y="0"/>
                    </a:cxn>
                    <a:cxn ang="0">
                      <a:pos x="390" y="3"/>
                    </a:cxn>
                    <a:cxn ang="0">
                      <a:pos x="417" y="13"/>
                    </a:cxn>
                    <a:cxn ang="0">
                      <a:pos x="429" y="23"/>
                    </a:cxn>
                  </a:cxnLst>
                  <a:rect l="0" t="0" r="r" b="b"/>
                  <a:pathLst>
                    <a:path w="451" h="450">
                      <a:moveTo>
                        <a:pt x="429" y="23"/>
                      </a:moveTo>
                      <a:lnTo>
                        <a:pt x="429" y="23"/>
                      </a:lnTo>
                      <a:lnTo>
                        <a:pt x="437" y="33"/>
                      </a:lnTo>
                      <a:lnTo>
                        <a:pt x="444" y="46"/>
                      </a:lnTo>
                      <a:lnTo>
                        <a:pt x="449" y="61"/>
                      </a:lnTo>
                      <a:lnTo>
                        <a:pt x="451" y="76"/>
                      </a:lnTo>
                      <a:lnTo>
                        <a:pt x="451" y="95"/>
                      </a:lnTo>
                      <a:lnTo>
                        <a:pt x="449" y="113"/>
                      </a:lnTo>
                      <a:lnTo>
                        <a:pt x="446" y="132"/>
                      </a:lnTo>
                      <a:lnTo>
                        <a:pt x="439" y="152"/>
                      </a:lnTo>
                      <a:lnTo>
                        <a:pt x="430" y="172"/>
                      </a:lnTo>
                      <a:lnTo>
                        <a:pt x="420" y="194"/>
                      </a:lnTo>
                      <a:lnTo>
                        <a:pt x="409" y="215"/>
                      </a:lnTo>
                      <a:lnTo>
                        <a:pt x="395" y="237"/>
                      </a:lnTo>
                      <a:lnTo>
                        <a:pt x="380" y="259"/>
                      </a:lnTo>
                      <a:lnTo>
                        <a:pt x="363" y="281"/>
                      </a:lnTo>
                      <a:lnTo>
                        <a:pt x="345" y="302"/>
                      </a:lnTo>
                      <a:lnTo>
                        <a:pt x="325" y="324"/>
                      </a:lnTo>
                      <a:lnTo>
                        <a:pt x="325" y="324"/>
                      </a:lnTo>
                      <a:lnTo>
                        <a:pt x="303" y="344"/>
                      </a:lnTo>
                      <a:lnTo>
                        <a:pt x="281" y="363"/>
                      </a:lnTo>
                      <a:lnTo>
                        <a:pt x="260" y="379"/>
                      </a:lnTo>
                      <a:lnTo>
                        <a:pt x="238" y="394"/>
                      </a:lnTo>
                      <a:lnTo>
                        <a:pt x="216" y="408"/>
                      </a:lnTo>
                      <a:lnTo>
                        <a:pt x="194" y="420"/>
                      </a:lnTo>
                      <a:lnTo>
                        <a:pt x="174" y="430"/>
                      </a:lnTo>
                      <a:lnTo>
                        <a:pt x="152" y="438"/>
                      </a:lnTo>
                      <a:lnTo>
                        <a:pt x="132" y="445"/>
                      </a:lnTo>
                      <a:lnTo>
                        <a:pt x="114" y="448"/>
                      </a:lnTo>
                      <a:lnTo>
                        <a:pt x="96" y="450"/>
                      </a:lnTo>
                      <a:lnTo>
                        <a:pt x="77" y="450"/>
                      </a:lnTo>
                      <a:lnTo>
                        <a:pt x="62" y="448"/>
                      </a:lnTo>
                      <a:lnTo>
                        <a:pt x="47" y="443"/>
                      </a:lnTo>
                      <a:lnTo>
                        <a:pt x="35" y="436"/>
                      </a:lnTo>
                      <a:lnTo>
                        <a:pt x="24" y="428"/>
                      </a:lnTo>
                      <a:lnTo>
                        <a:pt x="24" y="428"/>
                      </a:lnTo>
                      <a:lnTo>
                        <a:pt x="14" y="416"/>
                      </a:lnTo>
                      <a:lnTo>
                        <a:pt x="7" y="403"/>
                      </a:lnTo>
                      <a:lnTo>
                        <a:pt x="3" y="389"/>
                      </a:lnTo>
                      <a:lnTo>
                        <a:pt x="0" y="373"/>
                      </a:lnTo>
                      <a:lnTo>
                        <a:pt x="0" y="356"/>
                      </a:lnTo>
                      <a:lnTo>
                        <a:pt x="2" y="338"/>
                      </a:lnTo>
                      <a:lnTo>
                        <a:pt x="7" y="317"/>
                      </a:lnTo>
                      <a:lnTo>
                        <a:pt x="12" y="297"/>
                      </a:lnTo>
                      <a:lnTo>
                        <a:pt x="20" y="277"/>
                      </a:lnTo>
                      <a:lnTo>
                        <a:pt x="30" y="256"/>
                      </a:lnTo>
                      <a:lnTo>
                        <a:pt x="42" y="234"/>
                      </a:lnTo>
                      <a:lnTo>
                        <a:pt x="55" y="212"/>
                      </a:lnTo>
                      <a:lnTo>
                        <a:pt x="70" y="190"/>
                      </a:lnTo>
                      <a:lnTo>
                        <a:pt x="87" y="169"/>
                      </a:lnTo>
                      <a:lnTo>
                        <a:pt x="106" y="147"/>
                      </a:lnTo>
                      <a:lnTo>
                        <a:pt x="126" y="125"/>
                      </a:lnTo>
                      <a:lnTo>
                        <a:pt x="126" y="125"/>
                      </a:lnTo>
                      <a:lnTo>
                        <a:pt x="147" y="105"/>
                      </a:lnTo>
                      <a:lnTo>
                        <a:pt x="169" y="87"/>
                      </a:lnTo>
                      <a:lnTo>
                        <a:pt x="191" y="70"/>
                      </a:lnTo>
                      <a:lnTo>
                        <a:pt x="213" y="55"/>
                      </a:lnTo>
                      <a:lnTo>
                        <a:pt x="235" y="41"/>
                      </a:lnTo>
                      <a:lnTo>
                        <a:pt x="256" y="30"/>
                      </a:lnTo>
                      <a:lnTo>
                        <a:pt x="278" y="20"/>
                      </a:lnTo>
                      <a:lnTo>
                        <a:pt x="298" y="11"/>
                      </a:lnTo>
                      <a:lnTo>
                        <a:pt x="318" y="6"/>
                      </a:lnTo>
                      <a:lnTo>
                        <a:pt x="338" y="1"/>
                      </a:lnTo>
                      <a:lnTo>
                        <a:pt x="357" y="0"/>
                      </a:lnTo>
                      <a:lnTo>
                        <a:pt x="374" y="0"/>
                      </a:lnTo>
                      <a:lnTo>
                        <a:pt x="390" y="3"/>
                      </a:lnTo>
                      <a:lnTo>
                        <a:pt x="404" y="6"/>
                      </a:lnTo>
                      <a:lnTo>
                        <a:pt x="417" y="13"/>
                      </a:lnTo>
                      <a:lnTo>
                        <a:pt x="429" y="23"/>
                      </a:lnTo>
                      <a:lnTo>
                        <a:pt x="429" y="23"/>
                      </a:lnTo>
                      <a:close/>
                    </a:path>
                  </a:pathLst>
                </a:custGeom>
                <a:solidFill>
                  <a:srgbClr val="1A1A1A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20" name="Freeform 152"/>
                <p:cNvSpPr>
                  <a:spLocks/>
                </p:cNvSpPr>
                <p:nvPr/>
              </p:nvSpPr>
              <p:spPr bwMode="auto">
                <a:xfrm>
                  <a:off x="2559" y="850"/>
                  <a:ext cx="231" cy="230"/>
                </a:xfrm>
                <a:custGeom>
                  <a:avLst/>
                  <a:gdLst/>
                  <a:ahLst/>
                  <a:cxnLst>
                    <a:cxn ang="0">
                      <a:pos x="437" y="24"/>
                    </a:cxn>
                    <a:cxn ang="0">
                      <a:pos x="454" y="49"/>
                    </a:cxn>
                    <a:cxn ang="0">
                      <a:pos x="460" y="79"/>
                    </a:cxn>
                    <a:cxn ang="0">
                      <a:pos x="459" y="116"/>
                    </a:cxn>
                    <a:cxn ang="0">
                      <a:pos x="449" y="156"/>
                    </a:cxn>
                    <a:cxn ang="0">
                      <a:pos x="430" y="199"/>
                    </a:cxn>
                    <a:cxn ang="0">
                      <a:pos x="405" y="243"/>
                    </a:cxn>
                    <a:cxn ang="0">
                      <a:pos x="371" y="288"/>
                    </a:cxn>
                    <a:cxn ang="0">
                      <a:pos x="331" y="332"/>
                    </a:cxn>
                    <a:cxn ang="0">
                      <a:pos x="310" y="353"/>
                    </a:cxn>
                    <a:cxn ang="0">
                      <a:pos x="266" y="388"/>
                    </a:cxn>
                    <a:cxn ang="0">
                      <a:pos x="221" y="419"/>
                    </a:cxn>
                    <a:cxn ang="0">
                      <a:pos x="177" y="440"/>
                    </a:cxn>
                    <a:cxn ang="0">
                      <a:pos x="135" y="455"/>
                    </a:cxn>
                    <a:cxn ang="0">
                      <a:pos x="97" y="460"/>
                    </a:cxn>
                    <a:cxn ang="0">
                      <a:pos x="63" y="459"/>
                    </a:cxn>
                    <a:cxn ang="0">
                      <a:pos x="35" y="447"/>
                    </a:cxn>
                    <a:cxn ang="0">
                      <a:pos x="23" y="437"/>
                    </a:cxn>
                    <a:cxn ang="0">
                      <a:pos x="6" y="414"/>
                    </a:cxn>
                    <a:cxn ang="0">
                      <a:pos x="0" y="382"/>
                    </a:cxn>
                    <a:cxn ang="0">
                      <a:pos x="1" y="345"/>
                    </a:cxn>
                    <a:cxn ang="0">
                      <a:pos x="11" y="305"/>
                    </a:cxn>
                    <a:cxn ang="0">
                      <a:pos x="30" y="261"/>
                    </a:cxn>
                    <a:cxn ang="0">
                      <a:pos x="57" y="218"/>
                    </a:cxn>
                    <a:cxn ang="0">
                      <a:pos x="88" y="173"/>
                    </a:cxn>
                    <a:cxn ang="0">
                      <a:pos x="129" y="129"/>
                    </a:cxn>
                    <a:cxn ang="0">
                      <a:pos x="150" y="109"/>
                    </a:cxn>
                    <a:cxn ang="0">
                      <a:pos x="196" y="72"/>
                    </a:cxn>
                    <a:cxn ang="0">
                      <a:pos x="239" y="42"/>
                    </a:cxn>
                    <a:cxn ang="0">
                      <a:pos x="284" y="20"/>
                    </a:cxn>
                    <a:cxn ang="0">
                      <a:pos x="326" y="7"/>
                    </a:cxn>
                    <a:cxn ang="0">
                      <a:pos x="365" y="0"/>
                    </a:cxn>
                    <a:cxn ang="0">
                      <a:pos x="398" y="2"/>
                    </a:cxn>
                    <a:cxn ang="0">
                      <a:pos x="427" y="14"/>
                    </a:cxn>
                    <a:cxn ang="0">
                      <a:pos x="437" y="24"/>
                    </a:cxn>
                  </a:cxnLst>
                  <a:rect l="0" t="0" r="r" b="b"/>
                  <a:pathLst>
                    <a:path w="460" h="460">
                      <a:moveTo>
                        <a:pt x="437" y="24"/>
                      </a:moveTo>
                      <a:lnTo>
                        <a:pt x="437" y="24"/>
                      </a:lnTo>
                      <a:lnTo>
                        <a:pt x="447" y="35"/>
                      </a:lnTo>
                      <a:lnTo>
                        <a:pt x="454" y="49"/>
                      </a:lnTo>
                      <a:lnTo>
                        <a:pt x="459" y="64"/>
                      </a:lnTo>
                      <a:lnTo>
                        <a:pt x="460" y="79"/>
                      </a:lnTo>
                      <a:lnTo>
                        <a:pt x="460" y="97"/>
                      </a:lnTo>
                      <a:lnTo>
                        <a:pt x="459" y="116"/>
                      </a:lnTo>
                      <a:lnTo>
                        <a:pt x="455" y="136"/>
                      </a:lnTo>
                      <a:lnTo>
                        <a:pt x="449" y="156"/>
                      </a:lnTo>
                      <a:lnTo>
                        <a:pt x="440" y="178"/>
                      </a:lnTo>
                      <a:lnTo>
                        <a:pt x="430" y="199"/>
                      </a:lnTo>
                      <a:lnTo>
                        <a:pt x="418" y="221"/>
                      </a:lnTo>
                      <a:lnTo>
                        <a:pt x="405" y="243"/>
                      </a:lnTo>
                      <a:lnTo>
                        <a:pt x="388" y="266"/>
                      </a:lnTo>
                      <a:lnTo>
                        <a:pt x="371" y="288"/>
                      </a:lnTo>
                      <a:lnTo>
                        <a:pt x="353" y="310"/>
                      </a:lnTo>
                      <a:lnTo>
                        <a:pt x="331" y="332"/>
                      </a:lnTo>
                      <a:lnTo>
                        <a:pt x="331" y="332"/>
                      </a:lnTo>
                      <a:lnTo>
                        <a:pt x="310" y="353"/>
                      </a:lnTo>
                      <a:lnTo>
                        <a:pt x="288" y="372"/>
                      </a:lnTo>
                      <a:lnTo>
                        <a:pt x="266" y="388"/>
                      </a:lnTo>
                      <a:lnTo>
                        <a:pt x="243" y="405"/>
                      </a:lnTo>
                      <a:lnTo>
                        <a:pt x="221" y="419"/>
                      </a:lnTo>
                      <a:lnTo>
                        <a:pt x="199" y="430"/>
                      </a:lnTo>
                      <a:lnTo>
                        <a:pt x="177" y="440"/>
                      </a:lnTo>
                      <a:lnTo>
                        <a:pt x="155" y="449"/>
                      </a:lnTo>
                      <a:lnTo>
                        <a:pt x="135" y="455"/>
                      </a:lnTo>
                      <a:lnTo>
                        <a:pt x="115" y="459"/>
                      </a:lnTo>
                      <a:lnTo>
                        <a:pt x="97" y="460"/>
                      </a:lnTo>
                      <a:lnTo>
                        <a:pt x="78" y="460"/>
                      </a:lnTo>
                      <a:lnTo>
                        <a:pt x="63" y="459"/>
                      </a:lnTo>
                      <a:lnTo>
                        <a:pt x="48" y="454"/>
                      </a:lnTo>
                      <a:lnTo>
                        <a:pt x="35" y="447"/>
                      </a:lnTo>
                      <a:lnTo>
                        <a:pt x="23" y="437"/>
                      </a:lnTo>
                      <a:lnTo>
                        <a:pt x="23" y="437"/>
                      </a:lnTo>
                      <a:lnTo>
                        <a:pt x="13" y="425"/>
                      </a:lnTo>
                      <a:lnTo>
                        <a:pt x="6" y="414"/>
                      </a:lnTo>
                      <a:lnTo>
                        <a:pt x="3" y="398"/>
                      </a:lnTo>
                      <a:lnTo>
                        <a:pt x="0" y="382"/>
                      </a:lnTo>
                      <a:lnTo>
                        <a:pt x="0" y="363"/>
                      </a:lnTo>
                      <a:lnTo>
                        <a:pt x="1" y="345"/>
                      </a:lnTo>
                      <a:lnTo>
                        <a:pt x="6" y="325"/>
                      </a:lnTo>
                      <a:lnTo>
                        <a:pt x="11" y="305"/>
                      </a:lnTo>
                      <a:lnTo>
                        <a:pt x="20" y="285"/>
                      </a:lnTo>
                      <a:lnTo>
                        <a:pt x="30" y="261"/>
                      </a:lnTo>
                      <a:lnTo>
                        <a:pt x="42" y="239"/>
                      </a:lnTo>
                      <a:lnTo>
                        <a:pt x="57" y="218"/>
                      </a:lnTo>
                      <a:lnTo>
                        <a:pt x="72" y="196"/>
                      </a:lnTo>
                      <a:lnTo>
                        <a:pt x="88" y="173"/>
                      </a:lnTo>
                      <a:lnTo>
                        <a:pt x="109" y="151"/>
                      </a:lnTo>
                      <a:lnTo>
                        <a:pt x="129" y="129"/>
                      </a:lnTo>
                      <a:lnTo>
                        <a:pt x="129" y="129"/>
                      </a:lnTo>
                      <a:lnTo>
                        <a:pt x="150" y="109"/>
                      </a:lnTo>
                      <a:lnTo>
                        <a:pt x="172" y="89"/>
                      </a:lnTo>
                      <a:lnTo>
                        <a:pt x="196" y="72"/>
                      </a:lnTo>
                      <a:lnTo>
                        <a:pt x="217" y="57"/>
                      </a:lnTo>
                      <a:lnTo>
                        <a:pt x="239" y="42"/>
                      </a:lnTo>
                      <a:lnTo>
                        <a:pt x="263" y="30"/>
                      </a:lnTo>
                      <a:lnTo>
                        <a:pt x="284" y="20"/>
                      </a:lnTo>
                      <a:lnTo>
                        <a:pt x="305" y="12"/>
                      </a:lnTo>
                      <a:lnTo>
                        <a:pt x="326" y="7"/>
                      </a:lnTo>
                      <a:lnTo>
                        <a:pt x="345" y="2"/>
                      </a:lnTo>
                      <a:lnTo>
                        <a:pt x="365" y="0"/>
                      </a:lnTo>
                      <a:lnTo>
                        <a:pt x="382" y="0"/>
                      </a:lnTo>
                      <a:lnTo>
                        <a:pt x="398" y="2"/>
                      </a:lnTo>
                      <a:lnTo>
                        <a:pt x="413" y="7"/>
                      </a:lnTo>
                      <a:lnTo>
                        <a:pt x="427" y="14"/>
                      </a:lnTo>
                      <a:lnTo>
                        <a:pt x="437" y="24"/>
                      </a:lnTo>
                      <a:lnTo>
                        <a:pt x="437" y="24"/>
                      </a:lnTo>
                      <a:close/>
                    </a:path>
                  </a:pathLst>
                </a:custGeom>
                <a:solidFill>
                  <a:srgbClr val="4D4D4D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21" name="Freeform 153"/>
                <p:cNvSpPr>
                  <a:spLocks/>
                </p:cNvSpPr>
                <p:nvPr/>
              </p:nvSpPr>
              <p:spPr bwMode="auto">
                <a:xfrm>
                  <a:off x="2688" y="850"/>
                  <a:ext cx="92" cy="179"/>
                </a:xfrm>
                <a:custGeom>
                  <a:avLst/>
                  <a:gdLst/>
                  <a:ahLst/>
                  <a:cxnLst>
                    <a:cxn ang="0">
                      <a:pos x="152" y="7"/>
                    </a:cxn>
                    <a:cxn ang="0">
                      <a:pos x="152" y="7"/>
                    </a:cxn>
                    <a:cxn ang="0">
                      <a:pos x="139" y="2"/>
                    </a:cxn>
                    <a:cxn ang="0">
                      <a:pos x="122" y="0"/>
                    </a:cxn>
                    <a:cxn ang="0">
                      <a:pos x="107" y="0"/>
                    </a:cxn>
                    <a:cxn ang="0">
                      <a:pos x="90" y="2"/>
                    </a:cxn>
                    <a:cxn ang="0">
                      <a:pos x="72" y="5"/>
                    </a:cxn>
                    <a:cxn ang="0">
                      <a:pos x="53" y="10"/>
                    </a:cxn>
                    <a:cxn ang="0">
                      <a:pos x="33" y="17"/>
                    </a:cxn>
                    <a:cxn ang="0">
                      <a:pos x="13" y="27"/>
                    </a:cxn>
                    <a:cxn ang="0">
                      <a:pos x="13" y="27"/>
                    </a:cxn>
                    <a:cxn ang="0">
                      <a:pos x="8" y="62"/>
                    </a:cxn>
                    <a:cxn ang="0">
                      <a:pos x="3" y="104"/>
                    </a:cxn>
                    <a:cxn ang="0">
                      <a:pos x="0" y="151"/>
                    </a:cxn>
                    <a:cxn ang="0">
                      <a:pos x="0" y="199"/>
                    </a:cxn>
                    <a:cxn ang="0">
                      <a:pos x="0" y="223"/>
                    </a:cxn>
                    <a:cxn ang="0">
                      <a:pos x="3" y="248"/>
                    </a:cxn>
                    <a:cxn ang="0">
                      <a:pos x="6" y="270"/>
                    </a:cxn>
                    <a:cxn ang="0">
                      <a:pos x="11" y="291"/>
                    </a:cxn>
                    <a:cxn ang="0">
                      <a:pos x="16" y="311"/>
                    </a:cxn>
                    <a:cxn ang="0">
                      <a:pos x="25" y="330"/>
                    </a:cxn>
                    <a:cxn ang="0">
                      <a:pos x="35" y="345"/>
                    </a:cxn>
                    <a:cxn ang="0">
                      <a:pos x="45" y="358"/>
                    </a:cxn>
                    <a:cxn ang="0">
                      <a:pos x="45" y="358"/>
                    </a:cxn>
                    <a:cxn ang="0">
                      <a:pos x="73" y="332"/>
                    </a:cxn>
                    <a:cxn ang="0">
                      <a:pos x="73" y="332"/>
                    </a:cxn>
                    <a:cxn ang="0">
                      <a:pos x="92" y="313"/>
                    </a:cxn>
                    <a:cxn ang="0">
                      <a:pos x="110" y="293"/>
                    </a:cxn>
                    <a:cxn ang="0">
                      <a:pos x="125" y="273"/>
                    </a:cxn>
                    <a:cxn ang="0">
                      <a:pos x="140" y="253"/>
                    </a:cxn>
                    <a:cxn ang="0">
                      <a:pos x="154" y="231"/>
                    </a:cxn>
                    <a:cxn ang="0">
                      <a:pos x="165" y="211"/>
                    </a:cxn>
                    <a:cxn ang="0">
                      <a:pos x="175" y="193"/>
                    </a:cxn>
                    <a:cxn ang="0">
                      <a:pos x="184" y="173"/>
                    </a:cxn>
                    <a:cxn ang="0">
                      <a:pos x="184" y="173"/>
                    </a:cxn>
                    <a:cxn ang="0">
                      <a:pos x="152" y="171"/>
                    </a:cxn>
                    <a:cxn ang="0">
                      <a:pos x="127" y="167"/>
                    </a:cxn>
                    <a:cxn ang="0">
                      <a:pos x="105" y="161"/>
                    </a:cxn>
                    <a:cxn ang="0">
                      <a:pos x="90" y="154"/>
                    </a:cxn>
                    <a:cxn ang="0">
                      <a:pos x="85" y="149"/>
                    </a:cxn>
                    <a:cxn ang="0">
                      <a:pos x="80" y="144"/>
                    </a:cxn>
                    <a:cxn ang="0">
                      <a:pos x="77" y="139"/>
                    </a:cxn>
                    <a:cxn ang="0">
                      <a:pos x="73" y="134"/>
                    </a:cxn>
                    <a:cxn ang="0">
                      <a:pos x="72" y="122"/>
                    </a:cxn>
                    <a:cxn ang="0">
                      <a:pos x="72" y="111"/>
                    </a:cxn>
                    <a:cxn ang="0">
                      <a:pos x="77" y="97"/>
                    </a:cxn>
                    <a:cxn ang="0">
                      <a:pos x="83" y="84"/>
                    </a:cxn>
                    <a:cxn ang="0">
                      <a:pos x="92" y="70"/>
                    </a:cxn>
                    <a:cxn ang="0">
                      <a:pos x="102" y="57"/>
                    </a:cxn>
                    <a:cxn ang="0">
                      <a:pos x="127" y="30"/>
                    </a:cxn>
                    <a:cxn ang="0">
                      <a:pos x="152" y="7"/>
                    </a:cxn>
                    <a:cxn ang="0">
                      <a:pos x="152" y="7"/>
                    </a:cxn>
                  </a:cxnLst>
                  <a:rect l="0" t="0" r="r" b="b"/>
                  <a:pathLst>
                    <a:path w="184" h="358">
                      <a:moveTo>
                        <a:pt x="152" y="7"/>
                      </a:moveTo>
                      <a:lnTo>
                        <a:pt x="152" y="7"/>
                      </a:lnTo>
                      <a:lnTo>
                        <a:pt x="139" y="2"/>
                      </a:lnTo>
                      <a:lnTo>
                        <a:pt x="122" y="0"/>
                      </a:lnTo>
                      <a:lnTo>
                        <a:pt x="107" y="0"/>
                      </a:lnTo>
                      <a:lnTo>
                        <a:pt x="90" y="2"/>
                      </a:lnTo>
                      <a:lnTo>
                        <a:pt x="72" y="5"/>
                      </a:lnTo>
                      <a:lnTo>
                        <a:pt x="53" y="10"/>
                      </a:lnTo>
                      <a:lnTo>
                        <a:pt x="33" y="17"/>
                      </a:lnTo>
                      <a:lnTo>
                        <a:pt x="13" y="27"/>
                      </a:lnTo>
                      <a:lnTo>
                        <a:pt x="13" y="27"/>
                      </a:lnTo>
                      <a:lnTo>
                        <a:pt x="8" y="62"/>
                      </a:lnTo>
                      <a:lnTo>
                        <a:pt x="3" y="104"/>
                      </a:lnTo>
                      <a:lnTo>
                        <a:pt x="0" y="151"/>
                      </a:lnTo>
                      <a:lnTo>
                        <a:pt x="0" y="199"/>
                      </a:lnTo>
                      <a:lnTo>
                        <a:pt x="0" y="223"/>
                      </a:lnTo>
                      <a:lnTo>
                        <a:pt x="3" y="248"/>
                      </a:lnTo>
                      <a:lnTo>
                        <a:pt x="6" y="270"/>
                      </a:lnTo>
                      <a:lnTo>
                        <a:pt x="11" y="291"/>
                      </a:lnTo>
                      <a:lnTo>
                        <a:pt x="16" y="311"/>
                      </a:lnTo>
                      <a:lnTo>
                        <a:pt x="25" y="330"/>
                      </a:lnTo>
                      <a:lnTo>
                        <a:pt x="35" y="345"/>
                      </a:lnTo>
                      <a:lnTo>
                        <a:pt x="45" y="358"/>
                      </a:lnTo>
                      <a:lnTo>
                        <a:pt x="45" y="358"/>
                      </a:lnTo>
                      <a:lnTo>
                        <a:pt x="73" y="332"/>
                      </a:lnTo>
                      <a:lnTo>
                        <a:pt x="73" y="332"/>
                      </a:lnTo>
                      <a:lnTo>
                        <a:pt x="92" y="313"/>
                      </a:lnTo>
                      <a:lnTo>
                        <a:pt x="110" y="293"/>
                      </a:lnTo>
                      <a:lnTo>
                        <a:pt x="125" y="273"/>
                      </a:lnTo>
                      <a:lnTo>
                        <a:pt x="140" y="253"/>
                      </a:lnTo>
                      <a:lnTo>
                        <a:pt x="154" y="231"/>
                      </a:lnTo>
                      <a:lnTo>
                        <a:pt x="165" y="211"/>
                      </a:lnTo>
                      <a:lnTo>
                        <a:pt x="175" y="193"/>
                      </a:lnTo>
                      <a:lnTo>
                        <a:pt x="184" y="173"/>
                      </a:lnTo>
                      <a:lnTo>
                        <a:pt x="184" y="173"/>
                      </a:lnTo>
                      <a:lnTo>
                        <a:pt x="152" y="171"/>
                      </a:lnTo>
                      <a:lnTo>
                        <a:pt x="127" y="167"/>
                      </a:lnTo>
                      <a:lnTo>
                        <a:pt x="105" y="161"/>
                      </a:lnTo>
                      <a:lnTo>
                        <a:pt x="90" y="154"/>
                      </a:lnTo>
                      <a:lnTo>
                        <a:pt x="85" y="149"/>
                      </a:lnTo>
                      <a:lnTo>
                        <a:pt x="80" y="144"/>
                      </a:lnTo>
                      <a:lnTo>
                        <a:pt x="77" y="139"/>
                      </a:lnTo>
                      <a:lnTo>
                        <a:pt x="73" y="134"/>
                      </a:lnTo>
                      <a:lnTo>
                        <a:pt x="72" y="122"/>
                      </a:lnTo>
                      <a:lnTo>
                        <a:pt x="72" y="111"/>
                      </a:lnTo>
                      <a:lnTo>
                        <a:pt x="77" y="97"/>
                      </a:lnTo>
                      <a:lnTo>
                        <a:pt x="83" y="84"/>
                      </a:lnTo>
                      <a:lnTo>
                        <a:pt x="92" y="70"/>
                      </a:lnTo>
                      <a:lnTo>
                        <a:pt x="102" y="57"/>
                      </a:lnTo>
                      <a:lnTo>
                        <a:pt x="127" y="30"/>
                      </a:lnTo>
                      <a:lnTo>
                        <a:pt x="152" y="7"/>
                      </a:lnTo>
                      <a:lnTo>
                        <a:pt x="152" y="7"/>
                      </a:lnTo>
                      <a:close/>
                    </a:path>
                  </a:pathLst>
                </a:custGeom>
                <a:solidFill>
                  <a:srgbClr val="CCCCC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22" name="Freeform 154"/>
                <p:cNvSpPr>
                  <a:spLocks/>
                </p:cNvSpPr>
                <p:nvPr/>
              </p:nvSpPr>
              <p:spPr bwMode="auto">
                <a:xfrm>
                  <a:off x="2724" y="853"/>
                  <a:ext cx="66" cy="83"/>
                </a:xfrm>
                <a:custGeom>
                  <a:avLst/>
                  <a:gdLst/>
                  <a:ahLst/>
                  <a:cxnLst>
                    <a:cxn ang="0">
                      <a:pos x="107" y="17"/>
                    </a:cxn>
                    <a:cxn ang="0">
                      <a:pos x="107" y="17"/>
                    </a:cxn>
                    <a:cxn ang="0">
                      <a:pos x="95" y="7"/>
                    </a:cxn>
                    <a:cxn ang="0">
                      <a:pos x="80" y="0"/>
                    </a:cxn>
                    <a:cxn ang="0">
                      <a:pos x="80" y="0"/>
                    </a:cxn>
                    <a:cxn ang="0">
                      <a:pos x="55" y="23"/>
                    </a:cxn>
                    <a:cxn ang="0">
                      <a:pos x="30" y="50"/>
                    </a:cxn>
                    <a:cxn ang="0">
                      <a:pos x="20" y="63"/>
                    </a:cxn>
                    <a:cxn ang="0">
                      <a:pos x="11" y="77"/>
                    </a:cxn>
                    <a:cxn ang="0">
                      <a:pos x="5" y="90"/>
                    </a:cxn>
                    <a:cxn ang="0">
                      <a:pos x="0" y="104"/>
                    </a:cxn>
                    <a:cxn ang="0">
                      <a:pos x="0" y="115"/>
                    </a:cxn>
                    <a:cxn ang="0">
                      <a:pos x="1" y="127"/>
                    </a:cxn>
                    <a:cxn ang="0">
                      <a:pos x="5" y="132"/>
                    </a:cxn>
                    <a:cxn ang="0">
                      <a:pos x="8" y="137"/>
                    </a:cxn>
                    <a:cxn ang="0">
                      <a:pos x="13" y="142"/>
                    </a:cxn>
                    <a:cxn ang="0">
                      <a:pos x="18" y="147"/>
                    </a:cxn>
                    <a:cxn ang="0">
                      <a:pos x="33" y="154"/>
                    </a:cxn>
                    <a:cxn ang="0">
                      <a:pos x="55" y="160"/>
                    </a:cxn>
                    <a:cxn ang="0">
                      <a:pos x="80" y="164"/>
                    </a:cxn>
                    <a:cxn ang="0">
                      <a:pos x="112" y="166"/>
                    </a:cxn>
                    <a:cxn ang="0">
                      <a:pos x="112" y="166"/>
                    </a:cxn>
                    <a:cxn ang="0">
                      <a:pos x="120" y="142"/>
                    </a:cxn>
                    <a:cxn ang="0">
                      <a:pos x="127" y="120"/>
                    </a:cxn>
                    <a:cxn ang="0">
                      <a:pos x="130" y="99"/>
                    </a:cxn>
                    <a:cxn ang="0">
                      <a:pos x="130" y="78"/>
                    </a:cxn>
                    <a:cxn ang="0">
                      <a:pos x="129" y="60"/>
                    </a:cxn>
                    <a:cxn ang="0">
                      <a:pos x="125" y="43"/>
                    </a:cxn>
                    <a:cxn ang="0">
                      <a:pos x="117" y="28"/>
                    </a:cxn>
                    <a:cxn ang="0">
                      <a:pos x="107" y="17"/>
                    </a:cxn>
                    <a:cxn ang="0">
                      <a:pos x="107" y="17"/>
                    </a:cxn>
                  </a:cxnLst>
                  <a:rect l="0" t="0" r="r" b="b"/>
                  <a:pathLst>
                    <a:path w="130" h="166">
                      <a:moveTo>
                        <a:pt x="107" y="17"/>
                      </a:moveTo>
                      <a:lnTo>
                        <a:pt x="107" y="17"/>
                      </a:lnTo>
                      <a:lnTo>
                        <a:pt x="95" y="7"/>
                      </a:lnTo>
                      <a:lnTo>
                        <a:pt x="80" y="0"/>
                      </a:lnTo>
                      <a:lnTo>
                        <a:pt x="80" y="0"/>
                      </a:lnTo>
                      <a:lnTo>
                        <a:pt x="55" y="23"/>
                      </a:lnTo>
                      <a:lnTo>
                        <a:pt x="30" y="50"/>
                      </a:lnTo>
                      <a:lnTo>
                        <a:pt x="20" y="63"/>
                      </a:lnTo>
                      <a:lnTo>
                        <a:pt x="11" y="77"/>
                      </a:lnTo>
                      <a:lnTo>
                        <a:pt x="5" y="90"/>
                      </a:lnTo>
                      <a:lnTo>
                        <a:pt x="0" y="104"/>
                      </a:lnTo>
                      <a:lnTo>
                        <a:pt x="0" y="115"/>
                      </a:lnTo>
                      <a:lnTo>
                        <a:pt x="1" y="127"/>
                      </a:lnTo>
                      <a:lnTo>
                        <a:pt x="5" y="132"/>
                      </a:lnTo>
                      <a:lnTo>
                        <a:pt x="8" y="137"/>
                      </a:lnTo>
                      <a:lnTo>
                        <a:pt x="13" y="142"/>
                      </a:lnTo>
                      <a:lnTo>
                        <a:pt x="18" y="147"/>
                      </a:lnTo>
                      <a:lnTo>
                        <a:pt x="33" y="154"/>
                      </a:lnTo>
                      <a:lnTo>
                        <a:pt x="55" y="160"/>
                      </a:lnTo>
                      <a:lnTo>
                        <a:pt x="80" y="164"/>
                      </a:lnTo>
                      <a:lnTo>
                        <a:pt x="112" y="166"/>
                      </a:lnTo>
                      <a:lnTo>
                        <a:pt x="112" y="166"/>
                      </a:lnTo>
                      <a:lnTo>
                        <a:pt x="120" y="142"/>
                      </a:lnTo>
                      <a:lnTo>
                        <a:pt x="127" y="120"/>
                      </a:lnTo>
                      <a:lnTo>
                        <a:pt x="130" y="99"/>
                      </a:lnTo>
                      <a:lnTo>
                        <a:pt x="130" y="78"/>
                      </a:lnTo>
                      <a:lnTo>
                        <a:pt x="129" y="60"/>
                      </a:lnTo>
                      <a:lnTo>
                        <a:pt x="125" y="43"/>
                      </a:lnTo>
                      <a:lnTo>
                        <a:pt x="117" y="28"/>
                      </a:lnTo>
                      <a:lnTo>
                        <a:pt x="107" y="17"/>
                      </a:lnTo>
                      <a:lnTo>
                        <a:pt x="107" y="17"/>
                      </a:lnTo>
                      <a:close/>
                    </a:path>
                  </a:pathLst>
                </a:custGeom>
                <a:solidFill>
                  <a:srgbClr val="9999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23" name="Freeform 155"/>
                <p:cNvSpPr>
                  <a:spLocks/>
                </p:cNvSpPr>
                <p:nvPr/>
              </p:nvSpPr>
              <p:spPr bwMode="auto">
                <a:xfrm>
                  <a:off x="2559" y="899"/>
                  <a:ext cx="82" cy="181"/>
                </a:xfrm>
                <a:custGeom>
                  <a:avLst/>
                  <a:gdLst/>
                  <a:ahLst/>
                  <a:cxnLst>
                    <a:cxn ang="0">
                      <a:pos x="162" y="0"/>
                    </a:cxn>
                    <a:cxn ang="0">
                      <a:pos x="162" y="0"/>
                    </a:cxn>
                    <a:cxn ang="0">
                      <a:pos x="129" y="32"/>
                    </a:cxn>
                    <a:cxn ang="0">
                      <a:pos x="129" y="32"/>
                    </a:cxn>
                    <a:cxn ang="0">
                      <a:pos x="109" y="54"/>
                    </a:cxn>
                    <a:cxn ang="0">
                      <a:pos x="88" y="76"/>
                    </a:cxn>
                    <a:cxn ang="0">
                      <a:pos x="72" y="99"/>
                    </a:cxn>
                    <a:cxn ang="0">
                      <a:pos x="57" y="121"/>
                    </a:cxn>
                    <a:cxn ang="0">
                      <a:pos x="42" y="142"/>
                    </a:cxn>
                    <a:cxn ang="0">
                      <a:pos x="30" y="164"/>
                    </a:cxn>
                    <a:cxn ang="0">
                      <a:pos x="20" y="188"/>
                    </a:cxn>
                    <a:cxn ang="0">
                      <a:pos x="11" y="208"/>
                    </a:cxn>
                    <a:cxn ang="0">
                      <a:pos x="6" y="228"/>
                    </a:cxn>
                    <a:cxn ang="0">
                      <a:pos x="1" y="248"/>
                    </a:cxn>
                    <a:cxn ang="0">
                      <a:pos x="0" y="266"/>
                    </a:cxn>
                    <a:cxn ang="0">
                      <a:pos x="0" y="285"/>
                    </a:cxn>
                    <a:cxn ang="0">
                      <a:pos x="3" y="301"/>
                    </a:cxn>
                    <a:cxn ang="0">
                      <a:pos x="6" y="317"/>
                    </a:cxn>
                    <a:cxn ang="0">
                      <a:pos x="13" y="328"/>
                    </a:cxn>
                    <a:cxn ang="0">
                      <a:pos x="23" y="340"/>
                    </a:cxn>
                    <a:cxn ang="0">
                      <a:pos x="23" y="340"/>
                    </a:cxn>
                    <a:cxn ang="0">
                      <a:pos x="33" y="348"/>
                    </a:cxn>
                    <a:cxn ang="0">
                      <a:pos x="45" y="355"/>
                    </a:cxn>
                    <a:cxn ang="0">
                      <a:pos x="57" y="360"/>
                    </a:cxn>
                    <a:cxn ang="0">
                      <a:pos x="70" y="363"/>
                    </a:cxn>
                    <a:cxn ang="0">
                      <a:pos x="85" y="363"/>
                    </a:cxn>
                    <a:cxn ang="0">
                      <a:pos x="100" y="363"/>
                    </a:cxn>
                    <a:cxn ang="0">
                      <a:pos x="117" y="362"/>
                    </a:cxn>
                    <a:cxn ang="0">
                      <a:pos x="134" y="358"/>
                    </a:cxn>
                    <a:cxn ang="0">
                      <a:pos x="134" y="358"/>
                    </a:cxn>
                    <a:cxn ang="0">
                      <a:pos x="124" y="343"/>
                    </a:cxn>
                    <a:cxn ang="0">
                      <a:pos x="115" y="327"/>
                    </a:cxn>
                    <a:cxn ang="0">
                      <a:pos x="110" y="306"/>
                    </a:cxn>
                    <a:cxn ang="0">
                      <a:pos x="105" y="286"/>
                    </a:cxn>
                    <a:cxn ang="0">
                      <a:pos x="104" y="265"/>
                    </a:cxn>
                    <a:cxn ang="0">
                      <a:pos x="104" y="241"/>
                    </a:cxn>
                    <a:cxn ang="0">
                      <a:pos x="104" y="218"/>
                    </a:cxn>
                    <a:cxn ang="0">
                      <a:pos x="107" y="193"/>
                    </a:cxn>
                    <a:cxn ang="0">
                      <a:pos x="110" y="168"/>
                    </a:cxn>
                    <a:cxn ang="0">
                      <a:pos x="115" y="142"/>
                    </a:cxn>
                    <a:cxn ang="0">
                      <a:pos x="129" y="92"/>
                    </a:cxn>
                    <a:cxn ang="0">
                      <a:pos x="144" y="44"/>
                    </a:cxn>
                    <a:cxn ang="0">
                      <a:pos x="162" y="0"/>
                    </a:cxn>
                    <a:cxn ang="0">
                      <a:pos x="162" y="0"/>
                    </a:cxn>
                  </a:cxnLst>
                  <a:rect l="0" t="0" r="r" b="b"/>
                  <a:pathLst>
                    <a:path w="162" h="363">
                      <a:moveTo>
                        <a:pt x="162" y="0"/>
                      </a:moveTo>
                      <a:lnTo>
                        <a:pt x="162" y="0"/>
                      </a:lnTo>
                      <a:lnTo>
                        <a:pt x="129" y="32"/>
                      </a:lnTo>
                      <a:lnTo>
                        <a:pt x="129" y="32"/>
                      </a:lnTo>
                      <a:lnTo>
                        <a:pt x="109" y="54"/>
                      </a:lnTo>
                      <a:lnTo>
                        <a:pt x="88" y="76"/>
                      </a:lnTo>
                      <a:lnTo>
                        <a:pt x="72" y="99"/>
                      </a:lnTo>
                      <a:lnTo>
                        <a:pt x="57" y="121"/>
                      </a:lnTo>
                      <a:lnTo>
                        <a:pt x="42" y="142"/>
                      </a:lnTo>
                      <a:lnTo>
                        <a:pt x="30" y="164"/>
                      </a:lnTo>
                      <a:lnTo>
                        <a:pt x="20" y="188"/>
                      </a:lnTo>
                      <a:lnTo>
                        <a:pt x="11" y="208"/>
                      </a:lnTo>
                      <a:lnTo>
                        <a:pt x="6" y="228"/>
                      </a:lnTo>
                      <a:lnTo>
                        <a:pt x="1" y="248"/>
                      </a:lnTo>
                      <a:lnTo>
                        <a:pt x="0" y="266"/>
                      </a:lnTo>
                      <a:lnTo>
                        <a:pt x="0" y="285"/>
                      </a:lnTo>
                      <a:lnTo>
                        <a:pt x="3" y="301"/>
                      </a:lnTo>
                      <a:lnTo>
                        <a:pt x="6" y="317"/>
                      </a:lnTo>
                      <a:lnTo>
                        <a:pt x="13" y="328"/>
                      </a:lnTo>
                      <a:lnTo>
                        <a:pt x="23" y="340"/>
                      </a:lnTo>
                      <a:lnTo>
                        <a:pt x="23" y="340"/>
                      </a:lnTo>
                      <a:lnTo>
                        <a:pt x="33" y="348"/>
                      </a:lnTo>
                      <a:lnTo>
                        <a:pt x="45" y="355"/>
                      </a:lnTo>
                      <a:lnTo>
                        <a:pt x="57" y="360"/>
                      </a:lnTo>
                      <a:lnTo>
                        <a:pt x="70" y="363"/>
                      </a:lnTo>
                      <a:lnTo>
                        <a:pt x="85" y="363"/>
                      </a:lnTo>
                      <a:lnTo>
                        <a:pt x="100" y="363"/>
                      </a:lnTo>
                      <a:lnTo>
                        <a:pt x="117" y="362"/>
                      </a:lnTo>
                      <a:lnTo>
                        <a:pt x="134" y="358"/>
                      </a:lnTo>
                      <a:lnTo>
                        <a:pt x="134" y="358"/>
                      </a:lnTo>
                      <a:lnTo>
                        <a:pt x="124" y="343"/>
                      </a:lnTo>
                      <a:lnTo>
                        <a:pt x="115" y="327"/>
                      </a:lnTo>
                      <a:lnTo>
                        <a:pt x="110" y="306"/>
                      </a:lnTo>
                      <a:lnTo>
                        <a:pt x="105" y="286"/>
                      </a:lnTo>
                      <a:lnTo>
                        <a:pt x="104" y="265"/>
                      </a:lnTo>
                      <a:lnTo>
                        <a:pt x="104" y="241"/>
                      </a:lnTo>
                      <a:lnTo>
                        <a:pt x="104" y="218"/>
                      </a:lnTo>
                      <a:lnTo>
                        <a:pt x="107" y="193"/>
                      </a:lnTo>
                      <a:lnTo>
                        <a:pt x="110" y="168"/>
                      </a:lnTo>
                      <a:lnTo>
                        <a:pt x="115" y="142"/>
                      </a:lnTo>
                      <a:lnTo>
                        <a:pt x="129" y="92"/>
                      </a:lnTo>
                      <a:lnTo>
                        <a:pt x="144" y="44"/>
                      </a:lnTo>
                      <a:lnTo>
                        <a:pt x="162" y="0"/>
                      </a:lnTo>
                      <a:lnTo>
                        <a:pt x="162" y="0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24" name="Freeform 156"/>
                <p:cNvSpPr>
                  <a:spLocks/>
                </p:cNvSpPr>
                <p:nvPr/>
              </p:nvSpPr>
              <p:spPr bwMode="auto">
                <a:xfrm>
                  <a:off x="2611" y="863"/>
                  <a:ext cx="100" cy="215"/>
                </a:xfrm>
                <a:custGeom>
                  <a:avLst/>
                  <a:gdLst/>
                  <a:ahLst/>
                  <a:cxnLst>
                    <a:cxn ang="0">
                      <a:pos x="167" y="0"/>
                    </a:cxn>
                    <a:cxn ang="0">
                      <a:pos x="167" y="0"/>
                    </a:cxn>
                    <a:cxn ang="0">
                      <a:pos x="140" y="13"/>
                    </a:cxn>
                    <a:cxn ang="0">
                      <a:pos x="113" y="30"/>
                    </a:cxn>
                    <a:cxn ang="0">
                      <a:pos x="85" y="48"/>
                    </a:cxn>
                    <a:cxn ang="0">
                      <a:pos x="58" y="70"/>
                    </a:cxn>
                    <a:cxn ang="0">
                      <a:pos x="58" y="70"/>
                    </a:cxn>
                    <a:cxn ang="0">
                      <a:pos x="40" y="114"/>
                    </a:cxn>
                    <a:cxn ang="0">
                      <a:pos x="25" y="162"/>
                    </a:cxn>
                    <a:cxn ang="0">
                      <a:pos x="11" y="212"/>
                    </a:cxn>
                    <a:cxn ang="0">
                      <a:pos x="6" y="238"/>
                    </a:cxn>
                    <a:cxn ang="0">
                      <a:pos x="3" y="263"/>
                    </a:cxn>
                    <a:cxn ang="0">
                      <a:pos x="0" y="288"/>
                    </a:cxn>
                    <a:cxn ang="0">
                      <a:pos x="0" y="311"/>
                    </a:cxn>
                    <a:cxn ang="0">
                      <a:pos x="0" y="335"/>
                    </a:cxn>
                    <a:cxn ang="0">
                      <a:pos x="1" y="356"/>
                    </a:cxn>
                    <a:cxn ang="0">
                      <a:pos x="6" y="376"/>
                    </a:cxn>
                    <a:cxn ang="0">
                      <a:pos x="11" y="397"/>
                    </a:cxn>
                    <a:cxn ang="0">
                      <a:pos x="20" y="413"/>
                    </a:cxn>
                    <a:cxn ang="0">
                      <a:pos x="30" y="428"/>
                    </a:cxn>
                    <a:cxn ang="0">
                      <a:pos x="30" y="428"/>
                    </a:cxn>
                    <a:cxn ang="0">
                      <a:pos x="50" y="422"/>
                    </a:cxn>
                    <a:cxn ang="0">
                      <a:pos x="70" y="415"/>
                    </a:cxn>
                    <a:cxn ang="0">
                      <a:pos x="92" y="405"/>
                    </a:cxn>
                    <a:cxn ang="0">
                      <a:pos x="112" y="393"/>
                    </a:cxn>
                    <a:cxn ang="0">
                      <a:pos x="134" y="380"/>
                    </a:cxn>
                    <a:cxn ang="0">
                      <a:pos x="157" y="366"/>
                    </a:cxn>
                    <a:cxn ang="0">
                      <a:pos x="179" y="350"/>
                    </a:cxn>
                    <a:cxn ang="0">
                      <a:pos x="199" y="331"/>
                    </a:cxn>
                    <a:cxn ang="0">
                      <a:pos x="199" y="331"/>
                    </a:cxn>
                    <a:cxn ang="0">
                      <a:pos x="189" y="318"/>
                    </a:cxn>
                    <a:cxn ang="0">
                      <a:pos x="179" y="303"/>
                    </a:cxn>
                    <a:cxn ang="0">
                      <a:pos x="170" y="284"/>
                    </a:cxn>
                    <a:cxn ang="0">
                      <a:pos x="165" y="264"/>
                    </a:cxn>
                    <a:cxn ang="0">
                      <a:pos x="160" y="243"/>
                    </a:cxn>
                    <a:cxn ang="0">
                      <a:pos x="157" y="221"/>
                    </a:cxn>
                    <a:cxn ang="0">
                      <a:pos x="154" y="196"/>
                    </a:cxn>
                    <a:cxn ang="0">
                      <a:pos x="154" y="172"/>
                    </a:cxn>
                    <a:cxn ang="0">
                      <a:pos x="154" y="124"/>
                    </a:cxn>
                    <a:cxn ang="0">
                      <a:pos x="157" y="77"/>
                    </a:cxn>
                    <a:cxn ang="0">
                      <a:pos x="162" y="35"/>
                    </a:cxn>
                    <a:cxn ang="0">
                      <a:pos x="167" y="0"/>
                    </a:cxn>
                    <a:cxn ang="0">
                      <a:pos x="167" y="0"/>
                    </a:cxn>
                  </a:cxnLst>
                  <a:rect l="0" t="0" r="r" b="b"/>
                  <a:pathLst>
                    <a:path w="199" h="428">
                      <a:moveTo>
                        <a:pt x="167" y="0"/>
                      </a:moveTo>
                      <a:lnTo>
                        <a:pt x="167" y="0"/>
                      </a:lnTo>
                      <a:lnTo>
                        <a:pt x="140" y="13"/>
                      </a:lnTo>
                      <a:lnTo>
                        <a:pt x="113" y="30"/>
                      </a:lnTo>
                      <a:lnTo>
                        <a:pt x="85" y="48"/>
                      </a:lnTo>
                      <a:lnTo>
                        <a:pt x="58" y="70"/>
                      </a:lnTo>
                      <a:lnTo>
                        <a:pt x="58" y="70"/>
                      </a:lnTo>
                      <a:lnTo>
                        <a:pt x="40" y="114"/>
                      </a:lnTo>
                      <a:lnTo>
                        <a:pt x="25" y="162"/>
                      </a:lnTo>
                      <a:lnTo>
                        <a:pt x="11" y="212"/>
                      </a:lnTo>
                      <a:lnTo>
                        <a:pt x="6" y="238"/>
                      </a:lnTo>
                      <a:lnTo>
                        <a:pt x="3" y="263"/>
                      </a:lnTo>
                      <a:lnTo>
                        <a:pt x="0" y="288"/>
                      </a:lnTo>
                      <a:lnTo>
                        <a:pt x="0" y="311"/>
                      </a:lnTo>
                      <a:lnTo>
                        <a:pt x="0" y="335"/>
                      </a:lnTo>
                      <a:lnTo>
                        <a:pt x="1" y="356"/>
                      </a:lnTo>
                      <a:lnTo>
                        <a:pt x="6" y="376"/>
                      </a:lnTo>
                      <a:lnTo>
                        <a:pt x="11" y="397"/>
                      </a:lnTo>
                      <a:lnTo>
                        <a:pt x="20" y="413"/>
                      </a:lnTo>
                      <a:lnTo>
                        <a:pt x="30" y="428"/>
                      </a:lnTo>
                      <a:lnTo>
                        <a:pt x="30" y="428"/>
                      </a:lnTo>
                      <a:lnTo>
                        <a:pt x="50" y="422"/>
                      </a:lnTo>
                      <a:lnTo>
                        <a:pt x="70" y="415"/>
                      </a:lnTo>
                      <a:lnTo>
                        <a:pt x="92" y="405"/>
                      </a:lnTo>
                      <a:lnTo>
                        <a:pt x="112" y="393"/>
                      </a:lnTo>
                      <a:lnTo>
                        <a:pt x="134" y="380"/>
                      </a:lnTo>
                      <a:lnTo>
                        <a:pt x="157" y="366"/>
                      </a:lnTo>
                      <a:lnTo>
                        <a:pt x="179" y="350"/>
                      </a:lnTo>
                      <a:lnTo>
                        <a:pt x="199" y="331"/>
                      </a:lnTo>
                      <a:lnTo>
                        <a:pt x="199" y="331"/>
                      </a:lnTo>
                      <a:lnTo>
                        <a:pt x="189" y="318"/>
                      </a:lnTo>
                      <a:lnTo>
                        <a:pt x="179" y="303"/>
                      </a:lnTo>
                      <a:lnTo>
                        <a:pt x="170" y="284"/>
                      </a:lnTo>
                      <a:lnTo>
                        <a:pt x="165" y="264"/>
                      </a:lnTo>
                      <a:lnTo>
                        <a:pt x="160" y="243"/>
                      </a:lnTo>
                      <a:lnTo>
                        <a:pt x="157" y="221"/>
                      </a:lnTo>
                      <a:lnTo>
                        <a:pt x="154" y="196"/>
                      </a:lnTo>
                      <a:lnTo>
                        <a:pt x="154" y="172"/>
                      </a:lnTo>
                      <a:lnTo>
                        <a:pt x="154" y="124"/>
                      </a:lnTo>
                      <a:lnTo>
                        <a:pt x="157" y="77"/>
                      </a:lnTo>
                      <a:lnTo>
                        <a:pt x="162" y="35"/>
                      </a:lnTo>
                      <a:lnTo>
                        <a:pt x="167" y="0"/>
                      </a:lnTo>
                      <a:lnTo>
                        <a:pt x="167" y="0"/>
                      </a:lnTo>
                      <a:close/>
                    </a:path>
                  </a:pathLst>
                </a:custGeom>
                <a:solidFill>
                  <a:srgbClr val="4D4D4D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25" name="Freeform 157"/>
                <p:cNvSpPr>
                  <a:spLocks/>
                </p:cNvSpPr>
                <p:nvPr/>
              </p:nvSpPr>
              <p:spPr bwMode="auto">
                <a:xfrm>
                  <a:off x="2392" y="683"/>
                  <a:ext cx="393" cy="392"/>
                </a:xfrm>
                <a:custGeom>
                  <a:avLst/>
                  <a:gdLst/>
                  <a:ahLst/>
                  <a:cxnLst>
                    <a:cxn ang="0">
                      <a:pos x="727" y="46"/>
                    </a:cxn>
                    <a:cxn ang="0">
                      <a:pos x="706" y="29"/>
                    </a:cxn>
                    <a:cxn ang="0">
                      <a:pos x="683" y="15"/>
                    </a:cxn>
                    <a:cxn ang="0">
                      <a:pos x="658" y="7"/>
                    </a:cxn>
                    <a:cxn ang="0">
                      <a:pos x="629" y="2"/>
                    </a:cxn>
                    <a:cxn ang="0">
                      <a:pos x="568" y="2"/>
                    </a:cxn>
                    <a:cxn ang="0">
                      <a:pos x="499" y="17"/>
                    </a:cxn>
                    <a:cxn ang="0">
                      <a:pos x="427" y="46"/>
                    </a:cxn>
                    <a:cxn ang="0">
                      <a:pos x="353" y="87"/>
                    </a:cxn>
                    <a:cxn ang="0">
                      <a:pos x="278" y="141"/>
                    </a:cxn>
                    <a:cxn ang="0">
                      <a:pos x="206" y="206"/>
                    </a:cxn>
                    <a:cxn ang="0">
                      <a:pos x="172" y="241"/>
                    </a:cxn>
                    <a:cxn ang="0">
                      <a:pos x="112" y="315"/>
                    </a:cxn>
                    <a:cxn ang="0">
                      <a:pos x="65" y="390"/>
                    </a:cxn>
                    <a:cxn ang="0">
                      <a:pos x="30" y="464"/>
                    </a:cxn>
                    <a:cxn ang="0">
                      <a:pos x="8" y="534"/>
                    </a:cxn>
                    <a:cxn ang="0">
                      <a:pos x="0" y="600"/>
                    </a:cxn>
                    <a:cxn ang="0">
                      <a:pos x="3" y="643"/>
                    </a:cxn>
                    <a:cxn ang="0">
                      <a:pos x="10" y="670"/>
                    </a:cxn>
                    <a:cxn ang="0">
                      <a:pos x="22" y="695"/>
                    </a:cxn>
                    <a:cxn ang="0">
                      <a:pos x="35" y="717"/>
                    </a:cxn>
                    <a:cxn ang="0">
                      <a:pos x="45" y="727"/>
                    </a:cxn>
                    <a:cxn ang="0">
                      <a:pos x="58" y="737"/>
                    </a:cxn>
                    <a:cxn ang="0">
                      <a:pos x="95" y="752"/>
                    </a:cxn>
                    <a:cxn ang="0">
                      <a:pos x="142" y="760"/>
                    </a:cxn>
                    <a:cxn ang="0">
                      <a:pos x="221" y="764"/>
                    </a:cxn>
                    <a:cxn ang="0">
                      <a:pos x="313" y="760"/>
                    </a:cxn>
                    <a:cxn ang="0">
                      <a:pos x="353" y="760"/>
                    </a:cxn>
                    <a:cxn ang="0">
                      <a:pos x="357" y="762"/>
                    </a:cxn>
                    <a:cxn ang="0">
                      <a:pos x="382" y="777"/>
                    </a:cxn>
                    <a:cxn ang="0">
                      <a:pos x="412" y="784"/>
                    </a:cxn>
                    <a:cxn ang="0">
                      <a:pos x="447" y="782"/>
                    </a:cxn>
                    <a:cxn ang="0">
                      <a:pos x="485" y="772"/>
                    </a:cxn>
                    <a:cxn ang="0">
                      <a:pos x="529" y="755"/>
                    </a:cxn>
                    <a:cxn ang="0">
                      <a:pos x="573" y="730"/>
                    </a:cxn>
                    <a:cxn ang="0">
                      <a:pos x="616" y="697"/>
                    </a:cxn>
                    <a:cxn ang="0">
                      <a:pos x="658" y="658"/>
                    </a:cxn>
                    <a:cxn ang="0">
                      <a:pos x="678" y="638"/>
                    </a:cxn>
                    <a:cxn ang="0">
                      <a:pos x="715" y="595"/>
                    </a:cxn>
                    <a:cxn ang="0">
                      <a:pos x="743" y="549"/>
                    </a:cxn>
                    <a:cxn ang="0">
                      <a:pos x="765" y="508"/>
                    </a:cxn>
                    <a:cxn ang="0">
                      <a:pos x="779" y="466"/>
                    </a:cxn>
                    <a:cxn ang="0">
                      <a:pos x="785" y="429"/>
                    </a:cxn>
                    <a:cxn ang="0">
                      <a:pos x="782" y="395"/>
                    </a:cxn>
                    <a:cxn ang="0">
                      <a:pos x="770" y="369"/>
                    </a:cxn>
                    <a:cxn ang="0">
                      <a:pos x="762" y="357"/>
                    </a:cxn>
                    <a:cxn ang="0">
                      <a:pos x="760" y="344"/>
                    </a:cxn>
                    <a:cxn ang="0">
                      <a:pos x="762" y="270"/>
                    </a:cxn>
                    <a:cxn ang="0">
                      <a:pos x="762" y="168"/>
                    </a:cxn>
                    <a:cxn ang="0">
                      <a:pos x="757" y="118"/>
                    </a:cxn>
                    <a:cxn ang="0">
                      <a:pos x="745" y="76"/>
                    </a:cxn>
                    <a:cxn ang="0">
                      <a:pos x="732" y="51"/>
                    </a:cxn>
                    <a:cxn ang="0">
                      <a:pos x="727" y="46"/>
                    </a:cxn>
                  </a:cxnLst>
                  <a:rect l="0" t="0" r="r" b="b"/>
                  <a:pathLst>
                    <a:path w="785" h="785">
                      <a:moveTo>
                        <a:pt x="727" y="46"/>
                      </a:moveTo>
                      <a:lnTo>
                        <a:pt x="727" y="46"/>
                      </a:lnTo>
                      <a:lnTo>
                        <a:pt x="717" y="36"/>
                      </a:lnTo>
                      <a:lnTo>
                        <a:pt x="706" y="29"/>
                      </a:lnTo>
                      <a:lnTo>
                        <a:pt x="695" y="22"/>
                      </a:lnTo>
                      <a:lnTo>
                        <a:pt x="683" y="15"/>
                      </a:lnTo>
                      <a:lnTo>
                        <a:pt x="670" y="10"/>
                      </a:lnTo>
                      <a:lnTo>
                        <a:pt x="658" y="7"/>
                      </a:lnTo>
                      <a:lnTo>
                        <a:pt x="643" y="4"/>
                      </a:lnTo>
                      <a:lnTo>
                        <a:pt x="629" y="2"/>
                      </a:lnTo>
                      <a:lnTo>
                        <a:pt x="599" y="0"/>
                      </a:lnTo>
                      <a:lnTo>
                        <a:pt x="568" y="2"/>
                      </a:lnTo>
                      <a:lnTo>
                        <a:pt x="534" y="9"/>
                      </a:lnTo>
                      <a:lnTo>
                        <a:pt x="499" y="17"/>
                      </a:lnTo>
                      <a:lnTo>
                        <a:pt x="464" y="31"/>
                      </a:lnTo>
                      <a:lnTo>
                        <a:pt x="427" y="46"/>
                      </a:lnTo>
                      <a:lnTo>
                        <a:pt x="390" y="66"/>
                      </a:lnTo>
                      <a:lnTo>
                        <a:pt x="353" y="87"/>
                      </a:lnTo>
                      <a:lnTo>
                        <a:pt x="315" y="113"/>
                      </a:lnTo>
                      <a:lnTo>
                        <a:pt x="278" y="141"/>
                      </a:lnTo>
                      <a:lnTo>
                        <a:pt x="241" y="173"/>
                      </a:lnTo>
                      <a:lnTo>
                        <a:pt x="206" y="206"/>
                      </a:lnTo>
                      <a:lnTo>
                        <a:pt x="206" y="206"/>
                      </a:lnTo>
                      <a:lnTo>
                        <a:pt x="172" y="241"/>
                      </a:lnTo>
                      <a:lnTo>
                        <a:pt x="140" y="278"/>
                      </a:lnTo>
                      <a:lnTo>
                        <a:pt x="112" y="315"/>
                      </a:lnTo>
                      <a:lnTo>
                        <a:pt x="87" y="352"/>
                      </a:lnTo>
                      <a:lnTo>
                        <a:pt x="65" y="390"/>
                      </a:lnTo>
                      <a:lnTo>
                        <a:pt x="45" y="427"/>
                      </a:lnTo>
                      <a:lnTo>
                        <a:pt x="30" y="464"/>
                      </a:lnTo>
                      <a:lnTo>
                        <a:pt x="17" y="499"/>
                      </a:lnTo>
                      <a:lnTo>
                        <a:pt x="8" y="534"/>
                      </a:lnTo>
                      <a:lnTo>
                        <a:pt x="1" y="568"/>
                      </a:lnTo>
                      <a:lnTo>
                        <a:pt x="0" y="600"/>
                      </a:lnTo>
                      <a:lnTo>
                        <a:pt x="1" y="630"/>
                      </a:lnTo>
                      <a:lnTo>
                        <a:pt x="3" y="643"/>
                      </a:lnTo>
                      <a:lnTo>
                        <a:pt x="7" y="658"/>
                      </a:lnTo>
                      <a:lnTo>
                        <a:pt x="10" y="670"/>
                      </a:lnTo>
                      <a:lnTo>
                        <a:pt x="15" y="683"/>
                      </a:lnTo>
                      <a:lnTo>
                        <a:pt x="22" y="695"/>
                      </a:lnTo>
                      <a:lnTo>
                        <a:pt x="28" y="707"/>
                      </a:lnTo>
                      <a:lnTo>
                        <a:pt x="35" y="717"/>
                      </a:lnTo>
                      <a:lnTo>
                        <a:pt x="45" y="727"/>
                      </a:lnTo>
                      <a:lnTo>
                        <a:pt x="45" y="727"/>
                      </a:lnTo>
                      <a:lnTo>
                        <a:pt x="50" y="732"/>
                      </a:lnTo>
                      <a:lnTo>
                        <a:pt x="58" y="737"/>
                      </a:lnTo>
                      <a:lnTo>
                        <a:pt x="75" y="745"/>
                      </a:lnTo>
                      <a:lnTo>
                        <a:pt x="95" y="752"/>
                      </a:lnTo>
                      <a:lnTo>
                        <a:pt x="117" y="757"/>
                      </a:lnTo>
                      <a:lnTo>
                        <a:pt x="142" y="760"/>
                      </a:lnTo>
                      <a:lnTo>
                        <a:pt x="167" y="762"/>
                      </a:lnTo>
                      <a:lnTo>
                        <a:pt x="221" y="764"/>
                      </a:lnTo>
                      <a:lnTo>
                        <a:pt x="269" y="762"/>
                      </a:lnTo>
                      <a:lnTo>
                        <a:pt x="313" y="760"/>
                      </a:lnTo>
                      <a:lnTo>
                        <a:pt x="343" y="760"/>
                      </a:lnTo>
                      <a:lnTo>
                        <a:pt x="353" y="760"/>
                      </a:lnTo>
                      <a:lnTo>
                        <a:pt x="357" y="762"/>
                      </a:lnTo>
                      <a:lnTo>
                        <a:pt x="357" y="762"/>
                      </a:lnTo>
                      <a:lnTo>
                        <a:pt x="368" y="770"/>
                      </a:lnTo>
                      <a:lnTo>
                        <a:pt x="382" y="777"/>
                      </a:lnTo>
                      <a:lnTo>
                        <a:pt x="395" y="782"/>
                      </a:lnTo>
                      <a:lnTo>
                        <a:pt x="412" y="784"/>
                      </a:lnTo>
                      <a:lnTo>
                        <a:pt x="429" y="785"/>
                      </a:lnTo>
                      <a:lnTo>
                        <a:pt x="447" y="782"/>
                      </a:lnTo>
                      <a:lnTo>
                        <a:pt x="465" y="779"/>
                      </a:lnTo>
                      <a:lnTo>
                        <a:pt x="485" y="772"/>
                      </a:lnTo>
                      <a:lnTo>
                        <a:pt x="507" y="765"/>
                      </a:lnTo>
                      <a:lnTo>
                        <a:pt x="529" y="755"/>
                      </a:lnTo>
                      <a:lnTo>
                        <a:pt x="551" y="743"/>
                      </a:lnTo>
                      <a:lnTo>
                        <a:pt x="573" y="730"/>
                      </a:lnTo>
                      <a:lnTo>
                        <a:pt x="594" y="715"/>
                      </a:lnTo>
                      <a:lnTo>
                        <a:pt x="616" y="697"/>
                      </a:lnTo>
                      <a:lnTo>
                        <a:pt x="638" y="678"/>
                      </a:lnTo>
                      <a:lnTo>
                        <a:pt x="658" y="658"/>
                      </a:lnTo>
                      <a:lnTo>
                        <a:pt x="658" y="658"/>
                      </a:lnTo>
                      <a:lnTo>
                        <a:pt x="678" y="638"/>
                      </a:lnTo>
                      <a:lnTo>
                        <a:pt x="698" y="616"/>
                      </a:lnTo>
                      <a:lnTo>
                        <a:pt x="715" y="595"/>
                      </a:lnTo>
                      <a:lnTo>
                        <a:pt x="730" y="573"/>
                      </a:lnTo>
                      <a:lnTo>
                        <a:pt x="743" y="549"/>
                      </a:lnTo>
                      <a:lnTo>
                        <a:pt x="755" y="529"/>
                      </a:lnTo>
                      <a:lnTo>
                        <a:pt x="765" y="508"/>
                      </a:lnTo>
                      <a:lnTo>
                        <a:pt x="772" y="486"/>
                      </a:lnTo>
                      <a:lnTo>
                        <a:pt x="779" y="466"/>
                      </a:lnTo>
                      <a:lnTo>
                        <a:pt x="782" y="447"/>
                      </a:lnTo>
                      <a:lnTo>
                        <a:pt x="785" y="429"/>
                      </a:lnTo>
                      <a:lnTo>
                        <a:pt x="785" y="412"/>
                      </a:lnTo>
                      <a:lnTo>
                        <a:pt x="782" y="395"/>
                      </a:lnTo>
                      <a:lnTo>
                        <a:pt x="777" y="380"/>
                      </a:lnTo>
                      <a:lnTo>
                        <a:pt x="770" y="369"/>
                      </a:lnTo>
                      <a:lnTo>
                        <a:pt x="762" y="357"/>
                      </a:lnTo>
                      <a:lnTo>
                        <a:pt x="762" y="357"/>
                      </a:lnTo>
                      <a:lnTo>
                        <a:pt x="760" y="352"/>
                      </a:lnTo>
                      <a:lnTo>
                        <a:pt x="760" y="344"/>
                      </a:lnTo>
                      <a:lnTo>
                        <a:pt x="760" y="313"/>
                      </a:lnTo>
                      <a:lnTo>
                        <a:pt x="762" y="270"/>
                      </a:lnTo>
                      <a:lnTo>
                        <a:pt x="763" y="220"/>
                      </a:lnTo>
                      <a:lnTo>
                        <a:pt x="762" y="168"/>
                      </a:lnTo>
                      <a:lnTo>
                        <a:pt x="760" y="143"/>
                      </a:lnTo>
                      <a:lnTo>
                        <a:pt x="757" y="118"/>
                      </a:lnTo>
                      <a:lnTo>
                        <a:pt x="752" y="96"/>
                      </a:lnTo>
                      <a:lnTo>
                        <a:pt x="745" y="76"/>
                      </a:lnTo>
                      <a:lnTo>
                        <a:pt x="737" y="59"/>
                      </a:lnTo>
                      <a:lnTo>
                        <a:pt x="732" y="51"/>
                      </a:lnTo>
                      <a:lnTo>
                        <a:pt x="727" y="46"/>
                      </a:lnTo>
                      <a:lnTo>
                        <a:pt x="727" y="46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26" name="Freeform 158"/>
                <p:cNvSpPr>
                  <a:spLocks/>
                </p:cNvSpPr>
                <p:nvPr/>
              </p:nvSpPr>
              <p:spPr bwMode="auto">
                <a:xfrm>
                  <a:off x="2392" y="683"/>
                  <a:ext cx="393" cy="385"/>
                </a:xfrm>
                <a:custGeom>
                  <a:avLst/>
                  <a:gdLst/>
                  <a:ahLst/>
                  <a:cxnLst>
                    <a:cxn ang="0">
                      <a:pos x="762" y="357"/>
                    </a:cxn>
                    <a:cxn ang="0">
                      <a:pos x="760" y="344"/>
                    </a:cxn>
                    <a:cxn ang="0">
                      <a:pos x="762" y="270"/>
                    </a:cxn>
                    <a:cxn ang="0">
                      <a:pos x="762" y="168"/>
                    </a:cxn>
                    <a:cxn ang="0">
                      <a:pos x="757" y="118"/>
                    </a:cxn>
                    <a:cxn ang="0">
                      <a:pos x="745" y="76"/>
                    </a:cxn>
                    <a:cxn ang="0">
                      <a:pos x="732" y="51"/>
                    </a:cxn>
                    <a:cxn ang="0">
                      <a:pos x="727" y="46"/>
                    </a:cxn>
                    <a:cxn ang="0">
                      <a:pos x="706" y="29"/>
                    </a:cxn>
                    <a:cxn ang="0">
                      <a:pos x="683" y="15"/>
                    </a:cxn>
                    <a:cxn ang="0">
                      <a:pos x="658" y="7"/>
                    </a:cxn>
                    <a:cxn ang="0">
                      <a:pos x="629" y="2"/>
                    </a:cxn>
                    <a:cxn ang="0">
                      <a:pos x="568" y="2"/>
                    </a:cxn>
                    <a:cxn ang="0">
                      <a:pos x="499" y="17"/>
                    </a:cxn>
                    <a:cxn ang="0">
                      <a:pos x="427" y="46"/>
                    </a:cxn>
                    <a:cxn ang="0">
                      <a:pos x="353" y="87"/>
                    </a:cxn>
                    <a:cxn ang="0">
                      <a:pos x="278" y="141"/>
                    </a:cxn>
                    <a:cxn ang="0">
                      <a:pos x="206" y="206"/>
                    </a:cxn>
                    <a:cxn ang="0">
                      <a:pos x="172" y="241"/>
                    </a:cxn>
                    <a:cxn ang="0">
                      <a:pos x="114" y="315"/>
                    </a:cxn>
                    <a:cxn ang="0">
                      <a:pos x="65" y="389"/>
                    </a:cxn>
                    <a:cxn ang="0">
                      <a:pos x="30" y="462"/>
                    </a:cxn>
                    <a:cxn ang="0">
                      <a:pos x="8" y="533"/>
                    </a:cxn>
                    <a:cxn ang="0">
                      <a:pos x="0" y="598"/>
                    </a:cxn>
                    <a:cxn ang="0">
                      <a:pos x="7" y="655"/>
                    </a:cxn>
                    <a:cxn ang="0">
                      <a:pos x="15" y="680"/>
                    </a:cxn>
                    <a:cxn ang="0">
                      <a:pos x="27" y="703"/>
                    </a:cxn>
                    <a:cxn ang="0">
                      <a:pos x="43" y="723"/>
                    </a:cxn>
                    <a:cxn ang="0">
                      <a:pos x="134" y="713"/>
                    </a:cxn>
                    <a:cxn ang="0">
                      <a:pos x="243" y="703"/>
                    </a:cxn>
                    <a:cxn ang="0">
                      <a:pos x="338" y="700"/>
                    </a:cxn>
                    <a:cxn ang="0">
                      <a:pos x="370" y="703"/>
                    </a:cxn>
                    <a:cxn ang="0">
                      <a:pos x="388" y="710"/>
                    </a:cxn>
                    <a:cxn ang="0">
                      <a:pos x="397" y="722"/>
                    </a:cxn>
                    <a:cxn ang="0">
                      <a:pos x="413" y="749"/>
                    </a:cxn>
                    <a:cxn ang="0">
                      <a:pos x="425" y="760"/>
                    </a:cxn>
                    <a:cxn ang="0">
                      <a:pos x="439" y="769"/>
                    </a:cxn>
                    <a:cxn ang="0">
                      <a:pos x="459" y="772"/>
                    </a:cxn>
                    <a:cxn ang="0">
                      <a:pos x="487" y="769"/>
                    </a:cxn>
                    <a:cxn ang="0">
                      <a:pos x="522" y="757"/>
                    </a:cxn>
                    <a:cxn ang="0">
                      <a:pos x="557" y="738"/>
                    </a:cxn>
                    <a:cxn ang="0">
                      <a:pos x="624" y="690"/>
                    </a:cxn>
                    <a:cxn ang="0">
                      <a:pos x="658" y="658"/>
                    </a:cxn>
                    <a:cxn ang="0">
                      <a:pos x="698" y="616"/>
                    </a:cxn>
                    <a:cxn ang="0">
                      <a:pos x="730" y="573"/>
                    </a:cxn>
                    <a:cxn ang="0">
                      <a:pos x="755" y="529"/>
                    </a:cxn>
                    <a:cxn ang="0">
                      <a:pos x="772" y="486"/>
                    </a:cxn>
                    <a:cxn ang="0">
                      <a:pos x="782" y="447"/>
                    </a:cxn>
                    <a:cxn ang="0">
                      <a:pos x="785" y="412"/>
                    </a:cxn>
                    <a:cxn ang="0">
                      <a:pos x="777" y="380"/>
                    </a:cxn>
                    <a:cxn ang="0">
                      <a:pos x="762" y="357"/>
                    </a:cxn>
                  </a:cxnLst>
                  <a:rect l="0" t="0" r="r" b="b"/>
                  <a:pathLst>
                    <a:path w="785" h="772">
                      <a:moveTo>
                        <a:pt x="762" y="357"/>
                      </a:moveTo>
                      <a:lnTo>
                        <a:pt x="762" y="357"/>
                      </a:lnTo>
                      <a:lnTo>
                        <a:pt x="760" y="352"/>
                      </a:lnTo>
                      <a:lnTo>
                        <a:pt x="760" y="344"/>
                      </a:lnTo>
                      <a:lnTo>
                        <a:pt x="760" y="313"/>
                      </a:lnTo>
                      <a:lnTo>
                        <a:pt x="762" y="270"/>
                      </a:lnTo>
                      <a:lnTo>
                        <a:pt x="763" y="220"/>
                      </a:lnTo>
                      <a:lnTo>
                        <a:pt x="762" y="168"/>
                      </a:lnTo>
                      <a:lnTo>
                        <a:pt x="760" y="143"/>
                      </a:lnTo>
                      <a:lnTo>
                        <a:pt x="757" y="118"/>
                      </a:lnTo>
                      <a:lnTo>
                        <a:pt x="752" y="96"/>
                      </a:lnTo>
                      <a:lnTo>
                        <a:pt x="745" y="76"/>
                      </a:lnTo>
                      <a:lnTo>
                        <a:pt x="737" y="59"/>
                      </a:lnTo>
                      <a:lnTo>
                        <a:pt x="732" y="51"/>
                      </a:lnTo>
                      <a:lnTo>
                        <a:pt x="727" y="46"/>
                      </a:lnTo>
                      <a:lnTo>
                        <a:pt x="727" y="46"/>
                      </a:lnTo>
                      <a:lnTo>
                        <a:pt x="717" y="36"/>
                      </a:lnTo>
                      <a:lnTo>
                        <a:pt x="706" y="29"/>
                      </a:lnTo>
                      <a:lnTo>
                        <a:pt x="695" y="22"/>
                      </a:lnTo>
                      <a:lnTo>
                        <a:pt x="683" y="15"/>
                      </a:lnTo>
                      <a:lnTo>
                        <a:pt x="670" y="10"/>
                      </a:lnTo>
                      <a:lnTo>
                        <a:pt x="658" y="7"/>
                      </a:lnTo>
                      <a:lnTo>
                        <a:pt x="643" y="4"/>
                      </a:lnTo>
                      <a:lnTo>
                        <a:pt x="629" y="2"/>
                      </a:lnTo>
                      <a:lnTo>
                        <a:pt x="599" y="0"/>
                      </a:lnTo>
                      <a:lnTo>
                        <a:pt x="568" y="2"/>
                      </a:lnTo>
                      <a:lnTo>
                        <a:pt x="534" y="9"/>
                      </a:lnTo>
                      <a:lnTo>
                        <a:pt x="499" y="17"/>
                      </a:lnTo>
                      <a:lnTo>
                        <a:pt x="464" y="31"/>
                      </a:lnTo>
                      <a:lnTo>
                        <a:pt x="427" y="46"/>
                      </a:lnTo>
                      <a:lnTo>
                        <a:pt x="390" y="66"/>
                      </a:lnTo>
                      <a:lnTo>
                        <a:pt x="353" y="87"/>
                      </a:lnTo>
                      <a:lnTo>
                        <a:pt x="315" y="113"/>
                      </a:lnTo>
                      <a:lnTo>
                        <a:pt x="278" y="141"/>
                      </a:lnTo>
                      <a:lnTo>
                        <a:pt x="241" y="173"/>
                      </a:lnTo>
                      <a:lnTo>
                        <a:pt x="206" y="206"/>
                      </a:lnTo>
                      <a:lnTo>
                        <a:pt x="206" y="206"/>
                      </a:lnTo>
                      <a:lnTo>
                        <a:pt x="172" y="241"/>
                      </a:lnTo>
                      <a:lnTo>
                        <a:pt x="140" y="278"/>
                      </a:lnTo>
                      <a:lnTo>
                        <a:pt x="114" y="315"/>
                      </a:lnTo>
                      <a:lnTo>
                        <a:pt x="89" y="352"/>
                      </a:lnTo>
                      <a:lnTo>
                        <a:pt x="65" y="389"/>
                      </a:lnTo>
                      <a:lnTo>
                        <a:pt x="47" y="426"/>
                      </a:lnTo>
                      <a:lnTo>
                        <a:pt x="30" y="462"/>
                      </a:lnTo>
                      <a:lnTo>
                        <a:pt x="18" y="497"/>
                      </a:lnTo>
                      <a:lnTo>
                        <a:pt x="8" y="533"/>
                      </a:lnTo>
                      <a:lnTo>
                        <a:pt x="3" y="566"/>
                      </a:lnTo>
                      <a:lnTo>
                        <a:pt x="0" y="598"/>
                      </a:lnTo>
                      <a:lnTo>
                        <a:pt x="1" y="626"/>
                      </a:lnTo>
                      <a:lnTo>
                        <a:pt x="7" y="655"/>
                      </a:lnTo>
                      <a:lnTo>
                        <a:pt x="10" y="668"/>
                      </a:lnTo>
                      <a:lnTo>
                        <a:pt x="15" y="680"/>
                      </a:lnTo>
                      <a:lnTo>
                        <a:pt x="20" y="693"/>
                      </a:lnTo>
                      <a:lnTo>
                        <a:pt x="27" y="703"/>
                      </a:lnTo>
                      <a:lnTo>
                        <a:pt x="33" y="715"/>
                      </a:lnTo>
                      <a:lnTo>
                        <a:pt x="43" y="723"/>
                      </a:lnTo>
                      <a:lnTo>
                        <a:pt x="43" y="723"/>
                      </a:lnTo>
                      <a:lnTo>
                        <a:pt x="134" y="713"/>
                      </a:lnTo>
                      <a:lnTo>
                        <a:pt x="189" y="708"/>
                      </a:lnTo>
                      <a:lnTo>
                        <a:pt x="243" y="703"/>
                      </a:lnTo>
                      <a:lnTo>
                        <a:pt x="295" y="702"/>
                      </a:lnTo>
                      <a:lnTo>
                        <a:pt x="338" y="700"/>
                      </a:lnTo>
                      <a:lnTo>
                        <a:pt x="357" y="702"/>
                      </a:lnTo>
                      <a:lnTo>
                        <a:pt x="370" y="703"/>
                      </a:lnTo>
                      <a:lnTo>
                        <a:pt x="382" y="705"/>
                      </a:lnTo>
                      <a:lnTo>
                        <a:pt x="388" y="710"/>
                      </a:lnTo>
                      <a:lnTo>
                        <a:pt x="388" y="710"/>
                      </a:lnTo>
                      <a:lnTo>
                        <a:pt x="397" y="722"/>
                      </a:lnTo>
                      <a:lnTo>
                        <a:pt x="405" y="735"/>
                      </a:lnTo>
                      <a:lnTo>
                        <a:pt x="413" y="749"/>
                      </a:lnTo>
                      <a:lnTo>
                        <a:pt x="418" y="754"/>
                      </a:lnTo>
                      <a:lnTo>
                        <a:pt x="425" y="760"/>
                      </a:lnTo>
                      <a:lnTo>
                        <a:pt x="432" y="765"/>
                      </a:lnTo>
                      <a:lnTo>
                        <a:pt x="439" y="769"/>
                      </a:lnTo>
                      <a:lnTo>
                        <a:pt x="449" y="770"/>
                      </a:lnTo>
                      <a:lnTo>
                        <a:pt x="459" y="772"/>
                      </a:lnTo>
                      <a:lnTo>
                        <a:pt x="472" y="770"/>
                      </a:lnTo>
                      <a:lnTo>
                        <a:pt x="487" y="769"/>
                      </a:lnTo>
                      <a:lnTo>
                        <a:pt x="504" y="764"/>
                      </a:lnTo>
                      <a:lnTo>
                        <a:pt x="522" y="757"/>
                      </a:lnTo>
                      <a:lnTo>
                        <a:pt x="522" y="757"/>
                      </a:lnTo>
                      <a:lnTo>
                        <a:pt x="557" y="738"/>
                      </a:lnTo>
                      <a:lnTo>
                        <a:pt x="591" y="717"/>
                      </a:lnTo>
                      <a:lnTo>
                        <a:pt x="624" y="690"/>
                      </a:lnTo>
                      <a:lnTo>
                        <a:pt x="658" y="658"/>
                      </a:lnTo>
                      <a:lnTo>
                        <a:pt x="658" y="658"/>
                      </a:lnTo>
                      <a:lnTo>
                        <a:pt x="678" y="638"/>
                      </a:lnTo>
                      <a:lnTo>
                        <a:pt x="698" y="616"/>
                      </a:lnTo>
                      <a:lnTo>
                        <a:pt x="715" y="595"/>
                      </a:lnTo>
                      <a:lnTo>
                        <a:pt x="730" y="573"/>
                      </a:lnTo>
                      <a:lnTo>
                        <a:pt x="743" y="549"/>
                      </a:lnTo>
                      <a:lnTo>
                        <a:pt x="755" y="529"/>
                      </a:lnTo>
                      <a:lnTo>
                        <a:pt x="765" y="508"/>
                      </a:lnTo>
                      <a:lnTo>
                        <a:pt x="772" y="486"/>
                      </a:lnTo>
                      <a:lnTo>
                        <a:pt x="779" y="466"/>
                      </a:lnTo>
                      <a:lnTo>
                        <a:pt x="782" y="447"/>
                      </a:lnTo>
                      <a:lnTo>
                        <a:pt x="785" y="429"/>
                      </a:lnTo>
                      <a:lnTo>
                        <a:pt x="785" y="412"/>
                      </a:lnTo>
                      <a:lnTo>
                        <a:pt x="782" y="395"/>
                      </a:lnTo>
                      <a:lnTo>
                        <a:pt x="777" y="380"/>
                      </a:lnTo>
                      <a:lnTo>
                        <a:pt x="770" y="369"/>
                      </a:lnTo>
                      <a:lnTo>
                        <a:pt x="762" y="357"/>
                      </a:lnTo>
                      <a:lnTo>
                        <a:pt x="762" y="357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27" name="Freeform 159"/>
                <p:cNvSpPr>
                  <a:spLocks/>
                </p:cNvSpPr>
                <p:nvPr/>
              </p:nvSpPr>
              <p:spPr bwMode="auto">
                <a:xfrm>
                  <a:off x="2414" y="1032"/>
                  <a:ext cx="239" cy="43"/>
                </a:xfrm>
                <a:custGeom>
                  <a:avLst/>
                  <a:gdLst/>
                  <a:ahLst/>
                  <a:cxnLst>
                    <a:cxn ang="0">
                      <a:pos x="345" y="10"/>
                    </a:cxn>
                    <a:cxn ang="0">
                      <a:pos x="345" y="10"/>
                    </a:cxn>
                    <a:cxn ang="0">
                      <a:pos x="339" y="5"/>
                    </a:cxn>
                    <a:cxn ang="0">
                      <a:pos x="327" y="3"/>
                    </a:cxn>
                    <a:cxn ang="0">
                      <a:pos x="314" y="2"/>
                    </a:cxn>
                    <a:cxn ang="0">
                      <a:pos x="295" y="0"/>
                    </a:cxn>
                    <a:cxn ang="0">
                      <a:pos x="252" y="2"/>
                    </a:cxn>
                    <a:cxn ang="0">
                      <a:pos x="200" y="3"/>
                    </a:cxn>
                    <a:cxn ang="0">
                      <a:pos x="146" y="8"/>
                    </a:cxn>
                    <a:cxn ang="0">
                      <a:pos x="91" y="13"/>
                    </a:cxn>
                    <a:cxn ang="0">
                      <a:pos x="0" y="23"/>
                    </a:cxn>
                    <a:cxn ang="0">
                      <a:pos x="0" y="23"/>
                    </a:cxn>
                    <a:cxn ang="0">
                      <a:pos x="2" y="27"/>
                    </a:cxn>
                    <a:cxn ang="0">
                      <a:pos x="2" y="27"/>
                    </a:cxn>
                    <a:cxn ang="0">
                      <a:pos x="7" y="32"/>
                    </a:cxn>
                    <a:cxn ang="0">
                      <a:pos x="15" y="37"/>
                    </a:cxn>
                    <a:cxn ang="0">
                      <a:pos x="32" y="45"/>
                    </a:cxn>
                    <a:cxn ang="0">
                      <a:pos x="52" y="52"/>
                    </a:cxn>
                    <a:cxn ang="0">
                      <a:pos x="74" y="57"/>
                    </a:cxn>
                    <a:cxn ang="0">
                      <a:pos x="99" y="60"/>
                    </a:cxn>
                    <a:cxn ang="0">
                      <a:pos x="124" y="62"/>
                    </a:cxn>
                    <a:cxn ang="0">
                      <a:pos x="178" y="64"/>
                    </a:cxn>
                    <a:cxn ang="0">
                      <a:pos x="226" y="62"/>
                    </a:cxn>
                    <a:cxn ang="0">
                      <a:pos x="270" y="60"/>
                    </a:cxn>
                    <a:cxn ang="0">
                      <a:pos x="300" y="60"/>
                    </a:cxn>
                    <a:cxn ang="0">
                      <a:pos x="310" y="60"/>
                    </a:cxn>
                    <a:cxn ang="0">
                      <a:pos x="314" y="62"/>
                    </a:cxn>
                    <a:cxn ang="0">
                      <a:pos x="314" y="62"/>
                    </a:cxn>
                    <a:cxn ang="0">
                      <a:pos x="320" y="67"/>
                    </a:cxn>
                    <a:cxn ang="0">
                      <a:pos x="327" y="72"/>
                    </a:cxn>
                    <a:cxn ang="0">
                      <a:pos x="335" y="77"/>
                    </a:cxn>
                    <a:cxn ang="0">
                      <a:pos x="344" y="80"/>
                    </a:cxn>
                    <a:cxn ang="0">
                      <a:pos x="362" y="84"/>
                    </a:cxn>
                    <a:cxn ang="0">
                      <a:pos x="384" y="85"/>
                    </a:cxn>
                    <a:cxn ang="0">
                      <a:pos x="406" y="82"/>
                    </a:cxn>
                    <a:cxn ang="0">
                      <a:pos x="429" y="77"/>
                    </a:cxn>
                    <a:cxn ang="0">
                      <a:pos x="454" y="69"/>
                    </a:cxn>
                    <a:cxn ang="0">
                      <a:pos x="479" y="57"/>
                    </a:cxn>
                    <a:cxn ang="0">
                      <a:pos x="479" y="57"/>
                    </a:cxn>
                    <a:cxn ang="0">
                      <a:pos x="461" y="64"/>
                    </a:cxn>
                    <a:cxn ang="0">
                      <a:pos x="444" y="69"/>
                    </a:cxn>
                    <a:cxn ang="0">
                      <a:pos x="429" y="70"/>
                    </a:cxn>
                    <a:cxn ang="0">
                      <a:pos x="416" y="72"/>
                    </a:cxn>
                    <a:cxn ang="0">
                      <a:pos x="406" y="70"/>
                    </a:cxn>
                    <a:cxn ang="0">
                      <a:pos x="396" y="69"/>
                    </a:cxn>
                    <a:cxn ang="0">
                      <a:pos x="389" y="65"/>
                    </a:cxn>
                    <a:cxn ang="0">
                      <a:pos x="382" y="60"/>
                    </a:cxn>
                    <a:cxn ang="0">
                      <a:pos x="375" y="54"/>
                    </a:cxn>
                    <a:cxn ang="0">
                      <a:pos x="370" y="49"/>
                    </a:cxn>
                    <a:cxn ang="0">
                      <a:pos x="362" y="35"/>
                    </a:cxn>
                    <a:cxn ang="0">
                      <a:pos x="354" y="22"/>
                    </a:cxn>
                    <a:cxn ang="0">
                      <a:pos x="345" y="10"/>
                    </a:cxn>
                    <a:cxn ang="0">
                      <a:pos x="345" y="10"/>
                    </a:cxn>
                  </a:cxnLst>
                  <a:rect l="0" t="0" r="r" b="b"/>
                  <a:pathLst>
                    <a:path w="479" h="85">
                      <a:moveTo>
                        <a:pt x="345" y="10"/>
                      </a:moveTo>
                      <a:lnTo>
                        <a:pt x="345" y="10"/>
                      </a:lnTo>
                      <a:lnTo>
                        <a:pt x="339" y="5"/>
                      </a:lnTo>
                      <a:lnTo>
                        <a:pt x="327" y="3"/>
                      </a:lnTo>
                      <a:lnTo>
                        <a:pt x="314" y="2"/>
                      </a:lnTo>
                      <a:lnTo>
                        <a:pt x="295" y="0"/>
                      </a:lnTo>
                      <a:lnTo>
                        <a:pt x="252" y="2"/>
                      </a:lnTo>
                      <a:lnTo>
                        <a:pt x="200" y="3"/>
                      </a:lnTo>
                      <a:lnTo>
                        <a:pt x="146" y="8"/>
                      </a:lnTo>
                      <a:lnTo>
                        <a:pt x="91" y="13"/>
                      </a:lnTo>
                      <a:lnTo>
                        <a:pt x="0" y="23"/>
                      </a:lnTo>
                      <a:lnTo>
                        <a:pt x="0" y="23"/>
                      </a:lnTo>
                      <a:lnTo>
                        <a:pt x="2" y="27"/>
                      </a:lnTo>
                      <a:lnTo>
                        <a:pt x="2" y="27"/>
                      </a:lnTo>
                      <a:lnTo>
                        <a:pt x="7" y="32"/>
                      </a:lnTo>
                      <a:lnTo>
                        <a:pt x="15" y="37"/>
                      </a:lnTo>
                      <a:lnTo>
                        <a:pt x="32" y="45"/>
                      </a:lnTo>
                      <a:lnTo>
                        <a:pt x="52" y="52"/>
                      </a:lnTo>
                      <a:lnTo>
                        <a:pt x="74" y="57"/>
                      </a:lnTo>
                      <a:lnTo>
                        <a:pt x="99" y="60"/>
                      </a:lnTo>
                      <a:lnTo>
                        <a:pt x="124" y="62"/>
                      </a:lnTo>
                      <a:lnTo>
                        <a:pt x="178" y="64"/>
                      </a:lnTo>
                      <a:lnTo>
                        <a:pt x="226" y="62"/>
                      </a:lnTo>
                      <a:lnTo>
                        <a:pt x="270" y="60"/>
                      </a:lnTo>
                      <a:lnTo>
                        <a:pt x="300" y="60"/>
                      </a:lnTo>
                      <a:lnTo>
                        <a:pt x="310" y="60"/>
                      </a:lnTo>
                      <a:lnTo>
                        <a:pt x="314" y="62"/>
                      </a:lnTo>
                      <a:lnTo>
                        <a:pt x="314" y="62"/>
                      </a:lnTo>
                      <a:lnTo>
                        <a:pt x="320" y="67"/>
                      </a:lnTo>
                      <a:lnTo>
                        <a:pt x="327" y="72"/>
                      </a:lnTo>
                      <a:lnTo>
                        <a:pt x="335" y="77"/>
                      </a:lnTo>
                      <a:lnTo>
                        <a:pt x="344" y="80"/>
                      </a:lnTo>
                      <a:lnTo>
                        <a:pt x="362" y="84"/>
                      </a:lnTo>
                      <a:lnTo>
                        <a:pt x="384" y="85"/>
                      </a:lnTo>
                      <a:lnTo>
                        <a:pt x="406" y="82"/>
                      </a:lnTo>
                      <a:lnTo>
                        <a:pt x="429" y="77"/>
                      </a:lnTo>
                      <a:lnTo>
                        <a:pt x="454" y="69"/>
                      </a:lnTo>
                      <a:lnTo>
                        <a:pt x="479" y="57"/>
                      </a:lnTo>
                      <a:lnTo>
                        <a:pt x="479" y="57"/>
                      </a:lnTo>
                      <a:lnTo>
                        <a:pt x="461" y="64"/>
                      </a:lnTo>
                      <a:lnTo>
                        <a:pt x="444" y="69"/>
                      </a:lnTo>
                      <a:lnTo>
                        <a:pt x="429" y="70"/>
                      </a:lnTo>
                      <a:lnTo>
                        <a:pt x="416" y="72"/>
                      </a:lnTo>
                      <a:lnTo>
                        <a:pt x="406" y="70"/>
                      </a:lnTo>
                      <a:lnTo>
                        <a:pt x="396" y="69"/>
                      </a:lnTo>
                      <a:lnTo>
                        <a:pt x="389" y="65"/>
                      </a:lnTo>
                      <a:lnTo>
                        <a:pt x="382" y="60"/>
                      </a:lnTo>
                      <a:lnTo>
                        <a:pt x="375" y="54"/>
                      </a:lnTo>
                      <a:lnTo>
                        <a:pt x="370" y="49"/>
                      </a:lnTo>
                      <a:lnTo>
                        <a:pt x="362" y="35"/>
                      </a:lnTo>
                      <a:lnTo>
                        <a:pt x="354" y="22"/>
                      </a:lnTo>
                      <a:lnTo>
                        <a:pt x="345" y="10"/>
                      </a:lnTo>
                      <a:lnTo>
                        <a:pt x="345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28" name="Freeform 160"/>
                <p:cNvSpPr>
                  <a:spLocks/>
                </p:cNvSpPr>
                <p:nvPr/>
              </p:nvSpPr>
              <p:spPr bwMode="auto">
                <a:xfrm>
                  <a:off x="2525" y="812"/>
                  <a:ext cx="220" cy="221"/>
                </a:xfrm>
                <a:custGeom>
                  <a:avLst/>
                  <a:gdLst/>
                  <a:ahLst/>
                  <a:cxnLst>
                    <a:cxn ang="0">
                      <a:pos x="347" y="22"/>
                    </a:cxn>
                    <a:cxn ang="0">
                      <a:pos x="384" y="65"/>
                    </a:cxn>
                    <a:cxn ang="0">
                      <a:pos x="412" y="112"/>
                    </a:cxn>
                    <a:cxn ang="0">
                      <a:pos x="430" y="160"/>
                    </a:cxn>
                    <a:cxn ang="0">
                      <a:pos x="440" y="209"/>
                    </a:cxn>
                    <a:cxn ang="0">
                      <a:pos x="440" y="258"/>
                    </a:cxn>
                    <a:cxn ang="0">
                      <a:pos x="430" y="304"/>
                    </a:cxn>
                    <a:cxn ang="0">
                      <a:pos x="412" y="346"/>
                    </a:cxn>
                    <a:cxn ang="0">
                      <a:pos x="384" y="383"/>
                    </a:cxn>
                    <a:cxn ang="0">
                      <a:pos x="365" y="398"/>
                    </a:cxn>
                    <a:cxn ang="0">
                      <a:pos x="325" y="422"/>
                    </a:cxn>
                    <a:cxn ang="0">
                      <a:pos x="281" y="437"/>
                    </a:cxn>
                    <a:cxn ang="0">
                      <a:pos x="235" y="442"/>
                    </a:cxn>
                    <a:cxn ang="0">
                      <a:pos x="184" y="437"/>
                    </a:cxn>
                    <a:cxn ang="0">
                      <a:pos x="136" y="422"/>
                    </a:cxn>
                    <a:cxn ang="0">
                      <a:pos x="87" y="398"/>
                    </a:cxn>
                    <a:cxn ang="0">
                      <a:pos x="42" y="366"/>
                    </a:cxn>
                    <a:cxn ang="0">
                      <a:pos x="22" y="348"/>
                    </a:cxn>
                    <a:cxn ang="0">
                      <a:pos x="5" y="324"/>
                    </a:cxn>
                    <a:cxn ang="0">
                      <a:pos x="0" y="298"/>
                    </a:cxn>
                    <a:cxn ang="0">
                      <a:pos x="2" y="268"/>
                    </a:cxn>
                    <a:cxn ang="0">
                      <a:pos x="10" y="234"/>
                    </a:cxn>
                    <a:cxn ang="0">
                      <a:pos x="27" y="201"/>
                    </a:cxn>
                    <a:cxn ang="0">
                      <a:pos x="47" y="167"/>
                    </a:cxn>
                    <a:cxn ang="0">
                      <a:pos x="102" y="102"/>
                    </a:cxn>
                    <a:cxn ang="0">
                      <a:pos x="168" y="47"/>
                    </a:cxn>
                    <a:cxn ang="0">
                      <a:pos x="201" y="27"/>
                    </a:cxn>
                    <a:cxn ang="0">
                      <a:pos x="235" y="10"/>
                    </a:cxn>
                    <a:cxn ang="0">
                      <a:pos x="266" y="2"/>
                    </a:cxn>
                    <a:cxn ang="0">
                      <a:pos x="296" y="0"/>
                    </a:cxn>
                    <a:cxn ang="0">
                      <a:pos x="325" y="7"/>
                    </a:cxn>
                    <a:cxn ang="0">
                      <a:pos x="347" y="22"/>
                    </a:cxn>
                  </a:cxnLst>
                  <a:rect l="0" t="0" r="r" b="b"/>
                  <a:pathLst>
                    <a:path w="440" h="442">
                      <a:moveTo>
                        <a:pt x="347" y="22"/>
                      </a:moveTo>
                      <a:lnTo>
                        <a:pt x="347" y="22"/>
                      </a:lnTo>
                      <a:lnTo>
                        <a:pt x="367" y="43"/>
                      </a:lnTo>
                      <a:lnTo>
                        <a:pt x="384" y="65"/>
                      </a:lnTo>
                      <a:lnTo>
                        <a:pt x="399" y="89"/>
                      </a:lnTo>
                      <a:lnTo>
                        <a:pt x="412" y="112"/>
                      </a:lnTo>
                      <a:lnTo>
                        <a:pt x="422" y="135"/>
                      </a:lnTo>
                      <a:lnTo>
                        <a:pt x="430" y="160"/>
                      </a:lnTo>
                      <a:lnTo>
                        <a:pt x="437" y="186"/>
                      </a:lnTo>
                      <a:lnTo>
                        <a:pt x="440" y="209"/>
                      </a:lnTo>
                      <a:lnTo>
                        <a:pt x="440" y="234"/>
                      </a:lnTo>
                      <a:lnTo>
                        <a:pt x="440" y="258"/>
                      </a:lnTo>
                      <a:lnTo>
                        <a:pt x="437" y="281"/>
                      </a:lnTo>
                      <a:lnTo>
                        <a:pt x="430" y="304"/>
                      </a:lnTo>
                      <a:lnTo>
                        <a:pt x="422" y="326"/>
                      </a:lnTo>
                      <a:lnTo>
                        <a:pt x="412" y="346"/>
                      </a:lnTo>
                      <a:lnTo>
                        <a:pt x="399" y="365"/>
                      </a:lnTo>
                      <a:lnTo>
                        <a:pt x="384" y="383"/>
                      </a:lnTo>
                      <a:lnTo>
                        <a:pt x="384" y="383"/>
                      </a:lnTo>
                      <a:lnTo>
                        <a:pt x="365" y="398"/>
                      </a:lnTo>
                      <a:lnTo>
                        <a:pt x="347" y="412"/>
                      </a:lnTo>
                      <a:lnTo>
                        <a:pt x="325" y="422"/>
                      </a:lnTo>
                      <a:lnTo>
                        <a:pt x="303" y="430"/>
                      </a:lnTo>
                      <a:lnTo>
                        <a:pt x="281" y="437"/>
                      </a:lnTo>
                      <a:lnTo>
                        <a:pt x="258" y="440"/>
                      </a:lnTo>
                      <a:lnTo>
                        <a:pt x="235" y="442"/>
                      </a:lnTo>
                      <a:lnTo>
                        <a:pt x="209" y="440"/>
                      </a:lnTo>
                      <a:lnTo>
                        <a:pt x="184" y="437"/>
                      </a:lnTo>
                      <a:lnTo>
                        <a:pt x="161" y="430"/>
                      </a:lnTo>
                      <a:lnTo>
                        <a:pt x="136" y="422"/>
                      </a:lnTo>
                      <a:lnTo>
                        <a:pt x="111" y="412"/>
                      </a:lnTo>
                      <a:lnTo>
                        <a:pt x="87" y="398"/>
                      </a:lnTo>
                      <a:lnTo>
                        <a:pt x="65" y="385"/>
                      </a:lnTo>
                      <a:lnTo>
                        <a:pt x="42" y="366"/>
                      </a:lnTo>
                      <a:lnTo>
                        <a:pt x="22" y="348"/>
                      </a:lnTo>
                      <a:lnTo>
                        <a:pt x="22" y="348"/>
                      </a:lnTo>
                      <a:lnTo>
                        <a:pt x="12" y="336"/>
                      </a:lnTo>
                      <a:lnTo>
                        <a:pt x="5" y="324"/>
                      </a:lnTo>
                      <a:lnTo>
                        <a:pt x="2" y="311"/>
                      </a:lnTo>
                      <a:lnTo>
                        <a:pt x="0" y="298"/>
                      </a:lnTo>
                      <a:lnTo>
                        <a:pt x="0" y="283"/>
                      </a:lnTo>
                      <a:lnTo>
                        <a:pt x="2" y="268"/>
                      </a:lnTo>
                      <a:lnTo>
                        <a:pt x="5" y="251"/>
                      </a:lnTo>
                      <a:lnTo>
                        <a:pt x="10" y="234"/>
                      </a:lnTo>
                      <a:lnTo>
                        <a:pt x="17" y="217"/>
                      </a:lnTo>
                      <a:lnTo>
                        <a:pt x="27" y="201"/>
                      </a:lnTo>
                      <a:lnTo>
                        <a:pt x="35" y="184"/>
                      </a:lnTo>
                      <a:lnTo>
                        <a:pt x="47" y="167"/>
                      </a:lnTo>
                      <a:lnTo>
                        <a:pt x="72" y="134"/>
                      </a:lnTo>
                      <a:lnTo>
                        <a:pt x="102" y="102"/>
                      </a:lnTo>
                      <a:lnTo>
                        <a:pt x="134" y="73"/>
                      </a:lnTo>
                      <a:lnTo>
                        <a:pt x="168" y="47"/>
                      </a:lnTo>
                      <a:lnTo>
                        <a:pt x="184" y="37"/>
                      </a:lnTo>
                      <a:lnTo>
                        <a:pt x="201" y="27"/>
                      </a:lnTo>
                      <a:lnTo>
                        <a:pt x="218" y="18"/>
                      </a:lnTo>
                      <a:lnTo>
                        <a:pt x="235" y="10"/>
                      </a:lnTo>
                      <a:lnTo>
                        <a:pt x="251" y="5"/>
                      </a:lnTo>
                      <a:lnTo>
                        <a:pt x="266" y="2"/>
                      </a:lnTo>
                      <a:lnTo>
                        <a:pt x="283" y="0"/>
                      </a:lnTo>
                      <a:lnTo>
                        <a:pt x="296" y="0"/>
                      </a:lnTo>
                      <a:lnTo>
                        <a:pt x="312" y="2"/>
                      </a:lnTo>
                      <a:lnTo>
                        <a:pt x="325" y="7"/>
                      </a:lnTo>
                      <a:lnTo>
                        <a:pt x="337" y="13"/>
                      </a:lnTo>
                      <a:lnTo>
                        <a:pt x="347" y="22"/>
                      </a:lnTo>
                      <a:lnTo>
                        <a:pt x="347" y="22"/>
                      </a:lnTo>
                      <a:close/>
                    </a:path>
                  </a:pathLst>
                </a:custGeom>
                <a:solidFill>
                  <a:srgbClr val="4D4D4D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29" name="Freeform 161"/>
                <p:cNvSpPr>
                  <a:spLocks/>
                </p:cNvSpPr>
                <p:nvPr/>
              </p:nvSpPr>
              <p:spPr bwMode="auto">
                <a:xfrm>
                  <a:off x="2528" y="816"/>
                  <a:ext cx="215" cy="215"/>
                </a:xfrm>
                <a:custGeom>
                  <a:avLst/>
                  <a:gdLst/>
                  <a:ahLst/>
                  <a:cxnLst>
                    <a:cxn ang="0">
                      <a:pos x="331" y="23"/>
                    </a:cxn>
                    <a:cxn ang="0">
                      <a:pos x="368" y="66"/>
                    </a:cxn>
                    <a:cxn ang="0">
                      <a:pos x="397" y="112"/>
                    </a:cxn>
                    <a:cxn ang="0">
                      <a:pos x="417" y="160"/>
                    </a:cxn>
                    <a:cxn ang="0">
                      <a:pos x="427" y="209"/>
                    </a:cxn>
                    <a:cxn ang="0">
                      <a:pos x="428" y="256"/>
                    </a:cxn>
                    <a:cxn ang="0">
                      <a:pos x="420" y="301"/>
                    </a:cxn>
                    <a:cxn ang="0">
                      <a:pos x="403" y="341"/>
                    </a:cxn>
                    <a:cxn ang="0">
                      <a:pos x="377" y="376"/>
                    </a:cxn>
                    <a:cxn ang="0">
                      <a:pos x="360" y="391"/>
                    </a:cxn>
                    <a:cxn ang="0">
                      <a:pos x="321" y="413"/>
                    </a:cxn>
                    <a:cxn ang="0">
                      <a:pos x="278" y="426"/>
                    </a:cxn>
                    <a:cxn ang="0">
                      <a:pos x="233" y="430"/>
                    </a:cxn>
                    <a:cxn ang="0">
                      <a:pos x="184" y="423"/>
                    </a:cxn>
                    <a:cxn ang="0">
                      <a:pos x="135" y="408"/>
                    </a:cxn>
                    <a:cxn ang="0">
                      <a:pos x="89" y="384"/>
                    </a:cxn>
                    <a:cxn ang="0">
                      <a:pos x="43" y="351"/>
                    </a:cxn>
                    <a:cxn ang="0">
                      <a:pos x="23" y="333"/>
                    </a:cxn>
                    <a:cxn ang="0">
                      <a:pos x="6" y="309"/>
                    </a:cxn>
                    <a:cxn ang="0">
                      <a:pos x="0" y="282"/>
                    </a:cxn>
                    <a:cxn ang="0">
                      <a:pos x="1" y="254"/>
                    </a:cxn>
                    <a:cxn ang="0">
                      <a:pos x="10" y="222"/>
                    </a:cxn>
                    <a:cxn ang="0">
                      <a:pos x="23" y="190"/>
                    </a:cxn>
                    <a:cxn ang="0">
                      <a:pos x="43" y="157"/>
                    </a:cxn>
                    <a:cxn ang="0">
                      <a:pos x="95" y="95"/>
                    </a:cxn>
                    <a:cxn ang="0">
                      <a:pos x="157" y="43"/>
                    </a:cxn>
                    <a:cxn ang="0">
                      <a:pos x="189" y="25"/>
                    </a:cxn>
                    <a:cxn ang="0">
                      <a:pos x="222" y="10"/>
                    </a:cxn>
                    <a:cxn ang="0">
                      <a:pos x="253" y="1"/>
                    </a:cxn>
                    <a:cxn ang="0">
                      <a:pos x="283" y="0"/>
                    </a:cxn>
                    <a:cxn ang="0">
                      <a:pos x="310" y="6"/>
                    </a:cxn>
                    <a:cxn ang="0">
                      <a:pos x="331" y="23"/>
                    </a:cxn>
                  </a:cxnLst>
                  <a:rect l="0" t="0" r="r" b="b"/>
                  <a:pathLst>
                    <a:path w="428" h="430">
                      <a:moveTo>
                        <a:pt x="331" y="23"/>
                      </a:moveTo>
                      <a:lnTo>
                        <a:pt x="331" y="23"/>
                      </a:lnTo>
                      <a:lnTo>
                        <a:pt x="351" y="45"/>
                      </a:lnTo>
                      <a:lnTo>
                        <a:pt x="368" y="66"/>
                      </a:lnTo>
                      <a:lnTo>
                        <a:pt x="383" y="88"/>
                      </a:lnTo>
                      <a:lnTo>
                        <a:pt x="397" y="112"/>
                      </a:lnTo>
                      <a:lnTo>
                        <a:pt x="408" y="137"/>
                      </a:lnTo>
                      <a:lnTo>
                        <a:pt x="417" y="160"/>
                      </a:lnTo>
                      <a:lnTo>
                        <a:pt x="423" y="184"/>
                      </a:lnTo>
                      <a:lnTo>
                        <a:pt x="427" y="209"/>
                      </a:lnTo>
                      <a:lnTo>
                        <a:pt x="428" y="232"/>
                      </a:lnTo>
                      <a:lnTo>
                        <a:pt x="428" y="256"/>
                      </a:lnTo>
                      <a:lnTo>
                        <a:pt x="425" y="279"/>
                      </a:lnTo>
                      <a:lnTo>
                        <a:pt x="420" y="301"/>
                      </a:lnTo>
                      <a:lnTo>
                        <a:pt x="413" y="321"/>
                      </a:lnTo>
                      <a:lnTo>
                        <a:pt x="403" y="341"/>
                      </a:lnTo>
                      <a:lnTo>
                        <a:pt x="390" y="359"/>
                      </a:lnTo>
                      <a:lnTo>
                        <a:pt x="377" y="376"/>
                      </a:lnTo>
                      <a:lnTo>
                        <a:pt x="377" y="376"/>
                      </a:lnTo>
                      <a:lnTo>
                        <a:pt x="360" y="391"/>
                      </a:lnTo>
                      <a:lnTo>
                        <a:pt x="341" y="403"/>
                      </a:lnTo>
                      <a:lnTo>
                        <a:pt x="321" y="413"/>
                      </a:lnTo>
                      <a:lnTo>
                        <a:pt x="300" y="421"/>
                      </a:lnTo>
                      <a:lnTo>
                        <a:pt x="278" y="426"/>
                      </a:lnTo>
                      <a:lnTo>
                        <a:pt x="256" y="428"/>
                      </a:lnTo>
                      <a:lnTo>
                        <a:pt x="233" y="430"/>
                      </a:lnTo>
                      <a:lnTo>
                        <a:pt x="209" y="426"/>
                      </a:lnTo>
                      <a:lnTo>
                        <a:pt x="184" y="423"/>
                      </a:lnTo>
                      <a:lnTo>
                        <a:pt x="161" y="416"/>
                      </a:lnTo>
                      <a:lnTo>
                        <a:pt x="135" y="408"/>
                      </a:lnTo>
                      <a:lnTo>
                        <a:pt x="112" y="398"/>
                      </a:lnTo>
                      <a:lnTo>
                        <a:pt x="89" y="384"/>
                      </a:lnTo>
                      <a:lnTo>
                        <a:pt x="65" y="369"/>
                      </a:lnTo>
                      <a:lnTo>
                        <a:pt x="43" y="351"/>
                      </a:lnTo>
                      <a:lnTo>
                        <a:pt x="23" y="333"/>
                      </a:lnTo>
                      <a:lnTo>
                        <a:pt x="23" y="333"/>
                      </a:lnTo>
                      <a:lnTo>
                        <a:pt x="13" y="321"/>
                      </a:lnTo>
                      <a:lnTo>
                        <a:pt x="6" y="309"/>
                      </a:lnTo>
                      <a:lnTo>
                        <a:pt x="1" y="296"/>
                      </a:lnTo>
                      <a:lnTo>
                        <a:pt x="0" y="282"/>
                      </a:lnTo>
                      <a:lnTo>
                        <a:pt x="0" y="269"/>
                      </a:lnTo>
                      <a:lnTo>
                        <a:pt x="1" y="254"/>
                      </a:lnTo>
                      <a:lnTo>
                        <a:pt x="5" y="237"/>
                      </a:lnTo>
                      <a:lnTo>
                        <a:pt x="10" y="222"/>
                      </a:lnTo>
                      <a:lnTo>
                        <a:pt x="15" y="205"/>
                      </a:lnTo>
                      <a:lnTo>
                        <a:pt x="23" y="190"/>
                      </a:lnTo>
                      <a:lnTo>
                        <a:pt x="33" y="174"/>
                      </a:lnTo>
                      <a:lnTo>
                        <a:pt x="43" y="157"/>
                      </a:lnTo>
                      <a:lnTo>
                        <a:pt x="67" y="125"/>
                      </a:lnTo>
                      <a:lnTo>
                        <a:pt x="95" y="95"/>
                      </a:lnTo>
                      <a:lnTo>
                        <a:pt x="125" y="68"/>
                      </a:lnTo>
                      <a:lnTo>
                        <a:pt x="157" y="43"/>
                      </a:lnTo>
                      <a:lnTo>
                        <a:pt x="174" y="33"/>
                      </a:lnTo>
                      <a:lnTo>
                        <a:pt x="189" y="25"/>
                      </a:lnTo>
                      <a:lnTo>
                        <a:pt x="206" y="16"/>
                      </a:lnTo>
                      <a:lnTo>
                        <a:pt x="222" y="10"/>
                      </a:lnTo>
                      <a:lnTo>
                        <a:pt x="238" y="5"/>
                      </a:lnTo>
                      <a:lnTo>
                        <a:pt x="253" y="1"/>
                      </a:lnTo>
                      <a:lnTo>
                        <a:pt x="268" y="0"/>
                      </a:lnTo>
                      <a:lnTo>
                        <a:pt x="283" y="0"/>
                      </a:lnTo>
                      <a:lnTo>
                        <a:pt x="296" y="3"/>
                      </a:lnTo>
                      <a:lnTo>
                        <a:pt x="310" y="6"/>
                      </a:lnTo>
                      <a:lnTo>
                        <a:pt x="321" y="13"/>
                      </a:lnTo>
                      <a:lnTo>
                        <a:pt x="331" y="23"/>
                      </a:lnTo>
                      <a:lnTo>
                        <a:pt x="331" y="23"/>
                      </a:lnTo>
                      <a:close/>
                    </a:path>
                  </a:pathLst>
                </a:custGeom>
                <a:solidFill>
                  <a:srgbClr val="1A1A1A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30" name="Freeform 162"/>
                <p:cNvSpPr>
                  <a:spLocks/>
                </p:cNvSpPr>
                <p:nvPr/>
              </p:nvSpPr>
              <p:spPr bwMode="auto">
                <a:xfrm>
                  <a:off x="2557" y="816"/>
                  <a:ext cx="186" cy="185"/>
                </a:xfrm>
                <a:custGeom>
                  <a:avLst/>
                  <a:gdLst/>
                  <a:ahLst/>
                  <a:cxnLst>
                    <a:cxn ang="0">
                      <a:pos x="328" y="366"/>
                    </a:cxn>
                    <a:cxn ang="0">
                      <a:pos x="328" y="366"/>
                    </a:cxn>
                    <a:cxn ang="0">
                      <a:pos x="341" y="349"/>
                    </a:cxn>
                    <a:cxn ang="0">
                      <a:pos x="351" y="331"/>
                    </a:cxn>
                    <a:cxn ang="0">
                      <a:pos x="360" y="311"/>
                    </a:cxn>
                    <a:cxn ang="0">
                      <a:pos x="366" y="291"/>
                    </a:cxn>
                    <a:cxn ang="0">
                      <a:pos x="370" y="269"/>
                    </a:cxn>
                    <a:cxn ang="0">
                      <a:pos x="371" y="247"/>
                    </a:cxn>
                    <a:cxn ang="0">
                      <a:pos x="371" y="224"/>
                    </a:cxn>
                    <a:cxn ang="0">
                      <a:pos x="370" y="202"/>
                    </a:cxn>
                    <a:cxn ang="0">
                      <a:pos x="365" y="179"/>
                    </a:cxn>
                    <a:cxn ang="0">
                      <a:pos x="358" y="155"/>
                    </a:cxn>
                    <a:cxn ang="0">
                      <a:pos x="350" y="132"/>
                    </a:cxn>
                    <a:cxn ang="0">
                      <a:pos x="338" y="108"/>
                    </a:cxn>
                    <a:cxn ang="0">
                      <a:pos x="326" y="87"/>
                    </a:cxn>
                    <a:cxn ang="0">
                      <a:pos x="311" y="65"/>
                    </a:cxn>
                    <a:cxn ang="0">
                      <a:pos x="294" y="43"/>
                    </a:cxn>
                    <a:cxn ang="0">
                      <a:pos x="274" y="23"/>
                    </a:cxn>
                    <a:cxn ang="0">
                      <a:pos x="274" y="23"/>
                    </a:cxn>
                    <a:cxn ang="0">
                      <a:pos x="263" y="13"/>
                    </a:cxn>
                    <a:cxn ang="0">
                      <a:pos x="248" y="5"/>
                    </a:cxn>
                    <a:cxn ang="0">
                      <a:pos x="232" y="1"/>
                    </a:cxn>
                    <a:cxn ang="0">
                      <a:pos x="216" y="0"/>
                    </a:cxn>
                    <a:cxn ang="0">
                      <a:pos x="197" y="1"/>
                    </a:cxn>
                    <a:cxn ang="0">
                      <a:pos x="181" y="5"/>
                    </a:cxn>
                    <a:cxn ang="0">
                      <a:pos x="160" y="11"/>
                    </a:cxn>
                    <a:cxn ang="0">
                      <a:pos x="142" y="20"/>
                    </a:cxn>
                    <a:cxn ang="0">
                      <a:pos x="124" y="30"/>
                    </a:cxn>
                    <a:cxn ang="0">
                      <a:pos x="104" y="41"/>
                    </a:cxn>
                    <a:cxn ang="0">
                      <a:pos x="85" y="55"/>
                    </a:cxn>
                    <a:cxn ang="0">
                      <a:pos x="67" y="70"/>
                    </a:cxn>
                    <a:cxn ang="0">
                      <a:pos x="48" y="85"/>
                    </a:cxn>
                    <a:cxn ang="0">
                      <a:pos x="32" y="102"/>
                    </a:cxn>
                    <a:cxn ang="0">
                      <a:pos x="15" y="120"/>
                    </a:cxn>
                    <a:cxn ang="0">
                      <a:pos x="0" y="138"/>
                    </a:cxn>
                    <a:cxn ang="0">
                      <a:pos x="0" y="138"/>
                    </a:cxn>
                    <a:cxn ang="0">
                      <a:pos x="32" y="182"/>
                    </a:cxn>
                    <a:cxn ang="0">
                      <a:pos x="67" y="224"/>
                    </a:cxn>
                    <a:cxn ang="0">
                      <a:pos x="85" y="246"/>
                    </a:cxn>
                    <a:cxn ang="0">
                      <a:pos x="105" y="266"/>
                    </a:cxn>
                    <a:cxn ang="0">
                      <a:pos x="125" y="286"/>
                    </a:cxn>
                    <a:cxn ang="0">
                      <a:pos x="145" y="302"/>
                    </a:cxn>
                    <a:cxn ang="0">
                      <a:pos x="167" y="319"/>
                    </a:cxn>
                    <a:cxn ang="0">
                      <a:pos x="189" y="334"/>
                    </a:cxn>
                    <a:cxn ang="0">
                      <a:pos x="211" y="346"/>
                    </a:cxn>
                    <a:cxn ang="0">
                      <a:pos x="234" y="356"/>
                    </a:cxn>
                    <a:cxn ang="0">
                      <a:pos x="258" y="363"/>
                    </a:cxn>
                    <a:cxn ang="0">
                      <a:pos x="281" y="368"/>
                    </a:cxn>
                    <a:cxn ang="0">
                      <a:pos x="304" y="369"/>
                    </a:cxn>
                    <a:cxn ang="0">
                      <a:pos x="328" y="366"/>
                    </a:cxn>
                    <a:cxn ang="0">
                      <a:pos x="328" y="366"/>
                    </a:cxn>
                  </a:cxnLst>
                  <a:rect l="0" t="0" r="r" b="b"/>
                  <a:pathLst>
                    <a:path w="371" h="369">
                      <a:moveTo>
                        <a:pt x="328" y="366"/>
                      </a:moveTo>
                      <a:lnTo>
                        <a:pt x="328" y="366"/>
                      </a:lnTo>
                      <a:lnTo>
                        <a:pt x="341" y="349"/>
                      </a:lnTo>
                      <a:lnTo>
                        <a:pt x="351" y="331"/>
                      </a:lnTo>
                      <a:lnTo>
                        <a:pt x="360" y="311"/>
                      </a:lnTo>
                      <a:lnTo>
                        <a:pt x="366" y="291"/>
                      </a:lnTo>
                      <a:lnTo>
                        <a:pt x="370" y="269"/>
                      </a:lnTo>
                      <a:lnTo>
                        <a:pt x="371" y="247"/>
                      </a:lnTo>
                      <a:lnTo>
                        <a:pt x="371" y="224"/>
                      </a:lnTo>
                      <a:lnTo>
                        <a:pt x="370" y="202"/>
                      </a:lnTo>
                      <a:lnTo>
                        <a:pt x="365" y="179"/>
                      </a:lnTo>
                      <a:lnTo>
                        <a:pt x="358" y="155"/>
                      </a:lnTo>
                      <a:lnTo>
                        <a:pt x="350" y="132"/>
                      </a:lnTo>
                      <a:lnTo>
                        <a:pt x="338" y="108"/>
                      </a:lnTo>
                      <a:lnTo>
                        <a:pt x="326" y="87"/>
                      </a:lnTo>
                      <a:lnTo>
                        <a:pt x="311" y="65"/>
                      </a:lnTo>
                      <a:lnTo>
                        <a:pt x="294" y="43"/>
                      </a:lnTo>
                      <a:lnTo>
                        <a:pt x="274" y="23"/>
                      </a:lnTo>
                      <a:lnTo>
                        <a:pt x="274" y="23"/>
                      </a:lnTo>
                      <a:lnTo>
                        <a:pt x="263" y="13"/>
                      </a:lnTo>
                      <a:lnTo>
                        <a:pt x="248" y="5"/>
                      </a:lnTo>
                      <a:lnTo>
                        <a:pt x="232" y="1"/>
                      </a:lnTo>
                      <a:lnTo>
                        <a:pt x="216" y="0"/>
                      </a:lnTo>
                      <a:lnTo>
                        <a:pt x="197" y="1"/>
                      </a:lnTo>
                      <a:lnTo>
                        <a:pt x="181" y="5"/>
                      </a:lnTo>
                      <a:lnTo>
                        <a:pt x="160" y="11"/>
                      </a:lnTo>
                      <a:lnTo>
                        <a:pt x="142" y="20"/>
                      </a:lnTo>
                      <a:lnTo>
                        <a:pt x="124" y="30"/>
                      </a:lnTo>
                      <a:lnTo>
                        <a:pt x="104" y="41"/>
                      </a:lnTo>
                      <a:lnTo>
                        <a:pt x="85" y="55"/>
                      </a:lnTo>
                      <a:lnTo>
                        <a:pt x="67" y="70"/>
                      </a:lnTo>
                      <a:lnTo>
                        <a:pt x="48" y="85"/>
                      </a:lnTo>
                      <a:lnTo>
                        <a:pt x="32" y="102"/>
                      </a:lnTo>
                      <a:lnTo>
                        <a:pt x="15" y="120"/>
                      </a:lnTo>
                      <a:lnTo>
                        <a:pt x="0" y="138"/>
                      </a:lnTo>
                      <a:lnTo>
                        <a:pt x="0" y="138"/>
                      </a:lnTo>
                      <a:lnTo>
                        <a:pt x="32" y="182"/>
                      </a:lnTo>
                      <a:lnTo>
                        <a:pt x="67" y="224"/>
                      </a:lnTo>
                      <a:lnTo>
                        <a:pt x="85" y="246"/>
                      </a:lnTo>
                      <a:lnTo>
                        <a:pt x="105" y="266"/>
                      </a:lnTo>
                      <a:lnTo>
                        <a:pt x="125" y="286"/>
                      </a:lnTo>
                      <a:lnTo>
                        <a:pt x="145" y="302"/>
                      </a:lnTo>
                      <a:lnTo>
                        <a:pt x="167" y="319"/>
                      </a:lnTo>
                      <a:lnTo>
                        <a:pt x="189" y="334"/>
                      </a:lnTo>
                      <a:lnTo>
                        <a:pt x="211" y="346"/>
                      </a:lnTo>
                      <a:lnTo>
                        <a:pt x="234" y="356"/>
                      </a:lnTo>
                      <a:lnTo>
                        <a:pt x="258" y="363"/>
                      </a:lnTo>
                      <a:lnTo>
                        <a:pt x="281" y="368"/>
                      </a:lnTo>
                      <a:lnTo>
                        <a:pt x="304" y="369"/>
                      </a:lnTo>
                      <a:lnTo>
                        <a:pt x="328" y="366"/>
                      </a:lnTo>
                      <a:lnTo>
                        <a:pt x="328" y="366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31" name="Freeform 163"/>
                <p:cNvSpPr>
                  <a:spLocks/>
                </p:cNvSpPr>
                <p:nvPr/>
              </p:nvSpPr>
              <p:spPr bwMode="auto">
                <a:xfrm>
                  <a:off x="2535" y="823"/>
                  <a:ext cx="198" cy="197"/>
                </a:xfrm>
                <a:custGeom>
                  <a:avLst/>
                  <a:gdLst/>
                  <a:ahLst/>
                  <a:cxnLst>
                    <a:cxn ang="0">
                      <a:pos x="288" y="25"/>
                    </a:cxn>
                    <a:cxn ang="0">
                      <a:pos x="325" y="68"/>
                    </a:cxn>
                    <a:cxn ang="0">
                      <a:pos x="355" y="113"/>
                    </a:cxn>
                    <a:cxn ang="0">
                      <a:pos x="377" y="159"/>
                    </a:cxn>
                    <a:cxn ang="0">
                      <a:pos x="390" y="204"/>
                    </a:cxn>
                    <a:cxn ang="0">
                      <a:pos x="395" y="247"/>
                    </a:cxn>
                    <a:cxn ang="0">
                      <a:pos x="392" y="287"/>
                    </a:cxn>
                    <a:cxn ang="0">
                      <a:pos x="379" y="324"/>
                    </a:cxn>
                    <a:cxn ang="0">
                      <a:pos x="357" y="354"/>
                    </a:cxn>
                    <a:cxn ang="0">
                      <a:pos x="342" y="366"/>
                    </a:cxn>
                    <a:cxn ang="0">
                      <a:pos x="308" y="385"/>
                    </a:cxn>
                    <a:cxn ang="0">
                      <a:pos x="270" y="393"/>
                    </a:cxn>
                    <a:cxn ang="0">
                      <a:pos x="228" y="391"/>
                    </a:cxn>
                    <a:cxn ang="0">
                      <a:pos x="183" y="383"/>
                    </a:cxn>
                    <a:cxn ang="0">
                      <a:pos x="137" y="364"/>
                    </a:cxn>
                    <a:cxn ang="0">
                      <a:pos x="92" y="339"/>
                    </a:cxn>
                    <a:cxn ang="0">
                      <a:pos x="49" y="306"/>
                    </a:cxn>
                    <a:cxn ang="0">
                      <a:pos x="27" y="286"/>
                    </a:cxn>
                    <a:cxn ang="0">
                      <a:pos x="10" y="264"/>
                    </a:cxn>
                    <a:cxn ang="0">
                      <a:pos x="2" y="239"/>
                    </a:cxn>
                    <a:cxn ang="0">
                      <a:pos x="2" y="212"/>
                    </a:cxn>
                    <a:cxn ang="0">
                      <a:pos x="7" y="184"/>
                    </a:cxn>
                    <a:cxn ang="0">
                      <a:pos x="17" y="155"/>
                    </a:cxn>
                    <a:cxn ang="0">
                      <a:pos x="32" y="127"/>
                    </a:cxn>
                    <a:cxn ang="0">
                      <a:pos x="76" y="73"/>
                    </a:cxn>
                    <a:cxn ang="0">
                      <a:pos x="127" y="31"/>
                    </a:cxn>
                    <a:cxn ang="0">
                      <a:pos x="156" y="15"/>
                    </a:cxn>
                    <a:cxn ang="0">
                      <a:pos x="186" y="5"/>
                    </a:cxn>
                    <a:cxn ang="0">
                      <a:pos x="213" y="0"/>
                    </a:cxn>
                    <a:cxn ang="0">
                      <a:pos x="241" y="1"/>
                    </a:cxn>
                    <a:cxn ang="0">
                      <a:pos x="265" y="10"/>
                    </a:cxn>
                    <a:cxn ang="0">
                      <a:pos x="288" y="25"/>
                    </a:cxn>
                  </a:cxnLst>
                  <a:rect l="0" t="0" r="r" b="b"/>
                  <a:pathLst>
                    <a:path w="395" h="393">
                      <a:moveTo>
                        <a:pt x="288" y="25"/>
                      </a:moveTo>
                      <a:lnTo>
                        <a:pt x="288" y="25"/>
                      </a:lnTo>
                      <a:lnTo>
                        <a:pt x="307" y="46"/>
                      </a:lnTo>
                      <a:lnTo>
                        <a:pt x="325" y="68"/>
                      </a:lnTo>
                      <a:lnTo>
                        <a:pt x="342" y="90"/>
                      </a:lnTo>
                      <a:lnTo>
                        <a:pt x="355" y="113"/>
                      </a:lnTo>
                      <a:lnTo>
                        <a:pt x="367" y="135"/>
                      </a:lnTo>
                      <a:lnTo>
                        <a:pt x="377" y="159"/>
                      </a:lnTo>
                      <a:lnTo>
                        <a:pt x="384" y="182"/>
                      </a:lnTo>
                      <a:lnTo>
                        <a:pt x="390" y="204"/>
                      </a:lnTo>
                      <a:lnTo>
                        <a:pt x="394" y="226"/>
                      </a:lnTo>
                      <a:lnTo>
                        <a:pt x="395" y="247"/>
                      </a:lnTo>
                      <a:lnTo>
                        <a:pt x="394" y="267"/>
                      </a:lnTo>
                      <a:lnTo>
                        <a:pt x="392" y="287"/>
                      </a:lnTo>
                      <a:lnTo>
                        <a:pt x="385" y="306"/>
                      </a:lnTo>
                      <a:lnTo>
                        <a:pt x="379" y="324"/>
                      </a:lnTo>
                      <a:lnTo>
                        <a:pt x="369" y="339"/>
                      </a:lnTo>
                      <a:lnTo>
                        <a:pt x="357" y="354"/>
                      </a:lnTo>
                      <a:lnTo>
                        <a:pt x="357" y="354"/>
                      </a:lnTo>
                      <a:lnTo>
                        <a:pt x="342" y="366"/>
                      </a:lnTo>
                      <a:lnTo>
                        <a:pt x="327" y="376"/>
                      </a:lnTo>
                      <a:lnTo>
                        <a:pt x="308" y="385"/>
                      </a:lnTo>
                      <a:lnTo>
                        <a:pt x="290" y="390"/>
                      </a:lnTo>
                      <a:lnTo>
                        <a:pt x="270" y="393"/>
                      </a:lnTo>
                      <a:lnTo>
                        <a:pt x="250" y="393"/>
                      </a:lnTo>
                      <a:lnTo>
                        <a:pt x="228" y="391"/>
                      </a:lnTo>
                      <a:lnTo>
                        <a:pt x="206" y="388"/>
                      </a:lnTo>
                      <a:lnTo>
                        <a:pt x="183" y="383"/>
                      </a:lnTo>
                      <a:lnTo>
                        <a:pt x="161" y="374"/>
                      </a:lnTo>
                      <a:lnTo>
                        <a:pt x="137" y="364"/>
                      </a:lnTo>
                      <a:lnTo>
                        <a:pt x="114" y="353"/>
                      </a:lnTo>
                      <a:lnTo>
                        <a:pt x="92" y="339"/>
                      </a:lnTo>
                      <a:lnTo>
                        <a:pt x="71" y="323"/>
                      </a:lnTo>
                      <a:lnTo>
                        <a:pt x="49" y="306"/>
                      </a:lnTo>
                      <a:lnTo>
                        <a:pt x="27" y="286"/>
                      </a:lnTo>
                      <a:lnTo>
                        <a:pt x="27" y="286"/>
                      </a:lnTo>
                      <a:lnTo>
                        <a:pt x="19" y="276"/>
                      </a:lnTo>
                      <a:lnTo>
                        <a:pt x="10" y="264"/>
                      </a:lnTo>
                      <a:lnTo>
                        <a:pt x="5" y="251"/>
                      </a:lnTo>
                      <a:lnTo>
                        <a:pt x="2" y="239"/>
                      </a:lnTo>
                      <a:lnTo>
                        <a:pt x="0" y="226"/>
                      </a:lnTo>
                      <a:lnTo>
                        <a:pt x="2" y="212"/>
                      </a:lnTo>
                      <a:lnTo>
                        <a:pt x="4" y="197"/>
                      </a:lnTo>
                      <a:lnTo>
                        <a:pt x="7" y="184"/>
                      </a:lnTo>
                      <a:lnTo>
                        <a:pt x="10" y="169"/>
                      </a:lnTo>
                      <a:lnTo>
                        <a:pt x="17" y="155"/>
                      </a:lnTo>
                      <a:lnTo>
                        <a:pt x="24" y="140"/>
                      </a:lnTo>
                      <a:lnTo>
                        <a:pt x="32" y="127"/>
                      </a:lnTo>
                      <a:lnTo>
                        <a:pt x="52" y="98"/>
                      </a:lnTo>
                      <a:lnTo>
                        <a:pt x="76" y="73"/>
                      </a:lnTo>
                      <a:lnTo>
                        <a:pt x="101" y="50"/>
                      </a:lnTo>
                      <a:lnTo>
                        <a:pt x="127" y="31"/>
                      </a:lnTo>
                      <a:lnTo>
                        <a:pt x="143" y="23"/>
                      </a:lnTo>
                      <a:lnTo>
                        <a:pt x="156" y="15"/>
                      </a:lnTo>
                      <a:lnTo>
                        <a:pt x="171" y="10"/>
                      </a:lnTo>
                      <a:lnTo>
                        <a:pt x="186" y="5"/>
                      </a:lnTo>
                      <a:lnTo>
                        <a:pt x="199" y="1"/>
                      </a:lnTo>
                      <a:lnTo>
                        <a:pt x="213" y="0"/>
                      </a:lnTo>
                      <a:lnTo>
                        <a:pt x="228" y="0"/>
                      </a:lnTo>
                      <a:lnTo>
                        <a:pt x="241" y="1"/>
                      </a:lnTo>
                      <a:lnTo>
                        <a:pt x="253" y="5"/>
                      </a:lnTo>
                      <a:lnTo>
                        <a:pt x="265" y="10"/>
                      </a:lnTo>
                      <a:lnTo>
                        <a:pt x="276" y="16"/>
                      </a:lnTo>
                      <a:lnTo>
                        <a:pt x="288" y="25"/>
                      </a:lnTo>
                      <a:lnTo>
                        <a:pt x="288" y="25"/>
                      </a:lnTo>
                      <a:close/>
                    </a:path>
                  </a:pathLst>
                </a:custGeom>
                <a:solidFill>
                  <a:srgbClr val="D59F45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32" name="Freeform 164"/>
                <p:cNvSpPr>
                  <a:spLocks/>
                </p:cNvSpPr>
                <p:nvPr/>
              </p:nvSpPr>
              <p:spPr bwMode="auto">
                <a:xfrm>
                  <a:off x="2611" y="823"/>
                  <a:ext cx="122" cy="184"/>
                </a:xfrm>
                <a:custGeom>
                  <a:avLst/>
                  <a:gdLst/>
                  <a:ahLst/>
                  <a:cxnLst>
                    <a:cxn ang="0">
                      <a:pos x="189" y="366"/>
                    </a:cxn>
                    <a:cxn ang="0">
                      <a:pos x="189" y="366"/>
                    </a:cxn>
                    <a:cxn ang="0">
                      <a:pos x="204" y="354"/>
                    </a:cxn>
                    <a:cxn ang="0">
                      <a:pos x="204" y="354"/>
                    </a:cxn>
                    <a:cxn ang="0">
                      <a:pos x="216" y="339"/>
                    </a:cxn>
                    <a:cxn ang="0">
                      <a:pos x="226" y="324"/>
                    </a:cxn>
                    <a:cxn ang="0">
                      <a:pos x="232" y="306"/>
                    </a:cxn>
                    <a:cxn ang="0">
                      <a:pos x="239" y="287"/>
                    </a:cxn>
                    <a:cxn ang="0">
                      <a:pos x="241" y="267"/>
                    </a:cxn>
                    <a:cxn ang="0">
                      <a:pos x="242" y="247"/>
                    </a:cxn>
                    <a:cxn ang="0">
                      <a:pos x="241" y="226"/>
                    </a:cxn>
                    <a:cxn ang="0">
                      <a:pos x="237" y="204"/>
                    </a:cxn>
                    <a:cxn ang="0">
                      <a:pos x="231" y="182"/>
                    </a:cxn>
                    <a:cxn ang="0">
                      <a:pos x="224" y="159"/>
                    </a:cxn>
                    <a:cxn ang="0">
                      <a:pos x="214" y="135"/>
                    </a:cxn>
                    <a:cxn ang="0">
                      <a:pos x="202" y="113"/>
                    </a:cxn>
                    <a:cxn ang="0">
                      <a:pos x="189" y="90"/>
                    </a:cxn>
                    <a:cxn ang="0">
                      <a:pos x="172" y="68"/>
                    </a:cxn>
                    <a:cxn ang="0">
                      <a:pos x="154" y="46"/>
                    </a:cxn>
                    <a:cxn ang="0">
                      <a:pos x="135" y="25"/>
                    </a:cxn>
                    <a:cxn ang="0">
                      <a:pos x="135" y="25"/>
                    </a:cxn>
                    <a:cxn ang="0">
                      <a:pos x="120" y="15"/>
                    </a:cxn>
                    <a:cxn ang="0">
                      <a:pos x="105" y="6"/>
                    </a:cxn>
                    <a:cxn ang="0">
                      <a:pos x="90" y="1"/>
                    </a:cxn>
                    <a:cxn ang="0">
                      <a:pos x="73" y="0"/>
                    </a:cxn>
                    <a:cxn ang="0">
                      <a:pos x="55" y="0"/>
                    </a:cxn>
                    <a:cxn ang="0">
                      <a:pos x="36" y="3"/>
                    </a:cxn>
                    <a:cxn ang="0">
                      <a:pos x="18" y="10"/>
                    </a:cxn>
                    <a:cxn ang="0">
                      <a:pos x="0" y="16"/>
                    </a:cxn>
                    <a:cxn ang="0">
                      <a:pos x="0" y="16"/>
                    </a:cxn>
                    <a:cxn ang="0">
                      <a:pos x="0" y="45"/>
                    </a:cxn>
                    <a:cxn ang="0">
                      <a:pos x="0" y="75"/>
                    </a:cxn>
                    <a:cxn ang="0">
                      <a:pos x="3" y="105"/>
                    </a:cxn>
                    <a:cxn ang="0">
                      <a:pos x="8" y="135"/>
                    </a:cxn>
                    <a:cxn ang="0">
                      <a:pos x="13" y="165"/>
                    </a:cxn>
                    <a:cxn ang="0">
                      <a:pos x="21" y="195"/>
                    </a:cxn>
                    <a:cxn ang="0">
                      <a:pos x="31" y="224"/>
                    </a:cxn>
                    <a:cxn ang="0">
                      <a:pos x="41" y="251"/>
                    </a:cxn>
                    <a:cxn ang="0">
                      <a:pos x="55" y="276"/>
                    </a:cxn>
                    <a:cxn ang="0">
                      <a:pos x="70" y="299"/>
                    </a:cxn>
                    <a:cxn ang="0">
                      <a:pos x="85" y="319"/>
                    </a:cxn>
                    <a:cxn ang="0">
                      <a:pos x="103" y="336"/>
                    </a:cxn>
                    <a:cxn ang="0">
                      <a:pos x="122" y="351"/>
                    </a:cxn>
                    <a:cxn ang="0">
                      <a:pos x="132" y="356"/>
                    </a:cxn>
                    <a:cxn ang="0">
                      <a:pos x="144" y="361"/>
                    </a:cxn>
                    <a:cxn ang="0">
                      <a:pos x="154" y="364"/>
                    </a:cxn>
                    <a:cxn ang="0">
                      <a:pos x="165" y="366"/>
                    </a:cxn>
                    <a:cxn ang="0">
                      <a:pos x="177" y="366"/>
                    </a:cxn>
                    <a:cxn ang="0">
                      <a:pos x="189" y="366"/>
                    </a:cxn>
                    <a:cxn ang="0">
                      <a:pos x="189" y="366"/>
                    </a:cxn>
                  </a:cxnLst>
                  <a:rect l="0" t="0" r="r" b="b"/>
                  <a:pathLst>
                    <a:path w="242" h="366">
                      <a:moveTo>
                        <a:pt x="189" y="366"/>
                      </a:moveTo>
                      <a:lnTo>
                        <a:pt x="189" y="366"/>
                      </a:lnTo>
                      <a:lnTo>
                        <a:pt x="204" y="354"/>
                      </a:lnTo>
                      <a:lnTo>
                        <a:pt x="204" y="354"/>
                      </a:lnTo>
                      <a:lnTo>
                        <a:pt x="216" y="339"/>
                      </a:lnTo>
                      <a:lnTo>
                        <a:pt x="226" y="324"/>
                      </a:lnTo>
                      <a:lnTo>
                        <a:pt x="232" y="306"/>
                      </a:lnTo>
                      <a:lnTo>
                        <a:pt x="239" y="287"/>
                      </a:lnTo>
                      <a:lnTo>
                        <a:pt x="241" y="267"/>
                      </a:lnTo>
                      <a:lnTo>
                        <a:pt x="242" y="247"/>
                      </a:lnTo>
                      <a:lnTo>
                        <a:pt x="241" y="226"/>
                      </a:lnTo>
                      <a:lnTo>
                        <a:pt x="237" y="204"/>
                      </a:lnTo>
                      <a:lnTo>
                        <a:pt x="231" y="182"/>
                      </a:lnTo>
                      <a:lnTo>
                        <a:pt x="224" y="159"/>
                      </a:lnTo>
                      <a:lnTo>
                        <a:pt x="214" y="135"/>
                      </a:lnTo>
                      <a:lnTo>
                        <a:pt x="202" y="113"/>
                      </a:lnTo>
                      <a:lnTo>
                        <a:pt x="189" y="90"/>
                      </a:lnTo>
                      <a:lnTo>
                        <a:pt x="172" y="68"/>
                      </a:lnTo>
                      <a:lnTo>
                        <a:pt x="154" y="46"/>
                      </a:lnTo>
                      <a:lnTo>
                        <a:pt x="135" y="25"/>
                      </a:lnTo>
                      <a:lnTo>
                        <a:pt x="135" y="25"/>
                      </a:lnTo>
                      <a:lnTo>
                        <a:pt x="120" y="15"/>
                      </a:lnTo>
                      <a:lnTo>
                        <a:pt x="105" y="6"/>
                      </a:lnTo>
                      <a:lnTo>
                        <a:pt x="90" y="1"/>
                      </a:lnTo>
                      <a:lnTo>
                        <a:pt x="73" y="0"/>
                      </a:lnTo>
                      <a:lnTo>
                        <a:pt x="55" y="0"/>
                      </a:lnTo>
                      <a:lnTo>
                        <a:pt x="36" y="3"/>
                      </a:lnTo>
                      <a:lnTo>
                        <a:pt x="18" y="10"/>
                      </a:lnTo>
                      <a:lnTo>
                        <a:pt x="0" y="16"/>
                      </a:lnTo>
                      <a:lnTo>
                        <a:pt x="0" y="16"/>
                      </a:lnTo>
                      <a:lnTo>
                        <a:pt x="0" y="45"/>
                      </a:lnTo>
                      <a:lnTo>
                        <a:pt x="0" y="75"/>
                      </a:lnTo>
                      <a:lnTo>
                        <a:pt x="3" y="105"/>
                      </a:lnTo>
                      <a:lnTo>
                        <a:pt x="8" y="135"/>
                      </a:lnTo>
                      <a:lnTo>
                        <a:pt x="13" y="165"/>
                      </a:lnTo>
                      <a:lnTo>
                        <a:pt x="21" y="195"/>
                      </a:lnTo>
                      <a:lnTo>
                        <a:pt x="31" y="224"/>
                      </a:lnTo>
                      <a:lnTo>
                        <a:pt x="41" y="251"/>
                      </a:lnTo>
                      <a:lnTo>
                        <a:pt x="55" y="276"/>
                      </a:lnTo>
                      <a:lnTo>
                        <a:pt x="70" y="299"/>
                      </a:lnTo>
                      <a:lnTo>
                        <a:pt x="85" y="319"/>
                      </a:lnTo>
                      <a:lnTo>
                        <a:pt x="103" y="336"/>
                      </a:lnTo>
                      <a:lnTo>
                        <a:pt x="122" y="351"/>
                      </a:lnTo>
                      <a:lnTo>
                        <a:pt x="132" y="356"/>
                      </a:lnTo>
                      <a:lnTo>
                        <a:pt x="144" y="361"/>
                      </a:lnTo>
                      <a:lnTo>
                        <a:pt x="154" y="364"/>
                      </a:lnTo>
                      <a:lnTo>
                        <a:pt x="165" y="366"/>
                      </a:lnTo>
                      <a:lnTo>
                        <a:pt x="177" y="366"/>
                      </a:lnTo>
                      <a:lnTo>
                        <a:pt x="189" y="366"/>
                      </a:lnTo>
                      <a:lnTo>
                        <a:pt x="189" y="366"/>
                      </a:lnTo>
                      <a:close/>
                    </a:path>
                  </a:pathLst>
                </a:custGeom>
                <a:solidFill>
                  <a:srgbClr val="E7BE4A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33" name="Freeform 165"/>
                <p:cNvSpPr>
                  <a:spLocks/>
                </p:cNvSpPr>
                <p:nvPr/>
              </p:nvSpPr>
              <p:spPr bwMode="auto">
                <a:xfrm>
                  <a:off x="2535" y="832"/>
                  <a:ext cx="171" cy="188"/>
                </a:xfrm>
                <a:custGeom>
                  <a:avLst/>
                  <a:gdLst/>
                  <a:ahLst/>
                  <a:cxnLst>
                    <a:cxn ang="0">
                      <a:pos x="153" y="0"/>
                    </a:cxn>
                    <a:cxn ang="0">
                      <a:pos x="153" y="0"/>
                    </a:cxn>
                    <a:cxn ang="0">
                      <a:pos x="134" y="12"/>
                    </a:cxn>
                    <a:cxn ang="0">
                      <a:pos x="114" y="24"/>
                    </a:cxn>
                    <a:cxn ang="0">
                      <a:pos x="96" y="39"/>
                    </a:cxn>
                    <a:cxn ang="0">
                      <a:pos x="79" y="54"/>
                    </a:cxn>
                    <a:cxn ang="0">
                      <a:pos x="62" y="71"/>
                    </a:cxn>
                    <a:cxn ang="0">
                      <a:pos x="47" y="89"/>
                    </a:cxn>
                    <a:cxn ang="0">
                      <a:pos x="35" y="107"/>
                    </a:cxn>
                    <a:cxn ang="0">
                      <a:pos x="24" y="126"/>
                    </a:cxn>
                    <a:cxn ang="0">
                      <a:pos x="14" y="146"/>
                    </a:cxn>
                    <a:cxn ang="0">
                      <a:pos x="7" y="166"/>
                    </a:cxn>
                    <a:cxn ang="0">
                      <a:pos x="2" y="184"/>
                    </a:cxn>
                    <a:cxn ang="0">
                      <a:pos x="0" y="203"/>
                    </a:cxn>
                    <a:cxn ang="0">
                      <a:pos x="2" y="221"/>
                    </a:cxn>
                    <a:cxn ang="0">
                      <a:pos x="7" y="240"/>
                    </a:cxn>
                    <a:cxn ang="0">
                      <a:pos x="15" y="255"/>
                    </a:cxn>
                    <a:cxn ang="0">
                      <a:pos x="27" y="270"/>
                    </a:cxn>
                    <a:cxn ang="0">
                      <a:pos x="27" y="270"/>
                    </a:cxn>
                    <a:cxn ang="0">
                      <a:pos x="47" y="288"/>
                    </a:cxn>
                    <a:cxn ang="0">
                      <a:pos x="67" y="305"/>
                    </a:cxn>
                    <a:cxn ang="0">
                      <a:pos x="87" y="320"/>
                    </a:cxn>
                    <a:cxn ang="0">
                      <a:pos x="109" y="333"/>
                    </a:cxn>
                    <a:cxn ang="0">
                      <a:pos x="131" y="345"/>
                    </a:cxn>
                    <a:cxn ang="0">
                      <a:pos x="153" y="355"/>
                    </a:cxn>
                    <a:cxn ang="0">
                      <a:pos x="174" y="363"/>
                    </a:cxn>
                    <a:cxn ang="0">
                      <a:pos x="194" y="370"/>
                    </a:cxn>
                    <a:cxn ang="0">
                      <a:pos x="216" y="374"/>
                    </a:cxn>
                    <a:cxn ang="0">
                      <a:pos x="236" y="377"/>
                    </a:cxn>
                    <a:cxn ang="0">
                      <a:pos x="256" y="377"/>
                    </a:cxn>
                    <a:cxn ang="0">
                      <a:pos x="275" y="375"/>
                    </a:cxn>
                    <a:cxn ang="0">
                      <a:pos x="293" y="372"/>
                    </a:cxn>
                    <a:cxn ang="0">
                      <a:pos x="312" y="367"/>
                    </a:cxn>
                    <a:cxn ang="0">
                      <a:pos x="327" y="360"/>
                    </a:cxn>
                    <a:cxn ang="0">
                      <a:pos x="342" y="350"/>
                    </a:cxn>
                    <a:cxn ang="0">
                      <a:pos x="342" y="350"/>
                    </a:cxn>
                    <a:cxn ang="0">
                      <a:pos x="330" y="350"/>
                    </a:cxn>
                    <a:cxn ang="0">
                      <a:pos x="318" y="350"/>
                    </a:cxn>
                    <a:cxn ang="0">
                      <a:pos x="307" y="348"/>
                    </a:cxn>
                    <a:cxn ang="0">
                      <a:pos x="297" y="345"/>
                    </a:cxn>
                    <a:cxn ang="0">
                      <a:pos x="285" y="340"/>
                    </a:cxn>
                    <a:cxn ang="0">
                      <a:pos x="275" y="335"/>
                    </a:cxn>
                    <a:cxn ang="0">
                      <a:pos x="256" y="320"/>
                    </a:cxn>
                    <a:cxn ang="0">
                      <a:pos x="238" y="303"/>
                    </a:cxn>
                    <a:cxn ang="0">
                      <a:pos x="223" y="283"/>
                    </a:cxn>
                    <a:cxn ang="0">
                      <a:pos x="208" y="260"/>
                    </a:cxn>
                    <a:cxn ang="0">
                      <a:pos x="194" y="235"/>
                    </a:cxn>
                    <a:cxn ang="0">
                      <a:pos x="184" y="208"/>
                    </a:cxn>
                    <a:cxn ang="0">
                      <a:pos x="174" y="179"/>
                    </a:cxn>
                    <a:cxn ang="0">
                      <a:pos x="166" y="149"/>
                    </a:cxn>
                    <a:cxn ang="0">
                      <a:pos x="161" y="119"/>
                    </a:cxn>
                    <a:cxn ang="0">
                      <a:pos x="156" y="89"/>
                    </a:cxn>
                    <a:cxn ang="0">
                      <a:pos x="153" y="59"/>
                    </a:cxn>
                    <a:cxn ang="0">
                      <a:pos x="153" y="29"/>
                    </a:cxn>
                    <a:cxn ang="0">
                      <a:pos x="153" y="0"/>
                    </a:cxn>
                    <a:cxn ang="0">
                      <a:pos x="153" y="0"/>
                    </a:cxn>
                  </a:cxnLst>
                  <a:rect l="0" t="0" r="r" b="b"/>
                  <a:pathLst>
                    <a:path w="342" h="377">
                      <a:moveTo>
                        <a:pt x="153" y="0"/>
                      </a:moveTo>
                      <a:lnTo>
                        <a:pt x="153" y="0"/>
                      </a:lnTo>
                      <a:lnTo>
                        <a:pt x="134" y="12"/>
                      </a:lnTo>
                      <a:lnTo>
                        <a:pt x="114" y="24"/>
                      </a:lnTo>
                      <a:lnTo>
                        <a:pt x="96" y="39"/>
                      </a:lnTo>
                      <a:lnTo>
                        <a:pt x="79" y="54"/>
                      </a:lnTo>
                      <a:lnTo>
                        <a:pt x="62" y="71"/>
                      </a:lnTo>
                      <a:lnTo>
                        <a:pt x="47" y="89"/>
                      </a:lnTo>
                      <a:lnTo>
                        <a:pt x="35" y="107"/>
                      </a:lnTo>
                      <a:lnTo>
                        <a:pt x="24" y="126"/>
                      </a:lnTo>
                      <a:lnTo>
                        <a:pt x="14" y="146"/>
                      </a:lnTo>
                      <a:lnTo>
                        <a:pt x="7" y="166"/>
                      </a:lnTo>
                      <a:lnTo>
                        <a:pt x="2" y="184"/>
                      </a:lnTo>
                      <a:lnTo>
                        <a:pt x="0" y="203"/>
                      </a:lnTo>
                      <a:lnTo>
                        <a:pt x="2" y="221"/>
                      </a:lnTo>
                      <a:lnTo>
                        <a:pt x="7" y="240"/>
                      </a:lnTo>
                      <a:lnTo>
                        <a:pt x="15" y="255"/>
                      </a:lnTo>
                      <a:lnTo>
                        <a:pt x="27" y="270"/>
                      </a:lnTo>
                      <a:lnTo>
                        <a:pt x="27" y="270"/>
                      </a:lnTo>
                      <a:lnTo>
                        <a:pt x="47" y="288"/>
                      </a:lnTo>
                      <a:lnTo>
                        <a:pt x="67" y="305"/>
                      </a:lnTo>
                      <a:lnTo>
                        <a:pt x="87" y="320"/>
                      </a:lnTo>
                      <a:lnTo>
                        <a:pt x="109" y="333"/>
                      </a:lnTo>
                      <a:lnTo>
                        <a:pt x="131" y="345"/>
                      </a:lnTo>
                      <a:lnTo>
                        <a:pt x="153" y="355"/>
                      </a:lnTo>
                      <a:lnTo>
                        <a:pt x="174" y="363"/>
                      </a:lnTo>
                      <a:lnTo>
                        <a:pt x="194" y="370"/>
                      </a:lnTo>
                      <a:lnTo>
                        <a:pt x="216" y="374"/>
                      </a:lnTo>
                      <a:lnTo>
                        <a:pt x="236" y="377"/>
                      </a:lnTo>
                      <a:lnTo>
                        <a:pt x="256" y="377"/>
                      </a:lnTo>
                      <a:lnTo>
                        <a:pt x="275" y="375"/>
                      </a:lnTo>
                      <a:lnTo>
                        <a:pt x="293" y="372"/>
                      </a:lnTo>
                      <a:lnTo>
                        <a:pt x="312" y="367"/>
                      </a:lnTo>
                      <a:lnTo>
                        <a:pt x="327" y="360"/>
                      </a:lnTo>
                      <a:lnTo>
                        <a:pt x="342" y="350"/>
                      </a:lnTo>
                      <a:lnTo>
                        <a:pt x="342" y="350"/>
                      </a:lnTo>
                      <a:lnTo>
                        <a:pt x="330" y="350"/>
                      </a:lnTo>
                      <a:lnTo>
                        <a:pt x="318" y="350"/>
                      </a:lnTo>
                      <a:lnTo>
                        <a:pt x="307" y="348"/>
                      </a:lnTo>
                      <a:lnTo>
                        <a:pt x="297" y="345"/>
                      </a:lnTo>
                      <a:lnTo>
                        <a:pt x="285" y="340"/>
                      </a:lnTo>
                      <a:lnTo>
                        <a:pt x="275" y="335"/>
                      </a:lnTo>
                      <a:lnTo>
                        <a:pt x="256" y="320"/>
                      </a:lnTo>
                      <a:lnTo>
                        <a:pt x="238" y="303"/>
                      </a:lnTo>
                      <a:lnTo>
                        <a:pt x="223" y="283"/>
                      </a:lnTo>
                      <a:lnTo>
                        <a:pt x="208" y="260"/>
                      </a:lnTo>
                      <a:lnTo>
                        <a:pt x="194" y="235"/>
                      </a:lnTo>
                      <a:lnTo>
                        <a:pt x="184" y="208"/>
                      </a:lnTo>
                      <a:lnTo>
                        <a:pt x="174" y="179"/>
                      </a:lnTo>
                      <a:lnTo>
                        <a:pt x="166" y="149"/>
                      </a:lnTo>
                      <a:lnTo>
                        <a:pt x="161" y="119"/>
                      </a:lnTo>
                      <a:lnTo>
                        <a:pt x="156" y="89"/>
                      </a:lnTo>
                      <a:lnTo>
                        <a:pt x="153" y="59"/>
                      </a:lnTo>
                      <a:lnTo>
                        <a:pt x="153" y="29"/>
                      </a:lnTo>
                      <a:lnTo>
                        <a:pt x="153" y="0"/>
                      </a:lnTo>
                      <a:lnTo>
                        <a:pt x="153" y="0"/>
                      </a:lnTo>
                      <a:close/>
                    </a:path>
                  </a:pathLst>
                </a:custGeom>
                <a:solidFill>
                  <a:srgbClr val="D5913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34" name="Freeform 166"/>
                <p:cNvSpPr>
                  <a:spLocks/>
                </p:cNvSpPr>
                <p:nvPr/>
              </p:nvSpPr>
              <p:spPr bwMode="auto">
                <a:xfrm>
                  <a:off x="2352" y="931"/>
                  <a:ext cx="239" cy="138"/>
                </a:xfrm>
                <a:custGeom>
                  <a:avLst/>
                  <a:gdLst/>
                  <a:ahLst/>
                  <a:cxnLst>
                    <a:cxn ang="0">
                      <a:pos x="46" y="149"/>
                    </a:cxn>
                    <a:cxn ang="0">
                      <a:pos x="46" y="149"/>
                    </a:cxn>
                    <a:cxn ang="0">
                      <a:pos x="129" y="233"/>
                    </a:cxn>
                    <a:cxn ang="0">
                      <a:pos x="129" y="233"/>
                    </a:cxn>
                    <a:cxn ang="0">
                      <a:pos x="143" y="245"/>
                    </a:cxn>
                    <a:cxn ang="0">
                      <a:pos x="158" y="255"/>
                    </a:cxn>
                    <a:cxn ang="0">
                      <a:pos x="175" y="263"/>
                    </a:cxn>
                    <a:cxn ang="0">
                      <a:pos x="193" y="270"/>
                    </a:cxn>
                    <a:cxn ang="0">
                      <a:pos x="213" y="273"/>
                    </a:cxn>
                    <a:cxn ang="0">
                      <a:pos x="233" y="277"/>
                    </a:cxn>
                    <a:cxn ang="0">
                      <a:pos x="255" y="277"/>
                    </a:cxn>
                    <a:cxn ang="0">
                      <a:pos x="277" y="277"/>
                    </a:cxn>
                    <a:cxn ang="0">
                      <a:pos x="300" y="273"/>
                    </a:cxn>
                    <a:cxn ang="0">
                      <a:pos x="325" y="268"/>
                    </a:cxn>
                    <a:cxn ang="0">
                      <a:pos x="349" y="262"/>
                    </a:cxn>
                    <a:cxn ang="0">
                      <a:pos x="374" y="253"/>
                    </a:cxn>
                    <a:cxn ang="0">
                      <a:pos x="401" y="243"/>
                    </a:cxn>
                    <a:cxn ang="0">
                      <a:pos x="426" y="231"/>
                    </a:cxn>
                    <a:cxn ang="0">
                      <a:pos x="453" y="220"/>
                    </a:cxn>
                    <a:cxn ang="0">
                      <a:pos x="479" y="205"/>
                    </a:cxn>
                    <a:cxn ang="0">
                      <a:pos x="479" y="205"/>
                    </a:cxn>
                    <a:cxn ang="0">
                      <a:pos x="451" y="201"/>
                    </a:cxn>
                    <a:cxn ang="0">
                      <a:pos x="421" y="195"/>
                    </a:cxn>
                    <a:cxn ang="0">
                      <a:pos x="389" y="188"/>
                    </a:cxn>
                    <a:cxn ang="0">
                      <a:pos x="357" y="178"/>
                    </a:cxn>
                    <a:cxn ang="0">
                      <a:pos x="324" y="166"/>
                    </a:cxn>
                    <a:cxn ang="0">
                      <a:pos x="290" y="153"/>
                    </a:cxn>
                    <a:cxn ang="0">
                      <a:pos x="223" y="123"/>
                    </a:cxn>
                    <a:cxn ang="0">
                      <a:pos x="160" y="91"/>
                    </a:cxn>
                    <a:cxn ang="0">
                      <a:pos x="99" y="57"/>
                    </a:cxn>
                    <a:cxn ang="0">
                      <a:pos x="46" y="27"/>
                    </a:cxn>
                    <a:cxn ang="0">
                      <a:pos x="2" y="0"/>
                    </a:cxn>
                    <a:cxn ang="0">
                      <a:pos x="2" y="0"/>
                    </a:cxn>
                    <a:cxn ang="0">
                      <a:pos x="0" y="22"/>
                    </a:cxn>
                    <a:cxn ang="0">
                      <a:pos x="2" y="44"/>
                    </a:cxn>
                    <a:cxn ang="0">
                      <a:pos x="4" y="64"/>
                    </a:cxn>
                    <a:cxn ang="0">
                      <a:pos x="9" y="84"/>
                    </a:cxn>
                    <a:cxn ang="0">
                      <a:pos x="14" y="103"/>
                    </a:cxn>
                    <a:cxn ang="0">
                      <a:pos x="22" y="119"/>
                    </a:cxn>
                    <a:cxn ang="0">
                      <a:pos x="32" y="134"/>
                    </a:cxn>
                    <a:cxn ang="0">
                      <a:pos x="46" y="149"/>
                    </a:cxn>
                    <a:cxn ang="0">
                      <a:pos x="46" y="149"/>
                    </a:cxn>
                  </a:cxnLst>
                  <a:rect l="0" t="0" r="r" b="b"/>
                  <a:pathLst>
                    <a:path w="479" h="277">
                      <a:moveTo>
                        <a:pt x="46" y="149"/>
                      </a:moveTo>
                      <a:lnTo>
                        <a:pt x="46" y="149"/>
                      </a:lnTo>
                      <a:lnTo>
                        <a:pt x="129" y="233"/>
                      </a:lnTo>
                      <a:lnTo>
                        <a:pt x="129" y="233"/>
                      </a:lnTo>
                      <a:lnTo>
                        <a:pt x="143" y="245"/>
                      </a:lnTo>
                      <a:lnTo>
                        <a:pt x="158" y="255"/>
                      </a:lnTo>
                      <a:lnTo>
                        <a:pt x="175" y="263"/>
                      </a:lnTo>
                      <a:lnTo>
                        <a:pt x="193" y="270"/>
                      </a:lnTo>
                      <a:lnTo>
                        <a:pt x="213" y="273"/>
                      </a:lnTo>
                      <a:lnTo>
                        <a:pt x="233" y="277"/>
                      </a:lnTo>
                      <a:lnTo>
                        <a:pt x="255" y="277"/>
                      </a:lnTo>
                      <a:lnTo>
                        <a:pt x="277" y="277"/>
                      </a:lnTo>
                      <a:lnTo>
                        <a:pt x="300" y="273"/>
                      </a:lnTo>
                      <a:lnTo>
                        <a:pt x="325" y="268"/>
                      </a:lnTo>
                      <a:lnTo>
                        <a:pt x="349" y="262"/>
                      </a:lnTo>
                      <a:lnTo>
                        <a:pt x="374" y="253"/>
                      </a:lnTo>
                      <a:lnTo>
                        <a:pt x="401" y="243"/>
                      </a:lnTo>
                      <a:lnTo>
                        <a:pt x="426" y="231"/>
                      </a:lnTo>
                      <a:lnTo>
                        <a:pt x="453" y="220"/>
                      </a:lnTo>
                      <a:lnTo>
                        <a:pt x="479" y="205"/>
                      </a:lnTo>
                      <a:lnTo>
                        <a:pt x="479" y="205"/>
                      </a:lnTo>
                      <a:lnTo>
                        <a:pt x="451" y="201"/>
                      </a:lnTo>
                      <a:lnTo>
                        <a:pt x="421" y="195"/>
                      </a:lnTo>
                      <a:lnTo>
                        <a:pt x="389" y="188"/>
                      </a:lnTo>
                      <a:lnTo>
                        <a:pt x="357" y="178"/>
                      </a:lnTo>
                      <a:lnTo>
                        <a:pt x="324" y="166"/>
                      </a:lnTo>
                      <a:lnTo>
                        <a:pt x="290" y="153"/>
                      </a:lnTo>
                      <a:lnTo>
                        <a:pt x="223" y="123"/>
                      </a:lnTo>
                      <a:lnTo>
                        <a:pt x="160" y="91"/>
                      </a:lnTo>
                      <a:lnTo>
                        <a:pt x="99" y="57"/>
                      </a:lnTo>
                      <a:lnTo>
                        <a:pt x="46" y="27"/>
                      </a:lnTo>
                      <a:lnTo>
                        <a:pt x="2" y="0"/>
                      </a:lnTo>
                      <a:lnTo>
                        <a:pt x="2" y="0"/>
                      </a:lnTo>
                      <a:lnTo>
                        <a:pt x="0" y="22"/>
                      </a:lnTo>
                      <a:lnTo>
                        <a:pt x="2" y="44"/>
                      </a:lnTo>
                      <a:lnTo>
                        <a:pt x="4" y="64"/>
                      </a:lnTo>
                      <a:lnTo>
                        <a:pt x="9" y="84"/>
                      </a:lnTo>
                      <a:lnTo>
                        <a:pt x="14" y="103"/>
                      </a:lnTo>
                      <a:lnTo>
                        <a:pt x="22" y="119"/>
                      </a:lnTo>
                      <a:lnTo>
                        <a:pt x="32" y="134"/>
                      </a:lnTo>
                      <a:lnTo>
                        <a:pt x="46" y="149"/>
                      </a:lnTo>
                      <a:lnTo>
                        <a:pt x="46" y="149"/>
                      </a:lnTo>
                      <a:close/>
                    </a:path>
                  </a:pathLst>
                </a:custGeom>
                <a:solidFill>
                  <a:srgbClr val="0D0D0D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35" name="Freeform 167"/>
                <p:cNvSpPr>
                  <a:spLocks/>
                </p:cNvSpPr>
                <p:nvPr/>
              </p:nvSpPr>
              <p:spPr bwMode="auto">
                <a:xfrm>
                  <a:off x="2455" y="643"/>
                  <a:ext cx="324" cy="325"/>
                </a:xfrm>
                <a:custGeom>
                  <a:avLst/>
                  <a:gdLst/>
                  <a:ahLst/>
                  <a:cxnLst>
                    <a:cxn ang="0">
                      <a:pos x="605" y="129"/>
                    </a:cxn>
                    <a:cxn ang="0">
                      <a:pos x="521" y="45"/>
                    </a:cxn>
                    <a:cxn ang="0">
                      <a:pos x="501" y="29"/>
                    </a:cxn>
                    <a:cxn ang="0">
                      <a:pos x="478" y="15"/>
                    </a:cxn>
                    <a:cxn ang="0">
                      <a:pos x="453" y="7"/>
                    </a:cxn>
                    <a:cxn ang="0">
                      <a:pos x="424" y="2"/>
                    </a:cxn>
                    <a:cxn ang="0">
                      <a:pos x="362" y="2"/>
                    </a:cxn>
                    <a:cxn ang="0">
                      <a:pos x="293" y="17"/>
                    </a:cxn>
                    <a:cxn ang="0">
                      <a:pos x="221" y="45"/>
                    </a:cxn>
                    <a:cxn ang="0">
                      <a:pos x="148" y="87"/>
                    </a:cxn>
                    <a:cxn ang="0">
                      <a:pos x="72" y="141"/>
                    </a:cxn>
                    <a:cxn ang="0">
                      <a:pos x="0" y="206"/>
                    </a:cxn>
                    <a:cxn ang="0">
                      <a:pos x="0" y="206"/>
                    </a:cxn>
                    <a:cxn ang="0">
                      <a:pos x="5" y="238"/>
                    </a:cxn>
                    <a:cxn ang="0">
                      <a:pos x="22" y="305"/>
                    </a:cxn>
                    <a:cxn ang="0">
                      <a:pos x="46" y="368"/>
                    </a:cxn>
                    <a:cxn ang="0">
                      <a:pos x="79" y="427"/>
                    </a:cxn>
                    <a:cxn ang="0">
                      <a:pos x="99" y="450"/>
                    </a:cxn>
                    <a:cxn ang="0">
                      <a:pos x="139" y="487"/>
                    </a:cxn>
                    <a:cxn ang="0">
                      <a:pos x="232" y="564"/>
                    </a:cxn>
                    <a:cxn ang="0">
                      <a:pos x="280" y="596"/>
                    </a:cxn>
                    <a:cxn ang="0">
                      <a:pos x="327" y="624"/>
                    </a:cxn>
                    <a:cxn ang="0">
                      <a:pos x="372" y="643"/>
                    </a:cxn>
                    <a:cxn ang="0">
                      <a:pos x="412" y="651"/>
                    </a:cxn>
                    <a:cxn ang="0">
                      <a:pos x="437" y="649"/>
                    </a:cxn>
                    <a:cxn ang="0">
                      <a:pos x="446" y="648"/>
                    </a:cxn>
                    <a:cxn ang="0">
                      <a:pos x="509" y="574"/>
                    </a:cxn>
                    <a:cxn ang="0">
                      <a:pos x="563" y="500"/>
                    </a:cxn>
                    <a:cxn ang="0">
                      <a:pos x="603" y="427"/>
                    </a:cxn>
                    <a:cxn ang="0">
                      <a:pos x="632" y="355"/>
                    </a:cxn>
                    <a:cxn ang="0">
                      <a:pos x="647" y="286"/>
                    </a:cxn>
                    <a:cxn ang="0">
                      <a:pos x="648" y="224"/>
                    </a:cxn>
                    <a:cxn ang="0">
                      <a:pos x="643" y="198"/>
                    </a:cxn>
                    <a:cxn ang="0">
                      <a:pos x="633" y="171"/>
                    </a:cxn>
                    <a:cxn ang="0">
                      <a:pos x="622" y="149"/>
                    </a:cxn>
                    <a:cxn ang="0">
                      <a:pos x="605" y="129"/>
                    </a:cxn>
                  </a:cxnLst>
                  <a:rect l="0" t="0" r="r" b="b"/>
                  <a:pathLst>
                    <a:path w="648" h="651">
                      <a:moveTo>
                        <a:pt x="605" y="129"/>
                      </a:moveTo>
                      <a:lnTo>
                        <a:pt x="605" y="129"/>
                      </a:lnTo>
                      <a:lnTo>
                        <a:pt x="521" y="45"/>
                      </a:lnTo>
                      <a:lnTo>
                        <a:pt x="521" y="45"/>
                      </a:lnTo>
                      <a:lnTo>
                        <a:pt x="511" y="35"/>
                      </a:lnTo>
                      <a:lnTo>
                        <a:pt x="501" y="29"/>
                      </a:lnTo>
                      <a:lnTo>
                        <a:pt x="489" y="22"/>
                      </a:lnTo>
                      <a:lnTo>
                        <a:pt x="478" y="15"/>
                      </a:lnTo>
                      <a:lnTo>
                        <a:pt x="464" y="10"/>
                      </a:lnTo>
                      <a:lnTo>
                        <a:pt x="453" y="7"/>
                      </a:lnTo>
                      <a:lnTo>
                        <a:pt x="437" y="3"/>
                      </a:lnTo>
                      <a:lnTo>
                        <a:pt x="424" y="2"/>
                      </a:lnTo>
                      <a:lnTo>
                        <a:pt x="394" y="0"/>
                      </a:lnTo>
                      <a:lnTo>
                        <a:pt x="362" y="2"/>
                      </a:lnTo>
                      <a:lnTo>
                        <a:pt x="329" y="8"/>
                      </a:lnTo>
                      <a:lnTo>
                        <a:pt x="293" y="17"/>
                      </a:lnTo>
                      <a:lnTo>
                        <a:pt x="258" y="30"/>
                      </a:lnTo>
                      <a:lnTo>
                        <a:pt x="221" y="45"/>
                      </a:lnTo>
                      <a:lnTo>
                        <a:pt x="185" y="65"/>
                      </a:lnTo>
                      <a:lnTo>
                        <a:pt x="148" y="87"/>
                      </a:lnTo>
                      <a:lnTo>
                        <a:pt x="109" y="112"/>
                      </a:lnTo>
                      <a:lnTo>
                        <a:pt x="72" y="141"/>
                      </a:lnTo>
                      <a:lnTo>
                        <a:pt x="36" y="172"/>
                      </a:lnTo>
                      <a:lnTo>
                        <a:pt x="0" y="206"/>
                      </a:lnTo>
                      <a:lnTo>
                        <a:pt x="0" y="206"/>
                      </a:lnTo>
                      <a:lnTo>
                        <a:pt x="0" y="206"/>
                      </a:lnTo>
                      <a:lnTo>
                        <a:pt x="0" y="206"/>
                      </a:lnTo>
                      <a:lnTo>
                        <a:pt x="5" y="238"/>
                      </a:lnTo>
                      <a:lnTo>
                        <a:pt x="12" y="271"/>
                      </a:lnTo>
                      <a:lnTo>
                        <a:pt x="22" y="305"/>
                      </a:lnTo>
                      <a:lnTo>
                        <a:pt x="32" y="336"/>
                      </a:lnTo>
                      <a:lnTo>
                        <a:pt x="46" y="368"/>
                      </a:lnTo>
                      <a:lnTo>
                        <a:pt x="61" y="398"/>
                      </a:lnTo>
                      <a:lnTo>
                        <a:pt x="79" y="427"/>
                      </a:lnTo>
                      <a:lnTo>
                        <a:pt x="89" y="439"/>
                      </a:lnTo>
                      <a:lnTo>
                        <a:pt x="99" y="450"/>
                      </a:lnTo>
                      <a:lnTo>
                        <a:pt x="99" y="450"/>
                      </a:lnTo>
                      <a:lnTo>
                        <a:pt x="139" y="487"/>
                      </a:lnTo>
                      <a:lnTo>
                        <a:pt x="185" y="526"/>
                      </a:lnTo>
                      <a:lnTo>
                        <a:pt x="232" y="564"/>
                      </a:lnTo>
                      <a:lnTo>
                        <a:pt x="257" y="581"/>
                      </a:lnTo>
                      <a:lnTo>
                        <a:pt x="280" y="596"/>
                      </a:lnTo>
                      <a:lnTo>
                        <a:pt x="304" y="611"/>
                      </a:lnTo>
                      <a:lnTo>
                        <a:pt x="327" y="624"/>
                      </a:lnTo>
                      <a:lnTo>
                        <a:pt x="350" y="634"/>
                      </a:lnTo>
                      <a:lnTo>
                        <a:pt x="372" y="643"/>
                      </a:lnTo>
                      <a:lnTo>
                        <a:pt x="392" y="648"/>
                      </a:lnTo>
                      <a:lnTo>
                        <a:pt x="412" y="651"/>
                      </a:lnTo>
                      <a:lnTo>
                        <a:pt x="429" y="651"/>
                      </a:lnTo>
                      <a:lnTo>
                        <a:pt x="437" y="649"/>
                      </a:lnTo>
                      <a:lnTo>
                        <a:pt x="446" y="648"/>
                      </a:lnTo>
                      <a:lnTo>
                        <a:pt x="446" y="648"/>
                      </a:lnTo>
                      <a:lnTo>
                        <a:pt x="479" y="611"/>
                      </a:lnTo>
                      <a:lnTo>
                        <a:pt x="509" y="574"/>
                      </a:lnTo>
                      <a:lnTo>
                        <a:pt x="538" y="537"/>
                      </a:lnTo>
                      <a:lnTo>
                        <a:pt x="563" y="500"/>
                      </a:lnTo>
                      <a:lnTo>
                        <a:pt x="585" y="464"/>
                      </a:lnTo>
                      <a:lnTo>
                        <a:pt x="603" y="427"/>
                      </a:lnTo>
                      <a:lnTo>
                        <a:pt x="620" y="390"/>
                      </a:lnTo>
                      <a:lnTo>
                        <a:pt x="632" y="355"/>
                      </a:lnTo>
                      <a:lnTo>
                        <a:pt x="642" y="320"/>
                      </a:lnTo>
                      <a:lnTo>
                        <a:pt x="647" y="286"/>
                      </a:lnTo>
                      <a:lnTo>
                        <a:pt x="648" y="254"/>
                      </a:lnTo>
                      <a:lnTo>
                        <a:pt x="648" y="224"/>
                      </a:lnTo>
                      <a:lnTo>
                        <a:pt x="645" y="211"/>
                      </a:lnTo>
                      <a:lnTo>
                        <a:pt x="643" y="198"/>
                      </a:lnTo>
                      <a:lnTo>
                        <a:pt x="638" y="184"/>
                      </a:lnTo>
                      <a:lnTo>
                        <a:pt x="633" y="171"/>
                      </a:lnTo>
                      <a:lnTo>
                        <a:pt x="628" y="159"/>
                      </a:lnTo>
                      <a:lnTo>
                        <a:pt x="622" y="149"/>
                      </a:lnTo>
                      <a:lnTo>
                        <a:pt x="613" y="137"/>
                      </a:lnTo>
                      <a:lnTo>
                        <a:pt x="605" y="129"/>
                      </a:lnTo>
                      <a:lnTo>
                        <a:pt x="605" y="129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36" name="Freeform 168"/>
                <p:cNvSpPr>
                  <a:spLocks/>
                </p:cNvSpPr>
                <p:nvPr/>
              </p:nvSpPr>
              <p:spPr bwMode="auto">
                <a:xfrm>
                  <a:off x="2353" y="745"/>
                  <a:ext cx="324" cy="288"/>
                </a:xfrm>
                <a:custGeom>
                  <a:avLst/>
                  <a:gdLst/>
                  <a:ahLst/>
                  <a:cxnLst>
                    <a:cxn ang="0">
                      <a:pos x="303" y="244"/>
                    </a:cxn>
                    <a:cxn ang="0">
                      <a:pos x="303" y="244"/>
                    </a:cxn>
                    <a:cxn ang="0">
                      <a:pos x="293" y="233"/>
                    </a:cxn>
                    <a:cxn ang="0">
                      <a:pos x="283" y="221"/>
                    </a:cxn>
                    <a:cxn ang="0">
                      <a:pos x="265" y="192"/>
                    </a:cxn>
                    <a:cxn ang="0">
                      <a:pos x="250" y="162"/>
                    </a:cxn>
                    <a:cxn ang="0">
                      <a:pos x="236" y="130"/>
                    </a:cxn>
                    <a:cxn ang="0">
                      <a:pos x="226" y="99"/>
                    </a:cxn>
                    <a:cxn ang="0">
                      <a:pos x="216" y="65"/>
                    </a:cxn>
                    <a:cxn ang="0">
                      <a:pos x="209" y="32"/>
                    </a:cxn>
                    <a:cxn ang="0">
                      <a:pos x="204" y="0"/>
                    </a:cxn>
                    <a:cxn ang="0">
                      <a:pos x="204" y="0"/>
                    </a:cxn>
                    <a:cxn ang="0">
                      <a:pos x="181" y="23"/>
                    </a:cxn>
                    <a:cxn ang="0">
                      <a:pos x="161" y="47"/>
                    </a:cxn>
                    <a:cxn ang="0">
                      <a:pos x="141" y="70"/>
                    </a:cxn>
                    <a:cxn ang="0">
                      <a:pos x="122" y="94"/>
                    </a:cxn>
                    <a:cxn ang="0">
                      <a:pos x="106" y="117"/>
                    </a:cxn>
                    <a:cxn ang="0">
                      <a:pos x="89" y="142"/>
                    </a:cxn>
                    <a:cxn ang="0">
                      <a:pos x="74" y="166"/>
                    </a:cxn>
                    <a:cxn ang="0">
                      <a:pos x="60" y="189"/>
                    </a:cxn>
                    <a:cxn ang="0">
                      <a:pos x="49" y="212"/>
                    </a:cxn>
                    <a:cxn ang="0">
                      <a:pos x="37" y="238"/>
                    </a:cxn>
                    <a:cxn ang="0">
                      <a:pos x="27" y="261"/>
                    </a:cxn>
                    <a:cxn ang="0">
                      <a:pos x="19" y="283"/>
                    </a:cxn>
                    <a:cxn ang="0">
                      <a:pos x="12" y="306"/>
                    </a:cxn>
                    <a:cxn ang="0">
                      <a:pos x="7" y="328"/>
                    </a:cxn>
                    <a:cxn ang="0">
                      <a:pos x="2" y="350"/>
                    </a:cxn>
                    <a:cxn ang="0">
                      <a:pos x="0" y="371"/>
                    </a:cxn>
                    <a:cxn ang="0">
                      <a:pos x="0" y="371"/>
                    </a:cxn>
                    <a:cxn ang="0">
                      <a:pos x="44" y="398"/>
                    </a:cxn>
                    <a:cxn ang="0">
                      <a:pos x="97" y="428"/>
                    </a:cxn>
                    <a:cxn ang="0">
                      <a:pos x="158" y="462"/>
                    </a:cxn>
                    <a:cxn ang="0">
                      <a:pos x="221" y="494"/>
                    </a:cxn>
                    <a:cxn ang="0">
                      <a:pos x="288" y="524"/>
                    </a:cxn>
                    <a:cxn ang="0">
                      <a:pos x="322" y="537"/>
                    </a:cxn>
                    <a:cxn ang="0">
                      <a:pos x="355" y="549"/>
                    </a:cxn>
                    <a:cxn ang="0">
                      <a:pos x="387" y="559"/>
                    </a:cxn>
                    <a:cxn ang="0">
                      <a:pos x="419" y="566"/>
                    </a:cxn>
                    <a:cxn ang="0">
                      <a:pos x="449" y="572"/>
                    </a:cxn>
                    <a:cxn ang="0">
                      <a:pos x="477" y="576"/>
                    </a:cxn>
                    <a:cxn ang="0">
                      <a:pos x="477" y="576"/>
                    </a:cxn>
                    <a:cxn ang="0">
                      <a:pos x="521" y="549"/>
                    </a:cxn>
                    <a:cxn ang="0">
                      <a:pos x="563" y="517"/>
                    </a:cxn>
                    <a:cxn ang="0">
                      <a:pos x="606" y="482"/>
                    </a:cxn>
                    <a:cxn ang="0">
                      <a:pos x="648" y="442"/>
                    </a:cxn>
                    <a:cxn ang="0">
                      <a:pos x="648" y="442"/>
                    </a:cxn>
                    <a:cxn ang="0">
                      <a:pos x="650" y="442"/>
                    </a:cxn>
                    <a:cxn ang="0">
                      <a:pos x="650" y="442"/>
                    </a:cxn>
                    <a:cxn ang="0">
                      <a:pos x="641" y="443"/>
                    </a:cxn>
                    <a:cxn ang="0">
                      <a:pos x="633" y="445"/>
                    </a:cxn>
                    <a:cxn ang="0">
                      <a:pos x="616" y="445"/>
                    </a:cxn>
                    <a:cxn ang="0">
                      <a:pos x="596" y="442"/>
                    </a:cxn>
                    <a:cxn ang="0">
                      <a:pos x="576" y="437"/>
                    </a:cxn>
                    <a:cxn ang="0">
                      <a:pos x="554" y="428"/>
                    </a:cxn>
                    <a:cxn ang="0">
                      <a:pos x="531" y="418"/>
                    </a:cxn>
                    <a:cxn ang="0">
                      <a:pos x="508" y="405"/>
                    </a:cxn>
                    <a:cxn ang="0">
                      <a:pos x="484" y="390"/>
                    </a:cxn>
                    <a:cxn ang="0">
                      <a:pos x="461" y="375"/>
                    </a:cxn>
                    <a:cxn ang="0">
                      <a:pos x="436" y="358"/>
                    </a:cxn>
                    <a:cxn ang="0">
                      <a:pos x="389" y="320"/>
                    </a:cxn>
                    <a:cxn ang="0">
                      <a:pos x="343" y="281"/>
                    </a:cxn>
                    <a:cxn ang="0">
                      <a:pos x="303" y="244"/>
                    </a:cxn>
                    <a:cxn ang="0">
                      <a:pos x="303" y="244"/>
                    </a:cxn>
                  </a:cxnLst>
                  <a:rect l="0" t="0" r="r" b="b"/>
                  <a:pathLst>
                    <a:path w="650" h="576">
                      <a:moveTo>
                        <a:pt x="303" y="244"/>
                      </a:moveTo>
                      <a:lnTo>
                        <a:pt x="303" y="244"/>
                      </a:lnTo>
                      <a:lnTo>
                        <a:pt x="293" y="233"/>
                      </a:lnTo>
                      <a:lnTo>
                        <a:pt x="283" y="221"/>
                      </a:lnTo>
                      <a:lnTo>
                        <a:pt x="265" y="192"/>
                      </a:lnTo>
                      <a:lnTo>
                        <a:pt x="250" y="162"/>
                      </a:lnTo>
                      <a:lnTo>
                        <a:pt x="236" y="130"/>
                      </a:lnTo>
                      <a:lnTo>
                        <a:pt x="226" y="99"/>
                      </a:lnTo>
                      <a:lnTo>
                        <a:pt x="216" y="65"/>
                      </a:lnTo>
                      <a:lnTo>
                        <a:pt x="209" y="32"/>
                      </a:lnTo>
                      <a:lnTo>
                        <a:pt x="204" y="0"/>
                      </a:lnTo>
                      <a:lnTo>
                        <a:pt x="204" y="0"/>
                      </a:lnTo>
                      <a:lnTo>
                        <a:pt x="181" y="23"/>
                      </a:lnTo>
                      <a:lnTo>
                        <a:pt x="161" y="47"/>
                      </a:lnTo>
                      <a:lnTo>
                        <a:pt x="141" y="70"/>
                      </a:lnTo>
                      <a:lnTo>
                        <a:pt x="122" y="94"/>
                      </a:lnTo>
                      <a:lnTo>
                        <a:pt x="106" y="117"/>
                      </a:lnTo>
                      <a:lnTo>
                        <a:pt x="89" y="142"/>
                      </a:lnTo>
                      <a:lnTo>
                        <a:pt x="74" y="166"/>
                      </a:lnTo>
                      <a:lnTo>
                        <a:pt x="60" y="189"/>
                      </a:lnTo>
                      <a:lnTo>
                        <a:pt x="49" y="212"/>
                      </a:lnTo>
                      <a:lnTo>
                        <a:pt x="37" y="238"/>
                      </a:lnTo>
                      <a:lnTo>
                        <a:pt x="27" y="261"/>
                      </a:lnTo>
                      <a:lnTo>
                        <a:pt x="19" y="283"/>
                      </a:lnTo>
                      <a:lnTo>
                        <a:pt x="12" y="306"/>
                      </a:lnTo>
                      <a:lnTo>
                        <a:pt x="7" y="328"/>
                      </a:lnTo>
                      <a:lnTo>
                        <a:pt x="2" y="350"/>
                      </a:lnTo>
                      <a:lnTo>
                        <a:pt x="0" y="371"/>
                      </a:lnTo>
                      <a:lnTo>
                        <a:pt x="0" y="371"/>
                      </a:lnTo>
                      <a:lnTo>
                        <a:pt x="44" y="398"/>
                      </a:lnTo>
                      <a:lnTo>
                        <a:pt x="97" y="428"/>
                      </a:lnTo>
                      <a:lnTo>
                        <a:pt x="158" y="462"/>
                      </a:lnTo>
                      <a:lnTo>
                        <a:pt x="221" y="494"/>
                      </a:lnTo>
                      <a:lnTo>
                        <a:pt x="288" y="524"/>
                      </a:lnTo>
                      <a:lnTo>
                        <a:pt x="322" y="537"/>
                      </a:lnTo>
                      <a:lnTo>
                        <a:pt x="355" y="549"/>
                      </a:lnTo>
                      <a:lnTo>
                        <a:pt x="387" y="559"/>
                      </a:lnTo>
                      <a:lnTo>
                        <a:pt x="419" y="566"/>
                      </a:lnTo>
                      <a:lnTo>
                        <a:pt x="449" y="572"/>
                      </a:lnTo>
                      <a:lnTo>
                        <a:pt x="477" y="576"/>
                      </a:lnTo>
                      <a:lnTo>
                        <a:pt x="477" y="576"/>
                      </a:lnTo>
                      <a:lnTo>
                        <a:pt x="521" y="549"/>
                      </a:lnTo>
                      <a:lnTo>
                        <a:pt x="563" y="517"/>
                      </a:lnTo>
                      <a:lnTo>
                        <a:pt x="606" y="482"/>
                      </a:lnTo>
                      <a:lnTo>
                        <a:pt x="648" y="442"/>
                      </a:lnTo>
                      <a:lnTo>
                        <a:pt x="648" y="442"/>
                      </a:lnTo>
                      <a:lnTo>
                        <a:pt x="650" y="442"/>
                      </a:lnTo>
                      <a:lnTo>
                        <a:pt x="650" y="442"/>
                      </a:lnTo>
                      <a:lnTo>
                        <a:pt x="641" y="443"/>
                      </a:lnTo>
                      <a:lnTo>
                        <a:pt x="633" y="445"/>
                      </a:lnTo>
                      <a:lnTo>
                        <a:pt x="616" y="445"/>
                      </a:lnTo>
                      <a:lnTo>
                        <a:pt x="596" y="442"/>
                      </a:lnTo>
                      <a:lnTo>
                        <a:pt x="576" y="437"/>
                      </a:lnTo>
                      <a:lnTo>
                        <a:pt x="554" y="428"/>
                      </a:lnTo>
                      <a:lnTo>
                        <a:pt x="531" y="418"/>
                      </a:lnTo>
                      <a:lnTo>
                        <a:pt x="508" y="405"/>
                      </a:lnTo>
                      <a:lnTo>
                        <a:pt x="484" y="390"/>
                      </a:lnTo>
                      <a:lnTo>
                        <a:pt x="461" y="375"/>
                      </a:lnTo>
                      <a:lnTo>
                        <a:pt x="436" y="358"/>
                      </a:lnTo>
                      <a:lnTo>
                        <a:pt x="389" y="320"/>
                      </a:lnTo>
                      <a:lnTo>
                        <a:pt x="343" y="281"/>
                      </a:lnTo>
                      <a:lnTo>
                        <a:pt x="303" y="244"/>
                      </a:lnTo>
                      <a:lnTo>
                        <a:pt x="303" y="244"/>
                      </a:lnTo>
                      <a:close/>
                    </a:path>
                  </a:pathLst>
                </a:custGeom>
                <a:solidFill>
                  <a:srgbClr val="1A1A1A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37" name="Freeform 169"/>
                <p:cNvSpPr>
                  <a:spLocks/>
                </p:cNvSpPr>
                <p:nvPr/>
              </p:nvSpPr>
              <p:spPr bwMode="auto">
                <a:xfrm>
                  <a:off x="2357" y="773"/>
                  <a:ext cx="161" cy="259"/>
                </a:xfrm>
                <a:custGeom>
                  <a:avLst/>
                  <a:gdLst/>
                  <a:ahLst/>
                  <a:cxnLst>
                    <a:cxn ang="0">
                      <a:pos x="44" y="474"/>
                    </a:cxn>
                    <a:cxn ang="0">
                      <a:pos x="44" y="474"/>
                    </a:cxn>
                    <a:cxn ang="0">
                      <a:pos x="56" y="484"/>
                    </a:cxn>
                    <a:cxn ang="0">
                      <a:pos x="69" y="494"/>
                    </a:cxn>
                    <a:cxn ang="0">
                      <a:pos x="83" y="501"/>
                    </a:cxn>
                    <a:cxn ang="0">
                      <a:pos x="96" y="507"/>
                    </a:cxn>
                    <a:cxn ang="0">
                      <a:pos x="111" y="512"/>
                    </a:cxn>
                    <a:cxn ang="0">
                      <a:pos x="128" y="516"/>
                    </a:cxn>
                    <a:cxn ang="0">
                      <a:pos x="145" y="517"/>
                    </a:cxn>
                    <a:cxn ang="0">
                      <a:pos x="163" y="519"/>
                    </a:cxn>
                    <a:cxn ang="0">
                      <a:pos x="181" y="519"/>
                    </a:cxn>
                    <a:cxn ang="0">
                      <a:pos x="200" y="517"/>
                    </a:cxn>
                    <a:cxn ang="0">
                      <a:pos x="218" y="514"/>
                    </a:cxn>
                    <a:cxn ang="0">
                      <a:pos x="238" y="511"/>
                    </a:cxn>
                    <a:cxn ang="0">
                      <a:pos x="258" y="506"/>
                    </a:cxn>
                    <a:cxn ang="0">
                      <a:pos x="280" y="499"/>
                    </a:cxn>
                    <a:cxn ang="0">
                      <a:pos x="322" y="482"/>
                    </a:cxn>
                    <a:cxn ang="0">
                      <a:pos x="163" y="0"/>
                    </a:cxn>
                    <a:cxn ang="0">
                      <a:pos x="163" y="0"/>
                    </a:cxn>
                    <a:cxn ang="0">
                      <a:pos x="136" y="34"/>
                    </a:cxn>
                    <a:cxn ang="0">
                      <a:pos x="109" y="67"/>
                    </a:cxn>
                    <a:cxn ang="0">
                      <a:pos x="86" y="102"/>
                    </a:cxn>
                    <a:cxn ang="0">
                      <a:pos x="66" y="136"/>
                    </a:cxn>
                    <a:cxn ang="0">
                      <a:pos x="49" y="171"/>
                    </a:cxn>
                    <a:cxn ang="0">
                      <a:pos x="32" y="204"/>
                    </a:cxn>
                    <a:cxn ang="0">
                      <a:pos x="21" y="238"/>
                    </a:cxn>
                    <a:cxn ang="0">
                      <a:pos x="11" y="270"/>
                    </a:cxn>
                    <a:cxn ang="0">
                      <a:pos x="4" y="301"/>
                    </a:cxn>
                    <a:cxn ang="0">
                      <a:pos x="0" y="332"/>
                    </a:cxn>
                    <a:cxn ang="0">
                      <a:pos x="0" y="360"/>
                    </a:cxn>
                    <a:cxn ang="0">
                      <a:pos x="2" y="387"/>
                    </a:cxn>
                    <a:cxn ang="0">
                      <a:pos x="9" y="412"/>
                    </a:cxn>
                    <a:cxn ang="0">
                      <a:pos x="17" y="435"/>
                    </a:cxn>
                    <a:cxn ang="0">
                      <a:pos x="22" y="445"/>
                    </a:cxn>
                    <a:cxn ang="0">
                      <a:pos x="29" y="455"/>
                    </a:cxn>
                    <a:cxn ang="0">
                      <a:pos x="36" y="465"/>
                    </a:cxn>
                    <a:cxn ang="0">
                      <a:pos x="44" y="474"/>
                    </a:cxn>
                    <a:cxn ang="0">
                      <a:pos x="44" y="474"/>
                    </a:cxn>
                  </a:cxnLst>
                  <a:rect l="0" t="0" r="r" b="b"/>
                  <a:pathLst>
                    <a:path w="322" h="519">
                      <a:moveTo>
                        <a:pt x="44" y="474"/>
                      </a:moveTo>
                      <a:lnTo>
                        <a:pt x="44" y="474"/>
                      </a:lnTo>
                      <a:lnTo>
                        <a:pt x="56" y="484"/>
                      </a:lnTo>
                      <a:lnTo>
                        <a:pt x="69" y="494"/>
                      </a:lnTo>
                      <a:lnTo>
                        <a:pt x="83" y="501"/>
                      </a:lnTo>
                      <a:lnTo>
                        <a:pt x="96" y="507"/>
                      </a:lnTo>
                      <a:lnTo>
                        <a:pt x="111" y="512"/>
                      </a:lnTo>
                      <a:lnTo>
                        <a:pt x="128" y="516"/>
                      </a:lnTo>
                      <a:lnTo>
                        <a:pt x="145" y="517"/>
                      </a:lnTo>
                      <a:lnTo>
                        <a:pt x="163" y="519"/>
                      </a:lnTo>
                      <a:lnTo>
                        <a:pt x="181" y="519"/>
                      </a:lnTo>
                      <a:lnTo>
                        <a:pt x="200" y="517"/>
                      </a:lnTo>
                      <a:lnTo>
                        <a:pt x="218" y="514"/>
                      </a:lnTo>
                      <a:lnTo>
                        <a:pt x="238" y="511"/>
                      </a:lnTo>
                      <a:lnTo>
                        <a:pt x="258" y="506"/>
                      </a:lnTo>
                      <a:lnTo>
                        <a:pt x="280" y="499"/>
                      </a:lnTo>
                      <a:lnTo>
                        <a:pt x="322" y="482"/>
                      </a:lnTo>
                      <a:lnTo>
                        <a:pt x="163" y="0"/>
                      </a:lnTo>
                      <a:lnTo>
                        <a:pt x="163" y="0"/>
                      </a:lnTo>
                      <a:lnTo>
                        <a:pt x="136" y="34"/>
                      </a:lnTo>
                      <a:lnTo>
                        <a:pt x="109" y="67"/>
                      </a:lnTo>
                      <a:lnTo>
                        <a:pt x="86" y="102"/>
                      </a:lnTo>
                      <a:lnTo>
                        <a:pt x="66" y="136"/>
                      </a:lnTo>
                      <a:lnTo>
                        <a:pt x="49" y="171"/>
                      </a:lnTo>
                      <a:lnTo>
                        <a:pt x="32" y="204"/>
                      </a:lnTo>
                      <a:lnTo>
                        <a:pt x="21" y="238"/>
                      </a:lnTo>
                      <a:lnTo>
                        <a:pt x="11" y="270"/>
                      </a:lnTo>
                      <a:lnTo>
                        <a:pt x="4" y="301"/>
                      </a:lnTo>
                      <a:lnTo>
                        <a:pt x="0" y="332"/>
                      </a:lnTo>
                      <a:lnTo>
                        <a:pt x="0" y="360"/>
                      </a:lnTo>
                      <a:lnTo>
                        <a:pt x="2" y="387"/>
                      </a:lnTo>
                      <a:lnTo>
                        <a:pt x="9" y="412"/>
                      </a:lnTo>
                      <a:lnTo>
                        <a:pt x="17" y="435"/>
                      </a:lnTo>
                      <a:lnTo>
                        <a:pt x="22" y="445"/>
                      </a:lnTo>
                      <a:lnTo>
                        <a:pt x="29" y="455"/>
                      </a:lnTo>
                      <a:lnTo>
                        <a:pt x="36" y="465"/>
                      </a:lnTo>
                      <a:lnTo>
                        <a:pt x="44" y="474"/>
                      </a:lnTo>
                      <a:lnTo>
                        <a:pt x="44" y="474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38" name="Freeform 170"/>
                <p:cNvSpPr>
                  <a:spLocks/>
                </p:cNvSpPr>
                <p:nvPr/>
              </p:nvSpPr>
              <p:spPr bwMode="auto">
                <a:xfrm>
                  <a:off x="2605" y="648"/>
                  <a:ext cx="136" cy="257"/>
                </a:xfrm>
                <a:custGeom>
                  <a:avLst/>
                  <a:gdLst/>
                  <a:ahLst/>
                  <a:cxnLst>
                    <a:cxn ang="0">
                      <a:pos x="117" y="0"/>
                    </a:cxn>
                    <a:cxn ang="0">
                      <a:pos x="117" y="0"/>
                    </a:cxn>
                    <a:cxn ang="0">
                      <a:pos x="89" y="0"/>
                    </a:cxn>
                    <a:cxn ang="0">
                      <a:pos x="60" y="3"/>
                    </a:cxn>
                    <a:cxn ang="0">
                      <a:pos x="32" y="9"/>
                    </a:cxn>
                    <a:cxn ang="0">
                      <a:pos x="0" y="17"/>
                    </a:cxn>
                    <a:cxn ang="0">
                      <a:pos x="112" y="516"/>
                    </a:cxn>
                    <a:cxn ang="0">
                      <a:pos x="112" y="516"/>
                    </a:cxn>
                    <a:cxn ang="0">
                      <a:pos x="146" y="474"/>
                    </a:cxn>
                    <a:cxn ang="0">
                      <a:pos x="176" y="432"/>
                    </a:cxn>
                    <a:cxn ang="0">
                      <a:pos x="202" y="390"/>
                    </a:cxn>
                    <a:cxn ang="0">
                      <a:pos x="224" y="347"/>
                    </a:cxn>
                    <a:cxn ang="0">
                      <a:pos x="243" y="306"/>
                    </a:cxn>
                    <a:cxn ang="0">
                      <a:pos x="256" y="266"/>
                    </a:cxn>
                    <a:cxn ang="0">
                      <a:pos x="266" y="226"/>
                    </a:cxn>
                    <a:cxn ang="0">
                      <a:pos x="269" y="208"/>
                    </a:cxn>
                    <a:cxn ang="0">
                      <a:pos x="271" y="189"/>
                    </a:cxn>
                    <a:cxn ang="0">
                      <a:pos x="271" y="189"/>
                    </a:cxn>
                    <a:cxn ang="0">
                      <a:pos x="246" y="188"/>
                    </a:cxn>
                    <a:cxn ang="0">
                      <a:pos x="221" y="183"/>
                    </a:cxn>
                    <a:cxn ang="0">
                      <a:pos x="201" y="176"/>
                    </a:cxn>
                    <a:cxn ang="0">
                      <a:pos x="182" y="169"/>
                    </a:cxn>
                    <a:cxn ang="0">
                      <a:pos x="167" y="159"/>
                    </a:cxn>
                    <a:cxn ang="0">
                      <a:pos x="154" y="147"/>
                    </a:cxn>
                    <a:cxn ang="0">
                      <a:pos x="144" y="136"/>
                    </a:cxn>
                    <a:cxn ang="0">
                      <a:pos x="134" y="122"/>
                    </a:cxn>
                    <a:cxn ang="0">
                      <a:pos x="127" y="107"/>
                    </a:cxn>
                    <a:cxn ang="0">
                      <a:pos x="122" y="94"/>
                    </a:cxn>
                    <a:cxn ang="0">
                      <a:pos x="119" y="77"/>
                    </a:cxn>
                    <a:cxn ang="0">
                      <a:pos x="115" y="62"/>
                    </a:cxn>
                    <a:cxn ang="0">
                      <a:pos x="114" y="47"/>
                    </a:cxn>
                    <a:cxn ang="0">
                      <a:pos x="114" y="30"/>
                    </a:cxn>
                    <a:cxn ang="0">
                      <a:pos x="117" y="0"/>
                    </a:cxn>
                    <a:cxn ang="0">
                      <a:pos x="117" y="0"/>
                    </a:cxn>
                  </a:cxnLst>
                  <a:rect l="0" t="0" r="r" b="b"/>
                  <a:pathLst>
                    <a:path w="271" h="516">
                      <a:moveTo>
                        <a:pt x="117" y="0"/>
                      </a:moveTo>
                      <a:lnTo>
                        <a:pt x="117" y="0"/>
                      </a:lnTo>
                      <a:lnTo>
                        <a:pt x="89" y="0"/>
                      </a:lnTo>
                      <a:lnTo>
                        <a:pt x="60" y="3"/>
                      </a:lnTo>
                      <a:lnTo>
                        <a:pt x="32" y="9"/>
                      </a:lnTo>
                      <a:lnTo>
                        <a:pt x="0" y="17"/>
                      </a:lnTo>
                      <a:lnTo>
                        <a:pt x="112" y="516"/>
                      </a:lnTo>
                      <a:lnTo>
                        <a:pt x="112" y="516"/>
                      </a:lnTo>
                      <a:lnTo>
                        <a:pt x="146" y="474"/>
                      </a:lnTo>
                      <a:lnTo>
                        <a:pt x="176" y="432"/>
                      </a:lnTo>
                      <a:lnTo>
                        <a:pt x="202" y="390"/>
                      </a:lnTo>
                      <a:lnTo>
                        <a:pt x="224" y="347"/>
                      </a:lnTo>
                      <a:lnTo>
                        <a:pt x="243" y="306"/>
                      </a:lnTo>
                      <a:lnTo>
                        <a:pt x="256" y="266"/>
                      </a:lnTo>
                      <a:lnTo>
                        <a:pt x="266" y="226"/>
                      </a:lnTo>
                      <a:lnTo>
                        <a:pt x="269" y="208"/>
                      </a:lnTo>
                      <a:lnTo>
                        <a:pt x="271" y="189"/>
                      </a:lnTo>
                      <a:lnTo>
                        <a:pt x="271" y="189"/>
                      </a:lnTo>
                      <a:lnTo>
                        <a:pt x="246" y="188"/>
                      </a:lnTo>
                      <a:lnTo>
                        <a:pt x="221" y="183"/>
                      </a:lnTo>
                      <a:lnTo>
                        <a:pt x="201" y="176"/>
                      </a:lnTo>
                      <a:lnTo>
                        <a:pt x="182" y="169"/>
                      </a:lnTo>
                      <a:lnTo>
                        <a:pt x="167" y="159"/>
                      </a:lnTo>
                      <a:lnTo>
                        <a:pt x="154" y="147"/>
                      </a:lnTo>
                      <a:lnTo>
                        <a:pt x="144" y="136"/>
                      </a:lnTo>
                      <a:lnTo>
                        <a:pt x="134" y="122"/>
                      </a:lnTo>
                      <a:lnTo>
                        <a:pt x="127" y="107"/>
                      </a:lnTo>
                      <a:lnTo>
                        <a:pt x="122" y="94"/>
                      </a:lnTo>
                      <a:lnTo>
                        <a:pt x="119" y="77"/>
                      </a:lnTo>
                      <a:lnTo>
                        <a:pt x="115" y="62"/>
                      </a:lnTo>
                      <a:lnTo>
                        <a:pt x="114" y="47"/>
                      </a:lnTo>
                      <a:lnTo>
                        <a:pt x="114" y="30"/>
                      </a:lnTo>
                      <a:lnTo>
                        <a:pt x="117" y="0"/>
                      </a:lnTo>
                      <a:lnTo>
                        <a:pt x="117" y="0"/>
                      </a:lnTo>
                      <a:close/>
                    </a:path>
                  </a:pathLst>
                </a:custGeom>
                <a:solidFill>
                  <a:srgbClr val="CCCCC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39" name="Freeform 171"/>
                <p:cNvSpPr>
                  <a:spLocks/>
                </p:cNvSpPr>
                <p:nvPr/>
              </p:nvSpPr>
              <p:spPr bwMode="auto">
                <a:xfrm>
                  <a:off x="2662" y="648"/>
                  <a:ext cx="80" cy="94"/>
                </a:xfrm>
                <a:custGeom>
                  <a:avLst/>
                  <a:gdLst/>
                  <a:ahLst/>
                  <a:cxnLst>
                    <a:cxn ang="0">
                      <a:pos x="114" y="44"/>
                    </a:cxn>
                    <a:cxn ang="0">
                      <a:pos x="114" y="44"/>
                    </a:cxn>
                    <a:cxn ang="0">
                      <a:pos x="104" y="34"/>
                    </a:cxn>
                    <a:cxn ang="0">
                      <a:pos x="92" y="25"/>
                    </a:cxn>
                    <a:cxn ang="0">
                      <a:pos x="78" y="19"/>
                    </a:cxn>
                    <a:cxn ang="0">
                      <a:pos x="65" y="12"/>
                    </a:cxn>
                    <a:cxn ang="0">
                      <a:pos x="50" y="7"/>
                    </a:cxn>
                    <a:cxn ang="0">
                      <a:pos x="35" y="3"/>
                    </a:cxn>
                    <a:cxn ang="0">
                      <a:pos x="20" y="2"/>
                    </a:cxn>
                    <a:cxn ang="0">
                      <a:pos x="3" y="0"/>
                    </a:cxn>
                    <a:cxn ang="0">
                      <a:pos x="3" y="0"/>
                    </a:cxn>
                    <a:cxn ang="0">
                      <a:pos x="0" y="30"/>
                    </a:cxn>
                    <a:cxn ang="0">
                      <a:pos x="0" y="47"/>
                    </a:cxn>
                    <a:cxn ang="0">
                      <a:pos x="1" y="62"/>
                    </a:cxn>
                    <a:cxn ang="0">
                      <a:pos x="5" y="77"/>
                    </a:cxn>
                    <a:cxn ang="0">
                      <a:pos x="8" y="94"/>
                    </a:cxn>
                    <a:cxn ang="0">
                      <a:pos x="13" y="107"/>
                    </a:cxn>
                    <a:cxn ang="0">
                      <a:pos x="20" y="122"/>
                    </a:cxn>
                    <a:cxn ang="0">
                      <a:pos x="30" y="136"/>
                    </a:cxn>
                    <a:cxn ang="0">
                      <a:pos x="40" y="147"/>
                    </a:cxn>
                    <a:cxn ang="0">
                      <a:pos x="53" y="159"/>
                    </a:cxn>
                    <a:cxn ang="0">
                      <a:pos x="68" y="169"/>
                    </a:cxn>
                    <a:cxn ang="0">
                      <a:pos x="87" y="176"/>
                    </a:cxn>
                    <a:cxn ang="0">
                      <a:pos x="107" y="183"/>
                    </a:cxn>
                    <a:cxn ang="0">
                      <a:pos x="132" y="188"/>
                    </a:cxn>
                    <a:cxn ang="0">
                      <a:pos x="157" y="189"/>
                    </a:cxn>
                    <a:cxn ang="0">
                      <a:pos x="157" y="189"/>
                    </a:cxn>
                    <a:cxn ang="0">
                      <a:pos x="159" y="167"/>
                    </a:cxn>
                    <a:cxn ang="0">
                      <a:pos x="157" y="146"/>
                    </a:cxn>
                    <a:cxn ang="0">
                      <a:pos x="155" y="126"/>
                    </a:cxn>
                    <a:cxn ang="0">
                      <a:pos x="150" y="107"/>
                    </a:cxn>
                    <a:cxn ang="0">
                      <a:pos x="144" y="89"/>
                    </a:cxn>
                    <a:cxn ang="0">
                      <a:pos x="137" y="72"/>
                    </a:cxn>
                    <a:cxn ang="0">
                      <a:pos x="127" y="57"/>
                    </a:cxn>
                    <a:cxn ang="0">
                      <a:pos x="114" y="44"/>
                    </a:cxn>
                    <a:cxn ang="0">
                      <a:pos x="114" y="44"/>
                    </a:cxn>
                  </a:cxnLst>
                  <a:rect l="0" t="0" r="r" b="b"/>
                  <a:pathLst>
                    <a:path w="159" h="189">
                      <a:moveTo>
                        <a:pt x="114" y="44"/>
                      </a:moveTo>
                      <a:lnTo>
                        <a:pt x="114" y="44"/>
                      </a:lnTo>
                      <a:lnTo>
                        <a:pt x="104" y="34"/>
                      </a:lnTo>
                      <a:lnTo>
                        <a:pt x="92" y="25"/>
                      </a:lnTo>
                      <a:lnTo>
                        <a:pt x="78" y="19"/>
                      </a:lnTo>
                      <a:lnTo>
                        <a:pt x="65" y="12"/>
                      </a:lnTo>
                      <a:lnTo>
                        <a:pt x="50" y="7"/>
                      </a:lnTo>
                      <a:lnTo>
                        <a:pt x="35" y="3"/>
                      </a:lnTo>
                      <a:lnTo>
                        <a:pt x="20" y="2"/>
                      </a:lnTo>
                      <a:lnTo>
                        <a:pt x="3" y="0"/>
                      </a:lnTo>
                      <a:lnTo>
                        <a:pt x="3" y="0"/>
                      </a:lnTo>
                      <a:lnTo>
                        <a:pt x="0" y="30"/>
                      </a:lnTo>
                      <a:lnTo>
                        <a:pt x="0" y="47"/>
                      </a:lnTo>
                      <a:lnTo>
                        <a:pt x="1" y="62"/>
                      </a:lnTo>
                      <a:lnTo>
                        <a:pt x="5" y="77"/>
                      </a:lnTo>
                      <a:lnTo>
                        <a:pt x="8" y="94"/>
                      </a:lnTo>
                      <a:lnTo>
                        <a:pt x="13" y="107"/>
                      </a:lnTo>
                      <a:lnTo>
                        <a:pt x="20" y="122"/>
                      </a:lnTo>
                      <a:lnTo>
                        <a:pt x="30" y="136"/>
                      </a:lnTo>
                      <a:lnTo>
                        <a:pt x="40" y="147"/>
                      </a:lnTo>
                      <a:lnTo>
                        <a:pt x="53" y="159"/>
                      </a:lnTo>
                      <a:lnTo>
                        <a:pt x="68" y="169"/>
                      </a:lnTo>
                      <a:lnTo>
                        <a:pt x="87" y="176"/>
                      </a:lnTo>
                      <a:lnTo>
                        <a:pt x="107" y="183"/>
                      </a:lnTo>
                      <a:lnTo>
                        <a:pt x="132" y="188"/>
                      </a:lnTo>
                      <a:lnTo>
                        <a:pt x="157" y="189"/>
                      </a:lnTo>
                      <a:lnTo>
                        <a:pt x="157" y="189"/>
                      </a:lnTo>
                      <a:lnTo>
                        <a:pt x="159" y="167"/>
                      </a:lnTo>
                      <a:lnTo>
                        <a:pt x="157" y="146"/>
                      </a:lnTo>
                      <a:lnTo>
                        <a:pt x="155" y="126"/>
                      </a:lnTo>
                      <a:lnTo>
                        <a:pt x="150" y="107"/>
                      </a:lnTo>
                      <a:lnTo>
                        <a:pt x="144" y="89"/>
                      </a:lnTo>
                      <a:lnTo>
                        <a:pt x="137" y="72"/>
                      </a:lnTo>
                      <a:lnTo>
                        <a:pt x="127" y="57"/>
                      </a:lnTo>
                      <a:lnTo>
                        <a:pt x="114" y="44"/>
                      </a:lnTo>
                      <a:lnTo>
                        <a:pt x="114" y="44"/>
                      </a:lnTo>
                      <a:close/>
                    </a:path>
                  </a:pathLst>
                </a:custGeom>
                <a:solidFill>
                  <a:srgbClr val="9999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40" name="Freeform 172"/>
                <p:cNvSpPr>
                  <a:spLocks/>
                </p:cNvSpPr>
                <p:nvPr/>
              </p:nvSpPr>
              <p:spPr bwMode="auto">
                <a:xfrm>
                  <a:off x="2438" y="656"/>
                  <a:ext cx="224" cy="358"/>
                </a:xfrm>
                <a:custGeom>
                  <a:avLst/>
                  <a:gdLst/>
                  <a:ahLst/>
                  <a:cxnLst>
                    <a:cxn ang="0">
                      <a:pos x="447" y="499"/>
                    </a:cxn>
                    <a:cxn ang="0">
                      <a:pos x="335" y="0"/>
                    </a:cxn>
                    <a:cxn ang="0">
                      <a:pos x="335" y="0"/>
                    </a:cxn>
                    <a:cxn ang="0">
                      <a:pos x="300" y="13"/>
                    </a:cxn>
                    <a:cxn ang="0">
                      <a:pos x="263" y="28"/>
                    </a:cxn>
                    <a:cxn ang="0">
                      <a:pos x="226" y="48"/>
                    </a:cxn>
                    <a:cxn ang="0">
                      <a:pos x="189" y="70"/>
                    </a:cxn>
                    <a:cxn ang="0">
                      <a:pos x="152" y="95"/>
                    </a:cxn>
                    <a:cxn ang="0">
                      <a:pos x="115" y="124"/>
                    </a:cxn>
                    <a:cxn ang="0">
                      <a:pos x="79" y="154"/>
                    </a:cxn>
                    <a:cxn ang="0">
                      <a:pos x="43" y="187"/>
                    </a:cxn>
                    <a:cxn ang="0">
                      <a:pos x="43" y="187"/>
                    </a:cxn>
                    <a:cxn ang="0">
                      <a:pos x="22" y="211"/>
                    </a:cxn>
                    <a:cxn ang="0">
                      <a:pos x="0" y="234"/>
                    </a:cxn>
                    <a:cxn ang="0">
                      <a:pos x="159" y="716"/>
                    </a:cxn>
                    <a:cxn ang="0">
                      <a:pos x="159" y="716"/>
                    </a:cxn>
                    <a:cxn ang="0">
                      <a:pos x="189" y="703"/>
                    </a:cxn>
                    <a:cxn ang="0">
                      <a:pos x="221" y="686"/>
                    </a:cxn>
                    <a:cxn ang="0">
                      <a:pos x="251" y="668"/>
                    </a:cxn>
                    <a:cxn ang="0">
                      <a:pos x="281" y="648"/>
                    </a:cxn>
                    <a:cxn ang="0">
                      <a:pos x="313" y="626"/>
                    </a:cxn>
                    <a:cxn ang="0">
                      <a:pos x="343" y="601"/>
                    </a:cxn>
                    <a:cxn ang="0">
                      <a:pos x="373" y="576"/>
                    </a:cxn>
                    <a:cxn ang="0">
                      <a:pos x="402" y="547"/>
                    </a:cxn>
                    <a:cxn ang="0">
                      <a:pos x="402" y="547"/>
                    </a:cxn>
                    <a:cxn ang="0">
                      <a:pos x="425" y="524"/>
                    </a:cxn>
                    <a:cxn ang="0">
                      <a:pos x="447" y="499"/>
                    </a:cxn>
                    <a:cxn ang="0">
                      <a:pos x="447" y="499"/>
                    </a:cxn>
                  </a:cxnLst>
                  <a:rect l="0" t="0" r="r" b="b"/>
                  <a:pathLst>
                    <a:path w="447" h="716">
                      <a:moveTo>
                        <a:pt x="447" y="499"/>
                      </a:moveTo>
                      <a:lnTo>
                        <a:pt x="335" y="0"/>
                      </a:lnTo>
                      <a:lnTo>
                        <a:pt x="335" y="0"/>
                      </a:lnTo>
                      <a:lnTo>
                        <a:pt x="300" y="13"/>
                      </a:lnTo>
                      <a:lnTo>
                        <a:pt x="263" y="28"/>
                      </a:lnTo>
                      <a:lnTo>
                        <a:pt x="226" y="48"/>
                      </a:lnTo>
                      <a:lnTo>
                        <a:pt x="189" y="70"/>
                      </a:lnTo>
                      <a:lnTo>
                        <a:pt x="152" y="95"/>
                      </a:lnTo>
                      <a:lnTo>
                        <a:pt x="115" y="124"/>
                      </a:lnTo>
                      <a:lnTo>
                        <a:pt x="79" y="154"/>
                      </a:lnTo>
                      <a:lnTo>
                        <a:pt x="43" y="187"/>
                      </a:lnTo>
                      <a:lnTo>
                        <a:pt x="43" y="187"/>
                      </a:lnTo>
                      <a:lnTo>
                        <a:pt x="22" y="211"/>
                      </a:lnTo>
                      <a:lnTo>
                        <a:pt x="0" y="234"/>
                      </a:lnTo>
                      <a:lnTo>
                        <a:pt x="159" y="716"/>
                      </a:lnTo>
                      <a:lnTo>
                        <a:pt x="159" y="716"/>
                      </a:lnTo>
                      <a:lnTo>
                        <a:pt x="189" y="703"/>
                      </a:lnTo>
                      <a:lnTo>
                        <a:pt x="221" y="686"/>
                      </a:lnTo>
                      <a:lnTo>
                        <a:pt x="251" y="668"/>
                      </a:lnTo>
                      <a:lnTo>
                        <a:pt x="281" y="648"/>
                      </a:lnTo>
                      <a:lnTo>
                        <a:pt x="313" y="626"/>
                      </a:lnTo>
                      <a:lnTo>
                        <a:pt x="343" y="601"/>
                      </a:lnTo>
                      <a:lnTo>
                        <a:pt x="373" y="576"/>
                      </a:lnTo>
                      <a:lnTo>
                        <a:pt x="402" y="547"/>
                      </a:lnTo>
                      <a:lnTo>
                        <a:pt x="402" y="547"/>
                      </a:lnTo>
                      <a:lnTo>
                        <a:pt x="425" y="524"/>
                      </a:lnTo>
                      <a:lnTo>
                        <a:pt x="447" y="499"/>
                      </a:lnTo>
                      <a:lnTo>
                        <a:pt x="447" y="499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41" name="Freeform 173"/>
                <p:cNvSpPr>
                  <a:spLocks/>
                </p:cNvSpPr>
                <p:nvPr/>
              </p:nvSpPr>
              <p:spPr bwMode="auto">
                <a:xfrm>
                  <a:off x="2352" y="643"/>
                  <a:ext cx="385" cy="384"/>
                </a:xfrm>
                <a:custGeom>
                  <a:avLst/>
                  <a:gdLst/>
                  <a:ahLst/>
                  <a:cxnLst>
                    <a:cxn ang="0">
                      <a:pos x="727" y="45"/>
                    </a:cxn>
                    <a:cxn ang="0">
                      <a:pos x="744" y="65"/>
                    </a:cxn>
                    <a:cxn ang="0">
                      <a:pos x="756" y="87"/>
                    </a:cxn>
                    <a:cxn ang="0">
                      <a:pos x="764" y="114"/>
                    </a:cxn>
                    <a:cxn ang="0">
                      <a:pos x="769" y="141"/>
                    </a:cxn>
                    <a:cxn ang="0">
                      <a:pos x="769" y="203"/>
                    </a:cxn>
                    <a:cxn ang="0">
                      <a:pos x="754" y="271"/>
                    </a:cxn>
                    <a:cxn ang="0">
                      <a:pos x="726" y="343"/>
                    </a:cxn>
                    <a:cxn ang="0">
                      <a:pos x="684" y="418"/>
                    </a:cxn>
                    <a:cxn ang="0">
                      <a:pos x="630" y="492"/>
                    </a:cxn>
                    <a:cxn ang="0">
                      <a:pos x="565" y="564"/>
                    </a:cxn>
                    <a:cxn ang="0">
                      <a:pos x="530" y="599"/>
                    </a:cxn>
                    <a:cxn ang="0">
                      <a:pos x="456" y="658"/>
                    </a:cxn>
                    <a:cxn ang="0">
                      <a:pos x="381" y="705"/>
                    </a:cxn>
                    <a:cxn ang="0">
                      <a:pos x="307" y="740"/>
                    </a:cxn>
                    <a:cxn ang="0">
                      <a:pos x="237" y="762"/>
                    </a:cxn>
                    <a:cxn ang="0">
                      <a:pos x="171" y="770"/>
                    </a:cxn>
                    <a:cxn ang="0">
                      <a:pos x="128" y="767"/>
                    </a:cxn>
                    <a:cxn ang="0">
                      <a:pos x="101" y="760"/>
                    </a:cxn>
                    <a:cxn ang="0">
                      <a:pos x="76" y="750"/>
                    </a:cxn>
                    <a:cxn ang="0">
                      <a:pos x="54" y="735"/>
                    </a:cxn>
                    <a:cxn ang="0">
                      <a:pos x="46" y="726"/>
                    </a:cxn>
                    <a:cxn ang="0">
                      <a:pos x="29" y="706"/>
                    </a:cxn>
                    <a:cxn ang="0">
                      <a:pos x="16" y="683"/>
                    </a:cxn>
                    <a:cxn ang="0">
                      <a:pos x="7" y="658"/>
                    </a:cxn>
                    <a:cxn ang="0">
                      <a:pos x="2" y="629"/>
                    </a:cxn>
                    <a:cxn ang="0">
                      <a:pos x="2" y="567"/>
                    </a:cxn>
                    <a:cxn ang="0">
                      <a:pos x="17" y="499"/>
                    </a:cxn>
                    <a:cxn ang="0">
                      <a:pos x="46" y="427"/>
                    </a:cxn>
                    <a:cxn ang="0">
                      <a:pos x="88" y="352"/>
                    </a:cxn>
                    <a:cxn ang="0">
                      <a:pos x="141" y="278"/>
                    </a:cxn>
                    <a:cxn ang="0">
                      <a:pos x="206" y="206"/>
                    </a:cxn>
                    <a:cxn ang="0">
                      <a:pos x="242" y="172"/>
                    </a:cxn>
                    <a:cxn ang="0">
                      <a:pos x="315" y="112"/>
                    </a:cxn>
                    <a:cxn ang="0">
                      <a:pos x="391" y="65"/>
                    </a:cxn>
                    <a:cxn ang="0">
                      <a:pos x="464" y="30"/>
                    </a:cxn>
                    <a:cxn ang="0">
                      <a:pos x="535" y="8"/>
                    </a:cxn>
                    <a:cxn ang="0">
                      <a:pos x="600" y="0"/>
                    </a:cxn>
                    <a:cxn ang="0">
                      <a:pos x="643" y="3"/>
                    </a:cxn>
                    <a:cxn ang="0">
                      <a:pos x="670" y="10"/>
                    </a:cxn>
                    <a:cxn ang="0">
                      <a:pos x="695" y="22"/>
                    </a:cxn>
                    <a:cxn ang="0">
                      <a:pos x="717" y="35"/>
                    </a:cxn>
                    <a:cxn ang="0">
                      <a:pos x="727" y="45"/>
                    </a:cxn>
                  </a:cxnLst>
                  <a:rect l="0" t="0" r="r" b="b"/>
                  <a:pathLst>
                    <a:path w="771" h="770">
                      <a:moveTo>
                        <a:pt x="727" y="45"/>
                      </a:moveTo>
                      <a:lnTo>
                        <a:pt x="727" y="45"/>
                      </a:lnTo>
                      <a:lnTo>
                        <a:pt x="736" y="54"/>
                      </a:lnTo>
                      <a:lnTo>
                        <a:pt x="744" y="65"/>
                      </a:lnTo>
                      <a:lnTo>
                        <a:pt x="751" y="75"/>
                      </a:lnTo>
                      <a:lnTo>
                        <a:pt x="756" y="87"/>
                      </a:lnTo>
                      <a:lnTo>
                        <a:pt x="761" y="101"/>
                      </a:lnTo>
                      <a:lnTo>
                        <a:pt x="764" y="114"/>
                      </a:lnTo>
                      <a:lnTo>
                        <a:pt x="767" y="127"/>
                      </a:lnTo>
                      <a:lnTo>
                        <a:pt x="769" y="141"/>
                      </a:lnTo>
                      <a:lnTo>
                        <a:pt x="771" y="171"/>
                      </a:lnTo>
                      <a:lnTo>
                        <a:pt x="769" y="203"/>
                      </a:lnTo>
                      <a:lnTo>
                        <a:pt x="762" y="236"/>
                      </a:lnTo>
                      <a:lnTo>
                        <a:pt x="754" y="271"/>
                      </a:lnTo>
                      <a:lnTo>
                        <a:pt x="741" y="306"/>
                      </a:lnTo>
                      <a:lnTo>
                        <a:pt x="726" y="343"/>
                      </a:lnTo>
                      <a:lnTo>
                        <a:pt x="707" y="380"/>
                      </a:lnTo>
                      <a:lnTo>
                        <a:pt x="684" y="418"/>
                      </a:lnTo>
                      <a:lnTo>
                        <a:pt x="659" y="455"/>
                      </a:lnTo>
                      <a:lnTo>
                        <a:pt x="630" y="492"/>
                      </a:lnTo>
                      <a:lnTo>
                        <a:pt x="600" y="529"/>
                      </a:lnTo>
                      <a:lnTo>
                        <a:pt x="565" y="564"/>
                      </a:lnTo>
                      <a:lnTo>
                        <a:pt x="565" y="564"/>
                      </a:lnTo>
                      <a:lnTo>
                        <a:pt x="530" y="599"/>
                      </a:lnTo>
                      <a:lnTo>
                        <a:pt x="493" y="629"/>
                      </a:lnTo>
                      <a:lnTo>
                        <a:pt x="456" y="658"/>
                      </a:lnTo>
                      <a:lnTo>
                        <a:pt x="419" y="683"/>
                      </a:lnTo>
                      <a:lnTo>
                        <a:pt x="381" y="705"/>
                      </a:lnTo>
                      <a:lnTo>
                        <a:pt x="344" y="725"/>
                      </a:lnTo>
                      <a:lnTo>
                        <a:pt x="307" y="740"/>
                      </a:lnTo>
                      <a:lnTo>
                        <a:pt x="272" y="753"/>
                      </a:lnTo>
                      <a:lnTo>
                        <a:pt x="237" y="762"/>
                      </a:lnTo>
                      <a:lnTo>
                        <a:pt x="203" y="768"/>
                      </a:lnTo>
                      <a:lnTo>
                        <a:pt x="171" y="770"/>
                      </a:lnTo>
                      <a:lnTo>
                        <a:pt x="141" y="768"/>
                      </a:lnTo>
                      <a:lnTo>
                        <a:pt x="128" y="767"/>
                      </a:lnTo>
                      <a:lnTo>
                        <a:pt x="114" y="763"/>
                      </a:lnTo>
                      <a:lnTo>
                        <a:pt x="101" y="760"/>
                      </a:lnTo>
                      <a:lnTo>
                        <a:pt x="88" y="755"/>
                      </a:lnTo>
                      <a:lnTo>
                        <a:pt x="76" y="750"/>
                      </a:lnTo>
                      <a:lnTo>
                        <a:pt x="66" y="743"/>
                      </a:lnTo>
                      <a:lnTo>
                        <a:pt x="54" y="735"/>
                      </a:lnTo>
                      <a:lnTo>
                        <a:pt x="46" y="726"/>
                      </a:lnTo>
                      <a:lnTo>
                        <a:pt x="46" y="726"/>
                      </a:lnTo>
                      <a:lnTo>
                        <a:pt x="36" y="716"/>
                      </a:lnTo>
                      <a:lnTo>
                        <a:pt x="29" y="706"/>
                      </a:lnTo>
                      <a:lnTo>
                        <a:pt x="22" y="695"/>
                      </a:lnTo>
                      <a:lnTo>
                        <a:pt x="16" y="683"/>
                      </a:lnTo>
                      <a:lnTo>
                        <a:pt x="10" y="670"/>
                      </a:lnTo>
                      <a:lnTo>
                        <a:pt x="7" y="658"/>
                      </a:lnTo>
                      <a:lnTo>
                        <a:pt x="4" y="643"/>
                      </a:lnTo>
                      <a:lnTo>
                        <a:pt x="2" y="629"/>
                      </a:lnTo>
                      <a:lnTo>
                        <a:pt x="0" y="599"/>
                      </a:lnTo>
                      <a:lnTo>
                        <a:pt x="2" y="567"/>
                      </a:lnTo>
                      <a:lnTo>
                        <a:pt x="9" y="534"/>
                      </a:lnTo>
                      <a:lnTo>
                        <a:pt x="17" y="499"/>
                      </a:lnTo>
                      <a:lnTo>
                        <a:pt x="31" y="464"/>
                      </a:lnTo>
                      <a:lnTo>
                        <a:pt x="46" y="427"/>
                      </a:lnTo>
                      <a:lnTo>
                        <a:pt x="66" y="390"/>
                      </a:lnTo>
                      <a:lnTo>
                        <a:pt x="88" y="352"/>
                      </a:lnTo>
                      <a:lnTo>
                        <a:pt x="113" y="315"/>
                      </a:lnTo>
                      <a:lnTo>
                        <a:pt x="141" y="278"/>
                      </a:lnTo>
                      <a:lnTo>
                        <a:pt x="173" y="241"/>
                      </a:lnTo>
                      <a:lnTo>
                        <a:pt x="206" y="206"/>
                      </a:lnTo>
                      <a:lnTo>
                        <a:pt x="206" y="206"/>
                      </a:lnTo>
                      <a:lnTo>
                        <a:pt x="242" y="172"/>
                      </a:lnTo>
                      <a:lnTo>
                        <a:pt x="278" y="141"/>
                      </a:lnTo>
                      <a:lnTo>
                        <a:pt x="315" y="112"/>
                      </a:lnTo>
                      <a:lnTo>
                        <a:pt x="354" y="87"/>
                      </a:lnTo>
                      <a:lnTo>
                        <a:pt x="391" y="65"/>
                      </a:lnTo>
                      <a:lnTo>
                        <a:pt x="427" y="45"/>
                      </a:lnTo>
                      <a:lnTo>
                        <a:pt x="464" y="30"/>
                      </a:lnTo>
                      <a:lnTo>
                        <a:pt x="499" y="17"/>
                      </a:lnTo>
                      <a:lnTo>
                        <a:pt x="535" y="8"/>
                      </a:lnTo>
                      <a:lnTo>
                        <a:pt x="568" y="2"/>
                      </a:lnTo>
                      <a:lnTo>
                        <a:pt x="600" y="0"/>
                      </a:lnTo>
                      <a:lnTo>
                        <a:pt x="630" y="2"/>
                      </a:lnTo>
                      <a:lnTo>
                        <a:pt x="643" y="3"/>
                      </a:lnTo>
                      <a:lnTo>
                        <a:pt x="659" y="7"/>
                      </a:lnTo>
                      <a:lnTo>
                        <a:pt x="670" y="10"/>
                      </a:lnTo>
                      <a:lnTo>
                        <a:pt x="684" y="15"/>
                      </a:lnTo>
                      <a:lnTo>
                        <a:pt x="695" y="22"/>
                      </a:lnTo>
                      <a:lnTo>
                        <a:pt x="707" y="29"/>
                      </a:lnTo>
                      <a:lnTo>
                        <a:pt x="717" y="35"/>
                      </a:lnTo>
                      <a:lnTo>
                        <a:pt x="727" y="45"/>
                      </a:lnTo>
                      <a:lnTo>
                        <a:pt x="727" y="45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42" name="Freeform 174"/>
                <p:cNvSpPr>
                  <a:spLocks/>
                </p:cNvSpPr>
                <p:nvPr/>
              </p:nvSpPr>
              <p:spPr bwMode="auto">
                <a:xfrm>
                  <a:off x="2372" y="663"/>
                  <a:ext cx="340" cy="339"/>
                </a:xfrm>
                <a:custGeom>
                  <a:avLst/>
                  <a:gdLst/>
                  <a:ahLst/>
                  <a:cxnLst>
                    <a:cxn ang="0">
                      <a:pos x="641" y="40"/>
                    </a:cxn>
                    <a:cxn ang="0">
                      <a:pos x="624" y="25"/>
                    </a:cxn>
                    <a:cxn ang="0">
                      <a:pos x="582" y="7"/>
                    </a:cxn>
                    <a:cxn ang="0">
                      <a:pos x="534" y="0"/>
                    </a:cxn>
                    <a:cxn ang="0">
                      <a:pos x="479" y="7"/>
                    </a:cxn>
                    <a:cxn ang="0">
                      <a:pos x="418" y="24"/>
                    </a:cxn>
                    <a:cxn ang="0">
                      <a:pos x="355" y="52"/>
                    </a:cxn>
                    <a:cxn ang="0">
                      <a:pos x="291" y="91"/>
                    </a:cxn>
                    <a:cxn ang="0">
                      <a:pos x="229" y="139"/>
                    </a:cxn>
                    <a:cxn ang="0">
                      <a:pos x="197" y="168"/>
                    </a:cxn>
                    <a:cxn ang="0">
                      <a:pos x="182" y="183"/>
                    </a:cxn>
                    <a:cxn ang="0">
                      <a:pos x="125" y="246"/>
                    </a:cxn>
                    <a:cxn ang="0">
                      <a:pos x="77" y="312"/>
                    </a:cxn>
                    <a:cxn ang="0">
                      <a:pos x="41" y="377"/>
                    </a:cxn>
                    <a:cxn ang="0">
                      <a:pos x="16" y="440"/>
                    </a:cxn>
                    <a:cxn ang="0">
                      <a:pos x="3" y="501"/>
                    </a:cxn>
                    <a:cxn ang="0">
                      <a:pos x="1" y="556"/>
                    </a:cxn>
                    <a:cxn ang="0">
                      <a:pos x="13" y="603"/>
                    </a:cxn>
                    <a:cxn ang="0">
                      <a:pos x="25" y="623"/>
                    </a:cxn>
                    <a:cxn ang="0">
                      <a:pos x="40" y="641"/>
                    </a:cxn>
                    <a:cxn ang="0">
                      <a:pos x="48" y="648"/>
                    </a:cxn>
                    <a:cxn ang="0">
                      <a:pos x="77" y="666"/>
                    </a:cxn>
                    <a:cxn ang="0">
                      <a:pos x="120" y="678"/>
                    </a:cxn>
                    <a:cxn ang="0">
                      <a:pos x="172" y="678"/>
                    </a:cxn>
                    <a:cxn ang="0">
                      <a:pos x="231" y="668"/>
                    </a:cxn>
                    <a:cxn ang="0">
                      <a:pos x="291" y="645"/>
                    </a:cxn>
                    <a:cxn ang="0">
                      <a:pos x="355" y="613"/>
                    </a:cxn>
                    <a:cxn ang="0">
                      <a:pos x="417" y="569"/>
                    </a:cxn>
                    <a:cxn ang="0">
                      <a:pos x="480" y="517"/>
                    </a:cxn>
                    <a:cxn ang="0">
                      <a:pos x="499" y="499"/>
                    </a:cxn>
                    <a:cxn ang="0">
                      <a:pos x="529" y="467"/>
                    </a:cxn>
                    <a:cxn ang="0">
                      <a:pos x="581" y="402"/>
                    </a:cxn>
                    <a:cxn ang="0">
                      <a:pos x="623" y="337"/>
                    </a:cxn>
                    <a:cxn ang="0">
                      <a:pos x="654" y="271"/>
                    </a:cxn>
                    <a:cxn ang="0">
                      <a:pos x="673" y="209"/>
                    </a:cxn>
                    <a:cxn ang="0">
                      <a:pos x="680" y="153"/>
                    </a:cxn>
                    <a:cxn ang="0">
                      <a:pos x="674" y="101"/>
                    </a:cxn>
                    <a:cxn ang="0">
                      <a:pos x="661" y="67"/>
                    </a:cxn>
                    <a:cxn ang="0">
                      <a:pos x="648" y="49"/>
                    </a:cxn>
                    <a:cxn ang="0">
                      <a:pos x="641" y="40"/>
                    </a:cxn>
                  </a:cxnLst>
                  <a:rect l="0" t="0" r="r" b="b"/>
                  <a:pathLst>
                    <a:path w="680" h="680">
                      <a:moveTo>
                        <a:pt x="641" y="40"/>
                      </a:moveTo>
                      <a:lnTo>
                        <a:pt x="641" y="40"/>
                      </a:lnTo>
                      <a:lnTo>
                        <a:pt x="633" y="32"/>
                      </a:lnTo>
                      <a:lnTo>
                        <a:pt x="624" y="25"/>
                      </a:lnTo>
                      <a:lnTo>
                        <a:pt x="604" y="15"/>
                      </a:lnTo>
                      <a:lnTo>
                        <a:pt x="582" y="7"/>
                      </a:lnTo>
                      <a:lnTo>
                        <a:pt x="559" y="2"/>
                      </a:lnTo>
                      <a:lnTo>
                        <a:pt x="534" y="0"/>
                      </a:lnTo>
                      <a:lnTo>
                        <a:pt x="505" y="2"/>
                      </a:lnTo>
                      <a:lnTo>
                        <a:pt x="479" y="7"/>
                      </a:lnTo>
                      <a:lnTo>
                        <a:pt x="448" y="14"/>
                      </a:lnTo>
                      <a:lnTo>
                        <a:pt x="418" y="24"/>
                      </a:lnTo>
                      <a:lnTo>
                        <a:pt x="386" y="37"/>
                      </a:lnTo>
                      <a:lnTo>
                        <a:pt x="355" y="52"/>
                      </a:lnTo>
                      <a:lnTo>
                        <a:pt x="323" y="71"/>
                      </a:lnTo>
                      <a:lnTo>
                        <a:pt x="291" y="91"/>
                      </a:lnTo>
                      <a:lnTo>
                        <a:pt x="259" y="114"/>
                      </a:lnTo>
                      <a:lnTo>
                        <a:pt x="229" y="139"/>
                      </a:lnTo>
                      <a:lnTo>
                        <a:pt x="197" y="168"/>
                      </a:lnTo>
                      <a:lnTo>
                        <a:pt x="197" y="168"/>
                      </a:lnTo>
                      <a:lnTo>
                        <a:pt x="182" y="183"/>
                      </a:lnTo>
                      <a:lnTo>
                        <a:pt x="182" y="183"/>
                      </a:lnTo>
                      <a:lnTo>
                        <a:pt x="152" y="214"/>
                      </a:lnTo>
                      <a:lnTo>
                        <a:pt x="125" y="246"/>
                      </a:lnTo>
                      <a:lnTo>
                        <a:pt x="100" y="278"/>
                      </a:lnTo>
                      <a:lnTo>
                        <a:pt x="77" y="312"/>
                      </a:lnTo>
                      <a:lnTo>
                        <a:pt x="58" y="345"/>
                      </a:lnTo>
                      <a:lnTo>
                        <a:pt x="41" y="377"/>
                      </a:lnTo>
                      <a:lnTo>
                        <a:pt x="26" y="409"/>
                      </a:lnTo>
                      <a:lnTo>
                        <a:pt x="16" y="440"/>
                      </a:lnTo>
                      <a:lnTo>
                        <a:pt x="8" y="472"/>
                      </a:lnTo>
                      <a:lnTo>
                        <a:pt x="3" y="501"/>
                      </a:lnTo>
                      <a:lnTo>
                        <a:pt x="0" y="529"/>
                      </a:lnTo>
                      <a:lnTo>
                        <a:pt x="1" y="556"/>
                      </a:lnTo>
                      <a:lnTo>
                        <a:pt x="6" y="581"/>
                      </a:lnTo>
                      <a:lnTo>
                        <a:pt x="13" y="603"/>
                      </a:lnTo>
                      <a:lnTo>
                        <a:pt x="20" y="613"/>
                      </a:lnTo>
                      <a:lnTo>
                        <a:pt x="25" y="623"/>
                      </a:lnTo>
                      <a:lnTo>
                        <a:pt x="31" y="633"/>
                      </a:lnTo>
                      <a:lnTo>
                        <a:pt x="40" y="641"/>
                      </a:lnTo>
                      <a:lnTo>
                        <a:pt x="40" y="641"/>
                      </a:lnTo>
                      <a:lnTo>
                        <a:pt x="48" y="648"/>
                      </a:lnTo>
                      <a:lnTo>
                        <a:pt x="57" y="655"/>
                      </a:lnTo>
                      <a:lnTo>
                        <a:pt x="77" y="666"/>
                      </a:lnTo>
                      <a:lnTo>
                        <a:pt x="97" y="673"/>
                      </a:lnTo>
                      <a:lnTo>
                        <a:pt x="120" y="678"/>
                      </a:lnTo>
                      <a:lnTo>
                        <a:pt x="147" y="680"/>
                      </a:lnTo>
                      <a:lnTo>
                        <a:pt x="172" y="678"/>
                      </a:lnTo>
                      <a:lnTo>
                        <a:pt x="201" y="675"/>
                      </a:lnTo>
                      <a:lnTo>
                        <a:pt x="231" y="668"/>
                      </a:lnTo>
                      <a:lnTo>
                        <a:pt x="261" y="658"/>
                      </a:lnTo>
                      <a:lnTo>
                        <a:pt x="291" y="645"/>
                      </a:lnTo>
                      <a:lnTo>
                        <a:pt x="323" y="630"/>
                      </a:lnTo>
                      <a:lnTo>
                        <a:pt x="355" y="613"/>
                      </a:lnTo>
                      <a:lnTo>
                        <a:pt x="386" y="593"/>
                      </a:lnTo>
                      <a:lnTo>
                        <a:pt x="417" y="569"/>
                      </a:lnTo>
                      <a:lnTo>
                        <a:pt x="448" y="544"/>
                      </a:lnTo>
                      <a:lnTo>
                        <a:pt x="480" y="517"/>
                      </a:lnTo>
                      <a:lnTo>
                        <a:pt x="480" y="517"/>
                      </a:lnTo>
                      <a:lnTo>
                        <a:pt x="499" y="499"/>
                      </a:lnTo>
                      <a:lnTo>
                        <a:pt x="499" y="499"/>
                      </a:lnTo>
                      <a:lnTo>
                        <a:pt x="529" y="467"/>
                      </a:lnTo>
                      <a:lnTo>
                        <a:pt x="556" y="435"/>
                      </a:lnTo>
                      <a:lnTo>
                        <a:pt x="581" y="402"/>
                      </a:lnTo>
                      <a:lnTo>
                        <a:pt x="602" y="370"/>
                      </a:lnTo>
                      <a:lnTo>
                        <a:pt x="623" y="337"/>
                      </a:lnTo>
                      <a:lnTo>
                        <a:pt x="639" y="303"/>
                      </a:lnTo>
                      <a:lnTo>
                        <a:pt x="654" y="271"/>
                      </a:lnTo>
                      <a:lnTo>
                        <a:pt x="664" y="240"/>
                      </a:lnTo>
                      <a:lnTo>
                        <a:pt x="673" y="209"/>
                      </a:lnTo>
                      <a:lnTo>
                        <a:pt x="678" y="179"/>
                      </a:lnTo>
                      <a:lnTo>
                        <a:pt x="680" y="153"/>
                      </a:lnTo>
                      <a:lnTo>
                        <a:pt x="680" y="126"/>
                      </a:lnTo>
                      <a:lnTo>
                        <a:pt x="674" y="101"/>
                      </a:lnTo>
                      <a:lnTo>
                        <a:pt x="666" y="77"/>
                      </a:lnTo>
                      <a:lnTo>
                        <a:pt x="661" y="67"/>
                      </a:lnTo>
                      <a:lnTo>
                        <a:pt x="656" y="57"/>
                      </a:lnTo>
                      <a:lnTo>
                        <a:pt x="648" y="49"/>
                      </a:lnTo>
                      <a:lnTo>
                        <a:pt x="641" y="40"/>
                      </a:lnTo>
                      <a:lnTo>
                        <a:pt x="641" y="40"/>
                      </a:lnTo>
                      <a:close/>
                    </a:path>
                  </a:pathLst>
                </a:custGeom>
                <a:solidFill>
                  <a:srgbClr val="E7BE6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43" name="Freeform 175"/>
                <p:cNvSpPr>
                  <a:spLocks/>
                </p:cNvSpPr>
                <p:nvPr/>
              </p:nvSpPr>
              <p:spPr bwMode="auto">
                <a:xfrm>
                  <a:off x="2431" y="663"/>
                  <a:ext cx="281" cy="286"/>
                </a:xfrm>
                <a:custGeom>
                  <a:avLst/>
                  <a:gdLst/>
                  <a:ahLst/>
                  <a:cxnLst>
                    <a:cxn ang="0">
                      <a:pos x="522" y="40"/>
                    </a:cxn>
                    <a:cxn ang="0">
                      <a:pos x="505" y="25"/>
                    </a:cxn>
                    <a:cxn ang="0">
                      <a:pos x="463" y="7"/>
                    </a:cxn>
                    <a:cxn ang="0">
                      <a:pos x="415" y="0"/>
                    </a:cxn>
                    <a:cxn ang="0">
                      <a:pos x="360" y="7"/>
                    </a:cxn>
                    <a:cxn ang="0">
                      <a:pos x="299" y="24"/>
                    </a:cxn>
                    <a:cxn ang="0">
                      <a:pos x="236" y="52"/>
                    </a:cxn>
                    <a:cxn ang="0">
                      <a:pos x="172" y="91"/>
                    </a:cxn>
                    <a:cxn ang="0">
                      <a:pos x="110" y="139"/>
                    </a:cxn>
                    <a:cxn ang="0">
                      <a:pos x="78" y="168"/>
                    </a:cxn>
                    <a:cxn ang="0">
                      <a:pos x="48" y="221"/>
                    </a:cxn>
                    <a:cxn ang="0">
                      <a:pos x="25" y="275"/>
                    </a:cxn>
                    <a:cxn ang="0">
                      <a:pos x="10" y="327"/>
                    </a:cxn>
                    <a:cxn ang="0">
                      <a:pos x="1" y="375"/>
                    </a:cxn>
                    <a:cxn ang="0">
                      <a:pos x="0" y="420"/>
                    </a:cxn>
                    <a:cxn ang="0">
                      <a:pos x="6" y="460"/>
                    </a:cxn>
                    <a:cxn ang="0">
                      <a:pos x="20" y="497"/>
                    </a:cxn>
                    <a:cxn ang="0">
                      <a:pos x="43" y="527"/>
                    </a:cxn>
                    <a:cxn ang="0">
                      <a:pos x="56" y="539"/>
                    </a:cxn>
                    <a:cxn ang="0">
                      <a:pos x="85" y="556"/>
                    </a:cxn>
                    <a:cxn ang="0">
                      <a:pos x="120" y="568"/>
                    </a:cxn>
                    <a:cxn ang="0">
                      <a:pos x="157" y="573"/>
                    </a:cxn>
                    <a:cxn ang="0">
                      <a:pos x="199" y="571"/>
                    </a:cxn>
                    <a:cxn ang="0">
                      <a:pos x="242" y="563"/>
                    </a:cxn>
                    <a:cxn ang="0">
                      <a:pos x="289" y="549"/>
                    </a:cxn>
                    <a:cxn ang="0">
                      <a:pos x="336" y="529"/>
                    </a:cxn>
                    <a:cxn ang="0">
                      <a:pos x="361" y="517"/>
                    </a:cxn>
                    <a:cxn ang="0">
                      <a:pos x="380" y="499"/>
                    </a:cxn>
                    <a:cxn ang="0">
                      <a:pos x="437" y="435"/>
                    </a:cxn>
                    <a:cxn ang="0">
                      <a:pos x="483" y="370"/>
                    </a:cxn>
                    <a:cxn ang="0">
                      <a:pos x="520" y="303"/>
                    </a:cxn>
                    <a:cxn ang="0">
                      <a:pos x="545" y="240"/>
                    </a:cxn>
                    <a:cxn ang="0">
                      <a:pos x="559" y="179"/>
                    </a:cxn>
                    <a:cxn ang="0">
                      <a:pos x="561" y="126"/>
                    </a:cxn>
                    <a:cxn ang="0">
                      <a:pos x="547" y="77"/>
                    </a:cxn>
                    <a:cxn ang="0">
                      <a:pos x="537" y="57"/>
                    </a:cxn>
                    <a:cxn ang="0">
                      <a:pos x="522" y="40"/>
                    </a:cxn>
                  </a:cxnLst>
                  <a:rect l="0" t="0" r="r" b="b"/>
                  <a:pathLst>
                    <a:path w="561" h="573">
                      <a:moveTo>
                        <a:pt x="522" y="40"/>
                      </a:moveTo>
                      <a:lnTo>
                        <a:pt x="522" y="40"/>
                      </a:lnTo>
                      <a:lnTo>
                        <a:pt x="514" y="32"/>
                      </a:lnTo>
                      <a:lnTo>
                        <a:pt x="505" y="25"/>
                      </a:lnTo>
                      <a:lnTo>
                        <a:pt x="485" y="15"/>
                      </a:lnTo>
                      <a:lnTo>
                        <a:pt x="463" y="7"/>
                      </a:lnTo>
                      <a:lnTo>
                        <a:pt x="440" y="2"/>
                      </a:lnTo>
                      <a:lnTo>
                        <a:pt x="415" y="0"/>
                      </a:lnTo>
                      <a:lnTo>
                        <a:pt x="386" y="2"/>
                      </a:lnTo>
                      <a:lnTo>
                        <a:pt x="360" y="7"/>
                      </a:lnTo>
                      <a:lnTo>
                        <a:pt x="329" y="14"/>
                      </a:lnTo>
                      <a:lnTo>
                        <a:pt x="299" y="24"/>
                      </a:lnTo>
                      <a:lnTo>
                        <a:pt x="267" y="37"/>
                      </a:lnTo>
                      <a:lnTo>
                        <a:pt x="236" y="52"/>
                      </a:lnTo>
                      <a:lnTo>
                        <a:pt x="204" y="71"/>
                      </a:lnTo>
                      <a:lnTo>
                        <a:pt x="172" y="91"/>
                      </a:lnTo>
                      <a:lnTo>
                        <a:pt x="140" y="114"/>
                      </a:lnTo>
                      <a:lnTo>
                        <a:pt x="110" y="139"/>
                      </a:lnTo>
                      <a:lnTo>
                        <a:pt x="78" y="168"/>
                      </a:lnTo>
                      <a:lnTo>
                        <a:pt x="78" y="168"/>
                      </a:lnTo>
                      <a:lnTo>
                        <a:pt x="63" y="194"/>
                      </a:lnTo>
                      <a:lnTo>
                        <a:pt x="48" y="221"/>
                      </a:lnTo>
                      <a:lnTo>
                        <a:pt x="36" y="248"/>
                      </a:lnTo>
                      <a:lnTo>
                        <a:pt x="25" y="275"/>
                      </a:lnTo>
                      <a:lnTo>
                        <a:pt x="16" y="300"/>
                      </a:lnTo>
                      <a:lnTo>
                        <a:pt x="10" y="327"/>
                      </a:lnTo>
                      <a:lnTo>
                        <a:pt x="5" y="350"/>
                      </a:lnTo>
                      <a:lnTo>
                        <a:pt x="1" y="375"/>
                      </a:lnTo>
                      <a:lnTo>
                        <a:pt x="0" y="399"/>
                      </a:lnTo>
                      <a:lnTo>
                        <a:pt x="0" y="420"/>
                      </a:lnTo>
                      <a:lnTo>
                        <a:pt x="1" y="442"/>
                      </a:lnTo>
                      <a:lnTo>
                        <a:pt x="6" y="460"/>
                      </a:lnTo>
                      <a:lnTo>
                        <a:pt x="11" y="481"/>
                      </a:lnTo>
                      <a:lnTo>
                        <a:pt x="20" y="497"/>
                      </a:lnTo>
                      <a:lnTo>
                        <a:pt x="31" y="514"/>
                      </a:lnTo>
                      <a:lnTo>
                        <a:pt x="43" y="527"/>
                      </a:lnTo>
                      <a:lnTo>
                        <a:pt x="43" y="527"/>
                      </a:lnTo>
                      <a:lnTo>
                        <a:pt x="56" y="539"/>
                      </a:lnTo>
                      <a:lnTo>
                        <a:pt x="70" y="549"/>
                      </a:lnTo>
                      <a:lnTo>
                        <a:pt x="85" y="556"/>
                      </a:lnTo>
                      <a:lnTo>
                        <a:pt x="102" y="563"/>
                      </a:lnTo>
                      <a:lnTo>
                        <a:pt x="120" y="568"/>
                      </a:lnTo>
                      <a:lnTo>
                        <a:pt x="139" y="571"/>
                      </a:lnTo>
                      <a:lnTo>
                        <a:pt x="157" y="573"/>
                      </a:lnTo>
                      <a:lnTo>
                        <a:pt x="177" y="573"/>
                      </a:lnTo>
                      <a:lnTo>
                        <a:pt x="199" y="571"/>
                      </a:lnTo>
                      <a:lnTo>
                        <a:pt x="221" y="568"/>
                      </a:lnTo>
                      <a:lnTo>
                        <a:pt x="242" y="563"/>
                      </a:lnTo>
                      <a:lnTo>
                        <a:pt x="266" y="556"/>
                      </a:lnTo>
                      <a:lnTo>
                        <a:pt x="289" y="549"/>
                      </a:lnTo>
                      <a:lnTo>
                        <a:pt x="313" y="539"/>
                      </a:lnTo>
                      <a:lnTo>
                        <a:pt x="336" y="529"/>
                      </a:lnTo>
                      <a:lnTo>
                        <a:pt x="361" y="517"/>
                      </a:lnTo>
                      <a:lnTo>
                        <a:pt x="361" y="517"/>
                      </a:lnTo>
                      <a:lnTo>
                        <a:pt x="380" y="499"/>
                      </a:lnTo>
                      <a:lnTo>
                        <a:pt x="380" y="499"/>
                      </a:lnTo>
                      <a:lnTo>
                        <a:pt x="410" y="467"/>
                      </a:lnTo>
                      <a:lnTo>
                        <a:pt x="437" y="435"/>
                      </a:lnTo>
                      <a:lnTo>
                        <a:pt x="462" y="402"/>
                      </a:lnTo>
                      <a:lnTo>
                        <a:pt x="483" y="370"/>
                      </a:lnTo>
                      <a:lnTo>
                        <a:pt x="504" y="337"/>
                      </a:lnTo>
                      <a:lnTo>
                        <a:pt x="520" y="303"/>
                      </a:lnTo>
                      <a:lnTo>
                        <a:pt x="535" y="271"/>
                      </a:lnTo>
                      <a:lnTo>
                        <a:pt x="545" y="240"/>
                      </a:lnTo>
                      <a:lnTo>
                        <a:pt x="554" y="209"/>
                      </a:lnTo>
                      <a:lnTo>
                        <a:pt x="559" y="179"/>
                      </a:lnTo>
                      <a:lnTo>
                        <a:pt x="561" y="153"/>
                      </a:lnTo>
                      <a:lnTo>
                        <a:pt x="561" y="126"/>
                      </a:lnTo>
                      <a:lnTo>
                        <a:pt x="555" y="101"/>
                      </a:lnTo>
                      <a:lnTo>
                        <a:pt x="547" y="77"/>
                      </a:lnTo>
                      <a:lnTo>
                        <a:pt x="542" y="67"/>
                      </a:lnTo>
                      <a:lnTo>
                        <a:pt x="537" y="57"/>
                      </a:lnTo>
                      <a:lnTo>
                        <a:pt x="529" y="49"/>
                      </a:lnTo>
                      <a:lnTo>
                        <a:pt x="522" y="40"/>
                      </a:lnTo>
                      <a:lnTo>
                        <a:pt x="522" y="40"/>
                      </a:lnTo>
                      <a:close/>
                    </a:path>
                  </a:pathLst>
                </a:custGeom>
                <a:solidFill>
                  <a:srgbClr val="E7BE4A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44" name="Freeform 176"/>
                <p:cNvSpPr>
                  <a:spLocks/>
                </p:cNvSpPr>
                <p:nvPr/>
              </p:nvSpPr>
              <p:spPr bwMode="auto">
                <a:xfrm>
                  <a:off x="2372" y="746"/>
                  <a:ext cx="240" cy="256"/>
                </a:xfrm>
                <a:custGeom>
                  <a:avLst/>
                  <a:gdLst/>
                  <a:ahLst/>
                  <a:cxnLst>
                    <a:cxn ang="0">
                      <a:pos x="162" y="359"/>
                    </a:cxn>
                    <a:cxn ang="0">
                      <a:pos x="139" y="329"/>
                    </a:cxn>
                    <a:cxn ang="0">
                      <a:pos x="125" y="292"/>
                    </a:cxn>
                    <a:cxn ang="0">
                      <a:pos x="119" y="252"/>
                    </a:cxn>
                    <a:cxn ang="0">
                      <a:pos x="120" y="207"/>
                    </a:cxn>
                    <a:cxn ang="0">
                      <a:pos x="129" y="159"/>
                    </a:cxn>
                    <a:cxn ang="0">
                      <a:pos x="144" y="107"/>
                    </a:cxn>
                    <a:cxn ang="0">
                      <a:pos x="167" y="53"/>
                    </a:cxn>
                    <a:cxn ang="0">
                      <a:pos x="197" y="0"/>
                    </a:cxn>
                    <a:cxn ang="0">
                      <a:pos x="182" y="15"/>
                    </a:cxn>
                    <a:cxn ang="0">
                      <a:pos x="152" y="46"/>
                    </a:cxn>
                    <a:cxn ang="0">
                      <a:pos x="100" y="110"/>
                    </a:cxn>
                    <a:cxn ang="0">
                      <a:pos x="58" y="177"/>
                    </a:cxn>
                    <a:cxn ang="0">
                      <a:pos x="26" y="241"/>
                    </a:cxn>
                    <a:cxn ang="0">
                      <a:pos x="8" y="304"/>
                    </a:cxn>
                    <a:cxn ang="0">
                      <a:pos x="0" y="361"/>
                    </a:cxn>
                    <a:cxn ang="0">
                      <a:pos x="6" y="413"/>
                    </a:cxn>
                    <a:cxn ang="0">
                      <a:pos x="20" y="445"/>
                    </a:cxn>
                    <a:cxn ang="0">
                      <a:pos x="31" y="465"/>
                    </a:cxn>
                    <a:cxn ang="0">
                      <a:pos x="40" y="473"/>
                    </a:cxn>
                    <a:cxn ang="0">
                      <a:pos x="57" y="487"/>
                    </a:cxn>
                    <a:cxn ang="0">
                      <a:pos x="97" y="505"/>
                    </a:cxn>
                    <a:cxn ang="0">
                      <a:pos x="147" y="512"/>
                    </a:cxn>
                    <a:cxn ang="0">
                      <a:pos x="201" y="507"/>
                    </a:cxn>
                    <a:cxn ang="0">
                      <a:pos x="261" y="490"/>
                    </a:cxn>
                    <a:cxn ang="0">
                      <a:pos x="323" y="462"/>
                    </a:cxn>
                    <a:cxn ang="0">
                      <a:pos x="386" y="425"/>
                    </a:cxn>
                    <a:cxn ang="0">
                      <a:pos x="448" y="376"/>
                    </a:cxn>
                    <a:cxn ang="0">
                      <a:pos x="480" y="349"/>
                    </a:cxn>
                    <a:cxn ang="0">
                      <a:pos x="432" y="371"/>
                    </a:cxn>
                    <a:cxn ang="0">
                      <a:pos x="385" y="388"/>
                    </a:cxn>
                    <a:cxn ang="0">
                      <a:pos x="340" y="400"/>
                    </a:cxn>
                    <a:cxn ang="0">
                      <a:pos x="296" y="405"/>
                    </a:cxn>
                    <a:cxn ang="0">
                      <a:pos x="258" y="403"/>
                    </a:cxn>
                    <a:cxn ang="0">
                      <a:pos x="221" y="395"/>
                    </a:cxn>
                    <a:cxn ang="0">
                      <a:pos x="189" y="381"/>
                    </a:cxn>
                    <a:cxn ang="0">
                      <a:pos x="162" y="359"/>
                    </a:cxn>
                  </a:cxnLst>
                  <a:rect l="0" t="0" r="r" b="b"/>
                  <a:pathLst>
                    <a:path w="480" h="512">
                      <a:moveTo>
                        <a:pt x="162" y="359"/>
                      </a:moveTo>
                      <a:lnTo>
                        <a:pt x="162" y="359"/>
                      </a:lnTo>
                      <a:lnTo>
                        <a:pt x="150" y="346"/>
                      </a:lnTo>
                      <a:lnTo>
                        <a:pt x="139" y="329"/>
                      </a:lnTo>
                      <a:lnTo>
                        <a:pt x="130" y="313"/>
                      </a:lnTo>
                      <a:lnTo>
                        <a:pt x="125" y="292"/>
                      </a:lnTo>
                      <a:lnTo>
                        <a:pt x="120" y="274"/>
                      </a:lnTo>
                      <a:lnTo>
                        <a:pt x="119" y="252"/>
                      </a:lnTo>
                      <a:lnTo>
                        <a:pt x="119" y="231"/>
                      </a:lnTo>
                      <a:lnTo>
                        <a:pt x="120" y="207"/>
                      </a:lnTo>
                      <a:lnTo>
                        <a:pt x="124" y="182"/>
                      </a:lnTo>
                      <a:lnTo>
                        <a:pt x="129" y="159"/>
                      </a:lnTo>
                      <a:lnTo>
                        <a:pt x="135" y="132"/>
                      </a:lnTo>
                      <a:lnTo>
                        <a:pt x="144" y="107"/>
                      </a:lnTo>
                      <a:lnTo>
                        <a:pt x="155" y="80"/>
                      </a:lnTo>
                      <a:lnTo>
                        <a:pt x="167" y="53"/>
                      </a:lnTo>
                      <a:lnTo>
                        <a:pt x="182" y="26"/>
                      </a:lnTo>
                      <a:lnTo>
                        <a:pt x="197" y="0"/>
                      </a:lnTo>
                      <a:lnTo>
                        <a:pt x="197" y="0"/>
                      </a:lnTo>
                      <a:lnTo>
                        <a:pt x="182" y="15"/>
                      </a:lnTo>
                      <a:lnTo>
                        <a:pt x="182" y="15"/>
                      </a:lnTo>
                      <a:lnTo>
                        <a:pt x="152" y="46"/>
                      </a:lnTo>
                      <a:lnTo>
                        <a:pt x="125" y="78"/>
                      </a:lnTo>
                      <a:lnTo>
                        <a:pt x="100" y="110"/>
                      </a:lnTo>
                      <a:lnTo>
                        <a:pt x="77" y="144"/>
                      </a:lnTo>
                      <a:lnTo>
                        <a:pt x="58" y="177"/>
                      </a:lnTo>
                      <a:lnTo>
                        <a:pt x="41" y="209"/>
                      </a:lnTo>
                      <a:lnTo>
                        <a:pt x="26" y="241"/>
                      </a:lnTo>
                      <a:lnTo>
                        <a:pt x="16" y="272"/>
                      </a:lnTo>
                      <a:lnTo>
                        <a:pt x="8" y="304"/>
                      </a:lnTo>
                      <a:lnTo>
                        <a:pt x="3" y="333"/>
                      </a:lnTo>
                      <a:lnTo>
                        <a:pt x="0" y="361"/>
                      </a:lnTo>
                      <a:lnTo>
                        <a:pt x="1" y="388"/>
                      </a:lnTo>
                      <a:lnTo>
                        <a:pt x="6" y="413"/>
                      </a:lnTo>
                      <a:lnTo>
                        <a:pt x="13" y="435"/>
                      </a:lnTo>
                      <a:lnTo>
                        <a:pt x="20" y="445"/>
                      </a:lnTo>
                      <a:lnTo>
                        <a:pt x="25" y="455"/>
                      </a:lnTo>
                      <a:lnTo>
                        <a:pt x="31" y="465"/>
                      </a:lnTo>
                      <a:lnTo>
                        <a:pt x="40" y="473"/>
                      </a:lnTo>
                      <a:lnTo>
                        <a:pt x="40" y="473"/>
                      </a:lnTo>
                      <a:lnTo>
                        <a:pt x="48" y="480"/>
                      </a:lnTo>
                      <a:lnTo>
                        <a:pt x="57" y="487"/>
                      </a:lnTo>
                      <a:lnTo>
                        <a:pt x="77" y="498"/>
                      </a:lnTo>
                      <a:lnTo>
                        <a:pt x="97" y="505"/>
                      </a:lnTo>
                      <a:lnTo>
                        <a:pt x="120" y="510"/>
                      </a:lnTo>
                      <a:lnTo>
                        <a:pt x="147" y="512"/>
                      </a:lnTo>
                      <a:lnTo>
                        <a:pt x="172" y="510"/>
                      </a:lnTo>
                      <a:lnTo>
                        <a:pt x="201" y="507"/>
                      </a:lnTo>
                      <a:lnTo>
                        <a:pt x="231" y="500"/>
                      </a:lnTo>
                      <a:lnTo>
                        <a:pt x="261" y="490"/>
                      </a:lnTo>
                      <a:lnTo>
                        <a:pt x="291" y="477"/>
                      </a:lnTo>
                      <a:lnTo>
                        <a:pt x="323" y="462"/>
                      </a:lnTo>
                      <a:lnTo>
                        <a:pt x="355" y="445"/>
                      </a:lnTo>
                      <a:lnTo>
                        <a:pt x="386" y="425"/>
                      </a:lnTo>
                      <a:lnTo>
                        <a:pt x="417" y="401"/>
                      </a:lnTo>
                      <a:lnTo>
                        <a:pt x="448" y="376"/>
                      </a:lnTo>
                      <a:lnTo>
                        <a:pt x="480" y="349"/>
                      </a:lnTo>
                      <a:lnTo>
                        <a:pt x="480" y="349"/>
                      </a:lnTo>
                      <a:lnTo>
                        <a:pt x="455" y="361"/>
                      </a:lnTo>
                      <a:lnTo>
                        <a:pt x="432" y="371"/>
                      </a:lnTo>
                      <a:lnTo>
                        <a:pt x="408" y="381"/>
                      </a:lnTo>
                      <a:lnTo>
                        <a:pt x="385" y="388"/>
                      </a:lnTo>
                      <a:lnTo>
                        <a:pt x="361" y="395"/>
                      </a:lnTo>
                      <a:lnTo>
                        <a:pt x="340" y="400"/>
                      </a:lnTo>
                      <a:lnTo>
                        <a:pt x="318" y="403"/>
                      </a:lnTo>
                      <a:lnTo>
                        <a:pt x="296" y="405"/>
                      </a:lnTo>
                      <a:lnTo>
                        <a:pt x="276" y="405"/>
                      </a:lnTo>
                      <a:lnTo>
                        <a:pt x="258" y="403"/>
                      </a:lnTo>
                      <a:lnTo>
                        <a:pt x="239" y="400"/>
                      </a:lnTo>
                      <a:lnTo>
                        <a:pt x="221" y="395"/>
                      </a:lnTo>
                      <a:lnTo>
                        <a:pt x="204" y="388"/>
                      </a:lnTo>
                      <a:lnTo>
                        <a:pt x="189" y="381"/>
                      </a:lnTo>
                      <a:lnTo>
                        <a:pt x="175" y="371"/>
                      </a:lnTo>
                      <a:lnTo>
                        <a:pt x="162" y="359"/>
                      </a:lnTo>
                      <a:lnTo>
                        <a:pt x="162" y="359"/>
                      </a:lnTo>
                      <a:close/>
                    </a:path>
                  </a:pathLst>
                </a:custGeom>
                <a:solidFill>
                  <a:srgbClr val="D5913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45" name="Freeform 177"/>
                <p:cNvSpPr>
                  <a:spLocks/>
                </p:cNvSpPr>
                <p:nvPr/>
              </p:nvSpPr>
              <p:spPr bwMode="auto">
                <a:xfrm>
                  <a:off x="2494" y="784"/>
                  <a:ext cx="164" cy="165"/>
                </a:xfrm>
                <a:custGeom>
                  <a:avLst/>
                  <a:gdLst/>
                  <a:ahLst/>
                  <a:cxnLst>
                    <a:cxn ang="0">
                      <a:pos x="310" y="20"/>
                    </a:cxn>
                    <a:cxn ang="0">
                      <a:pos x="322" y="38"/>
                    </a:cxn>
                    <a:cxn ang="0">
                      <a:pos x="328" y="60"/>
                    </a:cxn>
                    <a:cxn ang="0">
                      <a:pos x="327" y="87"/>
                    </a:cxn>
                    <a:cxn ang="0">
                      <a:pos x="322" y="117"/>
                    </a:cxn>
                    <a:cxn ang="0">
                      <a:pos x="308" y="147"/>
                    </a:cxn>
                    <a:cxn ang="0">
                      <a:pos x="291" y="179"/>
                    </a:cxn>
                    <a:cxn ang="0">
                      <a:pos x="268" y="211"/>
                    </a:cxn>
                    <a:cxn ang="0">
                      <a:pos x="241" y="241"/>
                    </a:cxn>
                    <a:cxn ang="0">
                      <a:pos x="225" y="256"/>
                    </a:cxn>
                    <a:cxn ang="0">
                      <a:pos x="194" y="281"/>
                    </a:cxn>
                    <a:cxn ang="0">
                      <a:pos x="163" y="301"/>
                    </a:cxn>
                    <a:cxn ang="0">
                      <a:pos x="131" y="316"/>
                    </a:cxn>
                    <a:cxn ang="0">
                      <a:pos x="101" y="326"/>
                    </a:cxn>
                    <a:cxn ang="0">
                      <a:pos x="72" y="330"/>
                    </a:cxn>
                    <a:cxn ang="0">
                      <a:pos x="47" y="326"/>
                    </a:cxn>
                    <a:cxn ang="0">
                      <a:pos x="27" y="318"/>
                    </a:cxn>
                    <a:cxn ang="0">
                      <a:pos x="19" y="311"/>
                    </a:cxn>
                    <a:cxn ang="0">
                      <a:pos x="5" y="293"/>
                    </a:cxn>
                    <a:cxn ang="0">
                      <a:pos x="0" y="269"/>
                    </a:cxn>
                    <a:cxn ang="0">
                      <a:pos x="0" y="243"/>
                    </a:cxn>
                    <a:cxn ang="0">
                      <a:pos x="7" y="214"/>
                    </a:cxn>
                    <a:cxn ang="0">
                      <a:pos x="19" y="182"/>
                    </a:cxn>
                    <a:cxn ang="0">
                      <a:pos x="37" y="151"/>
                    </a:cxn>
                    <a:cxn ang="0">
                      <a:pos x="59" y="119"/>
                    </a:cxn>
                    <a:cxn ang="0">
                      <a:pos x="87" y="89"/>
                    </a:cxn>
                    <a:cxn ang="0">
                      <a:pos x="102" y="74"/>
                    </a:cxn>
                    <a:cxn ang="0">
                      <a:pos x="134" y="48"/>
                    </a:cxn>
                    <a:cxn ang="0">
                      <a:pos x="166" y="28"/>
                    </a:cxn>
                    <a:cxn ang="0">
                      <a:pos x="198" y="13"/>
                    </a:cxn>
                    <a:cxn ang="0">
                      <a:pos x="228" y="5"/>
                    </a:cxn>
                    <a:cxn ang="0">
                      <a:pos x="255" y="0"/>
                    </a:cxn>
                    <a:cxn ang="0">
                      <a:pos x="280" y="3"/>
                    </a:cxn>
                    <a:cxn ang="0">
                      <a:pos x="300" y="13"/>
                    </a:cxn>
                    <a:cxn ang="0">
                      <a:pos x="310" y="20"/>
                    </a:cxn>
                  </a:cxnLst>
                  <a:rect l="0" t="0" r="r" b="b"/>
                  <a:pathLst>
                    <a:path w="328" h="330">
                      <a:moveTo>
                        <a:pt x="310" y="20"/>
                      </a:moveTo>
                      <a:lnTo>
                        <a:pt x="310" y="20"/>
                      </a:lnTo>
                      <a:lnTo>
                        <a:pt x="317" y="28"/>
                      </a:lnTo>
                      <a:lnTo>
                        <a:pt x="322" y="38"/>
                      </a:lnTo>
                      <a:lnTo>
                        <a:pt x="325" y="48"/>
                      </a:lnTo>
                      <a:lnTo>
                        <a:pt x="328" y="60"/>
                      </a:lnTo>
                      <a:lnTo>
                        <a:pt x="328" y="74"/>
                      </a:lnTo>
                      <a:lnTo>
                        <a:pt x="327" y="87"/>
                      </a:lnTo>
                      <a:lnTo>
                        <a:pt x="325" y="102"/>
                      </a:lnTo>
                      <a:lnTo>
                        <a:pt x="322" y="117"/>
                      </a:lnTo>
                      <a:lnTo>
                        <a:pt x="315" y="132"/>
                      </a:lnTo>
                      <a:lnTo>
                        <a:pt x="308" y="147"/>
                      </a:lnTo>
                      <a:lnTo>
                        <a:pt x="300" y="164"/>
                      </a:lnTo>
                      <a:lnTo>
                        <a:pt x="291" y="179"/>
                      </a:lnTo>
                      <a:lnTo>
                        <a:pt x="280" y="196"/>
                      </a:lnTo>
                      <a:lnTo>
                        <a:pt x="268" y="211"/>
                      </a:lnTo>
                      <a:lnTo>
                        <a:pt x="255" y="226"/>
                      </a:lnTo>
                      <a:lnTo>
                        <a:pt x="241" y="241"/>
                      </a:lnTo>
                      <a:lnTo>
                        <a:pt x="241" y="241"/>
                      </a:lnTo>
                      <a:lnTo>
                        <a:pt x="225" y="256"/>
                      </a:lnTo>
                      <a:lnTo>
                        <a:pt x="209" y="269"/>
                      </a:lnTo>
                      <a:lnTo>
                        <a:pt x="194" y="281"/>
                      </a:lnTo>
                      <a:lnTo>
                        <a:pt x="178" y="293"/>
                      </a:lnTo>
                      <a:lnTo>
                        <a:pt x="163" y="301"/>
                      </a:lnTo>
                      <a:lnTo>
                        <a:pt x="146" y="310"/>
                      </a:lnTo>
                      <a:lnTo>
                        <a:pt x="131" y="316"/>
                      </a:lnTo>
                      <a:lnTo>
                        <a:pt x="116" y="321"/>
                      </a:lnTo>
                      <a:lnTo>
                        <a:pt x="101" y="326"/>
                      </a:lnTo>
                      <a:lnTo>
                        <a:pt x="86" y="328"/>
                      </a:lnTo>
                      <a:lnTo>
                        <a:pt x="72" y="330"/>
                      </a:lnTo>
                      <a:lnTo>
                        <a:pt x="60" y="330"/>
                      </a:lnTo>
                      <a:lnTo>
                        <a:pt x="47" y="326"/>
                      </a:lnTo>
                      <a:lnTo>
                        <a:pt x="37" y="323"/>
                      </a:lnTo>
                      <a:lnTo>
                        <a:pt x="27" y="318"/>
                      </a:lnTo>
                      <a:lnTo>
                        <a:pt x="19" y="311"/>
                      </a:lnTo>
                      <a:lnTo>
                        <a:pt x="19" y="311"/>
                      </a:lnTo>
                      <a:lnTo>
                        <a:pt x="12" y="301"/>
                      </a:lnTo>
                      <a:lnTo>
                        <a:pt x="5" y="293"/>
                      </a:lnTo>
                      <a:lnTo>
                        <a:pt x="2" y="281"/>
                      </a:lnTo>
                      <a:lnTo>
                        <a:pt x="0" y="269"/>
                      </a:lnTo>
                      <a:lnTo>
                        <a:pt x="0" y="256"/>
                      </a:lnTo>
                      <a:lnTo>
                        <a:pt x="0" y="243"/>
                      </a:lnTo>
                      <a:lnTo>
                        <a:pt x="3" y="229"/>
                      </a:lnTo>
                      <a:lnTo>
                        <a:pt x="7" y="214"/>
                      </a:lnTo>
                      <a:lnTo>
                        <a:pt x="12" y="199"/>
                      </a:lnTo>
                      <a:lnTo>
                        <a:pt x="19" y="182"/>
                      </a:lnTo>
                      <a:lnTo>
                        <a:pt x="27" y="167"/>
                      </a:lnTo>
                      <a:lnTo>
                        <a:pt x="37" y="151"/>
                      </a:lnTo>
                      <a:lnTo>
                        <a:pt x="47" y="135"/>
                      </a:lnTo>
                      <a:lnTo>
                        <a:pt x="59" y="119"/>
                      </a:lnTo>
                      <a:lnTo>
                        <a:pt x="72" y="104"/>
                      </a:lnTo>
                      <a:lnTo>
                        <a:pt x="87" y="89"/>
                      </a:lnTo>
                      <a:lnTo>
                        <a:pt x="87" y="89"/>
                      </a:lnTo>
                      <a:lnTo>
                        <a:pt x="102" y="74"/>
                      </a:lnTo>
                      <a:lnTo>
                        <a:pt x="117" y="60"/>
                      </a:lnTo>
                      <a:lnTo>
                        <a:pt x="134" y="48"/>
                      </a:lnTo>
                      <a:lnTo>
                        <a:pt x="149" y="38"/>
                      </a:lnTo>
                      <a:lnTo>
                        <a:pt x="166" y="28"/>
                      </a:lnTo>
                      <a:lnTo>
                        <a:pt x="181" y="20"/>
                      </a:lnTo>
                      <a:lnTo>
                        <a:pt x="198" y="13"/>
                      </a:lnTo>
                      <a:lnTo>
                        <a:pt x="213" y="8"/>
                      </a:lnTo>
                      <a:lnTo>
                        <a:pt x="228" y="5"/>
                      </a:lnTo>
                      <a:lnTo>
                        <a:pt x="241" y="2"/>
                      </a:lnTo>
                      <a:lnTo>
                        <a:pt x="255" y="0"/>
                      </a:lnTo>
                      <a:lnTo>
                        <a:pt x="268" y="2"/>
                      </a:lnTo>
                      <a:lnTo>
                        <a:pt x="280" y="3"/>
                      </a:lnTo>
                      <a:lnTo>
                        <a:pt x="291" y="7"/>
                      </a:lnTo>
                      <a:lnTo>
                        <a:pt x="300" y="13"/>
                      </a:lnTo>
                      <a:lnTo>
                        <a:pt x="310" y="20"/>
                      </a:lnTo>
                      <a:lnTo>
                        <a:pt x="310" y="2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46" name="Freeform 178"/>
                <p:cNvSpPr>
                  <a:spLocks/>
                </p:cNvSpPr>
                <p:nvPr/>
              </p:nvSpPr>
              <p:spPr bwMode="auto">
                <a:xfrm>
                  <a:off x="2502" y="793"/>
                  <a:ext cx="148" cy="147"/>
                </a:xfrm>
                <a:custGeom>
                  <a:avLst/>
                  <a:gdLst/>
                  <a:ahLst/>
                  <a:cxnLst>
                    <a:cxn ang="0">
                      <a:pos x="278" y="17"/>
                    </a:cxn>
                    <a:cxn ang="0">
                      <a:pos x="288" y="34"/>
                    </a:cxn>
                    <a:cxn ang="0">
                      <a:pos x="295" y="54"/>
                    </a:cxn>
                    <a:cxn ang="0">
                      <a:pos x="293" y="77"/>
                    </a:cxn>
                    <a:cxn ang="0">
                      <a:pos x="288" y="104"/>
                    </a:cxn>
                    <a:cxn ang="0">
                      <a:pos x="276" y="131"/>
                    </a:cxn>
                    <a:cxn ang="0">
                      <a:pos x="261" y="159"/>
                    </a:cxn>
                    <a:cxn ang="0">
                      <a:pos x="229" y="203"/>
                    </a:cxn>
                    <a:cxn ang="0">
                      <a:pos x="216" y="216"/>
                    </a:cxn>
                    <a:cxn ang="0">
                      <a:pos x="187" y="241"/>
                    </a:cxn>
                    <a:cxn ang="0">
                      <a:pos x="146" y="270"/>
                    </a:cxn>
                    <a:cxn ang="0">
                      <a:pos x="117" y="283"/>
                    </a:cxn>
                    <a:cxn ang="0">
                      <a:pos x="90" y="292"/>
                    </a:cxn>
                    <a:cxn ang="0">
                      <a:pos x="65" y="295"/>
                    </a:cxn>
                    <a:cxn ang="0">
                      <a:pos x="43" y="292"/>
                    </a:cxn>
                    <a:cxn ang="0">
                      <a:pos x="23" y="283"/>
                    </a:cxn>
                    <a:cxn ang="0">
                      <a:pos x="17" y="278"/>
                    </a:cxn>
                    <a:cxn ang="0">
                      <a:pos x="5" y="261"/>
                    </a:cxn>
                    <a:cxn ang="0">
                      <a:pos x="0" y="240"/>
                    </a:cxn>
                    <a:cxn ang="0">
                      <a:pos x="0" y="216"/>
                    </a:cxn>
                    <a:cxn ang="0">
                      <a:pos x="7" y="191"/>
                    </a:cxn>
                    <a:cxn ang="0">
                      <a:pos x="17" y="163"/>
                    </a:cxn>
                    <a:cxn ang="0">
                      <a:pos x="33" y="134"/>
                    </a:cxn>
                    <a:cxn ang="0">
                      <a:pos x="65" y="92"/>
                    </a:cxn>
                    <a:cxn ang="0">
                      <a:pos x="79" y="79"/>
                    </a:cxn>
                    <a:cxn ang="0">
                      <a:pos x="105" y="54"/>
                    </a:cxn>
                    <a:cxn ang="0">
                      <a:pos x="149" y="24"/>
                    </a:cxn>
                    <a:cxn ang="0">
                      <a:pos x="177" y="10"/>
                    </a:cxn>
                    <a:cxn ang="0">
                      <a:pos x="204" y="2"/>
                    </a:cxn>
                    <a:cxn ang="0">
                      <a:pos x="229" y="0"/>
                    </a:cxn>
                    <a:cxn ang="0">
                      <a:pos x="251" y="2"/>
                    </a:cxn>
                    <a:cxn ang="0">
                      <a:pos x="269" y="10"/>
                    </a:cxn>
                    <a:cxn ang="0">
                      <a:pos x="278" y="17"/>
                    </a:cxn>
                  </a:cxnLst>
                  <a:rect l="0" t="0" r="r" b="b"/>
                  <a:pathLst>
                    <a:path w="295" h="295">
                      <a:moveTo>
                        <a:pt x="278" y="17"/>
                      </a:moveTo>
                      <a:lnTo>
                        <a:pt x="278" y="17"/>
                      </a:lnTo>
                      <a:lnTo>
                        <a:pt x="283" y="24"/>
                      </a:lnTo>
                      <a:lnTo>
                        <a:pt x="288" y="34"/>
                      </a:lnTo>
                      <a:lnTo>
                        <a:pt x="291" y="44"/>
                      </a:lnTo>
                      <a:lnTo>
                        <a:pt x="295" y="54"/>
                      </a:lnTo>
                      <a:lnTo>
                        <a:pt x="295" y="66"/>
                      </a:lnTo>
                      <a:lnTo>
                        <a:pt x="293" y="77"/>
                      </a:lnTo>
                      <a:lnTo>
                        <a:pt x="291" y="91"/>
                      </a:lnTo>
                      <a:lnTo>
                        <a:pt x="288" y="104"/>
                      </a:lnTo>
                      <a:lnTo>
                        <a:pt x="283" y="117"/>
                      </a:lnTo>
                      <a:lnTo>
                        <a:pt x="276" y="131"/>
                      </a:lnTo>
                      <a:lnTo>
                        <a:pt x="269" y="146"/>
                      </a:lnTo>
                      <a:lnTo>
                        <a:pt x="261" y="159"/>
                      </a:lnTo>
                      <a:lnTo>
                        <a:pt x="241" y="188"/>
                      </a:lnTo>
                      <a:lnTo>
                        <a:pt x="229" y="203"/>
                      </a:lnTo>
                      <a:lnTo>
                        <a:pt x="216" y="216"/>
                      </a:lnTo>
                      <a:lnTo>
                        <a:pt x="216" y="216"/>
                      </a:lnTo>
                      <a:lnTo>
                        <a:pt x="202" y="228"/>
                      </a:lnTo>
                      <a:lnTo>
                        <a:pt x="187" y="241"/>
                      </a:lnTo>
                      <a:lnTo>
                        <a:pt x="159" y="261"/>
                      </a:lnTo>
                      <a:lnTo>
                        <a:pt x="146" y="270"/>
                      </a:lnTo>
                      <a:lnTo>
                        <a:pt x="130" y="276"/>
                      </a:lnTo>
                      <a:lnTo>
                        <a:pt x="117" y="283"/>
                      </a:lnTo>
                      <a:lnTo>
                        <a:pt x="104" y="288"/>
                      </a:lnTo>
                      <a:lnTo>
                        <a:pt x="90" y="292"/>
                      </a:lnTo>
                      <a:lnTo>
                        <a:pt x="77" y="293"/>
                      </a:lnTo>
                      <a:lnTo>
                        <a:pt x="65" y="295"/>
                      </a:lnTo>
                      <a:lnTo>
                        <a:pt x="53" y="293"/>
                      </a:lnTo>
                      <a:lnTo>
                        <a:pt x="43" y="292"/>
                      </a:lnTo>
                      <a:lnTo>
                        <a:pt x="33" y="288"/>
                      </a:lnTo>
                      <a:lnTo>
                        <a:pt x="23" y="283"/>
                      </a:lnTo>
                      <a:lnTo>
                        <a:pt x="17" y="278"/>
                      </a:lnTo>
                      <a:lnTo>
                        <a:pt x="17" y="278"/>
                      </a:lnTo>
                      <a:lnTo>
                        <a:pt x="10" y="270"/>
                      </a:lnTo>
                      <a:lnTo>
                        <a:pt x="5" y="261"/>
                      </a:lnTo>
                      <a:lnTo>
                        <a:pt x="2" y="251"/>
                      </a:lnTo>
                      <a:lnTo>
                        <a:pt x="0" y="240"/>
                      </a:lnTo>
                      <a:lnTo>
                        <a:pt x="0" y="230"/>
                      </a:lnTo>
                      <a:lnTo>
                        <a:pt x="0" y="216"/>
                      </a:lnTo>
                      <a:lnTo>
                        <a:pt x="3" y="205"/>
                      </a:lnTo>
                      <a:lnTo>
                        <a:pt x="7" y="191"/>
                      </a:lnTo>
                      <a:lnTo>
                        <a:pt x="12" y="178"/>
                      </a:lnTo>
                      <a:lnTo>
                        <a:pt x="17" y="163"/>
                      </a:lnTo>
                      <a:lnTo>
                        <a:pt x="25" y="149"/>
                      </a:lnTo>
                      <a:lnTo>
                        <a:pt x="33" y="134"/>
                      </a:lnTo>
                      <a:lnTo>
                        <a:pt x="53" y="106"/>
                      </a:lnTo>
                      <a:lnTo>
                        <a:pt x="65" y="92"/>
                      </a:lnTo>
                      <a:lnTo>
                        <a:pt x="79" y="79"/>
                      </a:lnTo>
                      <a:lnTo>
                        <a:pt x="79" y="79"/>
                      </a:lnTo>
                      <a:lnTo>
                        <a:pt x="92" y="66"/>
                      </a:lnTo>
                      <a:lnTo>
                        <a:pt x="105" y="54"/>
                      </a:lnTo>
                      <a:lnTo>
                        <a:pt x="134" y="34"/>
                      </a:lnTo>
                      <a:lnTo>
                        <a:pt x="149" y="24"/>
                      </a:lnTo>
                      <a:lnTo>
                        <a:pt x="162" y="17"/>
                      </a:lnTo>
                      <a:lnTo>
                        <a:pt x="177" y="10"/>
                      </a:lnTo>
                      <a:lnTo>
                        <a:pt x="191" y="7"/>
                      </a:lnTo>
                      <a:lnTo>
                        <a:pt x="204" y="2"/>
                      </a:lnTo>
                      <a:lnTo>
                        <a:pt x="216" y="0"/>
                      </a:lnTo>
                      <a:lnTo>
                        <a:pt x="229" y="0"/>
                      </a:lnTo>
                      <a:lnTo>
                        <a:pt x="241" y="0"/>
                      </a:lnTo>
                      <a:lnTo>
                        <a:pt x="251" y="2"/>
                      </a:lnTo>
                      <a:lnTo>
                        <a:pt x="261" y="5"/>
                      </a:lnTo>
                      <a:lnTo>
                        <a:pt x="269" y="10"/>
                      </a:lnTo>
                      <a:lnTo>
                        <a:pt x="278" y="17"/>
                      </a:lnTo>
                      <a:lnTo>
                        <a:pt x="278" y="17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47" name="Freeform 179"/>
                <p:cNvSpPr>
                  <a:spLocks/>
                </p:cNvSpPr>
                <p:nvPr/>
              </p:nvSpPr>
              <p:spPr bwMode="auto">
                <a:xfrm>
                  <a:off x="2502" y="805"/>
                  <a:ext cx="148" cy="135"/>
                </a:xfrm>
                <a:custGeom>
                  <a:avLst/>
                  <a:gdLst/>
                  <a:ahLst/>
                  <a:cxnLst>
                    <a:cxn ang="0">
                      <a:pos x="283" y="0"/>
                    </a:cxn>
                    <a:cxn ang="0">
                      <a:pos x="278" y="35"/>
                    </a:cxn>
                    <a:cxn ang="0">
                      <a:pos x="264" y="70"/>
                    </a:cxn>
                    <a:cxn ang="0">
                      <a:pos x="243" y="104"/>
                    </a:cxn>
                    <a:cxn ang="0">
                      <a:pos x="216" y="137"/>
                    </a:cxn>
                    <a:cxn ang="0">
                      <a:pos x="202" y="149"/>
                    </a:cxn>
                    <a:cxn ang="0">
                      <a:pos x="174" y="170"/>
                    </a:cxn>
                    <a:cxn ang="0">
                      <a:pos x="146" y="186"/>
                    </a:cxn>
                    <a:cxn ang="0">
                      <a:pos x="117" y="197"/>
                    </a:cxn>
                    <a:cxn ang="0">
                      <a:pos x="89" y="204"/>
                    </a:cxn>
                    <a:cxn ang="0">
                      <a:pos x="60" y="204"/>
                    </a:cxn>
                    <a:cxn ang="0">
                      <a:pos x="35" y="201"/>
                    </a:cxn>
                    <a:cxn ang="0">
                      <a:pos x="12" y="191"/>
                    </a:cxn>
                    <a:cxn ang="0">
                      <a:pos x="2" y="182"/>
                    </a:cxn>
                    <a:cxn ang="0">
                      <a:pos x="0" y="214"/>
                    </a:cxn>
                    <a:cxn ang="0">
                      <a:pos x="3" y="232"/>
                    </a:cxn>
                    <a:cxn ang="0">
                      <a:pos x="12" y="247"/>
                    </a:cxn>
                    <a:cxn ang="0">
                      <a:pos x="17" y="254"/>
                    </a:cxn>
                    <a:cxn ang="0">
                      <a:pos x="33" y="264"/>
                    </a:cxn>
                    <a:cxn ang="0">
                      <a:pos x="53" y="269"/>
                    </a:cxn>
                    <a:cxn ang="0">
                      <a:pos x="77" y="269"/>
                    </a:cxn>
                    <a:cxn ang="0">
                      <a:pos x="104" y="264"/>
                    </a:cxn>
                    <a:cxn ang="0">
                      <a:pos x="130" y="252"/>
                    </a:cxn>
                    <a:cxn ang="0">
                      <a:pos x="159" y="237"/>
                    </a:cxn>
                    <a:cxn ang="0">
                      <a:pos x="202" y="204"/>
                    </a:cxn>
                    <a:cxn ang="0">
                      <a:pos x="216" y="192"/>
                    </a:cxn>
                    <a:cxn ang="0">
                      <a:pos x="259" y="139"/>
                    </a:cxn>
                    <a:cxn ang="0">
                      <a:pos x="286" y="87"/>
                    </a:cxn>
                    <a:cxn ang="0">
                      <a:pos x="293" y="62"/>
                    </a:cxn>
                    <a:cxn ang="0">
                      <a:pos x="295" y="38"/>
                    </a:cxn>
                    <a:cxn ang="0">
                      <a:pos x="291" y="18"/>
                    </a:cxn>
                    <a:cxn ang="0">
                      <a:pos x="283" y="0"/>
                    </a:cxn>
                  </a:cxnLst>
                  <a:rect l="0" t="0" r="r" b="b"/>
                  <a:pathLst>
                    <a:path w="295" h="271">
                      <a:moveTo>
                        <a:pt x="283" y="0"/>
                      </a:moveTo>
                      <a:lnTo>
                        <a:pt x="283" y="0"/>
                      </a:lnTo>
                      <a:lnTo>
                        <a:pt x="281" y="17"/>
                      </a:lnTo>
                      <a:lnTo>
                        <a:pt x="278" y="35"/>
                      </a:lnTo>
                      <a:lnTo>
                        <a:pt x="271" y="52"/>
                      </a:lnTo>
                      <a:lnTo>
                        <a:pt x="264" y="70"/>
                      </a:lnTo>
                      <a:lnTo>
                        <a:pt x="254" y="87"/>
                      </a:lnTo>
                      <a:lnTo>
                        <a:pt x="243" y="104"/>
                      </a:lnTo>
                      <a:lnTo>
                        <a:pt x="231" y="120"/>
                      </a:lnTo>
                      <a:lnTo>
                        <a:pt x="216" y="137"/>
                      </a:lnTo>
                      <a:lnTo>
                        <a:pt x="216" y="137"/>
                      </a:lnTo>
                      <a:lnTo>
                        <a:pt x="202" y="149"/>
                      </a:lnTo>
                      <a:lnTo>
                        <a:pt x="189" y="160"/>
                      </a:lnTo>
                      <a:lnTo>
                        <a:pt x="174" y="170"/>
                      </a:lnTo>
                      <a:lnTo>
                        <a:pt x="161" y="179"/>
                      </a:lnTo>
                      <a:lnTo>
                        <a:pt x="146" y="186"/>
                      </a:lnTo>
                      <a:lnTo>
                        <a:pt x="132" y="192"/>
                      </a:lnTo>
                      <a:lnTo>
                        <a:pt x="117" y="197"/>
                      </a:lnTo>
                      <a:lnTo>
                        <a:pt x="102" y="201"/>
                      </a:lnTo>
                      <a:lnTo>
                        <a:pt x="89" y="204"/>
                      </a:lnTo>
                      <a:lnTo>
                        <a:pt x="74" y="204"/>
                      </a:lnTo>
                      <a:lnTo>
                        <a:pt x="60" y="204"/>
                      </a:lnTo>
                      <a:lnTo>
                        <a:pt x="47" y="202"/>
                      </a:lnTo>
                      <a:lnTo>
                        <a:pt x="35" y="201"/>
                      </a:lnTo>
                      <a:lnTo>
                        <a:pt x="23" y="196"/>
                      </a:lnTo>
                      <a:lnTo>
                        <a:pt x="12" y="191"/>
                      </a:lnTo>
                      <a:lnTo>
                        <a:pt x="2" y="182"/>
                      </a:lnTo>
                      <a:lnTo>
                        <a:pt x="2" y="182"/>
                      </a:lnTo>
                      <a:lnTo>
                        <a:pt x="0" y="204"/>
                      </a:lnTo>
                      <a:lnTo>
                        <a:pt x="0" y="214"/>
                      </a:lnTo>
                      <a:lnTo>
                        <a:pt x="2" y="222"/>
                      </a:lnTo>
                      <a:lnTo>
                        <a:pt x="3" y="232"/>
                      </a:lnTo>
                      <a:lnTo>
                        <a:pt x="7" y="239"/>
                      </a:lnTo>
                      <a:lnTo>
                        <a:pt x="12" y="247"/>
                      </a:lnTo>
                      <a:lnTo>
                        <a:pt x="17" y="254"/>
                      </a:lnTo>
                      <a:lnTo>
                        <a:pt x="17" y="254"/>
                      </a:lnTo>
                      <a:lnTo>
                        <a:pt x="23" y="259"/>
                      </a:lnTo>
                      <a:lnTo>
                        <a:pt x="33" y="264"/>
                      </a:lnTo>
                      <a:lnTo>
                        <a:pt x="43" y="268"/>
                      </a:lnTo>
                      <a:lnTo>
                        <a:pt x="53" y="269"/>
                      </a:lnTo>
                      <a:lnTo>
                        <a:pt x="65" y="271"/>
                      </a:lnTo>
                      <a:lnTo>
                        <a:pt x="77" y="269"/>
                      </a:lnTo>
                      <a:lnTo>
                        <a:pt x="90" y="268"/>
                      </a:lnTo>
                      <a:lnTo>
                        <a:pt x="104" y="264"/>
                      </a:lnTo>
                      <a:lnTo>
                        <a:pt x="117" y="259"/>
                      </a:lnTo>
                      <a:lnTo>
                        <a:pt x="130" y="252"/>
                      </a:lnTo>
                      <a:lnTo>
                        <a:pt x="146" y="246"/>
                      </a:lnTo>
                      <a:lnTo>
                        <a:pt x="159" y="237"/>
                      </a:lnTo>
                      <a:lnTo>
                        <a:pt x="187" y="217"/>
                      </a:lnTo>
                      <a:lnTo>
                        <a:pt x="202" y="204"/>
                      </a:lnTo>
                      <a:lnTo>
                        <a:pt x="216" y="192"/>
                      </a:lnTo>
                      <a:lnTo>
                        <a:pt x="216" y="192"/>
                      </a:lnTo>
                      <a:lnTo>
                        <a:pt x="239" y="165"/>
                      </a:lnTo>
                      <a:lnTo>
                        <a:pt x="259" y="139"/>
                      </a:lnTo>
                      <a:lnTo>
                        <a:pt x="274" y="112"/>
                      </a:lnTo>
                      <a:lnTo>
                        <a:pt x="286" y="87"/>
                      </a:lnTo>
                      <a:lnTo>
                        <a:pt x="290" y="73"/>
                      </a:lnTo>
                      <a:lnTo>
                        <a:pt x="293" y="62"/>
                      </a:lnTo>
                      <a:lnTo>
                        <a:pt x="295" y="50"/>
                      </a:lnTo>
                      <a:lnTo>
                        <a:pt x="295" y="38"/>
                      </a:lnTo>
                      <a:lnTo>
                        <a:pt x="293" y="28"/>
                      </a:lnTo>
                      <a:lnTo>
                        <a:pt x="291" y="18"/>
                      </a:lnTo>
                      <a:lnTo>
                        <a:pt x="288" y="8"/>
                      </a:lnTo>
                      <a:lnTo>
                        <a:pt x="283" y="0"/>
                      </a:lnTo>
                      <a:lnTo>
                        <a:pt x="283" y="0"/>
                      </a:lnTo>
                      <a:close/>
                    </a:path>
                  </a:pathLst>
                </a:custGeom>
                <a:solidFill>
                  <a:srgbClr val="1A1A1A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48" name="Freeform 180"/>
                <p:cNvSpPr>
                  <a:spLocks/>
                </p:cNvSpPr>
                <p:nvPr/>
              </p:nvSpPr>
              <p:spPr bwMode="auto">
                <a:xfrm>
                  <a:off x="2551" y="810"/>
                  <a:ext cx="45" cy="42"/>
                </a:xfrm>
                <a:custGeom>
                  <a:avLst/>
                  <a:gdLst/>
                  <a:ahLst/>
                  <a:cxnLst>
                    <a:cxn ang="0">
                      <a:pos x="87" y="5"/>
                    </a:cxn>
                    <a:cxn ang="0">
                      <a:pos x="87" y="5"/>
                    </a:cxn>
                    <a:cxn ang="0">
                      <a:pos x="89" y="10"/>
                    </a:cxn>
                    <a:cxn ang="0">
                      <a:pos x="90" y="15"/>
                    </a:cxn>
                    <a:cxn ang="0">
                      <a:pos x="89" y="22"/>
                    </a:cxn>
                    <a:cxn ang="0">
                      <a:pos x="87" y="30"/>
                    </a:cxn>
                    <a:cxn ang="0">
                      <a:pos x="82" y="37"/>
                    </a:cxn>
                    <a:cxn ang="0">
                      <a:pos x="77" y="45"/>
                    </a:cxn>
                    <a:cxn ang="0">
                      <a:pos x="70" y="53"/>
                    </a:cxn>
                    <a:cxn ang="0">
                      <a:pos x="62" y="62"/>
                    </a:cxn>
                    <a:cxn ang="0">
                      <a:pos x="62" y="62"/>
                    </a:cxn>
                    <a:cxn ang="0">
                      <a:pos x="54" y="68"/>
                    </a:cxn>
                    <a:cxn ang="0">
                      <a:pos x="45" y="73"/>
                    </a:cxn>
                    <a:cxn ang="0">
                      <a:pos x="37" y="78"/>
                    </a:cxn>
                    <a:cxn ang="0">
                      <a:pos x="28" y="82"/>
                    </a:cxn>
                    <a:cxn ang="0">
                      <a:pos x="20" y="83"/>
                    </a:cxn>
                    <a:cxn ang="0">
                      <a:pos x="13" y="83"/>
                    </a:cxn>
                    <a:cxn ang="0">
                      <a:pos x="8" y="82"/>
                    </a:cxn>
                    <a:cxn ang="0">
                      <a:pos x="3" y="78"/>
                    </a:cxn>
                    <a:cxn ang="0">
                      <a:pos x="3" y="78"/>
                    </a:cxn>
                    <a:cxn ang="0">
                      <a:pos x="2" y="75"/>
                    </a:cxn>
                    <a:cxn ang="0">
                      <a:pos x="0" y="68"/>
                    </a:cxn>
                    <a:cxn ang="0">
                      <a:pos x="2" y="62"/>
                    </a:cxn>
                    <a:cxn ang="0">
                      <a:pos x="3" y="55"/>
                    </a:cxn>
                    <a:cxn ang="0">
                      <a:pos x="8" y="47"/>
                    </a:cxn>
                    <a:cxn ang="0">
                      <a:pos x="13" y="38"/>
                    </a:cxn>
                    <a:cxn ang="0">
                      <a:pos x="20" y="32"/>
                    </a:cxn>
                    <a:cxn ang="0">
                      <a:pos x="28" y="23"/>
                    </a:cxn>
                    <a:cxn ang="0">
                      <a:pos x="28" y="23"/>
                    </a:cxn>
                    <a:cxn ang="0">
                      <a:pos x="37" y="17"/>
                    </a:cxn>
                    <a:cxn ang="0">
                      <a:pos x="45" y="10"/>
                    </a:cxn>
                    <a:cxn ang="0">
                      <a:pos x="54" y="5"/>
                    </a:cxn>
                    <a:cxn ang="0">
                      <a:pos x="62" y="1"/>
                    </a:cxn>
                    <a:cxn ang="0">
                      <a:pos x="70" y="0"/>
                    </a:cxn>
                    <a:cxn ang="0">
                      <a:pos x="77" y="0"/>
                    </a:cxn>
                    <a:cxn ang="0">
                      <a:pos x="82" y="1"/>
                    </a:cxn>
                    <a:cxn ang="0">
                      <a:pos x="87" y="5"/>
                    </a:cxn>
                    <a:cxn ang="0">
                      <a:pos x="87" y="5"/>
                    </a:cxn>
                  </a:cxnLst>
                  <a:rect l="0" t="0" r="r" b="b"/>
                  <a:pathLst>
                    <a:path w="90" h="83">
                      <a:moveTo>
                        <a:pt x="87" y="5"/>
                      </a:moveTo>
                      <a:lnTo>
                        <a:pt x="87" y="5"/>
                      </a:lnTo>
                      <a:lnTo>
                        <a:pt x="89" y="10"/>
                      </a:lnTo>
                      <a:lnTo>
                        <a:pt x="90" y="15"/>
                      </a:lnTo>
                      <a:lnTo>
                        <a:pt x="89" y="22"/>
                      </a:lnTo>
                      <a:lnTo>
                        <a:pt x="87" y="30"/>
                      </a:lnTo>
                      <a:lnTo>
                        <a:pt x="82" y="37"/>
                      </a:lnTo>
                      <a:lnTo>
                        <a:pt x="77" y="45"/>
                      </a:lnTo>
                      <a:lnTo>
                        <a:pt x="70" y="53"/>
                      </a:lnTo>
                      <a:lnTo>
                        <a:pt x="62" y="62"/>
                      </a:lnTo>
                      <a:lnTo>
                        <a:pt x="62" y="62"/>
                      </a:lnTo>
                      <a:lnTo>
                        <a:pt x="54" y="68"/>
                      </a:lnTo>
                      <a:lnTo>
                        <a:pt x="45" y="73"/>
                      </a:lnTo>
                      <a:lnTo>
                        <a:pt x="37" y="78"/>
                      </a:lnTo>
                      <a:lnTo>
                        <a:pt x="28" y="82"/>
                      </a:lnTo>
                      <a:lnTo>
                        <a:pt x="20" y="83"/>
                      </a:lnTo>
                      <a:lnTo>
                        <a:pt x="13" y="83"/>
                      </a:lnTo>
                      <a:lnTo>
                        <a:pt x="8" y="82"/>
                      </a:lnTo>
                      <a:lnTo>
                        <a:pt x="3" y="78"/>
                      </a:lnTo>
                      <a:lnTo>
                        <a:pt x="3" y="78"/>
                      </a:lnTo>
                      <a:lnTo>
                        <a:pt x="2" y="75"/>
                      </a:lnTo>
                      <a:lnTo>
                        <a:pt x="0" y="68"/>
                      </a:lnTo>
                      <a:lnTo>
                        <a:pt x="2" y="62"/>
                      </a:lnTo>
                      <a:lnTo>
                        <a:pt x="3" y="55"/>
                      </a:lnTo>
                      <a:lnTo>
                        <a:pt x="8" y="47"/>
                      </a:lnTo>
                      <a:lnTo>
                        <a:pt x="13" y="38"/>
                      </a:lnTo>
                      <a:lnTo>
                        <a:pt x="20" y="32"/>
                      </a:lnTo>
                      <a:lnTo>
                        <a:pt x="28" y="23"/>
                      </a:lnTo>
                      <a:lnTo>
                        <a:pt x="28" y="23"/>
                      </a:lnTo>
                      <a:lnTo>
                        <a:pt x="37" y="17"/>
                      </a:lnTo>
                      <a:lnTo>
                        <a:pt x="45" y="10"/>
                      </a:lnTo>
                      <a:lnTo>
                        <a:pt x="54" y="5"/>
                      </a:lnTo>
                      <a:lnTo>
                        <a:pt x="62" y="1"/>
                      </a:lnTo>
                      <a:lnTo>
                        <a:pt x="70" y="0"/>
                      </a:lnTo>
                      <a:lnTo>
                        <a:pt x="77" y="0"/>
                      </a:lnTo>
                      <a:lnTo>
                        <a:pt x="82" y="1"/>
                      </a:lnTo>
                      <a:lnTo>
                        <a:pt x="87" y="5"/>
                      </a:lnTo>
                      <a:lnTo>
                        <a:pt x="87" y="5"/>
                      </a:lnTo>
                      <a:close/>
                    </a:path>
                  </a:pathLst>
                </a:custGeom>
                <a:solidFill>
                  <a:srgbClr val="9999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49" name="Freeform 181"/>
                <p:cNvSpPr>
                  <a:spLocks/>
                </p:cNvSpPr>
                <p:nvPr/>
              </p:nvSpPr>
              <p:spPr bwMode="auto">
                <a:xfrm>
                  <a:off x="2352" y="743"/>
                  <a:ext cx="273" cy="284"/>
                </a:xfrm>
                <a:custGeom>
                  <a:avLst/>
                  <a:gdLst/>
                  <a:ahLst/>
                  <a:cxnLst>
                    <a:cxn ang="0">
                      <a:pos x="526" y="375"/>
                    </a:cxn>
                    <a:cxn ang="0">
                      <a:pos x="520" y="358"/>
                    </a:cxn>
                    <a:cxn ang="0">
                      <a:pos x="488" y="385"/>
                    </a:cxn>
                    <a:cxn ang="0">
                      <a:pos x="426" y="432"/>
                    </a:cxn>
                    <a:cxn ang="0">
                      <a:pos x="362" y="470"/>
                    </a:cxn>
                    <a:cxn ang="0">
                      <a:pos x="300" y="497"/>
                    </a:cxn>
                    <a:cxn ang="0">
                      <a:pos x="242" y="514"/>
                    </a:cxn>
                    <a:cxn ang="0">
                      <a:pos x="186" y="519"/>
                    </a:cxn>
                    <a:cxn ang="0">
                      <a:pos x="138" y="512"/>
                    </a:cxn>
                    <a:cxn ang="0">
                      <a:pos x="98" y="494"/>
                    </a:cxn>
                    <a:cxn ang="0">
                      <a:pos x="81" y="480"/>
                    </a:cxn>
                    <a:cxn ang="0">
                      <a:pos x="72" y="472"/>
                    </a:cxn>
                    <a:cxn ang="0">
                      <a:pos x="61" y="452"/>
                    </a:cxn>
                    <a:cxn ang="0">
                      <a:pos x="47" y="420"/>
                    </a:cxn>
                    <a:cxn ang="0">
                      <a:pos x="41" y="368"/>
                    </a:cxn>
                    <a:cxn ang="0">
                      <a:pos x="49" y="311"/>
                    </a:cxn>
                    <a:cxn ang="0">
                      <a:pos x="67" y="248"/>
                    </a:cxn>
                    <a:cxn ang="0">
                      <a:pos x="99" y="184"/>
                    </a:cxn>
                    <a:cxn ang="0">
                      <a:pos x="141" y="117"/>
                    </a:cxn>
                    <a:cxn ang="0">
                      <a:pos x="193" y="53"/>
                    </a:cxn>
                    <a:cxn ang="0">
                      <a:pos x="223" y="22"/>
                    </a:cxn>
                    <a:cxn ang="0">
                      <a:pos x="237" y="8"/>
                    </a:cxn>
                    <a:cxn ang="0">
                      <a:pos x="223" y="7"/>
                    </a:cxn>
                    <a:cxn ang="0">
                      <a:pos x="213" y="0"/>
                    </a:cxn>
                    <a:cxn ang="0">
                      <a:pos x="211" y="0"/>
                    </a:cxn>
                    <a:cxn ang="0">
                      <a:pos x="206" y="5"/>
                    </a:cxn>
                    <a:cxn ang="0">
                      <a:pos x="173" y="40"/>
                    </a:cxn>
                    <a:cxn ang="0">
                      <a:pos x="113" y="114"/>
                    </a:cxn>
                    <a:cxn ang="0">
                      <a:pos x="66" y="189"/>
                    </a:cxn>
                    <a:cxn ang="0">
                      <a:pos x="31" y="263"/>
                    </a:cxn>
                    <a:cxn ang="0">
                      <a:pos x="9" y="333"/>
                    </a:cxn>
                    <a:cxn ang="0">
                      <a:pos x="0" y="398"/>
                    </a:cxn>
                    <a:cxn ang="0">
                      <a:pos x="4" y="442"/>
                    </a:cxn>
                    <a:cxn ang="0">
                      <a:pos x="10" y="469"/>
                    </a:cxn>
                    <a:cxn ang="0">
                      <a:pos x="22" y="494"/>
                    </a:cxn>
                    <a:cxn ang="0">
                      <a:pos x="36" y="515"/>
                    </a:cxn>
                    <a:cxn ang="0">
                      <a:pos x="46" y="525"/>
                    </a:cxn>
                    <a:cxn ang="0">
                      <a:pos x="64" y="540"/>
                    </a:cxn>
                    <a:cxn ang="0">
                      <a:pos x="86" y="554"/>
                    </a:cxn>
                    <a:cxn ang="0">
                      <a:pos x="111" y="562"/>
                    </a:cxn>
                    <a:cxn ang="0">
                      <a:pos x="166" y="569"/>
                    </a:cxn>
                    <a:cxn ang="0">
                      <a:pos x="230" y="562"/>
                    </a:cxn>
                    <a:cxn ang="0">
                      <a:pos x="297" y="544"/>
                    </a:cxn>
                    <a:cxn ang="0">
                      <a:pos x="367" y="512"/>
                    </a:cxn>
                    <a:cxn ang="0">
                      <a:pos x="439" y="469"/>
                    </a:cxn>
                    <a:cxn ang="0">
                      <a:pos x="511" y="413"/>
                    </a:cxn>
                    <a:cxn ang="0">
                      <a:pos x="546" y="383"/>
                    </a:cxn>
                    <a:cxn ang="0">
                      <a:pos x="530" y="378"/>
                    </a:cxn>
                    <a:cxn ang="0">
                      <a:pos x="526" y="375"/>
                    </a:cxn>
                  </a:cxnLst>
                  <a:rect l="0" t="0" r="r" b="b"/>
                  <a:pathLst>
                    <a:path w="546" h="569">
                      <a:moveTo>
                        <a:pt x="526" y="375"/>
                      </a:moveTo>
                      <a:lnTo>
                        <a:pt x="526" y="375"/>
                      </a:lnTo>
                      <a:lnTo>
                        <a:pt x="521" y="368"/>
                      </a:lnTo>
                      <a:lnTo>
                        <a:pt x="520" y="358"/>
                      </a:lnTo>
                      <a:lnTo>
                        <a:pt x="520" y="358"/>
                      </a:lnTo>
                      <a:lnTo>
                        <a:pt x="488" y="385"/>
                      </a:lnTo>
                      <a:lnTo>
                        <a:pt x="458" y="410"/>
                      </a:lnTo>
                      <a:lnTo>
                        <a:pt x="426" y="432"/>
                      </a:lnTo>
                      <a:lnTo>
                        <a:pt x="394" y="452"/>
                      </a:lnTo>
                      <a:lnTo>
                        <a:pt x="362" y="470"/>
                      </a:lnTo>
                      <a:lnTo>
                        <a:pt x="332" y="485"/>
                      </a:lnTo>
                      <a:lnTo>
                        <a:pt x="300" y="497"/>
                      </a:lnTo>
                      <a:lnTo>
                        <a:pt x="270" y="507"/>
                      </a:lnTo>
                      <a:lnTo>
                        <a:pt x="242" y="514"/>
                      </a:lnTo>
                      <a:lnTo>
                        <a:pt x="213" y="517"/>
                      </a:lnTo>
                      <a:lnTo>
                        <a:pt x="186" y="519"/>
                      </a:lnTo>
                      <a:lnTo>
                        <a:pt x="161" y="517"/>
                      </a:lnTo>
                      <a:lnTo>
                        <a:pt x="138" y="512"/>
                      </a:lnTo>
                      <a:lnTo>
                        <a:pt x="118" y="505"/>
                      </a:lnTo>
                      <a:lnTo>
                        <a:pt x="98" y="494"/>
                      </a:lnTo>
                      <a:lnTo>
                        <a:pt x="89" y="487"/>
                      </a:lnTo>
                      <a:lnTo>
                        <a:pt x="81" y="480"/>
                      </a:lnTo>
                      <a:lnTo>
                        <a:pt x="81" y="480"/>
                      </a:lnTo>
                      <a:lnTo>
                        <a:pt x="72" y="472"/>
                      </a:lnTo>
                      <a:lnTo>
                        <a:pt x="66" y="462"/>
                      </a:lnTo>
                      <a:lnTo>
                        <a:pt x="61" y="452"/>
                      </a:lnTo>
                      <a:lnTo>
                        <a:pt x="54" y="442"/>
                      </a:lnTo>
                      <a:lnTo>
                        <a:pt x="47" y="420"/>
                      </a:lnTo>
                      <a:lnTo>
                        <a:pt x="42" y="395"/>
                      </a:lnTo>
                      <a:lnTo>
                        <a:pt x="41" y="368"/>
                      </a:lnTo>
                      <a:lnTo>
                        <a:pt x="44" y="340"/>
                      </a:lnTo>
                      <a:lnTo>
                        <a:pt x="49" y="311"/>
                      </a:lnTo>
                      <a:lnTo>
                        <a:pt x="57" y="279"/>
                      </a:lnTo>
                      <a:lnTo>
                        <a:pt x="67" y="248"/>
                      </a:lnTo>
                      <a:lnTo>
                        <a:pt x="82" y="216"/>
                      </a:lnTo>
                      <a:lnTo>
                        <a:pt x="99" y="184"/>
                      </a:lnTo>
                      <a:lnTo>
                        <a:pt x="118" y="151"/>
                      </a:lnTo>
                      <a:lnTo>
                        <a:pt x="141" y="117"/>
                      </a:lnTo>
                      <a:lnTo>
                        <a:pt x="166" y="85"/>
                      </a:lnTo>
                      <a:lnTo>
                        <a:pt x="193" y="53"/>
                      </a:lnTo>
                      <a:lnTo>
                        <a:pt x="223" y="22"/>
                      </a:lnTo>
                      <a:lnTo>
                        <a:pt x="223" y="22"/>
                      </a:lnTo>
                      <a:lnTo>
                        <a:pt x="237" y="8"/>
                      </a:lnTo>
                      <a:lnTo>
                        <a:pt x="237" y="8"/>
                      </a:lnTo>
                      <a:lnTo>
                        <a:pt x="230" y="8"/>
                      </a:lnTo>
                      <a:lnTo>
                        <a:pt x="223" y="7"/>
                      </a:lnTo>
                      <a:lnTo>
                        <a:pt x="216" y="3"/>
                      </a:lnTo>
                      <a:lnTo>
                        <a:pt x="213" y="0"/>
                      </a:lnTo>
                      <a:lnTo>
                        <a:pt x="213" y="0"/>
                      </a:lnTo>
                      <a:lnTo>
                        <a:pt x="211" y="0"/>
                      </a:lnTo>
                      <a:lnTo>
                        <a:pt x="211" y="0"/>
                      </a:lnTo>
                      <a:lnTo>
                        <a:pt x="206" y="5"/>
                      </a:lnTo>
                      <a:lnTo>
                        <a:pt x="206" y="5"/>
                      </a:lnTo>
                      <a:lnTo>
                        <a:pt x="173" y="40"/>
                      </a:lnTo>
                      <a:lnTo>
                        <a:pt x="141" y="77"/>
                      </a:lnTo>
                      <a:lnTo>
                        <a:pt x="113" y="114"/>
                      </a:lnTo>
                      <a:lnTo>
                        <a:pt x="88" y="151"/>
                      </a:lnTo>
                      <a:lnTo>
                        <a:pt x="66" y="189"/>
                      </a:lnTo>
                      <a:lnTo>
                        <a:pt x="46" y="226"/>
                      </a:lnTo>
                      <a:lnTo>
                        <a:pt x="31" y="263"/>
                      </a:lnTo>
                      <a:lnTo>
                        <a:pt x="17" y="298"/>
                      </a:lnTo>
                      <a:lnTo>
                        <a:pt x="9" y="333"/>
                      </a:lnTo>
                      <a:lnTo>
                        <a:pt x="2" y="366"/>
                      </a:lnTo>
                      <a:lnTo>
                        <a:pt x="0" y="398"/>
                      </a:lnTo>
                      <a:lnTo>
                        <a:pt x="2" y="428"/>
                      </a:lnTo>
                      <a:lnTo>
                        <a:pt x="4" y="442"/>
                      </a:lnTo>
                      <a:lnTo>
                        <a:pt x="7" y="457"/>
                      </a:lnTo>
                      <a:lnTo>
                        <a:pt x="10" y="469"/>
                      </a:lnTo>
                      <a:lnTo>
                        <a:pt x="16" y="482"/>
                      </a:lnTo>
                      <a:lnTo>
                        <a:pt x="22" y="494"/>
                      </a:lnTo>
                      <a:lnTo>
                        <a:pt x="29" y="505"/>
                      </a:lnTo>
                      <a:lnTo>
                        <a:pt x="36" y="515"/>
                      </a:lnTo>
                      <a:lnTo>
                        <a:pt x="46" y="525"/>
                      </a:lnTo>
                      <a:lnTo>
                        <a:pt x="46" y="525"/>
                      </a:lnTo>
                      <a:lnTo>
                        <a:pt x="54" y="534"/>
                      </a:lnTo>
                      <a:lnTo>
                        <a:pt x="64" y="540"/>
                      </a:lnTo>
                      <a:lnTo>
                        <a:pt x="76" y="547"/>
                      </a:lnTo>
                      <a:lnTo>
                        <a:pt x="86" y="554"/>
                      </a:lnTo>
                      <a:lnTo>
                        <a:pt x="99" y="559"/>
                      </a:lnTo>
                      <a:lnTo>
                        <a:pt x="111" y="562"/>
                      </a:lnTo>
                      <a:lnTo>
                        <a:pt x="138" y="567"/>
                      </a:lnTo>
                      <a:lnTo>
                        <a:pt x="166" y="569"/>
                      </a:lnTo>
                      <a:lnTo>
                        <a:pt x="196" y="567"/>
                      </a:lnTo>
                      <a:lnTo>
                        <a:pt x="230" y="562"/>
                      </a:lnTo>
                      <a:lnTo>
                        <a:pt x="262" y="556"/>
                      </a:lnTo>
                      <a:lnTo>
                        <a:pt x="297" y="544"/>
                      </a:lnTo>
                      <a:lnTo>
                        <a:pt x="332" y="529"/>
                      </a:lnTo>
                      <a:lnTo>
                        <a:pt x="367" y="512"/>
                      </a:lnTo>
                      <a:lnTo>
                        <a:pt x="404" y="492"/>
                      </a:lnTo>
                      <a:lnTo>
                        <a:pt x="439" y="469"/>
                      </a:lnTo>
                      <a:lnTo>
                        <a:pt x="476" y="442"/>
                      </a:lnTo>
                      <a:lnTo>
                        <a:pt x="511" y="413"/>
                      </a:lnTo>
                      <a:lnTo>
                        <a:pt x="546" y="383"/>
                      </a:lnTo>
                      <a:lnTo>
                        <a:pt x="546" y="383"/>
                      </a:lnTo>
                      <a:lnTo>
                        <a:pt x="535" y="380"/>
                      </a:lnTo>
                      <a:lnTo>
                        <a:pt x="530" y="378"/>
                      </a:lnTo>
                      <a:lnTo>
                        <a:pt x="526" y="375"/>
                      </a:lnTo>
                      <a:lnTo>
                        <a:pt x="526" y="375"/>
                      </a:lnTo>
                      <a:close/>
                    </a:path>
                  </a:pathLst>
                </a:custGeom>
                <a:solidFill>
                  <a:srgbClr val="1A1A1A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grpSp>
            <p:nvGrpSpPr>
              <p:cNvPr id="12" name="Group 1257"/>
              <p:cNvGrpSpPr/>
              <p:nvPr/>
            </p:nvGrpSpPr>
            <p:grpSpPr>
              <a:xfrm rot="2597290">
                <a:off x="3410238" y="549640"/>
                <a:ext cx="785818" cy="1090618"/>
                <a:chOff x="5072066" y="428604"/>
                <a:chExt cx="785818" cy="1090618"/>
              </a:xfrm>
              <a:solidFill>
                <a:srgbClr val="C0504D"/>
              </a:solidFill>
            </p:grpSpPr>
            <p:sp>
              <p:nvSpPr>
                <p:cNvPr id="1812" name="Moon 1811"/>
                <p:cNvSpPr/>
                <p:nvPr/>
              </p:nvSpPr>
              <p:spPr>
                <a:xfrm>
                  <a:off x="5072066" y="428604"/>
                  <a:ext cx="357190" cy="1090618"/>
                </a:xfrm>
                <a:prstGeom prst="moon">
                  <a:avLst>
                    <a:gd name="adj" fmla="val 22431"/>
                  </a:avLst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813" name="Moon 1812"/>
                <p:cNvSpPr/>
                <p:nvPr/>
              </p:nvSpPr>
              <p:spPr>
                <a:xfrm>
                  <a:off x="5214942" y="500042"/>
                  <a:ext cx="357190" cy="885828"/>
                </a:xfrm>
                <a:prstGeom prst="moon">
                  <a:avLst>
                    <a:gd name="adj" fmla="val 22431"/>
                  </a:avLst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814" name="Moon 1813"/>
                <p:cNvSpPr/>
                <p:nvPr/>
              </p:nvSpPr>
              <p:spPr>
                <a:xfrm>
                  <a:off x="5357818" y="642918"/>
                  <a:ext cx="357190" cy="681038"/>
                </a:xfrm>
                <a:prstGeom prst="moon">
                  <a:avLst>
                    <a:gd name="adj" fmla="val 22431"/>
                  </a:avLst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815" name="Moon 1814"/>
                <p:cNvSpPr/>
                <p:nvPr/>
              </p:nvSpPr>
              <p:spPr>
                <a:xfrm>
                  <a:off x="5500694" y="714356"/>
                  <a:ext cx="357190" cy="476248"/>
                </a:xfrm>
                <a:prstGeom prst="moon">
                  <a:avLst>
                    <a:gd name="adj" fmla="val 22431"/>
                  </a:avLst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1850" name="Bent Arrow 1849"/>
          <p:cNvSpPr/>
          <p:nvPr/>
        </p:nvSpPr>
        <p:spPr>
          <a:xfrm>
            <a:off x="6357950" y="1643050"/>
            <a:ext cx="571504" cy="1643074"/>
          </a:xfrm>
          <a:prstGeom prst="bentArrow">
            <a:avLst>
              <a:gd name="adj1" fmla="val 22612"/>
              <a:gd name="adj2" fmla="val 25000"/>
              <a:gd name="adj3" fmla="val 25000"/>
              <a:gd name="adj4" fmla="val 43750"/>
            </a:avLst>
          </a:prstGeom>
          <a:solidFill>
            <a:srgbClr val="1F497D">
              <a:lumMod val="60000"/>
              <a:lumOff val="40000"/>
            </a:srgbClr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51" name="Bent Arrow 1850"/>
          <p:cNvSpPr/>
          <p:nvPr/>
        </p:nvSpPr>
        <p:spPr>
          <a:xfrm flipV="1">
            <a:off x="6357950" y="3286124"/>
            <a:ext cx="571504" cy="1714512"/>
          </a:xfrm>
          <a:prstGeom prst="bentArrow">
            <a:avLst>
              <a:gd name="adj1" fmla="val 22612"/>
              <a:gd name="adj2" fmla="val 25000"/>
              <a:gd name="adj3" fmla="val 25000"/>
              <a:gd name="adj4" fmla="val 43750"/>
            </a:avLst>
          </a:prstGeom>
          <a:solidFill>
            <a:srgbClr val="1F497D">
              <a:lumMod val="60000"/>
              <a:lumOff val="40000"/>
            </a:srgbClr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13" name="Group 1852"/>
          <p:cNvGrpSpPr/>
          <p:nvPr/>
        </p:nvGrpSpPr>
        <p:grpSpPr>
          <a:xfrm>
            <a:off x="3571868" y="2000240"/>
            <a:ext cx="714380" cy="785818"/>
            <a:chOff x="500034" y="5072074"/>
            <a:chExt cx="857256" cy="928694"/>
          </a:xfrm>
        </p:grpSpPr>
        <p:sp>
          <p:nvSpPr>
            <p:cNvPr id="1854" name="Rectangle 1853"/>
            <p:cNvSpPr/>
            <p:nvPr/>
          </p:nvSpPr>
          <p:spPr>
            <a:xfrm>
              <a:off x="500034" y="5072074"/>
              <a:ext cx="857256" cy="928694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solidFill>
                <a:srgbClr val="4F81BD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14" name="Group 902"/>
            <p:cNvGrpSpPr/>
            <p:nvPr/>
          </p:nvGrpSpPr>
          <p:grpSpPr>
            <a:xfrm>
              <a:off x="571472" y="5143512"/>
              <a:ext cx="714380" cy="785818"/>
              <a:chOff x="571472" y="5143512"/>
              <a:chExt cx="714380" cy="785818"/>
            </a:xfrm>
          </p:grpSpPr>
          <p:cxnSp>
            <p:nvCxnSpPr>
              <p:cNvPr id="1856" name="Straight Connector 1855"/>
              <p:cNvCxnSpPr>
                <a:stCxn id="1861" idx="2"/>
                <a:endCxn id="1862" idx="0"/>
              </p:cNvCxnSpPr>
              <p:nvPr/>
            </p:nvCxnSpPr>
            <p:spPr>
              <a:xfrm rot="5400000">
                <a:off x="714348" y="5286388"/>
                <a:ext cx="142876" cy="142876"/>
              </a:xfrm>
              <a:prstGeom prst="line">
                <a:avLst/>
              </a:prstGeom>
              <a:noFill/>
              <a:ln w="2857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</p:cxnSp>
          <p:cxnSp>
            <p:nvCxnSpPr>
              <p:cNvPr id="1857" name="Straight Connector 1856"/>
              <p:cNvCxnSpPr>
                <a:stCxn id="1861" idx="2"/>
                <a:endCxn id="1863" idx="1"/>
              </p:cNvCxnSpPr>
              <p:nvPr/>
            </p:nvCxnSpPr>
            <p:spPr>
              <a:xfrm rot="16200000" flipH="1">
                <a:off x="857224" y="5286388"/>
                <a:ext cx="163800" cy="163800"/>
              </a:xfrm>
              <a:prstGeom prst="line">
                <a:avLst/>
              </a:prstGeom>
              <a:noFill/>
              <a:ln w="2857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</p:cxnSp>
          <p:cxnSp>
            <p:nvCxnSpPr>
              <p:cNvPr id="1858" name="Straight Connector 1857"/>
              <p:cNvCxnSpPr>
                <a:stCxn id="1863" idx="4"/>
                <a:endCxn id="1866" idx="0"/>
              </p:cNvCxnSpPr>
              <p:nvPr/>
            </p:nvCxnSpPr>
            <p:spPr>
              <a:xfrm rot="16200000" flipH="1">
                <a:off x="1071538" y="5572140"/>
                <a:ext cx="142876" cy="142876"/>
              </a:xfrm>
              <a:prstGeom prst="line">
                <a:avLst/>
              </a:prstGeom>
              <a:noFill/>
              <a:ln w="2857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</p:cxnSp>
          <p:cxnSp>
            <p:nvCxnSpPr>
              <p:cNvPr id="1859" name="Straight Connector 1858"/>
              <p:cNvCxnSpPr>
                <a:stCxn id="1863" idx="4"/>
                <a:endCxn id="1865" idx="0"/>
              </p:cNvCxnSpPr>
              <p:nvPr/>
            </p:nvCxnSpPr>
            <p:spPr>
              <a:xfrm rot="5400000">
                <a:off x="928662" y="5572140"/>
                <a:ext cx="142876" cy="142876"/>
              </a:xfrm>
              <a:prstGeom prst="line">
                <a:avLst/>
              </a:prstGeom>
              <a:noFill/>
              <a:ln w="2857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</p:cxnSp>
          <p:cxnSp>
            <p:nvCxnSpPr>
              <p:cNvPr id="1860" name="Straight Connector 1859"/>
              <p:cNvCxnSpPr>
                <a:stCxn id="1862" idx="4"/>
                <a:endCxn id="1864" idx="0"/>
              </p:cNvCxnSpPr>
              <p:nvPr/>
            </p:nvCxnSpPr>
            <p:spPr>
              <a:xfrm rot="5400000">
                <a:off x="607191" y="5607859"/>
                <a:ext cx="142876" cy="71438"/>
              </a:xfrm>
              <a:prstGeom prst="line">
                <a:avLst/>
              </a:prstGeom>
              <a:noFill/>
              <a:ln w="2857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</p:cxnSp>
          <p:sp>
            <p:nvSpPr>
              <p:cNvPr id="1861" name="Rectangle 1860"/>
              <p:cNvSpPr/>
              <p:nvPr/>
            </p:nvSpPr>
            <p:spPr>
              <a:xfrm>
                <a:off x="785786" y="5143512"/>
                <a:ext cx="142876" cy="142876"/>
              </a:xfrm>
              <a:prstGeom prst="rect">
                <a:avLst/>
              </a:prstGeom>
              <a:solidFill>
                <a:srgbClr val="4F81BD"/>
              </a:solidFill>
              <a:ln w="25400" cap="flat" cmpd="sng" algn="ctr">
                <a:noFill/>
                <a:prstDash val="solid"/>
              </a:ln>
              <a:effectLst/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862" name="Oval 1861"/>
              <p:cNvSpPr/>
              <p:nvPr/>
            </p:nvSpPr>
            <p:spPr>
              <a:xfrm>
                <a:off x="642910" y="5429264"/>
                <a:ext cx="142876" cy="142876"/>
              </a:xfrm>
              <a:prstGeom prst="ellipse">
                <a:avLst/>
              </a:prstGeom>
              <a:solidFill>
                <a:srgbClr val="FF0000"/>
              </a:solidFill>
              <a:ln w="25400" cap="flat" cmpd="sng" algn="ctr">
                <a:noFill/>
                <a:prstDash val="solid"/>
              </a:ln>
              <a:effectLst/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863" name="Oval 1862"/>
              <p:cNvSpPr/>
              <p:nvPr/>
            </p:nvSpPr>
            <p:spPr>
              <a:xfrm>
                <a:off x="1000100" y="5429264"/>
                <a:ext cx="142876" cy="142876"/>
              </a:xfrm>
              <a:prstGeom prst="ellipse">
                <a:avLst/>
              </a:prstGeom>
              <a:solidFill>
                <a:srgbClr val="FF0000"/>
              </a:solidFill>
              <a:ln w="25400" cap="flat" cmpd="sng" algn="ctr">
                <a:noFill/>
                <a:prstDash val="solid"/>
              </a:ln>
              <a:effectLst/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864" name="Isosceles Triangle 1863"/>
              <p:cNvSpPr/>
              <p:nvPr/>
            </p:nvSpPr>
            <p:spPr>
              <a:xfrm>
                <a:off x="571472" y="5715016"/>
                <a:ext cx="142876" cy="214314"/>
              </a:xfrm>
              <a:prstGeom prst="triangle">
                <a:avLst/>
              </a:prstGeom>
              <a:solidFill>
                <a:srgbClr val="92D050"/>
              </a:solidFill>
              <a:ln w="25400" cap="flat" cmpd="sng" algn="ctr">
                <a:noFill/>
                <a:prstDash val="solid"/>
              </a:ln>
              <a:effectLst/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865" name="Isosceles Triangle 1864"/>
              <p:cNvSpPr/>
              <p:nvPr/>
            </p:nvSpPr>
            <p:spPr>
              <a:xfrm>
                <a:off x="857224" y="5715016"/>
                <a:ext cx="142876" cy="214314"/>
              </a:xfrm>
              <a:prstGeom prst="triangle">
                <a:avLst/>
              </a:prstGeom>
              <a:solidFill>
                <a:srgbClr val="92D050"/>
              </a:solidFill>
              <a:ln w="25400" cap="flat" cmpd="sng" algn="ctr">
                <a:noFill/>
                <a:prstDash val="solid"/>
              </a:ln>
              <a:effectLst/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866" name="Isosceles Triangle 1865"/>
              <p:cNvSpPr/>
              <p:nvPr/>
            </p:nvSpPr>
            <p:spPr>
              <a:xfrm>
                <a:off x="1142976" y="5715016"/>
                <a:ext cx="142876" cy="214314"/>
              </a:xfrm>
              <a:prstGeom prst="triangle">
                <a:avLst/>
              </a:prstGeom>
              <a:solidFill>
                <a:srgbClr val="92D050"/>
              </a:solidFill>
              <a:ln w="25400" cap="flat" cmpd="sng" algn="ctr">
                <a:noFill/>
                <a:prstDash val="solid"/>
              </a:ln>
              <a:effectLst/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sp>
        <p:nvSpPr>
          <p:cNvPr id="1867" name="TextBox 1866"/>
          <p:cNvSpPr txBox="1"/>
          <p:nvPr/>
        </p:nvSpPr>
        <p:spPr>
          <a:xfrm>
            <a:off x="3428992" y="1714488"/>
            <a:ext cx="10358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>
                <a:latin typeface="Arial Narrow" pitchFamily="34" charset="0"/>
              </a:rPr>
              <a:t>System Model</a:t>
            </a:r>
            <a:endParaRPr lang="en-GB" sz="1200" b="1" dirty="0">
              <a:latin typeface="Arial Narrow" pitchFamily="34" charset="0"/>
            </a:endParaRPr>
          </a:p>
        </p:txBody>
      </p:sp>
      <p:sp>
        <p:nvSpPr>
          <p:cNvPr id="2300" name="Rounded Rectangle 2299"/>
          <p:cNvSpPr/>
          <p:nvPr/>
        </p:nvSpPr>
        <p:spPr>
          <a:xfrm>
            <a:off x="1928794" y="3071810"/>
            <a:ext cx="1143008" cy="428628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Arial" pitchFamily="34" charset="0"/>
                <a:cs typeface="Arial" pitchFamily="34" charset="0"/>
              </a:rPr>
              <a:t>Input</a:t>
            </a:r>
            <a:endParaRPr lang="en-GB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01" name="Rounded Rectangle 2300"/>
          <p:cNvSpPr/>
          <p:nvPr/>
        </p:nvSpPr>
        <p:spPr>
          <a:xfrm>
            <a:off x="3357554" y="3071810"/>
            <a:ext cx="1143008" cy="428628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Arial" pitchFamily="34" charset="0"/>
                <a:cs typeface="Arial" pitchFamily="34" charset="0"/>
              </a:rPr>
              <a:t>Simulation</a:t>
            </a:r>
            <a:endParaRPr lang="en-GB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02" name="Rounded Rectangle 2301"/>
          <p:cNvSpPr/>
          <p:nvPr/>
        </p:nvSpPr>
        <p:spPr>
          <a:xfrm>
            <a:off x="4786314" y="3071810"/>
            <a:ext cx="1143008" cy="428628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Arial" pitchFamily="34" charset="0"/>
                <a:cs typeface="Arial" pitchFamily="34" charset="0"/>
              </a:rPr>
              <a:t>Rendering</a:t>
            </a:r>
            <a:endParaRPr lang="en-GB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06" name="Right Arrow 2305"/>
          <p:cNvSpPr/>
          <p:nvPr/>
        </p:nvSpPr>
        <p:spPr>
          <a:xfrm>
            <a:off x="1428728" y="3214686"/>
            <a:ext cx="500066" cy="285752"/>
          </a:xfrm>
          <a:prstGeom prst="rightArrow">
            <a:avLst/>
          </a:prstGeom>
          <a:solidFill>
            <a:srgbClr val="4F81BD"/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07" name="Right Arrow 2306"/>
          <p:cNvSpPr/>
          <p:nvPr/>
        </p:nvSpPr>
        <p:spPr>
          <a:xfrm>
            <a:off x="6000760" y="3143248"/>
            <a:ext cx="500066" cy="285752"/>
          </a:xfrm>
          <a:prstGeom prst="rightArrow">
            <a:avLst/>
          </a:prstGeom>
          <a:solidFill>
            <a:srgbClr val="4F81BD"/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09" name="Right Arrow 2308"/>
          <p:cNvSpPr/>
          <p:nvPr/>
        </p:nvSpPr>
        <p:spPr>
          <a:xfrm rot="5400000">
            <a:off x="2107389" y="3821909"/>
            <a:ext cx="785818" cy="285752"/>
          </a:xfrm>
          <a:prstGeom prst="rightArrow">
            <a:avLst/>
          </a:prstGeom>
          <a:solidFill>
            <a:srgbClr val="C00000"/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10" name="Right Arrow 2309"/>
          <p:cNvSpPr/>
          <p:nvPr/>
        </p:nvSpPr>
        <p:spPr>
          <a:xfrm>
            <a:off x="4500562" y="3143248"/>
            <a:ext cx="285752" cy="285752"/>
          </a:xfrm>
          <a:prstGeom prst="rightArrow">
            <a:avLst/>
          </a:prstGeom>
          <a:solidFill>
            <a:srgbClr val="C00000"/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5" name="Right Arrow 104"/>
          <p:cNvSpPr/>
          <p:nvPr/>
        </p:nvSpPr>
        <p:spPr>
          <a:xfrm rot="16200000" flipV="1">
            <a:off x="3536149" y="3750471"/>
            <a:ext cx="785818" cy="285752"/>
          </a:xfrm>
          <a:prstGeom prst="rightArrow">
            <a:avLst/>
          </a:prstGeom>
          <a:solidFill>
            <a:srgbClr val="C00000"/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112" name="Group 111"/>
          <p:cNvGrpSpPr/>
          <p:nvPr/>
        </p:nvGrpSpPr>
        <p:grpSpPr>
          <a:xfrm>
            <a:off x="2357422" y="4357694"/>
            <a:ext cx="1785950" cy="857256"/>
            <a:chOff x="2357422" y="4357694"/>
            <a:chExt cx="1785950" cy="857256"/>
          </a:xfrm>
        </p:grpSpPr>
        <p:sp>
          <p:nvSpPr>
            <p:cNvPr id="106" name="Rectangle 105"/>
            <p:cNvSpPr/>
            <p:nvPr/>
          </p:nvSpPr>
          <p:spPr>
            <a:xfrm>
              <a:off x="2357422" y="4357694"/>
              <a:ext cx="1785950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Network</a:t>
              </a:r>
              <a:endParaRPr lang="en-GB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2357422" y="4643446"/>
              <a:ext cx="1785950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Link</a:t>
              </a:r>
              <a:endParaRPr lang="en-GB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2357422" y="4929198"/>
              <a:ext cx="1785950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Physical</a:t>
              </a:r>
              <a:endParaRPr lang="en-GB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09" name="Right Arrow 108"/>
          <p:cNvSpPr/>
          <p:nvPr/>
        </p:nvSpPr>
        <p:spPr>
          <a:xfrm rot="5400000">
            <a:off x="3000364" y="5286388"/>
            <a:ext cx="285752" cy="285752"/>
          </a:xfrm>
          <a:prstGeom prst="rightArrow">
            <a:avLst/>
          </a:prstGeom>
          <a:solidFill>
            <a:srgbClr val="C00000"/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0" name="Right Arrow 109"/>
          <p:cNvSpPr/>
          <p:nvPr/>
        </p:nvSpPr>
        <p:spPr>
          <a:xfrm rot="16200000" flipV="1">
            <a:off x="3286116" y="5214950"/>
            <a:ext cx="285752" cy="285752"/>
          </a:xfrm>
          <a:prstGeom prst="rightArrow">
            <a:avLst/>
          </a:prstGeom>
          <a:solidFill>
            <a:srgbClr val="C00000"/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1" name="Cloud 110"/>
          <p:cNvSpPr/>
          <p:nvPr/>
        </p:nvSpPr>
        <p:spPr>
          <a:xfrm>
            <a:off x="2428860" y="5572140"/>
            <a:ext cx="1785950" cy="571504"/>
          </a:xfrm>
          <a:prstGeom prst="cloud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Internet</a:t>
            </a:r>
            <a:endParaRPr lang="en-GB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13" name="Group 112"/>
          <p:cNvGrpSpPr/>
          <p:nvPr/>
        </p:nvGrpSpPr>
        <p:grpSpPr>
          <a:xfrm>
            <a:off x="571472" y="3429001"/>
            <a:ext cx="1071570" cy="1071569"/>
            <a:chOff x="571472" y="3429001"/>
            <a:chExt cx="1071570" cy="1071569"/>
          </a:xfrm>
        </p:grpSpPr>
        <p:sp>
          <p:nvSpPr>
            <p:cNvPr id="114" name="Oval 113"/>
            <p:cNvSpPr/>
            <p:nvPr/>
          </p:nvSpPr>
          <p:spPr>
            <a:xfrm>
              <a:off x="571472" y="4143380"/>
              <a:ext cx="428628" cy="35719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1</a:t>
              </a:r>
              <a:endParaRPr lang="en-GB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15" name="Straight Arrow Connector 114"/>
            <p:cNvCxnSpPr>
              <a:stCxn id="114" idx="7"/>
            </p:cNvCxnSpPr>
            <p:nvPr/>
          </p:nvCxnSpPr>
          <p:spPr>
            <a:xfrm rot="5400000" flipH="1" flipV="1">
              <a:off x="906841" y="3459489"/>
              <a:ext cx="766689" cy="705713"/>
            </a:xfrm>
            <a:prstGeom prst="straightConnector1">
              <a:avLst/>
            </a:prstGeom>
            <a:ln w="38100">
              <a:solidFill>
                <a:srgbClr val="C00000"/>
              </a:solidFill>
              <a:headEnd type="none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6" name="Group 115"/>
          <p:cNvGrpSpPr/>
          <p:nvPr/>
        </p:nvGrpSpPr>
        <p:grpSpPr>
          <a:xfrm>
            <a:off x="1428728" y="3857629"/>
            <a:ext cx="1000133" cy="1214445"/>
            <a:chOff x="857224" y="3357563"/>
            <a:chExt cx="1000133" cy="1214445"/>
          </a:xfrm>
        </p:grpSpPr>
        <p:sp>
          <p:nvSpPr>
            <p:cNvPr id="117" name="Oval 116"/>
            <p:cNvSpPr/>
            <p:nvPr/>
          </p:nvSpPr>
          <p:spPr>
            <a:xfrm>
              <a:off x="857224" y="4214818"/>
              <a:ext cx="428628" cy="35719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2</a:t>
              </a:r>
              <a:endParaRPr lang="en-GB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18" name="Straight Arrow Connector 117"/>
            <p:cNvCxnSpPr/>
            <p:nvPr/>
          </p:nvCxnSpPr>
          <p:spPr>
            <a:xfrm rot="5400000" flipH="1" flipV="1">
              <a:off x="1071539" y="3429001"/>
              <a:ext cx="857255" cy="714380"/>
            </a:xfrm>
            <a:prstGeom prst="straightConnector1">
              <a:avLst/>
            </a:prstGeom>
            <a:ln w="38100">
              <a:solidFill>
                <a:srgbClr val="C00000"/>
              </a:solidFill>
              <a:headEnd type="none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2" name="Group 121"/>
          <p:cNvGrpSpPr/>
          <p:nvPr/>
        </p:nvGrpSpPr>
        <p:grpSpPr>
          <a:xfrm>
            <a:off x="1714480" y="5715016"/>
            <a:ext cx="714380" cy="357190"/>
            <a:chOff x="857224" y="4214818"/>
            <a:chExt cx="714380" cy="357190"/>
          </a:xfrm>
        </p:grpSpPr>
        <p:sp>
          <p:nvSpPr>
            <p:cNvPr id="123" name="Oval 122"/>
            <p:cNvSpPr/>
            <p:nvPr/>
          </p:nvSpPr>
          <p:spPr>
            <a:xfrm>
              <a:off x="857224" y="4214818"/>
              <a:ext cx="428628" cy="35719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3</a:t>
              </a:r>
              <a:endParaRPr lang="en-GB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24" name="Straight Arrow Connector 123"/>
            <p:cNvCxnSpPr>
              <a:stCxn id="123" idx="6"/>
            </p:cNvCxnSpPr>
            <p:nvPr/>
          </p:nvCxnSpPr>
          <p:spPr>
            <a:xfrm flipV="1">
              <a:off x="1285852" y="4357694"/>
              <a:ext cx="285752" cy="35719"/>
            </a:xfrm>
            <a:prstGeom prst="straightConnector1">
              <a:avLst/>
            </a:prstGeom>
            <a:ln w="38100">
              <a:solidFill>
                <a:srgbClr val="C00000"/>
              </a:solidFill>
              <a:headEnd type="none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5" name="Group 124"/>
          <p:cNvGrpSpPr/>
          <p:nvPr/>
        </p:nvGrpSpPr>
        <p:grpSpPr>
          <a:xfrm>
            <a:off x="4000497" y="3857628"/>
            <a:ext cx="785817" cy="1214446"/>
            <a:chOff x="928665" y="3500440"/>
            <a:chExt cx="785817" cy="1214446"/>
          </a:xfrm>
        </p:grpSpPr>
        <p:sp>
          <p:nvSpPr>
            <p:cNvPr id="126" name="Oval 125"/>
            <p:cNvSpPr/>
            <p:nvPr/>
          </p:nvSpPr>
          <p:spPr>
            <a:xfrm>
              <a:off x="1285854" y="4357696"/>
              <a:ext cx="428628" cy="35719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4</a:t>
              </a:r>
              <a:endParaRPr lang="en-GB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27" name="Straight Arrow Connector 126"/>
            <p:cNvCxnSpPr>
              <a:stCxn id="126" idx="1"/>
            </p:cNvCxnSpPr>
            <p:nvPr/>
          </p:nvCxnSpPr>
          <p:spPr>
            <a:xfrm rot="16200000" flipV="1">
              <a:off x="683863" y="3745242"/>
              <a:ext cx="909565" cy="419961"/>
            </a:xfrm>
            <a:prstGeom prst="straightConnector1">
              <a:avLst/>
            </a:prstGeom>
            <a:ln w="38100">
              <a:solidFill>
                <a:srgbClr val="C00000"/>
              </a:solidFill>
              <a:headEnd type="none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7" name="Group 136"/>
          <p:cNvGrpSpPr/>
          <p:nvPr/>
        </p:nvGrpSpPr>
        <p:grpSpPr>
          <a:xfrm>
            <a:off x="4643439" y="3429000"/>
            <a:ext cx="1143004" cy="1571634"/>
            <a:chOff x="928666" y="3143250"/>
            <a:chExt cx="1143004" cy="1571634"/>
          </a:xfrm>
        </p:grpSpPr>
        <p:sp>
          <p:nvSpPr>
            <p:cNvPr id="138" name="Oval 137"/>
            <p:cNvSpPr/>
            <p:nvPr/>
          </p:nvSpPr>
          <p:spPr>
            <a:xfrm>
              <a:off x="1643042" y="4357694"/>
              <a:ext cx="428628" cy="35719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5</a:t>
              </a:r>
              <a:endParaRPr lang="en-GB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39" name="Straight Arrow Connector 138"/>
            <p:cNvCxnSpPr>
              <a:stCxn id="138" idx="1"/>
              <a:endCxn id="2310" idx="2"/>
            </p:cNvCxnSpPr>
            <p:nvPr/>
          </p:nvCxnSpPr>
          <p:spPr>
            <a:xfrm rot="16200000" flipV="1">
              <a:off x="683863" y="3388053"/>
              <a:ext cx="1266753" cy="777148"/>
            </a:xfrm>
            <a:prstGeom prst="straightConnector1">
              <a:avLst/>
            </a:prstGeom>
            <a:ln w="38100">
              <a:solidFill>
                <a:srgbClr val="C00000"/>
              </a:solidFill>
              <a:headEnd type="none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795462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bookslides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Media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2.xml><?xml version="1.0" encoding="utf-8"?>
<a:themeOverride xmlns:a="http://schemas.openxmlformats.org/drawingml/2006/main">
  <a:clrScheme name="Media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bookslides.pot</Template>
  <TotalTime>13632</TotalTime>
  <Words>1917</Words>
  <Application>Microsoft Macintosh PowerPoint</Application>
  <PresentationFormat>On-screen Show (4:3)</PresentationFormat>
  <Paragraphs>406</Paragraphs>
  <Slides>43</Slides>
  <Notes>18</Notes>
  <HiddenSlides>4</HiddenSlides>
  <MMClips>0</MMClips>
  <ScaleCrop>false</ScaleCrop>
  <HeadingPairs>
    <vt:vector size="8" baseType="variant">
      <vt:variant>
        <vt:lpstr>Theme</vt:lpstr>
      </vt:variant>
      <vt:variant>
        <vt:i4>1</vt:i4>
      </vt:variant>
      <vt:variant>
        <vt:lpstr>Links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6" baseType="lpstr">
      <vt:lpstr>bookslides</vt:lpstr>
      <vt:lpstr>\\localhost\Users\anthonysteed\Desktop\Macintosh HD:Users:anthonysteed:Dropbox:netbook:chapter 10.docx!OLE_LINK3</vt:lpstr>
      <vt:lpstr>Clip</vt:lpstr>
      <vt:lpstr>Network Behaviour &amp; Impairments</vt:lpstr>
      <vt:lpstr>Network Performance</vt:lpstr>
      <vt:lpstr>Network properties</vt:lpstr>
      <vt:lpstr>Latency &amp; Jitter</vt:lpstr>
      <vt:lpstr>Reality Check</vt:lpstr>
      <vt:lpstr>Impact on the Shared Experience</vt:lpstr>
      <vt:lpstr>Overview of the Challenge</vt:lpstr>
      <vt:lpstr>Latency and Jitter : Single Host</vt:lpstr>
      <vt:lpstr>Latency and Jitter : Networked Host</vt:lpstr>
      <vt:lpstr>Latency and Jitter : Client and Server</vt:lpstr>
      <vt:lpstr>Latency and Jitter : Single Host</vt:lpstr>
      <vt:lpstr>Latency and Jitter : Client and Server</vt:lpstr>
      <vt:lpstr>Latency : Network Perspective</vt:lpstr>
      <vt:lpstr>Latency : Network Perspective</vt:lpstr>
      <vt:lpstr>Network Delay : 4 Components</vt:lpstr>
      <vt:lpstr>How do loss and delay (latency/lag) occur?</vt:lpstr>
      <vt:lpstr>Four sources of packet delay</vt:lpstr>
      <vt:lpstr>Delay in packet-switched networks</vt:lpstr>
      <vt:lpstr>A note on Queueing delay</vt:lpstr>
      <vt:lpstr>Total delay</vt:lpstr>
      <vt:lpstr>“Real” Internet delays and routes</vt:lpstr>
      <vt:lpstr>Real Internet delays and routes</vt:lpstr>
      <vt:lpstr>Traceroute Command</vt:lpstr>
      <vt:lpstr>Jitter</vt:lpstr>
      <vt:lpstr>Jitter</vt:lpstr>
      <vt:lpstr>Variance of inter-packet arrival times</vt:lpstr>
      <vt:lpstr>Latency and Jitter : Network Perspective</vt:lpstr>
      <vt:lpstr>Difference: Jitter and Latency</vt:lpstr>
      <vt:lpstr>Network Latency Estimate</vt:lpstr>
      <vt:lpstr>Network Jitter Estimate</vt:lpstr>
      <vt:lpstr>Throughput &amp; Loss</vt:lpstr>
      <vt:lpstr>Network Bandwidth/Capacity</vt:lpstr>
      <vt:lpstr>Loss</vt:lpstr>
      <vt:lpstr>Loss : Network Perspective</vt:lpstr>
      <vt:lpstr>Packet loss</vt:lpstr>
      <vt:lpstr>Throughput : Network Perspective</vt:lpstr>
      <vt:lpstr>Throughput : Network Perspective</vt:lpstr>
      <vt:lpstr>Throughput</vt:lpstr>
      <vt:lpstr>Throughput (more)</vt:lpstr>
      <vt:lpstr>STATE OF THE INTERNET</vt:lpstr>
      <vt:lpstr>Bandwidth and Latency: Wired</vt:lpstr>
      <vt:lpstr>Bandwidth and Latency: Wireless</vt:lpstr>
      <vt:lpstr>Effect of distance on throughput and download times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Magda El Zarki</cp:lastModifiedBy>
  <cp:revision>229</cp:revision>
  <dcterms:created xsi:type="dcterms:W3CDTF">2010-06-11T15:32:19Z</dcterms:created>
  <dcterms:modified xsi:type="dcterms:W3CDTF">2016-01-28T20:33:08Z</dcterms:modified>
</cp:coreProperties>
</file>