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1"/>
  </p:notesMasterIdLst>
  <p:handoutMasterIdLst>
    <p:handoutMasterId r:id="rId32"/>
  </p:handoutMasterIdLst>
  <p:sldIdLst>
    <p:sldId id="272" r:id="rId2"/>
    <p:sldId id="341" r:id="rId3"/>
    <p:sldId id="288" r:id="rId4"/>
    <p:sldId id="289" r:id="rId5"/>
    <p:sldId id="327" r:id="rId6"/>
    <p:sldId id="330" r:id="rId7"/>
    <p:sldId id="331" r:id="rId8"/>
    <p:sldId id="332" r:id="rId9"/>
    <p:sldId id="333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1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uel Fradinho" initials="M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00"/>
    <a:srgbClr val="006699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162314-DABC-F047-8BF5-08133B3257C2}" type="datetime1">
              <a:rPr lang="en-US"/>
              <a:pPr>
                <a:defRPr/>
              </a:pPr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DB0CC0-071F-9849-B8CC-75DCB6FA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19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C4840F3-2D4F-C24F-A7D1-62CBD6B18BF0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BE59E9-147D-0B47-8EB8-CCAF3A9CF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11.1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6CD7B5-6616-6D45-BE40-D158F7F699A9}" type="slidenum">
              <a:rPr lang="en-GB" sz="1200">
                <a:latin typeface="Calibri" charset="0"/>
              </a:rPr>
              <a:pPr eaLnBrk="1" hangingPunct="1"/>
              <a:t>6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774A53-279D-4048-B95D-559DC5586C4B}" type="slidenum">
              <a:rPr lang="en-GB" sz="1200">
                <a:latin typeface="Calibri" charset="0"/>
              </a:rPr>
              <a:pPr eaLnBrk="1" hangingPunct="1"/>
              <a:t>7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11.3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A31B40-4F42-0347-B2F2-61FBC5F91334}" type="slidenum">
              <a:rPr lang="en-GB" sz="1200">
                <a:latin typeface="Calibri" charset="0"/>
              </a:rPr>
              <a:pPr eaLnBrk="1" hangingPunct="1"/>
              <a:t>8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Figure 11.4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F834F4-4394-5F47-9B81-A1E667E735AB}" type="slidenum">
              <a:rPr lang="en-GB" sz="1200">
                <a:latin typeface="Calibri" charset="0"/>
              </a:rPr>
              <a:pPr eaLnBrk="1" hangingPunct="1"/>
              <a:t>9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62200" y="48006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latin typeface="Tw Cen MT" charset="0"/>
              </a:rPr>
              <a:t>IEEE Virtual Reality 2011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2362200" y="37338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dirty="0" smtClean="0">
                <a:solidFill>
                  <a:schemeClr val="tx2"/>
                </a:solidFill>
                <a:latin typeface="Tw Cen MT" charset="0"/>
              </a:rPr>
              <a:t>Introduction to Networked Graphics</a:t>
            </a:r>
            <a:br>
              <a:rPr lang="en-US" sz="5400" dirty="0" smtClean="0">
                <a:solidFill>
                  <a:schemeClr val="tx2"/>
                </a:solidFill>
                <a:latin typeface="Tw Cen MT" charset="0"/>
              </a:rPr>
            </a:br>
            <a:endParaRPr lang="en-US" sz="5400" dirty="0" smtClean="0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362200" y="1219200"/>
            <a:ext cx="64770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BAFD99-9F91-0647-BFD5-58353F3048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16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A777-73F1-D54F-B620-8B45135165C0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3133-23AC-3640-AC15-8D08BDEC9C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8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E2EF-FD0B-204B-8912-AFEAD7FE6BCB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BCE8-5314-444C-A1B7-1DC27C40C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45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2362200" y="3733800"/>
            <a:ext cx="647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smtClean="0">
                <a:solidFill>
                  <a:schemeClr val="tx2"/>
                </a:solidFill>
                <a:latin typeface="Tw Cen MT" charset="0"/>
              </a:rPr>
              <a:t>Networked Graphics</a:t>
            </a:r>
            <a:br>
              <a:rPr lang="en-US" sz="5400" smtClean="0">
                <a:solidFill>
                  <a:schemeClr val="tx2"/>
                </a:solidFill>
                <a:latin typeface="Tw Cen MT" charset="0"/>
              </a:rPr>
            </a:br>
            <a:endParaRPr lang="en-US" sz="5400" smtClean="0">
              <a:solidFill>
                <a:schemeClr val="tx2"/>
              </a:solidFill>
              <a:latin typeface="Tw Cen MT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362200" y="4800600"/>
            <a:ext cx="6477000" cy="1066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9AB7EF-BAFD-0642-8D40-0C9FB3334A4D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29AACD-0C50-5341-9548-A96B92F690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95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76E5-5E2E-4747-A215-B357804FE2B0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65DD-D536-774D-A6ED-E07C98463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3200" b="0" cap="all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BC0A-D6C7-C145-BCBF-C695A17EB41F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33D6A2AB-A100-BD4D-B72E-844D99C0A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35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7CF7-40A7-3E48-A9E7-9CB6C7D13F57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A4DE5-AEBE-774D-8256-6B36F9A05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5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7567-61AC-CD4D-8129-B017AB13B874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3B81-B4BD-7D4C-8B39-65ACEBB70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9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ACB0-6AEA-A440-BE27-0C72D23794FB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AD35-2B69-3343-92EC-51D6824FF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2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B66F-C8DC-4E44-9799-2C479AA65025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64C503-9909-F146-BDE1-7201DAC2BF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8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D410-4BE3-E542-A1DF-580D28685398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7E00-6A4B-B44D-B03D-A31C9648E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1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9A99-3FA5-BB4B-9B17-442261169107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84E0141-50BD-3E47-841C-37143FEF2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>
              <a:defRPr/>
            </a:pPr>
            <a:fld id="{169DABB2-FB92-F843-AA9A-0BF20FF5D69D}" type="datetime1">
              <a:rPr lang="en-US"/>
              <a:pPr>
                <a:defRPr/>
              </a:pPr>
              <a:t>1/4/16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pPr>
              <a:defRPr/>
            </a:pPr>
            <a:fld id="{E9C3ED1A-43A3-8241-AA75-1C2032C94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0" r:id="rId2"/>
    <p:sldLayoutId id="2147483775" r:id="rId3"/>
    <p:sldLayoutId id="2147483776" r:id="rId4"/>
    <p:sldLayoutId id="2147483777" r:id="rId5"/>
    <p:sldLayoutId id="2147483771" r:id="rId6"/>
    <p:sldLayoutId id="2147483778" r:id="rId7"/>
    <p:sldLayoutId id="2147483772" r:id="rId8"/>
    <p:sldLayoutId id="2147483779" r:id="rId9"/>
    <p:sldLayoutId id="2147483773" r:id="rId10"/>
    <p:sldLayoutId id="2147483780" r:id="rId11"/>
    <p:sldLayoutId id="21474837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-18"/>
          <a:ea typeface="ＭＳ Ｐゴシック" pitchFamily="-109" charset="-128"/>
          <a:cs typeface="ＭＳ Ｐゴシック" pitchFamily="-109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lzarki@uci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Requirements and Constraints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1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on Latency and Game Playability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Prof. Magda El Zarki</a:t>
            </a:r>
          </a:p>
          <a:p>
            <a:r>
              <a:rPr lang="en-US" dirty="0" smtClean="0"/>
              <a:t>Dept. of CS</a:t>
            </a:r>
          </a:p>
          <a:p>
            <a:r>
              <a:rPr lang="en-US" dirty="0" smtClean="0"/>
              <a:t>Univ. of CA, Irvine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elzarki@uci.edu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www.ics.uci.edu</a:t>
            </a:r>
            <a:r>
              <a:rPr lang="en-US" dirty="0" smtClean="0"/>
              <a:t>/~</a:t>
            </a:r>
            <a:r>
              <a:rPr lang="en-US" dirty="0" err="1" smtClean="0"/>
              <a:t>magda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4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Latencies differ over different networks and the type of </a:t>
            </a:r>
            <a:r>
              <a:rPr lang="en-US" dirty="0" smtClean="0">
                <a:solidFill>
                  <a:srgbClr val="FF0000"/>
                </a:solidFill>
              </a:rPr>
              <a:t>last mile access</a:t>
            </a:r>
            <a:r>
              <a:rPr lang="en-US" dirty="0" smtClean="0"/>
              <a:t> a user has can add a significant amount to the overall delay of data transmission. </a:t>
            </a:r>
          </a:p>
          <a:p>
            <a:pPr lvl="1"/>
            <a:r>
              <a:rPr lang="en-US" dirty="0" smtClean="0"/>
              <a:t>LAN latencies are low – typically 10ms or less</a:t>
            </a:r>
          </a:p>
          <a:p>
            <a:pPr lvl="1"/>
            <a:r>
              <a:rPr lang="en-US" dirty="0" smtClean="0"/>
              <a:t>Dial up modems – hundreds of </a:t>
            </a:r>
            <a:r>
              <a:rPr lang="en-US" dirty="0" err="1" smtClean="0"/>
              <a:t>msecs</a:t>
            </a:r>
            <a:endParaRPr lang="en-US" dirty="0" smtClean="0"/>
          </a:p>
          <a:p>
            <a:pPr lvl="1"/>
            <a:r>
              <a:rPr lang="en-US" dirty="0" smtClean="0"/>
              <a:t>Cable and DSL –typically tens of </a:t>
            </a:r>
            <a:r>
              <a:rPr lang="en-US" dirty="0" err="1" smtClean="0"/>
              <a:t>msecs</a:t>
            </a:r>
            <a:r>
              <a:rPr lang="en-US" dirty="0" smtClean="0"/>
              <a:t> but can vary to 100msecs</a:t>
            </a:r>
          </a:p>
          <a:p>
            <a:pPr lvl="1"/>
            <a:r>
              <a:rPr lang="en-US" dirty="0" smtClean="0"/>
              <a:t>Backbone latencies within a continent are around 50msecs and cross continent can easily reach hundreds of </a:t>
            </a:r>
            <a:r>
              <a:rPr lang="en-US" dirty="0" err="1" smtClean="0"/>
              <a:t>msecs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7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very much on the “</a:t>
            </a:r>
            <a:r>
              <a:rPr lang="en-US" dirty="0" smtClean="0">
                <a:solidFill>
                  <a:srgbClr val="FF0000"/>
                </a:solidFill>
              </a:rPr>
              <a:t>game type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Player interactions can be very sensitive to latency – e.g., shooting an enemy with a rifle. </a:t>
            </a:r>
          </a:p>
          <a:p>
            <a:r>
              <a:rPr lang="en-US" dirty="0"/>
              <a:t>S</a:t>
            </a:r>
            <a:r>
              <a:rPr lang="en-US" dirty="0" smtClean="0"/>
              <a:t>ome game scenarios, such as amassing an army or moving troops over a terrain will not be affected as much by latency.</a:t>
            </a:r>
          </a:p>
          <a:p>
            <a:r>
              <a:rPr lang="en-US" dirty="0" smtClean="0"/>
              <a:t>Some latencies can be visually masked – e.g., large explosions, multiple shots/strikes (e.g., machine gun), a lot of activity such as a group attack on a monster.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Categorizing Player </a:t>
            </a:r>
            <a:r>
              <a:rPr lang="en-US" dirty="0" smtClean="0">
                <a:solidFill>
                  <a:srgbClr val="FF0000"/>
                </a:solidFill>
              </a:rPr>
              <a:t>Actions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57" y="1828800"/>
            <a:ext cx="7787893" cy="4208930"/>
          </a:xfrm>
        </p:spPr>
        <p:txBody>
          <a:bodyPr>
            <a:normAutofit/>
          </a:bodyPr>
          <a:lstStyle/>
          <a:p>
            <a:r>
              <a:rPr lang="en-US" dirty="0" smtClean="0"/>
              <a:t>Precision</a:t>
            </a:r>
            <a:endParaRPr lang="en-US" dirty="0"/>
          </a:p>
          <a:p>
            <a:r>
              <a:rPr lang="en-US" dirty="0" smtClean="0"/>
              <a:t>Deadline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558BB8"/>
                </a:solidFill>
              </a:rPr>
              <a:t>precision</a:t>
            </a:r>
            <a:r>
              <a:rPr lang="en-US" dirty="0"/>
              <a:t> and </a:t>
            </a:r>
            <a:r>
              <a:rPr lang="en-US" dirty="0">
                <a:solidFill>
                  <a:srgbClr val="558BB8"/>
                </a:solidFill>
              </a:rPr>
              <a:t>deadline </a:t>
            </a:r>
            <a:r>
              <a:rPr lang="en-US" dirty="0">
                <a:solidFill>
                  <a:srgbClr val="FF0000"/>
                </a:solidFill>
              </a:rPr>
              <a:t>requirements</a:t>
            </a:r>
            <a:r>
              <a:rPr lang="en-US" dirty="0"/>
              <a:t> for a player action determine the </a:t>
            </a:r>
            <a:r>
              <a:rPr lang="en-US" dirty="0">
                <a:solidFill>
                  <a:srgbClr val="FF0000"/>
                </a:solidFill>
              </a:rPr>
              <a:t>effects of latency </a:t>
            </a:r>
            <a:r>
              <a:rPr lang="en-US" dirty="0"/>
              <a:t>on that </a:t>
            </a:r>
            <a:r>
              <a:rPr lang="en-US" dirty="0">
                <a:solidFill>
                  <a:srgbClr val="FF0000"/>
                </a:solidFill>
              </a:rPr>
              <a:t>action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93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Precision is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accuracy</a:t>
            </a:r>
            <a:r>
              <a:rPr lang="en-US" dirty="0" smtClean="0"/>
              <a:t> </a:t>
            </a:r>
            <a:r>
              <a:rPr lang="en-US" dirty="0"/>
              <a:t>required to complete an action </a:t>
            </a:r>
            <a:r>
              <a:rPr lang="en-US" dirty="0" smtClean="0"/>
              <a:t>successfully.</a:t>
            </a:r>
          </a:p>
          <a:p>
            <a:r>
              <a:rPr lang="en-US" dirty="0" smtClean="0"/>
              <a:t>Precision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size</a:t>
            </a:r>
            <a:r>
              <a:rPr lang="en-US" dirty="0"/>
              <a:t> of a </a:t>
            </a:r>
            <a:r>
              <a:rPr lang="en-US" dirty="0" smtClean="0"/>
              <a:t>distant opponent and the player’s weapon/tool and its </a:t>
            </a:r>
            <a:r>
              <a:rPr lang="en-US" dirty="0" smtClean="0">
                <a:solidFill>
                  <a:srgbClr val="FF0000"/>
                </a:solidFill>
              </a:rPr>
              <a:t>target range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E.g., sniper carrying a rifle shooting at a distant player </a:t>
            </a:r>
            <a:r>
              <a:rPr lang="en-US" dirty="0" err="1" smtClean="0"/>
              <a:t>vs</a:t>
            </a:r>
            <a:r>
              <a:rPr lang="en-US" dirty="0" smtClean="0"/>
              <a:t> a machine gun and an attack on a tank.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3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Deadline </a:t>
            </a:r>
            <a:r>
              <a:rPr lang="en-US" dirty="0" smtClean="0"/>
              <a:t>is the </a:t>
            </a:r>
            <a:r>
              <a:rPr lang="en-US" dirty="0">
                <a:solidFill>
                  <a:srgbClr val="558BB8"/>
                </a:solidFill>
              </a:rPr>
              <a:t>time </a:t>
            </a:r>
            <a:r>
              <a:rPr lang="en-US" dirty="0"/>
              <a:t>required to </a:t>
            </a:r>
            <a:r>
              <a:rPr lang="en-US" dirty="0" smtClean="0">
                <a:solidFill>
                  <a:srgbClr val="FF0000"/>
                </a:solidFill>
              </a:rPr>
              <a:t>achieve</a:t>
            </a:r>
            <a:r>
              <a:rPr lang="en-US" dirty="0" smtClean="0"/>
              <a:t> the </a:t>
            </a:r>
            <a:r>
              <a:rPr lang="en-US" dirty="0"/>
              <a:t>final outcome of </a:t>
            </a:r>
            <a:r>
              <a:rPr lang="en-US" dirty="0" smtClean="0"/>
              <a:t>the action</a:t>
            </a:r>
            <a:r>
              <a:rPr lang="en-US" dirty="0"/>
              <a:t> </a:t>
            </a:r>
            <a:r>
              <a:rPr lang="en-US" dirty="0" smtClean="0"/>
              <a:t>such as a lap in a race.</a:t>
            </a:r>
          </a:p>
          <a:p>
            <a:r>
              <a:rPr lang="en-US" dirty="0" smtClean="0"/>
              <a:t>Deadline </a:t>
            </a:r>
            <a:r>
              <a:rPr lang="en-US" dirty="0"/>
              <a:t>is the</a:t>
            </a:r>
            <a:r>
              <a:rPr lang="en-US" dirty="0">
                <a:solidFill>
                  <a:srgbClr val="558BB8"/>
                </a:solidFill>
              </a:rPr>
              <a:t> </a:t>
            </a:r>
            <a:r>
              <a:rPr lang="en-US" dirty="0" smtClean="0">
                <a:solidFill>
                  <a:srgbClr val="558BB8"/>
                </a:solidFill>
              </a:rPr>
              <a:t>time </a:t>
            </a:r>
            <a:r>
              <a:rPr lang="en-US" dirty="0" smtClean="0"/>
              <a:t>to </a:t>
            </a:r>
            <a:r>
              <a:rPr lang="en-US" dirty="0">
                <a:solidFill>
                  <a:srgbClr val="FF0000"/>
                </a:solidFill>
              </a:rPr>
              <a:t>target</a:t>
            </a:r>
            <a:r>
              <a:rPr lang="en-US" dirty="0"/>
              <a:t> an opponent </a:t>
            </a:r>
            <a:r>
              <a:rPr lang="en-US" dirty="0" smtClean="0"/>
              <a:t>with a weapon or spell before </a:t>
            </a:r>
            <a:r>
              <a:rPr lang="en-US" dirty="0"/>
              <a:t>the </a:t>
            </a:r>
            <a:r>
              <a:rPr lang="en-US" dirty="0" smtClean="0"/>
              <a:t>opponent moves </a:t>
            </a:r>
            <a:r>
              <a:rPr lang="en-US" dirty="0"/>
              <a:t>out of range.</a:t>
            </a:r>
          </a:p>
        </p:txBody>
      </p:sp>
    </p:spTree>
    <p:extLst>
      <p:ext uri="{BB962C8B-B14F-4D97-AF65-F5344CB8AC3E}">
        <p14:creationId xmlns:p14="http://schemas.microsoft.com/office/powerpoint/2010/main" val="385387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030560"/>
          </a:xfrm>
        </p:spPr>
        <p:txBody>
          <a:bodyPr/>
          <a:lstStyle/>
          <a:p>
            <a:r>
              <a:rPr lang="en-US" dirty="0" smtClean="0"/>
              <a:t>Further understanding of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precision and </a:t>
            </a:r>
            <a:r>
              <a:rPr lang="en-US" dirty="0"/>
              <a:t>deadline requirements are determined not only </a:t>
            </a:r>
            <a:r>
              <a:rPr lang="en-US" dirty="0" smtClean="0"/>
              <a:t>by the </a:t>
            </a:r>
            <a:r>
              <a:rPr lang="en-US" dirty="0"/>
              <a:t>action itself but </a:t>
            </a:r>
            <a:r>
              <a:rPr lang="en-US" dirty="0" smtClean="0"/>
              <a:t>also</a:t>
            </a:r>
          </a:p>
          <a:p>
            <a:pPr lvl="1"/>
            <a:r>
              <a:rPr lang="en-US" dirty="0" smtClean="0"/>
              <a:t>By the game’s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interaction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r>
              <a:rPr lang="en-US" dirty="0" smtClean="0"/>
              <a:t>,</a:t>
            </a:r>
          </a:p>
          <a:p>
            <a:pPr marL="282575" lvl="1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558BB8"/>
                </a:solidFill>
              </a:rPr>
              <a:t>and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 the </a:t>
            </a:r>
            <a:r>
              <a:rPr lang="en-US" dirty="0"/>
              <a:t>player’s </a:t>
            </a:r>
            <a:r>
              <a:rPr lang="en-US" dirty="0">
                <a:solidFill>
                  <a:srgbClr val="FF0000"/>
                </a:solidFill>
              </a:rPr>
              <a:t>game perspective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80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5187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interaction mod</a:t>
            </a:r>
            <a:r>
              <a:rPr lang="en-US" sz="2400" dirty="0"/>
              <a:t>el defines how a player </a:t>
            </a:r>
            <a:r>
              <a:rPr lang="en-US" sz="2400" dirty="0" smtClean="0"/>
              <a:t>interacts with </a:t>
            </a:r>
            <a:r>
              <a:rPr lang="en-US" sz="2400" dirty="0"/>
              <a:t>the game world and is typically classified as </a:t>
            </a:r>
            <a:r>
              <a:rPr lang="en-US" sz="2400" dirty="0" smtClean="0"/>
              <a:t>either:</a:t>
            </a:r>
            <a:endParaRPr lang="en-US" sz="2400" dirty="0"/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avatar</a:t>
            </a:r>
            <a:r>
              <a:rPr lang="en-US" dirty="0" smtClean="0"/>
              <a:t> model </a:t>
            </a:r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omnipresent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1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3545"/>
            <a:ext cx="7583487" cy="754562"/>
          </a:xfrm>
        </p:spPr>
        <p:txBody>
          <a:bodyPr/>
          <a:lstStyle/>
          <a:p>
            <a:r>
              <a:rPr lang="en-US" dirty="0" smtClean="0"/>
              <a:t>Interaction Models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28800"/>
            <a:ext cx="7583487" cy="50075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avatar model</a:t>
            </a:r>
            <a:r>
              <a:rPr lang="en-US" dirty="0"/>
              <a:t>, the player interacts with the game through a single representative character, and player actions are defined in terms of commanding it. </a:t>
            </a:r>
            <a:endParaRPr lang="en-US" dirty="0" smtClean="0"/>
          </a:p>
          <a:p>
            <a:pPr lvl="1"/>
            <a:r>
              <a:rPr lang="en-US" dirty="0" smtClean="0"/>
              <a:t>The avatar </a:t>
            </a:r>
            <a:r>
              <a:rPr lang="en-US" dirty="0"/>
              <a:t>exists at a particular location in the virtual world and can influence only the immediate locality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First</a:t>
            </a:r>
            <a:r>
              <a:rPr lang="en-US" dirty="0"/>
              <a:t>-person </a:t>
            </a:r>
            <a:r>
              <a:rPr lang="en-US" dirty="0" smtClean="0"/>
              <a:t>shooter (FPS) </a:t>
            </a:r>
            <a:r>
              <a:rPr lang="en-US" dirty="0"/>
              <a:t>games, role-playing </a:t>
            </a:r>
            <a:r>
              <a:rPr lang="en-US" dirty="0" smtClean="0"/>
              <a:t>games (RPG), </a:t>
            </a:r>
            <a:r>
              <a:rPr lang="en-US" dirty="0"/>
              <a:t>action </a:t>
            </a:r>
            <a:r>
              <a:rPr lang="en-US" dirty="0" smtClean="0"/>
              <a:t>games</a:t>
            </a:r>
            <a:r>
              <a:rPr lang="en-US" dirty="0"/>
              <a:t>, sports games, and racing games are all examples of game genres with an avatar-interaction model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omnipresent model</a:t>
            </a:r>
            <a:r>
              <a:rPr lang="en-US" dirty="0"/>
              <a:t>, </a:t>
            </a:r>
            <a:r>
              <a:rPr lang="en-US" dirty="0" smtClean="0"/>
              <a:t>players </a:t>
            </a:r>
            <a:r>
              <a:rPr lang="en-US" dirty="0"/>
              <a:t>view and simultaneously influence the entire set of resources under their </a:t>
            </a:r>
            <a:r>
              <a:rPr lang="en-US" dirty="0" smtClean="0"/>
              <a:t>control. Real</a:t>
            </a:r>
            <a:r>
              <a:rPr lang="en-US" dirty="0"/>
              <a:t>-time strategy </a:t>
            </a:r>
            <a:r>
              <a:rPr lang="en-US" dirty="0" smtClean="0"/>
              <a:t>games such as Rise of Nations and </a:t>
            </a:r>
            <a:r>
              <a:rPr lang="en-US" dirty="0"/>
              <a:t>construction and simulation </a:t>
            </a:r>
            <a:r>
              <a:rPr lang="en-US" dirty="0" smtClean="0"/>
              <a:t>games </a:t>
            </a:r>
            <a:r>
              <a:rPr lang="en-US" dirty="0"/>
              <a:t>are genres </a:t>
            </a:r>
            <a:r>
              <a:rPr lang="en-US" dirty="0" smtClean="0"/>
              <a:t>of this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1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96552" y="1556792"/>
            <a:ext cx="7962476" cy="5106403"/>
            <a:chOff x="-909638" y="1862462"/>
            <a:chExt cx="9215438" cy="5909938"/>
          </a:xfrm>
        </p:grpSpPr>
        <p:sp>
          <p:nvSpPr>
            <p:cNvPr id="66" name="Pie 65"/>
            <p:cNvSpPr/>
            <p:nvPr/>
          </p:nvSpPr>
          <p:spPr>
            <a:xfrm>
              <a:off x="-909638" y="4343400"/>
              <a:ext cx="5143501" cy="3429000"/>
            </a:xfrm>
            <a:prstGeom prst="pie">
              <a:avLst>
                <a:gd name="adj1" fmla="val 16223405"/>
                <a:gd name="adj2" fmla="val 2159871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20124" y="1862462"/>
              <a:ext cx="7185676" cy="5017479"/>
              <a:chOff x="1120122" y="1862462"/>
              <a:chExt cx="7185678" cy="5017478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1662113" y="6057900"/>
                <a:ext cx="5857875" cy="1588"/>
              </a:xfrm>
              <a:prstGeom prst="straightConnector1">
                <a:avLst/>
              </a:prstGeom>
              <a:ln w="22225"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rot="5400000" flipH="1" flipV="1">
                <a:off x="-369887" y="4011612"/>
                <a:ext cx="4076700" cy="15875"/>
              </a:xfrm>
              <a:prstGeom prst="straightConnector1">
                <a:avLst/>
              </a:prstGeom>
              <a:ln w="22225"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49" name="TextBox 5"/>
              <p:cNvSpPr txBox="1">
                <a:spLocks noChangeArrowheads="1"/>
              </p:cNvSpPr>
              <p:nvPr/>
            </p:nvSpPr>
            <p:spPr bwMode="auto">
              <a:xfrm>
                <a:off x="4162425" y="6129336"/>
                <a:ext cx="1064821" cy="391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600"/>
                  <a:t>Deadline</a:t>
                </a:r>
                <a:endParaRPr lang="en-GB" sz="2000"/>
              </a:p>
            </p:txBody>
          </p:sp>
          <p:sp>
            <p:nvSpPr>
              <p:cNvPr id="31750" name="TextBox 6"/>
              <p:cNvSpPr txBox="1">
                <a:spLocks noChangeArrowheads="1"/>
              </p:cNvSpPr>
              <p:nvPr/>
            </p:nvSpPr>
            <p:spPr bwMode="auto">
              <a:xfrm rot="16200000">
                <a:off x="802237" y="3593449"/>
                <a:ext cx="1027598" cy="391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600"/>
                  <a:t>Precision</a:t>
                </a:r>
              </a:p>
            </p:txBody>
          </p:sp>
          <p:sp>
            <p:nvSpPr>
              <p:cNvPr id="31751" name="TextBox 7"/>
              <p:cNvSpPr txBox="1">
                <a:spLocks noChangeArrowheads="1"/>
              </p:cNvSpPr>
              <p:nvPr/>
            </p:nvSpPr>
            <p:spPr bwMode="auto">
              <a:xfrm rot="16200000">
                <a:off x="949411" y="5403099"/>
                <a:ext cx="733252" cy="32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200"/>
                  <a:t>Highest</a:t>
                </a:r>
                <a:endParaRPr lang="en-GB" sz="1600"/>
              </a:p>
            </p:txBody>
          </p:sp>
          <p:sp>
            <p:nvSpPr>
              <p:cNvPr id="31752" name="TextBox 8"/>
              <p:cNvSpPr txBox="1">
                <a:spLocks noChangeArrowheads="1"/>
              </p:cNvSpPr>
              <p:nvPr/>
            </p:nvSpPr>
            <p:spPr bwMode="auto">
              <a:xfrm rot="16200000">
                <a:off x="997273" y="2016963"/>
                <a:ext cx="629590" cy="32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200"/>
                  <a:t>Lower</a:t>
                </a:r>
                <a:endParaRPr lang="en-GB" sz="1600"/>
              </a:p>
            </p:txBody>
          </p:sp>
          <p:sp>
            <p:nvSpPr>
              <p:cNvPr id="31753" name="TextBox 9"/>
              <p:cNvSpPr txBox="1">
                <a:spLocks noChangeArrowheads="1"/>
              </p:cNvSpPr>
              <p:nvPr/>
            </p:nvSpPr>
            <p:spPr bwMode="auto">
              <a:xfrm>
                <a:off x="1644650" y="6129336"/>
                <a:ext cx="751950" cy="32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200"/>
                  <a:t>Tightest</a:t>
                </a:r>
                <a:endParaRPr lang="en-GB" sz="1600"/>
              </a:p>
            </p:txBody>
          </p:sp>
          <p:sp>
            <p:nvSpPr>
              <p:cNvPr id="31754" name="TextBox 10"/>
              <p:cNvSpPr txBox="1">
                <a:spLocks noChangeArrowheads="1"/>
              </p:cNvSpPr>
              <p:nvPr/>
            </p:nvSpPr>
            <p:spPr bwMode="auto">
              <a:xfrm>
                <a:off x="6607176" y="6129336"/>
                <a:ext cx="677856" cy="32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200"/>
                  <a:t>Lowest</a:t>
                </a:r>
                <a:endParaRPr lang="en-GB" sz="1600"/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1947863" y="5356224"/>
                <a:ext cx="1357312" cy="32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200"/>
                  <a:t>Mouse Control</a:t>
                </a:r>
              </a:p>
            </p:txBody>
          </p:sp>
          <p:sp>
            <p:nvSpPr>
              <p:cNvPr id="31756" name="TextBox 12"/>
              <p:cNvSpPr txBox="1">
                <a:spLocks noChangeArrowheads="1"/>
              </p:cNvSpPr>
              <p:nvPr/>
            </p:nvSpPr>
            <p:spPr bwMode="auto">
              <a:xfrm>
                <a:off x="1947863" y="5570537"/>
                <a:ext cx="2500311" cy="53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200" dirty="0"/>
                  <a:t>Avatar Control</a:t>
                </a:r>
              </a:p>
              <a:p>
                <a:r>
                  <a:rPr lang="en-GB" sz="1200" dirty="0"/>
                  <a:t>Camera Control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804988" y="5653088"/>
                <a:ext cx="142875" cy="1428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804988" y="5843588"/>
                <a:ext cx="142875" cy="1428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1759" name="Group 18"/>
              <p:cNvGrpSpPr>
                <a:grpSpLocks/>
              </p:cNvGrpSpPr>
              <p:nvPr/>
            </p:nvGrpSpPr>
            <p:grpSpPr bwMode="auto">
              <a:xfrm>
                <a:off x="1804988" y="4914899"/>
                <a:ext cx="2622996" cy="534312"/>
                <a:chOff x="1285852" y="4429128"/>
                <a:chExt cx="2623014" cy="534784"/>
              </a:xfrm>
            </p:grpSpPr>
            <p:sp>
              <p:nvSpPr>
                <p:cNvPr id="31796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28"/>
                  <a:ext cx="2480138" cy="534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 dirty="0"/>
                    <a:t>Aiming Weapon / Shooting Sniper </a:t>
                  </a: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285852" y="4500633"/>
                  <a:ext cx="142876" cy="143001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0" name="Group 20"/>
              <p:cNvGrpSpPr>
                <a:grpSpLocks/>
              </p:cNvGrpSpPr>
              <p:nvPr/>
            </p:nvGrpSpPr>
            <p:grpSpPr bwMode="auto">
              <a:xfrm>
                <a:off x="1804988" y="4557716"/>
                <a:ext cx="1500187" cy="320587"/>
                <a:chOff x="1285852" y="4429134"/>
                <a:chExt cx="1500198" cy="320903"/>
              </a:xfrm>
            </p:grpSpPr>
            <p:sp>
              <p:nvSpPr>
                <p:cNvPr id="31794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4"/>
                  <a:ext cx="1357322" cy="320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Vehicle Racing</a:t>
                  </a: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285852" y="4500639"/>
                  <a:ext cx="142876" cy="14301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1" name="Group 23"/>
              <p:cNvGrpSpPr>
                <a:grpSpLocks/>
              </p:cNvGrpSpPr>
              <p:nvPr/>
            </p:nvGrpSpPr>
            <p:grpSpPr bwMode="auto">
              <a:xfrm>
                <a:off x="1804988" y="3843339"/>
                <a:ext cx="1785937" cy="534312"/>
                <a:chOff x="1285852" y="4429133"/>
                <a:chExt cx="1785950" cy="534785"/>
              </a:xfrm>
            </p:grpSpPr>
            <p:sp>
              <p:nvSpPr>
                <p:cNvPr id="31792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3"/>
                  <a:ext cx="1643074" cy="5347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Aiming &amp; Shooting Machine Gun</a:t>
                  </a: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285852" y="4500632"/>
                  <a:ext cx="142876" cy="143001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2" name="Group 32"/>
              <p:cNvGrpSpPr>
                <a:grpSpLocks/>
              </p:cNvGrpSpPr>
              <p:nvPr/>
            </p:nvGrpSpPr>
            <p:grpSpPr bwMode="auto">
              <a:xfrm>
                <a:off x="2519363" y="2771780"/>
                <a:ext cx="1500187" cy="320587"/>
                <a:chOff x="1285852" y="4429135"/>
                <a:chExt cx="1500198" cy="320903"/>
              </a:xfrm>
            </p:grpSpPr>
            <p:sp>
              <p:nvSpPr>
                <p:cNvPr id="31790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5"/>
                  <a:ext cx="1357322" cy="320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Run command</a:t>
                  </a: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285852" y="4500640"/>
                  <a:ext cx="142876" cy="14301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3" name="Group 41"/>
              <p:cNvGrpSpPr>
                <a:grpSpLocks/>
              </p:cNvGrpSpPr>
              <p:nvPr/>
            </p:nvGrpSpPr>
            <p:grpSpPr bwMode="auto">
              <a:xfrm>
                <a:off x="3805238" y="2414588"/>
                <a:ext cx="1500187" cy="534312"/>
                <a:chOff x="1285852" y="4429134"/>
                <a:chExt cx="1500198" cy="534839"/>
              </a:xfrm>
            </p:grpSpPr>
            <p:sp>
              <p:nvSpPr>
                <p:cNvPr id="31788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4"/>
                  <a:ext cx="1357322" cy="534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Casting Area Spell</a:t>
                  </a: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285852" y="4500639"/>
                  <a:ext cx="142876" cy="14301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4" name="Group 44"/>
              <p:cNvGrpSpPr>
                <a:grpSpLocks/>
              </p:cNvGrpSpPr>
              <p:nvPr/>
            </p:nvGrpSpPr>
            <p:grpSpPr bwMode="auto">
              <a:xfrm>
                <a:off x="3805238" y="3343276"/>
                <a:ext cx="1500187" cy="534312"/>
                <a:chOff x="1285852" y="4429135"/>
                <a:chExt cx="1500198" cy="534839"/>
              </a:xfrm>
            </p:grpSpPr>
            <p:sp>
              <p:nvSpPr>
                <p:cNvPr id="31786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5"/>
                  <a:ext cx="1357322" cy="534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Shooting Rockets</a:t>
                  </a: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285852" y="4500640"/>
                  <a:ext cx="142876" cy="14301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5" name="Group 47"/>
              <p:cNvGrpSpPr>
                <a:grpSpLocks/>
              </p:cNvGrpSpPr>
              <p:nvPr/>
            </p:nvGrpSpPr>
            <p:grpSpPr bwMode="auto">
              <a:xfrm>
                <a:off x="4305300" y="4391027"/>
                <a:ext cx="1500188" cy="320587"/>
                <a:chOff x="1285852" y="4429135"/>
                <a:chExt cx="1500198" cy="319482"/>
              </a:xfrm>
            </p:grpSpPr>
            <p:sp>
              <p:nvSpPr>
                <p:cNvPr id="31784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5"/>
                  <a:ext cx="1357322" cy="319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Combat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285852" y="4500324"/>
                  <a:ext cx="142876" cy="142383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6" name="Group 50"/>
              <p:cNvGrpSpPr>
                <a:grpSpLocks/>
              </p:cNvGrpSpPr>
              <p:nvPr/>
            </p:nvGrpSpPr>
            <p:grpSpPr bwMode="auto">
              <a:xfrm>
                <a:off x="5162550" y="5486400"/>
                <a:ext cx="1500188" cy="534312"/>
                <a:chOff x="1285852" y="4429134"/>
                <a:chExt cx="1500198" cy="534839"/>
              </a:xfrm>
            </p:grpSpPr>
            <p:sp>
              <p:nvSpPr>
                <p:cNvPr id="31782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4"/>
                  <a:ext cx="1357322" cy="534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Drinking Health Potion</a:t>
                  </a: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285852" y="4500640"/>
                  <a:ext cx="142876" cy="14301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7" name="Group 53"/>
              <p:cNvGrpSpPr>
                <a:grpSpLocks/>
              </p:cNvGrpSpPr>
              <p:nvPr/>
            </p:nvGrpSpPr>
            <p:grpSpPr bwMode="auto">
              <a:xfrm>
                <a:off x="6591300" y="5343525"/>
                <a:ext cx="1500188" cy="534312"/>
                <a:chOff x="1285852" y="4429134"/>
                <a:chExt cx="1500198" cy="534839"/>
              </a:xfrm>
            </p:grpSpPr>
            <p:sp>
              <p:nvSpPr>
                <p:cNvPr id="31780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4"/>
                  <a:ext cx="1357322" cy="534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Building (God Game)</a:t>
                  </a: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285852" y="4500640"/>
                  <a:ext cx="142876" cy="14301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8" name="Group 56"/>
              <p:cNvGrpSpPr>
                <a:grpSpLocks/>
              </p:cNvGrpSpPr>
              <p:nvPr/>
            </p:nvGrpSpPr>
            <p:grpSpPr bwMode="auto">
              <a:xfrm>
                <a:off x="6591300" y="4486275"/>
                <a:ext cx="1500188" cy="534312"/>
                <a:chOff x="1285852" y="4429134"/>
                <a:chExt cx="1500198" cy="534839"/>
              </a:xfrm>
            </p:grpSpPr>
            <p:sp>
              <p:nvSpPr>
                <p:cNvPr id="31778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4"/>
                  <a:ext cx="1357322" cy="534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Moving (God Game)</a:t>
                  </a: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285852" y="4500640"/>
                  <a:ext cx="142876" cy="14301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69" name="Group 59"/>
              <p:cNvGrpSpPr>
                <a:grpSpLocks/>
              </p:cNvGrpSpPr>
              <p:nvPr/>
            </p:nvGrpSpPr>
            <p:grpSpPr bwMode="auto">
              <a:xfrm>
                <a:off x="6019800" y="3343276"/>
                <a:ext cx="1500188" cy="534312"/>
                <a:chOff x="1285852" y="4429135"/>
                <a:chExt cx="1500198" cy="534839"/>
              </a:xfrm>
            </p:grpSpPr>
            <p:sp>
              <p:nvSpPr>
                <p:cNvPr id="31776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5"/>
                  <a:ext cx="1357322" cy="534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Fighting (God Game)</a:t>
                  </a: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285852" y="4500640"/>
                  <a:ext cx="142876" cy="14301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1770" name="Group 62"/>
              <p:cNvGrpSpPr>
                <a:grpSpLocks/>
              </p:cNvGrpSpPr>
              <p:nvPr/>
            </p:nvGrpSpPr>
            <p:grpSpPr bwMode="auto">
              <a:xfrm>
                <a:off x="6805613" y="2486027"/>
                <a:ext cx="1500187" cy="534312"/>
                <a:chOff x="1285852" y="4429136"/>
                <a:chExt cx="1500198" cy="534839"/>
              </a:xfrm>
            </p:grpSpPr>
            <p:sp>
              <p:nvSpPr>
                <p:cNvPr id="31774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1428728" y="4429136"/>
                  <a:ext cx="1357322" cy="534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charset="0"/>
                      <a:ea typeface="ＭＳ Ｐゴシック" charset="0"/>
                    </a:defRPr>
                  </a:lvl9pPr>
                </a:lstStyle>
                <a:p>
                  <a:r>
                    <a:rPr lang="en-GB" sz="1200"/>
                    <a:t>Exploring (God Game)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1285852" y="4500640"/>
                  <a:ext cx="142876" cy="143016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1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771" name="TextBox 66"/>
              <p:cNvSpPr txBox="1">
                <a:spLocks noChangeArrowheads="1"/>
              </p:cNvSpPr>
              <p:nvPr/>
            </p:nvSpPr>
            <p:spPr bwMode="auto">
              <a:xfrm>
                <a:off x="2090739" y="6488112"/>
                <a:ext cx="2483391" cy="391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ＭＳ Ｐゴシック" charset="0"/>
                  </a:defRPr>
                </a:lvl9pPr>
              </a:lstStyle>
              <a:p>
                <a:r>
                  <a:rPr lang="en-GB" sz="1600" dirty="0"/>
                  <a:t>Immediate Control Tasks</a:t>
                </a:r>
              </a:p>
            </p:txBody>
          </p:sp>
          <p:cxnSp>
            <p:nvCxnSpPr>
              <p:cNvPr id="71" name="Straight Arrow Connector 70"/>
              <p:cNvCxnSpPr>
                <a:stCxn id="31771" idx="0"/>
              </p:cNvCxnSpPr>
              <p:nvPr/>
            </p:nvCxnSpPr>
            <p:spPr>
              <a:xfrm flipV="1">
                <a:off x="3332434" y="5487990"/>
                <a:ext cx="329928" cy="1000122"/>
              </a:xfrm>
              <a:prstGeom prst="straightConnector1">
                <a:avLst/>
              </a:prstGeom>
              <a:ln w="22225"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1804988" y="5462588"/>
                <a:ext cx="142875" cy="1428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Acceptability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67544" y="60212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Several tasks plotted on the Precision/Deadline axes. Based on Claypool and Claypool (2006).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1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i="1" dirty="0" smtClean="0"/>
              <a:t>Requirements </a:t>
            </a:r>
            <a:r>
              <a:rPr lang="en-GB" i="1" dirty="0"/>
              <a:t>and Constraints</a:t>
            </a:r>
            <a:endParaRPr lang="en-GB" dirty="0"/>
          </a:p>
          <a:p>
            <a:r>
              <a:rPr lang="en-GB" dirty="0"/>
              <a:t> - Requirements on consistency</a:t>
            </a:r>
          </a:p>
          <a:p>
            <a:r>
              <a:rPr lang="en-GB" dirty="0"/>
              <a:t> - Requirements on latency</a:t>
            </a:r>
          </a:p>
          <a:p>
            <a:r>
              <a:rPr lang="en-GB" dirty="0"/>
              <a:t> - User response to inconsistency and latency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1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583487" cy="4995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efines </a:t>
            </a:r>
            <a:r>
              <a:rPr lang="en-US" dirty="0"/>
              <a:t>how a player </a:t>
            </a:r>
            <a:r>
              <a:rPr lang="en-US" dirty="0" smtClean="0"/>
              <a:t>views the </a:t>
            </a:r>
            <a:r>
              <a:rPr lang="en-US" dirty="0"/>
              <a:t>game world on a </a:t>
            </a:r>
            <a:r>
              <a:rPr lang="en-US" dirty="0" smtClean="0"/>
              <a:t>screen.</a:t>
            </a:r>
          </a:p>
          <a:p>
            <a:r>
              <a:rPr lang="en-US" dirty="0" smtClean="0"/>
              <a:t>Games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avatar interaction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model </a:t>
            </a:r>
            <a:r>
              <a:rPr lang="en-US" dirty="0"/>
              <a:t>typically have either a </a:t>
            </a:r>
            <a:r>
              <a:rPr lang="en-US" dirty="0">
                <a:solidFill>
                  <a:srgbClr val="558BB8"/>
                </a:solidFill>
              </a:rPr>
              <a:t>first-</a:t>
            </a:r>
            <a:r>
              <a:rPr lang="en-US" dirty="0" smtClean="0">
                <a:solidFill>
                  <a:srgbClr val="558BB8"/>
                </a:solidFill>
              </a:rPr>
              <a:t>person perspective </a:t>
            </a:r>
            <a:r>
              <a:rPr lang="en-US" dirty="0"/>
              <a:t>where the player sees through the eyes </a:t>
            </a:r>
            <a:r>
              <a:rPr lang="en-US" dirty="0" smtClean="0"/>
              <a:t>of the </a:t>
            </a:r>
            <a:r>
              <a:rPr lang="en-US" dirty="0"/>
              <a:t>avatar or a </a:t>
            </a:r>
            <a:r>
              <a:rPr lang="en-US" dirty="0">
                <a:solidFill>
                  <a:srgbClr val="558BB8"/>
                </a:solidFill>
              </a:rPr>
              <a:t>third-person perspective </a:t>
            </a:r>
            <a:r>
              <a:rPr lang="en-US" dirty="0"/>
              <a:t>where </a:t>
            </a:r>
            <a:r>
              <a:rPr lang="en-US" dirty="0" smtClean="0"/>
              <a:t>the player </a:t>
            </a:r>
            <a:r>
              <a:rPr lang="en-US" dirty="0"/>
              <a:t>follows an avatar in the virtual </a:t>
            </a:r>
            <a:r>
              <a:rPr lang="en-US" dirty="0" smtClean="0"/>
              <a:t>world.</a:t>
            </a:r>
          </a:p>
          <a:p>
            <a:r>
              <a:rPr lang="en-US" dirty="0" smtClean="0"/>
              <a:t>The perspective used </a:t>
            </a:r>
            <a:r>
              <a:rPr lang="en-US" dirty="0"/>
              <a:t>by games with </a:t>
            </a:r>
            <a:r>
              <a:rPr lang="en-US" dirty="0">
                <a:solidFill>
                  <a:srgbClr val="FF0000"/>
                </a:solidFill>
              </a:rPr>
              <a:t>the omnipresent-</a:t>
            </a:r>
            <a:r>
              <a:rPr lang="en-US" dirty="0" smtClean="0">
                <a:solidFill>
                  <a:srgbClr val="FF0000"/>
                </a:solidFill>
              </a:rPr>
              <a:t>interaction model</a:t>
            </a:r>
            <a:r>
              <a:rPr lang="en-US" dirty="0" smtClean="0"/>
              <a:t> </a:t>
            </a:r>
            <a:r>
              <a:rPr lang="en-US" dirty="0"/>
              <a:t>is often variable, giving players an </a:t>
            </a:r>
            <a:r>
              <a:rPr lang="en-US" dirty="0" smtClean="0">
                <a:solidFill>
                  <a:srgbClr val="558BB8"/>
                </a:solidFill>
              </a:rPr>
              <a:t>aerial perspective </a:t>
            </a:r>
            <a:r>
              <a:rPr lang="en-US" dirty="0"/>
              <a:t>or </a:t>
            </a:r>
            <a:r>
              <a:rPr lang="en-US" dirty="0">
                <a:solidFill>
                  <a:srgbClr val="558BB8"/>
                </a:solidFill>
              </a:rPr>
              <a:t>bird’s-eye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558BB8"/>
                </a:solidFill>
              </a:rPr>
              <a:t>view </a:t>
            </a:r>
            <a:r>
              <a:rPr lang="en-US" dirty="0"/>
              <a:t>of the virtual </a:t>
            </a:r>
            <a:r>
              <a:rPr lang="en-US" dirty="0" smtClean="0"/>
              <a:t>world while </a:t>
            </a:r>
            <a:r>
              <a:rPr lang="en-US" dirty="0"/>
              <a:t>also </a:t>
            </a:r>
            <a:r>
              <a:rPr lang="en-US" dirty="0" smtClean="0"/>
              <a:t>allowing them </a:t>
            </a:r>
            <a:r>
              <a:rPr lang="en-US" dirty="0"/>
              <a:t>to </a:t>
            </a:r>
            <a:r>
              <a:rPr lang="en-US" dirty="0">
                <a:solidFill>
                  <a:srgbClr val="558BB8"/>
                </a:solidFill>
              </a:rPr>
              <a:t>zoom in </a:t>
            </a:r>
            <a:r>
              <a:rPr lang="en-US" dirty="0"/>
              <a:t>to a third-</a:t>
            </a:r>
            <a:r>
              <a:rPr lang="en-US" dirty="0" smtClean="0"/>
              <a:t>person or </a:t>
            </a:r>
            <a:r>
              <a:rPr lang="en-US" dirty="0"/>
              <a:t>even a first-person perspective for finer </a:t>
            </a:r>
            <a:r>
              <a:rPr lang="en-US" dirty="0" smtClean="0"/>
              <a:t>granularity of </a:t>
            </a:r>
            <a:r>
              <a:rPr lang="en-US" dirty="0"/>
              <a:t>control over individual resources.</a:t>
            </a:r>
          </a:p>
        </p:txBody>
      </p:sp>
    </p:spTree>
    <p:extLst>
      <p:ext uri="{BB962C8B-B14F-4D97-AF65-F5344CB8AC3E}">
        <p14:creationId xmlns:p14="http://schemas.microsoft.com/office/powerpoint/2010/main" val="188914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990600"/>
          </a:xfrm>
        </p:spPr>
        <p:txBody>
          <a:bodyPr/>
          <a:lstStyle/>
          <a:p>
            <a:r>
              <a:rPr lang="en-US" sz="4000" dirty="0" smtClean="0"/>
              <a:t>Precision – Deadline Game Requirements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1688927"/>
            <a:ext cx="7155500" cy="48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Playability </a:t>
            </a:r>
            <a:r>
              <a:rPr lang="en-US" sz="3200" dirty="0" err="1" smtClean="0"/>
              <a:t>vs</a:t>
            </a:r>
            <a:r>
              <a:rPr lang="en-US" sz="3200" dirty="0" smtClean="0"/>
              <a:t> Latency for Different Interaction Models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5" y="1879442"/>
            <a:ext cx="8745653" cy="4286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161" y="1410447"/>
            <a:ext cx="157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58BB8"/>
                </a:solidFill>
              </a:rPr>
              <a:t>Unreal</a:t>
            </a:r>
          </a:p>
          <a:p>
            <a:r>
              <a:rPr lang="en-US" sz="1400" dirty="0" smtClean="0">
                <a:solidFill>
                  <a:srgbClr val="558BB8"/>
                </a:solidFill>
              </a:rPr>
              <a:t>Tournament 2003</a:t>
            </a:r>
            <a:endParaRPr lang="en-US" sz="1400" dirty="0">
              <a:solidFill>
                <a:srgbClr val="558BB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3998" y="1392819"/>
            <a:ext cx="164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558BB8"/>
                </a:solidFill>
              </a:rPr>
              <a:t>Everquest</a:t>
            </a:r>
            <a:r>
              <a:rPr lang="en-US" sz="1400" dirty="0">
                <a:solidFill>
                  <a:srgbClr val="558BB8"/>
                </a:solidFill>
              </a:rPr>
              <a:t> </a:t>
            </a:r>
            <a:r>
              <a:rPr lang="en-US" sz="1400" dirty="0" smtClean="0">
                <a:solidFill>
                  <a:srgbClr val="558BB8"/>
                </a:solidFill>
              </a:rPr>
              <a:t>2, complete a fight</a:t>
            </a:r>
            <a:endParaRPr lang="en-US" sz="1400" dirty="0">
              <a:solidFill>
                <a:srgbClr val="558BB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207" y="6165515"/>
            <a:ext cx="197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Madden NFL 2004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2240" y="1484784"/>
            <a:ext cx="153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558BB8"/>
                </a:solidFill>
              </a:rPr>
              <a:t>Warcraft</a:t>
            </a:r>
            <a:r>
              <a:rPr lang="en-US" sz="1400" dirty="0">
                <a:solidFill>
                  <a:srgbClr val="558BB8"/>
                </a:solidFill>
              </a:rPr>
              <a:t> </a:t>
            </a:r>
            <a:r>
              <a:rPr lang="en-US" sz="1400" dirty="0" smtClean="0">
                <a:solidFill>
                  <a:srgbClr val="558BB8"/>
                </a:solidFill>
              </a:rPr>
              <a:t>III, build </a:t>
            </a:r>
          </a:p>
          <a:p>
            <a:r>
              <a:rPr lang="en-US" sz="1400" dirty="0" smtClean="0">
                <a:solidFill>
                  <a:srgbClr val="558BB8"/>
                </a:solidFill>
              </a:rPr>
              <a:t>technology tree</a:t>
            </a:r>
            <a:endParaRPr lang="en-US" sz="1400" dirty="0">
              <a:solidFill>
                <a:srgbClr val="558BB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2941" y="618600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 of Mythology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9882" y="6165515"/>
            <a:ext cx="128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Car Racing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0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latency for </a:t>
            </a:r>
            <a:r>
              <a:rPr lang="en-US" dirty="0" smtClean="0"/>
              <a:t>different classes </a:t>
            </a:r>
            <a:r>
              <a:rPr lang="en-US" dirty="0"/>
              <a:t>of online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39" y="1605190"/>
            <a:ext cx="7039789" cy="50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Park Numbers for Designers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059274"/>
              </p:ext>
            </p:extLst>
          </p:nvPr>
        </p:nvGraphicFramePr>
        <p:xfrm>
          <a:off x="779463" y="1828800"/>
          <a:ext cx="7583485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6697"/>
                <a:gridCol w="1516697"/>
                <a:gridCol w="1516697"/>
                <a:gridCol w="1516697"/>
                <a:gridCol w="15166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Perspective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Genres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Thresholds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FPS,</a:t>
                      </a:r>
                      <a:r>
                        <a:rPr lang="en-US" baseline="0" dirty="0" smtClean="0"/>
                        <a:t> racing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100msec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Third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Sports, RPG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500msec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Omnipresent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RTS, </a:t>
                      </a:r>
                      <a:r>
                        <a:rPr lang="en-US" dirty="0" err="1" smtClean="0"/>
                        <a:t>Sim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1,000msec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438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Why do we need numbers??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46123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For: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Game </a:t>
            </a:r>
            <a:r>
              <a:rPr lang="en-US" i="1" dirty="0">
                <a:solidFill>
                  <a:srgbClr val="FF0000"/>
                </a:solidFill>
              </a:rPr>
              <a:t>designers</a:t>
            </a:r>
            <a:r>
              <a:rPr lang="en-US" i="1" dirty="0"/>
              <a:t>. </a:t>
            </a:r>
            <a:r>
              <a:rPr lang="en-US" dirty="0"/>
              <a:t>So they know the latency tolerances </a:t>
            </a:r>
            <a:r>
              <a:rPr lang="en-US" dirty="0" smtClean="0"/>
              <a:t>of different </a:t>
            </a:r>
            <a:r>
              <a:rPr lang="en-US" dirty="0"/>
              <a:t>player actions, helping them apply </a:t>
            </a:r>
            <a:r>
              <a:rPr lang="en-US" dirty="0" smtClean="0"/>
              <a:t>latency compensation </a:t>
            </a:r>
            <a:r>
              <a:rPr lang="en-US" dirty="0"/>
              <a:t>techniques, as </a:t>
            </a:r>
            <a:r>
              <a:rPr lang="en-US" dirty="0" smtClean="0"/>
              <a:t>needed</a:t>
            </a:r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Network designers</a:t>
            </a:r>
            <a:r>
              <a:rPr lang="en-US" i="1" dirty="0"/>
              <a:t>. </a:t>
            </a:r>
            <a:r>
              <a:rPr lang="en-US" dirty="0"/>
              <a:t>So they are able to create </a:t>
            </a:r>
            <a:r>
              <a:rPr lang="en-US" dirty="0" smtClean="0"/>
              <a:t>infrastructures providing </a:t>
            </a:r>
            <a:r>
              <a:rPr lang="en-US" dirty="0"/>
              <a:t>quality of service (</a:t>
            </a:r>
            <a:r>
              <a:rPr lang="en-US" dirty="0" err="1"/>
              <a:t>QoS</a:t>
            </a:r>
            <a:r>
              <a:rPr lang="en-US" dirty="0"/>
              <a:t>) for </a:t>
            </a:r>
            <a:r>
              <a:rPr lang="en-US" dirty="0" smtClean="0"/>
              <a:t>online games </a:t>
            </a:r>
            <a:r>
              <a:rPr lang="en-US" dirty="0"/>
              <a:t>and other interactive </a:t>
            </a:r>
            <a:r>
              <a:rPr lang="en-US" dirty="0" smtClean="0"/>
              <a:t>applications</a:t>
            </a:r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Game </a:t>
            </a:r>
            <a:r>
              <a:rPr lang="en-US" i="1" dirty="0" smtClean="0">
                <a:solidFill>
                  <a:srgbClr val="FF0000"/>
                </a:solidFill>
              </a:rPr>
              <a:t>players</a:t>
            </a:r>
            <a:r>
              <a:rPr lang="en-US" i="1" dirty="0" smtClean="0"/>
              <a:t>. </a:t>
            </a:r>
            <a:r>
              <a:rPr lang="en-US" dirty="0"/>
              <a:t>So they are able to </a:t>
            </a:r>
            <a:r>
              <a:rPr lang="en-US" dirty="0" smtClean="0"/>
              <a:t>make informed </a:t>
            </a:r>
            <a:r>
              <a:rPr lang="en-US" dirty="0"/>
              <a:t>choices about their Internet </a:t>
            </a:r>
            <a:r>
              <a:rPr lang="en-US" dirty="0" smtClean="0"/>
              <a:t>connections and </a:t>
            </a:r>
            <a:r>
              <a:rPr lang="en-US" dirty="0" err="1"/>
              <a:t>QoS</a:t>
            </a:r>
            <a:r>
              <a:rPr lang="en-US" dirty="0"/>
              <a:t> purchases affecting latency and </a:t>
            </a:r>
            <a:r>
              <a:rPr lang="en-US" dirty="0" smtClean="0"/>
              <a:t>hence gameplay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1688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Latency and Player Actions in Online Games</a:t>
            </a:r>
            <a:r>
              <a:rPr lang="en-US" b="1" dirty="0" smtClean="0"/>
              <a:t>. Mark Claypool and </a:t>
            </a:r>
            <a:r>
              <a:rPr lang="en-US" b="1" dirty="0" err="1" smtClean="0"/>
              <a:t>Kajal</a:t>
            </a:r>
            <a:r>
              <a:rPr lang="en-US" b="1" dirty="0" smtClean="0"/>
              <a:t> Claypool. COMMUNICATIONS </a:t>
            </a:r>
            <a:r>
              <a:rPr lang="en-US" b="1" dirty="0"/>
              <a:t>OF THE </a:t>
            </a:r>
            <a:r>
              <a:rPr lang="en-US" b="1" dirty="0" smtClean="0"/>
              <a:t>ACM, </a:t>
            </a:r>
            <a:r>
              <a:rPr lang="en-US" dirty="0"/>
              <a:t>November 2006/Vol. 49, No. 11</a:t>
            </a:r>
          </a:p>
        </p:txBody>
      </p:sp>
    </p:spTree>
    <p:extLst>
      <p:ext uri="{BB962C8B-B14F-4D97-AF65-F5344CB8AC3E}">
        <p14:creationId xmlns:p14="http://schemas.microsoft.com/office/powerpoint/2010/main" val="245874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224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Comic Sans MS"/>
              </a:rPr>
              <a:t>Network Impairments: Packet Loss, Delay and Jitter</a:t>
            </a:r>
            <a:endParaRPr lang="en-US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/>
              <a:t>Network Measurements: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Performance Parameters </a:t>
            </a:r>
            <a:r>
              <a:rPr lang="en-US" dirty="0" smtClean="0"/>
              <a:t>- e.g., average end to end delay, maximum jitter, % packet loss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Service Guarantees </a:t>
            </a:r>
            <a:r>
              <a:rPr lang="en-US" dirty="0" smtClean="0"/>
              <a:t>– Quality of Service (</a:t>
            </a:r>
            <a:r>
              <a:rPr lang="en-US" dirty="0" err="1" smtClean="0"/>
              <a:t>QoS</a:t>
            </a:r>
            <a:r>
              <a:rPr lang="en-US" dirty="0" smtClean="0"/>
              <a:t>) that a particular application </a:t>
            </a:r>
            <a:r>
              <a:rPr lang="en-US" dirty="0" smtClean="0">
                <a:solidFill>
                  <a:srgbClr val="558BB8"/>
                </a:solidFill>
              </a:rPr>
              <a:t>can expect or contract</a:t>
            </a:r>
            <a:r>
              <a:rPr lang="en-US" dirty="0" smtClean="0"/>
              <a:t> for.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Service Contracts</a:t>
            </a:r>
            <a:r>
              <a:rPr lang="en-US" dirty="0" smtClean="0"/>
              <a:t> – Ensure that e.g., 95% of time one (or more) of the </a:t>
            </a:r>
            <a:r>
              <a:rPr lang="en-US" dirty="0" err="1" smtClean="0"/>
              <a:t>QoS</a:t>
            </a:r>
            <a:r>
              <a:rPr lang="en-US" dirty="0" smtClean="0"/>
              <a:t> parameters is met on all traffic flows related to an application or service traversing a network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/>
              <a:t>How to capture </a:t>
            </a:r>
            <a:r>
              <a:rPr lang="en-US" dirty="0" smtClean="0"/>
              <a:t>the impact of network impairments </a:t>
            </a:r>
            <a:r>
              <a:rPr lang="en-US" dirty="0"/>
              <a:t>on end users and applications? </a:t>
            </a:r>
            <a:r>
              <a:rPr lang="en-US" dirty="0" smtClean="0"/>
              <a:t>Quality of Experience</a:t>
            </a:r>
            <a:endParaRPr lang="en-US" dirty="0"/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User experience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Impact on game playability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QoE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err="1">
                <a:solidFill>
                  <a:srgbClr val="FF0000"/>
                </a:solidFill>
              </a:rPr>
              <a:t>QoS</a:t>
            </a:r>
            <a:r>
              <a:rPr lang="en-US" dirty="0">
                <a:solidFill>
                  <a:srgbClr val="FF0000"/>
                </a:solidFill>
              </a:rPr>
              <a:t> – Quality of </a:t>
            </a:r>
            <a:r>
              <a:rPr lang="en-US" dirty="0" smtClean="0">
                <a:solidFill>
                  <a:srgbClr val="FF0000"/>
                </a:solidFill>
              </a:rPr>
              <a:t>Service</a:t>
            </a:r>
            <a:r>
              <a:rPr lang="en-US" dirty="0" smtClean="0"/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558BB8"/>
                </a:solidFill>
              </a:rPr>
              <a:t>network</a:t>
            </a:r>
            <a:r>
              <a:rPr lang="en-US" dirty="0" smtClean="0"/>
              <a:t> </a:t>
            </a:r>
            <a:r>
              <a:rPr lang="en-US" dirty="0"/>
              <a:t>characteristics/</a:t>
            </a:r>
            <a:r>
              <a:rPr lang="en-US" dirty="0" smtClean="0"/>
              <a:t>behavior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558BB8"/>
                </a:solidFill>
              </a:rPr>
              <a:t>Network performance guarantees </a:t>
            </a:r>
            <a:r>
              <a:rPr lang="en-US" dirty="0"/>
              <a:t>given by network </a:t>
            </a:r>
            <a:r>
              <a:rPr lang="en-US" dirty="0" smtClean="0"/>
              <a:t>provider based on measurements taken over time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QoE</a:t>
            </a:r>
            <a:r>
              <a:rPr lang="en-US" dirty="0" smtClean="0">
                <a:solidFill>
                  <a:srgbClr val="FF0000"/>
                </a:solidFill>
              </a:rPr>
              <a:t> – Quality of Experience</a:t>
            </a:r>
            <a:r>
              <a:rPr lang="en-US" dirty="0" smtClean="0"/>
              <a:t>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>
                <a:solidFill>
                  <a:srgbClr val="558BB8"/>
                </a:solidFill>
              </a:rPr>
              <a:t>impact </a:t>
            </a:r>
            <a:r>
              <a:rPr lang="en-US" dirty="0"/>
              <a:t>of </a:t>
            </a:r>
            <a:r>
              <a:rPr lang="en-US" b="1" dirty="0">
                <a:solidFill>
                  <a:srgbClr val="FF9E40"/>
                </a:solidFill>
              </a:rPr>
              <a:t>network </a:t>
            </a:r>
            <a:r>
              <a:rPr lang="en-US" b="1" dirty="0" smtClean="0">
                <a:solidFill>
                  <a:srgbClr val="FF9E40"/>
                </a:solidFill>
              </a:rPr>
              <a:t>performance</a:t>
            </a:r>
            <a:r>
              <a:rPr lang="en-US" dirty="0" smtClean="0">
                <a:solidFill>
                  <a:srgbClr val="FF9E40"/>
                </a:solidFill>
              </a:rPr>
              <a:t> </a:t>
            </a:r>
            <a:r>
              <a:rPr lang="en-US" dirty="0">
                <a:solidFill>
                  <a:srgbClr val="558BB8"/>
                </a:solidFill>
              </a:rPr>
              <a:t>on end </a:t>
            </a:r>
            <a:r>
              <a:rPr lang="en-US" dirty="0" smtClean="0">
                <a:solidFill>
                  <a:srgbClr val="558BB8"/>
                </a:solidFill>
              </a:rPr>
              <a:t>user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/>
              <a:t>some </a:t>
            </a:r>
            <a:r>
              <a:rPr lang="en-US" dirty="0"/>
              <a:t>imperfections may go </a:t>
            </a:r>
            <a:r>
              <a:rPr lang="en-US" dirty="0" smtClean="0"/>
              <a:t>unnoticed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/>
              <a:t>s</a:t>
            </a:r>
            <a:r>
              <a:rPr lang="en-US" dirty="0" smtClean="0"/>
              <a:t>ome imperfections may render application/service useless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 smtClean="0">
                <a:solidFill>
                  <a:srgbClr val="558BB8"/>
                </a:solidFill>
              </a:rPr>
              <a:t>not always captured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network measurements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/>
              <a:t>a 5% packet loss could be invisible if it affects background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charset="2"/>
              <a:buChar char="q"/>
            </a:pPr>
            <a:r>
              <a:rPr lang="en-US" dirty="0" smtClean="0"/>
              <a:t>a missed target due to a 100ms delay can affect game 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2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4658183" y="1570831"/>
            <a:ext cx="50127" cy="3430590"/>
          </a:xfrm>
          <a:prstGeom prst="line">
            <a:avLst/>
          </a:prstGeom>
          <a:ln>
            <a:solidFill>
              <a:srgbClr val="FF2B2C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 bwMode="auto">
          <a:xfrm>
            <a:off x="4035581" y="961353"/>
            <a:ext cx="1285875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System</a:t>
            </a:r>
            <a:endParaRPr lang="en-US" sz="1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Consistency</a:t>
            </a:r>
          </a:p>
        </p:txBody>
      </p:sp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1259632" y="188640"/>
            <a:ext cx="65008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1pPr>
            <a:lvl2pPr marL="37931725" indent="-37474525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2pPr>
            <a:lvl3pPr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3pPr>
            <a:lvl4pPr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4pPr>
            <a:lvl5pPr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SimSun" charset="0"/>
                <a:cs typeface="SimSun" charset="0"/>
              </a:defRPr>
            </a:lvl9pPr>
          </a:lstStyle>
          <a:p>
            <a:pPr algn="ctr" eaLnBrk="1" hangingPunct="1"/>
            <a:r>
              <a:rPr lang="en-US" altLang="zh-TW" sz="4400" dirty="0" smtClean="0">
                <a:solidFill>
                  <a:schemeClr val="tx2"/>
                </a:solidFill>
                <a:latin typeface="+mj-lt"/>
                <a:cs typeface="Comic Sans MS"/>
              </a:rPr>
              <a:t>Online Games</a:t>
            </a:r>
            <a:endParaRPr lang="zh-TW" altLang="en-US" sz="4400" dirty="0">
              <a:solidFill>
                <a:schemeClr val="tx2"/>
              </a:solidFill>
              <a:latin typeface="+mj-lt"/>
              <a:cs typeface="Comic Sans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86710" y="4786322"/>
            <a:ext cx="1285884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QoS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45532" y="4470631"/>
            <a:ext cx="1143000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Perception</a:t>
            </a:r>
            <a:endParaRPr lang="en-US" sz="1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60375" y="4059793"/>
            <a:ext cx="928662" cy="73866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Loss</a:t>
            </a:r>
          </a:p>
          <a:p>
            <a:pPr algn="ctr">
              <a:defRPr/>
            </a:pPr>
            <a:r>
              <a:rPr lang="en-US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Latency</a:t>
            </a:r>
          </a:p>
          <a:p>
            <a:pPr algn="ctr">
              <a:defRPr/>
            </a:pPr>
            <a:r>
              <a:rPr lang="en-US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Jitter</a:t>
            </a:r>
          </a:p>
        </p:txBody>
      </p:sp>
      <p:grpSp>
        <p:nvGrpSpPr>
          <p:cNvPr id="17419" name="Group 17418"/>
          <p:cNvGrpSpPr/>
          <p:nvPr/>
        </p:nvGrpSpPr>
        <p:grpSpPr>
          <a:xfrm>
            <a:off x="6589225" y="1643063"/>
            <a:ext cx="1683726" cy="4927092"/>
            <a:chOff x="6589225" y="1643063"/>
            <a:chExt cx="1683726" cy="492709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502692" y="1643063"/>
              <a:ext cx="0" cy="4357705"/>
            </a:xfrm>
            <a:prstGeom prst="line">
              <a:avLst/>
            </a:prstGeom>
            <a:ln w="28575">
              <a:solidFill>
                <a:srgbClr val="FF2B2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6589225" y="6046935"/>
              <a:ext cx="1683726" cy="52322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</a:rPr>
                <a:t>Compensation</a:t>
              </a:r>
            </a:p>
            <a:p>
              <a:pPr algn="ctr">
                <a:defRPr/>
              </a:pPr>
              <a:r>
                <a:rPr lang="en-US" sz="140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</a:rPr>
                <a:t>Algorithm</a:t>
              </a:r>
            </a:p>
          </p:txBody>
        </p:sp>
      </p:grpSp>
      <p:sp>
        <p:nvSpPr>
          <p:cNvPr id="12" name="双大括号 11"/>
          <p:cNvSpPr/>
          <p:nvPr/>
        </p:nvSpPr>
        <p:spPr>
          <a:xfrm>
            <a:off x="1357313" y="2071688"/>
            <a:ext cx="4357687" cy="2357437"/>
          </a:xfrm>
          <a:prstGeom prst="brace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cs typeface="SimSun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80" y="2940880"/>
            <a:ext cx="1285852" cy="584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Game Playability</a:t>
            </a:r>
            <a:endParaRPr lang="en-US" sz="1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34" name="组合 32"/>
          <p:cNvGrpSpPr>
            <a:grpSpLocks/>
          </p:cNvGrpSpPr>
          <p:nvPr/>
        </p:nvGrpSpPr>
        <p:grpSpPr bwMode="auto">
          <a:xfrm>
            <a:off x="1714500" y="1500188"/>
            <a:ext cx="1565275" cy="3429000"/>
            <a:chOff x="1714480" y="1500174"/>
            <a:chExt cx="1565427" cy="3429024"/>
          </a:xfrm>
        </p:grpSpPr>
        <p:sp>
          <p:nvSpPr>
            <p:cNvPr id="13" name="椭圆 12"/>
            <p:cNvSpPr/>
            <p:nvPr/>
          </p:nvSpPr>
          <p:spPr>
            <a:xfrm>
              <a:off x="1714480" y="1500174"/>
              <a:ext cx="1500334" cy="14287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SimSun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14502" y="1928802"/>
              <a:ext cx="1565405" cy="389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Responsiveness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1714480" y="2500306"/>
              <a:ext cx="1500334" cy="1428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SimSun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714480" y="3500438"/>
              <a:ext cx="1500334" cy="142876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SimSun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990731" y="4214821"/>
              <a:ext cx="1052292" cy="389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Fairness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000254" y="3071813"/>
              <a:ext cx="1043597" cy="389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Precision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000500" y="1857375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Player /Client</a:t>
            </a:r>
          </a:p>
        </p:txBody>
      </p:sp>
      <p:sp>
        <p:nvSpPr>
          <p:cNvPr id="21" name="右箭头 20"/>
          <p:cNvSpPr/>
          <p:nvPr/>
        </p:nvSpPr>
        <p:spPr>
          <a:xfrm rot="10800000">
            <a:off x="3214688" y="2000250"/>
            <a:ext cx="714375" cy="3571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  <a:cs typeface="SimSun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00500" y="2928938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Client /Server</a:t>
            </a:r>
          </a:p>
        </p:txBody>
      </p:sp>
      <p:sp>
        <p:nvSpPr>
          <p:cNvPr id="23" name="右箭头 22"/>
          <p:cNvSpPr/>
          <p:nvPr/>
        </p:nvSpPr>
        <p:spPr>
          <a:xfrm rot="10800000">
            <a:off x="3214688" y="3071813"/>
            <a:ext cx="714375" cy="3571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  <a:cs typeface="SimSun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00500" y="4000500"/>
            <a:ext cx="1428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Player/Player</a:t>
            </a:r>
          </a:p>
        </p:txBody>
      </p:sp>
      <p:sp>
        <p:nvSpPr>
          <p:cNvPr id="25" name="右箭头 24"/>
          <p:cNvSpPr/>
          <p:nvPr/>
        </p:nvSpPr>
        <p:spPr>
          <a:xfrm rot="10800000">
            <a:off x="3214688" y="4143375"/>
            <a:ext cx="714375" cy="3571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  <a:cs typeface="SimSun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55028" y="2855216"/>
            <a:ext cx="13572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Network Transmission</a:t>
            </a:r>
          </a:p>
        </p:txBody>
      </p:sp>
      <p:sp>
        <p:nvSpPr>
          <p:cNvPr id="29" name="矩形 28"/>
          <p:cNvSpPr/>
          <p:nvPr/>
        </p:nvSpPr>
        <p:spPr>
          <a:xfrm>
            <a:off x="71429" y="4786322"/>
            <a:ext cx="1285884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QoE</a:t>
            </a:r>
          </a:p>
        </p:txBody>
      </p:sp>
      <p:sp>
        <p:nvSpPr>
          <p:cNvPr id="31" name="矩形 30"/>
          <p:cNvSpPr/>
          <p:nvPr/>
        </p:nvSpPr>
        <p:spPr>
          <a:xfrm>
            <a:off x="1801971" y="5191833"/>
            <a:ext cx="1256996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Properties</a:t>
            </a:r>
            <a:endParaRPr lang="en-US" sz="1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of QoE</a:t>
            </a:r>
          </a:p>
        </p:txBody>
      </p:sp>
      <p:sp>
        <p:nvSpPr>
          <p:cNvPr id="30" name="右箭头 29"/>
          <p:cNvSpPr/>
          <p:nvPr/>
        </p:nvSpPr>
        <p:spPr>
          <a:xfrm rot="10800000">
            <a:off x="1214438" y="4920943"/>
            <a:ext cx="6643687" cy="28575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SimSun" pitchFamily="2" charset="-122"/>
            </a:endParaRPr>
          </a:p>
        </p:txBody>
      </p:sp>
      <p:grpSp>
        <p:nvGrpSpPr>
          <p:cNvPr id="17417" name="Group 17416"/>
          <p:cNvGrpSpPr/>
          <p:nvPr/>
        </p:nvGrpSpPr>
        <p:grpSpPr>
          <a:xfrm>
            <a:off x="5714998" y="2786058"/>
            <a:ext cx="1716090" cy="840348"/>
            <a:chOff x="5714998" y="2786058"/>
            <a:chExt cx="1716090" cy="840348"/>
          </a:xfrm>
        </p:grpSpPr>
        <p:sp>
          <p:nvSpPr>
            <p:cNvPr id="27" name="右箭头 26"/>
            <p:cNvSpPr/>
            <p:nvPr/>
          </p:nvSpPr>
          <p:spPr bwMode="auto">
            <a:xfrm rot="10800000">
              <a:off x="5714998" y="2786058"/>
              <a:ext cx="1716090" cy="84034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cs typeface="SimSun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956804" y="3036475"/>
              <a:ext cx="1357321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</a:rPr>
                <a:t>Inconsistency</a:t>
              </a:r>
              <a:endParaRPr lang="en-US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Multiply 52"/>
          <p:cNvSpPr/>
          <p:nvPr/>
        </p:nvSpPr>
        <p:spPr>
          <a:xfrm>
            <a:off x="6205103" y="2712006"/>
            <a:ext cx="914400" cy="914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85918" y="1643063"/>
            <a:ext cx="1214446" cy="4807594"/>
            <a:chOff x="785798" y="1643062"/>
            <a:chExt cx="1214446" cy="4665483"/>
          </a:xfrm>
        </p:grpSpPr>
        <p:cxnSp>
          <p:nvCxnSpPr>
            <p:cNvPr id="5" name="直接连接符 4"/>
            <p:cNvCxnSpPr/>
            <p:nvPr/>
          </p:nvCxnSpPr>
          <p:spPr bwMode="auto">
            <a:xfrm>
              <a:off x="1430349" y="1643062"/>
              <a:ext cx="0" cy="4303921"/>
            </a:xfrm>
            <a:prstGeom prst="line">
              <a:avLst/>
            </a:prstGeom>
            <a:ln w="28575">
              <a:solidFill>
                <a:srgbClr val="FF2B2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 bwMode="auto">
            <a:xfrm>
              <a:off x="785798" y="6000768"/>
              <a:ext cx="1214446" cy="307777"/>
            </a:xfrm>
            <a:prstGeom prst="rect">
              <a:avLst/>
            </a:prstGeom>
            <a:ln>
              <a:solidFill>
                <a:srgbClr val="FF2B2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</a:rPr>
                <a:t>Tradeoffs</a:t>
              </a:r>
              <a:endParaRPr lang="en-US" sz="1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cxnSp>
        <p:nvCxnSpPr>
          <p:cNvPr id="62" name="Straight Arrow Connector 61"/>
          <p:cNvCxnSpPr>
            <a:stCxn id="11" idx="1"/>
            <a:endCxn id="10" idx="3"/>
          </p:cNvCxnSpPr>
          <p:nvPr/>
        </p:nvCxnSpPr>
        <p:spPr>
          <a:xfrm flipH="1" flipV="1">
            <a:off x="3000364" y="6292081"/>
            <a:ext cx="3588861" cy="16464"/>
          </a:xfrm>
          <a:prstGeom prst="straightConnector1">
            <a:avLst/>
          </a:prstGeom>
          <a:ln>
            <a:solidFill>
              <a:srgbClr val="FF2B2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1" name="Rectangle 17420"/>
          <p:cNvSpPr/>
          <p:nvPr/>
        </p:nvSpPr>
        <p:spPr>
          <a:xfrm>
            <a:off x="6478853" y="942975"/>
            <a:ext cx="835272" cy="62785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Ga</a:t>
            </a:r>
            <a:r>
              <a:rPr lang="en-US" dirty="0" smtClean="0">
                <a:solidFill>
                  <a:schemeClr val="tx1"/>
                </a:solidFill>
              </a:rPr>
              <a:t>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423" name="Straight Arrow Connector 17422"/>
          <p:cNvCxnSpPr>
            <a:stCxn id="17421" idx="1"/>
            <a:endCxn id="26" idx="3"/>
          </p:cNvCxnSpPr>
          <p:nvPr/>
        </p:nvCxnSpPr>
        <p:spPr>
          <a:xfrm flipH="1" flipV="1">
            <a:off x="5321456" y="1253741"/>
            <a:ext cx="1157397" cy="3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27" name="Straight Arrow Connector 17426"/>
          <p:cNvCxnSpPr>
            <a:stCxn id="28" idx="2"/>
            <a:endCxn id="9" idx="0"/>
          </p:cNvCxnSpPr>
          <p:nvPr/>
        </p:nvCxnSpPr>
        <p:spPr>
          <a:xfrm flipH="1">
            <a:off x="8424706" y="3439991"/>
            <a:ext cx="8967" cy="619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29" name="Straight Arrow Connector 17428"/>
          <p:cNvCxnSpPr>
            <a:stCxn id="15" idx="2"/>
          </p:cNvCxnSpPr>
          <p:nvPr/>
        </p:nvCxnSpPr>
        <p:spPr>
          <a:xfrm>
            <a:off x="645606" y="3525656"/>
            <a:ext cx="0" cy="903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41" name="Action Button: Help 17440">
            <a:hlinkClick r:id="" action="ppaction://noaction" highlightClick="1"/>
          </p:cNvPr>
          <p:cNvSpPr/>
          <p:nvPr/>
        </p:nvSpPr>
        <p:spPr>
          <a:xfrm>
            <a:off x="4279040" y="5144667"/>
            <a:ext cx="1042416" cy="1042416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3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53" grpId="0" animBg="1"/>
      <p:bldP spid="17421" grpId="0" animBg="1"/>
      <p:bldP spid="174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Consistency : System Perspective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C1 : Local changes </a:t>
            </a:r>
            <a:r>
              <a:rPr lang="en-GB" dirty="0" smtClean="0">
                <a:solidFill>
                  <a:schemeClr val="accent2"/>
                </a:solidFill>
              </a:rPr>
              <a:t>replicated</a:t>
            </a:r>
            <a:r>
              <a:rPr lang="en-GB" dirty="0" smtClean="0"/>
              <a:t> at each site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C2 : Simulation should not </a:t>
            </a:r>
            <a:r>
              <a:rPr lang="en-GB" dirty="0" smtClean="0">
                <a:solidFill>
                  <a:srgbClr val="DD8047"/>
                </a:solidFill>
              </a:rPr>
              <a:t>diverge</a:t>
            </a:r>
            <a:r>
              <a:rPr lang="en-GB" dirty="0" smtClean="0"/>
              <a:t> over time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C3 : Casual </a:t>
            </a:r>
            <a:r>
              <a:rPr lang="en-GB" dirty="0" smtClean="0">
                <a:solidFill>
                  <a:srgbClr val="DD8047"/>
                </a:solidFill>
              </a:rPr>
              <a:t>order</a:t>
            </a:r>
            <a:r>
              <a:rPr lang="en-GB" dirty="0" smtClean="0"/>
              <a:t> of events should be preserved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C4 : Temporal and motion </a:t>
            </a:r>
            <a:r>
              <a:rPr lang="en-GB" dirty="0" smtClean="0">
                <a:solidFill>
                  <a:srgbClr val="DD8047"/>
                </a:solidFill>
              </a:rPr>
              <a:t>characteristics</a:t>
            </a:r>
            <a:r>
              <a:rPr lang="en-GB" dirty="0" smtClean="0"/>
              <a:t> of events should be preserved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98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1112168"/>
          </a:xfrm>
        </p:spPr>
        <p:txBody>
          <a:bodyPr/>
          <a:lstStyle/>
          <a:p>
            <a:r>
              <a:rPr lang="en-GB" dirty="0" smtClean="0"/>
              <a:t>Consistency : Plausibility and Fairness – A User’s Perspective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C5 : The </a:t>
            </a:r>
            <a:r>
              <a:rPr lang="en-GB" dirty="0" smtClean="0">
                <a:solidFill>
                  <a:srgbClr val="DD8047"/>
                </a:solidFill>
              </a:rPr>
              <a:t>joint perception</a:t>
            </a:r>
            <a:r>
              <a:rPr lang="en-GB" dirty="0" smtClean="0"/>
              <a:t> of events should be plausible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C6 : The </a:t>
            </a:r>
            <a:r>
              <a:rPr lang="en-GB" dirty="0" smtClean="0">
                <a:solidFill>
                  <a:srgbClr val="DD8047"/>
                </a:solidFill>
              </a:rPr>
              <a:t>outcome</a:t>
            </a:r>
            <a:r>
              <a:rPr lang="en-GB" dirty="0" smtClean="0"/>
              <a:t> of the events should be fair – fair outcome and fair access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C7 : The system should preserve the </a:t>
            </a:r>
            <a:r>
              <a:rPr lang="en-GB" dirty="0" smtClean="0">
                <a:solidFill>
                  <a:srgbClr val="DD8047"/>
                </a:solidFill>
              </a:rPr>
              <a:t>users’ intentions</a:t>
            </a:r>
          </a:p>
        </p:txBody>
      </p:sp>
    </p:spTree>
    <p:extLst>
      <p:ext uri="{BB962C8B-B14F-4D97-AF65-F5344CB8AC3E}">
        <p14:creationId xmlns:p14="http://schemas.microsoft.com/office/powerpoint/2010/main" val="39577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9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23"/>
          <p:cNvGrpSpPr>
            <a:grpSpLocks/>
          </p:cNvGrpSpPr>
          <p:nvPr/>
        </p:nvGrpSpPr>
        <p:grpSpPr bwMode="auto">
          <a:xfrm>
            <a:off x="762000" y="1600200"/>
            <a:ext cx="7577138" cy="5403850"/>
            <a:chOff x="1657336" y="2180449"/>
            <a:chExt cx="5786478" cy="4126270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2229132" y="4171459"/>
              <a:ext cx="2858327" cy="121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086430" y="4171459"/>
              <a:ext cx="2858327" cy="121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9" name="TextBox 34"/>
            <p:cNvSpPr txBox="1">
              <a:spLocks noChangeArrowheads="1"/>
            </p:cNvSpPr>
            <p:nvPr/>
          </p:nvSpPr>
          <p:spPr bwMode="auto">
            <a:xfrm>
              <a:off x="2871782" y="5672158"/>
              <a:ext cx="1571636" cy="35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>
                  <a:latin typeface="Calibri" charset="0"/>
                </a:rPr>
                <a:t>Client</a:t>
              </a:r>
              <a:r>
                <a:rPr lang="en-GB" baseline="-25000">
                  <a:latin typeface="Calibri" charset="0"/>
                </a:rPr>
                <a:t>A</a:t>
              </a:r>
              <a:endParaRPr lang="en-GB">
                <a:latin typeface="Calibri" charset="0"/>
              </a:endParaRPr>
            </a:p>
          </p:txBody>
        </p:sp>
        <p:sp>
          <p:nvSpPr>
            <p:cNvPr id="16390" name="TextBox 35"/>
            <p:cNvSpPr txBox="1">
              <a:spLocks noChangeArrowheads="1"/>
            </p:cNvSpPr>
            <p:nvPr/>
          </p:nvSpPr>
          <p:spPr bwMode="auto">
            <a:xfrm>
              <a:off x="4586294" y="5672158"/>
              <a:ext cx="2071702" cy="634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>
                  <a:latin typeface="Calibri" charset="0"/>
                </a:rPr>
                <a:t>Client</a:t>
              </a:r>
              <a:r>
                <a:rPr lang="en-GB" baseline="-25000">
                  <a:latin typeface="Calibri" charset="0"/>
                </a:rPr>
                <a:t>B</a:t>
              </a:r>
            </a:p>
            <a:p>
              <a:pPr algn="ctr" eaLnBrk="1" hangingPunct="1"/>
              <a:endParaRPr lang="en-GB">
                <a:latin typeface="Calibri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657690" y="2885939"/>
              <a:ext cx="1714242" cy="12861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542518" y="2885939"/>
              <a:ext cx="214583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543730" y="3529609"/>
              <a:ext cx="214584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559491" y="4172066"/>
              <a:ext cx="214583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43730" y="4814522"/>
              <a:ext cx="214584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59491" y="5458191"/>
              <a:ext cx="214583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401028" y="2885939"/>
              <a:ext cx="214584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402241" y="3529609"/>
              <a:ext cx="214583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418001" y="4172066"/>
              <a:ext cx="214584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402241" y="4814522"/>
              <a:ext cx="214583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418001" y="5458191"/>
              <a:ext cx="214584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3800745" y="2885939"/>
              <a:ext cx="1714242" cy="12861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2800569" y="2528346"/>
              <a:ext cx="714065" cy="4291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CarA</a:t>
              </a:r>
              <a:r>
                <a:rPr lang="en-GB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A=1, V=0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658043" y="2528346"/>
              <a:ext cx="714066" cy="4291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Car</a:t>
              </a:r>
              <a:r>
                <a:rPr lang="en-GB" sz="1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  <a:p>
              <a:pPr algn="ctr"/>
              <a:r>
                <a:rPr lang="en-GB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A=1, V=0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800569" y="3172014"/>
              <a:ext cx="714065" cy="4279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CarA</a:t>
              </a:r>
              <a:r>
                <a:rPr lang="en-GB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A=1, V=1</a:t>
              </a: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3657690" y="3529609"/>
              <a:ext cx="1714242" cy="12849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3657690" y="4172066"/>
              <a:ext cx="1714242" cy="12861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2800569" y="3814471"/>
              <a:ext cx="714065" cy="4291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CarA</a:t>
              </a:r>
              <a:r>
                <a:rPr lang="en-GB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A=1, V=2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800569" y="4458141"/>
              <a:ext cx="714065" cy="4279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CarA</a:t>
              </a:r>
              <a:r>
                <a:rPr lang="en-GB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A=1, V=3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658043" y="3172014"/>
              <a:ext cx="714066" cy="42790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Car</a:t>
              </a:r>
              <a:r>
                <a:rPr lang="en-GB" sz="1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  <a:p>
              <a:pPr algn="ctr"/>
              <a:r>
                <a:rPr lang="en-GB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A=1, V=1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658043" y="3814471"/>
              <a:ext cx="714066" cy="4291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Car</a:t>
              </a:r>
              <a:r>
                <a:rPr lang="en-GB" sz="1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  <a:p>
              <a:pPr algn="ctr"/>
              <a:r>
                <a:rPr lang="en-GB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A=1, V=2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658043" y="4458141"/>
              <a:ext cx="714066" cy="4279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Car</a:t>
              </a:r>
              <a:r>
                <a:rPr lang="en-GB" sz="1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B</a:t>
              </a:r>
            </a:p>
            <a:p>
              <a:pPr algn="ctr"/>
              <a:r>
                <a:rPr lang="en-GB"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rPr>
                <a:t>A=1, V=3</a:t>
              </a:r>
            </a:p>
          </p:txBody>
        </p:sp>
        <p:grpSp>
          <p:nvGrpSpPr>
            <p:cNvPr id="16413" name="Group 164"/>
            <p:cNvGrpSpPr>
              <a:grpSpLocks/>
            </p:cNvGrpSpPr>
            <p:nvPr/>
          </p:nvGrpSpPr>
          <p:grpSpPr bwMode="auto">
            <a:xfrm>
              <a:off x="1657336" y="2528886"/>
              <a:ext cx="785818" cy="571504"/>
              <a:chOff x="2071670" y="714356"/>
              <a:chExt cx="785818" cy="571504"/>
            </a:xfrm>
          </p:grpSpPr>
          <p:grpSp>
            <p:nvGrpSpPr>
              <p:cNvPr id="16498" name="Group 41"/>
              <p:cNvGrpSpPr>
                <a:grpSpLocks/>
              </p:cNvGrpSpPr>
              <p:nvPr/>
            </p:nvGrpSpPr>
            <p:grpSpPr bwMode="auto">
              <a:xfrm>
                <a:off x="2178823" y="785794"/>
                <a:ext cx="214322" cy="214314"/>
                <a:chOff x="2178823" y="928670"/>
                <a:chExt cx="214322" cy="214314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2178356" y="965788"/>
                  <a:ext cx="214584" cy="4606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2178356" y="1059126"/>
                  <a:ext cx="214584" cy="4606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Rounded Rectangle 175"/>
                <p:cNvSpPr/>
                <p:nvPr/>
              </p:nvSpPr>
              <p:spPr>
                <a:xfrm>
                  <a:off x="2214726" y="928210"/>
                  <a:ext cx="141844" cy="2145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6499" name="Group 42"/>
              <p:cNvGrpSpPr>
                <a:grpSpLocks/>
              </p:cNvGrpSpPr>
              <p:nvPr/>
            </p:nvGrpSpPr>
            <p:grpSpPr bwMode="auto">
              <a:xfrm>
                <a:off x="2500290" y="785794"/>
                <a:ext cx="214322" cy="214314"/>
                <a:chOff x="2178823" y="928670"/>
                <a:chExt cx="214322" cy="214314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2176945" y="965788"/>
                  <a:ext cx="215796" cy="4606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2176945" y="1059126"/>
                  <a:ext cx="215796" cy="4606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Rounded Rectangle 172"/>
                <p:cNvSpPr/>
                <p:nvPr/>
              </p:nvSpPr>
              <p:spPr>
                <a:xfrm>
                  <a:off x="2213315" y="928210"/>
                  <a:ext cx="143056" cy="21455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68" name="Straight Connector 167"/>
              <p:cNvCxnSpPr/>
              <p:nvPr/>
            </p:nvCxnSpPr>
            <p:spPr>
              <a:xfrm>
                <a:off x="2143198" y="1033832"/>
                <a:ext cx="642538" cy="0"/>
              </a:xfrm>
              <a:prstGeom prst="line">
                <a:avLst/>
              </a:prstGeom>
              <a:ln w="22225"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2143198" y="1066561"/>
                <a:ext cx="642538" cy="0"/>
              </a:xfrm>
              <a:prstGeom prst="line">
                <a:avLst/>
              </a:prstGeom>
              <a:ln w="22225"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2071670" y="713816"/>
                <a:ext cx="785593" cy="57215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414" name="TextBox 176"/>
            <p:cNvSpPr txBox="1">
              <a:spLocks noChangeArrowheads="1"/>
            </p:cNvSpPr>
            <p:nvPr/>
          </p:nvSpPr>
          <p:spPr bwMode="auto">
            <a:xfrm>
              <a:off x="1657336" y="2180449"/>
              <a:ext cx="500066" cy="30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>
                  <a:latin typeface="Calibri" charset="0"/>
                </a:rPr>
                <a:t>Car</a:t>
              </a:r>
              <a:r>
                <a:rPr lang="en-GB" sz="2000" baseline="-25000">
                  <a:latin typeface="Calibri" charset="0"/>
                </a:rPr>
                <a:t>A</a:t>
              </a:r>
              <a:endParaRPr lang="en-GB" sz="2000">
                <a:latin typeface="Calibri" charset="0"/>
              </a:endParaRPr>
            </a:p>
          </p:txBody>
        </p:sp>
        <p:sp>
          <p:nvSpPr>
            <p:cNvPr id="16415" name="TextBox 177"/>
            <p:cNvSpPr txBox="1">
              <a:spLocks noChangeArrowheads="1"/>
            </p:cNvSpPr>
            <p:nvPr/>
          </p:nvSpPr>
          <p:spPr bwMode="auto">
            <a:xfrm>
              <a:off x="2014526" y="2180449"/>
              <a:ext cx="500066" cy="30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>
                  <a:latin typeface="Calibri" charset="0"/>
                </a:rPr>
                <a:t>Car</a:t>
              </a:r>
              <a:r>
                <a:rPr lang="en-GB" sz="2000" baseline="-25000">
                  <a:latin typeface="Calibri" charset="0"/>
                </a:rPr>
                <a:t>B</a:t>
              </a:r>
              <a:endParaRPr lang="en-GB" sz="2000">
                <a:latin typeface="Calibri" charset="0"/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1728864" y="3490819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728864" y="3524760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angle 180"/>
            <p:cNvSpPr/>
            <p:nvPr/>
          </p:nvSpPr>
          <p:spPr>
            <a:xfrm>
              <a:off x="1657336" y="3172014"/>
              <a:ext cx="785593" cy="57093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419" name="Group 41"/>
            <p:cNvGrpSpPr>
              <a:grpSpLocks/>
            </p:cNvGrpSpPr>
            <p:nvPr/>
          </p:nvGrpSpPr>
          <p:grpSpPr bwMode="auto">
            <a:xfrm>
              <a:off x="1764489" y="3307084"/>
              <a:ext cx="214322" cy="214314"/>
              <a:chOff x="2178823" y="928670"/>
              <a:chExt cx="214322" cy="214314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2178356" y="965730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2178356" y="1059069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>
                <a:off x="2214726" y="928153"/>
                <a:ext cx="141844" cy="2145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420" name="Group 42"/>
            <p:cNvGrpSpPr>
              <a:grpSpLocks/>
            </p:cNvGrpSpPr>
            <p:nvPr/>
          </p:nvGrpSpPr>
          <p:grpSpPr bwMode="auto">
            <a:xfrm>
              <a:off x="2085956" y="3243266"/>
              <a:ext cx="214322" cy="214314"/>
              <a:chOff x="2178823" y="928670"/>
              <a:chExt cx="214322" cy="214314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2179370" y="966515"/>
                <a:ext cx="213371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179370" y="1059853"/>
                <a:ext cx="213371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2214528" y="928937"/>
                <a:ext cx="143056" cy="2145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90" name="Straight Connector 189"/>
            <p:cNvCxnSpPr/>
            <p:nvPr/>
          </p:nvCxnSpPr>
          <p:spPr>
            <a:xfrm>
              <a:off x="1728864" y="4133276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728864" y="4167217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1657336" y="3814471"/>
              <a:ext cx="785593" cy="57215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424" name="Group 41"/>
            <p:cNvGrpSpPr>
              <a:grpSpLocks/>
            </p:cNvGrpSpPr>
            <p:nvPr/>
          </p:nvGrpSpPr>
          <p:grpSpPr bwMode="auto">
            <a:xfrm>
              <a:off x="1764489" y="4029084"/>
              <a:ext cx="214322" cy="214314"/>
              <a:chOff x="2178823" y="928670"/>
              <a:chExt cx="214322" cy="214314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2178356" y="966192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178356" y="1059530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6" name="Rounded Rectangle 195"/>
              <p:cNvSpPr/>
              <p:nvPr/>
            </p:nvSpPr>
            <p:spPr>
              <a:xfrm>
                <a:off x="2214726" y="928614"/>
                <a:ext cx="141844" cy="2145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425" name="Group 42"/>
            <p:cNvGrpSpPr>
              <a:grpSpLocks/>
            </p:cNvGrpSpPr>
            <p:nvPr/>
          </p:nvGrpSpPr>
          <p:grpSpPr bwMode="auto">
            <a:xfrm>
              <a:off x="2085956" y="3886208"/>
              <a:ext cx="214322" cy="214314"/>
              <a:chOff x="2178823" y="928670"/>
              <a:chExt cx="214322" cy="214314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2179370" y="966030"/>
                <a:ext cx="213371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179370" y="1059368"/>
                <a:ext cx="213371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" name="Rounded Rectangle 199"/>
              <p:cNvSpPr/>
              <p:nvPr/>
            </p:nvSpPr>
            <p:spPr>
              <a:xfrm>
                <a:off x="2214528" y="928452"/>
                <a:ext cx="143056" cy="2145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01" name="Straight Connector 200"/>
            <p:cNvCxnSpPr/>
            <p:nvPr/>
          </p:nvCxnSpPr>
          <p:spPr>
            <a:xfrm>
              <a:off x="1728864" y="4776944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1728864" y="4809674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ctangle 202"/>
            <p:cNvSpPr/>
            <p:nvPr/>
          </p:nvSpPr>
          <p:spPr>
            <a:xfrm>
              <a:off x="1657336" y="4458141"/>
              <a:ext cx="785593" cy="57093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429" name="Group 41"/>
            <p:cNvGrpSpPr>
              <a:grpSpLocks/>
            </p:cNvGrpSpPr>
            <p:nvPr/>
          </p:nvGrpSpPr>
          <p:grpSpPr bwMode="auto">
            <a:xfrm>
              <a:off x="1764489" y="4743464"/>
              <a:ext cx="214322" cy="214314"/>
              <a:chOff x="2178823" y="928670"/>
              <a:chExt cx="214322" cy="214314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2178356" y="965788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2178356" y="1059125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ounded Rectangle 206"/>
              <p:cNvSpPr/>
              <p:nvPr/>
            </p:nvSpPr>
            <p:spPr>
              <a:xfrm>
                <a:off x="2214726" y="928210"/>
                <a:ext cx="141844" cy="2145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430" name="Group 42"/>
            <p:cNvGrpSpPr>
              <a:grpSpLocks/>
            </p:cNvGrpSpPr>
            <p:nvPr/>
          </p:nvGrpSpPr>
          <p:grpSpPr bwMode="auto">
            <a:xfrm>
              <a:off x="2085956" y="4600588"/>
              <a:ext cx="214322" cy="214314"/>
              <a:chOff x="2178823" y="928670"/>
              <a:chExt cx="214322" cy="214314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2179370" y="966838"/>
                <a:ext cx="213371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179370" y="1060176"/>
                <a:ext cx="213371" cy="4485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2214528" y="929260"/>
                <a:ext cx="143056" cy="2133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431" name="Group 211"/>
            <p:cNvGrpSpPr>
              <a:grpSpLocks/>
            </p:cNvGrpSpPr>
            <p:nvPr/>
          </p:nvGrpSpPr>
          <p:grpSpPr bwMode="auto">
            <a:xfrm>
              <a:off x="6586558" y="2600324"/>
              <a:ext cx="785818" cy="571504"/>
              <a:chOff x="2071670" y="714356"/>
              <a:chExt cx="785818" cy="571504"/>
            </a:xfrm>
          </p:grpSpPr>
          <p:grpSp>
            <p:nvGrpSpPr>
              <p:cNvPr id="16469" name="Group 41"/>
              <p:cNvGrpSpPr>
                <a:grpSpLocks/>
              </p:cNvGrpSpPr>
              <p:nvPr/>
            </p:nvGrpSpPr>
            <p:grpSpPr bwMode="auto">
              <a:xfrm>
                <a:off x="2178823" y="785794"/>
                <a:ext cx="214322" cy="214314"/>
                <a:chOff x="2178823" y="928670"/>
                <a:chExt cx="214322" cy="214314"/>
              </a:xfrm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2178490" y="965869"/>
                  <a:ext cx="214584" cy="4606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2178490" y="1059207"/>
                  <a:ext cx="214584" cy="4606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3" name="Rounded Rectangle 222"/>
                <p:cNvSpPr/>
                <p:nvPr/>
              </p:nvSpPr>
              <p:spPr>
                <a:xfrm>
                  <a:off x="2214860" y="928291"/>
                  <a:ext cx="141844" cy="21455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6470" name="Group 42"/>
              <p:cNvGrpSpPr>
                <a:grpSpLocks/>
              </p:cNvGrpSpPr>
              <p:nvPr/>
            </p:nvGrpSpPr>
            <p:grpSpPr bwMode="auto">
              <a:xfrm>
                <a:off x="2500290" y="785794"/>
                <a:ext cx="214322" cy="214314"/>
                <a:chOff x="2178823" y="928670"/>
                <a:chExt cx="214322" cy="214314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2178292" y="965869"/>
                  <a:ext cx="214583" cy="4606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2178292" y="1059207"/>
                  <a:ext cx="214583" cy="46063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0" name="Rounded Rectangle 219"/>
                <p:cNvSpPr/>
                <p:nvPr/>
              </p:nvSpPr>
              <p:spPr>
                <a:xfrm>
                  <a:off x="2214662" y="928291"/>
                  <a:ext cx="141843" cy="21455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15" name="Straight Connector 214"/>
              <p:cNvCxnSpPr/>
              <p:nvPr/>
            </p:nvCxnSpPr>
            <p:spPr>
              <a:xfrm>
                <a:off x="2143333" y="1033912"/>
                <a:ext cx="642538" cy="0"/>
              </a:xfrm>
              <a:prstGeom prst="line">
                <a:avLst/>
              </a:prstGeom>
              <a:ln w="22225"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2143333" y="1066642"/>
                <a:ext cx="642538" cy="0"/>
              </a:xfrm>
              <a:prstGeom prst="line">
                <a:avLst/>
              </a:prstGeom>
              <a:ln w="22225"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Rectangle 216"/>
              <p:cNvSpPr/>
              <p:nvPr/>
            </p:nvSpPr>
            <p:spPr>
              <a:xfrm>
                <a:off x="2071804" y="713896"/>
                <a:ext cx="785593" cy="57215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432" name="TextBox 223"/>
            <p:cNvSpPr txBox="1">
              <a:spLocks noChangeArrowheads="1"/>
            </p:cNvSpPr>
            <p:nvPr/>
          </p:nvSpPr>
          <p:spPr bwMode="auto">
            <a:xfrm>
              <a:off x="6586558" y="2251887"/>
              <a:ext cx="500066" cy="30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>
                  <a:latin typeface="Calibri" charset="0"/>
                </a:rPr>
                <a:t>Car</a:t>
              </a:r>
              <a:r>
                <a:rPr lang="en-GB" sz="2000" baseline="-25000">
                  <a:latin typeface="Calibri" charset="0"/>
                </a:rPr>
                <a:t>A</a:t>
              </a:r>
              <a:endParaRPr lang="en-GB" sz="2000">
                <a:latin typeface="Calibri" charset="0"/>
              </a:endParaRPr>
            </a:p>
          </p:txBody>
        </p:sp>
        <p:sp>
          <p:nvSpPr>
            <p:cNvPr id="16433" name="TextBox 224"/>
            <p:cNvSpPr txBox="1">
              <a:spLocks noChangeArrowheads="1"/>
            </p:cNvSpPr>
            <p:nvPr/>
          </p:nvSpPr>
          <p:spPr bwMode="auto">
            <a:xfrm>
              <a:off x="6943748" y="2251887"/>
              <a:ext cx="500066" cy="30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>
                  <a:latin typeface="Calibri" charset="0"/>
                </a:rPr>
                <a:t>Car</a:t>
              </a:r>
              <a:r>
                <a:rPr lang="en-GB" sz="2000" baseline="-25000">
                  <a:latin typeface="Calibri" charset="0"/>
                </a:rPr>
                <a:t>B</a:t>
              </a:r>
              <a:endParaRPr lang="en-GB" sz="2000">
                <a:latin typeface="Calibri" charset="0"/>
              </a:endParaRPr>
            </a:p>
          </p:txBody>
        </p:sp>
        <p:cxnSp>
          <p:nvCxnSpPr>
            <p:cNvPr id="226" name="Straight Connector 225"/>
            <p:cNvCxnSpPr/>
            <p:nvPr/>
          </p:nvCxnSpPr>
          <p:spPr>
            <a:xfrm>
              <a:off x="6658221" y="3562337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6658221" y="3596278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/>
            <p:cNvSpPr/>
            <p:nvPr/>
          </p:nvSpPr>
          <p:spPr>
            <a:xfrm>
              <a:off x="6586692" y="3243534"/>
              <a:ext cx="785593" cy="57093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437" name="Group 41"/>
            <p:cNvGrpSpPr>
              <a:grpSpLocks/>
            </p:cNvGrpSpPr>
            <p:nvPr/>
          </p:nvGrpSpPr>
          <p:grpSpPr bwMode="auto">
            <a:xfrm>
              <a:off x="6693711" y="3314704"/>
              <a:ext cx="214322" cy="214314"/>
              <a:chOff x="2178823" y="928670"/>
              <a:chExt cx="214322" cy="214314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2178490" y="966596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178490" y="1059934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Rounded Rectangle 231"/>
              <p:cNvSpPr/>
              <p:nvPr/>
            </p:nvSpPr>
            <p:spPr>
              <a:xfrm>
                <a:off x="2214860" y="929018"/>
                <a:ext cx="141844" cy="2145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438" name="Group 42"/>
            <p:cNvGrpSpPr>
              <a:grpSpLocks/>
            </p:cNvGrpSpPr>
            <p:nvPr/>
          </p:nvGrpSpPr>
          <p:grpSpPr bwMode="auto">
            <a:xfrm>
              <a:off x="7015178" y="3386142"/>
              <a:ext cx="214322" cy="214314"/>
              <a:chOff x="2178823" y="928670"/>
              <a:chExt cx="214322" cy="214314"/>
            </a:xfrm>
          </p:grpSpPr>
          <p:sp>
            <p:nvSpPr>
              <p:cNvPr id="234" name="Rectangle 233"/>
              <p:cNvSpPr/>
              <p:nvPr/>
            </p:nvSpPr>
            <p:spPr>
              <a:xfrm>
                <a:off x="2178292" y="966676"/>
                <a:ext cx="214583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2178292" y="1060015"/>
                <a:ext cx="214583" cy="4485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ounded Rectangle 235"/>
              <p:cNvSpPr/>
              <p:nvPr/>
            </p:nvSpPr>
            <p:spPr>
              <a:xfrm>
                <a:off x="2214662" y="929099"/>
                <a:ext cx="141843" cy="21334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37" name="Straight Connector 236"/>
            <p:cNvCxnSpPr/>
            <p:nvPr/>
          </p:nvCxnSpPr>
          <p:spPr>
            <a:xfrm>
              <a:off x="6658221" y="4204794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6658221" y="4238735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238"/>
            <p:cNvSpPr/>
            <p:nvPr/>
          </p:nvSpPr>
          <p:spPr>
            <a:xfrm>
              <a:off x="6586692" y="3885990"/>
              <a:ext cx="785593" cy="57215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442" name="Group 41"/>
            <p:cNvGrpSpPr>
              <a:grpSpLocks/>
            </p:cNvGrpSpPr>
            <p:nvPr/>
          </p:nvGrpSpPr>
          <p:grpSpPr bwMode="auto">
            <a:xfrm>
              <a:off x="6693711" y="3957646"/>
              <a:ext cx="214322" cy="214314"/>
              <a:chOff x="2178823" y="928670"/>
              <a:chExt cx="214322" cy="214314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2178490" y="966111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2178490" y="1059448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Rounded Rectangle 242"/>
              <p:cNvSpPr/>
              <p:nvPr/>
            </p:nvSpPr>
            <p:spPr>
              <a:xfrm>
                <a:off x="2214860" y="928533"/>
                <a:ext cx="141844" cy="2145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443" name="Group 42"/>
            <p:cNvGrpSpPr>
              <a:grpSpLocks/>
            </p:cNvGrpSpPr>
            <p:nvPr/>
          </p:nvGrpSpPr>
          <p:grpSpPr bwMode="auto">
            <a:xfrm>
              <a:off x="7015178" y="4100522"/>
              <a:ext cx="214322" cy="214314"/>
              <a:chOff x="2178823" y="928670"/>
              <a:chExt cx="214322" cy="214314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2178292" y="966272"/>
                <a:ext cx="214583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2178292" y="1059610"/>
                <a:ext cx="214583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Rounded Rectangle 246"/>
              <p:cNvSpPr/>
              <p:nvPr/>
            </p:nvSpPr>
            <p:spPr>
              <a:xfrm>
                <a:off x="2214662" y="928694"/>
                <a:ext cx="141843" cy="2145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8" name="Straight Connector 247"/>
            <p:cNvCxnSpPr/>
            <p:nvPr/>
          </p:nvCxnSpPr>
          <p:spPr>
            <a:xfrm>
              <a:off x="6658221" y="4848464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658221" y="4881192"/>
              <a:ext cx="642538" cy="0"/>
            </a:xfrm>
            <a:prstGeom prst="line">
              <a:avLst/>
            </a:prstGeom>
            <a:ln w="22225"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Rectangle 249"/>
            <p:cNvSpPr/>
            <p:nvPr/>
          </p:nvSpPr>
          <p:spPr>
            <a:xfrm>
              <a:off x="6586692" y="4529659"/>
              <a:ext cx="785593" cy="57093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447" name="Group 41"/>
            <p:cNvGrpSpPr>
              <a:grpSpLocks/>
            </p:cNvGrpSpPr>
            <p:nvPr/>
          </p:nvGrpSpPr>
          <p:grpSpPr bwMode="auto">
            <a:xfrm>
              <a:off x="6693711" y="4672026"/>
              <a:ext cx="214322" cy="214314"/>
              <a:chOff x="2178823" y="928670"/>
              <a:chExt cx="214322" cy="21431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2178490" y="965706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2178490" y="1059044"/>
                <a:ext cx="214584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" name="Rounded Rectangle 253"/>
              <p:cNvSpPr/>
              <p:nvPr/>
            </p:nvSpPr>
            <p:spPr>
              <a:xfrm>
                <a:off x="2214860" y="928129"/>
                <a:ext cx="141844" cy="2145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448" name="Group 42"/>
            <p:cNvGrpSpPr>
              <a:grpSpLocks/>
            </p:cNvGrpSpPr>
            <p:nvPr/>
          </p:nvGrpSpPr>
          <p:grpSpPr bwMode="auto">
            <a:xfrm>
              <a:off x="7015178" y="4814902"/>
              <a:ext cx="214322" cy="214314"/>
              <a:chOff x="2178823" y="928670"/>
              <a:chExt cx="214322" cy="214314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2178292" y="965868"/>
                <a:ext cx="214583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2178292" y="1059206"/>
                <a:ext cx="214583" cy="4606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" name="Rounded Rectangle 257"/>
              <p:cNvSpPr/>
              <p:nvPr/>
            </p:nvSpPr>
            <p:spPr>
              <a:xfrm>
                <a:off x="2214662" y="928291"/>
                <a:ext cx="141843" cy="2145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59" name="Straight Arrow Connector 258"/>
            <p:cNvCxnSpPr/>
            <p:nvPr/>
          </p:nvCxnSpPr>
          <p:spPr>
            <a:xfrm rot="10800000" flipV="1">
              <a:off x="3800745" y="3529609"/>
              <a:ext cx="1714242" cy="12849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rot="10800000" flipV="1">
              <a:off x="3800745" y="4172066"/>
              <a:ext cx="1714242" cy="12861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Impact: Timings Activity Onset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07704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907704" y="3429000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07704" y="4293096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07704" y="4293096"/>
            <a:ext cx="136815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5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2"/>
          <p:cNvGrpSpPr>
            <a:grpSpLocks/>
          </p:cNvGrpSpPr>
          <p:nvPr/>
        </p:nvGrpSpPr>
        <p:grpSpPr bwMode="auto">
          <a:xfrm>
            <a:off x="257175" y="1966913"/>
            <a:ext cx="8547100" cy="4495800"/>
            <a:chOff x="257156" y="1966906"/>
            <a:chExt cx="6929486" cy="3645796"/>
          </a:xfrm>
        </p:grpSpPr>
        <p:cxnSp>
          <p:nvCxnSpPr>
            <p:cNvPr id="141" name="Straight Connector 140"/>
            <p:cNvCxnSpPr/>
            <p:nvPr/>
          </p:nvCxnSpPr>
          <p:spPr>
            <a:xfrm rot="10800000">
              <a:off x="1757858" y="4181161"/>
              <a:ext cx="1070827" cy="0"/>
            </a:xfrm>
            <a:prstGeom prst="line">
              <a:avLst/>
            </a:prstGeom>
            <a:ln w="22225"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0800000">
              <a:off x="4685901" y="4181161"/>
              <a:ext cx="1072114" cy="0"/>
            </a:xfrm>
            <a:prstGeom prst="line">
              <a:avLst/>
            </a:prstGeom>
            <a:ln w="22225"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37" name="TextBox 142"/>
            <p:cNvSpPr txBox="1">
              <a:spLocks noChangeArrowheads="1"/>
            </p:cNvSpPr>
            <p:nvPr/>
          </p:nvSpPr>
          <p:spPr bwMode="auto">
            <a:xfrm>
              <a:off x="257156" y="3872578"/>
              <a:ext cx="1357322" cy="57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 dirty="0">
                  <a:solidFill>
                    <a:srgbClr val="DD8047"/>
                  </a:solidFill>
                  <a:latin typeface="Calibri" charset="0"/>
                </a:rPr>
                <a:t>Can’t apply open state</a:t>
              </a:r>
            </a:p>
          </p:txBody>
        </p:sp>
        <p:sp>
          <p:nvSpPr>
            <p:cNvPr id="18438" name="TextBox 143"/>
            <p:cNvSpPr txBox="1">
              <a:spLocks noChangeArrowheads="1"/>
            </p:cNvSpPr>
            <p:nvPr/>
          </p:nvSpPr>
          <p:spPr bwMode="auto">
            <a:xfrm>
              <a:off x="5829320" y="3872578"/>
              <a:ext cx="1357322" cy="57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 dirty="0">
                  <a:solidFill>
                    <a:srgbClr val="DD8047"/>
                  </a:solidFill>
                  <a:latin typeface="Calibri" charset="0"/>
                </a:rPr>
                <a:t>Door is Open &amp; Locked</a:t>
              </a:r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0800000">
              <a:off x="1757858" y="2895090"/>
              <a:ext cx="1070827" cy="0"/>
            </a:xfrm>
            <a:prstGeom prst="line">
              <a:avLst/>
            </a:prstGeom>
            <a:ln w="22225"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>
              <a:off x="4685901" y="2895090"/>
              <a:ext cx="1072114" cy="0"/>
            </a:xfrm>
            <a:prstGeom prst="line">
              <a:avLst/>
            </a:prstGeom>
            <a:ln w="22225"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400362" y="3538125"/>
              <a:ext cx="2857933" cy="128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258222" y="3537481"/>
              <a:ext cx="2857933" cy="257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3" name="TextBox 34"/>
            <p:cNvSpPr txBox="1">
              <a:spLocks noChangeArrowheads="1"/>
            </p:cNvSpPr>
            <p:nvPr/>
          </p:nvSpPr>
          <p:spPr bwMode="auto">
            <a:xfrm>
              <a:off x="2043106" y="5038740"/>
              <a:ext cx="1571636" cy="32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2000">
                  <a:latin typeface="Calibri" charset="0"/>
                </a:rPr>
                <a:t>Client</a:t>
              </a:r>
              <a:r>
                <a:rPr lang="en-GB" sz="2000" baseline="-25000">
                  <a:latin typeface="Calibri" charset="0"/>
                </a:rPr>
                <a:t>A</a:t>
              </a:r>
              <a:endParaRPr lang="en-GB" sz="2000">
                <a:latin typeface="Calibri" charset="0"/>
              </a:endParaRPr>
            </a:p>
          </p:txBody>
        </p:sp>
        <p:sp>
          <p:nvSpPr>
            <p:cNvPr id="18444" name="TextBox 35"/>
            <p:cNvSpPr txBox="1">
              <a:spLocks noChangeArrowheads="1"/>
            </p:cNvSpPr>
            <p:nvPr/>
          </p:nvSpPr>
          <p:spPr bwMode="auto">
            <a:xfrm>
              <a:off x="3757618" y="5038740"/>
              <a:ext cx="2071702" cy="57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2000">
                  <a:latin typeface="Calibri" charset="0"/>
                </a:rPr>
                <a:t>Client</a:t>
              </a:r>
              <a:r>
                <a:rPr lang="en-GB" sz="2000" baseline="-25000">
                  <a:latin typeface="Calibri" charset="0"/>
                </a:rPr>
                <a:t>B</a:t>
              </a:r>
            </a:p>
            <a:p>
              <a:pPr algn="ctr" eaLnBrk="1" hangingPunct="1"/>
              <a:endParaRPr lang="en-GB" sz="2000">
                <a:latin typeface="Calibri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828685" y="2895090"/>
              <a:ext cx="1714353" cy="12860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14138" y="2252699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715425" y="2895090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730869" y="3538769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715425" y="4181161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730869" y="4824839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72641" y="2252699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3927" y="2895090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89372" y="3538769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73927" y="4181161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89372" y="4824839"/>
              <a:ext cx="213651" cy="0"/>
            </a:xfrm>
            <a:prstGeom prst="line">
              <a:avLst/>
            </a:prstGeom>
            <a:ln w="2222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2971548" y="2895090"/>
              <a:ext cx="1714353" cy="12860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1971509" y="2609297"/>
              <a:ext cx="714314" cy="42869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Lock Door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828763" y="2609297"/>
              <a:ext cx="714314" cy="42869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Open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Door</a:t>
              </a:r>
            </a:p>
          </p:txBody>
        </p:sp>
        <p:sp>
          <p:nvSpPr>
            <p:cNvPr id="125" name="&quot;No&quot; Symbol 124"/>
            <p:cNvSpPr/>
            <p:nvPr/>
          </p:nvSpPr>
          <p:spPr>
            <a:xfrm>
              <a:off x="2186447" y="3967459"/>
              <a:ext cx="428588" cy="428690"/>
            </a:xfrm>
            <a:prstGeom prst="noSmoking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60" name="TextBox 129"/>
            <p:cNvSpPr txBox="1">
              <a:spLocks noChangeArrowheads="1"/>
            </p:cNvSpPr>
            <p:nvPr/>
          </p:nvSpPr>
          <p:spPr bwMode="auto">
            <a:xfrm>
              <a:off x="257156" y="1966906"/>
              <a:ext cx="1500198" cy="57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 dirty="0">
                  <a:latin typeface="Calibri" charset="0"/>
                </a:rPr>
                <a:t>Door is Closed &amp; </a:t>
              </a:r>
              <a:r>
                <a:rPr lang="en-GB" sz="2000" dirty="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Unlocked</a:t>
              </a:r>
            </a:p>
          </p:txBody>
        </p:sp>
        <p:sp>
          <p:nvSpPr>
            <p:cNvPr id="18461" name="TextBox 130"/>
            <p:cNvSpPr txBox="1">
              <a:spLocks noChangeArrowheads="1"/>
            </p:cNvSpPr>
            <p:nvPr/>
          </p:nvSpPr>
          <p:spPr bwMode="auto">
            <a:xfrm>
              <a:off x="257156" y="2586694"/>
              <a:ext cx="1357322" cy="57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 dirty="0">
                  <a:latin typeface="Calibri" charset="0"/>
                </a:rPr>
                <a:t>Door is Closed &amp; </a:t>
              </a:r>
              <a:r>
                <a:rPr lang="en-GB" sz="2000" dirty="0">
                  <a:solidFill>
                    <a:srgbClr val="558BB8"/>
                  </a:solidFill>
                  <a:latin typeface="Calibri" charset="0"/>
                </a:rPr>
                <a:t>Locked</a:t>
              </a:r>
            </a:p>
          </p:txBody>
        </p:sp>
        <p:sp>
          <p:nvSpPr>
            <p:cNvPr id="18462" name="TextBox 132"/>
            <p:cNvSpPr txBox="1">
              <a:spLocks noChangeArrowheads="1"/>
            </p:cNvSpPr>
            <p:nvPr/>
          </p:nvSpPr>
          <p:spPr bwMode="auto">
            <a:xfrm>
              <a:off x="5829320" y="1966906"/>
              <a:ext cx="1357322" cy="57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 dirty="0">
                  <a:latin typeface="Calibri" charset="0"/>
                </a:rPr>
                <a:t>Door is </a:t>
              </a:r>
              <a:r>
                <a:rPr lang="en-GB" sz="2000" dirty="0">
                  <a:solidFill>
                    <a:srgbClr val="558BB8"/>
                  </a:solidFill>
                  <a:latin typeface="Calibri" charset="0"/>
                </a:rPr>
                <a:t>Closed</a:t>
              </a:r>
              <a:r>
                <a:rPr lang="en-GB" sz="2000" dirty="0">
                  <a:latin typeface="Calibri" charset="0"/>
                </a:rPr>
                <a:t> &amp; Unlocked</a:t>
              </a:r>
            </a:p>
          </p:txBody>
        </p:sp>
        <p:cxnSp>
          <p:nvCxnSpPr>
            <p:cNvPr id="135" name="Straight Connector 134"/>
            <p:cNvCxnSpPr/>
            <p:nvPr/>
          </p:nvCxnSpPr>
          <p:spPr>
            <a:xfrm rot="10800000">
              <a:off x="1757858" y="2252699"/>
              <a:ext cx="1070827" cy="0"/>
            </a:xfrm>
            <a:prstGeom prst="line">
              <a:avLst/>
            </a:prstGeom>
            <a:ln w="22225"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>
              <a:off x="4685901" y="2252699"/>
              <a:ext cx="1072114" cy="0"/>
            </a:xfrm>
            <a:prstGeom prst="line">
              <a:avLst/>
            </a:prstGeom>
            <a:ln w="22225"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5" name="TextBox 137"/>
            <p:cNvSpPr txBox="1">
              <a:spLocks noChangeArrowheads="1"/>
            </p:cNvSpPr>
            <p:nvPr/>
          </p:nvSpPr>
          <p:spPr bwMode="auto">
            <a:xfrm>
              <a:off x="5829320" y="2586694"/>
              <a:ext cx="1357322" cy="57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000" dirty="0">
                  <a:latin typeface="Calibri" charset="0"/>
                </a:rPr>
                <a:t>Door is </a:t>
              </a:r>
              <a:r>
                <a:rPr lang="en-GB" sz="2000" dirty="0">
                  <a:solidFill>
                    <a:srgbClr val="558BB8"/>
                  </a:solidFill>
                  <a:latin typeface="Calibri" charset="0"/>
                </a:rPr>
                <a:t>Open</a:t>
              </a:r>
              <a:r>
                <a:rPr lang="en-GB" sz="2000" dirty="0">
                  <a:latin typeface="Calibri" charset="0"/>
                </a:rPr>
                <a:t> &amp; Unlocked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Impact: </a:t>
            </a:r>
            <a:r>
              <a:rPr lang="en-US" dirty="0" smtClean="0">
                <a:solidFill>
                  <a:srgbClr val="DD8047"/>
                </a:solidFill>
              </a:rPr>
              <a:t>Inconsistent</a:t>
            </a:r>
            <a:r>
              <a:rPr lang="en-US" dirty="0" smtClean="0"/>
              <a:t> State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3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traight Connector 135"/>
          <p:cNvCxnSpPr/>
          <p:nvPr/>
        </p:nvCxnSpPr>
        <p:spPr>
          <a:xfrm>
            <a:off x="7234238" y="5422900"/>
            <a:ext cx="1062037" cy="22225"/>
          </a:xfrm>
          <a:prstGeom prst="line">
            <a:avLst/>
          </a:prstGeom>
          <a:ln w="127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1233488" y="6302375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latin typeface="Calibri" charset="0"/>
              </a:rPr>
              <a:t>Client</a:t>
            </a:r>
            <a:r>
              <a:rPr lang="en-GB" baseline="-25000">
                <a:latin typeface="Calibri" charset="0"/>
              </a:rPr>
              <a:t>A</a:t>
            </a:r>
            <a:endParaRPr lang="en-GB">
              <a:latin typeface="Calibri" charset="0"/>
            </a:endParaRPr>
          </a:p>
        </p:txBody>
      </p:sp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6234113" y="6302375"/>
            <a:ext cx="2071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latin typeface="Calibri" charset="0"/>
              </a:rPr>
              <a:t>Client</a:t>
            </a:r>
            <a:r>
              <a:rPr lang="en-GB" baseline="-25000">
                <a:latin typeface="Calibri" charset="0"/>
              </a:rPr>
              <a:t>B</a:t>
            </a:r>
          </a:p>
          <a:p>
            <a:pPr algn="ctr" eaLnBrk="1" hangingPunct="1"/>
            <a:endParaRPr lang="en-GB">
              <a:latin typeface="Calibri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-151606" y="4229894"/>
            <a:ext cx="28575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550319" y="4229894"/>
            <a:ext cx="28575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62050" y="2944813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62050" y="4230688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62050" y="5516563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63975" y="2944813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81438" y="4230688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81438" y="5516563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016251" y="4208885"/>
            <a:ext cx="2857500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30963" y="2944813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48425" y="4230688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48425" y="5516563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TextBox 58"/>
          <p:cNvSpPr txBox="1">
            <a:spLocks noChangeArrowheads="1"/>
          </p:cNvSpPr>
          <p:nvPr/>
        </p:nvSpPr>
        <p:spPr bwMode="auto">
          <a:xfrm>
            <a:off x="3876675" y="6302375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latin typeface="Calibri" charset="0"/>
              </a:rPr>
              <a:t>Server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447800" y="2301875"/>
            <a:ext cx="1643063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ardrop 102"/>
          <p:cNvSpPr/>
          <p:nvPr/>
        </p:nvSpPr>
        <p:spPr>
          <a:xfrm rot="8278488">
            <a:off x="2644775" y="2498725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ardrop 103"/>
          <p:cNvSpPr/>
          <p:nvPr/>
        </p:nvSpPr>
        <p:spPr>
          <a:xfrm rot="2891724">
            <a:off x="1633538" y="271303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968500" y="2833688"/>
            <a:ext cx="709613" cy="3175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233863" y="3587750"/>
            <a:ext cx="1643062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ardrop 114"/>
          <p:cNvSpPr/>
          <p:nvPr/>
        </p:nvSpPr>
        <p:spPr>
          <a:xfrm rot="8278488">
            <a:off x="5419725" y="4202113"/>
            <a:ext cx="260350" cy="260350"/>
          </a:xfrm>
          <a:prstGeom prst="teardrop">
            <a:avLst>
              <a:gd name="adj" fmla="val 113333"/>
            </a:avLst>
          </a:prstGeom>
          <a:solidFill>
            <a:srgbClr val="B0CAC4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ardrop 115"/>
          <p:cNvSpPr/>
          <p:nvPr/>
        </p:nvSpPr>
        <p:spPr>
          <a:xfrm rot="2891724">
            <a:off x="4419600" y="3998913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743450" y="4137025"/>
            <a:ext cx="1062038" cy="22225"/>
          </a:xfrm>
          <a:prstGeom prst="line">
            <a:avLst/>
          </a:prstGeom>
          <a:ln w="12700">
            <a:solidFill>
              <a:srgbClr val="008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6734175" y="4873625"/>
            <a:ext cx="1643063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ardrop 118"/>
          <p:cNvSpPr/>
          <p:nvPr/>
        </p:nvSpPr>
        <p:spPr>
          <a:xfrm rot="11965511">
            <a:off x="7391400" y="5791200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ardrop 119"/>
          <p:cNvSpPr/>
          <p:nvPr/>
        </p:nvSpPr>
        <p:spPr>
          <a:xfrm rot="2891724">
            <a:off x="6919913" y="528478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734175" y="3587750"/>
            <a:ext cx="1643063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ardrop 124"/>
          <p:cNvSpPr/>
          <p:nvPr/>
        </p:nvSpPr>
        <p:spPr>
          <a:xfrm rot="10387144">
            <a:off x="7748588" y="445928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ardrop 125"/>
          <p:cNvSpPr/>
          <p:nvPr/>
        </p:nvSpPr>
        <p:spPr>
          <a:xfrm rot="2891724">
            <a:off x="6919913" y="3998913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734175" y="2301875"/>
            <a:ext cx="1643063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ardrop 129"/>
          <p:cNvSpPr/>
          <p:nvPr/>
        </p:nvSpPr>
        <p:spPr>
          <a:xfrm rot="8114284">
            <a:off x="7888288" y="2855913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ardrop 130"/>
          <p:cNvSpPr/>
          <p:nvPr/>
        </p:nvSpPr>
        <p:spPr>
          <a:xfrm rot="2891724">
            <a:off x="6919913" y="271303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447800" y="3587750"/>
            <a:ext cx="1643063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Teardrop 140"/>
          <p:cNvSpPr/>
          <p:nvPr/>
        </p:nvSpPr>
        <p:spPr>
          <a:xfrm rot="2891724">
            <a:off x="1633538" y="3998913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447800" y="4873625"/>
            <a:ext cx="1643063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Teardrop 145"/>
          <p:cNvSpPr/>
          <p:nvPr/>
        </p:nvSpPr>
        <p:spPr>
          <a:xfrm rot="8278488">
            <a:off x="2633663" y="548798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ardrop 146"/>
          <p:cNvSpPr/>
          <p:nvPr/>
        </p:nvSpPr>
        <p:spPr>
          <a:xfrm rot="2891724">
            <a:off x="1633538" y="528478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233863" y="4873625"/>
            <a:ext cx="1643062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ardrop 150"/>
          <p:cNvSpPr/>
          <p:nvPr/>
        </p:nvSpPr>
        <p:spPr>
          <a:xfrm rot="10387144">
            <a:off x="5248275" y="5745163"/>
            <a:ext cx="260350" cy="261937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ardrop 151"/>
          <p:cNvSpPr/>
          <p:nvPr/>
        </p:nvSpPr>
        <p:spPr>
          <a:xfrm rot="2891724">
            <a:off x="4419600" y="528478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233863" y="2301875"/>
            <a:ext cx="1643062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ardrop 155"/>
          <p:cNvSpPr/>
          <p:nvPr/>
        </p:nvSpPr>
        <p:spPr>
          <a:xfrm rot="8114284">
            <a:off x="5387975" y="2773363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ardrop 156"/>
          <p:cNvSpPr/>
          <p:nvPr/>
        </p:nvSpPr>
        <p:spPr>
          <a:xfrm rot="2891724">
            <a:off x="4419600" y="271303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Explosion 2 158"/>
          <p:cNvSpPr/>
          <p:nvPr/>
        </p:nvSpPr>
        <p:spPr>
          <a:xfrm>
            <a:off x="2305050" y="3802063"/>
            <a:ext cx="642938" cy="642937"/>
          </a:xfrm>
          <a:prstGeom prst="irregularSeal2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7" name="TextBox 46"/>
          <p:cNvSpPr txBox="1">
            <a:spLocks noChangeArrowheads="1"/>
          </p:cNvSpPr>
          <p:nvPr/>
        </p:nvSpPr>
        <p:spPr bwMode="auto">
          <a:xfrm>
            <a:off x="1104900" y="1639888"/>
            <a:ext cx="1077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>
                <a:latin typeface="Calibri" charset="0"/>
              </a:rPr>
              <a:t>Shooter </a:t>
            </a:r>
          </a:p>
          <a:p>
            <a:pPr algn="ctr" eaLnBrk="1" hangingPunct="1"/>
            <a:r>
              <a:rPr lang="en-GB" sz="2000">
                <a:latin typeface="Calibri" charset="0"/>
              </a:rPr>
              <a:t>(Player</a:t>
            </a:r>
            <a:r>
              <a:rPr lang="en-GB" sz="2000" baseline="-25000">
                <a:latin typeface="Calibri" charset="0"/>
              </a:rPr>
              <a:t>A</a:t>
            </a:r>
            <a:r>
              <a:rPr lang="en-GB" sz="2000">
                <a:latin typeface="Calibri" charset="0"/>
              </a:rPr>
              <a:t>)</a:t>
            </a:r>
          </a:p>
        </p:txBody>
      </p:sp>
      <p:sp>
        <p:nvSpPr>
          <p:cNvPr id="20528" name="TextBox 48"/>
          <p:cNvSpPr txBox="1">
            <a:spLocks noChangeArrowheads="1"/>
          </p:cNvSpPr>
          <p:nvPr/>
        </p:nvSpPr>
        <p:spPr bwMode="auto">
          <a:xfrm>
            <a:off x="2341563" y="1639888"/>
            <a:ext cx="107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>
                <a:latin typeface="Calibri" charset="0"/>
              </a:rPr>
              <a:t>Target </a:t>
            </a:r>
          </a:p>
          <a:p>
            <a:pPr algn="ctr" eaLnBrk="1" hangingPunct="1"/>
            <a:r>
              <a:rPr lang="en-GB" sz="2000">
                <a:latin typeface="Calibri" charset="0"/>
              </a:rPr>
              <a:t>(Player</a:t>
            </a:r>
            <a:r>
              <a:rPr lang="en-GB" sz="2000" baseline="-25000">
                <a:latin typeface="Calibri" charset="0"/>
              </a:rPr>
              <a:t>B</a:t>
            </a:r>
            <a:r>
              <a:rPr lang="en-GB" sz="2000">
                <a:latin typeface="Calibri" charset="0"/>
              </a:rPr>
              <a:t>)</a:t>
            </a:r>
          </a:p>
        </p:txBody>
      </p:sp>
      <p:cxnSp>
        <p:nvCxnSpPr>
          <p:cNvPr id="51" name="Straight Arrow Connector 50"/>
          <p:cNvCxnSpPr>
            <a:stCxn id="20527" idx="2"/>
            <a:endCxn id="104" idx="5"/>
          </p:cNvCxnSpPr>
          <p:nvPr/>
        </p:nvCxnSpPr>
        <p:spPr>
          <a:xfrm rot="16200000" flipH="1">
            <a:off x="1525587" y="2466976"/>
            <a:ext cx="365125" cy="127000"/>
          </a:xfrm>
          <a:prstGeom prst="straightConnector1">
            <a:avLst/>
          </a:prstGeom>
          <a:ln w="127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528" idx="2"/>
            <a:endCxn id="103" idx="3"/>
          </p:cNvCxnSpPr>
          <p:nvPr/>
        </p:nvCxnSpPr>
        <p:spPr>
          <a:xfrm rot="5400000">
            <a:off x="2754313" y="2374900"/>
            <a:ext cx="150812" cy="96838"/>
          </a:xfrm>
          <a:prstGeom prst="straightConnector1">
            <a:avLst/>
          </a:prstGeom>
          <a:ln w="127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Impact: Fireproof Players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55776" y="2924944"/>
            <a:ext cx="1584176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012160" y="3140968"/>
            <a:ext cx="172819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04048" y="4293096"/>
            <a:ext cx="1656184" cy="11521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5" idx="0"/>
          </p:cNvCxnSpPr>
          <p:nvPr/>
        </p:nvCxnSpPr>
        <p:spPr>
          <a:xfrm flipH="1">
            <a:off x="3275856" y="4419435"/>
            <a:ext cx="2177343" cy="116980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12360" y="2708920"/>
            <a:ext cx="432048" cy="648072"/>
          </a:xfrm>
          <a:prstGeom prst="rect">
            <a:avLst/>
          </a:prstGeom>
          <a:noFill/>
          <a:ln>
            <a:solidFill>
              <a:srgbClr val="0000F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555776" y="5301208"/>
            <a:ext cx="432048" cy="648072"/>
          </a:xfrm>
          <a:prstGeom prst="rect">
            <a:avLst/>
          </a:prstGeom>
          <a:noFill/>
          <a:ln>
            <a:solidFill>
              <a:srgbClr val="0000F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0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traight Connector 135"/>
          <p:cNvCxnSpPr/>
          <p:nvPr/>
        </p:nvCxnSpPr>
        <p:spPr>
          <a:xfrm>
            <a:off x="7267575" y="5270500"/>
            <a:ext cx="1062038" cy="22225"/>
          </a:xfrm>
          <a:prstGeom prst="line">
            <a:avLst/>
          </a:prstGeom>
          <a:ln w="12700">
            <a:solidFill>
              <a:srgbClr val="3366FF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-118268" y="4077494"/>
            <a:ext cx="2857500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583657" y="4077494"/>
            <a:ext cx="2857500" cy="158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95388" y="2792413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95388" y="4078288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95388" y="5364163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97313" y="2792413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14775" y="4078288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14775" y="5364163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150644" y="4077494"/>
            <a:ext cx="28575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64300" y="2792413"/>
            <a:ext cx="214313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81763" y="4078288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481763" y="5364163"/>
            <a:ext cx="214312" cy="0"/>
          </a:xfrm>
          <a:prstGeom prst="line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1481138" y="2149475"/>
            <a:ext cx="1643062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ardrop 102"/>
          <p:cNvSpPr/>
          <p:nvPr/>
        </p:nvSpPr>
        <p:spPr>
          <a:xfrm rot="8278488">
            <a:off x="2667000" y="2203450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ardrop 103"/>
          <p:cNvSpPr/>
          <p:nvPr/>
        </p:nvSpPr>
        <p:spPr>
          <a:xfrm rot="2891724">
            <a:off x="1666875" y="256063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990725" y="2717800"/>
            <a:ext cx="709613" cy="3175"/>
          </a:xfrm>
          <a:prstGeom prst="line">
            <a:avLst/>
          </a:prstGeom>
          <a:ln w="12700"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267200" y="3435350"/>
            <a:ext cx="1643063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ardrop 114"/>
          <p:cNvSpPr/>
          <p:nvPr/>
        </p:nvSpPr>
        <p:spPr>
          <a:xfrm rot="8278488">
            <a:off x="5453063" y="3846513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ardrop 115"/>
          <p:cNvSpPr/>
          <p:nvPr/>
        </p:nvSpPr>
        <p:spPr>
          <a:xfrm rot="2891724">
            <a:off x="4452938" y="3846513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Straight Connector 116"/>
          <p:cNvCxnSpPr>
            <a:endCxn id="115" idx="1"/>
          </p:cNvCxnSpPr>
          <p:nvPr/>
        </p:nvCxnSpPr>
        <p:spPr>
          <a:xfrm flipV="1">
            <a:off x="4776788" y="3970338"/>
            <a:ext cx="676275" cy="14287"/>
          </a:xfrm>
          <a:prstGeom prst="line">
            <a:avLst/>
          </a:prstGeom>
          <a:ln w="12700">
            <a:solidFill>
              <a:srgbClr val="3366FF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51" name="Group 121"/>
          <p:cNvGrpSpPr>
            <a:grpSpLocks/>
          </p:cNvGrpSpPr>
          <p:nvPr/>
        </p:nvGrpSpPr>
        <p:grpSpPr bwMode="auto">
          <a:xfrm>
            <a:off x="6767513" y="4721225"/>
            <a:ext cx="1643062" cy="1214438"/>
            <a:chOff x="6929454" y="3857628"/>
            <a:chExt cx="1643074" cy="1214446"/>
          </a:xfrm>
        </p:grpSpPr>
        <p:sp>
          <p:nvSpPr>
            <p:cNvPr id="118" name="Rectangle 117"/>
            <p:cNvSpPr/>
            <p:nvPr/>
          </p:nvSpPr>
          <p:spPr>
            <a:xfrm>
              <a:off x="6929454" y="3857628"/>
              <a:ext cx="1643074" cy="12144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ardrop 119"/>
            <p:cNvSpPr/>
            <p:nvPr/>
          </p:nvSpPr>
          <p:spPr>
            <a:xfrm rot="2891724">
              <a:off x="7115192" y="4268794"/>
              <a:ext cx="260352" cy="260352"/>
            </a:xfrm>
            <a:prstGeom prst="teardrop">
              <a:avLst>
                <a:gd name="adj" fmla="val 11333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552" name="Group 122"/>
          <p:cNvGrpSpPr>
            <a:grpSpLocks/>
          </p:cNvGrpSpPr>
          <p:nvPr/>
        </p:nvGrpSpPr>
        <p:grpSpPr bwMode="auto">
          <a:xfrm>
            <a:off x="6767513" y="3435350"/>
            <a:ext cx="1643062" cy="1214438"/>
            <a:chOff x="6929454" y="3857628"/>
            <a:chExt cx="1643074" cy="1214446"/>
          </a:xfrm>
        </p:grpSpPr>
        <p:sp>
          <p:nvSpPr>
            <p:cNvPr id="124" name="Rectangle 123"/>
            <p:cNvSpPr/>
            <p:nvPr/>
          </p:nvSpPr>
          <p:spPr>
            <a:xfrm>
              <a:off x="6929454" y="3857628"/>
              <a:ext cx="1643074" cy="12144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Teardrop 124"/>
            <p:cNvSpPr/>
            <p:nvPr/>
          </p:nvSpPr>
          <p:spPr>
            <a:xfrm rot="10387144">
              <a:off x="7943873" y="4729172"/>
              <a:ext cx="260352" cy="260352"/>
            </a:xfrm>
            <a:prstGeom prst="teardrop">
              <a:avLst>
                <a:gd name="adj" fmla="val 11333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ardrop 125"/>
            <p:cNvSpPr/>
            <p:nvPr/>
          </p:nvSpPr>
          <p:spPr>
            <a:xfrm rot="2891724">
              <a:off x="7115192" y="4268794"/>
              <a:ext cx="260352" cy="260352"/>
            </a:xfrm>
            <a:prstGeom prst="teardrop">
              <a:avLst>
                <a:gd name="adj" fmla="val 11333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553" name="Group 127"/>
          <p:cNvGrpSpPr>
            <a:grpSpLocks/>
          </p:cNvGrpSpPr>
          <p:nvPr/>
        </p:nvGrpSpPr>
        <p:grpSpPr bwMode="auto">
          <a:xfrm>
            <a:off x="6767513" y="2149475"/>
            <a:ext cx="1643062" cy="1214438"/>
            <a:chOff x="6929454" y="3857628"/>
            <a:chExt cx="1643074" cy="1214446"/>
          </a:xfrm>
        </p:grpSpPr>
        <p:sp>
          <p:nvSpPr>
            <p:cNvPr id="129" name="Rectangle 128"/>
            <p:cNvSpPr/>
            <p:nvPr/>
          </p:nvSpPr>
          <p:spPr>
            <a:xfrm>
              <a:off x="6929454" y="3857628"/>
              <a:ext cx="1643074" cy="12144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Teardrop 129"/>
            <p:cNvSpPr/>
            <p:nvPr/>
          </p:nvSpPr>
          <p:spPr>
            <a:xfrm rot="8114284">
              <a:off x="8083574" y="4268794"/>
              <a:ext cx="260352" cy="260352"/>
            </a:xfrm>
            <a:prstGeom prst="teardrop">
              <a:avLst>
                <a:gd name="adj" fmla="val 11333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Teardrop 130"/>
            <p:cNvSpPr/>
            <p:nvPr/>
          </p:nvSpPr>
          <p:spPr>
            <a:xfrm rot="2891724">
              <a:off x="7115192" y="4268794"/>
              <a:ext cx="260352" cy="260352"/>
            </a:xfrm>
            <a:prstGeom prst="teardrop">
              <a:avLst>
                <a:gd name="adj" fmla="val 11333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554" name="Group 137"/>
          <p:cNvGrpSpPr>
            <a:grpSpLocks/>
          </p:cNvGrpSpPr>
          <p:nvPr/>
        </p:nvGrpSpPr>
        <p:grpSpPr bwMode="auto">
          <a:xfrm>
            <a:off x="1481138" y="3435350"/>
            <a:ext cx="1643062" cy="1214438"/>
            <a:chOff x="1643042" y="1285860"/>
            <a:chExt cx="1643074" cy="1214446"/>
          </a:xfrm>
        </p:grpSpPr>
        <p:sp>
          <p:nvSpPr>
            <p:cNvPr id="139" name="Rectangle 138"/>
            <p:cNvSpPr/>
            <p:nvPr/>
          </p:nvSpPr>
          <p:spPr>
            <a:xfrm>
              <a:off x="1643042" y="1285860"/>
              <a:ext cx="1643074" cy="12144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Teardrop 140"/>
            <p:cNvSpPr/>
            <p:nvPr/>
          </p:nvSpPr>
          <p:spPr>
            <a:xfrm rot="2891724">
              <a:off x="1828780" y="1697026"/>
              <a:ext cx="260352" cy="260352"/>
            </a:xfrm>
            <a:prstGeom prst="teardrop">
              <a:avLst>
                <a:gd name="adj" fmla="val 11333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1481138" y="4721225"/>
            <a:ext cx="1643062" cy="1214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ardrop 146"/>
          <p:cNvSpPr/>
          <p:nvPr/>
        </p:nvSpPr>
        <p:spPr>
          <a:xfrm rot="2891724">
            <a:off x="1666875" y="513238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557" name="Group 148"/>
          <p:cNvGrpSpPr>
            <a:grpSpLocks/>
          </p:cNvGrpSpPr>
          <p:nvPr/>
        </p:nvGrpSpPr>
        <p:grpSpPr bwMode="auto">
          <a:xfrm>
            <a:off x="4267200" y="4721225"/>
            <a:ext cx="1643063" cy="1214438"/>
            <a:chOff x="6929454" y="3857628"/>
            <a:chExt cx="1643074" cy="1214446"/>
          </a:xfrm>
        </p:grpSpPr>
        <p:sp>
          <p:nvSpPr>
            <p:cNvPr id="150" name="Rectangle 149"/>
            <p:cNvSpPr/>
            <p:nvPr/>
          </p:nvSpPr>
          <p:spPr>
            <a:xfrm>
              <a:off x="6929454" y="3857628"/>
              <a:ext cx="1643074" cy="12144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Teardrop 151"/>
            <p:cNvSpPr/>
            <p:nvPr/>
          </p:nvSpPr>
          <p:spPr>
            <a:xfrm rot="2891724">
              <a:off x="7115193" y="4268794"/>
              <a:ext cx="260352" cy="260352"/>
            </a:xfrm>
            <a:prstGeom prst="teardrop">
              <a:avLst>
                <a:gd name="adj" fmla="val 11333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558" name="Group 153"/>
          <p:cNvGrpSpPr>
            <a:grpSpLocks/>
          </p:cNvGrpSpPr>
          <p:nvPr/>
        </p:nvGrpSpPr>
        <p:grpSpPr bwMode="auto">
          <a:xfrm>
            <a:off x="4267200" y="2149475"/>
            <a:ext cx="1643063" cy="1214438"/>
            <a:chOff x="6929454" y="3857628"/>
            <a:chExt cx="1643074" cy="1214446"/>
          </a:xfrm>
        </p:grpSpPr>
        <p:sp>
          <p:nvSpPr>
            <p:cNvPr id="155" name="Rectangle 154"/>
            <p:cNvSpPr/>
            <p:nvPr/>
          </p:nvSpPr>
          <p:spPr>
            <a:xfrm>
              <a:off x="6929454" y="3857628"/>
              <a:ext cx="1643074" cy="121444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Teardrop 155"/>
            <p:cNvSpPr/>
            <p:nvPr/>
          </p:nvSpPr>
          <p:spPr>
            <a:xfrm rot="8114284">
              <a:off x="8083575" y="4114805"/>
              <a:ext cx="260352" cy="260352"/>
            </a:xfrm>
            <a:prstGeom prst="teardrop">
              <a:avLst>
                <a:gd name="adj" fmla="val 11333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Teardrop 156"/>
            <p:cNvSpPr/>
            <p:nvPr/>
          </p:nvSpPr>
          <p:spPr>
            <a:xfrm rot="2891724">
              <a:off x="7115193" y="4268794"/>
              <a:ext cx="260352" cy="260352"/>
            </a:xfrm>
            <a:prstGeom prst="teardrop">
              <a:avLst>
                <a:gd name="adj" fmla="val 113333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" name="Bevel 62"/>
          <p:cNvSpPr/>
          <p:nvPr/>
        </p:nvSpPr>
        <p:spPr>
          <a:xfrm>
            <a:off x="4338638" y="5435600"/>
            <a:ext cx="785812" cy="142875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Bevel 63"/>
          <p:cNvSpPr/>
          <p:nvPr/>
        </p:nvSpPr>
        <p:spPr>
          <a:xfrm>
            <a:off x="4338638" y="4149725"/>
            <a:ext cx="785812" cy="142875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Bevel 64"/>
          <p:cNvSpPr/>
          <p:nvPr/>
        </p:nvSpPr>
        <p:spPr>
          <a:xfrm>
            <a:off x="4338638" y="2863850"/>
            <a:ext cx="785812" cy="142875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Bevel 65"/>
          <p:cNvSpPr/>
          <p:nvPr/>
        </p:nvSpPr>
        <p:spPr>
          <a:xfrm>
            <a:off x="6838950" y="5435600"/>
            <a:ext cx="785813" cy="142875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Bevel 66"/>
          <p:cNvSpPr/>
          <p:nvPr/>
        </p:nvSpPr>
        <p:spPr>
          <a:xfrm>
            <a:off x="6838950" y="4149725"/>
            <a:ext cx="785813" cy="142875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Bevel 67"/>
          <p:cNvSpPr/>
          <p:nvPr/>
        </p:nvSpPr>
        <p:spPr>
          <a:xfrm>
            <a:off x="6838950" y="2863850"/>
            <a:ext cx="785813" cy="142875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Bevel 68"/>
          <p:cNvSpPr/>
          <p:nvPr/>
        </p:nvSpPr>
        <p:spPr>
          <a:xfrm>
            <a:off x="1552575" y="5435600"/>
            <a:ext cx="785813" cy="142875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Bevel 69"/>
          <p:cNvSpPr/>
          <p:nvPr/>
        </p:nvSpPr>
        <p:spPr>
          <a:xfrm>
            <a:off x="1552575" y="4149725"/>
            <a:ext cx="785813" cy="142875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Bevel 70"/>
          <p:cNvSpPr/>
          <p:nvPr/>
        </p:nvSpPr>
        <p:spPr>
          <a:xfrm>
            <a:off x="1552575" y="2863850"/>
            <a:ext cx="785813" cy="142875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ardrop 71"/>
          <p:cNvSpPr/>
          <p:nvPr/>
        </p:nvSpPr>
        <p:spPr>
          <a:xfrm rot="8278488">
            <a:off x="2606675" y="3703638"/>
            <a:ext cx="260350" cy="260350"/>
          </a:xfrm>
          <a:prstGeom prst="teardrop">
            <a:avLst>
              <a:gd name="adj" fmla="val 11333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Explosion 2 72"/>
          <p:cNvSpPr/>
          <p:nvPr/>
        </p:nvSpPr>
        <p:spPr>
          <a:xfrm>
            <a:off x="7339013" y="5578475"/>
            <a:ext cx="642937" cy="357188"/>
          </a:xfrm>
          <a:prstGeom prst="irregularSeal2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Explosion 2 73"/>
          <p:cNvSpPr/>
          <p:nvPr/>
        </p:nvSpPr>
        <p:spPr>
          <a:xfrm>
            <a:off x="2481263" y="5078413"/>
            <a:ext cx="642937" cy="357187"/>
          </a:xfrm>
          <a:prstGeom prst="irregularSeal2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71" name="TextBox 75"/>
          <p:cNvSpPr txBox="1">
            <a:spLocks noChangeArrowheads="1"/>
          </p:cNvSpPr>
          <p:nvPr/>
        </p:nvSpPr>
        <p:spPr bwMode="auto">
          <a:xfrm>
            <a:off x="1266825" y="6149975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latin typeface="Calibri" charset="0"/>
              </a:rPr>
              <a:t>Client</a:t>
            </a:r>
            <a:r>
              <a:rPr lang="en-GB" baseline="-25000">
                <a:latin typeface="Calibri" charset="0"/>
              </a:rPr>
              <a:t>A</a:t>
            </a:r>
            <a:endParaRPr lang="en-GB">
              <a:latin typeface="Calibri" charset="0"/>
            </a:endParaRPr>
          </a:p>
        </p:txBody>
      </p:sp>
      <p:sp>
        <p:nvSpPr>
          <p:cNvPr id="22572" name="TextBox 76"/>
          <p:cNvSpPr txBox="1">
            <a:spLocks noChangeArrowheads="1"/>
          </p:cNvSpPr>
          <p:nvPr/>
        </p:nvSpPr>
        <p:spPr bwMode="auto">
          <a:xfrm>
            <a:off x="6267450" y="6149975"/>
            <a:ext cx="2071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latin typeface="Calibri" charset="0"/>
              </a:rPr>
              <a:t>Client</a:t>
            </a:r>
            <a:r>
              <a:rPr lang="en-GB" baseline="-25000">
                <a:latin typeface="Calibri" charset="0"/>
              </a:rPr>
              <a:t>B</a:t>
            </a:r>
          </a:p>
          <a:p>
            <a:pPr algn="ctr" eaLnBrk="1" hangingPunct="1"/>
            <a:endParaRPr lang="en-GB">
              <a:latin typeface="Calibri" charset="0"/>
            </a:endParaRPr>
          </a:p>
        </p:txBody>
      </p:sp>
      <p:sp>
        <p:nvSpPr>
          <p:cNvPr id="22573" name="TextBox 77"/>
          <p:cNvSpPr txBox="1">
            <a:spLocks noChangeArrowheads="1"/>
          </p:cNvSpPr>
          <p:nvPr/>
        </p:nvSpPr>
        <p:spPr bwMode="auto">
          <a:xfrm>
            <a:off x="3910013" y="6149975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latin typeface="Calibri" charset="0"/>
              </a:rPr>
              <a:t>Server</a:t>
            </a:r>
          </a:p>
        </p:txBody>
      </p:sp>
      <p:sp>
        <p:nvSpPr>
          <p:cNvPr id="62" name="Explosion 2 61"/>
          <p:cNvSpPr/>
          <p:nvPr/>
        </p:nvSpPr>
        <p:spPr>
          <a:xfrm>
            <a:off x="5195888" y="5078413"/>
            <a:ext cx="642937" cy="357187"/>
          </a:xfrm>
          <a:prstGeom prst="irregularSeal2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75" name="TextBox 74"/>
          <p:cNvSpPr txBox="1">
            <a:spLocks noChangeArrowheads="1"/>
          </p:cNvSpPr>
          <p:nvPr/>
        </p:nvSpPr>
        <p:spPr bwMode="auto">
          <a:xfrm>
            <a:off x="1138238" y="1411288"/>
            <a:ext cx="1077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>
                <a:latin typeface="Calibri" charset="0"/>
              </a:rPr>
              <a:t>Shooter </a:t>
            </a:r>
          </a:p>
          <a:p>
            <a:pPr algn="ctr" eaLnBrk="1" hangingPunct="1"/>
            <a:r>
              <a:rPr lang="en-GB" sz="2000">
                <a:latin typeface="Calibri" charset="0"/>
              </a:rPr>
              <a:t>(Player</a:t>
            </a:r>
            <a:r>
              <a:rPr lang="en-GB" sz="2000" baseline="-25000">
                <a:latin typeface="Calibri" charset="0"/>
              </a:rPr>
              <a:t>A</a:t>
            </a:r>
            <a:r>
              <a:rPr lang="en-GB" sz="2000">
                <a:latin typeface="Calibri" charset="0"/>
              </a:rPr>
              <a:t>)</a:t>
            </a:r>
          </a:p>
        </p:txBody>
      </p:sp>
      <p:sp>
        <p:nvSpPr>
          <p:cNvPr id="22576" name="TextBox 78"/>
          <p:cNvSpPr txBox="1">
            <a:spLocks noChangeArrowheads="1"/>
          </p:cNvSpPr>
          <p:nvPr/>
        </p:nvSpPr>
        <p:spPr bwMode="auto">
          <a:xfrm>
            <a:off x="2374900" y="1411288"/>
            <a:ext cx="107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>
                <a:latin typeface="Calibri" charset="0"/>
              </a:rPr>
              <a:t>Target </a:t>
            </a:r>
          </a:p>
          <a:p>
            <a:pPr algn="ctr" eaLnBrk="1" hangingPunct="1"/>
            <a:r>
              <a:rPr lang="en-GB" sz="2000">
                <a:latin typeface="Calibri" charset="0"/>
              </a:rPr>
              <a:t>(Player</a:t>
            </a:r>
            <a:r>
              <a:rPr lang="en-GB" sz="2000" baseline="-25000">
                <a:latin typeface="Calibri" charset="0"/>
              </a:rPr>
              <a:t>B</a:t>
            </a:r>
            <a:r>
              <a:rPr lang="en-GB" sz="2000">
                <a:latin typeface="Calibri" charset="0"/>
              </a:rPr>
              <a:t>)</a:t>
            </a:r>
          </a:p>
        </p:txBody>
      </p:sp>
      <p:cxnSp>
        <p:nvCxnSpPr>
          <p:cNvPr id="80" name="Straight Arrow Connector 79"/>
          <p:cNvCxnSpPr>
            <a:stCxn id="22575" idx="2"/>
            <a:endCxn id="104" idx="5"/>
          </p:cNvCxnSpPr>
          <p:nvPr/>
        </p:nvCxnSpPr>
        <p:spPr>
          <a:xfrm rot="16200000" flipH="1">
            <a:off x="1520825" y="2276476"/>
            <a:ext cx="441325" cy="127000"/>
          </a:xfrm>
          <a:prstGeom prst="straightConnector1">
            <a:avLst/>
          </a:prstGeom>
          <a:ln w="127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2576" idx="2"/>
            <a:endCxn id="103" idx="3"/>
          </p:cNvCxnSpPr>
          <p:nvPr/>
        </p:nvCxnSpPr>
        <p:spPr>
          <a:xfrm rot="5400000">
            <a:off x="2815431" y="2107407"/>
            <a:ext cx="84137" cy="107950"/>
          </a:xfrm>
          <a:prstGeom prst="straightConnector1">
            <a:avLst/>
          </a:prstGeom>
          <a:ln w="127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Impact: Shooting Around Corners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55776" y="2780928"/>
            <a:ext cx="1584176" cy="1080120"/>
          </a:xfrm>
          <a:prstGeom prst="straightConnector1">
            <a:avLst/>
          </a:prstGeom>
          <a:ln w="31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40152" y="2924944"/>
            <a:ext cx="1944216" cy="9361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812360" y="4653136"/>
            <a:ext cx="72008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355976" y="3573016"/>
            <a:ext cx="1512168" cy="864096"/>
          </a:xfrm>
          <a:prstGeom prst="rect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92080" y="4509120"/>
            <a:ext cx="7200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75856" y="5157192"/>
            <a:ext cx="1944216" cy="7200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8" y="5445224"/>
            <a:ext cx="1512168" cy="36004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ookslid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bookslides.pot</Template>
  <TotalTime>11997</TotalTime>
  <Words>1390</Words>
  <Application>Microsoft Macintosh PowerPoint</Application>
  <PresentationFormat>On-screen Show (4:3)</PresentationFormat>
  <Paragraphs>227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bookslides</vt:lpstr>
      <vt:lpstr>Requirements and Constraints</vt:lpstr>
      <vt:lpstr>Game Perspective</vt:lpstr>
      <vt:lpstr>Consistency : System Perspective</vt:lpstr>
      <vt:lpstr>Consistency : Plausibility and Fairness – A User’s Perspective</vt:lpstr>
      <vt:lpstr>Latency Impact</vt:lpstr>
      <vt:lpstr>Impact: Timings Activity Onset</vt:lpstr>
      <vt:lpstr>Impact: Inconsistent State Changes</vt:lpstr>
      <vt:lpstr>Impact: Fireproof Players</vt:lpstr>
      <vt:lpstr>Impact: Shooting Around Corners</vt:lpstr>
      <vt:lpstr>More on Latency and Game Playability</vt:lpstr>
      <vt:lpstr>Typical Latencies</vt:lpstr>
      <vt:lpstr>Impact of Latency</vt:lpstr>
      <vt:lpstr>Categorizing Player Actions</vt:lpstr>
      <vt:lpstr>Precision</vt:lpstr>
      <vt:lpstr>Deadline</vt:lpstr>
      <vt:lpstr>Further understanding of requirements</vt:lpstr>
      <vt:lpstr>Interaction Model</vt:lpstr>
      <vt:lpstr>Interaction Models contd.</vt:lpstr>
      <vt:lpstr>Latency Acceptability</vt:lpstr>
      <vt:lpstr>Game Perspective</vt:lpstr>
      <vt:lpstr>Precision – Deadline Game Requirements</vt:lpstr>
      <vt:lpstr>Playability vs Latency for Different Interaction Models</vt:lpstr>
      <vt:lpstr>Performance vs latency for different classes of online games</vt:lpstr>
      <vt:lpstr>Ball Park Numbers for Designers</vt:lpstr>
      <vt:lpstr> Why do we need numbers??</vt:lpstr>
      <vt:lpstr>Reference</vt:lpstr>
      <vt:lpstr>Network Impairments: Packet Loss, Delay and Jitter</vt:lpstr>
      <vt:lpstr>QoS vs QoE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Magda El Zarki</cp:lastModifiedBy>
  <cp:revision>208</cp:revision>
  <dcterms:created xsi:type="dcterms:W3CDTF">2010-06-11T15:32:19Z</dcterms:created>
  <dcterms:modified xsi:type="dcterms:W3CDTF">2016-01-05T07:12:44Z</dcterms:modified>
</cp:coreProperties>
</file>