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308" r:id="rId2"/>
    <p:sldId id="349" r:id="rId3"/>
    <p:sldId id="362" r:id="rId4"/>
    <p:sldId id="350" r:id="rId5"/>
    <p:sldId id="351" r:id="rId6"/>
    <p:sldId id="347" r:id="rId7"/>
    <p:sldId id="363" r:id="rId8"/>
    <p:sldId id="352" r:id="rId9"/>
    <p:sldId id="355" r:id="rId10"/>
    <p:sldId id="356" r:id="rId11"/>
    <p:sldId id="353" r:id="rId12"/>
    <p:sldId id="361" r:id="rId13"/>
    <p:sldId id="344" r:id="rId14"/>
    <p:sldId id="330" r:id="rId15"/>
    <p:sldId id="331" r:id="rId16"/>
    <p:sldId id="345" r:id="rId17"/>
    <p:sldId id="332" r:id="rId18"/>
    <p:sldId id="333" r:id="rId19"/>
    <p:sldId id="309" r:id="rId20"/>
    <p:sldId id="364" r:id="rId21"/>
    <p:sldId id="348" r:id="rId22"/>
    <p:sldId id="365" r:id="rId23"/>
    <p:sldId id="335" r:id="rId24"/>
    <p:sldId id="368" r:id="rId25"/>
    <p:sldId id="366" r:id="rId26"/>
    <p:sldId id="367" r:id="rId27"/>
    <p:sldId id="337" r:id="rId28"/>
    <p:sldId id="338" r:id="rId29"/>
    <p:sldId id="343" r:id="rId30"/>
    <p:sldId id="359" r:id="rId31"/>
    <p:sldId id="360"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80" y="-536"/>
      </p:cViewPr>
      <p:guideLst>
        <p:guide orient="horz" pos="2160"/>
        <p:guide pos="2880"/>
      </p:guideLst>
    </p:cSldViewPr>
  </p:slideViewPr>
  <p:notesTextViewPr>
    <p:cViewPr>
      <p:scale>
        <a:sx n="200" d="100"/>
        <a:sy n="200" d="100"/>
      </p:scale>
      <p:origin x="0" y="0"/>
    </p:cViewPr>
  </p:notesTextViewPr>
  <p:sorterViewPr>
    <p:cViewPr>
      <p:scale>
        <a:sx n="214" d="100"/>
        <a:sy n="214"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80E9A423-2B5F-F148-AD67-41B79051B3EB}" type="datetime1">
              <a:rPr lang="en-US"/>
              <a:pPr>
                <a:defRPr/>
              </a:pPr>
              <a:t>1/4/16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49505396-A420-4144-AB12-BBC54BECF26C}" type="slidenum">
              <a:rPr lang="en-GB"/>
              <a:pPr>
                <a:defRPr/>
              </a:pPr>
              <a:t>‹#›</a:t>
            </a:fld>
            <a:endParaRPr lang="en-GB"/>
          </a:p>
        </p:txBody>
      </p:sp>
    </p:spTree>
    <p:extLst>
      <p:ext uri="{BB962C8B-B14F-4D97-AF65-F5344CB8AC3E}">
        <p14:creationId xmlns:p14="http://schemas.microsoft.com/office/powerpoint/2010/main" val="3260274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6"/>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723900" algn="l"/>
                <a:tab pos="1447800" algn="l"/>
                <a:tab pos="2171700" algn="l"/>
                <a:tab pos="2895600" algn="l"/>
              </a:tabLst>
              <a:defRPr>
                <a:solidFill>
                  <a:schemeClr val="tx1"/>
                </a:solidFill>
                <a:latin typeface="Arial" charset="0"/>
                <a:ea typeface="SimSun" charset="0"/>
                <a:cs typeface="SimSun" charset="0"/>
              </a:defRPr>
            </a:lvl1pPr>
            <a:lvl2pPr eaLnBrk="0">
              <a:tabLst>
                <a:tab pos="723900" algn="l"/>
                <a:tab pos="1447800" algn="l"/>
                <a:tab pos="2171700" algn="l"/>
                <a:tab pos="2895600" algn="l"/>
              </a:tabLst>
              <a:defRPr>
                <a:solidFill>
                  <a:schemeClr val="tx1"/>
                </a:solidFill>
                <a:latin typeface="Arial" charset="0"/>
                <a:ea typeface="SimSun" charset="0"/>
                <a:cs typeface="SimSun" charset="0"/>
              </a:defRPr>
            </a:lvl2pPr>
            <a:lvl3pPr eaLnBrk="0">
              <a:tabLst>
                <a:tab pos="723900" algn="l"/>
                <a:tab pos="1447800" algn="l"/>
                <a:tab pos="2171700" algn="l"/>
                <a:tab pos="2895600" algn="l"/>
              </a:tabLst>
              <a:defRPr>
                <a:solidFill>
                  <a:schemeClr val="tx1"/>
                </a:solidFill>
                <a:latin typeface="Arial" charset="0"/>
                <a:ea typeface="SimSun" charset="0"/>
                <a:cs typeface="SimSun" charset="0"/>
              </a:defRPr>
            </a:lvl3pPr>
            <a:lvl4pPr eaLnBrk="0">
              <a:tabLst>
                <a:tab pos="723900" algn="l"/>
                <a:tab pos="1447800" algn="l"/>
                <a:tab pos="2171700" algn="l"/>
                <a:tab pos="2895600" algn="l"/>
              </a:tabLst>
              <a:defRPr>
                <a:solidFill>
                  <a:schemeClr val="tx1"/>
                </a:solidFill>
                <a:latin typeface="Arial" charset="0"/>
                <a:ea typeface="SimSun" charset="0"/>
                <a:cs typeface="SimSun" charset="0"/>
              </a:defRPr>
            </a:lvl4pPr>
            <a:lvl5pPr eaLnBrk="0">
              <a:tabLst>
                <a:tab pos="723900" algn="l"/>
                <a:tab pos="1447800" algn="l"/>
                <a:tab pos="2171700" algn="l"/>
                <a:tab pos="2895600" algn="l"/>
              </a:tabLst>
              <a:defRPr>
                <a:solidFill>
                  <a:schemeClr val="tx1"/>
                </a:solidFill>
                <a:latin typeface="Arial" charset="0"/>
                <a:ea typeface="SimSun" charset="0"/>
                <a:cs typeface="SimSun" charset="0"/>
              </a:defRPr>
            </a:lvl5pPr>
            <a:lvl6pPr marL="25146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6pPr>
            <a:lvl7pPr marL="29718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7pPr>
            <a:lvl8pPr marL="34290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8pPr>
            <a:lvl9pPr marL="38862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9pPr>
          </a:lstStyle>
          <a:p>
            <a:pPr eaLnBrk="1">
              <a:defRPr/>
            </a:pPr>
            <a:fld id="{6D7697BC-E607-034A-B6EA-DEA66E33EBBE}" type="slidenum">
              <a:rPr lang="en-US">
                <a:solidFill>
                  <a:srgbClr val="000000"/>
                </a:solidFill>
                <a:latin typeface="Times New Roman" charset="0"/>
              </a:rPr>
              <a:pPr eaLnBrk="1">
                <a:defRPr/>
              </a:pPr>
              <a:t>2</a:t>
            </a:fld>
            <a:endParaRPr lang="en-US">
              <a:solidFill>
                <a:srgbClr val="000000"/>
              </a:solidFill>
              <a:latin typeface="Times New Roman" charset="0"/>
            </a:endParaRPr>
          </a:p>
        </p:txBody>
      </p:sp>
      <p:sp>
        <p:nvSpPr>
          <p:cNvPr id="56323"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sp>
      <p:sp>
        <p:nvSpPr>
          <p:cNvPr id="56324" name="Rectangle 2"/>
          <p:cNvSpPr>
            <a:spLocks noGrp="1" noChangeArrowheads="1"/>
          </p:cNvSpPr>
          <p:nvPr>
            <p:ph type="body" idx="1"/>
          </p:nvPr>
        </p:nvSpPr>
        <p:spPr bwMode="auto">
          <a:xfrm>
            <a:off x="685800" y="4343400"/>
            <a:ext cx="5486400" cy="4297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en-US" sz="2000">
              <a:latin typeface="Arial" charset="0"/>
              <a:ea typeface="SimSun" charset="0"/>
              <a:cs typeface="SimSu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GB">
              <a:latin typeface="Calibri" charset="0"/>
              <a:ea typeface="ＭＳ Ｐゴシック" charset="0"/>
              <a:cs typeface="ＭＳ Ｐゴシック" charset="0"/>
            </a:endParaRPr>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54E8E8E-5D68-FC45-BBFA-33DDC40E3DB6}" type="slidenum">
              <a:rPr lang="en-GB" sz="1200">
                <a:latin typeface="Calibri" charset="0"/>
              </a:rPr>
              <a:pPr eaLnBrk="1" hangingPunct="1"/>
              <a:t>29</a:t>
            </a:fld>
            <a:endParaRPr lang="en-GB" sz="1200">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6"/>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723900" algn="l"/>
                <a:tab pos="1447800" algn="l"/>
                <a:tab pos="2171700" algn="l"/>
                <a:tab pos="2895600" algn="l"/>
              </a:tabLst>
              <a:defRPr>
                <a:solidFill>
                  <a:schemeClr val="tx1"/>
                </a:solidFill>
                <a:latin typeface="Arial" charset="0"/>
                <a:ea typeface="SimSun" charset="0"/>
                <a:cs typeface="SimSun" charset="0"/>
              </a:defRPr>
            </a:lvl1pPr>
            <a:lvl2pPr eaLnBrk="0">
              <a:tabLst>
                <a:tab pos="723900" algn="l"/>
                <a:tab pos="1447800" algn="l"/>
                <a:tab pos="2171700" algn="l"/>
                <a:tab pos="2895600" algn="l"/>
              </a:tabLst>
              <a:defRPr>
                <a:solidFill>
                  <a:schemeClr val="tx1"/>
                </a:solidFill>
                <a:latin typeface="Arial" charset="0"/>
                <a:ea typeface="SimSun" charset="0"/>
                <a:cs typeface="SimSun" charset="0"/>
              </a:defRPr>
            </a:lvl2pPr>
            <a:lvl3pPr eaLnBrk="0">
              <a:tabLst>
                <a:tab pos="723900" algn="l"/>
                <a:tab pos="1447800" algn="l"/>
                <a:tab pos="2171700" algn="l"/>
                <a:tab pos="2895600" algn="l"/>
              </a:tabLst>
              <a:defRPr>
                <a:solidFill>
                  <a:schemeClr val="tx1"/>
                </a:solidFill>
                <a:latin typeface="Arial" charset="0"/>
                <a:ea typeface="SimSun" charset="0"/>
                <a:cs typeface="SimSun" charset="0"/>
              </a:defRPr>
            </a:lvl3pPr>
            <a:lvl4pPr eaLnBrk="0">
              <a:tabLst>
                <a:tab pos="723900" algn="l"/>
                <a:tab pos="1447800" algn="l"/>
                <a:tab pos="2171700" algn="l"/>
                <a:tab pos="2895600" algn="l"/>
              </a:tabLst>
              <a:defRPr>
                <a:solidFill>
                  <a:schemeClr val="tx1"/>
                </a:solidFill>
                <a:latin typeface="Arial" charset="0"/>
                <a:ea typeface="SimSun" charset="0"/>
                <a:cs typeface="SimSun" charset="0"/>
              </a:defRPr>
            </a:lvl4pPr>
            <a:lvl5pPr eaLnBrk="0">
              <a:tabLst>
                <a:tab pos="723900" algn="l"/>
                <a:tab pos="1447800" algn="l"/>
                <a:tab pos="2171700" algn="l"/>
                <a:tab pos="2895600" algn="l"/>
              </a:tabLst>
              <a:defRPr>
                <a:solidFill>
                  <a:schemeClr val="tx1"/>
                </a:solidFill>
                <a:latin typeface="Arial" charset="0"/>
                <a:ea typeface="SimSun" charset="0"/>
                <a:cs typeface="SimSun" charset="0"/>
              </a:defRPr>
            </a:lvl5pPr>
            <a:lvl6pPr marL="25146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6pPr>
            <a:lvl7pPr marL="29718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7pPr>
            <a:lvl8pPr marL="34290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8pPr>
            <a:lvl9pPr marL="38862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9pPr>
          </a:lstStyle>
          <a:p>
            <a:pPr eaLnBrk="1">
              <a:defRPr/>
            </a:pPr>
            <a:fld id="{F031E297-355F-F245-BABB-CB88417C925A}" type="slidenum">
              <a:rPr lang="en-US">
                <a:solidFill>
                  <a:srgbClr val="000000"/>
                </a:solidFill>
                <a:latin typeface="Times New Roman" charset="0"/>
              </a:rPr>
              <a:pPr eaLnBrk="1">
                <a:defRPr/>
              </a:pPr>
              <a:t>30</a:t>
            </a:fld>
            <a:endParaRPr lang="en-US">
              <a:solidFill>
                <a:srgbClr val="000000"/>
              </a:solidFill>
              <a:latin typeface="Times New Roman" charset="0"/>
            </a:endParaRPr>
          </a:p>
        </p:txBody>
      </p:sp>
      <p:sp>
        <p:nvSpPr>
          <p:cNvPr id="63491" name="Rectangle 1"/>
          <p:cNvSpPr>
            <a:spLocks noGrp="1" noRot="1" noChangeAspect="1" noChangeArrowheads="1" noTextEdit="1"/>
          </p:cNvSpPr>
          <p:nvPr>
            <p:ph type="sldImg"/>
          </p:nvPr>
        </p:nvSpPr>
        <p:spPr bwMode="auto">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sp>
      <p:sp>
        <p:nvSpPr>
          <p:cNvPr id="63492" name="Rectangle 2"/>
          <p:cNvSpPr>
            <a:spLocks noGrp="1" noChangeArrowheads="1"/>
          </p:cNvSpPr>
          <p:nvPr>
            <p:ph type="body" idx="1"/>
          </p:nvPr>
        </p:nvSpPr>
        <p:spPr bwMode="auto">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6"/>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723900" algn="l"/>
                <a:tab pos="1447800" algn="l"/>
                <a:tab pos="2171700" algn="l"/>
                <a:tab pos="2895600" algn="l"/>
              </a:tabLst>
              <a:defRPr>
                <a:solidFill>
                  <a:schemeClr val="tx1"/>
                </a:solidFill>
                <a:latin typeface="Arial" charset="0"/>
                <a:ea typeface="SimSun" charset="0"/>
                <a:cs typeface="SimSun" charset="0"/>
              </a:defRPr>
            </a:lvl1pPr>
            <a:lvl2pPr eaLnBrk="0">
              <a:tabLst>
                <a:tab pos="723900" algn="l"/>
                <a:tab pos="1447800" algn="l"/>
                <a:tab pos="2171700" algn="l"/>
                <a:tab pos="2895600" algn="l"/>
              </a:tabLst>
              <a:defRPr>
                <a:solidFill>
                  <a:schemeClr val="tx1"/>
                </a:solidFill>
                <a:latin typeface="Arial" charset="0"/>
                <a:ea typeface="SimSun" charset="0"/>
                <a:cs typeface="SimSun" charset="0"/>
              </a:defRPr>
            </a:lvl2pPr>
            <a:lvl3pPr eaLnBrk="0">
              <a:tabLst>
                <a:tab pos="723900" algn="l"/>
                <a:tab pos="1447800" algn="l"/>
                <a:tab pos="2171700" algn="l"/>
                <a:tab pos="2895600" algn="l"/>
              </a:tabLst>
              <a:defRPr>
                <a:solidFill>
                  <a:schemeClr val="tx1"/>
                </a:solidFill>
                <a:latin typeface="Arial" charset="0"/>
                <a:ea typeface="SimSun" charset="0"/>
                <a:cs typeface="SimSun" charset="0"/>
              </a:defRPr>
            </a:lvl3pPr>
            <a:lvl4pPr eaLnBrk="0">
              <a:tabLst>
                <a:tab pos="723900" algn="l"/>
                <a:tab pos="1447800" algn="l"/>
                <a:tab pos="2171700" algn="l"/>
                <a:tab pos="2895600" algn="l"/>
              </a:tabLst>
              <a:defRPr>
                <a:solidFill>
                  <a:schemeClr val="tx1"/>
                </a:solidFill>
                <a:latin typeface="Arial" charset="0"/>
                <a:ea typeface="SimSun" charset="0"/>
                <a:cs typeface="SimSun" charset="0"/>
              </a:defRPr>
            </a:lvl4pPr>
            <a:lvl5pPr eaLnBrk="0">
              <a:tabLst>
                <a:tab pos="723900" algn="l"/>
                <a:tab pos="1447800" algn="l"/>
                <a:tab pos="2171700" algn="l"/>
                <a:tab pos="2895600" algn="l"/>
              </a:tabLst>
              <a:defRPr>
                <a:solidFill>
                  <a:schemeClr val="tx1"/>
                </a:solidFill>
                <a:latin typeface="Arial" charset="0"/>
                <a:ea typeface="SimSun" charset="0"/>
                <a:cs typeface="SimSun" charset="0"/>
              </a:defRPr>
            </a:lvl5pPr>
            <a:lvl6pPr marL="25146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6pPr>
            <a:lvl7pPr marL="29718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7pPr>
            <a:lvl8pPr marL="34290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8pPr>
            <a:lvl9pPr marL="38862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9pPr>
          </a:lstStyle>
          <a:p>
            <a:pPr eaLnBrk="1">
              <a:defRPr/>
            </a:pPr>
            <a:fld id="{9FD7D6B1-D4E3-A246-860A-4AC77FB7DB33}" type="slidenum">
              <a:rPr lang="en-US">
                <a:solidFill>
                  <a:srgbClr val="000000"/>
                </a:solidFill>
                <a:latin typeface="Times New Roman" charset="0"/>
              </a:rPr>
              <a:pPr eaLnBrk="1">
                <a:defRPr/>
              </a:pPr>
              <a:t>31</a:t>
            </a:fld>
            <a:endParaRPr lang="en-US">
              <a:solidFill>
                <a:srgbClr val="000000"/>
              </a:solidFill>
              <a:latin typeface="Times New Roman" charset="0"/>
            </a:endParaRPr>
          </a:p>
        </p:txBody>
      </p:sp>
      <p:sp>
        <p:nvSpPr>
          <p:cNvPr id="64515" name="Rectangle 1"/>
          <p:cNvSpPr>
            <a:spLocks noGrp="1" noRot="1" noChangeAspect="1" noChangeArrowheads="1" noTextEdit="1"/>
          </p:cNvSpPr>
          <p:nvPr>
            <p:ph type="sldImg"/>
          </p:nvPr>
        </p:nvSpPr>
        <p:spPr bwMode="auto">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sp>
      <p:sp>
        <p:nvSpPr>
          <p:cNvPr id="64516" name="Rectangle 2"/>
          <p:cNvSpPr>
            <a:spLocks noGrp="1" noChangeArrowheads="1"/>
          </p:cNvSpPr>
          <p:nvPr>
            <p:ph type="body" idx="1"/>
          </p:nvPr>
        </p:nvSpPr>
        <p:spPr bwMode="auto">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6"/>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723900" algn="l"/>
                <a:tab pos="1447800" algn="l"/>
                <a:tab pos="2171700" algn="l"/>
                <a:tab pos="2895600" algn="l"/>
              </a:tabLst>
              <a:defRPr>
                <a:solidFill>
                  <a:schemeClr val="tx1"/>
                </a:solidFill>
                <a:latin typeface="Arial" charset="0"/>
                <a:ea typeface="SimSun" charset="0"/>
                <a:cs typeface="SimSun" charset="0"/>
              </a:defRPr>
            </a:lvl1pPr>
            <a:lvl2pPr eaLnBrk="0">
              <a:tabLst>
                <a:tab pos="723900" algn="l"/>
                <a:tab pos="1447800" algn="l"/>
                <a:tab pos="2171700" algn="l"/>
                <a:tab pos="2895600" algn="l"/>
              </a:tabLst>
              <a:defRPr>
                <a:solidFill>
                  <a:schemeClr val="tx1"/>
                </a:solidFill>
                <a:latin typeface="Arial" charset="0"/>
                <a:ea typeface="SimSun" charset="0"/>
                <a:cs typeface="SimSun" charset="0"/>
              </a:defRPr>
            </a:lvl2pPr>
            <a:lvl3pPr eaLnBrk="0">
              <a:tabLst>
                <a:tab pos="723900" algn="l"/>
                <a:tab pos="1447800" algn="l"/>
                <a:tab pos="2171700" algn="l"/>
                <a:tab pos="2895600" algn="l"/>
              </a:tabLst>
              <a:defRPr>
                <a:solidFill>
                  <a:schemeClr val="tx1"/>
                </a:solidFill>
                <a:latin typeface="Arial" charset="0"/>
                <a:ea typeface="SimSun" charset="0"/>
                <a:cs typeface="SimSun" charset="0"/>
              </a:defRPr>
            </a:lvl3pPr>
            <a:lvl4pPr eaLnBrk="0">
              <a:tabLst>
                <a:tab pos="723900" algn="l"/>
                <a:tab pos="1447800" algn="l"/>
                <a:tab pos="2171700" algn="l"/>
                <a:tab pos="2895600" algn="l"/>
              </a:tabLst>
              <a:defRPr>
                <a:solidFill>
                  <a:schemeClr val="tx1"/>
                </a:solidFill>
                <a:latin typeface="Arial" charset="0"/>
                <a:ea typeface="SimSun" charset="0"/>
                <a:cs typeface="SimSun" charset="0"/>
              </a:defRPr>
            </a:lvl4pPr>
            <a:lvl5pPr eaLnBrk="0">
              <a:tabLst>
                <a:tab pos="723900" algn="l"/>
                <a:tab pos="1447800" algn="l"/>
                <a:tab pos="2171700" algn="l"/>
                <a:tab pos="2895600" algn="l"/>
              </a:tabLst>
              <a:defRPr>
                <a:solidFill>
                  <a:schemeClr val="tx1"/>
                </a:solidFill>
                <a:latin typeface="Arial" charset="0"/>
                <a:ea typeface="SimSun" charset="0"/>
                <a:cs typeface="SimSun" charset="0"/>
              </a:defRPr>
            </a:lvl5pPr>
            <a:lvl6pPr marL="25146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6pPr>
            <a:lvl7pPr marL="29718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7pPr>
            <a:lvl8pPr marL="34290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8pPr>
            <a:lvl9pPr marL="38862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9pPr>
          </a:lstStyle>
          <a:p>
            <a:pPr eaLnBrk="1">
              <a:defRPr/>
            </a:pPr>
            <a:fld id="{978BB6D4-8DBA-6546-8025-4BA728944F96}" type="slidenum">
              <a:rPr lang="en-US">
                <a:solidFill>
                  <a:srgbClr val="000000"/>
                </a:solidFill>
                <a:latin typeface="Times New Roman" charset="0"/>
              </a:rPr>
              <a:pPr eaLnBrk="1">
                <a:defRPr/>
              </a:pPr>
              <a:t>4</a:t>
            </a:fld>
            <a:endParaRPr lang="en-US">
              <a:solidFill>
                <a:srgbClr val="000000"/>
              </a:solidFill>
              <a:latin typeface="Times New Roman" charset="0"/>
            </a:endParaRPr>
          </a:p>
        </p:txBody>
      </p:sp>
      <p:sp>
        <p:nvSpPr>
          <p:cNvPr id="57347"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sp>
      <p:sp>
        <p:nvSpPr>
          <p:cNvPr id="57348" name="Rectangle 2"/>
          <p:cNvSpPr>
            <a:spLocks noGrp="1" noChangeArrowheads="1"/>
          </p:cNvSpPr>
          <p:nvPr>
            <p:ph type="body" idx="1"/>
          </p:nvPr>
        </p:nvSpPr>
        <p:spPr bwMode="auto">
          <a:xfrm>
            <a:off x="685800" y="4343400"/>
            <a:ext cx="5486400" cy="4297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en-US" sz="2000">
              <a:latin typeface="Arial" charset="0"/>
              <a:ea typeface="SimSun" charset="0"/>
              <a:cs typeface="SimSu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6"/>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723900" algn="l"/>
                <a:tab pos="1447800" algn="l"/>
                <a:tab pos="2171700" algn="l"/>
                <a:tab pos="2895600" algn="l"/>
              </a:tabLst>
              <a:defRPr>
                <a:solidFill>
                  <a:schemeClr val="tx1"/>
                </a:solidFill>
                <a:latin typeface="Arial" charset="0"/>
                <a:ea typeface="SimSun" charset="0"/>
                <a:cs typeface="SimSun" charset="0"/>
              </a:defRPr>
            </a:lvl1pPr>
            <a:lvl2pPr eaLnBrk="0">
              <a:tabLst>
                <a:tab pos="723900" algn="l"/>
                <a:tab pos="1447800" algn="l"/>
                <a:tab pos="2171700" algn="l"/>
                <a:tab pos="2895600" algn="l"/>
              </a:tabLst>
              <a:defRPr>
                <a:solidFill>
                  <a:schemeClr val="tx1"/>
                </a:solidFill>
                <a:latin typeface="Arial" charset="0"/>
                <a:ea typeface="SimSun" charset="0"/>
                <a:cs typeface="SimSun" charset="0"/>
              </a:defRPr>
            </a:lvl2pPr>
            <a:lvl3pPr eaLnBrk="0">
              <a:tabLst>
                <a:tab pos="723900" algn="l"/>
                <a:tab pos="1447800" algn="l"/>
                <a:tab pos="2171700" algn="l"/>
                <a:tab pos="2895600" algn="l"/>
              </a:tabLst>
              <a:defRPr>
                <a:solidFill>
                  <a:schemeClr val="tx1"/>
                </a:solidFill>
                <a:latin typeface="Arial" charset="0"/>
                <a:ea typeface="SimSun" charset="0"/>
                <a:cs typeface="SimSun" charset="0"/>
              </a:defRPr>
            </a:lvl3pPr>
            <a:lvl4pPr eaLnBrk="0">
              <a:tabLst>
                <a:tab pos="723900" algn="l"/>
                <a:tab pos="1447800" algn="l"/>
                <a:tab pos="2171700" algn="l"/>
                <a:tab pos="2895600" algn="l"/>
              </a:tabLst>
              <a:defRPr>
                <a:solidFill>
                  <a:schemeClr val="tx1"/>
                </a:solidFill>
                <a:latin typeface="Arial" charset="0"/>
                <a:ea typeface="SimSun" charset="0"/>
                <a:cs typeface="SimSun" charset="0"/>
              </a:defRPr>
            </a:lvl4pPr>
            <a:lvl5pPr eaLnBrk="0">
              <a:tabLst>
                <a:tab pos="723900" algn="l"/>
                <a:tab pos="1447800" algn="l"/>
                <a:tab pos="2171700" algn="l"/>
                <a:tab pos="2895600" algn="l"/>
              </a:tabLst>
              <a:defRPr>
                <a:solidFill>
                  <a:schemeClr val="tx1"/>
                </a:solidFill>
                <a:latin typeface="Arial" charset="0"/>
                <a:ea typeface="SimSun" charset="0"/>
                <a:cs typeface="SimSun" charset="0"/>
              </a:defRPr>
            </a:lvl5pPr>
            <a:lvl6pPr marL="25146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6pPr>
            <a:lvl7pPr marL="29718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7pPr>
            <a:lvl8pPr marL="34290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8pPr>
            <a:lvl9pPr marL="38862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9pPr>
          </a:lstStyle>
          <a:p>
            <a:pPr eaLnBrk="1">
              <a:defRPr/>
            </a:pPr>
            <a:fld id="{BEFC05AC-1DEA-4641-B5A0-8E631D7C47DD}" type="slidenum">
              <a:rPr lang="en-US">
                <a:solidFill>
                  <a:srgbClr val="000000"/>
                </a:solidFill>
                <a:latin typeface="Times New Roman" charset="0"/>
              </a:rPr>
              <a:pPr eaLnBrk="1">
                <a:defRPr/>
              </a:pPr>
              <a:t>5</a:t>
            </a:fld>
            <a:endParaRPr lang="en-US">
              <a:solidFill>
                <a:srgbClr val="000000"/>
              </a:solidFill>
              <a:latin typeface="Times New Roman" charset="0"/>
            </a:endParaRPr>
          </a:p>
        </p:txBody>
      </p:sp>
      <p:sp>
        <p:nvSpPr>
          <p:cNvPr id="58371"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sp>
      <p:sp>
        <p:nvSpPr>
          <p:cNvPr id="58372" name="Rectangle 2"/>
          <p:cNvSpPr>
            <a:spLocks noGrp="1" noChangeArrowheads="1"/>
          </p:cNvSpPr>
          <p:nvPr>
            <p:ph type="body" idx="1"/>
          </p:nvPr>
        </p:nvSpPr>
        <p:spPr bwMode="auto">
          <a:xfrm>
            <a:off x="685800" y="4343400"/>
            <a:ext cx="5486400" cy="4297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en-US" sz="2000">
              <a:latin typeface="Arial" charset="0"/>
              <a:ea typeface="SimSun" charset="0"/>
              <a:cs typeface="SimSu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6"/>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723900" algn="l"/>
                <a:tab pos="1447800" algn="l"/>
                <a:tab pos="2171700" algn="l"/>
                <a:tab pos="2895600" algn="l"/>
              </a:tabLst>
              <a:defRPr>
                <a:solidFill>
                  <a:schemeClr val="tx1"/>
                </a:solidFill>
                <a:latin typeface="Arial" charset="0"/>
                <a:ea typeface="SimSun" charset="0"/>
                <a:cs typeface="SimSun" charset="0"/>
              </a:defRPr>
            </a:lvl1pPr>
            <a:lvl2pPr eaLnBrk="0">
              <a:tabLst>
                <a:tab pos="723900" algn="l"/>
                <a:tab pos="1447800" algn="l"/>
                <a:tab pos="2171700" algn="l"/>
                <a:tab pos="2895600" algn="l"/>
              </a:tabLst>
              <a:defRPr>
                <a:solidFill>
                  <a:schemeClr val="tx1"/>
                </a:solidFill>
                <a:latin typeface="Arial" charset="0"/>
                <a:ea typeface="SimSun" charset="0"/>
                <a:cs typeface="SimSun" charset="0"/>
              </a:defRPr>
            </a:lvl2pPr>
            <a:lvl3pPr eaLnBrk="0">
              <a:tabLst>
                <a:tab pos="723900" algn="l"/>
                <a:tab pos="1447800" algn="l"/>
                <a:tab pos="2171700" algn="l"/>
                <a:tab pos="2895600" algn="l"/>
              </a:tabLst>
              <a:defRPr>
                <a:solidFill>
                  <a:schemeClr val="tx1"/>
                </a:solidFill>
                <a:latin typeface="Arial" charset="0"/>
                <a:ea typeface="SimSun" charset="0"/>
                <a:cs typeface="SimSun" charset="0"/>
              </a:defRPr>
            </a:lvl3pPr>
            <a:lvl4pPr eaLnBrk="0">
              <a:tabLst>
                <a:tab pos="723900" algn="l"/>
                <a:tab pos="1447800" algn="l"/>
                <a:tab pos="2171700" algn="l"/>
                <a:tab pos="2895600" algn="l"/>
              </a:tabLst>
              <a:defRPr>
                <a:solidFill>
                  <a:schemeClr val="tx1"/>
                </a:solidFill>
                <a:latin typeface="Arial" charset="0"/>
                <a:ea typeface="SimSun" charset="0"/>
                <a:cs typeface="SimSun" charset="0"/>
              </a:defRPr>
            </a:lvl4pPr>
            <a:lvl5pPr eaLnBrk="0">
              <a:tabLst>
                <a:tab pos="723900" algn="l"/>
                <a:tab pos="1447800" algn="l"/>
                <a:tab pos="2171700" algn="l"/>
                <a:tab pos="2895600" algn="l"/>
              </a:tabLst>
              <a:defRPr>
                <a:solidFill>
                  <a:schemeClr val="tx1"/>
                </a:solidFill>
                <a:latin typeface="Arial" charset="0"/>
                <a:ea typeface="SimSun" charset="0"/>
                <a:cs typeface="SimSun" charset="0"/>
              </a:defRPr>
            </a:lvl5pPr>
            <a:lvl6pPr marL="25146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6pPr>
            <a:lvl7pPr marL="29718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7pPr>
            <a:lvl8pPr marL="34290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8pPr>
            <a:lvl9pPr marL="38862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9pPr>
          </a:lstStyle>
          <a:p>
            <a:pPr eaLnBrk="1">
              <a:defRPr/>
            </a:pPr>
            <a:fld id="{0EFD978B-4A14-8C4B-BC50-F4231EB44C39}" type="slidenum">
              <a:rPr lang="en-US">
                <a:solidFill>
                  <a:srgbClr val="000000"/>
                </a:solidFill>
                <a:latin typeface="Times New Roman" charset="0"/>
              </a:rPr>
              <a:pPr eaLnBrk="1">
                <a:defRPr/>
              </a:pPr>
              <a:t>8</a:t>
            </a:fld>
            <a:endParaRPr lang="en-US">
              <a:solidFill>
                <a:srgbClr val="000000"/>
              </a:solidFill>
              <a:latin typeface="Times New Roman" charset="0"/>
            </a:endParaRPr>
          </a:p>
        </p:txBody>
      </p:sp>
      <p:sp>
        <p:nvSpPr>
          <p:cNvPr id="59395"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sp>
      <p:sp>
        <p:nvSpPr>
          <p:cNvPr id="59396" name="Rectangle 2"/>
          <p:cNvSpPr>
            <a:spLocks noGrp="1" noChangeArrowheads="1"/>
          </p:cNvSpPr>
          <p:nvPr>
            <p:ph type="body" idx="1"/>
          </p:nvPr>
        </p:nvSpPr>
        <p:spPr bwMode="auto">
          <a:xfrm>
            <a:off x="685800" y="4343400"/>
            <a:ext cx="5486400" cy="4297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pPr eaLnBrk="1">
              <a:spcBef>
                <a:spcPct val="0"/>
              </a:spcBef>
              <a:tabLst>
                <a:tab pos="723900" algn="l"/>
                <a:tab pos="1447800" algn="l"/>
                <a:tab pos="2171700" algn="l"/>
                <a:tab pos="2895600" algn="l"/>
                <a:tab pos="3619500" algn="l"/>
                <a:tab pos="4343400" algn="l"/>
                <a:tab pos="5067300" algn="l"/>
              </a:tabLst>
            </a:pPr>
            <a:endParaRPr lang="en-US" sz="2000">
              <a:latin typeface="Arial" charset="0"/>
              <a:ea typeface="SimSun" charset="0"/>
              <a:cs typeface="SimSu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6"/>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723900" algn="l"/>
                <a:tab pos="1447800" algn="l"/>
                <a:tab pos="2171700" algn="l"/>
                <a:tab pos="2895600" algn="l"/>
              </a:tabLst>
              <a:defRPr>
                <a:solidFill>
                  <a:schemeClr val="tx1"/>
                </a:solidFill>
                <a:latin typeface="Arial" charset="0"/>
                <a:ea typeface="SimSun" charset="0"/>
                <a:cs typeface="SimSun" charset="0"/>
              </a:defRPr>
            </a:lvl1pPr>
            <a:lvl2pPr eaLnBrk="0">
              <a:tabLst>
                <a:tab pos="723900" algn="l"/>
                <a:tab pos="1447800" algn="l"/>
                <a:tab pos="2171700" algn="l"/>
                <a:tab pos="2895600" algn="l"/>
              </a:tabLst>
              <a:defRPr>
                <a:solidFill>
                  <a:schemeClr val="tx1"/>
                </a:solidFill>
                <a:latin typeface="Arial" charset="0"/>
                <a:ea typeface="SimSun" charset="0"/>
                <a:cs typeface="SimSun" charset="0"/>
              </a:defRPr>
            </a:lvl2pPr>
            <a:lvl3pPr eaLnBrk="0">
              <a:tabLst>
                <a:tab pos="723900" algn="l"/>
                <a:tab pos="1447800" algn="l"/>
                <a:tab pos="2171700" algn="l"/>
                <a:tab pos="2895600" algn="l"/>
              </a:tabLst>
              <a:defRPr>
                <a:solidFill>
                  <a:schemeClr val="tx1"/>
                </a:solidFill>
                <a:latin typeface="Arial" charset="0"/>
                <a:ea typeface="SimSun" charset="0"/>
                <a:cs typeface="SimSun" charset="0"/>
              </a:defRPr>
            </a:lvl3pPr>
            <a:lvl4pPr eaLnBrk="0">
              <a:tabLst>
                <a:tab pos="723900" algn="l"/>
                <a:tab pos="1447800" algn="l"/>
                <a:tab pos="2171700" algn="l"/>
                <a:tab pos="2895600" algn="l"/>
              </a:tabLst>
              <a:defRPr>
                <a:solidFill>
                  <a:schemeClr val="tx1"/>
                </a:solidFill>
                <a:latin typeface="Arial" charset="0"/>
                <a:ea typeface="SimSun" charset="0"/>
                <a:cs typeface="SimSun" charset="0"/>
              </a:defRPr>
            </a:lvl4pPr>
            <a:lvl5pPr eaLnBrk="0">
              <a:tabLst>
                <a:tab pos="723900" algn="l"/>
                <a:tab pos="1447800" algn="l"/>
                <a:tab pos="2171700" algn="l"/>
                <a:tab pos="2895600" algn="l"/>
              </a:tabLst>
              <a:defRPr>
                <a:solidFill>
                  <a:schemeClr val="tx1"/>
                </a:solidFill>
                <a:latin typeface="Arial" charset="0"/>
                <a:ea typeface="SimSun" charset="0"/>
                <a:cs typeface="SimSun" charset="0"/>
              </a:defRPr>
            </a:lvl5pPr>
            <a:lvl6pPr marL="25146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6pPr>
            <a:lvl7pPr marL="29718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7pPr>
            <a:lvl8pPr marL="34290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8pPr>
            <a:lvl9pPr marL="38862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9pPr>
          </a:lstStyle>
          <a:p>
            <a:pPr eaLnBrk="1">
              <a:defRPr/>
            </a:pPr>
            <a:fld id="{F351A37A-CB72-E24F-A947-6FAD4265171B}" type="slidenum">
              <a:rPr lang="en-US">
                <a:solidFill>
                  <a:srgbClr val="000000"/>
                </a:solidFill>
                <a:latin typeface="Times New Roman" charset="0"/>
              </a:rPr>
              <a:pPr eaLnBrk="1">
                <a:defRPr/>
              </a:pPr>
              <a:t>9</a:t>
            </a:fld>
            <a:endParaRPr lang="en-US">
              <a:solidFill>
                <a:srgbClr val="000000"/>
              </a:solidFill>
              <a:latin typeface="Times New Roman" charset="0"/>
            </a:endParaRPr>
          </a:p>
        </p:txBody>
      </p:sp>
      <p:sp>
        <p:nvSpPr>
          <p:cNvPr id="60419" name="Rectangle 1"/>
          <p:cNvSpPr>
            <a:spLocks noGrp="1" noRot="1" noChangeAspect="1" noChangeArrowheads="1" noTextEdit="1"/>
          </p:cNvSpPr>
          <p:nvPr>
            <p:ph type="sldImg"/>
          </p:nvPr>
        </p:nvSpPr>
        <p:spPr bwMode="auto">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sp>
      <p:sp>
        <p:nvSpPr>
          <p:cNvPr id="60420" name="Rectangle 2"/>
          <p:cNvSpPr>
            <a:spLocks noGrp="1" noChangeArrowheads="1"/>
          </p:cNvSpPr>
          <p:nvPr>
            <p:ph type="body" idx="1"/>
          </p:nvPr>
        </p:nvSpPr>
        <p:spPr bwMode="auto">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6"/>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723900" algn="l"/>
                <a:tab pos="1447800" algn="l"/>
                <a:tab pos="2171700" algn="l"/>
                <a:tab pos="2895600" algn="l"/>
              </a:tabLst>
              <a:defRPr>
                <a:solidFill>
                  <a:schemeClr val="tx1"/>
                </a:solidFill>
                <a:latin typeface="Arial" charset="0"/>
                <a:ea typeface="SimSun" charset="0"/>
                <a:cs typeface="SimSun" charset="0"/>
              </a:defRPr>
            </a:lvl1pPr>
            <a:lvl2pPr eaLnBrk="0">
              <a:tabLst>
                <a:tab pos="723900" algn="l"/>
                <a:tab pos="1447800" algn="l"/>
                <a:tab pos="2171700" algn="l"/>
                <a:tab pos="2895600" algn="l"/>
              </a:tabLst>
              <a:defRPr>
                <a:solidFill>
                  <a:schemeClr val="tx1"/>
                </a:solidFill>
                <a:latin typeface="Arial" charset="0"/>
                <a:ea typeface="SimSun" charset="0"/>
                <a:cs typeface="SimSun" charset="0"/>
              </a:defRPr>
            </a:lvl2pPr>
            <a:lvl3pPr eaLnBrk="0">
              <a:tabLst>
                <a:tab pos="723900" algn="l"/>
                <a:tab pos="1447800" algn="l"/>
                <a:tab pos="2171700" algn="l"/>
                <a:tab pos="2895600" algn="l"/>
              </a:tabLst>
              <a:defRPr>
                <a:solidFill>
                  <a:schemeClr val="tx1"/>
                </a:solidFill>
                <a:latin typeface="Arial" charset="0"/>
                <a:ea typeface="SimSun" charset="0"/>
                <a:cs typeface="SimSun" charset="0"/>
              </a:defRPr>
            </a:lvl3pPr>
            <a:lvl4pPr eaLnBrk="0">
              <a:tabLst>
                <a:tab pos="723900" algn="l"/>
                <a:tab pos="1447800" algn="l"/>
                <a:tab pos="2171700" algn="l"/>
                <a:tab pos="2895600" algn="l"/>
              </a:tabLst>
              <a:defRPr>
                <a:solidFill>
                  <a:schemeClr val="tx1"/>
                </a:solidFill>
                <a:latin typeface="Arial" charset="0"/>
                <a:ea typeface="SimSun" charset="0"/>
                <a:cs typeface="SimSun" charset="0"/>
              </a:defRPr>
            </a:lvl4pPr>
            <a:lvl5pPr eaLnBrk="0">
              <a:tabLst>
                <a:tab pos="723900" algn="l"/>
                <a:tab pos="1447800" algn="l"/>
                <a:tab pos="2171700" algn="l"/>
                <a:tab pos="2895600" algn="l"/>
              </a:tabLst>
              <a:defRPr>
                <a:solidFill>
                  <a:schemeClr val="tx1"/>
                </a:solidFill>
                <a:latin typeface="Arial" charset="0"/>
                <a:ea typeface="SimSun" charset="0"/>
                <a:cs typeface="SimSun" charset="0"/>
              </a:defRPr>
            </a:lvl5pPr>
            <a:lvl6pPr marL="25146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6pPr>
            <a:lvl7pPr marL="29718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7pPr>
            <a:lvl8pPr marL="34290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8pPr>
            <a:lvl9pPr marL="38862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9pPr>
          </a:lstStyle>
          <a:p>
            <a:pPr eaLnBrk="1">
              <a:defRPr/>
            </a:pPr>
            <a:fld id="{6EB5F029-9F22-5847-B1AC-BC8F09139B82}" type="slidenum">
              <a:rPr lang="en-US">
                <a:solidFill>
                  <a:srgbClr val="000000"/>
                </a:solidFill>
                <a:latin typeface="Times New Roman" charset="0"/>
              </a:rPr>
              <a:pPr eaLnBrk="1">
                <a:defRPr/>
              </a:pPr>
              <a:t>10</a:t>
            </a:fld>
            <a:endParaRPr lang="en-US">
              <a:solidFill>
                <a:srgbClr val="000000"/>
              </a:solidFill>
              <a:latin typeface="Times New Roman" charset="0"/>
            </a:endParaRPr>
          </a:p>
        </p:txBody>
      </p:sp>
      <p:sp>
        <p:nvSpPr>
          <p:cNvPr id="61443" name="Rectangle 1"/>
          <p:cNvSpPr>
            <a:spLocks noGrp="1" noRot="1" noChangeAspect="1" noChangeArrowheads="1" noTextEdit="1"/>
          </p:cNvSpPr>
          <p:nvPr>
            <p:ph type="sldImg"/>
          </p:nvPr>
        </p:nvSpPr>
        <p:spPr bwMode="auto">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sp>
      <p:sp>
        <p:nvSpPr>
          <p:cNvPr id="6144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6"/>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723900" algn="l"/>
                <a:tab pos="1447800" algn="l"/>
                <a:tab pos="2171700" algn="l"/>
                <a:tab pos="2895600" algn="l"/>
              </a:tabLst>
              <a:defRPr>
                <a:solidFill>
                  <a:schemeClr val="tx1"/>
                </a:solidFill>
                <a:latin typeface="Arial" charset="0"/>
                <a:ea typeface="SimSun" charset="0"/>
                <a:cs typeface="SimSun" charset="0"/>
              </a:defRPr>
            </a:lvl1pPr>
            <a:lvl2pPr eaLnBrk="0">
              <a:tabLst>
                <a:tab pos="723900" algn="l"/>
                <a:tab pos="1447800" algn="l"/>
                <a:tab pos="2171700" algn="l"/>
                <a:tab pos="2895600" algn="l"/>
              </a:tabLst>
              <a:defRPr>
                <a:solidFill>
                  <a:schemeClr val="tx1"/>
                </a:solidFill>
                <a:latin typeface="Arial" charset="0"/>
                <a:ea typeface="SimSun" charset="0"/>
                <a:cs typeface="SimSun" charset="0"/>
              </a:defRPr>
            </a:lvl2pPr>
            <a:lvl3pPr eaLnBrk="0">
              <a:tabLst>
                <a:tab pos="723900" algn="l"/>
                <a:tab pos="1447800" algn="l"/>
                <a:tab pos="2171700" algn="l"/>
                <a:tab pos="2895600" algn="l"/>
              </a:tabLst>
              <a:defRPr>
                <a:solidFill>
                  <a:schemeClr val="tx1"/>
                </a:solidFill>
                <a:latin typeface="Arial" charset="0"/>
                <a:ea typeface="SimSun" charset="0"/>
                <a:cs typeface="SimSun" charset="0"/>
              </a:defRPr>
            </a:lvl3pPr>
            <a:lvl4pPr eaLnBrk="0">
              <a:tabLst>
                <a:tab pos="723900" algn="l"/>
                <a:tab pos="1447800" algn="l"/>
                <a:tab pos="2171700" algn="l"/>
                <a:tab pos="2895600" algn="l"/>
              </a:tabLst>
              <a:defRPr>
                <a:solidFill>
                  <a:schemeClr val="tx1"/>
                </a:solidFill>
                <a:latin typeface="Arial" charset="0"/>
                <a:ea typeface="SimSun" charset="0"/>
                <a:cs typeface="SimSun" charset="0"/>
              </a:defRPr>
            </a:lvl4pPr>
            <a:lvl5pPr eaLnBrk="0">
              <a:tabLst>
                <a:tab pos="723900" algn="l"/>
                <a:tab pos="1447800" algn="l"/>
                <a:tab pos="2171700" algn="l"/>
                <a:tab pos="2895600" algn="l"/>
              </a:tabLst>
              <a:defRPr>
                <a:solidFill>
                  <a:schemeClr val="tx1"/>
                </a:solidFill>
                <a:latin typeface="Arial" charset="0"/>
                <a:ea typeface="SimSun" charset="0"/>
                <a:cs typeface="SimSun" charset="0"/>
              </a:defRPr>
            </a:lvl5pPr>
            <a:lvl6pPr marL="25146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6pPr>
            <a:lvl7pPr marL="29718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7pPr>
            <a:lvl8pPr marL="34290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8pPr>
            <a:lvl9pPr marL="3886200" indent="-2286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SimSun" charset="0"/>
                <a:cs typeface="SimSun" charset="0"/>
              </a:defRPr>
            </a:lvl9pPr>
          </a:lstStyle>
          <a:p>
            <a:pPr eaLnBrk="1">
              <a:defRPr/>
            </a:pPr>
            <a:fld id="{BD2FAE82-3524-1046-9A74-9E59E9FE3CEC}" type="slidenum">
              <a:rPr lang="en-US">
                <a:solidFill>
                  <a:srgbClr val="000000"/>
                </a:solidFill>
                <a:latin typeface="Times New Roman" charset="0"/>
              </a:rPr>
              <a:pPr eaLnBrk="1">
                <a:defRPr/>
              </a:pPr>
              <a:t>11</a:t>
            </a:fld>
            <a:endParaRPr lang="en-US">
              <a:solidFill>
                <a:srgbClr val="000000"/>
              </a:solidFill>
              <a:latin typeface="Times New Roman" charset="0"/>
            </a:endParaRPr>
          </a:p>
        </p:txBody>
      </p:sp>
      <p:sp>
        <p:nvSpPr>
          <p:cNvPr id="62467" name="Rectangle 1"/>
          <p:cNvSpPr>
            <a:spLocks noGrp="1" noRot="1" noChangeAspect="1" noChangeArrowheads="1" noTextEdit="1"/>
          </p:cNvSpPr>
          <p:nvPr>
            <p:ph type="sldImg"/>
          </p:nvPr>
        </p:nvSpPr>
        <p:spPr bwMode="auto">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sp>
      <p:sp>
        <p:nvSpPr>
          <p:cNvPr id="62468" name="Rectangle 2"/>
          <p:cNvSpPr>
            <a:spLocks noGrp="1" noChangeArrowheads="1"/>
          </p:cNvSpPr>
          <p:nvPr>
            <p:ph type="body" idx="1"/>
          </p:nvPr>
        </p:nvSpPr>
        <p:spPr bwMode="auto">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GB">
              <a:latin typeface="Calibri" charset="0"/>
              <a:ea typeface="ＭＳ Ｐゴシック" charset="0"/>
              <a:cs typeface="ＭＳ Ｐゴシック" charset="0"/>
            </a:endParaRPr>
          </a:p>
        </p:txBody>
      </p:sp>
      <p:sp>
        <p:nvSpPr>
          <p:cNvPr id="245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09A254D-37A7-FA4E-A443-066D9CE380D1}" type="slidenum">
              <a:rPr lang="en-GB" sz="1200">
                <a:latin typeface="Calibri" charset="0"/>
              </a:rPr>
              <a:pPr eaLnBrk="1" hangingPunct="1"/>
              <a:t>24</a:t>
            </a:fld>
            <a:endParaRPr lang="en-GB"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GB">
              <a:latin typeface="Calibri" charset="0"/>
              <a:ea typeface="ＭＳ Ｐゴシック" charset="0"/>
              <a:cs typeface="ＭＳ Ｐゴシック" charset="0"/>
            </a:endParaRPr>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EE6ABB9-F297-DB42-96DE-636E6147DC1F}" type="slidenum">
              <a:rPr lang="en-GB" sz="1200">
                <a:latin typeface="Calibri" charset="0"/>
              </a:rPr>
              <a:pPr eaLnBrk="1" hangingPunct="1"/>
              <a:t>28</a:t>
            </a:fld>
            <a:endParaRPr lang="en-GB"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itle 1"/>
          <p:cNvSpPr txBox="1">
            <a:spLocks/>
          </p:cNvSpPr>
          <p:nvPr/>
        </p:nvSpPr>
        <p:spPr bwMode="auto">
          <a:xfrm>
            <a:off x="2362200" y="4114800"/>
            <a:ext cx="6477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5400" smtClean="0">
                <a:solidFill>
                  <a:schemeClr val="tx2"/>
                </a:solidFill>
                <a:latin typeface="Tw Cen MT" charset="0"/>
              </a:rPr>
              <a:t>Networked Graphics</a:t>
            </a:r>
            <a:br>
              <a:rPr lang="en-US" sz="5400" smtClean="0">
                <a:solidFill>
                  <a:schemeClr val="tx2"/>
                </a:solidFill>
                <a:latin typeface="Tw Cen MT" charset="0"/>
              </a:rPr>
            </a:br>
            <a:endParaRPr lang="en-US" sz="5400" smtClean="0">
              <a:solidFill>
                <a:schemeClr val="tx2"/>
              </a:solidFill>
              <a:latin typeface="Tw Cen MT" charset="0"/>
            </a:endParaRPr>
          </a:p>
        </p:txBody>
      </p:sp>
      <p:sp>
        <p:nvSpPr>
          <p:cNvPr id="8" name="Title 1"/>
          <p:cNvSpPr txBox="1">
            <a:spLocks/>
          </p:cNvSpPr>
          <p:nvPr/>
        </p:nvSpPr>
        <p:spPr bwMode="auto">
          <a:xfrm>
            <a:off x="2362200" y="4800600"/>
            <a:ext cx="6477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200" smtClean="0">
                <a:solidFill>
                  <a:schemeClr val="tx2"/>
                </a:solidFill>
                <a:latin typeface="Tw Cen MT" charset="0"/>
              </a:rPr>
              <a:t>Building Networked Virtual Environments and Networked Games</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GB" smtClean="0"/>
              <a:t>Click to edit Master subtitle style</a:t>
            </a:r>
            <a:endParaRPr lang="en-US"/>
          </a:p>
        </p:txBody>
      </p:sp>
      <p:sp>
        <p:nvSpPr>
          <p:cNvPr id="12" name="Title 1"/>
          <p:cNvSpPr>
            <a:spLocks noGrp="1"/>
          </p:cNvSpPr>
          <p:nvPr>
            <p:ph type="ctrTitle"/>
          </p:nvPr>
        </p:nvSpPr>
        <p:spPr>
          <a:xfrm>
            <a:off x="2362200" y="1219200"/>
            <a:ext cx="6477000" cy="1066800"/>
          </a:xfrm>
        </p:spPr>
        <p:txBody>
          <a:bodyPr>
            <a:normAutofit/>
          </a:bodyPr>
          <a:lstStyle>
            <a:lvl1pPr>
              <a:defRPr sz="2800"/>
            </a:lvl1pPr>
          </a:lstStyle>
          <a:p>
            <a:r>
              <a:rPr lang="en-GB" smtClean="0"/>
              <a:t>Click to edit Master title style</a:t>
            </a:r>
            <a:endParaRPr lang="en-US" dirty="0"/>
          </a:p>
        </p:txBody>
      </p:sp>
      <p:sp>
        <p:nvSpPr>
          <p:cNvPr id="10"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54118514-1C51-6142-BB5D-15C4BE693C41}" type="datetime1">
              <a:rPr lang="en-US"/>
              <a:pPr>
                <a:defRPr/>
              </a:pPr>
              <a:t>1/4/16</a:t>
            </a:fld>
            <a:endParaRPr lang="en-GB"/>
          </a:p>
        </p:txBody>
      </p:sp>
      <p:sp>
        <p:nvSpPr>
          <p:cNvPr id="11"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GB"/>
          </a:p>
        </p:txBody>
      </p:sp>
      <p:sp>
        <p:nvSpPr>
          <p:cNvPr id="13"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D5F08D36-0D41-394F-9BB1-9D0B5529772B}" type="slidenum">
              <a:rPr lang="en-GB"/>
              <a:pPr>
                <a:defRPr/>
              </a:pPr>
              <a:t>‹#›</a:t>
            </a:fld>
            <a:endParaRPr lang="en-GB"/>
          </a:p>
        </p:txBody>
      </p:sp>
    </p:spTree>
    <p:extLst>
      <p:ext uri="{BB962C8B-B14F-4D97-AF65-F5344CB8AC3E}">
        <p14:creationId xmlns:p14="http://schemas.microsoft.com/office/powerpoint/2010/main" val="14340567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563BFA7-6104-9C40-BC16-B69678CC7206}" type="datetime1">
              <a:rPr lang="en-US"/>
              <a:pPr>
                <a:defRPr/>
              </a:pPr>
              <a:t>1/4/16</a:t>
            </a:fld>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B18F0235-33FC-EE4D-8FED-13C7355C1D80}" type="slidenum">
              <a:rPr lang="en-GB"/>
              <a:pPr>
                <a:defRPr/>
              </a:pPr>
              <a:t>‹#›</a:t>
            </a:fld>
            <a:endParaRPr lang="en-GB" dirty="0"/>
          </a:p>
        </p:txBody>
      </p:sp>
    </p:spTree>
    <p:extLst>
      <p:ext uri="{BB962C8B-B14F-4D97-AF65-F5344CB8AC3E}">
        <p14:creationId xmlns:p14="http://schemas.microsoft.com/office/powerpoint/2010/main" val="3676567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2F7525F0-F636-724D-B07C-2DF226081E41}" type="datetime1">
              <a:rPr lang="en-US"/>
              <a:pPr>
                <a:defRPr/>
              </a:pPr>
              <a:t>1/4/16</a:t>
            </a:fld>
            <a:endParaRPr lang="en-GB"/>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GB"/>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C952AC55-BEDC-594E-A608-E381F4E67712}" type="slidenum">
              <a:rPr lang="en-GB"/>
              <a:pPr>
                <a:defRPr/>
              </a:pPr>
              <a:t>‹#›</a:t>
            </a:fld>
            <a:endParaRPr lang="en-GB"/>
          </a:p>
        </p:txBody>
      </p:sp>
    </p:spTree>
    <p:extLst>
      <p:ext uri="{BB962C8B-B14F-4D97-AF65-F5344CB8AC3E}">
        <p14:creationId xmlns:p14="http://schemas.microsoft.com/office/powerpoint/2010/main" val="12006716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GB"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3F3388C-B8B6-E74A-92A3-B1862CABB61D}" type="datetime1">
              <a:rPr lang="en-US"/>
              <a:pPr>
                <a:defRPr/>
              </a:pPr>
              <a:t>1/4/16</a:t>
            </a:fld>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26407B6D-A27F-D744-8119-0BBD10AC6C66}" type="slidenum">
              <a:rPr lang="en-GB"/>
              <a:pPr>
                <a:defRPr/>
              </a:pPr>
              <a:t>‹#›</a:t>
            </a:fld>
            <a:endParaRPr lang="en-GB" dirty="0"/>
          </a:p>
        </p:txBody>
      </p:sp>
    </p:spTree>
    <p:extLst>
      <p:ext uri="{BB962C8B-B14F-4D97-AF65-F5344CB8AC3E}">
        <p14:creationId xmlns:p14="http://schemas.microsoft.com/office/powerpoint/2010/main" val="995504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GB" smtClean="0"/>
              <a:t>Click to edit Master text styles</a:t>
            </a:r>
          </a:p>
        </p:txBody>
      </p:sp>
      <p:sp>
        <p:nvSpPr>
          <p:cNvPr id="2" name="Title 1"/>
          <p:cNvSpPr>
            <a:spLocks noGrp="1"/>
          </p:cNvSpPr>
          <p:nvPr>
            <p:ph type="title"/>
          </p:nvPr>
        </p:nvSpPr>
        <p:spPr>
          <a:xfrm>
            <a:off x="1371600" y="1600200"/>
            <a:ext cx="7620000" cy="990600"/>
          </a:xfrm>
        </p:spPr>
        <p:txBody>
          <a:bodyPr>
            <a:normAutofit/>
          </a:bodyPr>
          <a:lstStyle>
            <a:lvl1pPr algn="l">
              <a:buNone/>
              <a:defRPr sz="3200" b="0" cap="all">
                <a:solidFill>
                  <a:srgbClr val="FFFFFF"/>
                </a:solidFill>
              </a:defRPr>
            </a:lvl1pPr>
          </a:lstStyle>
          <a:p>
            <a:r>
              <a:rPr lang="en-GB" smtClean="0"/>
              <a:t>Click to edit Master title style</a:t>
            </a:r>
            <a:endParaRPr lang="en-US" dirty="0"/>
          </a:p>
        </p:txBody>
      </p:sp>
      <p:sp>
        <p:nvSpPr>
          <p:cNvPr id="7" name="Date Placeholder 11"/>
          <p:cNvSpPr>
            <a:spLocks noGrp="1"/>
          </p:cNvSpPr>
          <p:nvPr>
            <p:ph type="dt" sz="half" idx="10"/>
          </p:nvPr>
        </p:nvSpPr>
        <p:spPr/>
        <p:txBody>
          <a:bodyPr/>
          <a:lstStyle>
            <a:lvl1pPr>
              <a:defRPr/>
            </a:lvl1pPr>
          </a:lstStyle>
          <a:p>
            <a:pPr>
              <a:defRPr/>
            </a:pPr>
            <a:fld id="{673A7816-594B-B844-BD34-97FBFB1CC7D3}" type="datetime1">
              <a:rPr lang="en-US"/>
              <a:pPr>
                <a:defRPr/>
              </a:pPr>
              <a:t>1/4/16</a:t>
            </a:fld>
            <a:endParaRPr lang="en-GB"/>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lvl1pPr>
          </a:lstStyle>
          <a:p>
            <a:pPr>
              <a:defRPr/>
            </a:pPr>
            <a:fld id="{29570F36-919C-1D40-A093-F19AC5662599}" type="slidenum">
              <a:rPr lang="en-GB"/>
              <a:pPr>
                <a:defRPr/>
              </a:pPr>
              <a:t>‹#›</a:t>
            </a:fld>
            <a:endParaRPr lang="en-GB"/>
          </a:p>
        </p:txBody>
      </p:sp>
      <p:sp>
        <p:nvSpPr>
          <p:cNvPr id="9" name="Footer Placeholder 13"/>
          <p:cNvSpPr>
            <a:spLocks noGrp="1"/>
          </p:cNvSpPr>
          <p:nvPr>
            <p:ph type="ftr" sz="quarter" idx="12"/>
          </p:nvPr>
        </p:nvSpPr>
        <p:spPr/>
        <p:txBody>
          <a:bodyPr/>
          <a:lstStyle>
            <a:lvl1pPr>
              <a:defRPr/>
            </a:lvl1pPr>
          </a:lstStyle>
          <a:p>
            <a:pPr>
              <a:defRPr/>
            </a:pPr>
            <a:endParaRPr lang="en-GB"/>
          </a:p>
        </p:txBody>
      </p:sp>
    </p:spTree>
    <p:extLst>
      <p:ext uri="{BB962C8B-B14F-4D97-AF65-F5344CB8AC3E}">
        <p14:creationId xmlns:p14="http://schemas.microsoft.com/office/powerpoint/2010/main" val="200831438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7"/>
          <p:cNvSpPr>
            <a:spLocks noGrp="1"/>
          </p:cNvSpPr>
          <p:nvPr>
            <p:ph type="dt" sz="half" idx="10"/>
          </p:nvPr>
        </p:nvSpPr>
        <p:spPr/>
        <p:txBody>
          <a:bodyPr/>
          <a:lstStyle>
            <a:lvl1pPr>
              <a:defRPr/>
            </a:lvl1pPr>
          </a:lstStyle>
          <a:p>
            <a:pPr>
              <a:defRPr/>
            </a:pPr>
            <a:fld id="{B5AFEAAA-BFAE-7E4D-9AFF-9FEDC4A24016}" type="datetime1">
              <a:rPr lang="en-US"/>
              <a:pPr>
                <a:defRPr/>
              </a:pPr>
              <a:t>1/4/16</a:t>
            </a:fld>
            <a:endParaRPr lang="en-GB"/>
          </a:p>
        </p:txBody>
      </p:sp>
      <p:sp>
        <p:nvSpPr>
          <p:cNvPr id="6" name="Slide Number Placeholder 9"/>
          <p:cNvSpPr>
            <a:spLocks noGrp="1"/>
          </p:cNvSpPr>
          <p:nvPr>
            <p:ph type="sldNum" sz="quarter" idx="11"/>
          </p:nvPr>
        </p:nvSpPr>
        <p:spPr/>
        <p:txBody>
          <a:bodyPr/>
          <a:lstStyle>
            <a:lvl1pPr>
              <a:defRPr/>
            </a:lvl1pPr>
          </a:lstStyle>
          <a:p>
            <a:pPr>
              <a:defRPr/>
            </a:pPr>
            <a:fld id="{3103EF07-E04F-DB40-ABFA-2C4386D77F6D}" type="slidenum">
              <a:rPr lang="en-GB"/>
              <a:pPr>
                <a:defRPr/>
              </a:pPr>
              <a:t>‹#›</a:t>
            </a:fld>
            <a:endParaRPr lang="en-GB"/>
          </a:p>
        </p:txBody>
      </p:sp>
      <p:sp>
        <p:nvSpPr>
          <p:cNvPr id="7" name="Footer Placeholder 11"/>
          <p:cNvSpPr>
            <a:spLocks noGrp="1"/>
          </p:cNvSpPr>
          <p:nvPr>
            <p:ph type="ftr" sz="quarter" idx="12"/>
          </p:nvPr>
        </p:nvSpPr>
        <p:spPr/>
        <p:txBody>
          <a:bodyPr rtlCol="0"/>
          <a:lstStyle>
            <a:lvl1pPr>
              <a:defRPr/>
            </a:lvl1pPr>
          </a:lstStyle>
          <a:p>
            <a:pPr>
              <a:defRPr/>
            </a:pPr>
            <a:endParaRPr lang="en-GB"/>
          </a:p>
        </p:txBody>
      </p:sp>
    </p:spTree>
    <p:extLst>
      <p:ext uri="{BB962C8B-B14F-4D97-AF65-F5344CB8AC3E}">
        <p14:creationId xmlns:p14="http://schemas.microsoft.com/office/powerpoint/2010/main" val="3868005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GB"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GB"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GB" smtClean="0"/>
              <a:t>Click to edit Master text styles</a:t>
            </a:r>
          </a:p>
        </p:txBody>
      </p:sp>
      <p:sp>
        <p:nvSpPr>
          <p:cNvPr id="7" name="Date Placeholder 9"/>
          <p:cNvSpPr>
            <a:spLocks noGrp="1"/>
          </p:cNvSpPr>
          <p:nvPr>
            <p:ph type="dt" sz="half" idx="10"/>
          </p:nvPr>
        </p:nvSpPr>
        <p:spPr/>
        <p:txBody>
          <a:bodyPr/>
          <a:lstStyle>
            <a:lvl1pPr>
              <a:defRPr/>
            </a:lvl1pPr>
          </a:lstStyle>
          <a:p>
            <a:pPr>
              <a:defRPr/>
            </a:pPr>
            <a:fld id="{A0AA1325-EAAF-A94D-B802-D16359A837FC}" type="datetime1">
              <a:rPr lang="en-US"/>
              <a:pPr>
                <a:defRPr/>
              </a:pPr>
              <a:t>1/4/16</a:t>
            </a:fld>
            <a:endParaRPr lang="en-GB"/>
          </a:p>
        </p:txBody>
      </p:sp>
      <p:sp>
        <p:nvSpPr>
          <p:cNvPr id="8" name="Slide Number Placeholder 11"/>
          <p:cNvSpPr>
            <a:spLocks noGrp="1"/>
          </p:cNvSpPr>
          <p:nvPr>
            <p:ph type="sldNum" sz="quarter" idx="11"/>
          </p:nvPr>
        </p:nvSpPr>
        <p:spPr/>
        <p:txBody>
          <a:bodyPr/>
          <a:lstStyle>
            <a:lvl1pPr>
              <a:defRPr/>
            </a:lvl1pPr>
          </a:lstStyle>
          <a:p>
            <a:pPr>
              <a:defRPr/>
            </a:pPr>
            <a:fld id="{B1A858DA-B5C9-974C-948B-5C1CCC4A99D3}" type="slidenum">
              <a:rPr lang="en-GB"/>
              <a:pPr>
                <a:defRPr/>
              </a:pPr>
              <a:t>‹#›</a:t>
            </a:fld>
            <a:endParaRPr lang="en-GB"/>
          </a:p>
        </p:txBody>
      </p:sp>
      <p:sp>
        <p:nvSpPr>
          <p:cNvPr id="9" name="Footer Placeholder 13"/>
          <p:cNvSpPr>
            <a:spLocks noGrp="1"/>
          </p:cNvSpPr>
          <p:nvPr>
            <p:ph type="ftr" sz="quarter" idx="12"/>
          </p:nvPr>
        </p:nvSpPr>
        <p:spPr/>
        <p:txBody>
          <a:bodyPr rtlCol="0"/>
          <a:lstStyle>
            <a:lvl1pPr>
              <a:defRPr/>
            </a:lvl1pPr>
          </a:lstStyle>
          <a:p>
            <a:pPr>
              <a:defRPr/>
            </a:pPr>
            <a:endParaRPr lang="en-GB"/>
          </a:p>
        </p:txBody>
      </p:sp>
    </p:spTree>
    <p:extLst>
      <p:ext uri="{BB962C8B-B14F-4D97-AF65-F5344CB8AC3E}">
        <p14:creationId xmlns:p14="http://schemas.microsoft.com/office/powerpoint/2010/main" val="3471802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1C8E9BED-2FA6-154F-850E-0E9BD4175373}" type="datetime1">
              <a:rPr lang="en-US"/>
              <a:pPr>
                <a:defRPr/>
              </a:pPr>
              <a:t>1/4/16</a:t>
            </a:fld>
            <a:endParaRPr lang="en-GB"/>
          </a:p>
        </p:txBody>
      </p:sp>
      <p:sp>
        <p:nvSpPr>
          <p:cNvPr id="4" name="Footer Placeholder 2"/>
          <p:cNvSpPr>
            <a:spLocks noGrp="1"/>
          </p:cNvSpPr>
          <p:nvPr>
            <p:ph type="ftr" sz="quarter" idx="11"/>
          </p:nvPr>
        </p:nvSpPr>
        <p:spPr/>
        <p:txBody>
          <a:bodyPr/>
          <a:lstStyle>
            <a:lvl1pPr>
              <a:defRPr/>
            </a:lvl1pPr>
          </a:lstStyle>
          <a:p>
            <a:pPr>
              <a:defRPr/>
            </a:pPr>
            <a:endParaRPr lang="en-GB"/>
          </a:p>
        </p:txBody>
      </p:sp>
      <p:sp>
        <p:nvSpPr>
          <p:cNvPr id="5" name="Slide Number Placeholder 22"/>
          <p:cNvSpPr>
            <a:spLocks noGrp="1"/>
          </p:cNvSpPr>
          <p:nvPr>
            <p:ph type="sldNum" sz="quarter" idx="12"/>
          </p:nvPr>
        </p:nvSpPr>
        <p:spPr/>
        <p:txBody>
          <a:bodyPr/>
          <a:lstStyle>
            <a:lvl1pPr>
              <a:defRPr/>
            </a:lvl1pPr>
          </a:lstStyle>
          <a:p>
            <a:pPr>
              <a:defRPr/>
            </a:pPr>
            <a:fld id="{CF886B65-ACD5-DD48-8AD2-49C014577072}" type="slidenum">
              <a:rPr lang="en-GB"/>
              <a:pPr>
                <a:defRPr/>
              </a:pPr>
              <a:t>‹#›</a:t>
            </a:fld>
            <a:endParaRPr lang="en-GB" dirty="0"/>
          </a:p>
        </p:txBody>
      </p:sp>
    </p:spTree>
    <p:extLst>
      <p:ext uri="{BB962C8B-B14F-4D97-AF65-F5344CB8AC3E}">
        <p14:creationId xmlns:p14="http://schemas.microsoft.com/office/powerpoint/2010/main" val="2425537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687AA93-320F-6D44-9AE8-D38DB14B86FD}" type="datetime1">
              <a:rPr lang="en-US"/>
              <a:pPr>
                <a:defRPr/>
              </a:pPr>
              <a:t>1/4/16</a:t>
            </a:fld>
            <a:endParaRPr lang="en-GB"/>
          </a:p>
        </p:txBody>
      </p:sp>
      <p:sp>
        <p:nvSpPr>
          <p:cNvPr id="3" name="Footer Placeholder 2"/>
          <p:cNvSpPr>
            <a:spLocks noGrp="1"/>
          </p:cNvSpPr>
          <p:nvPr>
            <p:ph type="ftr" sz="quarter" idx="11"/>
          </p:nvPr>
        </p:nvSpPr>
        <p:spPr/>
        <p:txBody>
          <a:bodyPr/>
          <a:lstStyle>
            <a:lvl1pPr>
              <a:defRPr/>
            </a:lvl1pPr>
          </a:lstStyle>
          <a:p>
            <a:pPr>
              <a:defRPr/>
            </a:pPr>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1CAE7730-8A8D-004F-9A41-71D35715323E}" type="slidenum">
              <a:rPr lang="en-GB"/>
              <a:pPr>
                <a:defRPr/>
              </a:pPr>
              <a:t>‹#›</a:t>
            </a:fld>
            <a:endParaRPr lang="en-GB"/>
          </a:p>
        </p:txBody>
      </p:sp>
    </p:spTree>
    <p:extLst>
      <p:ext uri="{BB962C8B-B14F-4D97-AF65-F5344CB8AC3E}">
        <p14:creationId xmlns:p14="http://schemas.microsoft.com/office/powerpoint/2010/main" val="98700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GB"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GB"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5D0EFA85-E05D-DE48-8B8D-022392561589}" type="datetime1">
              <a:rPr lang="en-US"/>
              <a:pPr>
                <a:defRPr/>
              </a:pPr>
              <a:t>1/4/16</a:t>
            </a:fld>
            <a:endParaRPr lang="en-GB"/>
          </a:p>
        </p:txBody>
      </p:sp>
      <p:sp>
        <p:nvSpPr>
          <p:cNvPr id="6" name="Footer Placeholder 2"/>
          <p:cNvSpPr>
            <a:spLocks noGrp="1"/>
          </p:cNvSpPr>
          <p:nvPr>
            <p:ph type="ftr" sz="quarter" idx="11"/>
          </p:nvPr>
        </p:nvSpPr>
        <p:spPr/>
        <p:txBody>
          <a:bodyPr/>
          <a:lstStyle>
            <a:lvl1pPr>
              <a:defRPr/>
            </a:lvl1pPr>
          </a:lstStyle>
          <a:p>
            <a:pPr>
              <a:defRPr/>
            </a:pPr>
            <a:endParaRPr lang="en-GB"/>
          </a:p>
        </p:txBody>
      </p:sp>
      <p:sp>
        <p:nvSpPr>
          <p:cNvPr id="7" name="Slide Number Placeholder 22"/>
          <p:cNvSpPr>
            <a:spLocks noGrp="1"/>
          </p:cNvSpPr>
          <p:nvPr>
            <p:ph type="sldNum" sz="quarter" idx="12"/>
          </p:nvPr>
        </p:nvSpPr>
        <p:spPr/>
        <p:txBody>
          <a:bodyPr/>
          <a:lstStyle>
            <a:lvl1pPr>
              <a:defRPr/>
            </a:lvl1pPr>
          </a:lstStyle>
          <a:p>
            <a:pPr>
              <a:defRPr/>
            </a:pPr>
            <a:fld id="{5D94D0D9-2E53-FD48-A704-1C675485C5DA}" type="slidenum">
              <a:rPr lang="en-GB"/>
              <a:pPr>
                <a:defRPr/>
              </a:pPr>
              <a:t>‹#›</a:t>
            </a:fld>
            <a:endParaRPr lang="en-GB" dirty="0"/>
          </a:p>
        </p:txBody>
      </p:sp>
    </p:spTree>
    <p:extLst>
      <p:ext uri="{BB962C8B-B14F-4D97-AF65-F5344CB8AC3E}">
        <p14:creationId xmlns:p14="http://schemas.microsoft.com/office/powerpoint/2010/main" val="3909054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GB"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GB"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GB"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a:lstStyle>
            <a:lvl1pPr>
              <a:defRPr/>
            </a:lvl1pPr>
          </a:lstStyle>
          <a:p>
            <a:pPr>
              <a:defRPr/>
            </a:pPr>
            <a:fld id="{878852C8-8C0E-4947-ABDD-F4D934ED5277}" type="datetime1">
              <a:rPr lang="en-US"/>
              <a:pPr>
                <a:defRPr/>
              </a:pPr>
              <a:t>1/4/16</a:t>
            </a:fld>
            <a:endParaRPr lang="en-GB"/>
          </a:p>
        </p:txBody>
      </p:sp>
      <p:sp>
        <p:nvSpPr>
          <p:cNvPr id="10" name="Slide Number Placeholder 12"/>
          <p:cNvSpPr>
            <a:spLocks noGrp="1"/>
          </p:cNvSpPr>
          <p:nvPr>
            <p:ph type="sldNum" sz="quarter" idx="11"/>
          </p:nvPr>
        </p:nvSpPr>
        <p:spPr>
          <a:xfrm>
            <a:off x="0" y="4667250"/>
            <a:ext cx="1447800" cy="663575"/>
          </a:xfrm>
        </p:spPr>
        <p:txBody>
          <a:bodyPr/>
          <a:lstStyle>
            <a:lvl1pPr>
              <a:defRPr sz="2800"/>
            </a:lvl1pPr>
          </a:lstStyle>
          <a:p>
            <a:pPr>
              <a:defRPr/>
            </a:pPr>
            <a:fld id="{9E233D85-758D-1A40-809C-E1849999637D}" type="slidenum">
              <a:rPr lang="en-GB"/>
              <a:pPr>
                <a:defRPr/>
              </a:pPr>
              <a:t>‹#›</a:t>
            </a:fld>
            <a:endParaRPr lang="en-GB"/>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GB"/>
          </a:p>
        </p:txBody>
      </p:sp>
    </p:spTree>
    <p:extLst>
      <p:ext uri="{BB962C8B-B14F-4D97-AF65-F5344CB8AC3E}">
        <p14:creationId xmlns:p14="http://schemas.microsoft.com/office/powerpoint/2010/main" val="199560032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027" name="Text Placeholder 12"/>
          <p:cNvSpPr>
            <a:spLocks noGrp="1"/>
          </p:cNvSpPr>
          <p:nvPr>
            <p:ph type="body" idx="1"/>
          </p:nvPr>
        </p:nvSpPr>
        <p:spPr bwMode="auto">
          <a:xfrm>
            <a:off x="612775" y="1268413"/>
            <a:ext cx="81534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tx2"/>
                </a:solidFill>
                <a:latin typeface="Tw Cen MT" charset="0"/>
              </a:defRPr>
            </a:lvl1pPr>
          </a:lstStyle>
          <a:p>
            <a:pPr>
              <a:defRPr/>
            </a:pPr>
            <a:fld id="{9603A021-ECE1-844F-861F-1604F7A2A418}" type="datetime1">
              <a:rPr lang="en-US"/>
              <a:pPr>
                <a:defRPr/>
              </a:pPr>
              <a:t>1/4/16</a:t>
            </a:fld>
            <a:endParaRPr lang="en-GB"/>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ea typeface="+mn-ea"/>
                <a:cs typeface="+mn-cs"/>
              </a:defRPr>
            </a:lvl1pPr>
          </a:lstStyle>
          <a:p>
            <a:pPr>
              <a:defRPr/>
            </a:pPr>
            <a:endParaRPr lang="en-GB"/>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11113" y="98107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98107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981075"/>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sz="1400" b="1">
                <a:solidFill>
                  <a:srgbClr val="FFFFFF"/>
                </a:solidFill>
                <a:latin typeface="Tw Cen MT" charset="0"/>
              </a:defRPr>
            </a:lvl1pPr>
          </a:lstStyle>
          <a:p>
            <a:pPr>
              <a:defRPr/>
            </a:pPr>
            <a:fld id="{B99432E8-915F-0945-AC8F-35620EAB24D5}"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719" r:id="rId1"/>
    <p:sldLayoutId id="2147483715" r:id="rId2"/>
    <p:sldLayoutId id="2147483720" r:id="rId3"/>
    <p:sldLayoutId id="2147483721" r:id="rId4"/>
    <p:sldLayoutId id="2147483722" r:id="rId5"/>
    <p:sldLayoutId id="2147483716" r:id="rId6"/>
    <p:sldLayoutId id="2147483723" r:id="rId7"/>
    <p:sldLayoutId id="2147483717" r:id="rId8"/>
    <p:sldLayoutId id="2147483724" r:id="rId9"/>
    <p:sldLayoutId id="2147483718" r:id="rId10"/>
    <p:sldLayoutId id="2147483725" r:id="rId11"/>
  </p:sldLayoutIdLst>
  <p:txStyles>
    <p:titleStyle>
      <a:lvl1pPr algn="l" rtl="0" eaLnBrk="0" fontAlgn="base" hangingPunct="0">
        <a:spcBef>
          <a:spcPct val="0"/>
        </a:spcBef>
        <a:spcAft>
          <a:spcPct val="0"/>
        </a:spcAft>
        <a:defRPr sz="4400" kern="1200">
          <a:solidFill>
            <a:schemeClr val="tx2"/>
          </a:solidFill>
          <a:latin typeface="+mj-lt"/>
          <a:ea typeface="ＭＳ Ｐゴシック" pitchFamily="-109" charset="-128"/>
          <a:cs typeface="ＭＳ Ｐゴシック" pitchFamily="-109" charset="-128"/>
        </a:defRPr>
      </a:lvl1pPr>
      <a:lvl2pPr algn="l" rtl="0" eaLnBrk="0" fontAlgn="base" hangingPunct="0">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2pPr>
      <a:lvl3pPr algn="l" rtl="0" eaLnBrk="0" fontAlgn="base" hangingPunct="0">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3pPr>
      <a:lvl4pPr algn="l" rtl="0" eaLnBrk="0" fontAlgn="base" hangingPunct="0">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4pPr>
      <a:lvl5pPr algn="l" rtl="0" eaLnBrk="0" fontAlgn="base" hangingPunct="0">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5pPr>
      <a:lvl6pPr marL="457200" algn="l" rtl="0" eaLnBrk="1" fontAlgn="base" hangingPunct="1">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6pPr>
      <a:lvl7pPr marL="914400" algn="l" rtl="0" eaLnBrk="1" fontAlgn="base" hangingPunct="1">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7pPr>
      <a:lvl8pPr marL="1371600" algn="l" rtl="0" eaLnBrk="1" fontAlgn="base" hangingPunct="1">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8pPr>
      <a:lvl9pPr marL="1828800" algn="l" rtl="0" eaLnBrk="1" fontAlgn="base" hangingPunct="1">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9pPr>
    </p:titleStyle>
    <p:bodyStyle>
      <a:lvl1pPr marL="319088" indent="-319088" algn="l" rtl="0" eaLnBrk="0" fontAlgn="base" hangingPunct="0">
        <a:spcBef>
          <a:spcPts val="700"/>
        </a:spcBef>
        <a:spcAft>
          <a:spcPct val="0"/>
        </a:spcAft>
        <a:buClr>
          <a:schemeClr val="accent2"/>
        </a:buClr>
        <a:buSzPct val="60000"/>
        <a:buFont typeface="Wingdings" charset="0"/>
        <a:buChar char=""/>
        <a:defRPr sz="2900" kern="1200">
          <a:solidFill>
            <a:schemeClr val="tx1"/>
          </a:solidFill>
          <a:latin typeface="+mn-lt"/>
          <a:ea typeface="ＭＳ Ｐゴシック" pitchFamily="-109" charset="-128"/>
          <a:cs typeface="ＭＳ Ｐゴシック" pitchFamily="-109" charset="-128"/>
        </a:defRPr>
      </a:lvl1pPr>
      <a:lvl2pPr marL="639763" indent="-273050" algn="l" rtl="0" eaLnBrk="0" fontAlgn="base" hangingPunct="0">
        <a:spcBef>
          <a:spcPts val="550"/>
        </a:spcBef>
        <a:spcAft>
          <a:spcPct val="0"/>
        </a:spcAft>
        <a:buClr>
          <a:schemeClr val="accent1"/>
        </a:buClr>
        <a:buSzPct val="70000"/>
        <a:buFont typeface="Wingdings 2" charset="0"/>
        <a:buChar char=""/>
        <a:defRPr sz="2600" kern="1200">
          <a:solidFill>
            <a:schemeClr val="tx1"/>
          </a:solidFill>
          <a:latin typeface="+mn-lt"/>
          <a:ea typeface="ＭＳ Ｐゴシック" pitchFamily="-109" charset="-128"/>
          <a:cs typeface="+mn-cs"/>
        </a:defRPr>
      </a:lvl2pPr>
      <a:lvl3pPr marL="914400" indent="-228600" algn="l" rtl="0" eaLnBrk="0" fontAlgn="base" hangingPunct="0">
        <a:spcBef>
          <a:spcPts val="500"/>
        </a:spcBef>
        <a:spcAft>
          <a:spcPct val="0"/>
        </a:spcAft>
        <a:buClr>
          <a:schemeClr val="accent2"/>
        </a:buClr>
        <a:buSzPct val="75000"/>
        <a:buFont typeface="Wingdings" charset="0"/>
        <a:buChar char=""/>
        <a:defRPr sz="2300" kern="1200">
          <a:solidFill>
            <a:schemeClr val="tx1"/>
          </a:solidFill>
          <a:latin typeface="+mn-lt"/>
          <a:ea typeface="ＭＳ Ｐゴシック" pitchFamily="-109" charset="-128"/>
          <a:cs typeface="+mn-cs"/>
        </a:defRPr>
      </a:lvl3pPr>
      <a:lvl4pPr marL="1371600" indent="-228600" algn="l" rtl="0" eaLnBrk="0" fontAlgn="base" hangingPunct="0">
        <a:spcBef>
          <a:spcPts val="400"/>
        </a:spcBef>
        <a:spcAft>
          <a:spcPct val="0"/>
        </a:spcAft>
        <a:buClr>
          <a:srgbClr val="A5AB81"/>
        </a:buClr>
        <a:buSzPct val="75000"/>
        <a:buFont typeface="Wingdings" charset="0"/>
        <a:buChar char=""/>
        <a:defRPr sz="2000" kern="1200">
          <a:solidFill>
            <a:schemeClr val="tx1"/>
          </a:solidFill>
          <a:latin typeface="+mn-lt"/>
          <a:ea typeface="ＭＳ Ｐゴシック" pitchFamily="-109" charset="-128"/>
          <a:cs typeface="+mn-cs"/>
        </a:defRPr>
      </a:lvl4pPr>
      <a:lvl5pPr marL="1828800" indent="-228600" algn="l" rtl="0" eaLnBrk="0" fontAlgn="base" hangingPunct="0">
        <a:spcBef>
          <a:spcPts val="400"/>
        </a:spcBef>
        <a:spcAft>
          <a:spcPct val="0"/>
        </a:spcAft>
        <a:buClr>
          <a:srgbClr val="D8B25C"/>
        </a:buClr>
        <a:buSzPct val="65000"/>
        <a:buFont typeface="Wingdings" charset="0"/>
        <a:buChar char=""/>
        <a:defRPr sz="2000" kern="1200">
          <a:solidFill>
            <a:schemeClr val="tx1"/>
          </a:solidFill>
          <a:latin typeface="+mn-lt"/>
          <a:ea typeface="ＭＳ Ｐゴシック" pitchFamily="-109" charset="-128"/>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Placeholder 4"/>
          <p:cNvSpPr>
            <a:spLocks noGrp="1"/>
          </p:cNvSpPr>
          <p:nvPr>
            <p:ph type="body" idx="1"/>
          </p:nvPr>
        </p:nvSpPr>
        <p:spPr/>
        <p:txBody>
          <a:bodyPr/>
          <a:lstStyle/>
          <a:p>
            <a:pPr eaLnBrk="1" hangingPunct="1"/>
            <a:endParaRPr lang="en-US">
              <a:latin typeface="Tw Cen MT" charset="0"/>
              <a:ea typeface="ＭＳ Ｐゴシック" charset="0"/>
              <a:cs typeface="ＭＳ Ｐゴシック" charset="0"/>
            </a:endParaRPr>
          </a:p>
        </p:txBody>
      </p:sp>
      <p:sp>
        <p:nvSpPr>
          <p:cNvPr id="14338" name="Title 3"/>
          <p:cNvSpPr>
            <a:spLocks noGrp="1"/>
          </p:cNvSpPr>
          <p:nvPr>
            <p:ph type="title"/>
          </p:nvPr>
        </p:nvSpPr>
        <p:spPr/>
        <p:txBody>
          <a:bodyPr/>
          <a:lstStyle/>
          <a:p>
            <a:pPr eaLnBrk="1" hangingPunct="1"/>
            <a:r>
              <a:rPr lang="en-US" sz="2900" cap="none">
                <a:latin typeface="Tw Cen MT" charset="0"/>
                <a:ea typeface="ＭＳ Ｐゴシック" charset="0"/>
                <a:cs typeface="ＭＳ Ｐゴシック" charset="0"/>
              </a:rPr>
              <a:t>Time Manipulation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Grp="1" noChangeArrowheads="1"/>
          </p:cNvSpPr>
          <p:nvPr>
            <p:ph type="title" idx="4294967295"/>
          </p:nvPr>
        </p:nvSpPr>
        <p:spPr>
          <a:xfrm>
            <a:off x="457200" y="152400"/>
            <a:ext cx="8229600" cy="755650"/>
          </a:xfrm>
        </p:spPr>
        <p:txBody>
          <a:bodyPr anchor="t"/>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3366FF"/>
                </a:solidFill>
                <a:latin typeface="Arial" charset="0"/>
                <a:ea typeface="ＭＳ Ｐゴシック" charset="0"/>
                <a:cs typeface="Arial" charset="0"/>
              </a:rPr>
              <a:t>Time Warp </a:t>
            </a:r>
            <a:r>
              <a:rPr lang="en-US">
                <a:latin typeface="Arial" charset="0"/>
                <a:ea typeface="ＭＳ Ｐゴシック" charset="0"/>
                <a:cs typeface="Arial" charset="0"/>
              </a:rPr>
              <a:t>Shortcomings</a:t>
            </a:r>
            <a:br>
              <a:rPr lang="en-US">
                <a:latin typeface="Arial" charset="0"/>
                <a:ea typeface="ＭＳ Ｐゴシック" charset="0"/>
                <a:cs typeface="Arial" charset="0"/>
              </a:rPr>
            </a:br>
            <a:r>
              <a:rPr lang="en-US" sz="3600">
                <a:solidFill>
                  <a:srgbClr val="FFFFFF"/>
                </a:solidFill>
                <a:latin typeface="Arial" charset="0"/>
                <a:ea typeface="ＭＳ Ｐゴシック" charset="0"/>
                <a:cs typeface="Arial" charset="0"/>
              </a:rPr>
              <a:t> </a:t>
            </a:r>
          </a:p>
        </p:txBody>
      </p:sp>
      <p:sp>
        <p:nvSpPr>
          <p:cNvPr id="46082" name="Rectangle 2"/>
          <p:cNvSpPr>
            <a:spLocks noGrp="1" noChangeArrowheads="1"/>
          </p:cNvSpPr>
          <p:nvPr>
            <p:ph type="body" idx="4294967295"/>
          </p:nvPr>
        </p:nvSpPr>
        <p:spPr>
          <a:xfrm>
            <a:off x="457200" y="1295400"/>
            <a:ext cx="8229600" cy="4579938"/>
          </a:xfrm>
        </p:spPr>
        <p:txBody>
          <a:bodyPr/>
          <a:lstStyle/>
          <a:p>
            <a:pPr marL="746125" lvl="1" indent="-342900">
              <a:spcBef>
                <a:spcPts val="500"/>
              </a:spcBef>
              <a:buClr>
                <a:srgbClr val="0000FF"/>
              </a:buClr>
              <a:buSzPct val="7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400">
                <a:latin typeface="Arial" charset="0"/>
                <a:ea typeface="ＭＳ Ｐゴシック" charset="0"/>
                <a:cs typeface="Arial" charset="0"/>
              </a:rPr>
              <a:t>Disruptive gameplay</a:t>
            </a:r>
          </a:p>
          <a:p>
            <a:pPr marL="1020763" lvl="2" indent="-342900">
              <a:buClr>
                <a:srgbClr val="0000FF"/>
              </a:buClr>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000">
                <a:latin typeface="Arial" charset="0"/>
                <a:ea typeface="ＭＳ Ｐゴシック" charset="0"/>
                <a:cs typeface="Arial" charset="0"/>
              </a:rPr>
              <a:t>Suppose a player places the cross-hairs of a gun on an opponent and ﬁres. But message was delayed.</a:t>
            </a:r>
          </a:p>
          <a:p>
            <a:pPr marL="1020763" lvl="2" indent="-342900">
              <a:buClr>
                <a:srgbClr val="0000FF"/>
              </a:buClr>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000">
                <a:latin typeface="Arial" charset="0"/>
                <a:ea typeface="ＭＳ Ｐゴシック" charset="0"/>
                <a:cs typeface="Arial" charset="0"/>
              </a:rPr>
              <a:t>In the meantime the opponent moved, perhaps even around a corner and out of sight. </a:t>
            </a:r>
          </a:p>
          <a:p>
            <a:pPr marL="1020763" lvl="2" indent="-342900">
              <a:buClr>
                <a:srgbClr val="0000FF"/>
              </a:buClr>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000">
                <a:latin typeface="Arial" charset="0"/>
                <a:ea typeface="ＭＳ Ｐゴシック" charset="0"/>
                <a:cs typeface="Arial" charset="0"/>
              </a:rPr>
              <a:t>The server, using time warp, will ultimately determine this is a “hit”. </a:t>
            </a:r>
          </a:p>
          <a:p>
            <a:pPr marL="1020763" lvl="2" indent="-342900">
              <a:buClr>
                <a:srgbClr val="0000FF"/>
              </a:buClr>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000">
                <a:solidFill>
                  <a:srgbClr val="FF0000"/>
                </a:solidFill>
                <a:latin typeface="Arial" charset="0"/>
                <a:ea typeface="ＭＳ Ｐゴシック" charset="0"/>
                <a:cs typeface="Arial" charset="0"/>
              </a:rPr>
              <a:t>Inconsistency: </a:t>
            </a:r>
            <a:r>
              <a:rPr lang="en-US" sz="2000">
                <a:latin typeface="Arial" charset="0"/>
                <a:ea typeface="ＭＳ Ｐゴシック" charset="0"/>
                <a:cs typeface="Arial" charset="0"/>
              </a:rPr>
              <a:t>It will seem to the opponent that the bullets actually went around the corner!!!!!</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Grp="1" noChangeArrowheads="1"/>
          </p:cNvSpPr>
          <p:nvPr>
            <p:ph type="title" idx="4294967295"/>
          </p:nvPr>
        </p:nvSpPr>
        <p:spPr>
          <a:xfrm>
            <a:off x="468313" y="260350"/>
            <a:ext cx="8229600" cy="806450"/>
          </a:xfrm>
        </p:spPr>
        <p:txBody>
          <a:bodyPr anchor="t"/>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3366FF"/>
                </a:solidFill>
                <a:latin typeface="Arial" charset="0"/>
                <a:ea typeface="ＭＳ Ｐゴシック" charset="0"/>
                <a:cs typeface="Arial" charset="0"/>
              </a:rPr>
              <a:t>Time Warp contd</a:t>
            </a:r>
          </a:p>
        </p:txBody>
      </p:sp>
      <p:sp>
        <p:nvSpPr>
          <p:cNvPr id="33795" name="Rectangle 2"/>
          <p:cNvSpPr>
            <a:spLocks noGrp="1" noChangeArrowheads="1"/>
          </p:cNvSpPr>
          <p:nvPr>
            <p:ph type="body" idx="4294967295"/>
          </p:nvPr>
        </p:nvSpPr>
        <p:spPr>
          <a:xfrm>
            <a:off x="457200" y="1196975"/>
            <a:ext cx="8229600" cy="5370513"/>
          </a:xfrm>
        </p:spPr>
        <p:txBody>
          <a:bodyPr/>
          <a:lstStyle/>
          <a:p>
            <a:pPr eaLnBrk="1" hangingPunct="1">
              <a:buClr>
                <a:srgbClr val="3366FF"/>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400" dirty="0">
                <a:latin typeface="Arial" charset="0"/>
                <a:cs typeface="Arial" charset="0"/>
              </a:rPr>
              <a:t>General Algorithm for the Server:</a:t>
            </a:r>
          </a:p>
          <a:p>
            <a:pPr marL="984249" lvl="2" indent="-342900" eaLnBrk="1" hangingPunct="1">
              <a:spcBef>
                <a:spcPts val="550"/>
              </a:spcBef>
              <a:buClr>
                <a:srgbClr val="3366FF"/>
              </a:buClr>
              <a:buSzPct val="7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000" dirty="0">
                <a:latin typeface="Arial" charset="0"/>
                <a:cs typeface="Arial" charset="0"/>
              </a:rPr>
              <a:t>Receive packet from client</a:t>
            </a:r>
          </a:p>
          <a:p>
            <a:pPr marL="984249" lvl="2" indent="-342900" eaLnBrk="1" hangingPunct="1">
              <a:spcBef>
                <a:spcPts val="550"/>
              </a:spcBef>
              <a:buClr>
                <a:srgbClr val="3366FF"/>
              </a:buClr>
              <a:buSzPct val="7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000" dirty="0">
                <a:latin typeface="Arial" charset="0"/>
                <a:cs typeface="Arial" charset="0"/>
              </a:rPr>
              <a:t>Extract information (user input)</a:t>
            </a:r>
          </a:p>
          <a:p>
            <a:pPr marL="984249" lvl="2" indent="-342900" eaLnBrk="1" hangingPunct="1">
              <a:spcBef>
                <a:spcPts val="550"/>
              </a:spcBef>
              <a:buClr>
                <a:srgbClr val="3366FF"/>
              </a:buClr>
              <a:buSzPct val="7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000" dirty="0">
                <a:latin typeface="Arial" charset="0"/>
                <a:cs typeface="Arial" charset="0"/>
              </a:rPr>
              <a:t>Elapsed time = current time – latency to client</a:t>
            </a:r>
          </a:p>
          <a:p>
            <a:pPr marL="984249" lvl="2" indent="-342900" eaLnBrk="1" hangingPunct="1">
              <a:spcBef>
                <a:spcPts val="550"/>
              </a:spcBef>
              <a:buClr>
                <a:srgbClr val="3366FF"/>
              </a:buClr>
              <a:buSzPct val="7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000" dirty="0">
                <a:latin typeface="Arial" charset="0"/>
                <a:cs typeface="Arial" charset="0"/>
              </a:rPr>
              <a:t>Rollback all events in reverse order to current time – elapsed time</a:t>
            </a:r>
          </a:p>
          <a:p>
            <a:pPr marL="984249" lvl="2" indent="-342900" eaLnBrk="1" hangingPunct="1">
              <a:spcBef>
                <a:spcPts val="550"/>
              </a:spcBef>
              <a:buClr>
                <a:srgbClr val="3366FF"/>
              </a:buClr>
              <a:buSzPct val="7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000" dirty="0">
                <a:latin typeface="Arial" charset="0"/>
                <a:cs typeface="Arial" charset="0"/>
              </a:rPr>
              <a:t>Execute user command</a:t>
            </a:r>
          </a:p>
          <a:p>
            <a:pPr marL="984249" lvl="2" indent="-342900" eaLnBrk="1" hangingPunct="1">
              <a:spcBef>
                <a:spcPts val="550"/>
              </a:spcBef>
              <a:buClr>
                <a:srgbClr val="3366FF"/>
              </a:buClr>
              <a:buSzPct val="7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000" dirty="0">
                <a:latin typeface="Arial" charset="0"/>
                <a:cs typeface="Arial" charset="0"/>
              </a:rPr>
              <a:t>Repeat all events in order, updating any </a:t>
            </a:r>
            <a:r>
              <a:rPr lang="en-US" sz="2000" dirty="0" smtClean="0">
                <a:latin typeface="Arial" charset="0"/>
                <a:cs typeface="Arial" charset="0"/>
              </a:rPr>
              <a:t>clients that are </a:t>
            </a:r>
            <a:r>
              <a:rPr lang="en-US" sz="2000" dirty="0">
                <a:latin typeface="Arial" charset="0"/>
                <a:cs typeface="Arial" charset="0"/>
              </a:rPr>
              <a:t>affected</a:t>
            </a:r>
          </a:p>
          <a:p>
            <a:pPr marL="984249" lvl="2" indent="-342900" eaLnBrk="1" hangingPunct="1">
              <a:spcBef>
                <a:spcPts val="550"/>
              </a:spcBef>
              <a:buClr>
                <a:srgbClr val="3366FF"/>
              </a:buClr>
              <a:buSzPct val="7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000" dirty="0" smtClean="0">
                <a:latin typeface="Arial" charset="0"/>
                <a:cs typeface="Arial" charset="0"/>
              </a:rPr>
              <a:t>Repeat</a:t>
            </a:r>
          </a:p>
          <a:p>
            <a:pPr marL="388937" indent="-342900" eaLnBrk="1" hangingPunct="1">
              <a:buClr>
                <a:srgbClr val="3366FF"/>
              </a:buClr>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400" dirty="0" smtClean="0">
                <a:latin typeface="Arial" charset="0"/>
                <a:cs typeface="Arial" charset="0"/>
              </a:rPr>
              <a:t>For Time Warp it is critical to have an accurate measurement of the latency between a client and a server so that the game time can be rolled back the exact amount of time.</a:t>
            </a:r>
          </a:p>
          <a:p>
            <a:pPr marL="709612" lvl="1" indent="-342900" eaLnBrk="1" hangingPunct="1">
              <a:buClr>
                <a:srgbClr val="3366FF"/>
              </a:buClr>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en-US" sz="2400" dirty="0">
              <a:latin typeface="Arial" charset="0"/>
              <a:cs typeface="Arial" charset="0"/>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4"/>
          <p:cNvSpPr>
            <a:spLocks noGrp="1"/>
          </p:cNvSpPr>
          <p:nvPr>
            <p:ph type="body" idx="1"/>
          </p:nvPr>
        </p:nvSpPr>
        <p:spPr/>
        <p:txBody>
          <a:bodyPr/>
          <a:lstStyle/>
          <a:p>
            <a:pPr eaLnBrk="1" hangingPunct="1"/>
            <a:endParaRPr lang="en-US">
              <a:latin typeface="Tw Cen MT" charset="0"/>
              <a:ea typeface="ＭＳ Ｐゴシック" charset="0"/>
              <a:cs typeface="ＭＳ Ｐゴシック" charset="0"/>
            </a:endParaRPr>
          </a:p>
        </p:txBody>
      </p:sp>
      <p:sp>
        <p:nvSpPr>
          <p:cNvPr id="15362" name="Title 3"/>
          <p:cNvSpPr>
            <a:spLocks noGrp="1"/>
          </p:cNvSpPr>
          <p:nvPr>
            <p:ph type="title"/>
          </p:nvPr>
        </p:nvSpPr>
        <p:spPr/>
        <p:txBody>
          <a:bodyPr/>
          <a:lstStyle/>
          <a:p>
            <a:pPr eaLnBrk="1" hangingPunct="1"/>
            <a:r>
              <a:rPr lang="en-US" sz="2900" cap="none">
                <a:latin typeface="Tw Cen MT" charset="0"/>
                <a:ea typeface="ＭＳ Ｐゴシック" charset="0"/>
                <a:cs typeface="ＭＳ Ｐゴシック" charset="0"/>
              </a:rPr>
              <a:t>INTERPOLATION, PLAYOUT DELAYS AND LOCAL LAG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3"/>
          <p:cNvSpPr>
            <a:spLocks noGrp="1"/>
          </p:cNvSpPr>
          <p:nvPr>
            <p:ph type="title"/>
          </p:nvPr>
        </p:nvSpPr>
        <p:spPr>
          <a:xfrm>
            <a:off x="612775" y="228600"/>
            <a:ext cx="8153400" cy="752475"/>
          </a:xfrm>
        </p:spPr>
        <p:txBody>
          <a:bodyPr/>
          <a:lstStyle/>
          <a:p>
            <a:r>
              <a:rPr lang="en-US">
                <a:solidFill>
                  <a:srgbClr val="3366FF"/>
                </a:solidFill>
                <a:latin typeface="Tw Cen MT" charset="0"/>
                <a:ea typeface="ＭＳ Ｐゴシック" charset="0"/>
                <a:cs typeface="ＭＳ Ｐゴシック" charset="0"/>
              </a:rPr>
              <a:t>Interpolation</a:t>
            </a:r>
          </a:p>
        </p:txBody>
      </p:sp>
      <p:sp>
        <p:nvSpPr>
          <p:cNvPr id="48130" name="Content Placeholder 4"/>
          <p:cNvSpPr>
            <a:spLocks noGrp="1"/>
          </p:cNvSpPr>
          <p:nvPr>
            <p:ph sz="quarter" idx="1"/>
          </p:nvPr>
        </p:nvSpPr>
        <p:spPr>
          <a:xfrm>
            <a:off x="612775" y="1600200"/>
            <a:ext cx="8153400" cy="4495800"/>
          </a:xfrm>
        </p:spPr>
        <p:txBody>
          <a:bodyPr/>
          <a:lstStyle/>
          <a:p>
            <a:r>
              <a:rPr lang="en-US">
                <a:latin typeface="Tw Cen MT" charset="0"/>
                <a:ea typeface="ＭＳ Ｐゴシック" charset="0"/>
                <a:cs typeface="ＭＳ Ｐゴシック" charset="0"/>
              </a:rPr>
              <a:t>Extrapolation is tricky, so why not just interpolate?</a:t>
            </a:r>
          </a:p>
          <a:p>
            <a:r>
              <a:rPr lang="en-US">
                <a:latin typeface="Tw Cen MT" charset="0"/>
                <a:ea typeface="ＭＳ Ｐゴシック" charset="0"/>
                <a:cs typeface="ＭＳ Ｐゴシック" charset="0"/>
              </a:rPr>
              <a:t>Just delay all received information until there are two messages, and </a:t>
            </a:r>
            <a:r>
              <a:rPr lang="en-US">
                <a:solidFill>
                  <a:srgbClr val="FF0000"/>
                </a:solidFill>
                <a:latin typeface="Tw Cen MT" charset="0"/>
                <a:ea typeface="ＭＳ Ｐゴシック" charset="0"/>
                <a:cs typeface="ＭＳ Ｐゴシック" charset="0"/>
              </a:rPr>
              <a:t>interpolate</a:t>
            </a:r>
            <a:r>
              <a:rPr lang="en-US">
                <a:latin typeface="Tw Cen MT" charset="0"/>
                <a:ea typeface="ＭＳ Ｐゴシック" charset="0"/>
                <a:cs typeface="ＭＳ Ｐゴシック" charset="0"/>
              </a:rPr>
              <a:t> between them</a:t>
            </a:r>
          </a:p>
          <a:p>
            <a:r>
              <a:rPr lang="en-US">
                <a:latin typeface="Tw Cen MT" charset="0"/>
                <a:ea typeface="ＭＳ Ｐゴシック" charset="0"/>
                <a:cs typeface="ＭＳ Ｐゴシック" charset="0"/>
              </a:rPr>
              <a:t>Only </a:t>
            </a:r>
            <a:r>
              <a:rPr lang="en-US">
                <a:solidFill>
                  <a:srgbClr val="FF0000"/>
                </a:solidFill>
                <a:latin typeface="Tw Cen MT" charset="0"/>
                <a:ea typeface="ＭＳ Ｐゴシック" charset="0"/>
                <a:cs typeface="ＭＳ Ｐゴシック" charset="0"/>
              </a:rPr>
              <a:t>adds delay</a:t>
            </a:r>
            <a:r>
              <a:rPr lang="en-US">
                <a:latin typeface="Tw Cen MT" charset="0"/>
                <a:ea typeface="ＭＳ Ｐゴシック" charset="0"/>
                <a:cs typeface="ＭＳ Ｐゴシック" charset="0"/>
              </a:rPr>
              <a:t> equal to the time between sending packets</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4" name="Straight Connector 163"/>
          <p:cNvCxnSpPr/>
          <p:nvPr/>
        </p:nvCxnSpPr>
        <p:spPr>
          <a:xfrm>
            <a:off x="6884988" y="4449763"/>
            <a:ext cx="333375" cy="228600"/>
          </a:xfrm>
          <a:prstGeom prst="line">
            <a:avLst/>
          </a:prstGeom>
          <a:ln w="22225">
            <a:headEnd type="none"/>
            <a:tailEnd type="arrow"/>
          </a:ln>
        </p:spPr>
        <p:style>
          <a:lnRef idx="1">
            <a:schemeClr val="accent1"/>
          </a:lnRef>
          <a:fillRef idx="0">
            <a:schemeClr val="accent1"/>
          </a:fillRef>
          <a:effectRef idx="0">
            <a:schemeClr val="accent1"/>
          </a:effectRef>
          <a:fontRef idx="minor">
            <a:schemeClr val="tx1"/>
          </a:fontRef>
        </p:style>
      </p:cxnSp>
      <p:sp>
        <p:nvSpPr>
          <p:cNvPr id="16386" name="TextBox 3"/>
          <p:cNvSpPr txBox="1">
            <a:spLocks noChangeArrowheads="1"/>
          </p:cNvSpPr>
          <p:nvPr/>
        </p:nvSpPr>
        <p:spPr bwMode="auto">
          <a:xfrm>
            <a:off x="1655763" y="6477000"/>
            <a:ext cx="12366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800">
                <a:latin typeface="Calibri" charset="0"/>
              </a:rPr>
              <a:t>Sender</a:t>
            </a:r>
          </a:p>
        </p:txBody>
      </p:sp>
      <p:sp>
        <p:nvSpPr>
          <p:cNvPr id="16387" name="TextBox 16"/>
          <p:cNvSpPr txBox="1">
            <a:spLocks noChangeArrowheads="1"/>
          </p:cNvSpPr>
          <p:nvPr/>
        </p:nvSpPr>
        <p:spPr bwMode="auto">
          <a:xfrm>
            <a:off x="4633913" y="6477000"/>
            <a:ext cx="12366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800">
                <a:latin typeface="Calibri" charset="0"/>
              </a:rPr>
              <a:t>Receiver</a:t>
            </a:r>
          </a:p>
        </p:txBody>
      </p:sp>
      <p:grpSp>
        <p:nvGrpSpPr>
          <p:cNvPr id="16388" name="Group 76"/>
          <p:cNvGrpSpPr>
            <a:grpSpLocks/>
          </p:cNvGrpSpPr>
          <p:nvPr/>
        </p:nvGrpSpPr>
        <p:grpSpPr bwMode="auto">
          <a:xfrm>
            <a:off x="3117850" y="1860550"/>
            <a:ext cx="180975" cy="4270375"/>
            <a:chOff x="3143240" y="857232"/>
            <a:chExt cx="231092" cy="5429288"/>
          </a:xfrm>
        </p:grpSpPr>
        <p:cxnSp>
          <p:nvCxnSpPr>
            <p:cNvPr id="5" name="Straight Connector 4"/>
            <p:cNvCxnSpPr/>
            <p:nvPr/>
          </p:nvCxnSpPr>
          <p:spPr>
            <a:xfrm rot="16200000" flipH="1">
              <a:off x="558331" y="3559714"/>
              <a:ext cx="5429288" cy="24325"/>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143240" y="3571877"/>
              <a:ext cx="212849"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161485" y="4857548"/>
              <a:ext cx="2128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61485" y="6143220"/>
              <a:ext cx="2128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143240" y="1000534"/>
              <a:ext cx="212849"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143240" y="2286204"/>
              <a:ext cx="212849"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grpSp>
      <p:cxnSp>
        <p:nvCxnSpPr>
          <p:cNvPr id="26" name="Straight Arrow Connector 25"/>
          <p:cNvCxnSpPr/>
          <p:nvPr/>
        </p:nvCxnSpPr>
        <p:spPr>
          <a:xfrm>
            <a:off x="3228975" y="1973263"/>
            <a:ext cx="1181100" cy="842962"/>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grpSp>
        <p:nvGrpSpPr>
          <p:cNvPr id="16390" name="Group 77"/>
          <p:cNvGrpSpPr>
            <a:grpSpLocks/>
          </p:cNvGrpSpPr>
          <p:nvPr/>
        </p:nvGrpSpPr>
        <p:grpSpPr bwMode="auto">
          <a:xfrm>
            <a:off x="4340225" y="1860550"/>
            <a:ext cx="180975" cy="4270375"/>
            <a:chOff x="3143240" y="857232"/>
            <a:chExt cx="231092" cy="5429288"/>
          </a:xfrm>
        </p:grpSpPr>
        <p:cxnSp>
          <p:nvCxnSpPr>
            <p:cNvPr id="79" name="Straight Connector 78"/>
            <p:cNvCxnSpPr/>
            <p:nvPr/>
          </p:nvCxnSpPr>
          <p:spPr>
            <a:xfrm rot="16200000" flipH="1">
              <a:off x="558331" y="3559714"/>
              <a:ext cx="5429288" cy="24325"/>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3143240" y="3571877"/>
              <a:ext cx="212849"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3161485" y="4857548"/>
              <a:ext cx="2128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3161485" y="6143220"/>
              <a:ext cx="2128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3143240" y="1000534"/>
              <a:ext cx="212849"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143240" y="2286204"/>
              <a:ext cx="212849"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grpSp>
      <p:cxnSp>
        <p:nvCxnSpPr>
          <p:cNvPr id="86" name="Straight Arrow Connector 85"/>
          <p:cNvCxnSpPr/>
          <p:nvPr/>
        </p:nvCxnSpPr>
        <p:spPr>
          <a:xfrm>
            <a:off x="3228975" y="2984500"/>
            <a:ext cx="1181100" cy="8429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3228975" y="3995738"/>
            <a:ext cx="1181100" cy="842962"/>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3228975" y="5006975"/>
            <a:ext cx="1181100" cy="8429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grpSp>
        <p:nvGrpSpPr>
          <p:cNvPr id="16394" name="Group 101"/>
          <p:cNvGrpSpPr>
            <a:grpSpLocks/>
          </p:cNvGrpSpPr>
          <p:nvPr/>
        </p:nvGrpSpPr>
        <p:grpSpPr bwMode="auto">
          <a:xfrm>
            <a:off x="1600200" y="1524000"/>
            <a:ext cx="1347788" cy="955675"/>
            <a:chOff x="428596" y="571480"/>
            <a:chExt cx="1714512" cy="1214446"/>
          </a:xfrm>
        </p:grpSpPr>
        <p:sp>
          <p:nvSpPr>
            <p:cNvPr id="71" name="Rectangle 70"/>
            <p:cNvSpPr/>
            <p:nvPr/>
          </p:nvSpPr>
          <p:spPr>
            <a:xfrm>
              <a:off x="428596" y="571480"/>
              <a:ext cx="1714512" cy="1214446"/>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01" name="Teardrop 100"/>
            <p:cNvSpPr/>
            <p:nvPr/>
          </p:nvSpPr>
          <p:spPr>
            <a:xfrm rot="5400000">
              <a:off x="713424" y="928467"/>
              <a:ext cx="163405" cy="163575"/>
            </a:xfrm>
            <a:prstGeom prst="teardrop">
              <a:avLst>
                <a:gd name="adj" fmla="val 106024"/>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grpSp>
      <p:grpSp>
        <p:nvGrpSpPr>
          <p:cNvPr id="16395" name="Group 102"/>
          <p:cNvGrpSpPr>
            <a:grpSpLocks/>
          </p:cNvGrpSpPr>
          <p:nvPr/>
        </p:nvGrpSpPr>
        <p:grpSpPr bwMode="auto">
          <a:xfrm>
            <a:off x="1600200" y="2535238"/>
            <a:ext cx="1347788" cy="955675"/>
            <a:chOff x="428596" y="571480"/>
            <a:chExt cx="1714512" cy="1214446"/>
          </a:xfrm>
        </p:grpSpPr>
        <p:sp>
          <p:nvSpPr>
            <p:cNvPr id="104" name="Rectangle 103"/>
            <p:cNvSpPr/>
            <p:nvPr/>
          </p:nvSpPr>
          <p:spPr>
            <a:xfrm>
              <a:off x="428596" y="571480"/>
              <a:ext cx="1714512" cy="1214446"/>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05" name="Teardrop 104"/>
            <p:cNvSpPr/>
            <p:nvPr/>
          </p:nvSpPr>
          <p:spPr>
            <a:xfrm rot="2677788">
              <a:off x="1123286" y="1192824"/>
              <a:ext cx="163576" cy="165423"/>
            </a:xfrm>
            <a:prstGeom prst="teardrop">
              <a:avLst>
                <a:gd name="adj" fmla="val 106024"/>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grpSp>
      <p:grpSp>
        <p:nvGrpSpPr>
          <p:cNvPr id="16396" name="Group 105"/>
          <p:cNvGrpSpPr>
            <a:grpSpLocks/>
          </p:cNvGrpSpPr>
          <p:nvPr/>
        </p:nvGrpSpPr>
        <p:grpSpPr bwMode="auto">
          <a:xfrm>
            <a:off x="1600200" y="3546475"/>
            <a:ext cx="1347788" cy="955675"/>
            <a:chOff x="428596" y="571480"/>
            <a:chExt cx="1714512" cy="1214446"/>
          </a:xfrm>
        </p:grpSpPr>
        <p:sp>
          <p:nvSpPr>
            <p:cNvPr id="107" name="Rectangle 106"/>
            <p:cNvSpPr/>
            <p:nvPr/>
          </p:nvSpPr>
          <p:spPr>
            <a:xfrm>
              <a:off x="428596" y="571480"/>
              <a:ext cx="1714512" cy="1214446"/>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08" name="Teardrop 107"/>
            <p:cNvSpPr/>
            <p:nvPr/>
          </p:nvSpPr>
          <p:spPr>
            <a:xfrm rot="1208035">
              <a:off x="1462553" y="819615"/>
              <a:ext cx="163576" cy="163405"/>
            </a:xfrm>
            <a:prstGeom prst="teardrop">
              <a:avLst>
                <a:gd name="adj" fmla="val 106024"/>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grpSp>
      <p:grpSp>
        <p:nvGrpSpPr>
          <p:cNvPr id="16397" name="Group 108"/>
          <p:cNvGrpSpPr>
            <a:grpSpLocks/>
          </p:cNvGrpSpPr>
          <p:nvPr/>
        </p:nvGrpSpPr>
        <p:grpSpPr bwMode="auto">
          <a:xfrm>
            <a:off x="1600200" y="4557713"/>
            <a:ext cx="1347788" cy="955675"/>
            <a:chOff x="428596" y="571480"/>
            <a:chExt cx="1714512" cy="1214446"/>
          </a:xfrm>
        </p:grpSpPr>
        <p:sp>
          <p:nvSpPr>
            <p:cNvPr id="110" name="Rectangle 109"/>
            <p:cNvSpPr/>
            <p:nvPr/>
          </p:nvSpPr>
          <p:spPr>
            <a:xfrm>
              <a:off x="428596" y="571480"/>
              <a:ext cx="1714512" cy="1214446"/>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11" name="Teardrop 110"/>
            <p:cNvSpPr/>
            <p:nvPr/>
          </p:nvSpPr>
          <p:spPr>
            <a:xfrm rot="2677788">
              <a:off x="1819996" y="605774"/>
              <a:ext cx="163575" cy="163406"/>
            </a:xfrm>
            <a:prstGeom prst="teardrop">
              <a:avLst>
                <a:gd name="adj" fmla="val 106024"/>
              </a:avLst>
            </a:prstGeom>
            <a:solidFill>
              <a:schemeClr val="accent5">
                <a:lumMod val="40000"/>
                <a:lumOff val="60000"/>
              </a:schemeClr>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grpSp>
      <p:sp>
        <p:nvSpPr>
          <p:cNvPr id="113" name="Rectangle 112"/>
          <p:cNvSpPr/>
          <p:nvPr/>
        </p:nvSpPr>
        <p:spPr>
          <a:xfrm>
            <a:off x="4578350" y="2535238"/>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14" name="Teardrop 113"/>
          <p:cNvSpPr/>
          <p:nvPr/>
        </p:nvSpPr>
        <p:spPr>
          <a:xfrm rot="5400000">
            <a:off x="4802188" y="2816225"/>
            <a:ext cx="128588" cy="128587"/>
          </a:xfrm>
          <a:prstGeom prst="teardrop">
            <a:avLst>
              <a:gd name="adj" fmla="val 106024"/>
            </a:avLst>
          </a:prstGeom>
          <a:solidFill>
            <a:srgbClr val="3333CC"/>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16" name="Rectangle 115"/>
          <p:cNvSpPr/>
          <p:nvPr/>
        </p:nvSpPr>
        <p:spPr>
          <a:xfrm>
            <a:off x="4578350" y="3546475"/>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17" name="Teardrop 116"/>
          <p:cNvSpPr/>
          <p:nvPr/>
        </p:nvSpPr>
        <p:spPr>
          <a:xfrm rot="2677788">
            <a:off x="5122863" y="4035425"/>
            <a:ext cx="128587" cy="128588"/>
          </a:xfrm>
          <a:prstGeom prst="teardrop">
            <a:avLst>
              <a:gd name="adj" fmla="val 106024"/>
            </a:avLst>
          </a:prstGeom>
          <a:solidFill>
            <a:schemeClr val="accent2">
              <a:lumMod val="5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19" name="Rectangle 118"/>
          <p:cNvSpPr/>
          <p:nvPr/>
        </p:nvSpPr>
        <p:spPr>
          <a:xfrm>
            <a:off x="4578350" y="4557713"/>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20" name="Teardrop 119"/>
          <p:cNvSpPr/>
          <p:nvPr/>
        </p:nvSpPr>
        <p:spPr>
          <a:xfrm rot="1208035">
            <a:off x="5391150" y="4752975"/>
            <a:ext cx="128588" cy="128588"/>
          </a:xfrm>
          <a:prstGeom prst="teardrop">
            <a:avLst>
              <a:gd name="adj" fmla="val 106024"/>
            </a:avLst>
          </a:prstGeom>
          <a:solidFill>
            <a:srgbClr val="008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22" name="Rectangle 121"/>
          <p:cNvSpPr/>
          <p:nvPr/>
        </p:nvSpPr>
        <p:spPr>
          <a:xfrm>
            <a:off x="4578350" y="5568950"/>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23" name="Teardrop 122"/>
          <p:cNvSpPr/>
          <p:nvPr/>
        </p:nvSpPr>
        <p:spPr>
          <a:xfrm rot="2677788">
            <a:off x="5672138" y="5595938"/>
            <a:ext cx="128587" cy="128587"/>
          </a:xfrm>
          <a:prstGeom prst="teardrop">
            <a:avLst>
              <a:gd name="adj" fmla="val 106024"/>
            </a:avLst>
          </a:prstGeom>
          <a:solidFill>
            <a:schemeClr val="accent5">
              <a:lumMod val="40000"/>
              <a:lumOff val="60000"/>
            </a:schemeClr>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29" name="Rectangle 128"/>
          <p:cNvSpPr/>
          <p:nvPr/>
        </p:nvSpPr>
        <p:spPr>
          <a:xfrm>
            <a:off x="4578350" y="3546475"/>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30" name="Teardrop 129"/>
          <p:cNvSpPr/>
          <p:nvPr/>
        </p:nvSpPr>
        <p:spPr>
          <a:xfrm rot="5400000">
            <a:off x="4802188" y="3827463"/>
            <a:ext cx="128587" cy="128587"/>
          </a:xfrm>
          <a:prstGeom prst="teardrop">
            <a:avLst>
              <a:gd name="adj" fmla="val 106024"/>
            </a:avLst>
          </a:prstGeom>
          <a:solidFill>
            <a:srgbClr val="3333CC">
              <a:alpha val="49000"/>
            </a:srgbClr>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32" name="Rectangle 131"/>
          <p:cNvSpPr/>
          <p:nvPr/>
        </p:nvSpPr>
        <p:spPr>
          <a:xfrm>
            <a:off x="4578350" y="4557713"/>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33" name="Teardrop 132"/>
          <p:cNvSpPr/>
          <p:nvPr/>
        </p:nvSpPr>
        <p:spPr>
          <a:xfrm rot="2677788">
            <a:off x="5122863" y="5046663"/>
            <a:ext cx="128587" cy="128587"/>
          </a:xfrm>
          <a:prstGeom prst="teardrop">
            <a:avLst>
              <a:gd name="adj" fmla="val 106024"/>
            </a:avLst>
          </a:prstGeom>
          <a:solidFill>
            <a:srgbClr val="7B3D17">
              <a:alpha val="49000"/>
            </a:srgbClr>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35" name="Rectangle 134"/>
          <p:cNvSpPr/>
          <p:nvPr/>
        </p:nvSpPr>
        <p:spPr>
          <a:xfrm>
            <a:off x="4578350" y="5568950"/>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36" name="Teardrop 135"/>
          <p:cNvSpPr/>
          <p:nvPr/>
        </p:nvSpPr>
        <p:spPr>
          <a:xfrm rot="1208035">
            <a:off x="5391150" y="5764213"/>
            <a:ext cx="128588" cy="128587"/>
          </a:xfrm>
          <a:prstGeom prst="teardrop">
            <a:avLst>
              <a:gd name="adj" fmla="val 106024"/>
            </a:avLst>
          </a:prstGeom>
          <a:solidFill>
            <a:srgbClr val="008000">
              <a:alpha val="49000"/>
            </a:srgbClr>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41" name="Teardrop 140"/>
          <p:cNvSpPr/>
          <p:nvPr/>
        </p:nvSpPr>
        <p:spPr>
          <a:xfrm rot="5400000">
            <a:off x="4618038" y="2574925"/>
            <a:ext cx="128588" cy="128587"/>
          </a:xfrm>
          <a:prstGeom prst="teardrop">
            <a:avLst>
              <a:gd name="adj" fmla="val 106024"/>
            </a:avLst>
          </a:prstGeom>
          <a:solidFill>
            <a:schemeClr val="accent5">
              <a:lumMod val="40000"/>
              <a:lumOff val="60000"/>
              <a:alpha val="49000"/>
            </a:schemeClr>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42" name="Rectangle 141"/>
          <p:cNvSpPr/>
          <p:nvPr/>
        </p:nvSpPr>
        <p:spPr>
          <a:xfrm>
            <a:off x="6600825" y="3097213"/>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44" name="Rectangle 143"/>
          <p:cNvSpPr/>
          <p:nvPr/>
        </p:nvSpPr>
        <p:spPr>
          <a:xfrm>
            <a:off x="6600825" y="4108450"/>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45" name="Teardrop 144"/>
          <p:cNvSpPr/>
          <p:nvPr/>
        </p:nvSpPr>
        <p:spPr>
          <a:xfrm rot="5119651">
            <a:off x="6973888" y="4486275"/>
            <a:ext cx="128588" cy="128587"/>
          </a:xfrm>
          <a:prstGeom prst="teardrop">
            <a:avLst>
              <a:gd name="adj" fmla="val 106024"/>
            </a:avLst>
          </a:prstGeom>
          <a:solidFill>
            <a:schemeClr val="accent5">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46" name="Rectangle 145"/>
          <p:cNvSpPr/>
          <p:nvPr/>
        </p:nvSpPr>
        <p:spPr>
          <a:xfrm>
            <a:off x="6600825" y="5119688"/>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50" name="Rectangle 149"/>
          <p:cNvSpPr/>
          <p:nvPr/>
        </p:nvSpPr>
        <p:spPr>
          <a:xfrm>
            <a:off x="6600825" y="4108450"/>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52" name="Rectangle 151"/>
          <p:cNvSpPr/>
          <p:nvPr/>
        </p:nvSpPr>
        <p:spPr>
          <a:xfrm>
            <a:off x="6600825" y="5119688"/>
            <a:ext cx="1347788" cy="95567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57" name="Right Brace 156"/>
          <p:cNvSpPr/>
          <p:nvPr/>
        </p:nvSpPr>
        <p:spPr>
          <a:xfrm>
            <a:off x="5983288" y="2984500"/>
            <a:ext cx="392112" cy="1011238"/>
          </a:xfrm>
          <a:prstGeom prst="rightBrace">
            <a:avLst/>
          </a:prstGeom>
          <a:ln w="22225">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2400"/>
          </a:p>
        </p:txBody>
      </p:sp>
      <p:sp>
        <p:nvSpPr>
          <p:cNvPr id="158" name="Right Brace 157"/>
          <p:cNvSpPr/>
          <p:nvPr/>
        </p:nvSpPr>
        <p:spPr>
          <a:xfrm>
            <a:off x="5983288" y="3995738"/>
            <a:ext cx="392112" cy="1011237"/>
          </a:xfrm>
          <a:prstGeom prst="rightBrace">
            <a:avLst/>
          </a:prstGeom>
          <a:ln w="22225">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2400"/>
          </a:p>
        </p:txBody>
      </p:sp>
      <p:sp>
        <p:nvSpPr>
          <p:cNvPr id="159" name="Right Brace 158"/>
          <p:cNvSpPr/>
          <p:nvPr/>
        </p:nvSpPr>
        <p:spPr>
          <a:xfrm>
            <a:off x="5983288" y="5006975"/>
            <a:ext cx="392112" cy="1011238"/>
          </a:xfrm>
          <a:prstGeom prst="rightBrace">
            <a:avLst/>
          </a:prstGeom>
          <a:ln w="22225">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2400"/>
          </a:p>
        </p:txBody>
      </p:sp>
      <p:cxnSp>
        <p:nvCxnSpPr>
          <p:cNvPr id="161" name="Straight Connector 160"/>
          <p:cNvCxnSpPr/>
          <p:nvPr/>
        </p:nvCxnSpPr>
        <p:spPr>
          <a:xfrm rot="16200000" flipH="1">
            <a:off x="6677819" y="3229769"/>
            <a:ext cx="265112" cy="203200"/>
          </a:xfrm>
          <a:prstGeom prst="line">
            <a:avLst/>
          </a:prstGeom>
          <a:ln w="22225">
            <a:headEnd type="none"/>
            <a:tailEnd type="arrow"/>
          </a:ln>
        </p:spPr>
        <p:style>
          <a:lnRef idx="1">
            <a:schemeClr val="accent1"/>
          </a:lnRef>
          <a:fillRef idx="0">
            <a:schemeClr val="accent1"/>
          </a:fillRef>
          <a:effectRef idx="0">
            <a:schemeClr val="accent1"/>
          </a:effectRef>
          <a:fontRef idx="minor">
            <a:schemeClr val="tx1"/>
          </a:fontRef>
        </p:style>
      </p:cxnSp>
      <p:sp>
        <p:nvSpPr>
          <p:cNvPr id="143" name="Teardrop 142"/>
          <p:cNvSpPr/>
          <p:nvPr/>
        </p:nvSpPr>
        <p:spPr>
          <a:xfrm rot="5770451">
            <a:off x="6736557" y="3244056"/>
            <a:ext cx="127000" cy="128587"/>
          </a:xfrm>
          <a:prstGeom prst="teardrop">
            <a:avLst>
              <a:gd name="adj" fmla="val 106024"/>
            </a:avLst>
          </a:prstGeom>
          <a:solidFill>
            <a:schemeClr val="accent5">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cxnSp>
        <p:nvCxnSpPr>
          <p:cNvPr id="167" name="Straight Connector 166"/>
          <p:cNvCxnSpPr/>
          <p:nvPr/>
        </p:nvCxnSpPr>
        <p:spPr>
          <a:xfrm rot="5400000" flipH="1" flipV="1">
            <a:off x="7190581" y="5379244"/>
            <a:ext cx="325438" cy="285750"/>
          </a:xfrm>
          <a:prstGeom prst="line">
            <a:avLst/>
          </a:prstGeom>
          <a:ln w="22225">
            <a:headEnd type="none"/>
            <a:tailEnd type="arrow"/>
          </a:ln>
        </p:spPr>
        <p:style>
          <a:lnRef idx="1">
            <a:schemeClr val="accent1"/>
          </a:lnRef>
          <a:fillRef idx="0">
            <a:schemeClr val="accent1"/>
          </a:fillRef>
          <a:effectRef idx="0">
            <a:schemeClr val="accent1"/>
          </a:effectRef>
          <a:fontRef idx="minor">
            <a:schemeClr val="tx1"/>
          </a:fontRef>
        </p:style>
      </p:cxnSp>
      <p:sp>
        <p:nvSpPr>
          <p:cNvPr id="147" name="Teardrop 146"/>
          <p:cNvSpPr/>
          <p:nvPr/>
        </p:nvSpPr>
        <p:spPr>
          <a:xfrm rot="21198976">
            <a:off x="7256463" y="5502275"/>
            <a:ext cx="128587" cy="128588"/>
          </a:xfrm>
          <a:prstGeom prst="teardrop">
            <a:avLst>
              <a:gd name="adj" fmla="val 106024"/>
            </a:avLst>
          </a:prstGeom>
          <a:solidFill>
            <a:schemeClr val="accent5">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6426" name="TextBox 169"/>
          <p:cNvSpPr txBox="1">
            <a:spLocks noChangeArrowheads="1"/>
          </p:cNvSpPr>
          <p:nvPr/>
        </p:nvSpPr>
        <p:spPr bwMode="auto">
          <a:xfrm>
            <a:off x="1600200" y="1917700"/>
            <a:ext cx="6254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600">
                <a:latin typeface="Calibri" charset="0"/>
              </a:rPr>
              <a:t>P</a:t>
            </a:r>
            <a:r>
              <a:rPr lang="en-GB" sz="1600" baseline="-25000">
                <a:latin typeface="Calibri" charset="0"/>
              </a:rPr>
              <a:t>1</a:t>
            </a:r>
          </a:p>
        </p:txBody>
      </p:sp>
      <p:sp>
        <p:nvSpPr>
          <p:cNvPr id="16427" name="TextBox 170"/>
          <p:cNvSpPr txBox="1">
            <a:spLocks noChangeArrowheads="1"/>
          </p:cNvSpPr>
          <p:nvPr/>
        </p:nvSpPr>
        <p:spPr bwMode="auto">
          <a:xfrm>
            <a:off x="1978025" y="3116263"/>
            <a:ext cx="6254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600">
                <a:latin typeface="Calibri" charset="0"/>
              </a:rPr>
              <a:t>P</a:t>
            </a:r>
            <a:r>
              <a:rPr lang="en-GB" sz="1600" baseline="-25000">
                <a:latin typeface="Calibri" charset="0"/>
              </a:rPr>
              <a:t>2</a:t>
            </a:r>
          </a:p>
        </p:txBody>
      </p:sp>
      <p:sp>
        <p:nvSpPr>
          <p:cNvPr id="16428" name="TextBox 171"/>
          <p:cNvSpPr txBox="1">
            <a:spLocks noChangeArrowheads="1"/>
          </p:cNvSpPr>
          <p:nvPr/>
        </p:nvSpPr>
        <p:spPr bwMode="auto">
          <a:xfrm>
            <a:off x="2259013" y="3827463"/>
            <a:ext cx="6254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600">
                <a:latin typeface="Calibri" charset="0"/>
              </a:rPr>
              <a:t>P</a:t>
            </a:r>
            <a:r>
              <a:rPr lang="en-GB" sz="1600" baseline="-25000">
                <a:latin typeface="Calibri" charset="0"/>
              </a:rPr>
              <a:t>3</a:t>
            </a:r>
          </a:p>
        </p:txBody>
      </p:sp>
      <p:sp>
        <p:nvSpPr>
          <p:cNvPr id="16429" name="TextBox 172"/>
          <p:cNvSpPr txBox="1">
            <a:spLocks noChangeArrowheads="1"/>
          </p:cNvSpPr>
          <p:nvPr/>
        </p:nvSpPr>
        <p:spPr bwMode="auto">
          <a:xfrm>
            <a:off x="2498725" y="4689475"/>
            <a:ext cx="6254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600">
                <a:latin typeface="Calibri" charset="0"/>
              </a:rPr>
              <a:t>P</a:t>
            </a:r>
            <a:r>
              <a:rPr lang="en-GB" sz="1600" baseline="-25000">
                <a:latin typeface="Calibri" charset="0"/>
              </a:rPr>
              <a:t>4</a:t>
            </a:r>
          </a:p>
        </p:txBody>
      </p:sp>
      <p:sp>
        <p:nvSpPr>
          <p:cNvPr id="16430" name="TextBox 173"/>
          <p:cNvSpPr txBox="1">
            <a:spLocks noChangeArrowheads="1"/>
          </p:cNvSpPr>
          <p:nvPr/>
        </p:nvSpPr>
        <p:spPr bwMode="auto">
          <a:xfrm>
            <a:off x="3398838" y="1749425"/>
            <a:ext cx="7159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t</a:t>
            </a:r>
            <a:r>
              <a:rPr lang="en-GB" baseline="-25000">
                <a:latin typeface="Calibri" charset="0"/>
              </a:rPr>
              <a:t>1</a:t>
            </a:r>
          </a:p>
        </p:txBody>
      </p:sp>
      <p:sp>
        <p:nvSpPr>
          <p:cNvPr id="16431" name="TextBox 174"/>
          <p:cNvSpPr txBox="1">
            <a:spLocks noChangeArrowheads="1"/>
          </p:cNvSpPr>
          <p:nvPr/>
        </p:nvSpPr>
        <p:spPr bwMode="auto">
          <a:xfrm>
            <a:off x="3398838" y="2806700"/>
            <a:ext cx="7159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t</a:t>
            </a:r>
            <a:r>
              <a:rPr lang="en-GB" baseline="-25000">
                <a:latin typeface="Calibri" charset="0"/>
              </a:rPr>
              <a:t>2</a:t>
            </a:r>
          </a:p>
        </p:txBody>
      </p:sp>
      <p:sp>
        <p:nvSpPr>
          <p:cNvPr id="16432" name="TextBox 175"/>
          <p:cNvSpPr txBox="1">
            <a:spLocks noChangeArrowheads="1"/>
          </p:cNvSpPr>
          <p:nvPr/>
        </p:nvSpPr>
        <p:spPr bwMode="auto">
          <a:xfrm>
            <a:off x="3398838" y="3817938"/>
            <a:ext cx="7159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t</a:t>
            </a:r>
            <a:r>
              <a:rPr lang="en-GB" baseline="-25000">
                <a:latin typeface="Calibri" charset="0"/>
              </a:rPr>
              <a:t>3</a:t>
            </a:r>
          </a:p>
        </p:txBody>
      </p:sp>
      <p:sp>
        <p:nvSpPr>
          <p:cNvPr id="16433" name="TextBox 176"/>
          <p:cNvSpPr txBox="1">
            <a:spLocks noChangeArrowheads="1"/>
          </p:cNvSpPr>
          <p:nvPr/>
        </p:nvSpPr>
        <p:spPr bwMode="auto">
          <a:xfrm>
            <a:off x="3398838" y="4829175"/>
            <a:ext cx="7159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t</a:t>
            </a:r>
            <a:r>
              <a:rPr lang="en-GB" baseline="-25000">
                <a:latin typeface="Calibri" charset="0"/>
              </a:rPr>
              <a:t>4</a:t>
            </a:r>
          </a:p>
        </p:txBody>
      </p:sp>
      <p:sp>
        <p:nvSpPr>
          <p:cNvPr id="16434" name="Title 3"/>
          <p:cNvSpPr>
            <a:spLocks noGrp="1"/>
          </p:cNvSpPr>
          <p:nvPr>
            <p:ph type="title"/>
          </p:nvPr>
        </p:nvSpPr>
        <p:spPr>
          <a:xfrm>
            <a:off x="612775" y="228600"/>
            <a:ext cx="8153400" cy="752475"/>
          </a:xfrm>
        </p:spPr>
        <p:txBody>
          <a:bodyPr/>
          <a:lstStyle/>
          <a:p>
            <a:r>
              <a:rPr lang="en-US">
                <a:solidFill>
                  <a:srgbClr val="3366FF"/>
                </a:solidFill>
                <a:latin typeface="Tw Cen MT" charset="0"/>
                <a:ea typeface="ＭＳ Ｐゴシック" charset="0"/>
                <a:cs typeface="ＭＳ Ｐゴシック" charset="0"/>
              </a:rPr>
              <a:t>One Frame Delay and Interpolation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rot="10800000" flipV="1">
            <a:off x="500063" y="2219325"/>
            <a:ext cx="8143875"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1535906" y="220583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3250407" y="2232819"/>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3250406" y="222170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4964906" y="224710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4964907" y="221694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679407" y="221694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8393907" y="221694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flipV="1">
            <a:off x="500063" y="3298825"/>
            <a:ext cx="8143875"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1535906" y="328533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3250406" y="331073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3250406" y="330120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4964906" y="332660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964907" y="329644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6679406" y="32948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8393907" y="329644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643063" y="2219325"/>
            <a:ext cx="1428750" cy="10715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3357563" y="2219325"/>
            <a:ext cx="2000250" cy="10715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5072063" y="2219325"/>
            <a:ext cx="1571625" cy="10715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6786563" y="2219325"/>
            <a:ext cx="1571625" cy="10715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3321844" y="3826669"/>
            <a:ext cx="1071562"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5036344" y="3826669"/>
            <a:ext cx="1071562"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607344" y="3826669"/>
            <a:ext cx="1071562"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6750844" y="3826669"/>
            <a:ext cx="1071562"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5572125" y="4219575"/>
            <a:ext cx="1714500" cy="1588"/>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2214563" y="2576513"/>
            <a:ext cx="571500"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P</a:t>
            </a:r>
            <a:r>
              <a:rPr lang="en-GB" b="1" baseline="-25000">
                <a:solidFill>
                  <a:schemeClr val="tx1"/>
                </a:solidFill>
                <a:latin typeface="Arial" charset="0"/>
                <a:ea typeface="ＭＳ Ｐゴシック" charset="0"/>
                <a:cs typeface="Arial" charset="0"/>
              </a:rPr>
              <a:t>0</a:t>
            </a:r>
          </a:p>
        </p:txBody>
      </p:sp>
      <p:sp>
        <p:nvSpPr>
          <p:cNvPr id="54" name="Rectangle 53"/>
          <p:cNvSpPr/>
          <p:nvPr/>
        </p:nvSpPr>
        <p:spPr>
          <a:xfrm>
            <a:off x="3857625" y="2576513"/>
            <a:ext cx="571500"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P</a:t>
            </a:r>
            <a:r>
              <a:rPr lang="en-GB" b="1" baseline="-25000">
                <a:solidFill>
                  <a:schemeClr val="tx1"/>
                </a:solidFill>
                <a:latin typeface="Arial" charset="0"/>
                <a:ea typeface="ＭＳ Ｐゴシック" charset="0"/>
                <a:cs typeface="Arial" charset="0"/>
              </a:rPr>
              <a:t>1</a:t>
            </a:r>
          </a:p>
        </p:txBody>
      </p:sp>
      <p:sp>
        <p:nvSpPr>
          <p:cNvPr id="55" name="Rectangle 54"/>
          <p:cNvSpPr/>
          <p:nvPr/>
        </p:nvSpPr>
        <p:spPr>
          <a:xfrm>
            <a:off x="5857875" y="2576513"/>
            <a:ext cx="571500"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P</a:t>
            </a:r>
            <a:r>
              <a:rPr lang="en-GB" b="1" baseline="-25000">
                <a:solidFill>
                  <a:schemeClr val="tx1"/>
                </a:solidFill>
                <a:latin typeface="Arial" charset="0"/>
                <a:ea typeface="ＭＳ Ｐゴシック" charset="0"/>
                <a:cs typeface="Arial" charset="0"/>
              </a:rPr>
              <a:t>2</a:t>
            </a:r>
          </a:p>
        </p:txBody>
      </p:sp>
      <p:sp>
        <p:nvSpPr>
          <p:cNvPr id="56" name="Rectangle 55"/>
          <p:cNvSpPr/>
          <p:nvPr/>
        </p:nvSpPr>
        <p:spPr>
          <a:xfrm>
            <a:off x="7358063" y="2576513"/>
            <a:ext cx="571500"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P</a:t>
            </a:r>
            <a:r>
              <a:rPr lang="en-GB" b="1" baseline="-25000">
                <a:solidFill>
                  <a:schemeClr val="tx1"/>
                </a:solidFill>
                <a:latin typeface="Arial" charset="0"/>
                <a:ea typeface="ＭＳ Ｐゴシック" charset="0"/>
                <a:cs typeface="Arial" charset="0"/>
              </a:rPr>
              <a:t>3</a:t>
            </a:r>
          </a:p>
        </p:txBody>
      </p:sp>
      <p:sp>
        <p:nvSpPr>
          <p:cNvPr id="17438" name="TextBox 57"/>
          <p:cNvSpPr txBox="1">
            <a:spLocks noChangeArrowheads="1"/>
          </p:cNvSpPr>
          <p:nvPr/>
        </p:nvSpPr>
        <p:spPr bwMode="auto">
          <a:xfrm>
            <a:off x="1336675" y="1768475"/>
            <a:ext cx="357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t</a:t>
            </a:r>
            <a:r>
              <a:rPr lang="en-GB" sz="2000" baseline="-25000">
                <a:latin typeface="Calibri" charset="0"/>
              </a:rPr>
              <a:t>0</a:t>
            </a:r>
          </a:p>
        </p:txBody>
      </p:sp>
      <p:sp>
        <p:nvSpPr>
          <p:cNvPr id="17439" name="TextBox 58"/>
          <p:cNvSpPr txBox="1">
            <a:spLocks noChangeArrowheads="1"/>
          </p:cNvSpPr>
          <p:nvPr/>
        </p:nvSpPr>
        <p:spPr bwMode="auto">
          <a:xfrm>
            <a:off x="2959100" y="1790700"/>
            <a:ext cx="357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t</a:t>
            </a:r>
            <a:r>
              <a:rPr lang="en-GB" sz="2000" baseline="-25000">
                <a:latin typeface="Calibri" charset="0"/>
              </a:rPr>
              <a:t>1</a:t>
            </a:r>
          </a:p>
        </p:txBody>
      </p:sp>
      <p:sp>
        <p:nvSpPr>
          <p:cNvPr id="17440" name="TextBox 59"/>
          <p:cNvSpPr txBox="1">
            <a:spLocks noChangeArrowheads="1"/>
          </p:cNvSpPr>
          <p:nvPr/>
        </p:nvSpPr>
        <p:spPr bwMode="auto">
          <a:xfrm>
            <a:off x="4673600" y="1790700"/>
            <a:ext cx="357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t</a:t>
            </a:r>
            <a:r>
              <a:rPr lang="en-GB" sz="2000" baseline="-25000">
                <a:latin typeface="Calibri" charset="0"/>
              </a:rPr>
              <a:t>2</a:t>
            </a:r>
          </a:p>
        </p:txBody>
      </p:sp>
      <p:sp>
        <p:nvSpPr>
          <p:cNvPr id="17441" name="TextBox 60"/>
          <p:cNvSpPr txBox="1">
            <a:spLocks noChangeArrowheads="1"/>
          </p:cNvSpPr>
          <p:nvPr/>
        </p:nvSpPr>
        <p:spPr bwMode="auto">
          <a:xfrm>
            <a:off x="6408738" y="1790700"/>
            <a:ext cx="357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t</a:t>
            </a:r>
            <a:r>
              <a:rPr lang="en-GB" sz="2000" baseline="-25000">
                <a:latin typeface="Calibri" charset="0"/>
              </a:rPr>
              <a:t>3</a:t>
            </a:r>
          </a:p>
        </p:txBody>
      </p:sp>
      <p:sp>
        <p:nvSpPr>
          <p:cNvPr id="17442" name="TextBox 61"/>
          <p:cNvSpPr txBox="1">
            <a:spLocks noChangeArrowheads="1"/>
          </p:cNvSpPr>
          <p:nvPr/>
        </p:nvSpPr>
        <p:spPr bwMode="auto">
          <a:xfrm>
            <a:off x="5500688" y="4362450"/>
            <a:ext cx="15716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Interpolate P</a:t>
            </a:r>
            <a:r>
              <a:rPr lang="en-GB" sz="2000" baseline="-25000">
                <a:latin typeface="Calibri" charset="0"/>
              </a:rPr>
              <a:t>0</a:t>
            </a:r>
            <a:r>
              <a:rPr lang="en-GB" sz="2000">
                <a:latin typeface="Calibri" charset="0"/>
              </a:rPr>
              <a:t>→P</a:t>
            </a:r>
            <a:r>
              <a:rPr lang="en-GB" sz="2000" baseline="-25000">
                <a:latin typeface="Calibri" charset="0"/>
              </a:rPr>
              <a:t>1</a:t>
            </a:r>
          </a:p>
        </p:txBody>
      </p:sp>
      <p:sp>
        <p:nvSpPr>
          <p:cNvPr id="64" name="Right Brace 63"/>
          <p:cNvSpPr/>
          <p:nvPr/>
        </p:nvSpPr>
        <p:spPr>
          <a:xfrm rot="5400000">
            <a:off x="3393281" y="3090070"/>
            <a:ext cx="428625" cy="3929062"/>
          </a:xfrm>
          <a:prstGeom prst="rightBrace">
            <a:avLst/>
          </a:prstGeom>
          <a:ln w="22225">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2800"/>
          </a:p>
        </p:txBody>
      </p:sp>
      <p:sp>
        <p:nvSpPr>
          <p:cNvPr id="17444" name="TextBox 64"/>
          <p:cNvSpPr txBox="1">
            <a:spLocks noChangeArrowheads="1"/>
          </p:cNvSpPr>
          <p:nvPr/>
        </p:nvSpPr>
        <p:spPr bwMode="auto">
          <a:xfrm>
            <a:off x="3000375" y="5483225"/>
            <a:ext cx="15763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Playout delay</a:t>
            </a:r>
          </a:p>
        </p:txBody>
      </p:sp>
      <p:sp>
        <p:nvSpPr>
          <p:cNvPr id="17445" name="Title 3"/>
          <p:cNvSpPr>
            <a:spLocks noGrp="1"/>
          </p:cNvSpPr>
          <p:nvPr>
            <p:ph type="title"/>
          </p:nvPr>
        </p:nvSpPr>
        <p:spPr>
          <a:xfrm>
            <a:off x="612775" y="228600"/>
            <a:ext cx="8153400" cy="752475"/>
          </a:xfrm>
        </p:spPr>
        <p:txBody>
          <a:bodyPr/>
          <a:lstStyle/>
          <a:p>
            <a:r>
              <a:rPr lang="en-US">
                <a:solidFill>
                  <a:srgbClr val="3366FF"/>
                </a:solidFill>
                <a:latin typeface="Tw Cen MT" charset="0"/>
                <a:ea typeface="ＭＳ Ｐゴシック" charset="0"/>
                <a:cs typeface="ＭＳ Ｐゴシック" charset="0"/>
              </a:rPr>
              <a:t>Two Frame Delay and Interpolation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12775" y="228600"/>
            <a:ext cx="8153400" cy="990600"/>
          </a:xfrm>
        </p:spPr>
        <p:txBody>
          <a:bodyPr/>
          <a:lstStyle/>
          <a:p>
            <a:r>
              <a:rPr lang="en-US">
                <a:latin typeface="Tw Cen MT" charset="0"/>
                <a:ea typeface="ＭＳ Ｐゴシック" charset="0"/>
                <a:cs typeface="ＭＳ Ｐゴシック" charset="0"/>
              </a:rPr>
              <a:t>Non-Linear Interpolation</a:t>
            </a:r>
          </a:p>
        </p:txBody>
      </p:sp>
      <p:sp>
        <p:nvSpPr>
          <p:cNvPr id="18434" name="Content Placeholder 2"/>
          <p:cNvSpPr>
            <a:spLocks noGrp="1"/>
          </p:cNvSpPr>
          <p:nvPr>
            <p:ph sz="quarter" idx="1"/>
          </p:nvPr>
        </p:nvSpPr>
        <p:spPr>
          <a:xfrm>
            <a:off x="612775" y="1600200"/>
            <a:ext cx="8153400" cy="4495800"/>
          </a:xfrm>
        </p:spPr>
        <p:txBody>
          <a:bodyPr/>
          <a:lstStyle/>
          <a:p>
            <a:r>
              <a:rPr lang="en-US">
                <a:latin typeface="Tw Cen MT" charset="0"/>
                <a:ea typeface="ＭＳ Ｐゴシック" charset="0"/>
                <a:cs typeface="ＭＳ Ｐゴシック" charset="0"/>
              </a:rPr>
              <a:t>Need to consider several aspects</a:t>
            </a:r>
          </a:p>
          <a:p>
            <a:r>
              <a:rPr lang="en-US">
                <a:latin typeface="Tw Cen MT" charset="0"/>
                <a:ea typeface="ＭＳ Ｐゴシック" charset="0"/>
                <a:cs typeface="ＭＳ Ｐゴシック" charset="0"/>
              </a:rPr>
              <a:t>Object movement is not linear, so could use quadratic, cubic, etc. by keeping three or more updates</a:t>
            </a:r>
          </a:p>
          <a:p>
            <a:endParaRPr lang="en-US">
              <a:latin typeface="Tw Cen MT"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3"/>
          <p:cNvSpPr txBox="1">
            <a:spLocks noChangeArrowheads="1"/>
          </p:cNvSpPr>
          <p:nvPr/>
        </p:nvSpPr>
        <p:spPr bwMode="auto">
          <a:xfrm>
            <a:off x="2030413" y="6505575"/>
            <a:ext cx="1066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a:latin typeface="Calibri" charset="0"/>
              </a:rPr>
              <a:t>Sender</a:t>
            </a:r>
          </a:p>
        </p:txBody>
      </p:sp>
      <p:sp>
        <p:nvSpPr>
          <p:cNvPr id="19458" name="TextBox 16"/>
          <p:cNvSpPr txBox="1">
            <a:spLocks noChangeArrowheads="1"/>
          </p:cNvSpPr>
          <p:nvPr/>
        </p:nvSpPr>
        <p:spPr bwMode="auto">
          <a:xfrm>
            <a:off x="4600575" y="6505575"/>
            <a:ext cx="1066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a:latin typeface="Calibri" charset="0"/>
              </a:rPr>
              <a:t>Receiver</a:t>
            </a:r>
          </a:p>
        </p:txBody>
      </p:sp>
      <p:cxnSp>
        <p:nvCxnSpPr>
          <p:cNvPr id="5" name="Straight Connector 4"/>
          <p:cNvCxnSpPr/>
          <p:nvPr/>
        </p:nvCxnSpPr>
        <p:spPr>
          <a:xfrm rot="16200000" flipH="1">
            <a:off x="1098550" y="4086226"/>
            <a:ext cx="4560887" cy="17462"/>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290888" y="3657600"/>
            <a:ext cx="146050"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302000" y="4530725"/>
            <a:ext cx="146050"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302000" y="5405438"/>
            <a:ext cx="146050"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290888" y="1911350"/>
            <a:ext cx="146050"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290888" y="2784475"/>
            <a:ext cx="146050"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387725" y="1911350"/>
            <a:ext cx="1019175" cy="7286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16200000" flipH="1">
            <a:off x="2184400" y="4056063"/>
            <a:ext cx="4511675" cy="28575"/>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4346575" y="3657600"/>
            <a:ext cx="14446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4357688" y="4530725"/>
            <a:ext cx="146050"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4357688" y="5405438"/>
            <a:ext cx="146050"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346575" y="1911350"/>
            <a:ext cx="14446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346575" y="2784475"/>
            <a:ext cx="14446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a:off x="3387725" y="2784475"/>
            <a:ext cx="1019175" cy="7286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3387725" y="3657600"/>
            <a:ext cx="1019175" cy="7286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3387725" y="4530725"/>
            <a:ext cx="1019175" cy="7286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grpSp>
        <p:nvGrpSpPr>
          <p:cNvPr id="19475" name="Group 101"/>
          <p:cNvGrpSpPr>
            <a:grpSpLocks/>
          </p:cNvGrpSpPr>
          <p:nvPr/>
        </p:nvGrpSpPr>
        <p:grpSpPr bwMode="auto">
          <a:xfrm>
            <a:off x="1981200" y="1524000"/>
            <a:ext cx="1163638" cy="823913"/>
            <a:chOff x="428596" y="571480"/>
            <a:chExt cx="1714512" cy="1214446"/>
          </a:xfrm>
        </p:grpSpPr>
        <p:sp>
          <p:nvSpPr>
            <p:cNvPr id="71" name="Rectangle 70"/>
            <p:cNvSpPr/>
            <p:nvPr/>
          </p:nvSpPr>
          <p:spPr>
            <a:xfrm>
              <a:off x="428596" y="571480"/>
              <a:ext cx="1714512" cy="1214446"/>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01" name="Teardrop 100"/>
            <p:cNvSpPr/>
            <p:nvPr/>
          </p:nvSpPr>
          <p:spPr>
            <a:xfrm rot="5400000">
              <a:off x="713925" y="929529"/>
              <a:ext cx="163798" cy="163732"/>
            </a:xfrm>
            <a:prstGeom prst="teardrop">
              <a:avLst>
                <a:gd name="adj" fmla="val 106024"/>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grpSp>
      <p:grpSp>
        <p:nvGrpSpPr>
          <p:cNvPr id="19476" name="Group 102"/>
          <p:cNvGrpSpPr>
            <a:grpSpLocks/>
          </p:cNvGrpSpPr>
          <p:nvPr/>
        </p:nvGrpSpPr>
        <p:grpSpPr bwMode="auto">
          <a:xfrm>
            <a:off x="1981200" y="2397125"/>
            <a:ext cx="1163638" cy="823913"/>
            <a:chOff x="428596" y="571480"/>
            <a:chExt cx="1714512" cy="1214446"/>
          </a:xfrm>
        </p:grpSpPr>
        <p:sp>
          <p:nvSpPr>
            <p:cNvPr id="104" name="Rectangle 103"/>
            <p:cNvSpPr/>
            <p:nvPr/>
          </p:nvSpPr>
          <p:spPr>
            <a:xfrm>
              <a:off x="428596" y="571480"/>
              <a:ext cx="1714512" cy="1214446"/>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2000" b="1" dirty="0">
                <a:solidFill>
                  <a:schemeClr val="tx1"/>
                </a:solidFill>
                <a:latin typeface="Arial" pitchFamily="34" charset="0"/>
                <a:cs typeface="Arial" pitchFamily="34" charset="0"/>
              </a:endParaRPr>
            </a:p>
          </p:txBody>
        </p:sp>
        <p:sp>
          <p:nvSpPr>
            <p:cNvPr id="105" name="Teardrop 104"/>
            <p:cNvSpPr/>
            <p:nvPr/>
          </p:nvSpPr>
          <p:spPr>
            <a:xfrm rot="2677788">
              <a:off x="1123290" y="1193912"/>
              <a:ext cx="163732" cy="163798"/>
            </a:xfrm>
            <a:prstGeom prst="teardrop">
              <a:avLst>
                <a:gd name="adj" fmla="val 106024"/>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2000" b="1" dirty="0">
                <a:solidFill>
                  <a:schemeClr val="tx1"/>
                </a:solidFill>
                <a:latin typeface="Arial" pitchFamily="34" charset="0"/>
                <a:cs typeface="Arial" pitchFamily="34" charset="0"/>
              </a:endParaRPr>
            </a:p>
          </p:txBody>
        </p:sp>
      </p:grpSp>
      <p:grpSp>
        <p:nvGrpSpPr>
          <p:cNvPr id="19477" name="Group 105"/>
          <p:cNvGrpSpPr>
            <a:grpSpLocks/>
          </p:cNvGrpSpPr>
          <p:nvPr/>
        </p:nvGrpSpPr>
        <p:grpSpPr bwMode="auto">
          <a:xfrm>
            <a:off x="1981200" y="3270250"/>
            <a:ext cx="1163638" cy="823913"/>
            <a:chOff x="428596" y="571480"/>
            <a:chExt cx="1714512" cy="1214446"/>
          </a:xfrm>
        </p:grpSpPr>
        <p:sp>
          <p:nvSpPr>
            <p:cNvPr id="107" name="Rectangle 106"/>
            <p:cNvSpPr/>
            <p:nvPr/>
          </p:nvSpPr>
          <p:spPr>
            <a:xfrm>
              <a:off x="428596" y="571480"/>
              <a:ext cx="1714512" cy="1214446"/>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2000" b="1" dirty="0">
                <a:solidFill>
                  <a:schemeClr val="tx1"/>
                </a:solidFill>
                <a:latin typeface="Arial" pitchFamily="34" charset="0"/>
                <a:cs typeface="Arial" pitchFamily="34" charset="0"/>
              </a:endParaRPr>
            </a:p>
          </p:txBody>
        </p:sp>
        <p:sp>
          <p:nvSpPr>
            <p:cNvPr id="108" name="Teardrop 107"/>
            <p:cNvSpPr/>
            <p:nvPr/>
          </p:nvSpPr>
          <p:spPr>
            <a:xfrm rot="1208035">
              <a:off x="1462449" y="819517"/>
              <a:ext cx="163732" cy="163798"/>
            </a:xfrm>
            <a:prstGeom prst="teardrop">
              <a:avLst>
                <a:gd name="adj" fmla="val 106024"/>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sz="2000" b="1" dirty="0">
                <a:solidFill>
                  <a:schemeClr val="tx1"/>
                </a:solidFill>
                <a:latin typeface="Arial" pitchFamily="34" charset="0"/>
                <a:cs typeface="Arial" pitchFamily="34" charset="0"/>
              </a:endParaRPr>
            </a:p>
          </p:txBody>
        </p:sp>
      </p:grpSp>
      <p:grpSp>
        <p:nvGrpSpPr>
          <p:cNvPr id="19478" name="Group 108"/>
          <p:cNvGrpSpPr>
            <a:grpSpLocks/>
          </p:cNvGrpSpPr>
          <p:nvPr/>
        </p:nvGrpSpPr>
        <p:grpSpPr bwMode="auto">
          <a:xfrm>
            <a:off x="1981200" y="4143375"/>
            <a:ext cx="1163638" cy="825500"/>
            <a:chOff x="428596" y="571480"/>
            <a:chExt cx="1714512" cy="1214446"/>
          </a:xfrm>
        </p:grpSpPr>
        <p:sp>
          <p:nvSpPr>
            <p:cNvPr id="110" name="Rectangle 109"/>
            <p:cNvSpPr/>
            <p:nvPr/>
          </p:nvSpPr>
          <p:spPr>
            <a:xfrm>
              <a:off x="428596" y="571480"/>
              <a:ext cx="1714512" cy="1214446"/>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11" name="Teardrop 110"/>
            <p:cNvSpPr/>
            <p:nvPr/>
          </p:nvSpPr>
          <p:spPr>
            <a:xfrm rot="2677788">
              <a:off x="1820321" y="604177"/>
              <a:ext cx="161393" cy="163483"/>
            </a:xfrm>
            <a:prstGeom prst="teardrop">
              <a:avLst>
                <a:gd name="adj" fmla="val 106024"/>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grpSp>
      <p:sp>
        <p:nvSpPr>
          <p:cNvPr id="119" name="Rectangle 118"/>
          <p:cNvSpPr/>
          <p:nvPr/>
        </p:nvSpPr>
        <p:spPr>
          <a:xfrm>
            <a:off x="4551363" y="4143375"/>
            <a:ext cx="1165225" cy="82550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20" name="Teardrop 119"/>
          <p:cNvSpPr/>
          <p:nvPr/>
        </p:nvSpPr>
        <p:spPr>
          <a:xfrm rot="1208035">
            <a:off x="5254625" y="4311650"/>
            <a:ext cx="109538" cy="111125"/>
          </a:xfrm>
          <a:prstGeom prst="teardrop">
            <a:avLst>
              <a:gd name="adj" fmla="val 106024"/>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22" name="Rectangle 121"/>
          <p:cNvSpPr/>
          <p:nvPr/>
        </p:nvSpPr>
        <p:spPr>
          <a:xfrm>
            <a:off x="4551363" y="5016500"/>
            <a:ext cx="1165225" cy="82550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23" name="Teardrop 122"/>
          <p:cNvSpPr/>
          <p:nvPr/>
        </p:nvSpPr>
        <p:spPr>
          <a:xfrm rot="2677788">
            <a:off x="5495925" y="5038725"/>
            <a:ext cx="111125" cy="111125"/>
          </a:xfrm>
          <a:prstGeom prst="teardrop">
            <a:avLst>
              <a:gd name="adj" fmla="val 106024"/>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32" name="Rectangle 131"/>
          <p:cNvSpPr/>
          <p:nvPr/>
        </p:nvSpPr>
        <p:spPr>
          <a:xfrm>
            <a:off x="4551363" y="4143375"/>
            <a:ext cx="1165225" cy="82550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33" name="Teardrop 132"/>
          <p:cNvSpPr/>
          <p:nvPr/>
        </p:nvSpPr>
        <p:spPr>
          <a:xfrm rot="2677788">
            <a:off x="5022850" y="4565650"/>
            <a:ext cx="111125" cy="111125"/>
          </a:xfrm>
          <a:prstGeom prst="teardrop">
            <a:avLst>
              <a:gd name="adj" fmla="val 106024"/>
            </a:avLst>
          </a:prstGeom>
          <a:solidFill>
            <a:schemeClr val="accent5">
              <a:lumMod val="40000"/>
              <a:lumOff val="60000"/>
              <a:alpha val="49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35" name="Rectangle 134"/>
          <p:cNvSpPr/>
          <p:nvPr/>
        </p:nvSpPr>
        <p:spPr>
          <a:xfrm>
            <a:off x="4551363" y="5016500"/>
            <a:ext cx="1165225" cy="82550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36" name="Teardrop 135"/>
          <p:cNvSpPr/>
          <p:nvPr/>
        </p:nvSpPr>
        <p:spPr>
          <a:xfrm rot="1208035">
            <a:off x="5254625" y="5184775"/>
            <a:ext cx="109538" cy="111125"/>
          </a:xfrm>
          <a:prstGeom prst="teardrop">
            <a:avLst>
              <a:gd name="adj" fmla="val 106024"/>
            </a:avLst>
          </a:prstGeom>
          <a:solidFill>
            <a:schemeClr val="accent5">
              <a:lumMod val="40000"/>
              <a:lumOff val="60000"/>
              <a:alpha val="49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46" name="Rectangle 145"/>
          <p:cNvSpPr/>
          <p:nvPr/>
        </p:nvSpPr>
        <p:spPr>
          <a:xfrm>
            <a:off x="6299200" y="4629150"/>
            <a:ext cx="1163638" cy="82391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159" name="Right Brace 158"/>
          <p:cNvSpPr/>
          <p:nvPr/>
        </p:nvSpPr>
        <p:spPr>
          <a:xfrm>
            <a:off x="5764213" y="4530725"/>
            <a:ext cx="339725" cy="874713"/>
          </a:xfrm>
          <a:prstGeom prst="rightBrace">
            <a:avLst/>
          </a:prstGeom>
          <a:ln w="22225">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2800"/>
          </a:p>
        </p:txBody>
      </p:sp>
      <p:sp>
        <p:nvSpPr>
          <p:cNvPr id="19489" name="TextBox 169"/>
          <p:cNvSpPr txBox="1">
            <a:spLocks noChangeArrowheads="1"/>
          </p:cNvSpPr>
          <p:nvPr/>
        </p:nvSpPr>
        <p:spPr bwMode="auto">
          <a:xfrm>
            <a:off x="1981200" y="1863725"/>
            <a:ext cx="4429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P</a:t>
            </a:r>
            <a:r>
              <a:rPr lang="en-GB" sz="1800" baseline="-25000">
                <a:latin typeface="Calibri" charset="0"/>
              </a:rPr>
              <a:t>1</a:t>
            </a:r>
          </a:p>
        </p:txBody>
      </p:sp>
      <p:sp>
        <p:nvSpPr>
          <p:cNvPr id="19490" name="TextBox 170"/>
          <p:cNvSpPr txBox="1">
            <a:spLocks noChangeArrowheads="1"/>
          </p:cNvSpPr>
          <p:nvPr/>
        </p:nvSpPr>
        <p:spPr bwMode="auto">
          <a:xfrm>
            <a:off x="2308225" y="2898775"/>
            <a:ext cx="4429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P</a:t>
            </a:r>
            <a:r>
              <a:rPr lang="en-GB" sz="1800" baseline="-25000">
                <a:latin typeface="Calibri" charset="0"/>
              </a:rPr>
              <a:t>2</a:t>
            </a:r>
          </a:p>
        </p:txBody>
      </p:sp>
      <p:sp>
        <p:nvSpPr>
          <p:cNvPr id="19491" name="TextBox 171"/>
          <p:cNvSpPr txBox="1">
            <a:spLocks noChangeArrowheads="1"/>
          </p:cNvSpPr>
          <p:nvPr/>
        </p:nvSpPr>
        <p:spPr bwMode="auto">
          <a:xfrm>
            <a:off x="2551113" y="3513138"/>
            <a:ext cx="4429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P</a:t>
            </a:r>
            <a:r>
              <a:rPr lang="en-GB" sz="1800" baseline="-25000">
                <a:latin typeface="Calibri" charset="0"/>
              </a:rPr>
              <a:t>3</a:t>
            </a:r>
          </a:p>
        </p:txBody>
      </p:sp>
      <p:sp>
        <p:nvSpPr>
          <p:cNvPr id="19492" name="TextBox 172"/>
          <p:cNvSpPr txBox="1">
            <a:spLocks noChangeArrowheads="1"/>
          </p:cNvSpPr>
          <p:nvPr/>
        </p:nvSpPr>
        <p:spPr bwMode="auto">
          <a:xfrm>
            <a:off x="2757488" y="4256088"/>
            <a:ext cx="442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P</a:t>
            </a:r>
            <a:r>
              <a:rPr lang="en-GB" sz="1800" baseline="-25000">
                <a:latin typeface="Calibri" charset="0"/>
              </a:rPr>
              <a:t>4</a:t>
            </a:r>
          </a:p>
        </p:txBody>
      </p:sp>
      <p:sp>
        <p:nvSpPr>
          <p:cNvPr id="19493" name="TextBox 173"/>
          <p:cNvSpPr txBox="1">
            <a:spLocks noChangeArrowheads="1"/>
          </p:cNvSpPr>
          <p:nvPr/>
        </p:nvSpPr>
        <p:spPr bwMode="auto">
          <a:xfrm>
            <a:off x="3533775" y="1717675"/>
            <a:ext cx="554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800">
                <a:latin typeface="Calibri" charset="0"/>
              </a:rPr>
              <a:t>t</a:t>
            </a:r>
            <a:r>
              <a:rPr lang="en-GB" sz="2800" baseline="-25000">
                <a:latin typeface="Calibri" charset="0"/>
              </a:rPr>
              <a:t>1</a:t>
            </a:r>
          </a:p>
        </p:txBody>
      </p:sp>
      <p:sp>
        <p:nvSpPr>
          <p:cNvPr id="19494" name="TextBox 174"/>
          <p:cNvSpPr txBox="1">
            <a:spLocks noChangeArrowheads="1"/>
          </p:cNvSpPr>
          <p:nvPr/>
        </p:nvSpPr>
        <p:spPr bwMode="auto">
          <a:xfrm>
            <a:off x="3533775" y="2630488"/>
            <a:ext cx="554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800">
                <a:latin typeface="Calibri" charset="0"/>
              </a:rPr>
              <a:t>t</a:t>
            </a:r>
            <a:r>
              <a:rPr lang="en-GB" sz="2800" baseline="-25000">
                <a:latin typeface="Calibri" charset="0"/>
              </a:rPr>
              <a:t>2</a:t>
            </a:r>
          </a:p>
        </p:txBody>
      </p:sp>
      <p:sp>
        <p:nvSpPr>
          <p:cNvPr id="19495" name="TextBox 175"/>
          <p:cNvSpPr txBox="1">
            <a:spLocks noChangeArrowheads="1"/>
          </p:cNvSpPr>
          <p:nvPr/>
        </p:nvSpPr>
        <p:spPr bwMode="auto">
          <a:xfrm>
            <a:off x="3533775" y="3503613"/>
            <a:ext cx="554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800">
                <a:latin typeface="Calibri" charset="0"/>
              </a:rPr>
              <a:t>t</a:t>
            </a:r>
            <a:r>
              <a:rPr lang="en-GB" sz="2800" baseline="-25000">
                <a:latin typeface="Calibri" charset="0"/>
              </a:rPr>
              <a:t>3</a:t>
            </a:r>
          </a:p>
        </p:txBody>
      </p:sp>
      <p:sp>
        <p:nvSpPr>
          <p:cNvPr id="19496" name="TextBox 176"/>
          <p:cNvSpPr txBox="1">
            <a:spLocks noChangeArrowheads="1"/>
          </p:cNvSpPr>
          <p:nvPr/>
        </p:nvSpPr>
        <p:spPr bwMode="auto">
          <a:xfrm>
            <a:off x="3533775" y="4376738"/>
            <a:ext cx="554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800">
                <a:latin typeface="Calibri" charset="0"/>
              </a:rPr>
              <a:t>t</a:t>
            </a:r>
            <a:r>
              <a:rPr lang="en-GB" sz="2800" baseline="-25000">
                <a:latin typeface="Calibri" charset="0"/>
              </a:rPr>
              <a:t>4</a:t>
            </a:r>
          </a:p>
        </p:txBody>
      </p:sp>
      <p:sp>
        <p:nvSpPr>
          <p:cNvPr id="72" name="Teardrop 71"/>
          <p:cNvSpPr/>
          <p:nvPr/>
        </p:nvSpPr>
        <p:spPr>
          <a:xfrm rot="5400000">
            <a:off x="4760913" y="4411663"/>
            <a:ext cx="109537" cy="109537"/>
          </a:xfrm>
          <a:prstGeom prst="teardrop">
            <a:avLst>
              <a:gd name="adj" fmla="val 106024"/>
            </a:avLst>
          </a:prstGeom>
          <a:solidFill>
            <a:schemeClr val="accent5">
              <a:lumMod val="40000"/>
              <a:lumOff val="60000"/>
              <a:alpha val="49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73" name="Teardrop 72"/>
          <p:cNvSpPr/>
          <p:nvPr/>
        </p:nvSpPr>
        <p:spPr>
          <a:xfrm rot="2677788">
            <a:off x="5037138" y="5465763"/>
            <a:ext cx="111125" cy="109537"/>
          </a:xfrm>
          <a:prstGeom prst="teardrop">
            <a:avLst>
              <a:gd name="adj" fmla="val 106024"/>
            </a:avLst>
          </a:prstGeom>
          <a:solidFill>
            <a:schemeClr val="accent5">
              <a:lumMod val="40000"/>
              <a:lumOff val="60000"/>
              <a:alpha val="49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78" name="Freeform 77"/>
          <p:cNvSpPr/>
          <p:nvPr/>
        </p:nvSpPr>
        <p:spPr>
          <a:xfrm>
            <a:off x="6599238" y="4919663"/>
            <a:ext cx="265112" cy="193675"/>
          </a:xfrm>
          <a:custGeom>
            <a:avLst/>
            <a:gdLst>
              <a:gd name="connsiteX0" fmla="*/ 0 w 768096"/>
              <a:gd name="connsiteY0" fmla="*/ 109728 h 377952"/>
              <a:gd name="connsiteX1" fmla="*/ 390144 w 768096"/>
              <a:gd name="connsiteY1" fmla="*/ 377952 h 377952"/>
              <a:gd name="connsiteX2" fmla="*/ 768096 w 768096"/>
              <a:gd name="connsiteY2" fmla="*/ 0 h 377952"/>
              <a:gd name="connsiteX0" fmla="*/ 0 w 768096"/>
              <a:gd name="connsiteY0" fmla="*/ 109728 h 396240"/>
              <a:gd name="connsiteX1" fmla="*/ 390144 w 768096"/>
              <a:gd name="connsiteY1" fmla="*/ 377952 h 396240"/>
              <a:gd name="connsiteX2" fmla="*/ 768096 w 768096"/>
              <a:gd name="connsiteY2" fmla="*/ 0 h 396240"/>
              <a:gd name="connsiteX0" fmla="*/ 0 w 768096"/>
              <a:gd name="connsiteY0" fmla="*/ 109728 h 396240"/>
              <a:gd name="connsiteX1" fmla="*/ 390144 w 768096"/>
              <a:gd name="connsiteY1" fmla="*/ 377952 h 396240"/>
              <a:gd name="connsiteX2" fmla="*/ 768096 w 768096"/>
              <a:gd name="connsiteY2" fmla="*/ 0 h 396240"/>
              <a:gd name="connsiteX0" fmla="*/ 0 w 390144"/>
              <a:gd name="connsiteY0" fmla="*/ 0 h 286512"/>
              <a:gd name="connsiteX1" fmla="*/ 390144 w 390144"/>
              <a:gd name="connsiteY1" fmla="*/ 268224 h 286512"/>
            </a:gdLst>
            <a:ahLst/>
            <a:cxnLst>
              <a:cxn ang="0">
                <a:pos x="connsiteX0" y="connsiteY0"/>
              </a:cxn>
              <a:cxn ang="0">
                <a:pos x="connsiteX1" y="connsiteY1"/>
              </a:cxn>
            </a:cxnLst>
            <a:rect l="l" t="t" r="r" b="b"/>
            <a:pathLst>
              <a:path w="390144" h="286512">
                <a:moveTo>
                  <a:pt x="0" y="0"/>
                </a:moveTo>
                <a:cubicBezTo>
                  <a:pt x="111356" y="188456"/>
                  <a:pt x="262128" y="286512"/>
                  <a:pt x="390144" y="268224"/>
                </a:cubicBezTo>
              </a:path>
            </a:pathLst>
          </a:custGeom>
          <a:ln w="22225">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2800"/>
          </a:p>
        </p:txBody>
      </p:sp>
      <p:sp>
        <p:nvSpPr>
          <p:cNvPr id="90" name="Rectangle 89"/>
          <p:cNvSpPr/>
          <p:nvPr/>
        </p:nvSpPr>
        <p:spPr>
          <a:xfrm>
            <a:off x="6299200" y="5502275"/>
            <a:ext cx="1163638" cy="82391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91" name="Right Brace 90"/>
          <p:cNvSpPr/>
          <p:nvPr/>
        </p:nvSpPr>
        <p:spPr>
          <a:xfrm>
            <a:off x="5764213" y="5405438"/>
            <a:ext cx="339725" cy="873125"/>
          </a:xfrm>
          <a:prstGeom prst="rightBrace">
            <a:avLst/>
          </a:prstGeom>
          <a:ln w="22225">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2800"/>
          </a:p>
        </p:txBody>
      </p:sp>
      <p:sp>
        <p:nvSpPr>
          <p:cNvPr id="93" name="Freeform 92"/>
          <p:cNvSpPr/>
          <p:nvPr/>
        </p:nvSpPr>
        <p:spPr>
          <a:xfrm>
            <a:off x="6865938" y="5726113"/>
            <a:ext cx="257175" cy="255587"/>
          </a:xfrm>
          <a:custGeom>
            <a:avLst/>
            <a:gdLst>
              <a:gd name="connsiteX0" fmla="*/ 0 w 768096"/>
              <a:gd name="connsiteY0" fmla="*/ 109728 h 377952"/>
              <a:gd name="connsiteX1" fmla="*/ 390144 w 768096"/>
              <a:gd name="connsiteY1" fmla="*/ 377952 h 377952"/>
              <a:gd name="connsiteX2" fmla="*/ 768096 w 768096"/>
              <a:gd name="connsiteY2" fmla="*/ 0 h 377952"/>
              <a:gd name="connsiteX0" fmla="*/ 0 w 768096"/>
              <a:gd name="connsiteY0" fmla="*/ 109728 h 396240"/>
              <a:gd name="connsiteX1" fmla="*/ 390144 w 768096"/>
              <a:gd name="connsiteY1" fmla="*/ 377952 h 396240"/>
              <a:gd name="connsiteX2" fmla="*/ 768096 w 768096"/>
              <a:gd name="connsiteY2" fmla="*/ 0 h 396240"/>
              <a:gd name="connsiteX0" fmla="*/ 0 w 768096"/>
              <a:gd name="connsiteY0" fmla="*/ 109728 h 396240"/>
              <a:gd name="connsiteX1" fmla="*/ 390144 w 768096"/>
              <a:gd name="connsiteY1" fmla="*/ 377952 h 396240"/>
              <a:gd name="connsiteX2" fmla="*/ 768096 w 768096"/>
              <a:gd name="connsiteY2" fmla="*/ 0 h 396240"/>
              <a:gd name="connsiteX0" fmla="*/ 0 w 828512"/>
              <a:gd name="connsiteY0" fmla="*/ 176691 h 463203"/>
              <a:gd name="connsiteX1" fmla="*/ 390144 w 828512"/>
              <a:gd name="connsiteY1" fmla="*/ 444915 h 463203"/>
              <a:gd name="connsiteX2" fmla="*/ 768096 w 828512"/>
              <a:gd name="connsiteY2" fmla="*/ 66963 h 463203"/>
              <a:gd name="connsiteX3" fmla="*/ 752638 w 828512"/>
              <a:gd name="connsiteY3" fmla="*/ 43137 h 463203"/>
              <a:gd name="connsiteX0" fmla="*/ 0 w 768096"/>
              <a:gd name="connsiteY0" fmla="*/ 109728 h 396240"/>
              <a:gd name="connsiteX1" fmla="*/ 390144 w 768096"/>
              <a:gd name="connsiteY1" fmla="*/ 377952 h 396240"/>
              <a:gd name="connsiteX2" fmla="*/ 768096 w 768096"/>
              <a:gd name="connsiteY2" fmla="*/ 0 h 396240"/>
              <a:gd name="connsiteX0" fmla="*/ 0 w 377952"/>
              <a:gd name="connsiteY0" fmla="*/ 377952 h 377952"/>
              <a:gd name="connsiteX1" fmla="*/ 377952 w 377952"/>
              <a:gd name="connsiteY1" fmla="*/ 0 h 377952"/>
            </a:gdLst>
            <a:ahLst/>
            <a:cxnLst>
              <a:cxn ang="0">
                <a:pos x="connsiteX0" y="connsiteY0"/>
              </a:cxn>
              <a:cxn ang="0">
                <a:pos x="connsiteX1" y="connsiteY1"/>
              </a:cxn>
            </a:cxnLst>
            <a:rect l="l" t="t" r="r" b="b"/>
            <a:pathLst>
              <a:path w="377952" h="377952">
                <a:moveTo>
                  <a:pt x="0" y="377952"/>
                </a:moveTo>
                <a:cubicBezTo>
                  <a:pt x="128016" y="359664"/>
                  <a:pt x="317536" y="66963"/>
                  <a:pt x="377952" y="0"/>
                </a:cubicBezTo>
              </a:path>
            </a:pathLst>
          </a:custGeom>
          <a:ln w="22225">
            <a:prstDash val="solid"/>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2800"/>
          </a:p>
        </p:txBody>
      </p:sp>
      <p:sp>
        <p:nvSpPr>
          <p:cNvPr id="19503" name="TextBox 93"/>
          <p:cNvSpPr txBox="1">
            <a:spLocks noChangeArrowheads="1"/>
          </p:cNvSpPr>
          <p:nvPr/>
        </p:nvSpPr>
        <p:spPr bwMode="auto">
          <a:xfrm>
            <a:off x="3484563" y="5249863"/>
            <a:ext cx="554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800">
                <a:latin typeface="Calibri" charset="0"/>
              </a:rPr>
              <a:t>t</a:t>
            </a:r>
            <a:r>
              <a:rPr lang="en-GB" sz="2800" baseline="-25000">
                <a:latin typeface="Calibri" charset="0"/>
              </a:rPr>
              <a:t>5</a:t>
            </a:r>
          </a:p>
        </p:txBody>
      </p:sp>
      <p:cxnSp>
        <p:nvCxnSpPr>
          <p:cNvPr id="97" name="Straight Connector 96"/>
          <p:cNvCxnSpPr/>
          <p:nvPr/>
        </p:nvCxnSpPr>
        <p:spPr>
          <a:xfrm>
            <a:off x="4357688" y="6278563"/>
            <a:ext cx="146050"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3290888" y="6278563"/>
            <a:ext cx="146050"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sp>
        <p:nvSpPr>
          <p:cNvPr id="19506" name="TextBox 102"/>
          <p:cNvSpPr txBox="1">
            <a:spLocks noChangeArrowheads="1"/>
          </p:cNvSpPr>
          <p:nvPr/>
        </p:nvSpPr>
        <p:spPr bwMode="auto">
          <a:xfrm>
            <a:off x="3497263" y="6122988"/>
            <a:ext cx="552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800">
                <a:latin typeface="Calibri" charset="0"/>
              </a:rPr>
              <a:t>t</a:t>
            </a:r>
            <a:r>
              <a:rPr lang="en-GB" sz="2800" baseline="-25000">
                <a:latin typeface="Calibri" charset="0"/>
              </a:rPr>
              <a:t>6</a:t>
            </a:r>
          </a:p>
        </p:txBody>
      </p:sp>
      <p:sp>
        <p:nvSpPr>
          <p:cNvPr id="19507" name="Title 1"/>
          <p:cNvSpPr>
            <a:spLocks noGrp="1"/>
          </p:cNvSpPr>
          <p:nvPr>
            <p:ph type="title"/>
          </p:nvPr>
        </p:nvSpPr>
        <p:spPr>
          <a:xfrm>
            <a:off x="323850" y="228600"/>
            <a:ext cx="8820150" cy="679450"/>
          </a:xfrm>
        </p:spPr>
        <p:txBody>
          <a:bodyPr/>
          <a:lstStyle/>
          <a:p>
            <a:r>
              <a:rPr lang="en-US" sz="3600">
                <a:latin typeface="Tw Cen MT" charset="0"/>
                <a:ea typeface="ＭＳ Ｐゴシック" charset="0"/>
                <a:cs typeface="ＭＳ Ｐゴシック" charset="0"/>
              </a:rPr>
              <a:t>Two frame Delay and Non-Linear Interpolation</a:t>
            </a:r>
          </a:p>
        </p:txBody>
      </p:sp>
      <p:sp>
        <p:nvSpPr>
          <p:cNvPr id="19508" name="TextBox 1"/>
          <p:cNvSpPr txBox="1">
            <a:spLocks noChangeArrowheads="1"/>
          </p:cNvSpPr>
          <p:nvPr/>
        </p:nvSpPr>
        <p:spPr bwMode="auto">
          <a:xfrm>
            <a:off x="5292725" y="2276475"/>
            <a:ext cx="2686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P</a:t>
            </a:r>
            <a:r>
              <a:rPr lang="en-US" sz="1800" baseline="-25000"/>
              <a:t>1</a:t>
            </a:r>
            <a:r>
              <a:rPr lang="en-US" sz="1800"/>
              <a:t>, P</a:t>
            </a:r>
            <a:r>
              <a:rPr lang="en-US" sz="1800" baseline="-25000"/>
              <a:t>2</a:t>
            </a:r>
            <a:r>
              <a:rPr lang="en-US" sz="1800"/>
              <a:t> and P</a:t>
            </a:r>
            <a:r>
              <a:rPr lang="en-US" sz="1800" baseline="-25000"/>
              <a:t>3</a:t>
            </a:r>
            <a:r>
              <a:rPr lang="en-US" sz="1800"/>
              <a:t> movement</a:t>
            </a:r>
          </a:p>
        </p:txBody>
      </p:sp>
      <p:cxnSp>
        <p:nvCxnSpPr>
          <p:cNvPr id="4" name="Straight Arrow Connector 3"/>
          <p:cNvCxnSpPr/>
          <p:nvPr/>
        </p:nvCxnSpPr>
        <p:spPr>
          <a:xfrm>
            <a:off x="5508625" y="2852738"/>
            <a:ext cx="792163" cy="16557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510" name="TextBox 63"/>
          <p:cNvSpPr txBox="1">
            <a:spLocks noChangeArrowheads="1"/>
          </p:cNvSpPr>
          <p:nvPr/>
        </p:nvSpPr>
        <p:spPr bwMode="auto">
          <a:xfrm>
            <a:off x="6457950" y="3933825"/>
            <a:ext cx="2686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P</a:t>
            </a:r>
            <a:r>
              <a:rPr lang="en-US" sz="1800" baseline="-25000"/>
              <a:t>2</a:t>
            </a:r>
            <a:r>
              <a:rPr lang="en-US" sz="1800"/>
              <a:t>, P</a:t>
            </a:r>
            <a:r>
              <a:rPr lang="en-US" sz="1800" baseline="-25000"/>
              <a:t>3</a:t>
            </a:r>
            <a:r>
              <a:rPr lang="en-US" sz="1800"/>
              <a:t> and P</a:t>
            </a:r>
            <a:r>
              <a:rPr lang="en-US" sz="1800" baseline="-25000"/>
              <a:t>4</a:t>
            </a:r>
            <a:r>
              <a:rPr lang="en-US" sz="1800"/>
              <a:t> movement</a:t>
            </a:r>
          </a:p>
        </p:txBody>
      </p:sp>
      <p:cxnSp>
        <p:nvCxnSpPr>
          <p:cNvPr id="66" name="Straight Arrow Connector 65"/>
          <p:cNvCxnSpPr/>
          <p:nvPr/>
        </p:nvCxnSpPr>
        <p:spPr>
          <a:xfrm flipH="1">
            <a:off x="7596188" y="4292600"/>
            <a:ext cx="792162" cy="143986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rot="10800000" flipV="1">
            <a:off x="571500" y="2035175"/>
            <a:ext cx="8143875"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1607343" y="202168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3321844" y="2048669"/>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3321843" y="20375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036343" y="20629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5036344" y="203279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750844" y="203279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8465344" y="203279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flipV="1">
            <a:off x="571500" y="3114675"/>
            <a:ext cx="8143875"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1607343" y="310118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3321843" y="312658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3321843" y="31170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5036343" y="31424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5036344" y="311229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6750843" y="311070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8465344" y="311229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714500" y="2035175"/>
            <a:ext cx="1428750" cy="10715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3429000" y="2035175"/>
            <a:ext cx="1500188" cy="10715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5143500" y="2035175"/>
            <a:ext cx="1571625" cy="10715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6858000" y="2035175"/>
            <a:ext cx="1571625" cy="10715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5536406" y="4856957"/>
            <a:ext cx="1071563"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7250906" y="4856957"/>
            <a:ext cx="1071563"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6072188" y="5249863"/>
            <a:ext cx="1714500" cy="1587"/>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sp>
        <p:nvSpPr>
          <p:cNvPr id="20504" name="TextBox 57"/>
          <p:cNvSpPr txBox="1">
            <a:spLocks noChangeArrowheads="1"/>
          </p:cNvSpPr>
          <p:nvPr/>
        </p:nvSpPr>
        <p:spPr bwMode="auto">
          <a:xfrm>
            <a:off x="1408113" y="1584325"/>
            <a:ext cx="357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t</a:t>
            </a:r>
            <a:r>
              <a:rPr lang="en-GB" sz="2000" baseline="-25000">
                <a:latin typeface="Calibri" charset="0"/>
              </a:rPr>
              <a:t>0</a:t>
            </a:r>
          </a:p>
        </p:txBody>
      </p:sp>
      <p:sp>
        <p:nvSpPr>
          <p:cNvPr id="20505" name="TextBox 58"/>
          <p:cNvSpPr txBox="1">
            <a:spLocks noChangeArrowheads="1"/>
          </p:cNvSpPr>
          <p:nvPr/>
        </p:nvSpPr>
        <p:spPr bwMode="auto">
          <a:xfrm>
            <a:off x="3030538" y="1606550"/>
            <a:ext cx="357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t</a:t>
            </a:r>
            <a:r>
              <a:rPr lang="en-GB" sz="2000" baseline="-25000">
                <a:latin typeface="Calibri" charset="0"/>
              </a:rPr>
              <a:t>1</a:t>
            </a:r>
          </a:p>
        </p:txBody>
      </p:sp>
      <p:sp>
        <p:nvSpPr>
          <p:cNvPr id="20506" name="TextBox 59"/>
          <p:cNvSpPr txBox="1">
            <a:spLocks noChangeArrowheads="1"/>
          </p:cNvSpPr>
          <p:nvPr/>
        </p:nvSpPr>
        <p:spPr bwMode="auto">
          <a:xfrm>
            <a:off x="4745038" y="1606550"/>
            <a:ext cx="357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t</a:t>
            </a:r>
            <a:r>
              <a:rPr lang="en-GB" sz="2000" baseline="-25000">
                <a:latin typeface="Calibri" charset="0"/>
              </a:rPr>
              <a:t>2</a:t>
            </a:r>
          </a:p>
        </p:txBody>
      </p:sp>
      <p:sp>
        <p:nvSpPr>
          <p:cNvPr id="20507" name="TextBox 60"/>
          <p:cNvSpPr txBox="1">
            <a:spLocks noChangeArrowheads="1"/>
          </p:cNvSpPr>
          <p:nvPr/>
        </p:nvSpPr>
        <p:spPr bwMode="auto">
          <a:xfrm>
            <a:off x="6480175" y="1606550"/>
            <a:ext cx="357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t</a:t>
            </a:r>
            <a:r>
              <a:rPr lang="en-GB" sz="2000" baseline="-25000">
                <a:latin typeface="Calibri" charset="0"/>
              </a:rPr>
              <a:t>3</a:t>
            </a:r>
          </a:p>
        </p:txBody>
      </p:sp>
      <p:sp>
        <p:nvSpPr>
          <p:cNvPr id="20508" name="TextBox 61"/>
          <p:cNvSpPr txBox="1">
            <a:spLocks noChangeArrowheads="1"/>
          </p:cNvSpPr>
          <p:nvPr/>
        </p:nvSpPr>
        <p:spPr bwMode="auto">
          <a:xfrm>
            <a:off x="6000750" y="5392738"/>
            <a:ext cx="15716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Interpolate P</a:t>
            </a:r>
            <a:r>
              <a:rPr lang="en-GB" sz="2000" baseline="-25000">
                <a:latin typeface="Calibri" charset="0"/>
              </a:rPr>
              <a:t>0</a:t>
            </a:r>
            <a:r>
              <a:rPr lang="en-GB" sz="2000">
                <a:latin typeface="Calibri" charset="0"/>
              </a:rPr>
              <a:t>→P</a:t>
            </a:r>
            <a:r>
              <a:rPr lang="en-GB" sz="2000" baseline="-25000">
                <a:latin typeface="Calibri" charset="0"/>
              </a:rPr>
              <a:t>1</a:t>
            </a:r>
          </a:p>
        </p:txBody>
      </p:sp>
      <p:sp>
        <p:nvSpPr>
          <p:cNvPr id="64" name="Right Brace 63"/>
          <p:cNvSpPr/>
          <p:nvPr/>
        </p:nvSpPr>
        <p:spPr>
          <a:xfrm rot="5400000">
            <a:off x="2428875" y="4035426"/>
            <a:ext cx="428625" cy="2000250"/>
          </a:xfrm>
          <a:prstGeom prst="rightBrace">
            <a:avLst/>
          </a:prstGeom>
          <a:ln w="22225">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2800"/>
          </a:p>
        </p:txBody>
      </p:sp>
      <p:sp>
        <p:nvSpPr>
          <p:cNvPr id="20510" name="TextBox 64"/>
          <p:cNvSpPr txBox="1">
            <a:spLocks noChangeArrowheads="1"/>
          </p:cNvSpPr>
          <p:nvPr/>
        </p:nvSpPr>
        <p:spPr bwMode="auto">
          <a:xfrm>
            <a:off x="2071688" y="5464175"/>
            <a:ext cx="20462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Maximum latency</a:t>
            </a:r>
          </a:p>
        </p:txBody>
      </p:sp>
      <p:cxnSp>
        <p:nvCxnSpPr>
          <p:cNvPr id="38" name="Straight Connector 37"/>
          <p:cNvCxnSpPr/>
          <p:nvPr/>
        </p:nvCxnSpPr>
        <p:spPr>
          <a:xfrm rot="10800000" flipV="1">
            <a:off x="571500" y="4298950"/>
            <a:ext cx="8143875"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607343" y="42854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3321843" y="43108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3321843" y="430133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5400000">
            <a:off x="5036343" y="432673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5036344" y="4296569"/>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5400000">
            <a:off x="6750843" y="429498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8465344" y="4296569"/>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16200000" flipH="1">
            <a:off x="1535907" y="2213768"/>
            <a:ext cx="2286000" cy="192881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rot="16200000" flipH="1">
            <a:off x="3250407" y="2213768"/>
            <a:ext cx="2286000" cy="192881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16200000" flipH="1">
            <a:off x="5036344" y="2142331"/>
            <a:ext cx="2286000" cy="2071688"/>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16200000" flipH="1">
            <a:off x="6715125" y="2178050"/>
            <a:ext cx="2214563" cy="192881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1928813" y="2392363"/>
            <a:ext cx="571500"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P</a:t>
            </a:r>
            <a:r>
              <a:rPr lang="en-GB" b="1" baseline="-25000">
                <a:solidFill>
                  <a:schemeClr val="tx1"/>
                </a:solidFill>
                <a:latin typeface="Arial" charset="0"/>
                <a:ea typeface="ＭＳ Ｐゴシック" charset="0"/>
                <a:cs typeface="Arial" charset="0"/>
              </a:rPr>
              <a:t>0</a:t>
            </a:r>
          </a:p>
        </p:txBody>
      </p:sp>
      <p:sp>
        <p:nvSpPr>
          <p:cNvPr id="54" name="Rectangle 53"/>
          <p:cNvSpPr/>
          <p:nvPr/>
        </p:nvSpPr>
        <p:spPr>
          <a:xfrm>
            <a:off x="3857625" y="2392363"/>
            <a:ext cx="571500"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P</a:t>
            </a:r>
            <a:r>
              <a:rPr lang="en-GB" b="1" baseline="-25000">
                <a:solidFill>
                  <a:schemeClr val="tx1"/>
                </a:solidFill>
                <a:latin typeface="Arial" charset="0"/>
                <a:ea typeface="ＭＳ Ｐゴシック" charset="0"/>
                <a:cs typeface="Arial" charset="0"/>
              </a:rPr>
              <a:t>1</a:t>
            </a:r>
          </a:p>
        </p:txBody>
      </p:sp>
      <p:sp>
        <p:nvSpPr>
          <p:cNvPr id="55" name="Rectangle 54"/>
          <p:cNvSpPr/>
          <p:nvPr/>
        </p:nvSpPr>
        <p:spPr>
          <a:xfrm>
            <a:off x="5429250" y="2392363"/>
            <a:ext cx="571500"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P</a:t>
            </a:r>
            <a:r>
              <a:rPr lang="en-GB" b="1" baseline="-25000">
                <a:solidFill>
                  <a:schemeClr val="tx1"/>
                </a:solidFill>
                <a:latin typeface="Arial" charset="0"/>
                <a:ea typeface="ＭＳ Ｐゴシック" charset="0"/>
                <a:cs typeface="Arial" charset="0"/>
              </a:rPr>
              <a:t>2</a:t>
            </a:r>
          </a:p>
        </p:txBody>
      </p:sp>
      <p:sp>
        <p:nvSpPr>
          <p:cNvPr id="56" name="Rectangle 55"/>
          <p:cNvSpPr/>
          <p:nvPr/>
        </p:nvSpPr>
        <p:spPr>
          <a:xfrm>
            <a:off x="7143750" y="2392363"/>
            <a:ext cx="571500"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P</a:t>
            </a:r>
            <a:r>
              <a:rPr lang="en-GB" b="1" baseline="-25000">
                <a:solidFill>
                  <a:schemeClr val="tx1"/>
                </a:solidFill>
                <a:latin typeface="Arial" charset="0"/>
                <a:ea typeface="ＭＳ Ｐゴシック" charset="0"/>
                <a:cs typeface="Arial" charset="0"/>
              </a:rPr>
              <a:t>3</a:t>
            </a:r>
          </a:p>
        </p:txBody>
      </p:sp>
      <p:sp>
        <p:nvSpPr>
          <p:cNvPr id="87" name="Right Brace 86"/>
          <p:cNvSpPr/>
          <p:nvPr/>
        </p:nvSpPr>
        <p:spPr>
          <a:xfrm rot="5400000">
            <a:off x="3643313" y="3727450"/>
            <a:ext cx="428625" cy="4429125"/>
          </a:xfrm>
          <a:prstGeom prst="rightBrace">
            <a:avLst/>
          </a:prstGeom>
          <a:ln w="22225">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2800"/>
          </a:p>
        </p:txBody>
      </p:sp>
      <p:sp>
        <p:nvSpPr>
          <p:cNvPr id="20528" name="TextBox 87"/>
          <p:cNvSpPr txBox="1">
            <a:spLocks noChangeArrowheads="1"/>
          </p:cNvSpPr>
          <p:nvPr/>
        </p:nvSpPr>
        <p:spPr bwMode="auto">
          <a:xfrm>
            <a:off x="3059113" y="6321425"/>
            <a:ext cx="15763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a:latin typeface="Calibri" charset="0"/>
              </a:rPr>
              <a:t>Playout delay</a:t>
            </a:r>
          </a:p>
        </p:txBody>
      </p:sp>
      <p:sp>
        <p:nvSpPr>
          <p:cNvPr id="20529" name="TextBox 88"/>
          <p:cNvSpPr txBox="1">
            <a:spLocks noChangeArrowheads="1"/>
          </p:cNvSpPr>
          <p:nvPr/>
        </p:nvSpPr>
        <p:spPr bwMode="auto">
          <a:xfrm>
            <a:off x="0" y="2106613"/>
            <a:ext cx="1071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Sender</a:t>
            </a:r>
          </a:p>
        </p:txBody>
      </p:sp>
      <p:sp>
        <p:nvSpPr>
          <p:cNvPr id="20530" name="TextBox 89"/>
          <p:cNvSpPr txBox="1">
            <a:spLocks noChangeArrowheads="1"/>
          </p:cNvSpPr>
          <p:nvPr/>
        </p:nvSpPr>
        <p:spPr bwMode="auto">
          <a:xfrm>
            <a:off x="0" y="3155950"/>
            <a:ext cx="1071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Client</a:t>
            </a:r>
            <a:r>
              <a:rPr lang="en-GB" sz="2000" baseline="-25000">
                <a:latin typeface="Calibri" charset="0"/>
              </a:rPr>
              <a:t>A</a:t>
            </a:r>
          </a:p>
        </p:txBody>
      </p:sp>
      <p:sp>
        <p:nvSpPr>
          <p:cNvPr id="20531" name="TextBox 90"/>
          <p:cNvSpPr txBox="1">
            <a:spLocks noChangeArrowheads="1"/>
          </p:cNvSpPr>
          <p:nvPr/>
        </p:nvSpPr>
        <p:spPr bwMode="auto">
          <a:xfrm>
            <a:off x="0" y="4392613"/>
            <a:ext cx="1071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Client</a:t>
            </a:r>
            <a:r>
              <a:rPr lang="en-GB" sz="2000" baseline="-25000">
                <a:latin typeface="Calibri" charset="0"/>
              </a:rPr>
              <a:t>B</a:t>
            </a:r>
          </a:p>
        </p:txBody>
      </p:sp>
      <p:sp>
        <p:nvSpPr>
          <p:cNvPr id="20532" name="TextBox 1"/>
          <p:cNvSpPr txBox="1">
            <a:spLocks noChangeArrowheads="1"/>
          </p:cNvSpPr>
          <p:nvPr/>
        </p:nvSpPr>
        <p:spPr bwMode="auto">
          <a:xfrm>
            <a:off x="3335338" y="762000"/>
            <a:ext cx="185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20533" name="Title 1"/>
          <p:cNvSpPr>
            <a:spLocks noGrp="1"/>
          </p:cNvSpPr>
          <p:nvPr>
            <p:ph type="title"/>
          </p:nvPr>
        </p:nvSpPr>
        <p:spPr>
          <a:xfrm>
            <a:off x="609600" y="228600"/>
            <a:ext cx="8534400" cy="679450"/>
          </a:xfrm>
        </p:spPr>
        <p:txBody>
          <a:bodyPr/>
          <a:lstStyle/>
          <a:p>
            <a:r>
              <a:rPr lang="en-US" sz="3200">
                <a:latin typeface="Tw Cen MT" charset="0"/>
                <a:ea typeface="ＭＳ Ｐゴシック" charset="0"/>
                <a:cs typeface="ＭＳ Ｐゴシック" charset="0"/>
              </a:rPr>
              <a:t>Accommodating for Furthest Client - Playout Delay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Placeholder 4"/>
          <p:cNvSpPr>
            <a:spLocks noGrp="1"/>
          </p:cNvSpPr>
          <p:nvPr>
            <p:ph type="body" idx="1"/>
          </p:nvPr>
        </p:nvSpPr>
        <p:spPr/>
        <p:txBody>
          <a:bodyPr/>
          <a:lstStyle/>
          <a:p>
            <a:pPr eaLnBrk="1" hangingPunct="1"/>
            <a:endParaRPr lang="en-US">
              <a:latin typeface="Tw Cen MT" charset="0"/>
              <a:ea typeface="ＭＳ Ｐゴシック" charset="0"/>
              <a:cs typeface="ＭＳ Ｐゴシック" charset="0"/>
            </a:endParaRPr>
          </a:p>
        </p:txBody>
      </p:sp>
      <p:sp>
        <p:nvSpPr>
          <p:cNvPr id="21506" name="Title 3"/>
          <p:cNvSpPr>
            <a:spLocks noGrp="1"/>
          </p:cNvSpPr>
          <p:nvPr>
            <p:ph type="title"/>
          </p:nvPr>
        </p:nvSpPr>
        <p:spPr/>
        <p:txBody>
          <a:bodyPr/>
          <a:lstStyle/>
          <a:p>
            <a:pPr eaLnBrk="1" hangingPunct="1"/>
            <a:r>
              <a:rPr lang="en-US" cap="none">
                <a:latin typeface="Tw Cen MT" charset="0"/>
                <a:ea typeface="ＭＳ Ｐゴシック" charset="0"/>
                <a:cs typeface="ＭＳ Ｐゴシック" charset="0"/>
              </a:rPr>
              <a:t>PERCEPTION FILTERS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Grp="1" noChangeArrowheads="1"/>
          </p:cNvSpPr>
          <p:nvPr>
            <p:ph type="title" idx="4294967295"/>
          </p:nvPr>
        </p:nvSpPr>
        <p:spPr>
          <a:xfrm>
            <a:off x="381000" y="-76200"/>
            <a:ext cx="8229600" cy="1328738"/>
          </a:xfrm>
        </p:spPr>
        <p:txBody>
          <a:bodyPr/>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4800">
                <a:solidFill>
                  <a:srgbClr val="3366FF"/>
                </a:solidFill>
                <a:latin typeface="Arial" charset="0"/>
                <a:ea typeface="ＭＳ Ｐゴシック" charset="0"/>
                <a:cs typeface="Arial" charset="0"/>
              </a:rPr>
              <a:t>Time Manipulation </a:t>
            </a:r>
          </a:p>
        </p:txBody>
      </p:sp>
      <p:sp>
        <p:nvSpPr>
          <p:cNvPr id="37890" name="Rectangle 2"/>
          <p:cNvSpPr>
            <a:spLocks noGrp="1" noChangeArrowheads="1"/>
          </p:cNvSpPr>
          <p:nvPr>
            <p:ph type="body" idx="4294967295"/>
          </p:nvPr>
        </p:nvSpPr>
        <p:spPr>
          <a:xfrm>
            <a:off x="457200" y="1600200"/>
            <a:ext cx="8229600" cy="5205413"/>
          </a:xfrm>
        </p:spPr>
        <p:txBody>
          <a:bodyPr/>
          <a:lstStyle/>
          <a:p>
            <a:pPr marL="419100" indent="-342900" algn="just" eaLnBrk="1" hangingPunct="1">
              <a:buClr>
                <a:srgbClr val="0000FF"/>
              </a:buClr>
              <a:buSzPct val="100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400">
                <a:latin typeface="Arial" charset="0"/>
                <a:ea typeface="ＭＳ Ｐゴシック" charset="0"/>
                <a:cs typeface="Arial" charset="0"/>
              </a:rPr>
              <a:t>The </a:t>
            </a:r>
            <a:r>
              <a:rPr lang="en-US" sz="2400">
                <a:solidFill>
                  <a:srgbClr val="FF0000"/>
                </a:solidFill>
                <a:latin typeface="Arial" charset="0"/>
                <a:ea typeface="ＭＳ Ｐゴシック" charset="0"/>
                <a:cs typeface="Arial" charset="0"/>
              </a:rPr>
              <a:t>game states </a:t>
            </a:r>
            <a:r>
              <a:rPr lang="en-US" sz="2400">
                <a:latin typeface="Arial" charset="0"/>
                <a:ea typeface="ＭＳ Ｐゴシック" charset="0"/>
                <a:cs typeface="Arial" charset="0"/>
              </a:rPr>
              <a:t>rendered at the clients are </a:t>
            </a:r>
            <a:r>
              <a:rPr lang="en-US" sz="2400">
                <a:solidFill>
                  <a:srgbClr val="3366FF"/>
                </a:solidFill>
                <a:latin typeface="Arial" charset="0"/>
                <a:ea typeface="ＭＳ Ｐゴシック" charset="0"/>
                <a:cs typeface="Arial" charset="0"/>
              </a:rPr>
              <a:t>different</a:t>
            </a:r>
            <a:r>
              <a:rPr lang="en-US" sz="2400">
                <a:latin typeface="Arial" charset="0"/>
                <a:ea typeface="ＭＳ Ｐゴシック" charset="0"/>
                <a:cs typeface="Arial" charset="0"/>
              </a:rPr>
              <a:t> because </a:t>
            </a:r>
            <a:r>
              <a:rPr lang="en-US" sz="2400">
                <a:solidFill>
                  <a:srgbClr val="FF0000"/>
                </a:solidFill>
                <a:latin typeface="Arial" charset="0"/>
                <a:ea typeface="ＭＳ Ｐゴシック" charset="0"/>
                <a:cs typeface="Arial" charset="0"/>
              </a:rPr>
              <a:t>latency</a:t>
            </a:r>
            <a:r>
              <a:rPr lang="en-US" sz="2400">
                <a:latin typeface="Arial" charset="0"/>
                <a:ea typeface="ＭＳ Ｐゴシック" charset="0"/>
                <a:cs typeface="Arial" charset="0"/>
              </a:rPr>
              <a:t> is </a:t>
            </a:r>
            <a:r>
              <a:rPr lang="en-US" sz="2400">
                <a:solidFill>
                  <a:srgbClr val="3366FF"/>
                </a:solidFill>
                <a:latin typeface="Arial" charset="0"/>
                <a:ea typeface="ＭＳ Ｐゴシック" charset="0"/>
                <a:cs typeface="Arial" charset="0"/>
              </a:rPr>
              <a:t>dependent on the location</a:t>
            </a:r>
            <a:r>
              <a:rPr lang="en-US" sz="2400">
                <a:latin typeface="Arial" charset="0"/>
                <a:ea typeface="ＭＳ Ｐゴシック" charset="0"/>
                <a:cs typeface="Arial" charset="0"/>
              </a:rPr>
              <a:t> of the client from the server and </a:t>
            </a:r>
            <a:r>
              <a:rPr lang="en-US" sz="2400">
                <a:solidFill>
                  <a:srgbClr val="3366FF"/>
                </a:solidFill>
                <a:latin typeface="Arial" charset="0"/>
                <a:ea typeface="ＭＳ Ｐゴシック" charset="0"/>
                <a:cs typeface="Arial" charset="0"/>
              </a:rPr>
              <a:t>network state </a:t>
            </a:r>
            <a:r>
              <a:rPr lang="en-US" sz="2400">
                <a:latin typeface="Arial" charset="0"/>
                <a:ea typeface="ＭＳ Ｐゴシック" charset="0"/>
                <a:cs typeface="Arial" charset="0"/>
              </a:rPr>
              <a:t>along different paths</a:t>
            </a:r>
          </a:p>
          <a:p>
            <a:pPr marL="419100" indent="-342900" algn="just" eaLnBrk="1" hangingPunct="1">
              <a:buClr>
                <a:srgbClr val="0000FF"/>
              </a:buClr>
              <a:buSzPct val="100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400">
                <a:latin typeface="Arial" charset="0"/>
                <a:ea typeface="ＭＳ Ｐゴシック" charset="0"/>
                <a:cs typeface="Arial" charset="0"/>
              </a:rPr>
              <a:t>When the </a:t>
            </a:r>
            <a:r>
              <a:rPr lang="en-US" sz="2400">
                <a:solidFill>
                  <a:srgbClr val="FF0000"/>
                </a:solidFill>
                <a:latin typeface="Arial" charset="0"/>
                <a:ea typeface="ＭＳ Ｐゴシック" charset="0"/>
                <a:cs typeface="Arial" charset="0"/>
              </a:rPr>
              <a:t>same response </a:t>
            </a:r>
            <a:r>
              <a:rPr lang="en-US" sz="2400">
                <a:latin typeface="Arial" charset="0"/>
                <a:ea typeface="ＭＳ Ｐゴシック" charset="0"/>
                <a:cs typeface="Arial" charset="0"/>
              </a:rPr>
              <a:t>reaches players at </a:t>
            </a:r>
            <a:r>
              <a:rPr lang="en-US" sz="2400">
                <a:solidFill>
                  <a:srgbClr val="3366FF"/>
                </a:solidFill>
                <a:latin typeface="Arial" charset="0"/>
                <a:ea typeface="ＭＳ Ｐゴシック" charset="0"/>
                <a:cs typeface="Arial" charset="0"/>
              </a:rPr>
              <a:t>different times</a:t>
            </a:r>
            <a:r>
              <a:rPr lang="en-US" sz="2400">
                <a:latin typeface="Arial" charset="0"/>
                <a:ea typeface="ＭＳ Ｐゴシック" charset="0"/>
                <a:cs typeface="Arial" charset="0"/>
              </a:rPr>
              <a:t>, there is an </a:t>
            </a:r>
            <a:r>
              <a:rPr lang="en-US" sz="2400">
                <a:solidFill>
                  <a:srgbClr val="3366FF"/>
                </a:solidFill>
                <a:latin typeface="Arial" charset="0"/>
                <a:ea typeface="ＭＳ Ｐゴシック" charset="0"/>
                <a:cs typeface="Arial" charset="0"/>
              </a:rPr>
              <a:t>unfairness</a:t>
            </a:r>
            <a:r>
              <a:rPr lang="en-US" sz="2400">
                <a:latin typeface="Arial" charset="0"/>
                <a:ea typeface="ＭＳ Ｐゴシック" charset="0"/>
                <a:cs typeface="Arial" charset="0"/>
              </a:rPr>
              <a:t> factor introduced in the game.</a:t>
            </a:r>
          </a:p>
          <a:p>
            <a:pPr marL="419100" indent="-342900" algn="just" eaLnBrk="1" hangingPunct="1">
              <a:buClr>
                <a:srgbClr val="0000FF"/>
              </a:buClr>
              <a:buSzPct val="100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400">
                <a:latin typeface="Arial" charset="0"/>
                <a:ea typeface="ＭＳ Ｐゴシック" charset="0"/>
                <a:cs typeface="Arial" charset="0"/>
              </a:rPr>
              <a:t>Two efficient techniques for handling this manipulation are </a:t>
            </a:r>
            <a:r>
              <a:rPr lang="en-US" sz="2400" i="1">
                <a:solidFill>
                  <a:srgbClr val="FF0000"/>
                </a:solidFill>
                <a:latin typeface="Arial" charset="0"/>
                <a:ea typeface="ＭＳ Ｐゴシック" charset="0"/>
                <a:cs typeface="Arial" charset="0"/>
              </a:rPr>
              <a:t>Time Delay or Playout Delay </a:t>
            </a:r>
            <a:r>
              <a:rPr lang="en-US" sz="2400">
                <a:latin typeface="Arial" charset="0"/>
                <a:ea typeface="ＭＳ Ｐゴシック" charset="0"/>
                <a:cs typeface="Arial" charset="0"/>
              </a:rPr>
              <a:t>and </a:t>
            </a:r>
            <a:r>
              <a:rPr lang="en-US" sz="2400" i="1">
                <a:solidFill>
                  <a:srgbClr val="FF0000"/>
                </a:solidFill>
                <a:latin typeface="Arial" charset="0"/>
                <a:ea typeface="ＭＳ Ｐゴシック" charset="0"/>
                <a:cs typeface="Arial" charset="0"/>
              </a:rPr>
              <a:t>Time Warp or Roll Back</a:t>
            </a:r>
            <a:r>
              <a:rPr lang="en-US" sz="2400">
                <a:latin typeface="Arial" charset="0"/>
                <a:ea typeface="ＭＳ Ｐゴシック" charset="0"/>
                <a:cs typeface="Arial" charset="0"/>
              </a:rPr>
              <a:t>.</a:t>
            </a: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612775" y="228600"/>
            <a:ext cx="8153400" cy="990600"/>
          </a:xfrm>
        </p:spPr>
        <p:txBody>
          <a:bodyPr/>
          <a:lstStyle/>
          <a:p>
            <a:r>
              <a:rPr lang="en-US">
                <a:latin typeface="Tw Cen MT" charset="0"/>
                <a:ea typeface="ＭＳ Ｐゴシック" charset="0"/>
                <a:cs typeface="ＭＳ Ｐゴシック" charset="0"/>
              </a:rPr>
              <a:t>Local Perception and Playout Delay</a:t>
            </a:r>
          </a:p>
        </p:txBody>
      </p:sp>
      <p:sp>
        <p:nvSpPr>
          <p:cNvPr id="49154" name="Content Placeholder 2"/>
          <p:cNvSpPr>
            <a:spLocks noGrp="1"/>
          </p:cNvSpPr>
          <p:nvPr>
            <p:ph idx="1"/>
          </p:nvPr>
        </p:nvSpPr>
        <p:spPr>
          <a:xfrm>
            <a:off x="612775" y="1600200"/>
            <a:ext cx="8153400" cy="4495800"/>
          </a:xfrm>
        </p:spPr>
        <p:txBody>
          <a:bodyPr/>
          <a:lstStyle/>
          <a:p>
            <a:r>
              <a:rPr lang="en-US">
                <a:latin typeface="Tw Cen MT" charset="0"/>
                <a:ea typeface="ＭＳ Ｐゴシック" charset="0"/>
                <a:cs typeface="ＭＳ Ｐゴシック" charset="0"/>
              </a:rPr>
              <a:t>So far assumed that events should be displayed asap on clients.</a:t>
            </a:r>
          </a:p>
          <a:p>
            <a:r>
              <a:rPr lang="en-US">
                <a:latin typeface="Tw Cen MT" charset="0"/>
                <a:ea typeface="ＭＳ Ｐゴシック" charset="0"/>
                <a:cs typeface="ＭＳ Ｐゴシック" charset="0"/>
              </a:rPr>
              <a:t>However, with moving objects, when they are further away, they move slower, but as they get closer they move faster.</a:t>
            </a:r>
          </a:p>
          <a:p>
            <a:r>
              <a:rPr lang="en-US">
                <a:latin typeface="Tw Cen MT" charset="0"/>
                <a:ea typeface="ＭＳ Ｐゴシック" charset="0"/>
                <a:cs typeface="ＭＳ Ｐゴシック" charset="0"/>
              </a:rPr>
              <a:t>So objects closer should have low playout delay and objects far away should have longer playout delay.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3"/>
          <p:cNvSpPr>
            <a:spLocks noGrp="1"/>
          </p:cNvSpPr>
          <p:nvPr>
            <p:ph type="title"/>
          </p:nvPr>
        </p:nvSpPr>
        <p:spPr>
          <a:xfrm>
            <a:off x="612775" y="228600"/>
            <a:ext cx="8153400" cy="990600"/>
          </a:xfrm>
        </p:spPr>
        <p:txBody>
          <a:bodyPr/>
          <a:lstStyle/>
          <a:p>
            <a:r>
              <a:rPr lang="en-US">
                <a:latin typeface="Tw Cen MT" charset="0"/>
                <a:ea typeface="ＭＳ Ｐゴシック" charset="0"/>
                <a:cs typeface="ＭＳ Ｐゴシック" charset="0"/>
              </a:rPr>
              <a:t>Perception Filters</a:t>
            </a:r>
          </a:p>
        </p:txBody>
      </p:sp>
      <p:sp>
        <p:nvSpPr>
          <p:cNvPr id="50178" name="Content Placeholder 4"/>
          <p:cNvSpPr>
            <a:spLocks noGrp="1"/>
          </p:cNvSpPr>
          <p:nvPr>
            <p:ph sz="quarter" idx="1"/>
          </p:nvPr>
        </p:nvSpPr>
        <p:spPr>
          <a:xfrm>
            <a:off x="612775" y="1600200"/>
            <a:ext cx="8153400" cy="4495800"/>
          </a:xfrm>
        </p:spPr>
        <p:txBody>
          <a:bodyPr/>
          <a:lstStyle/>
          <a:p>
            <a:r>
              <a:rPr lang="en-US">
                <a:latin typeface="Tw Cen MT" charset="0"/>
                <a:ea typeface="ＭＳ Ｐゴシック" charset="0"/>
                <a:cs typeface="ＭＳ Ｐゴシック" charset="0"/>
              </a:rPr>
              <a:t>In these techniques, the progress of time is altered at different clients</a:t>
            </a:r>
          </a:p>
          <a:p>
            <a:r>
              <a:rPr lang="en-US">
                <a:latin typeface="Tw Cen MT" charset="0"/>
                <a:ea typeface="ＭＳ Ｐゴシック" charset="0"/>
                <a:cs typeface="ＭＳ Ｐゴシック" charset="0"/>
              </a:rPr>
              <a:t>Clients choose to predict ahead or delay playout depending on the meaning and their expected interaction</a:t>
            </a:r>
          </a:p>
          <a:p>
            <a:endParaRPr lang="en-US">
              <a:latin typeface="Tw Cen MT" charset="0"/>
              <a:ea typeface="ＭＳ Ｐゴシック" charset="0"/>
              <a:cs typeface="ＭＳ Ｐゴシック" charset="0"/>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612775" y="228600"/>
            <a:ext cx="8153400" cy="990600"/>
          </a:xfrm>
        </p:spPr>
        <p:txBody>
          <a:bodyPr/>
          <a:lstStyle/>
          <a:p>
            <a:r>
              <a:rPr lang="en-US">
                <a:latin typeface="Tw Cen MT" charset="0"/>
                <a:ea typeface="ＭＳ Ｐゴシック" charset="0"/>
                <a:cs typeface="ＭＳ Ｐゴシック" charset="0"/>
              </a:rPr>
              <a:t>Using P2P Pong as an example</a:t>
            </a:r>
          </a:p>
        </p:txBody>
      </p:sp>
      <p:sp>
        <p:nvSpPr>
          <p:cNvPr id="3" name="Content Placeholder 2"/>
          <p:cNvSpPr>
            <a:spLocks noGrp="1"/>
          </p:cNvSpPr>
          <p:nvPr>
            <p:ph idx="1"/>
          </p:nvPr>
        </p:nvSpPr>
        <p:spPr>
          <a:xfrm>
            <a:off x="612775" y="1600200"/>
            <a:ext cx="8153400" cy="4495800"/>
          </a:xfrm>
        </p:spPr>
        <p:txBody>
          <a:bodyPr>
            <a:normAutofit fontScale="92500" lnSpcReduction="10000"/>
          </a:bodyPr>
          <a:lstStyle/>
          <a:p>
            <a:pPr>
              <a:defRPr/>
            </a:pPr>
            <a:r>
              <a:rPr lang="en-US" dirty="0" smtClean="0"/>
              <a:t>The ball’s motion is predictable. Each client extrapolates the ball’s position, using their own physics engine (on local device) or motion prediction algorithm.</a:t>
            </a:r>
          </a:p>
          <a:p>
            <a:pPr>
              <a:defRPr/>
            </a:pPr>
            <a:r>
              <a:rPr lang="en-US" dirty="0" smtClean="0"/>
              <a:t>Each client is programmed only to alter the ball’s trajectory on impact.</a:t>
            </a:r>
          </a:p>
          <a:p>
            <a:pPr>
              <a:defRPr/>
            </a:pPr>
            <a:r>
              <a:rPr lang="en-US" dirty="0" smtClean="0"/>
              <a:t>The bouncing of the ball off the paddle is sent via a message to the opponent. This transmission could take some time: </a:t>
            </a:r>
            <a:r>
              <a:rPr lang="en-US" dirty="0" err="1" smtClean="0">
                <a:solidFill>
                  <a:srgbClr val="FF0000"/>
                </a:solidFill>
              </a:rPr>
              <a:t>T</a:t>
            </a:r>
            <a:r>
              <a:rPr lang="en-US" sz="2800" baseline="-25000" dirty="0" err="1" smtClean="0">
                <a:solidFill>
                  <a:srgbClr val="FF0000"/>
                </a:solidFill>
              </a:rPr>
              <a:t>network</a:t>
            </a:r>
            <a:r>
              <a:rPr lang="en-US" sz="2800" dirty="0" smtClean="0"/>
              <a:t>.</a:t>
            </a:r>
          </a:p>
          <a:p>
            <a:pPr>
              <a:defRPr/>
            </a:pPr>
            <a:r>
              <a:rPr lang="en-US" dirty="0" smtClean="0"/>
              <a:t>So opponent will react later than perceived by the player and the ball will appear as if it flew by the paddle instead of being hit.</a:t>
            </a:r>
          </a:p>
          <a:p>
            <a:pPr marL="0" indent="0">
              <a:buFont typeface="Wingdings" charset="0"/>
              <a:buNone/>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29" name="Group 100"/>
          <p:cNvGrpSpPr>
            <a:grpSpLocks/>
          </p:cNvGrpSpPr>
          <p:nvPr/>
        </p:nvGrpSpPr>
        <p:grpSpPr bwMode="auto">
          <a:xfrm>
            <a:off x="900113" y="1557338"/>
            <a:ext cx="7620000" cy="5172075"/>
            <a:chOff x="-785813" y="71438"/>
            <a:chExt cx="9367838" cy="6357937"/>
          </a:xfrm>
        </p:grpSpPr>
        <p:sp>
          <p:nvSpPr>
            <p:cNvPr id="22534" name="TextBox 3"/>
            <p:cNvSpPr txBox="1">
              <a:spLocks noChangeArrowheads="1"/>
            </p:cNvSpPr>
            <p:nvPr/>
          </p:nvSpPr>
          <p:spPr bwMode="auto">
            <a:xfrm>
              <a:off x="-785813" y="5714999"/>
              <a:ext cx="1571624" cy="491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a:latin typeface="Calibri" charset="0"/>
                </a:rPr>
                <a:t>Client</a:t>
              </a:r>
              <a:r>
                <a:rPr lang="en-GB" sz="2000" baseline="-25000">
                  <a:latin typeface="Calibri" charset="0"/>
                </a:rPr>
                <a:t>A</a:t>
              </a:r>
              <a:endParaRPr lang="en-GB" sz="2000">
                <a:latin typeface="Calibri" charset="0"/>
              </a:endParaRPr>
            </a:p>
          </p:txBody>
        </p:sp>
        <p:sp>
          <p:nvSpPr>
            <p:cNvPr id="22535" name="TextBox 16"/>
            <p:cNvSpPr txBox="1">
              <a:spLocks noChangeArrowheads="1"/>
            </p:cNvSpPr>
            <p:nvPr/>
          </p:nvSpPr>
          <p:spPr bwMode="auto">
            <a:xfrm>
              <a:off x="7010401" y="5562601"/>
              <a:ext cx="1571624" cy="491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a:latin typeface="Calibri" charset="0"/>
                </a:rPr>
                <a:t>Client</a:t>
              </a:r>
              <a:r>
                <a:rPr lang="en-GB" sz="2000" baseline="-25000">
                  <a:latin typeface="Calibri" charset="0"/>
                </a:rPr>
                <a:t>B</a:t>
              </a:r>
              <a:endParaRPr lang="en-GB" sz="2000">
                <a:latin typeface="Calibri" charset="0"/>
              </a:endParaRPr>
            </a:p>
          </p:txBody>
        </p:sp>
        <p:grpSp>
          <p:nvGrpSpPr>
            <p:cNvPr id="22536" name="Group 76"/>
            <p:cNvGrpSpPr>
              <a:grpSpLocks/>
            </p:cNvGrpSpPr>
            <p:nvPr/>
          </p:nvGrpSpPr>
          <p:grpSpPr bwMode="auto">
            <a:xfrm>
              <a:off x="2857500" y="500063"/>
              <a:ext cx="231775" cy="5429250"/>
              <a:chOff x="3143240" y="857232"/>
              <a:chExt cx="231092" cy="5429288"/>
            </a:xfrm>
          </p:grpSpPr>
          <p:cxnSp>
            <p:nvCxnSpPr>
              <p:cNvPr id="5" name="Straight Connector 4"/>
              <p:cNvCxnSpPr/>
              <p:nvPr/>
            </p:nvCxnSpPr>
            <p:spPr>
              <a:xfrm rot="16200000" flipH="1">
                <a:off x="558490" y="3559820"/>
                <a:ext cx="5429068" cy="25297"/>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143624" y="3572467"/>
                <a:ext cx="2140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161137" y="4858505"/>
                <a:ext cx="2140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61137" y="6144542"/>
                <a:ext cx="2140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143624" y="1000393"/>
                <a:ext cx="2140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143624" y="2286431"/>
                <a:ext cx="2140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22537" name="Group 77"/>
            <p:cNvGrpSpPr>
              <a:grpSpLocks/>
            </p:cNvGrpSpPr>
            <p:nvPr/>
          </p:nvGrpSpPr>
          <p:grpSpPr bwMode="auto">
            <a:xfrm>
              <a:off x="4411663" y="500063"/>
              <a:ext cx="231775" cy="5429250"/>
              <a:chOff x="3143240" y="857232"/>
              <a:chExt cx="231092" cy="5429288"/>
            </a:xfrm>
          </p:grpSpPr>
          <p:cxnSp>
            <p:nvCxnSpPr>
              <p:cNvPr id="79" name="Straight Connector 78"/>
              <p:cNvCxnSpPr/>
              <p:nvPr/>
            </p:nvCxnSpPr>
            <p:spPr>
              <a:xfrm rot="16200000" flipH="1">
                <a:off x="557830" y="3559820"/>
                <a:ext cx="5429068" cy="25297"/>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3142963" y="3572467"/>
                <a:ext cx="2140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3160477" y="4858505"/>
                <a:ext cx="2140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3160477" y="6144542"/>
                <a:ext cx="2140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3142963" y="1000393"/>
                <a:ext cx="2140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142963" y="2286431"/>
                <a:ext cx="214047"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grpSp>
        <p:sp>
          <p:nvSpPr>
            <p:cNvPr id="223" name="Rectangle 222"/>
            <p:cNvSpPr/>
            <p:nvPr/>
          </p:nvSpPr>
          <p:spPr>
            <a:xfrm>
              <a:off x="927721" y="71438"/>
              <a:ext cx="1715485" cy="121382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24" name="Straight Connector 223"/>
            <p:cNvCxnSpPr/>
            <p:nvPr/>
          </p:nvCxnSpPr>
          <p:spPr>
            <a:xfrm rot="5400000">
              <a:off x="1179489" y="463687"/>
              <a:ext cx="214663" cy="0"/>
            </a:xfrm>
            <a:prstGeom prst="line">
              <a:avLst/>
            </a:prstGeom>
            <a:ln w="50800">
              <a:solidFill>
                <a:srgbClr val="0000FF"/>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25" name="Oval 224"/>
            <p:cNvSpPr/>
            <p:nvPr/>
          </p:nvSpPr>
          <p:spPr>
            <a:xfrm>
              <a:off x="1429290" y="286101"/>
              <a:ext cx="70259" cy="70253"/>
            </a:xfrm>
            <a:prstGeom prst="ellipse">
              <a:avLst/>
            </a:prstGeom>
            <a:solidFill>
              <a:schemeClr val="accent5">
                <a:lumMod val="40000"/>
                <a:lumOff val="6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26" name="Straight Arrow Connector 225"/>
            <p:cNvCxnSpPr>
              <a:stCxn id="225" idx="7"/>
            </p:cNvCxnSpPr>
            <p:nvPr/>
          </p:nvCxnSpPr>
          <p:spPr>
            <a:xfrm rot="5400000" flipH="1" flipV="1">
              <a:off x="1489796" y="143638"/>
              <a:ext cx="154168" cy="154178"/>
            </a:xfrm>
            <a:prstGeom prst="straightConnector1">
              <a:avLst/>
            </a:prstGeom>
            <a:ln w="38100" cmpd="sng">
              <a:solidFill>
                <a:srgbClr val="008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a:stCxn id="225" idx="3"/>
            </p:cNvCxnSpPr>
            <p:nvPr/>
          </p:nvCxnSpPr>
          <p:spPr>
            <a:xfrm rot="5400000">
              <a:off x="1313173" y="347568"/>
              <a:ext cx="126847" cy="124905"/>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0800000">
              <a:off x="1319998" y="471492"/>
              <a:ext cx="251761" cy="241984"/>
            </a:xfrm>
            <a:prstGeom prst="line">
              <a:avLst/>
            </a:prstGeom>
            <a:ln w="12700">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30" name="Rectangle 229"/>
            <p:cNvSpPr/>
            <p:nvPr/>
          </p:nvSpPr>
          <p:spPr>
            <a:xfrm>
              <a:off x="927721" y="1357466"/>
              <a:ext cx="1715485" cy="121382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31" name="Straight Connector 230"/>
            <p:cNvCxnSpPr/>
            <p:nvPr/>
          </p:nvCxnSpPr>
          <p:spPr>
            <a:xfrm rot="5400000">
              <a:off x="1180465" y="1893149"/>
              <a:ext cx="212712" cy="0"/>
            </a:xfrm>
            <a:prstGeom prst="line">
              <a:avLst/>
            </a:prstGeom>
            <a:ln w="50800">
              <a:solidFill>
                <a:srgbClr val="3366FF"/>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rot="10800000" flipV="1">
              <a:off x="1499549" y="1357466"/>
              <a:ext cx="214680" cy="214663"/>
            </a:xfrm>
            <a:prstGeom prst="line">
              <a:avLst/>
            </a:prstGeom>
            <a:ln w="12700">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a:xfrm rot="10800000">
              <a:off x="1714228" y="1357466"/>
              <a:ext cx="251761" cy="241984"/>
            </a:xfrm>
            <a:prstGeom prst="line">
              <a:avLst/>
            </a:prstGeom>
            <a:ln w="12700">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rot="5400000" flipH="1" flipV="1">
              <a:off x="1250718" y="1750691"/>
              <a:ext cx="72204" cy="0"/>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35" name="Rectangle 234"/>
            <p:cNvSpPr/>
            <p:nvPr/>
          </p:nvSpPr>
          <p:spPr>
            <a:xfrm>
              <a:off x="927721" y="2643495"/>
              <a:ext cx="1715485" cy="121382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36" name="Straight Connector 235"/>
            <p:cNvCxnSpPr/>
            <p:nvPr/>
          </p:nvCxnSpPr>
          <p:spPr>
            <a:xfrm rot="5400000">
              <a:off x="1179489" y="3392865"/>
              <a:ext cx="214663" cy="0"/>
            </a:xfrm>
            <a:prstGeom prst="line">
              <a:avLst/>
            </a:prstGeom>
            <a:ln w="50800">
              <a:solidFill>
                <a:srgbClr val="3366FF"/>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5400000" flipH="1" flipV="1">
              <a:off x="1251694" y="3250406"/>
              <a:ext cx="70253" cy="0"/>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22552" name="Group 238"/>
            <p:cNvGrpSpPr>
              <a:grpSpLocks/>
            </p:cNvGrpSpPr>
            <p:nvPr/>
          </p:nvGrpSpPr>
          <p:grpSpPr bwMode="auto">
            <a:xfrm rot="5400000">
              <a:off x="1928812" y="1571626"/>
              <a:ext cx="214313" cy="214312"/>
              <a:chOff x="1214414" y="2714620"/>
              <a:chExt cx="214314" cy="214314"/>
            </a:xfrm>
          </p:grpSpPr>
          <p:sp>
            <p:nvSpPr>
              <p:cNvPr id="240" name="Oval 239"/>
              <p:cNvSpPr/>
              <p:nvPr/>
            </p:nvSpPr>
            <p:spPr>
              <a:xfrm>
                <a:off x="1207111" y="2870288"/>
                <a:ext cx="72206" cy="72210"/>
              </a:xfrm>
              <a:prstGeom prst="ellipse">
                <a:avLst/>
              </a:prstGeom>
              <a:solidFill>
                <a:schemeClr val="accent5">
                  <a:lumMod val="40000"/>
                  <a:lumOff val="6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41" name="Straight Arrow Connector 240"/>
              <p:cNvCxnSpPr>
                <a:stCxn id="240" idx="7"/>
              </p:cNvCxnSpPr>
              <p:nvPr/>
            </p:nvCxnSpPr>
            <p:spPr>
              <a:xfrm rot="5400000" flipH="1" flipV="1">
                <a:off x="1267602" y="2727824"/>
                <a:ext cx="154181" cy="154167"/>
              </a:xfrm>
              <a:prstGeom prst="straightConnector1">
                <a:avLst/>
              </a:prstGeom>
              <a:ln w="38100" cmpd="sng">
                <a:solidFill>
                  <a:srgbClr val="008000"/>
                </a:solidFill>
                <a:headEnd type="none"/>
                <a:tailEnd type="triangle"/>
              </a:ln>
            </p:spPr>
            <p:style>
              <a:lnRef idx="1">
                <a:schemeClr val="accent1"/>
              </a:lnRef>
              <a:fillRef idx="0">
                <a:schemeClr val="accent1"/>
              </a:fillRef>
              <a:effectRef idx="0">
                <a:schemeClr val="accent1"/>
              </a:effectRef>
              <a:fontRef idx="minor">
                <a:schemeClr val="tx1"/>
              </a:fontRef>
            </p:style>
          </p:cxnSp>
        </p:grpSp>
        <p:cxnSp>
          <p:nvCxnSpPr>
            <p:cNvPr id="242" name="Straight Connector 241"/>
            <p:cNvCxnSpPr/>
            <p:nvPr/>
          </p:nvCxnSpPr>
          <p:spPr>
            <a:xfrm rot="16200000" flipH="1">
              <a:off x="1962101" y="2889367"/>
              <a:ext cx="400054" cy="392278"/>
            </a:xfrm>
            <a:prstGeom prst="line">
              <a:avLst/>
            </a:prstGeom>
            <a:ln w="12700">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22554" name="Group 242"/>
            <p:cNvGrpSpPr>
              <a:grpSpLocks/>
            </p:cNvGrpSpPr>
            <p:nvPr/>
          </p:nvGrpSpPr>
          <p:grpSpPr bwMode="auto">
            <a:xfrm rot="5400000">
              <a:off x="2301875" y="3222625"/>
              <a:ext cx="214313" cy="214313"/>
              <a:chOff x="1214414" y="2714620"/>
              <a:chExt cx="214314" cy="214314"/>
            </a:xfrm>
          </p:grpSpPr>
          <p:sp>
            <p:nvSpPr>
              <p:cNvPr id="244" name="Oval 243"/>
              <p:cNvSpPr/>
              <p:nvPr/>
            </p:nvSpPr>
            <p:spPr>
              <a:xfrm>
                <a:off x="1207068" y="2870590"/>
                <a:ext cx="72206" cy="72211"/>
              </a:xfrm>
              <a:prstGeom prst="ellipse">
                <a:avLst/>
              </a:prstGeom>
              <a:solidFill>
                <a:schemeClr val="accent5">
                  <a:lumMod val="40000"/>
                  <a:lumOff val="6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45" name="Straight Arrow Connector 244"/>
              <p:cNvCxnSpPr>
                <a:stCxn id="244" idx="7"/>
              </p:cNvCxnSpPr>
              <p:nvPr/>
            </p:nvCxnSpPr>
            <p:spPr>
              <a:xfrm rot="5400000" flipH="1" flipV="1">
                <a:off x="1267560" y="2728126"/>
                <a:ext cx="154179" cy="154167"/>
              </a:xfrm>
              <a:prstGeom prst="straightConnector1">
                <a:avLst/>
              </a:prstGeom>
              <a:ln w="38100" cmpd="sng">
                <a:solidFill>
                  <a:srgbClr val="008000"/>
                </a:solidFill>
                <a:headEnd type="none"/>
                <a:tailEnd type="triangle"/>
              </a:ln>
            </p:spPr>
            <p:style>
              <a:lnRef idx="1">
                <a:schemeClr val="accent1"/>
              </a:lnRef>
              <a:fillRef idx="0">
                <a:schemeClr val="accent1"/>
              </a:fillRef>
              <a:effectRef idx="0">
                <a:schemeClr val="accent1"/>
              </a:effectRef>
              <a:fontRef idx="minor">
                <a:schemeClr val="tx1"/>
              </a:fontRef>
            </p:style>
          </p:cxnSp>
        </p:grpSp>
        <p:cxnSp>
          <p:nvCxnSpPr>
            <p:cNvPr id="246" name="Straight Connector 245"/>
            <p:cNvCxnSpPr/>
            <p:nvPr/>
          </p:nvCxnSpPr>
          <p:spPr>
            <a:xfrm rot="5400000">
              <a:off x="2106514" y="1035471"/>
              <a:ext cx="214663" cy="0"/>
            </a:xfrm>
            <a:prstGeom prst="line">
              <a:avLst/>
            </a:prstGeom>
            <a:ln w="508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5400000">
              <a:off x="2106514" y="2321500"/>
              <a:ext cx="214663" cy="0"/>
            </a:xfrm>
            <a:prstGeom prst="line">
              <a:avLst/>
            </a:prstGeom>
            <a:ln w="508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59" name="Rectangle 258"/>
            <p:cNvSpPr/>
            <p:nvPr/>
          </p:nvSpPr>
          <p:spPr>
            <a:xfrm>
              <a:off x="4858309" y="1357466"/>
              <a:ext cx="1713534" cy="121382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60" name="Straight Connector 259"/>
            <p:cNvCxnSpPr/>
            <p:nvPr/>
          </p:nvCxnSpPr>
          <p:spPr>
            <a:xfrm rot="5400000">
              <a:off x="5108125" y="1749715"/>
              <a:ext cx="214663" cy="0"/>
            </a:xfrm>
            <a:prstGeom prst="line">
              <a:avLst/>
            </a:prstGeom>
            <a:ln w="50800">
              <a:solidFill>
                <a:srgbClr val="3366FF"/>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22559" name="Group 333"/>
            <p:cNvGrpSpPr>
              <a:grpSpLocks/>
            </p:cNvGrpSpPr>
            <p:nvPr/>
          </p:nvGrpSpPr>
          <p:grpSpPr bwMode="auto">
            <a:xfrm rot="-5400000">
              <a:off x="4857751" y="71437"/>
              <a:ext cx="214312" cy="214313"/>
              <a:chOff x="5357818" y="1428736"/>
              <a:chExt cx="214314" cy="214314"/>
            </a:xfrm>
          </p:grpSpPr>
          <p:sp>
            <p:nvSpPr>
              <p:cNvPr id="261" name="Oval 260"/>
              <p:cNvSpPr/>
              <p:nvPr/>
            </p:nvSpPr>
            <p:spPr>
              <a:xfrm>
                <a:off x="5363321" y="1571764"/>
                <a:ext cx="72205" cy="72211"/>
              </a:xfrm>
              <a:prstGeom prst="ellipse">
                <a:avLst/>
              </a:prstGeom>
              <a:solidFill>
                <a:schemeClr val="accent5">
                  <a:lumMod val="40000"/>
                  <a:lumOff val="6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62" name="Straight Arrow Connector 261"/>
              <p:cNvCxnSpPr>
                <a:stCxn id="261" idx="7"/>
              </p:cNvCxnSpPr>
              <p:nvPr/>
            </p:nvCxnSpPr>
            <p:spPr>
              <a:xfrm rot="5400000" flipH="1" flipV="1">
                <a:off x="5431619" y="1421494"/>
                <a:ext cx="154179" cy="154170"/>
              </a:xfrm>
              <a:prstGeom prst="straightConnector1">
                <a:avLst/>
              </a:prstGeom>
              <a:ln w="38100" cmpd="sng">
                <a:solidFill>
                  <a:srgbClr val="008000"/>
                </a:solidFill>
                <a:headEnd type="none"/>
                <a:tailEnd type="triangle"/>
              </a:ln>
            </p:spPr>
            <p:style>
              <a:lnRef idx="1">
                <a:schemeClr val="accent1"/>
              </a:lnRef>
              <a:fillRef idx="0">
                <a:schemeClr val="accent1"/>
              </a:fillRef>
              <a:effectRef idx="0">
                <a:schemeClr val="accent1"/>
              </a:effectRef>
              <a:fontRef idx="minor">
                <a:schemeClr val="tx1"/>
              </a:fontRef>
            </p:style>
          </p:cxnSp>
        </p:grpSp>
        <p:cxnSp>
          <p:nvCxnSpPr>
            <p:cNvPr id="263" name="Straight Connector 262"/>
            <p:cNvCxnSpPr/>
            <p:nvPr/>
          </p:nvCxnSpPr>
          <p:spPr>
            <a:xfrm rot="16200000" flipH="1">
              <a:off x="5061290" y="274381"/>
              <a:ext cx="296626" cy="296648"/>
            </a:xfrm>
            <a:prstGeom prst="line">
              <a:avLst/>
            </a:prstGeom>
            <a:ln w="12700">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66" name="Rectangle 265"/>
            <p:cNvSpPr/>
            <p:nvPr/>
          </p:nvSpPr>
          <p:spPr>
            <a:xfrm>
              <a:off x="4858309" y="2643495"/>
              <a:ext cx="1713534" cy="121382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67" name="Straight Connector 266"/>
            <p:cNvCxnSpPr/>
            <p:nvPr/>
          </p:nvCxnSpPr>
          <p:spPr>
            <a:xfrm rot="5400000">
              <a:off x="5108125" y="3178202"/>
              <a:ext cx="214663" cy="0"/>
            </a:xfrm>
            <a:prstGeom prst="line">
              <a:avLst/>
            </a:prstGeom>
            <a:ln w="50800">
              <a:solidFill>
                <a:srgbClr val="3366FF"/>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10800000" flipV="1">
              <a:off x="5430137" y="2643495"/>
              <a:ext cx="212729" cy="214663"/>
            </a:xfrm>
            <a:prstGeom prst="line">
              <a:avLst/>
            </a:prstGeom>
            <a:ln w="12700">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69" name="Straight Connector 268"/>
            <p:cNvCxnSpPr/>
            <p:nvPr/>
          </p:nvCxnSpPr>
          <p:spPr>
            <a:xfrm rot="10800000">
              <a:off x="5642866" y="2643495"/>
              <a:ext cx="253712" cy="241984"/>
            </a:xfrm>
            <a:prstGeom prst="line">
              <a:avLst/>
            </a:prstGeom>
            <a:ln w="12700">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flipH="1" flipV="1">
              <a:off x="5180331" y="3035743"/>
              <a:ext cx="70253" cy="0"/>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71" name="Rectangle 270"/>
            <p:cNvSpPr/>
            <p:nvPr/>
          </p:nvSpPr>
          <p:spPr>
            <a:xfrm>
              <a:off x="4858309" y="3929523"/>
              <a:ext cx="1713534" cy="121382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72" name="Straight Connector 271"/>
            <p:cNvCxnSpPr/>
            <p:nvPr/>
          </p:nvCxnSpPr>
          <p:spPr>
            <a:xfrm rot="5400000">
              <a:off x="5108125" y="4678894"/>
              <a:ext cx="214663" cy="0"/>
            </a:xfrm>
            <a:prstGeom prst="line">
              <a:avLst/>
            </a:prstGeom>
            <a:ln w="50800">
              <a:solidFill>
                <a:srgbClr val="3366FF"/>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3" name="Straight Connector 272"/>
            <p:cNvCxnSpPr/>
            <p:nvPr/>
          </p:nvCxnSpPr>
          <p:spPr>
            <a:xfrm rot="5400000" flipH="1" flipV="1">
              <a:off x="5180331" y="4536435"/>
              <a:ext cx="70253" cy="0"/>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74" name="Rectangle 273"/>
            <p:cNvSpPr/>
            <p:nvPr/>
          </p:nvSpPr>
          <p:spPr>
            <a:xfrm>
              <a:off x="4858309" y="5215552"/>
              <a:ext cx="1713534" cy="121382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grpSp>
          <p:nvGrpSpPr>
            <p:cNvPr id="22570" name="Group 274"/>
            <p:cNvGrpSpPr>
              <a:grpSpLocks/>
            </p:cNvGrpSpPr>
            <p:nvPr/>
          </p:nvGrpSpPr>
          <p:grpSpPr bwMode="auto">
            <a:xfrm rot="5400000">
              <a:off x="5857875" y="2857500"/>
              <a:ext cx="214313" cy="214313"/>
              <a:chOff x="1214414" y="2714620"/>
              <a:chExt cx="214314" cy="214314"/>
            </a:xfrm>
          </p:grpSpPr>
          <p:sp>
            <p:nvSpPr>
              <p:cNvPr id="276" name="Oval 275"/>
              <p:cNvSpPr/>
              <p:nvPr/>
            </p:nvSpPr>
            <p:spPr>
              <a:xfrm>
                <a:off x="1207267" y="2870714"/>
                <a:ext cx="72205" cy="72211"/>
              </a:xfrm>
              <a:prstGeom prst="ellipse">
                <a:avLst/>
              </a:prstGeom>
              <a:solidFill>
                <a:schemeClr val="accent5">
                  <a:lumMod val="40000"/>
                  <a:lumOff val="6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77" name="Straight Arrow Connector 276"/>
              <p:cNvCxnSpPr>
                <a:stCxn id="276" idx="7"/>
              </p:cNvCxnSpPr>
              <p:nvPr/>
            </p:nvCxnSpPr>
            <p:spPr>
              <a:xfrm rot="5400000" flipH="1" flipV="1">
                <a:off x="1266781" y="2729226"/>
                <a:ext cx="154179" cy="152217"/>
              </a:xfrm>
              <a:prstGeom prst="straightConnector1">
                <a:avLst/>
              </a:prstGeom>
              <a:ln w="38100" cmpd="sng">
                <a:solidFill>
                  <a:srgbClr val="008000"/>
                </a:solidFill>
                <a:headEnd type="none"/>
                <a:tailEnd type="triangle"/>
              </a:ln>
            </p:spPr>
            <p:style>
              <a:lnRef idx="1">
                <a:schemeClr val="accent1"/>
              </a:lnRef>
              <a:fillRef idx="0">
                <a:schemeClr val="accent1"/>
              </a:fillRef>
              <a:effectRef idx="0">
                <a:schemeClr val="accent1"/>
              </a:effectRef>
              <a:fontRef idx="minor">
                <a:schemeClr val="tx1"/>
              </a:fontRef>
            </p:style>
          </p:cxnSp>
        </p:grpSp>
        <p:cxnSp>
          <p:nvCxnSpPr>
            <p:cNvPr id="278" name="Straight Connector 277"/>
            <p:cNvCxnSpPr/>
            <p:nvPr/>
          </p:nvCxnSpPr>
          <p:spPr>
            <a:xfrm rot="16200000" flipH="1">
              <a:off x="5891709" y="4176376"/>
              <a:ext cx="257596" cy="247857"/>
            </a:xfrm>
            <a:prstGeom prst="line">
              <a:avLst/>
            </a:prstGeom>
            <a:ln w="12700">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84" name="Straight Connector 283"/>
            <p:cNvCxnSpPr/>
            <p:nvPr/>
          </p:nvCxnSpPr>
          <p:spPr>
            <a:xfrm rot="5400000">
              <a:off x="6037103" y="1107677"/>
              <a:ext cx="214663" cy="0"/>
            </a:xfrm>
            <a:prstGeom prst="line">
              <a:avLst/>
            </a:prstGeom>
            <a:ln w="508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6" name="Straight Connector 285"/>
            <p:cNvCxnSpPr/>
            <p:nvPr/>
          </p:nvCxnSpPr>
          <p:spPr>
            <a:xfrm rot="5400000">
              <a:off x="6037103" y="2179041"/>
              <a:ext cx="214663" cy="0"/>
            </a:xfrm>
            <a:prstGeom prst="line">
              <a:avLst/>
            </a:prstGeom>
            <a:ln w="508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7" name="Straight Connector 286"/>
            <p:cNvCxnSpPr/>
            <p:nvPr/>
          </p:nvCxnSpPr>
          <p:spPr>
            <a:xfrm rot="5400000" flipH="1" flipV="1">
              <a:off x="6109308" y="2321499"/>
              <a:ext cx="70253" cy="0"/>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88" name="Straight Connector 287"/>
            <p:cNvCxnSpPr/>
            <p:nvPr/>
          </p:nvCxnSpPr>
          <p:spPr>
            <a:xfrm rot="5400000">
              <a:off x="6037103" y="3322611"/>
              <a:ext cx="214663" cy="0"/>
            </a:xfrm>
            <a:prstGeom prst="line">
              <a:avLst/>
            </a:prstGeom>
            <a:ln w="508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5400000">
              <a:off x="5560906" y="6000040"/>
              <a:ext cx="226372" cy="226389"/>
            </a:xfrm>
            <a:prstGeom prst="line">
              <a:avLst/>
            </a:prstGeom>
            <a:ln w="12700">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22577" name="Group 289"/>
            <p:cNvGrpSpPr>
              <a:grpSpLocks/>
            </p:cNvGrpSpPr>
            <p:nvPr/>
          </p:nvGrpSpPr>
          <p:grpSpPr bwMode="auto">
            <a:xfrm rot="10800000">
              <a:off x="5357813" y="6215063"/>
              <a:ext cx="214312" cy="214312"/>
              <a:chOff x="1214414" y="2714620"/>
              <a:chExt cx="214314" cy="214314"/>
            </a:xfrm>
          </p:grpSpPr>
          <p:sp>
            <p:nvSpPr>
              <p:cNvPr id="291" name="Oval 290"/>
              <p:cNvSpPr/>
              <p:nvPr/>
            </p:nvSpPr>
            <p:spPr>
              <a:xfrm>
                <a:off x="1221739" y="2870740"/>
                <a:ext cx="70259" cy="72206"/>
              </a:xfrm>
              <a:prstGeom prst="ellipse">
                <a:avLst/>
              </a:prstGeom>
              <a:solidFill>
                <a:schemeClr val="accent5">
                  <a:lumMod val="40000"/>
                  <a:lumOff val="6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92" name="Straight Arrow Connector 291"/>
              <p:cNvCxnSpPr>
                <a:stCxn id="291" idx="7"/>
              </p:cNvCxnSpPr>
              <p:nvPr/>
            </p:nvCxnSpPr>
            <p:spPr>
              <a:xfrm rot="5400000" flipH="1" flipV="1">
                <a:off x="1288101" y="2728275"/>
                <a:ext cx="154168" cy="154181"/>
              </a:xfrm>
              <a:prstGeom prst="straightConnector1">
                <a:avLst/>
              </a:prstGeom>
              <a:ln w="38100" cmpd="sng">
                <a:solidFill>
                  <a:srgbClr val="008000"/>
                </a:solidFill>
                <a:headEnd type="none"/>
                <a:tailEnd type="triangle"/>
              </a:ln>
            </p:spPr>
            <p:style>
              <a:lnRef idx="1">
                <a:schemeClr val="accent1"/>
              </a:lnRef>
              <a:fillRef idx="0">
                <a:schemeClr val="accent1"/>
              </a:fillRef>
              <a:effectRef idx="0">
                <a:schemeClr val="accent1"/>
              </a:effectRef>
              <a:fontRef idx="minor">
                <a:schemeClr val="tx1"/>
              </a:fontRef>
            </p:style>
          </p:cxnSp>
        </p:grpSp>
        <p:cxnSp>
          <p:nvCxnSpPr>
            <p:cNvPr id="293" name="Straight Connector 292"/>
            <p:cNvCxnSpPr/>
            <p:nvPr/>
          </p:nvCxnSpPr>
          <p:spPr>
            <a:xfrm rot="5400000">
              <a:off x="5108125" y="6179585"/>
              <a:ext cx="214663" cy="0"/>
            </a:xfrm>
            <a:prstGeom prst="line">
              <a:avLst/>
            </a:prstGeom>
            <a:ln w="50800">
              <a:solidFill>
                <a:srgbClr val="3366FF"/>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flipH="1" flipV="1">
              <a:off x="5179355" y="6036151"/>
              <a:ext cx="72204" cy="0"/>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95" name="Rectangle 294"/>
            <p:cNvSpPr/>
            <p:nvPr/>
          </p:nvSpPr>
          <p:spPr>
            <a:xfrm>
              <a:off x="927721" y="5215552"/>
              <a:ext cx="1715485" cy="121382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296" name="Straight Connector 295"/>
            <p:cNvCxnSpPr/>
            <p:nvPr/>
          </p:nvCxnSpPr>
          <p:spPr>
            <a:xfrm rot="5400000">
              <a:off x="2106514" y="5680005"/>
              <a:ext cx="214663" cy="0"/>
            </a:xfrm>
            <a:prstGeom prst="line">
              <a:avLst/>
            </a:prstGeom>
            <a:ln w="508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7" name="Straight Connector 296"/>
            <p:cNvCxnSpPr>
              <a:endCxn id="299" idx="3"/>
            </p:cNvCxnSpPr>
            <p:nvPr/>
          </p:nvCxnSpPr>
          <p:spPr>
            <a:xfrm rot="10800000" flipV="1">
              <a:off x="2131878" y="5642926"/>
              <a:ext cx="81969" cy="83914"/>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22583" name="Group 297"/>
            <p:cNvGrpSpPr>
              <a:grpSpLocks/>
            </p:cNvGrpSpPr>
            <p:nvPr/>
          </p:nvGrpSpPr>
          <p:grpSpPr bwMode="auto">
            <a:xfrm rot="10800000">
              <a:off x="1928813" y="5715000"/>
              <a:ext cx="214312" cy="214313"/>
              <a:chOff x="1214414" y="2714620"/>
              <a:chExt cx="214314" cy="214314"/>
            </a:xfrm>
          </p:grpSpPr>
          <p:sp>
            <p:nvSpPr>
              <p:cNvPr id="299" name="Oval 298"/>
              <p:cNvSpPr/>
              <p:nvPr/>
            </p:nvSpPr>
            <p:spPr>
              <a:xfrm>
                <a:off x="1221758" y="2870258"/>
                <a:ext cx="70259" cy="72206"/>
              </a:xfrm>
              <a:prstGeom prst="ellipse">
                <a:avLst/>
              </a:prstGeom>
              <a:solidFill>
                <a:schemeClr val="accent5">
                  <a:lumMod val="40000"/>
                  <a:lumOff val="6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300" name="Straight Arrow Connector 299"/>
              <p:cNvCxnSpPr>
                <a:stCxn id="299" idx="7"/>
              </p:cNvCxnSpPr>
              <p:nvPr/>
            </p:nvCxnSpPr>
            <p:spPr>
              <a:xfrm rot="5400000" flipH="1" flipV="1">
                <a:off x="1288121" y="2727793"/>
                <a:ext cx="154167" cy="154180"/>
              </a:xfrm>
              <a:prstGeom prst="straightConnector1">
                <a:avLst/>
              </a:prstGeom>
              <a:ln w="38100" cmpd="sng">
                <a:solidFill>
                  <a:srgbClr val="008000"/>
                </a:solidFill>
                <a:headEnd type="none"/>
                <a:tailEnd type="triangle"/>
              </a:ln>
            </p:spPr>
            <p:style>
              <a:lnRef idx="1">
                <a:schemeClr val="accent1"/>
              </a:lnRef>
              <a:fillRef idx="0">
                <a:schemeClr val="accent1"/>
              </a:fillRef>
              <a:effectRef idx="0">
                <a:schemeClr val="accent1"/>
              </a:effectRef>
              <a:fontRef idx="minor">
                <a:schemeClr val="tx1"/>
              </a:fontRef>
            </p:style>
          </p:cxnSp>
        </p:grpSp>
        <p:cxnSp>
          <p:nvCxnSpPr>
            <p:cNvPr id="301" name="Straight Connector 300"/>
            <p:cNvCxnSpPr/>
            <p:nvPr/>
          </p:nvCxnSpPr>
          <p:spPr>
            <a:xfrm rot="5400000">
              <a:off x="1179489" y="6179585"/>
              <a:ext cx="214663" cy="0"/>
            </a:xfrm>
            <a:prstGeom prst="line">
              <a:avLst/>
            </a:prstGeom>
            <a:ln w="50800">
              <a:solidFill>
                <a:srgbClr val="3366FF"/>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303" name="Rectangle 302"/>
            <p:cNvSpPr/>
            <p:nvPr/>
          </p:nvSpPr>
          <p:spPr>
            <a:xfrm>
              <a:off x="927721" y="3929523"/>
              <a:ext cx="1715485" cy="121382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309" name="Straight Connector 308"/>
            <p:cNvCxnSpPr/>
            <p:nvPr/>
          </p:nvCxnSpPr>
          <p:spPr>
            <a:xfrm rot="5400000">
              <a:off x="1179489" y="4893557"/>
              <a:ext cx="214663" cy="0"/>
            </a:xfrm>
            <a:prstGeom prst="line">
              <a:avLst/>
            </a:prstGeom>
            <a:ln w="50800">
              <a:solidFill>
                <a:srgbClr val="3366FF"/>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0" name="Straight Connector 309"/>
            <p:cNvCxnSpPr/>
            <p:nvPr/>
          </p:nvCxnSpPr>
          <p:spPr>
            <a:xfrm rot="5400000" flipH="1" flipV="1">
              <a:off x="1250718" y="4750122"/>
              <a:ext cx="72206" cy="0"/>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11" name="Straight Connector 310"/>
            <p:cNvCxnSpPr/>
            <p:nvPr/>
          </p:nvCxnSpPr>
          <p:spPr>
            <a:xfrm rot="5400000">
              <a:off x="2107490" y="4607664"/>
              <a:ext cx="212711" cy="0"/>
            </a:xfrm>
            <a:prstGeom prst="line">
              <a:avLst/>
            </a:prstGeom>
            <a:ln w="508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2" name="Straight Connector 311"/>
            <p:cNvCxnSpPr/>
            <p:nvPr/>
          </p:nvCxnSpPr>
          <p:spPr>
            <a:xfrm rot="5400000" flipH="1" flipV="1">
              <a:off x="2177743" y="4750122"/>
              <a:ext cx="72206" cy="0"/>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13" name="Straight Connector 312"/>
            <p:cNvCxnSpPr/>
            <p:nvPr/>
          </p:nvCxnSpPr>
          <p:spPr>
            <a:xfrm rot="16200000" flipH="1">
              <a:off x="2428532" y="4643760"/>
              <a:ext cx="156119" cy="156131"/>
            </a:xfrm>
            <a:prstGeom prst="line">
              <a:avLst/>
            </a:prstGeom>
            <a:ln w="12700">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315" name="Oval 314"/>
            <p:cNvSpPr/>
            <p:nvPr/>
          </p:nvSpPr>
          <p:spPr>
            <a:xfrm rot="5400000">
              <a:off x="2570998" y="4786222"/>
              <a:ext cx="72204" cy="72210"/>
            </a:xfrm>
            <a:prstGeom prst="ellipse">
              <a:avLst/>
            </a:prstGeom>
            <a:solidFill>
              <a:schemeClr val="accent5">
                <a:lumMod val="40000"/>
                <a:lumOff val="6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sp>
          <p:nvSpPr>
            <p:cNvPr id="318" name="Rectangle 317"/>
            <p:cNvSpPr/>
            <p:nvPr/>
          </p:nvSpPr>
          <p:spPr>
            <a:xfrm>
              <a:off x="4858309" y="71438"/>
              <a:ext cx="1713534" cy="121382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319" name="Straight Connector 318"/>
            <p:cNvCxnSpPr/>
            <p:nvPr/>
          </p:nvCxnSpPr>
          <p:spPr>
            <a:xfrm rot="5400000">
              <a:off x="2106514" y="3465070"/>
              <a:ext cx="214663" cy="0"/>
            </a:xfrm>
            <a:prstGeom prst="line">
              <a:avLst/>
            </a:prstGeom>
            <a:ln w="508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0" name="Straight Connector 319"/>
            <p:cNvCxnSpPr/>
            <p:nvPr/>
          </p:nvCxnSpPr>
          <p:spPr>
            <a:xfrm rot="5400000" flipH="1" flipV="1">
              <a:off x="2178719" y="3607528"/>
              <a:ext cx="70253" cy="0"/>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21" name="Straight Connector 320"/>
            <p:cNvCxnSpPr/>
            <p:nvPr/>
          </p:nvCxnSpPr>
          <p:spPr>
            <a:xfrm rot="5400000" flipH="1" flipV="1">
              <a:off x="6109308" y="3465069"/>
              <a:ext cx="70253" cy="0"/>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22" name="Straight Connector 321"/>
            <p:cNvCxnSpPr/>
            <p:nvPr/>
          </p:nvCxnSpPr>
          <p:spPr>
            <a:xfrm rot="5400000">
              <a:off x="6037103" y="4464231"/>
              <a:ext cx="214663" cy="0"/>
            </a:xfrm>
            <a:prstGeom prst="line">
              <a:avLst/>
            </a:prstGeom>
            <a:ln w="508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3" name="Straight Connector 322"/>
            <p:cNvCxnSpPr/>
            <p:nvPr/>
          </p:nvCxnSpPr>
          <p:spPr>
            <a:xfrm rot="5400000" flipH="1" flipV="1">
              <a:off x="6108332" y="4607664"/>
              <a:ext cx="72204" cy="0"/>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25" name="Straight Connector 324"/>
            <p:cNvCxnSpPr/>
            <p:nvPr/>
          </p:nvCxnSpPr>
          <p:spPr>
            <a:xfrm rot="5400000">
              <a:off x="6051735" y="4398852"/>
              <a:ext cx="70253" cy="72211"/>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22599" name="Group 327"/>
            <p:cNvGrpSpPr>
              <a:grpSpLocks/>
            </p:cNvGrpSpPr>
            <p:nvPr/>
          </p:nvGrpSpPr>
          <p:grpSpPr bwMode="auto">
            <a:xfrm rot="10800000">
              <a:off x="5843588" y="4429125"/>
              <a:ext cx="214312" cy="214313"/>
              <a:chOff x="1214414" y="2714620"/>
              <a:chExt cx="214314" cy="214314"/>
            </a:xfrm>
          </p:grpSpPr>
          <p:sp>
            <p:nvSpPr>
              <p:cNvPr id="329" name="Oval 328"/>
              <p:cNvSpPr/>
              <p:nvPr/>
            </p:nvSpPr>
            <p:spPr>
              <a:xfrm>
                <a:off x="1221558" y="2870411"/>
                <a:ext cx="70259" cy="72205"/>
              </a:xfrm>
              <a:prstGeom prst="ellipse">
                <a:avLst/>
              </a:prstGeom>
              <a:solidFill>
                <a:schemeClr val="accent5">
                  <a:lumMod val="40000"/>
                  <a:lumOff val="6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cxnSp>
            <p:nvCxnSpPr>
              <p:cNvPr id="330" name="Straight Arrow Connector 329"/>
              <p:cNvCxnSpPr>
                <a:stCxn id="329" idx="7"/>
              </p:cNvCxnSpPr>
              <p:nvPr/>
            </p:nvCxnSpPr>
            <p:spPr>
              <a:xfrm rot="5400000" flipH="1" flipV="1">
                <a:off x="1287920" y="2727945"/>
                <a:ext cx="154169" cy="154180"/>
              </a:xfrm>
              <a:prstGeom prst="straightConnector1">
                <a:avLst/>
              </a:prstGeom>
              <a:ln w="38100" cmpd="sng">
                <a:solidFill>
                  <a:srgbClr val="008000"/>
                </a:solidFill>
                <a:headEnd type="none"/>
                <a:tailEnd type="triangle"/>
              </a:ln>
            </p:spPr>
            <p:style>
              <a:lnRef idx="1">
                <a:schemeClr val="accent1"/>
              </a:lnRef>
              <a:fillRef idx="0">
                <a:schemeClr val="accent1"/>
              </a:fillRef>
              <a:effectRef idx="0">
                <a:schemeClr val="accent1"/>
              </a:effectRef>
              <a:fontRef idx="minor">
                <a:schemeClr val="tx1"/>
              </a:fontRef>
            </p:style>
          </p:cxnSp>
        </p:grpSp>
        <p:cxnSp>
          <p:nvCxnSpPr>
            <p:cNvPr id="332" name="Straight Connector 331"/>
            <p:cNvCxnSpPr/>
            <p:nvPr/>
          </p:nvCxnSpPr>
          <p:spPr>
            <a:xfrm>
              <a:off x="5215458" y="371967"/>
              <a:ext cx="0" cy="265402"/>
            </a:xfrm>
            <a:prstGeom prst="line">
              <a:avLst/>
            </a:prstGeom>
            <a:ln w="50800">
              <a:solidFill>
                <a:srgbClr val="0000FF"/>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7" name="Straight Arrow Connector 336"/>
            <p:cNvCxnSpPr/>
            <p:nvPr/>
          </p:nvCxnSpPr>
          <p:spPr>
            <a:xfrm rot="5400000" flipH="1" flipV="1">
              <a:off x="5367692" y="1472597"/>
              <a:ext cx="154167" cy="154180"/>
            </a:xfrm>
            <a:prstGeom prst="straightConnector1">
              <a:avLst/>
            </a:prstGeom>
            <a:ln w="38100" cmpd="sng">
              <a:solidFill>
                <a:srgbClr val="008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38" name="Straight Connector 337"/>
            <p:cNvCxnSpPr/>
            <p:nvPr/>
          </p:nvCxnSpPr>
          <p:spPr>
            <a:xfrm rot="5400000">
              <a:off x="5213510" y="1659942"/>
              <a:ext cx="128798" cy="124905"/>
            </a:xfrm>
            <a:prstGeom prst="line">
              <a:avLst/>
            </a:prstGeom>
            <a:ln w="12700">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339" name="Oval 338"/>
            <p:cNvSpPr/>
            <p:nvPr/>
          </p:nvSpPr>
          <p:spPr>
            <a:xfrm>
              <a:off x="5336459" y="1591644"/>
              <a:ext cx="70259" cy="70253"/>
            </a:xfrm>
            <a:prstGeom prst="ellipse">
              <a:avLst/>
            </a:prstGeom>
            <a:solidFill>
              <a:schemeClr val="accent5">
                <a:lumMod val="40000"/>
                <a:lumOff val="60000"/>
              </a:schemeClr>
            </a:solidFill>
            <a:ln w="19050" cmpd="sng">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en-GB" b="1" dirty="0">
                <a:solidFill>
                  <a:schemeClr val="tx1"/>
                </a:solidFill>
                <a:latin typeface="Arial" pitchFamily="34" charset="0"/>
                <a:cs typeface="Arial" pitchFamily="34" charset="0"/>
              </a:endParaRPr>
            </a:p>
          </p:txBody>
        </p:sp>
      </p:grpSp>
      <p:sp>
        <p:nvSpPr>
          <p:cNvPr id="22530" name="TextBox 12"/>
          <p:cNvSpPr txBox="1">
            <a:spLocks noChangeArrowheads="1"/>
          </p:cNvSpPr>
          <p:nvPr/>
        </p:nvSpPr>
        <p:spPr bwMode="auto">
          <a:xfrm>
            <a:off x="250825" y="1341438"/>
            <a:ext cx="17065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FF"/>
                </a:solidFill>
              </a:rPr>
              <a:t>Client A at X=0</a:t>
            </a:r>
          </a:p>
        </p:txBody>
      </p:sp>
      <p:sp>
        <p:nvSpPr>
          <p:cNvPr id="22531" name="TextBox 109"/>
          <p:cNvSpPr txBox="1">
            <a:spLocks noChangeArrowheads="1"/>
          </p:cNvSpPr>
          <p:nvPr/>
        </p:nvSpPr>
        <p:spPr bwMode="auto">
          <a:xfrm>
            <a:off x="7019925" y="1412875"/>
            <a:ext cx="17319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FF0000"/>
                </a:solidFill>
              </a:rPr>
              <a:t>Client B at X=1</a:t>
            </a:r>
          </a:p>
        </p:txBody>
      </p:sp>
      <p:sp>
        <p:nvSpPr>
          <p:cNvPr id="22532" name="TextBox 13"/>
          <p:cNvSpPr txBox="1">
            <a:spLocks noChangeArrowheads="1"/>
          </p:cNvSpPr>
          <p:nvPr/>
        </p:nvSpPr>
        <p:spPr bwMode="auto">
          <a:xfrm>
            <a:off x="2339975" y="1125538"/>
            <a:ext cx="13398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X=0     X=1</a:t>
            </a:r>
          </a:p>
        </p:txBody>
      </p:sp>
      <p:sp>
        <p:nvSpPr>
          <p:cNvPr id="22533" name="TextBox 111"/>
          <p:cNvSpPr txBox="1">
            <a:spLocks noChangeArrowheads="1"/>
          </p:cNvSpPr>
          <p:nvPr/>
        </p:nvSpPr>
        <p:spPr bwMode="auto">
          <a:xfrm>
            <a:off x="5508625" y="1196975"/>
            <a:ext cx="1339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X=0     X=1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Straight Connector 48"/>
          <p:cNvCxnSpPr/>
          <p:nvPr/>
        </p:nvCxnSpPr>
        <p:spPr>
          <a:xfrm>
            <a:off x="2547938" y="3875088"/>
            <a:ext cx="5969000" cy="0"/>
          </a:xfrm>
          <a:prstGeom prst="line">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flipH="1" flipV="1">
            <a:off x="1481137" y="3065463"/>
            <a:ext cx="2473325" cy="0"/>
          </a:xfrm>
          <a:prstGeom prst="line">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0800000">
            <a:off x="2547938" y="2409825"/>
            <a:ext cx="169862"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3556" name="TextBox 52"/>
          <p:cNvSpPr txBox="1">
            <a:spLocks noChangeArrowheads="1"/>
          </p:cNvSpPr>
          <p:nvPr/>
        </p:nvSpPr>
        <p:spPr bwMode="auto">
          <a:xfrm>
            <a:off x="4419600" y="4654550"/>
            <a:ext cx="936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Time</a:t>
            </a:r>
          </a:p>
        </p:txBody>
      </p:sp>
      <p:sp>
        <p:nvSpPr>
          <p:cNvPr id="23557" name="TextBox 53"/>
          <p:cNvSpPr txBox="1">
            <a:spLocks noChangeArrowheads="1"/>
          </p:cNvSpPr>
          <p:nvPr/>
        </p:nvSpPr>
        <p:spPr bwMode="auto">
          <a:xfrm>
            <a:off x="1878013" y="2255838"/>
            <a:ext cx="581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1.0</a:t>
            </a:r>
            <a:endParaRPr lang="en-GB" sz="1800" baseline="-25000">
              <a:latin typeface="Calibri" charset="0"/>
            </a:endParaRPr>
          </a:p>
        </p:txBody>
      </p:sp>
      <p:sp>
        <p:nvSpPr>
          <p:cNvPr id="23558" name="TextBox 54"/>
          <p:cNvSpPr txBox="1">
            <a:spLocks noChangeArrowheads="1"/>
          </p:cNvSpPr>
          <p:nvPr/>
        </p:nvSpPr>
        <p:spPr bwMode="auto">
          <a:xfrm rot="-5400000">
            <a:off x="1080294" y="2944019"/>
            <a:ext cx="1209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x position</a:t>
            </a:r>
          </a:p>
        </p:txBody>
      </p:sp>
      <p:cxnSp>
        <p:nvCxnSpPr>
          <p:cNvPr id="56" name="Straight Connector 55"/>
          <p:cNvCxnSpPr/>
          <p:nvPr/>
        </p:nvCxnSpPr>
        <p:spPr>
          <a:xfrm rot="5400000">
            <a:off x="3854450"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3560" name="TextBox 56"/>
          <p:cNvSpPr txBox="1">
            <a:spLocks noChangeArrowheads="1"/>
          </p:cNvSpPr>
          <p:nvPr/>
        </p:nvSpPr>
        <p:spPr bwMode="auto">
          <a:xfrm>
            <a:off x="3779838" y="4149725"/>
            <a:ext cx="720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1.0</a:t>
            </a:r>
          </a:p>
        </p:txBody>
      </p:sp>
      <p:cxnSp>
        <p:nvCxnSpPr>
          <p:cNvPr id="58" name="Straight Connector 57"/>
          <p:cNvCxnSpPr/>
          <p:nvPr/>
        </p:nvCxnSpPr>
        <p:spPr>
          <a:xfrm rot="5400000">
            <a:off x="3857625"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5076825"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3563" name="TextBox 59"/>
          <p:cNvSpPr txBox="1">
            <a:spLocks noChangeArrowheads="1"/>
          </p:cNvSpPr>
          <p:nvPr/>
        </p:nvSpPr>
        <p:spPr bwMode="auto">
          <a:xfrm>
            <a:off x="4932363" y="4149725"/>
            <a:ext cx="7191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2.0</a:t>
            </a:r>
          </a:p>
        </p:txBody>
      </p:sp>
      <p:cxnSp>
        <p:nvCxnSpPr>
          <p:cNvPr id="61" name="Straight Connector 60"/>
          <p:cNvCxnSpPr/>
          <p:nvPr/>
        </p:nvCxnSpPr>
        <p:spPr>
          <a:xfrm rot="5400000">
            <a:off x="5078413"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3565" name="TextBox 61"/>
          <p:cNvSpPr txBox="1">
            <a:spLocks noChangeArrowheads="1"/>
          </p:cNvSpPr>
          <p:nvPr/>
        </p:nvSpPr>
        <p:spPr bwMode="auto">
          <a:xfrm>
            <a:off x="6156325" y="4149725"/>
            <a:ext cx="719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3.0</a:t>
            </a:r>
          </a:p>
        </p:txBody>
      </p:sp>
      <p:cxnSp>
        <p:nvCxnSpPr>
          <p:cNvPr id="63" name="Straight Connector 62"/>
          <p:cNvCxnSpPr/>
          <p:nvPr/>
        </p:nvCxnSpPr>
        <p:spPr>
          <a:xfrm rot="5400000">
            <a:off x="5076825"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6299200"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6300788"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a:off x="7543800"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3570" name="TextBox 66"/>
          <p:cNvSpPr txBox="1">
            <a:spLocks noChangeArrowheads="1"/>
          </p:cNvSpPr>
          <p:nvPr/>
        </p:nvSpPr>
        <p:spPr bwMode="auto">
          <a:xfrm>
            <a:off x="7380288" y="4149725"/>
            <a:ext cx="720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4.0</a:t>
            </a:r>
          </a:p>
        </p:txBody>
      </p:sp>
      <p:sp>
        <p:nvSpPr>
          <p:cNvPr id="23571" name="TextBox 69"/>
          <p:cNvSpPr txBox="1">
            <a:spLocks noChangeArrowheads="1"/>
          </p:cNvSpPr>
          <p:nvPr/>
        </p:nvSpPr>
        <p:spPr bwMode="auto">
          <a:xfrm>
            <a:off x="352425" y="5041900"/>
            <a:ext cx="6872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b) Both clients’ view of the </a:t>
            </a:r>
            <a:r>
              <a:rPr lang="en-GB" sz="2000">
                <a:solidFill>
                  <a:srgbClr val="008000"/>
                </a:solidFill>
                <a:latin typeface="Calibri" charset="0"/>
              </a:rPr>
              <a:t>ball</a:t>
            </a:r>
            <a:r>
              <a:rPr lang="en-GB" sz="2000">
                <a:latin typeface="Calibri" charset="0"/>
              </a:rPr>
              <a:t> x position without using temporal corrections</a:t>
            </a:r>
          </a:p>
        </p:txBody>
      </p:sp>
      <p:cxnSp>
        <p:nvCxnSpPr>
          <p:cNvPr id="79" name="Straight Connector 78"/>
          <p:cNvCxnSpPr/>
          <p:nvPr/>
        </p:nvCxnSpPr>
        <p:spPr>
          <a:xfrm flipV="1">
            <a:off x="2717800" y="2051050"/>
            <a:ext cx="3074988" cy="1824038"/>
          </a:xfrm>
          <a:prstGeom prst="line">
            <a:avLst/>
          </a:prstGeom>
          <a:ln w="127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2717800" y="2414588"/>
            <a:ext cx="3581400" cy="0"/>
          </a:xfrm>
          <a:prstGeom prst="line">
            <a:avLst/>
          </a:prstGeom>
          <a:ln w="9525">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flipV="1">
            <a:off x="3016250" y="2413000"/>
            <a:ext cx="2436813" cy="1460500"/>
          </a:xfrm>
          <a:prstGeom prst="line">
            <a:avLst/>
          </a:prstGeom>
          <a:ln w="12700">
            <a:solidFill>
              <a:srgbClr val="0000FF"/>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2720975" y="4062413"/>
            <a:ext cx="307975" cy="190500"/>
          </a:xfrm>
          <a:prstGeom prst="line">
            <a:avLst/>
          </a:prstGeom>
          <a:ln w="12700">
            <a:solidFill>
              <a:srgbClr val="0000FF"/>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5400000">
            <a:off x="297815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a:off x="328930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rot="5400000">
            <a:off x="3598862"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rot="5400000">
            <a:off x="420052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rot="5400000">
            <a:off x="451167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rot="5400000">
            <a:off x="482282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rot="5400000">
            <a:off x="5424487"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5400000">
            <a:off x="573405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rot="5400000">
            <a:off x="604520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rot="5400000">
            <a:off x="6342062"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rot="5400000">
            <a:off x="667067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rot="5400000">
            <a:off x="697865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rot="5400000">
            <a:off x="728980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rot="5400000">
            <a:off x="789622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rot="5400000">
            <a:off x="789622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flipH="1" flipV="1">
            <a:off x="5465763" y="2408238"/>
            <a:ext cx="2436812" cy="1463675"/>
          </a:xfrm>
          <a:prstGeom prst="line">
            <a:avLst/>
          </a:prstGeom>
          <a:ln w="12700">
            <a:solidFill>
              <a:srgbClr val="0000FF"/>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rot="10800000">
            <a:off x="5794375" y="2417763"/>
            <a:ext cx="2466975" cy="1457325"/>
          </a:xfrm>
          <a:prstGeom prst="line">
            <a:avLst/>
          </a:prstGeom>
          <a:ln w="127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rot="5400000">
            <a:off x="8208962"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a:off x="2717800" y="4249738"/>
            <a:ext cx="596900" cy="0"/>
          </a:xfrm>
          <a:prstGeom prst="line">
            <a:avLst/>
          </a:prstGeom>
          <a:ln w="38100" cmpd="sng">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2725738" y="3876675"/>
            <a:ext cx="4860925" cy="0"/>
          </a:xfrm>
          <a:prstGeom prst="line">
            <a:avLst/>
          </a:prstGeom>
          <a:ln w="9525">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10800000">
            <a:off x="2633663" y="3152775"/>
            <a:ext cx="841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0800000">
            <a:off x="2633663" y="2781300"/>
            <a:ext cx="841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rot="10800000">
            <a:off x="2632075" y="3517900"/>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rot="10800000">
            <a:off x="2633663" y="3152775"/>
            <a:ext cx="841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3600" name="TextBox 242"/>
          <p:cNvSpPr txBox="1">
            <a:spLocks noChangeArrowheads="1"/>
          </p:cNvSpPr>
          <p:nvPr/>
        </p:nvSpPr>
        <p:spPr bwMode="auto">
          <a:xfrm>
            <a:off x="4849813" y="3108325"/>
            <a:ext cx="1365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latin typeface="Calibri" charset="0"/>
              </a:rPr>
              <a:t>x position of ball as seen from Client</a:t>
            </a:r>
            <a:r>
              <a:rPr lang="en-GB" sz="1200" baseline="-25000">
                <a:latin typeface="Calibri" charset="0"/>
              </a:rPr>
              <a:t>B</a:t>
            </a:r>
          </a:p>
        </p:txBody>
      </p:sp>
      <p:sp>
        <p:nvSpPr>
          <p:cNvPr id="23601" name="TextBox 243"/>
          <p:cNvSpPr txBox="1">
            <a:spLocks noChangeArrowheads="1"/>
          </p:cNvSpPr>
          <p:nvPr/>
        </p:nvSpPr>
        <p:spPr bwMode="auto">
          <a:xfrm>
            <a:off x="7153275" y="2425700"/>
            <a:ext cx="13636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latin typeface="Calibri" charset="0"/>
              </a:rPr>
              <a:t>x position of ball as seen from Client</a:t>
            </a:r>
            <a:r>
              <a:rPr lang="en-GB" sz="1200" baseline="-25000">
                <a:latin typeface="Calibri" charset="0"/>
              </a:rPr>
              <a:t>A</a:t>
            </a:r>
          </a:p>
        </p:txBody>
      </p:sp>
      <p:cxnSp>
        <p:nvCxnSpPr>
          <p:cNvPr id="245" name="Straight Arrow Connector 244"/>
          <p:cNvCxnSpPr>
            <a:stCxn id="23600" idx="0"/>
          </p:cNvCxnSpPr>
          <p:nvPr/>
        </p:nvCxnSpPr>
        <p:spPr>
          <a:xfrm rot="16200000" flipV="1">
            <a:off x="5062538" y="2638425"/>
            <a:ext cx="512762" cy="427038"/>
          </a:xfrm>
          <a:prstGeom prst="straightConnector1">
            <a:avLst/>
          </a:prstGeom>
          <a:ln w="12700">
            <a:solidFill>
              <a:srgbClr val="0000FF"/>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46" name="Straight Arrow Connector 245"/>
          <p:cNvCxnSpPr>
            <a:stCxn id="23601" idx="2"/>
          </p:cNvCxnSpPr>
          <p:nvPr/>
        </p:nvCxnSpPr>
        <p:spPr>
          <a:xfrm rot="5400000">
            <a:off x="7383463" y="2913063"/>
            <a:ext cx="476250" cy="425450"/>
          </a:xfrm>
          <a:prstGeom prst="straightConnector1">
            <a:avLst/>
          </a:prstGeom>
          <a:ln w="127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flipV="1">
            <a:off x="2717800" y="2043113"/>
            <a:ext cx="3581400" cy="0"/>
          </a:xfrm>
          <a:prstGeom prst="line">
            <a:avLst/>
          </a:prstGeom>
          <a:ln w="38100" cmpd="sng">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0800000">
            <a:off x="2633663" y="2038350"/>
            <a:ext cx="87312"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0800000">
            <a:off x="2633663" y="3875088"/>
            <a:ext cx="87312"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a:xfrm rot="10800000">
            <a:off x="2633663" y="4248150"/>
            <a:ext cx="841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612775" y="228600"/>
            <a:ext cx="8153400" cy="990600"/>
          </a:xfrm>
        </p:spPr>
        <p:txBody>
          <a:bodyPr/>
          <a:lstStyle/>
          <a:p>
            <a:r>
              <a:rPr lang="en-US">
                <a:latin typeface="Tw Cen MT" charset="0"/>
                <a:ea typeface="ＭＳ Ｐゴシック" charset="0"/>
                <a:cs typeface="ＭＳ Ｐゴシック" charset="0"/>
              </a:rPr>
              <a:t>Velocity of Ball on Client A</a:t>
            </a:r>
          </a:p>
        </p:txBody>
      </p:sp>
      <p:sp>
        <p:nvSpPr>
          <p:cNvPr id="52226" name="Content Placeholder 2"/>
          <p:cNvSpPr>
            <a:spLocks noGrp="1"/>
          </p:cNvSpPr>
          <p:nvPr>
            <p:ph idx="1"/>
          </p:nvPr>
        </p:nvSpPr>
        <p:spPr>
          <a:xfrm>
            <a:off x="612775" y="1268413"/>
            <a:ext cx="8153400" cy="5400675"/>
          </a:xfrm>
        </p:spPr>
        <p:txBody>
          <a:bodyPr/>
          <a:lstStyle/>
          <a:p>
            <a:r>
              <a:rPr lang="en-US">
                <a:latin typeface="Tw Cen MT" charset="0"/>
                <a:ea typeface="ＭＳ Ｐゴシック" charset="0"/>
                <a:cs typeface="ＭＳ Ｐゴシック" charset="0"/>
              </a:rPr>
              <a:t>When ball leaves the paddle, the ball needs to be slowed down on the client’s machine taking into account the network lag.</a:t>
            </a:r>
          </a:p>
          <a:p>
            <a:r>
              <a:rPr lang="en-US">
                <a:latin typeface="Tw Cen MT" charset="0"/>
                <a:ea typeface="ＭＳ Ｐゴシック" charset="0"/>
                <a:cs typeface="ＭＳ Ｐゴシック" charset="0"/>
              </a:rPr>
              <a:t>The distance between two paddles is assumed to be one unit, A at x=0, and B at x=1.</a:t>
            </a:r>
          </a:p>
          <a:p>
            <a:r>
              <a:rPr lang="en-US">
                <a:latin typeface="Tw Cen MT" charset="0"/>
                <a:ea typeface="ＭＳ Ｐゴシック" charset="0"/>
                <a:cs typeface="ＭＳ Ｐゴシック" charset="0"/>
              </a:rPr>
              <a:t>V</a:t>
            </a:r>
            <a:r>
              <a:rPr lang="en-US" baseline="-25000">
                <a:latin typeface="Tw Cen MT" charset="0"/>
                <a:ea typeface="ＭＳ Ｐゴシック" charset="0"/>
                <a:cs typeface="ＭＳ Ｐゴシック" charset="0"/>
              </a:rPr>
              <a:t>x</a:t>
            </a:r>
            <a:r>
              <a:rPr lang="en-US">
                <a:latin typeface="Tw Cen MT" charset="0"/>
                <a:ea typeface="ＭＳ Ｐゴシック" charset="0"/>
                <a:cs typeface="ＭＳ Ｐゴシック" charset="0"/>
              </a:rPr>
              <a:t>= velocity of the ball, secs/unit. So 1/V</a:t>
            </a:r>
            <a:r>
              <a:rPr lang="en-US" baseline="-25000">
                <a:latin typeface="Tw Cen MT" charset="0"/>
                <a:ea typeface="ＭＳ Ｐゴシック" charset="0"/>
                <a:cs typeface="ＭＳ Ｐゴシック" charset="0"/>
              </a:rPr>
              <a:t>x</a:t>
            </a:r>
            <a:r>
              <a:rPr lang="en-US">
                <a:latin typeface="Tw Cen MT" charset="0"/>
                <a:ea typeface="ＭＳ Ｐゴシック" charset="0"/>
                <a:cs typeface="ＭＳ Ｐゴシック" charset="0"/>
              </a:rPr>
              <a:t> = time in “units” to cross the Pong board.</a:t>
            </a:r>
          </a:p>
          <a:p>
            <a:r>
              <a:rPr lang="en-US">
                <a:latin typeface="Tw Cen MT" charset="0"/>
                <a:ea typeface="ＭＳ Ｐゴシック" charset="0"/>
                <a:cs typeface="ＭＳ Ｐゴシック" charset="0"/>
              </a:rPr>
              <a:t>Actual time it takes to cross is T = T</a:t>
            </a:r>
            <a:r>
              <a:rPr lang="en-US" sz="2800" baseline="-25000">
                <a:latin typeface="Tw Cen MT" charset="0"/>
                <a:ea typeface="ＭＳ Ｐゴシック" charset="0"/>
                <a:cs typeface="ＭＳ Ｐゴシック" charset="0"/>
              </a:rPr>
              <a:t>network</a:t>
            </a:r>
            <a:r>
              <a:rPr lang="en-US">
                <a:latin typeface="Tw Cen MT" charset="0"/>
                <a:ea typeface="ＭＳ Ｐゴシック" charset="0"/>
                <a:cs typeface="ＭＳ Ｐゴシック" charset="0"/>
              </a:rPr>
              <a:t> + 1/V</a:t>
            </a:r>
            <a:r>
              <a:rPr lang="en-US" baseline="-25000">
                <a:latin typeface="Tw Cen MT" charset="0"/>
                <a:ea typeface="ＭＳ Ｐゴシック" charset="0"/>
                <a:cs typeface="ＭＳ Ｐゴシック" charset="0"/>
              </a:rPr>
              <a:t>x</a:t>
            </a:r>
            <a:endParaRPr lang="en-US">
              <a:latin typeface="Tw Cen MT" charset="0"/>
              <a:ea typeface="ＭＳ Ｐゴシック" charset="0"/>
              <a:cs typeface="ＭＳ Ｐゴシック" charset="0"/>
            </a:endParaRPr>
          </a:p>
          <a:p>
            <a:r>
              <a:rPr lang="en-US">
                <a:latin typeface="Tw Cen MT" charset="0"/>
                <a:ea typeface="ＭＳ Ｐゴシック" charset="0"/>
                <a:cs typeface="ＭＳ Ｐゴシック" charset="0"/>
              </a:rPr>
              <a:t>So velocity according to A is: </a:t>
            </a:r>
          </a:p>
          <a:p>
            <a:r>
              <a:rPr lang="en-US">
                <a:latin typeface="Tw Cen MT" charset="0"/>
                <a:ea typeface="ＭＳ Ｐゴシック" charset="0"/>
                <a:cs typeface="ＭＳ Ｐゴシック" charset="0"/>
              </a:rPr>
              <a:t>V’= 1/T = Vx/(1 + (T</a:t>
            </a:r>
            <a:r>
              <a:rPr lang="en-US" sz="2800">
                <a:latin typeface="Tw Cen MT" charset="0"/>
                <a:ea typeface="ＭＳ Ｐゴシック" charset="0"/>
                <a:cs typeface="ＭＳ Ｐゴシック" charset="0"/>
              </a:rPr>
              <a:t>network</a:t>
            </a:r>
            <a:r>
              <a:rPr lang="en-US">
                <a:latin typeface="Tw Cen MT" charset="0"/>
                <a:ea typeface="ＭＳ Ｐゴシック" charset="0"/>
                <a:cs typeface="ＭＳ Ｐゴシック" charset="0"/>
              </a:rPr>
              <a:t> x Vx) - SLOWER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612775" y="228600"/>
            <a:ext cx="8153400" cy="990600"/>
          </a:xfrm>
        </p:spPr>
        <p:txBody>
          <a:bodyPr/>
          <a:lstStyle/>
          <a:p>
            <a:r>
              <a:rPr lang="en-US">
                <a:latin typeface="Tw Cen MT" charset="0"/>
                <a:ea typeface="ＭＳ Ｐゴシック" charset="0"/>
                <a:cs typeface="ＭＳ Ｐゴシック" charset="0"/>
              </a:rPr>
              <a:t>Velocity of Ball on Client B</a:t>
            </a:r>
          </a:p>
        </p:txBody>
      </p:sp>
      <p:sp>
        <p:nvSpPr>
          <p:cNvPr id="53250" name="Content Placeholder 2"/>
          <p:cNvSpPr>
            <a:spLocks noGrp="1"/>
          </p:cNvSpPr>
          <p:nvPr>
            <p:ph idx="1"/>
          </p:nvPr>
        </p:nvSpPr>
        <p:spPr>
          <a:xfrm>
            <a:off x="612775" y="1600200"/>
            <a:ext cx="8153400" cy="4495800"/>
          </a:xfrm>
        </p:spPr>
        <p:txBody>
          <a:bodyPr/>
          <a:lstStyle/>
          <a:p>
            <a:r>
              <a:rPr lang="en-US">
                <a:latin typeface="Tw Cen MT" charset="0"/>
                <a:ea typeface="ＭＳ Ｐゴシック" charset="0"/>
                <a:cs typeface="ＭＳ Ｐゴシック" charset="0"/>
              </a:rPr>
              <a:t>When the ball comes back again, it needs to be sped up to makeup for the lost time when traveling away.</a:t>
            </a:r>
          </a:p>
          <a:p>
            <a:r>
              <a:rPr lang="en-US">
                <a:latin typeface="Tw Cen MT" charset="0"/>
                <a:ea typeface="ＭＳ Ｐゴシック" charset="0"/>
                <a:cs typeface="ＭＳ Ｐゴシック" charset="0"/>
              </a:rPr>
              <a:t>V”= V</a:t>
            </a:r>
            <a:r>
              <a:rPr lang="en-US" baseline="-25000">
                <a:latin typeface="Tw Cen MT" charset="0"/>
                <a:ea typeface="ＭＳ Ｐゴシック" charset="0"/>
                <a:cs typeface="ＭＳ Ｐゴシック" charset="0"/>
              </a:rPr>
              <a:t>x</a:t>
            </a:r>
            <a:r>
              <a:rPr lang="en-US">
                <a:latin typeface="Tw Cen MT" charset="0"/>
                <a:ea typeface="ＭＳ Ｐゴシック" charset="0"/>
                <a:cs typeface="ＭＳ Ｐゴシック" charset="0"/>
              </a:rPr>
              <a:t>/(1 - (T</a:t>
            </a:r>
            <a:r>
              <a:rPr lang="en-US" sz="2800" baseline="-25000">
                <a:latin typeface="Tw Cen MT" charset="0"/>
                <a:ea typeface="ＭＳ Ｐゴシック" charset="0"/>
                <a:cs typeface="ＭＳ Ｐゴシック" charset="0"/>
              </a:rPr>
              <a:t>network</a:t>
            </a:r>
            <a:r>
              <a:rPr lang="en-US">
                <a:latin typeface="Tw Cen MT" charset="0"/>
                <a:ea typeface="ＭＳ Ｐゴシック" charset="0"/>
                <a:cs typeface="ＭＳ Ｐゴシック" charset="0"/>
              </a:rPr>
              <a:t> x V</a:t>
            </a:r>
            <a:r>
              <a:rPr lang="en-US" baseline="-25000">
                <a:latin typeface="Tw Cen MT" charset="0"/>
                <a:ea typeface="ＭＳ Ｐゴシック" charset="0"/>
                <a:cs typeface="ＭＳ Ｐゴシック" charset="0"/>
              </a:rPr>
              <a:t>x</a:t>
            </a:r>
            <a:r>
              <a:rPr lang="en-US">
                <a:latin typeface="Tw Cen MT" charset="0"/>
                <a:ea typeface="ＭＳ Ｐゴシック" charset="0"/>
                <a:cs typeface="ＭＳ Ｐゴシック" charset="0"/>
              </a:rPr>
              <a:t>) So velocity according to B is FASTER</a:t>
            </a:r>
          </a:p>
          <a:p>
            <a:r>
              <a:rPr lang="en-US">
                <a:latin typeface="Tw Cen MT" charset="0"/>
                <a:ea typeface="ＭＳ Ｐゴシック" charset="0"/>
                <a:cs typeface="ＭＳ Ｐゴシック" charset="0"/>
              </a:rPr>
              <a:t>Round trip to cross = 2/V</a:t>
            </a:r>
            <a:r>
              <a:rPr lang="en-US" baseline="-25000">
                <a:latin typeface="Tw Cen MT" charset="0"/>
                <a:ea typeface="ＭＳ Ｐゴシック" charset="0"/>
                <a:cs typeface="ＭＳ Ｐゴシック" charset="0"/>
              </a:rPr>
              <a:t>x</a:t>
            </a:r>
            <a:r>
              <a:rPr lang="en-US">
                <a:latin typeface="Tw Cen MT" charset="0"/>
                <a:ea typeface="ＭＳ Ｐゴシック" charset="0"/>
                <a:cs typeface="ＭＳ Ｐゴシック" charset="0"/>
              </a:rPr>
              <a:t> . Doesn</a:t>
            </a:r>
            <a:r>
              <a:rPr lang="fr-FR">
                <a:latin typeface="Tw Cen MT" charset="0"/>
                <a:ea typeface="ＭＳ Ｐゴシック" charset="0"/>
                <a:cs typeface="ＭＳ Ｐゴシック" charset="0"/>
              </a:rPr>
              <a:t>’</a:t>
            </a:r>
            <a:r>
              <a:rPr lang="en-US" altLang="ja-JP">
                <a:latin typeface="Tw Cen MT" charset="0"/>
                <a:ea typeface="ＭＳ Ｐゴシック" charset="0"/>
                <a:cs typeface="ＭＳ Ｐゴシック" charset="0"/>
              </a:rPr>
              <a:t>t change.</a:t>
            </a:r>
          </a:p>
          <a:p>
            <a:r>
              <a:rPr lang="en-US">
                <a:latin typeface="Tw Cen MT" charset="0"/>
                <a:ea typeface="ＭＳ Ｐゴシック" charset="0"/>
                <a:cs typeface="ＭＳ Ｐゴシック" charset="0"/>
              </a:rPr>
              <a:t>The network lag changes the </a:t>
            </a:r>
            <a:r>
              <a:rPr lang="en-US">
                <a:solidFill>
                  <a:srgbClr val="FF0000"/>
                </a:solidFill>
                <a:latin typeface="Tw Cen MT" charset="0"/>
                <a:ea typeface="ＭＳ Ｐゴシック" charset="0"/>
                <a:cs typeface="ＭＳ Ｐゴシック" charset="0"/>
              </a:rPr>
              <a:t>perception</a:t>
            </a:r>
            <a:r>
              <a:rPr lang="en-US">
                <a:latin typeface="Tw Cen MT" charset="0"/>
                <a:ea typeface="ＭＳ Ｐゴシック" charset="0"/>
                <a:cs typeface="ＭＳ Ｐゴシック" charset="0"/>
              </a:rPr>
              <a:t> with </a:t>
            </a:r>
            <a:r>
              <a:rPr lang="en-US">
                <a:solidFill>
                  <a:srgbClr val="FF0000"/>
                </a:solidFill>
                <a:latin typeface="Tw Cen MT" charset="0"/>
                <a:ea typeface="ＭＳ Ｐゴシック" charset="0"/>
                <a:cs typeface="ＭＳ Ｐゴシック" charset="0"/>
              </a:rPr>
              <a:t>speed</a:t>
            </a:r>
            <a:r>
              <a:rPr lang="en-US">
                <a:latin typeface="Tw Cen MT" charset="0"/>
                <a:ea typeface="ＭＳ Ｐゴシック" charset="0"/>
                <a:cs typeface="ＭＳ Ｐゴシック" charset="0"/>
              </a:rPr>
              <a:t>.</a:t>
            </a:r>
          </a:p>
          <a:p>
            <a:endParaRPr lang="en-US">
              <a:latin typeface="Tw Cen MT" charset="0"/>
              <a:ea typeface="ＭＳ Ｐゴシック" charset="0"/>
              <a:cs typeface="ＭＳ Ｐゴシック"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112"/>
          <p:cNvSpPr txBox="1">
            <a:spLocks noChangeArrowheads="1"/>
          </p:cNvSpPr>
          <p:nvPr/>
        </p:nvSpPr>
        <p:spPr bwMode="auto">
          <a:xfrm>
            <a:off x="4152900" y="5227638"/>
            <a:ext cx="714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Time</a:t>
            </a:r>
          </a:p>
        </p:txBody>
      </p:sp>
      <p:cxnSp>
        <p:nvCxnSpPr>
          <p:cNvPr id="63" name="Straight Connector 62"/>
          <p:cNvCxnSpPr/>
          <p:nvPr/>
        </p:nvCxnSpPr>
        <p:spPr>
          <a:xfrm>
            <a:off x="1670050" y="4621213"/>
            <a:ext cx="5627688" cy="0"/>
          </a:xfrm>
          <a:prstGeom prst="line">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flipH="1" flipV="1">
            <a:off x="847725" y="3798888"/>
            <a:ext cx="1990725" cy="0"/>
          </a:xfrm>
          <a:prstGeom prst="line">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1843088" y="3138488"/>
            <a:ext cx="2770187" cy="1482725"/>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0800000">
            <a:off x="1670050" y="3149600"/>
            <a:ext cx="173038"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5606" name="TextBox 66"/>
          <p:cNvSpPr txBox="1">
            <a:spLocks noChangeArrowheads="1"/>
          </p:cNvSpPr>
          <p:nvPr/>
        </p:nvSpPr>
        <p:spPr bwMode="auto">
          <a:xfrm>
            <a:off x="1030288" y="2976563"/>
            <a:ext cx="549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1.0</a:t>
            </a:r>
            <a:endParaRPr lang="en-GB" sz="1800" baseline="-25000">
              <a:latin typeface="Calibri" charset="0"/>
            </a:endParaRPr>
          </a:p>
        </p:txBody>
      </p:sp>
      <p:sp>
        <p:nvSpPr>
          <p:cNvPr id="25607" name="TextBox 67"/>
          <p:cNvSpPr txBox="1">
            <a:spLocks noChangeArrowheads="1"/>
          </p:cNvSpPr>
          <p:nvPr/>
        </p:nvSpPr>
        <p:spPr bwMode="auto">
          <a:xfrm rot="-5400000">
            <a:off x="250825" y="3636963"/>
            <a:ext cx="11445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x position</a:t>
            </a:r>
          </a:p>
        </p:txBody>
      </p:sp>
      <p:cxnSp>
        <p:nvCxnSpPr>
          <p:cNvPr id="69" name="Straight Connector 68"/>
          <p:cNvCxnSpPr/>
          <p:nvPr/>
        </p:nvCxnSpPr>
        <p:spPr>
          <a:xfrm rot="5400000">
            <a:off x="2997994" y="4707732"/>
            <a:ext cx="1730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5609" name="TextBox 69"/>
          <p:cNvSpPr txBox="1">
            <a:spLocks noChangeArrowheads="1"/>
          </p:cNvSpPr>
          <p:nvPr/>
        </p:nvSpPr>
        <p:spPr bwMode="auto">
          <a:xfrm>
            <a:off x="2708275" y="4718050"/>
            <a:ext cx="549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1.0</a:t>
            </a:r>
          </a:p>
        </p:txBody>
      </p:sp>
      <p:cxnSp>
        <p:nvCxnSpPr>
          <p:cNvPr id="71" name="Straight Connector 70"/>
          <p:cNvCxnSpPr/>
          <p:nvPr/>
        </p:nvCxnSpPr>
        <p:spPr>
          <a:xfrm rot="5400000">
            <a:off x="2999581" y="4707732"/>
            <a:ext cx="1730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4237831" y="4707732"/>
            <a:ext cx="1730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5612" name="TextBox 72"/>
          <p:cNvSpPr txBox="1">
            <a:spLocks noChangeArrowheads="1"/>
          </p:cNvSpPr>
          <p:nvPr/>
        </p:nvSpPr>
        <p:spPr bwMode="auto">
          <a:xfrm>
            <a:off x="4094163" y="4708525"/>
            <a:ext cx="4619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2.0</a:t>
            </a:r>
          </a:p>
        </p:txBody>
      </p:sp>
      <p:cxnSp>
        <p:nvCxnSpPr>
          <p:cNvPr id="74" name="Straight Connector 73"/>
          <p:cNvCxnSpPr/>
          <p:nvPr/>
        </p:nvCxnSpPr>
        <p:spPr>
          <a:xfrm rot="5400000">
            <a:off x="4241006" y="4707732"/>
            <a:ext cx="1730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5614" name="TextBox 74"/>
          <p:cNvSpPr txBox="1">
            <a:spLocks noChangeArrowheads="1"/>
          </p:cNvSpPr>
          <p:nvPr/>
        </p:nvSpPr>
        <p:spPr bwMode="auto">
          <a:xfrm>
            <a:off x="5248275" y="4708525"/>
            <a:ext cx="5492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3.0</a:t>
            </a:r>
          </a:p>
        </p:txBody>
      </p:sp>
      <p:cxnSp>
        <p:nvCxnSpPr>
          <p:cNvPr id="76" name="Straight Connector 75"/>
          <p:cNvCxnSpPr/>
          <p:nvPr/>
        </p:nvCxnSpPr>
        <p:spPr>
          <a:xfrm rot="5400000">
            <a:off x="4237831" y="4707732"/>
            <a:ext cx="1730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5479256" y="4707732"/>
            <a:ext cx="1730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5400000">
            <a:off x="5480844" y="4707732"/>
            <a:ext cx="1730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44494" y="4707732"/>
            <a:ext cx="1730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5619" name="TextBox 79"/>
          <p:cNvSpPr txBox="1">
            <a:spLocks noChangeArrowheads="1"/>
          </p:cNvSpPr>
          <p:nvPr/>
        </p:nvSpPr>
        <p:spPr bwMode="auto">
          <a:xfrm>
            <a:off x="6518275" y="4708525"/>
            <a:ext cx="5492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4.0</a:t>
            </a:r>
          </a:p>
        </p:txBody>
      </p:sp>
      <p:cxnSp>
        <p:nvCxnSpPr>
          <p:cNvPr id="81" name="Straight Connector 80"/>
          <p:cNvCxnSpPr/>
          <p:nvPr/>
        </p:nvCxnSpPr>
        <p:spPr>
          <a:xfrm>
            <a:off x="4613275" y="3138488"/>
            <a:ext cx="2212975" cy="1481137"/>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1843088" y="3138488"/>
            <a:ext cx="4935537" cy="0"/>
          </a:xfrm>
          <a:prstGeom prst="line">
            <a:avLst/>
          </a:prstGeom>
          <a:ln w="9525">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877469" y="3874294"/>
            <a:ext cx="1471612" cy="0"/>
          </a:xfrm>
          <a:prstGeom prst="line">
            <a:avLst/>
          </a:prstGeom>
          <a:ln w="9525">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5623" name="Rectangle 2"/>
          <p:cNvSpPr>
            <a:spLocks noChangeArrowheads="1"/>
          </p:cNvSpPr>
          <p:nvPr/>
        </p:nvSpPr>
        <p:spPr bwMode="auto">
          <a:xfrm>
            <a:off x="-1447800" y="1490663"/>
            <a:ext cx="11083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GB" sz="2800">
              <a:latin typeface="Calibri" charset="0"/>
            </a:endParaRPr>
          </a:p>
        </p:txBody>
      </p:sp>
      <p:pic>
        <p:nvPicPr>
          <p:cNvPr id="25624" name="Picture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32388" y="2444750"/>
            <a:ext cx="18478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25" name="Rectangle 4"/>
          <p:cNvSpPr>
            <a:spLocks noChangeArrowheads="1"/>
          </p:cNvSpPr>
          <p:nvPr/>
        </p:nvSpPr>
        <p:spPr bwMode="auto">
          <a:xfrm>
            <a:off x="-1447800" y="1490663"/>
            <a:ext cx="11083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GB" sz="2800">
              <a:latin typeface="Calibri" charset="0"/>
            </a:endParaRPr>
          </a:p>
        </p:txBody>
      </p:sp>
      <p:pic>
        <p:nvPicPr>
          <p:cNvPr id="25626"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49513" y="2444750"/>
            <a:ext cx="181133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0" name="Straight Arrow Connector 89"/>
          <p:cNvCxnSpPr/>
          <p:nvPr/>
        </p:nvCxnSpPr>
        <p:spPr>
          <a:xfrm rot="5400000">
            <a:off x="5412581" y="3274219"/>
            <a:ext cx="1057275" cy="230188"/>
          </a:xfrm>
          <a:prstGeom prst="straightConnector1">
            <a:avLst/>
          </a:prstGeom>
          <a:ln w="12700">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rot="16200000" flipH="1">
            <a:off x="2936082" y="3278981"/>
            <a:ext cx="884238" cy="47625"/>
          </a:xfrm>
          <a:prstGeom prst="straightConnector1">
            <a:avLst/>
          </a:prstGeom>
          <a:ln w="12700">
            <a:prstDash val="sysDot"/>
            <a:headEnd type="none"/>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flipH="1" flipV="1">
            <a:off x="5360988" y="2490788"/>
            <a:ext cx="2728912" cy="1460500"/>
          </a:xfrm>
          <a:prstGeom prst="line">
            <a:avLst/>
          </a:prstGeom>
          <a:ln w="12700">
            <a:solidFill>
              <a:srgbClr val="0000FF"/>
            </a:solidFill>
            <a:prstDash val="sysDash"/>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a:off x="2716213" y="2501900"/>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6627" name="TextBox 29"/>
          <p:cNvSpPr txBox="1">
            <a:spLocks noChangeArrowheads="1"/>
          </p:cNvSpPr>
          <p:nvPr/>
        </p:nvSpPr>
        <p:spPr bwMode="auto">
          <a:xfrm>
            <a:off x="4648200" y="4548188"/>
            <a:ext cx="8778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Time</a:t>
            </a:r>
          </a:p>
        </p:txBody>
      </p:sp>
      <p:sp>
        <p:nvSpPr>
          <p:cNvPr id="26628" name="TextBox 30"/>
          <p:cNvSpPr txBox="1">
            <a:spLocks noChangeArrowheads="1"/>
          </p:cNvSpPr>
          <p:nvPr/>
        </p:nvSpPr>
        <p:spPr bwMode="auto">
          <a:xfrm>
            <a:off x="2046288" y="2332038"/>
            <a:ext cx="581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1.0</a:t>
            </a:r>
            <a:endParaRPr lang="en-GB" sz="1800" baseline="-25000">
              <a:latin typeface="Calibri" charset="0"/>
            </a:endParaRPr>
          </a:p>
        </p:txBody>
      </p:sp>
      <p:sp>
        <p:nvSpPr>
          <p:cNvPr id="26629" name="TextBox 33"/>
          <p:cNvSpPr txBox="1">
            <a:spLocks noChangeArrowheads="1"/>
          </p:cNvSpPr>
          <p:nvPr/>
        </p:nvSpPr>
        <p:spPr bwMode="auto">
          <a:xfrm rot="-5400000">
            <a:off x="1249362" y="3021013"/>
            <a:ext cx="12096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x position</a:t>
            </a:r>
          </a:p>
        </p:txBody>
      </p:sp>
      <p:cxnSp>
        <p:nvCxnSpPr>
          <p:cNvPr id="36" name="Straight Connector 35"/>
          <p:cNvCxnSpPr/>
          <p:nvPr/>
        </p:nvCxnSpPr>
        <p:spPr>
          <a:xfrm rot="5400000">
            <a:off x="4024313" y="40370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6631" name="TextBox 36"/>
          <p:cNvSpPr txBox="1">
            <a:spLocks noChangeArrowheads="1"/>
          </p:cNvSpPr>
          <p:nvPr/>
        </p:nvSpPr>
        <p:spPr bwMode="auto">
          <a:xfrm>
            <a:off x="3605213" y="4048125"/>
            <a:ext cx="674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1.0</a:t>
            </a:r>
          </a:p>
        </p:txBody>
      </p:sp>
      <p:cxnSp>
        <p:nvCxnSpPr>
          <p:cNvPr id="38" name="Straight Connector 37"/>
          <p:cNvCxnSpPr/>
          <p:nvPr/>
        </p:nvCxnSpPr>
        <p:spPr>
          <a:xfrm rot="5400000">
            <a:off x="4025900" y="40370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5246688" y="40370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6634" name="TextBox 39"/>
          <p:cNvSpPr txBox="1">
            <a:spLocks noChangeArrowheads="1"/>
          </p:cNvSpPr>
          <p:nvPr/>
        </p:nvSpPr>
        <p:spPr bwMode="auto">
          <a:xfrm>
            <a:off x="4884738" y="4037013"/>
            <a:ext cx="674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2.0</a:t>
            </a:r>
          </a:p>
        </p:txBody>
      </p:sp>
      <p:cxnSp>
        <p:nvCxnSpPr>
          <p:cNvPr id="41" name="Straight Connector 40"/>
          <p:cNvCxnSpPr/>
          <p:nvPr/>
        </p:nvCxnSpPr>
        <p:spPr>
          <a:xfrm rot="5400000">
            <a:off x="5248275" y="40370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6636" name="TextBox 41"/>
          <p:cNvSpPr txBox="1">
            <a:spLocks noChangeArrowheads="1"/>
          </p:cNvSpPr>
          <p:nvPr/>
        </p:nvSpPr>
        <p:spPr bwMode="auto">
          <a:xfrm>
            <a:off x="6107113" y="4037013"/>
            <a:ext cx="674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3.0</a:t>
            </a:r>
          </a:p>
        </p:txBody>
      </p:sp>
      <p:cxnSp>
        <p:nvCxnSpPr>
          <p:cNvPr id="43" name="Straight Connector 42"/>
          <p:cNvCxnSpPr/>
          <p:nvPr/>
        </p:nvCxnSpPr>
        <p:spPr>
          <a:xfrm rot="5400000">
            <a:off x="5246688" y="40370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6469063" y="40370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6470650" y="40370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5400000">
            <a:off x="7713663" y="40370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6641" name="TextBox 46"/>
          <p:cNvSpPr txBox="1">
            <a:spLocks noChangeArrowheads="1"/>
          </p:cNvSpPr>
          <p:nvPr/>
        </p:nvSpPr>
        <p:spPr bwMode="auto">
          <a:xfrm>
            <a:off x="7358063" y="4037013"/>
            <a:ext cx="674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4.0</a:t>
            </a:r>
          </a:p>
        </p:txBody>
      </p:sp>
      <p:cxnSp>
        <p:nvCxnSpPr>
          <p:cNvPr id="48" name="Straight Connector 47"/>
          <p:cNvCxnSpPr/>
          <p:nvPr/>
        </p:nvCxnSpPr>
        <p:spPr>
          <a:xfrm>
            <a:off x="5616575" y="2490788"/>
            <a:ext cx="2179638" cy="1458912"/>
          </a:xfrm>
          <a:prstGeom prst="line">
            <a:avLst/>
          </a:prstGeom>
          <a:ln w="127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6643" name="TextBox 68"/>
          <p:cNvSpPr txBox="1">
            <a:spLocks noChangeArrowheads="1"/>
          </p:cNvSpPr>
          <p:nvPr/>
        </p:nvSpPr>
        <p:spPr bwMode="auto">
          <a:xfrm>
            <a:off x="498475" y="4889500"/>
            <a:ext cx="64817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a) Both clients’ view of the ball x position using temporal corrections</a:t>
            </a:r>
          </a:p>
        </p:txBody>
      </p:sp>
      <p:cxnSp>
        <p:nvCxnSpPr>
          <p:cNvPr id="72" name="Straight Connector 71"/>
          <p:cNvCxnSpPr/>
          <p:nvPr/>
        </p:nvCxnSpPr>
        <p:spPr>
          <a:xfrm>
            <a:off x="2887663" y="2490788"/>
            <a:ext cx="4860925" cy="0"/>
          </a:xfrm>
          <a:prstGeom prst="line">
            <a:avLst/>
          </a:prstGeom>
          <a:ln w="9525">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2887663" y="2501900"/>
            <a:ext cx="2728912" cy="1462088"/>
          </a:xfrm>
          <a:prstGeom prst="line">
            <a:avLst/>
          </a:prstGeom>
          <a:ln w="127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3184525" y="2501900"/>
            <a:ext cx="2179638" cy="1458913"/>
          </a:xfrm>
          <a:prstGeom prst="line">
            <a:avLst/>
          </a:prstGeom>
          <a:ln w="12700">
            <a:solidFill>
              <a:srgbClr val="0000FF"/>
            </a:solidFill>
            <a:prstDash val="sysDash"/>
            <a:headEnd type="none"/>
            <a:tailEnd type="none"/>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10800000">
            <a:off x="2876550" y="3760788"/>
            <a:ext cx="382588" cy="203200"/>
          </a:xfrm>
          <a:prstGeom prst="line">
            <a:avLst/>
          </a:prstGeom>
          <a:ln w="12700">
            <a:prstDash val="sysDash"/>
            <a:headEnd type="none"/>
            <a:tailEnd type="none"/>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V="1">
            <a:off x="7796213" y="3781425"/>
            <a:ext cx="293687" cy="169863"/>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6649" name="TextBox 109"/>
          <p:cNvSpPr txBox="1">
            <a:spLocks noChangeArrowheads="1"/>
          </p:cNvSpPr>
          <p:nvPr/>
        </p:nvSpPr>
        <p:spPr bwMode="auto">
          <a:xfrm>
            <a:off x="4933950" y="3098800"/>
            <a:ext cx="1365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latin typeface="Calibri" charset="0"/>
              </a:rPr>
              <a:t>x position of ball as seen from Client</a:t>
            </a:r>
            <a:r>
              <a:rPr lang="en-GB" sz="1200" baseline="-25000">
                <a:latin typeface="Calibri" charset="0"/>
              </a:rPr>
              <a:t>A</a:t>
            </a:r>
          </a:p>
        </p:txBody>
      </p:sp>
      <p:sp>
        <p:nvSpPr>
          <p:cNvPr id="26650" name="TextBox 111"/>
          <p:cNvSpPr txBox="1">
            <a:spLocks noChangeArrowheads="1"/>
          </p:cNvSpPr>
          <p:nvPr/>
        </p:nvSpPr>
        <p:spPr bwMode="auto">
          <a:xfrm>
            <a:off x="7237413" y="2587625"/>
            <a:ext cx="13636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latin typeface="Calibri" charset="0"/>
              </a:rPr>
              <a:t>x position of ball as seen from Client</a:t>
            </a:r>
            <a:r>
              <a:rPr lang="en-GB" sz="1200" baseline="-25000">
                <a:latin typeface="Calibri" charset="0"/>
              </a:rPr>
              <a:t>B</a:t>
            </a:r>
          </a:p>
        </p:txBody>
      </p:sp>
      <p:cxnSp>
        <p:nvCxnSpPr>
          <p:cNvPr id="199" name="Straight Connector 198"/>
          <p:cNvCxnSpPr/>
          <p:nvPr/>
        </p:nvCxnSpPr>
        <p:spPr>
          <a:xfrm>
            <a:off x="2716213" y="3951288"/>
            <a:ext cx="5970587" cy="0"/>
          </a:xfrm>
          <a:prstGeom prst="line">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rot="5400000">
            <a:off x="3148012"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rot="5400000">
            <a:off x="2844800"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rot="5400000">
            <a:off x="3459162"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rot="5400000">
            <a:off x="2844800"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rot="5400000">
            <a:off x="3767137"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rot="5400000">
            <a:off x="4370387"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rot="5400000">
            <a:off x="4681537"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rot="5400000">
            <a:off x="4991100"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rot="5400000">
            <a:off x="5594350"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5400000">
            <a:off x="5903912"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5400000">
            <a:off x="6213475"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5400000">
            <a:off x="6511925"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6838950"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148512"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5400000">
            <a:off x="7459662"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8066087"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5400000">
            <a:off x="8066087"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8378825" y="39941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a:off x="2894013" y="3954463"/>
            <a:ext cx="4862512" cy="0"/>
          </a:xfrm>
          <a:prstGeom prst="line">
            <a:avLst/>
          </a:prstGeom>
          <a:ln w="9525">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0800000">
            <a:off x="2716213" y="3951288"/>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0800000">
            <a:off x="2801938" y="3951288"/>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5400000" flipH="1" flipV="1">
            <a:off x="1778794" y="3013869"/>
            <a:ext cx="2217738" cy="0"/>
          </a:xfrm>
          <a:prstGeom prst="line">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10800000">
            <a:off x="2716213" y="24876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10800000">
            <a:off x="2801938" y="3230563"/>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0800000">
            <a:off x="2801938" y="2855913"/>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0800000">
            <a:off x="2801938" y="2487613"/>
            <a:ext cx="87312"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0800000">
            <a:off x="2800350" y="3594100"/>
            <a:ext cx="87313"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0800000">
            <a:off x="2801938" y="3230563"/>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40" name="Straight Arrow Connector 239"/>
          <p:cNvCxnSpPr>
            <a:stCxn id="26649" idx="0"/>
          </p:cNvCxnSpPr>
          <p:nvPr/>
        </p:nvCxnSpPr>
        <p:spPr>
          <a:xfrm rot="16200000" flipV="1">
            <a:off x="5233194" y="2715419"/>
            <a:ext cx="425450" cy="341312"/>
          </a:xfrm>
          <a:prstGeom prst="straightConnector1">
            <a:avLst/>
          </a:prstGeom>
          <a:ln w="127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42" name="Straight Arrow Connector 241"/>
          <p:cNvCxnSpPr>
            <a:stCxn id="26650" idx="2"/>
          </p:cNvCxnSpPr>
          <p:nvPr/>
        </p:nvCxnSpPr>
        <p:spPr>
          <a:xfrm rot="5400000">
            <a:off x="7424737" y="3117851"/>
            <a:ext cx="561975" cy="425450"/>
          </a:xfrm>
          <a:prstGeom prst="straightConnector1">
            <a:avLst/>
          </a:prstGeom>
          <a:ln w="12700">
            <a:solidFill>
              <a:srgbClr val="0000FF"/>
            </a:solidFill>
            <a:headEnd type="none"/>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Straight Connector 48"/>
          <p:cNvCxnSpPr/>
          <p:nvPr/>
        </p:nvCxnSpPr>
        <p:spPr>
          <a:xfrm>
            <a:off x="2547938" y="3875088"/>
            <a:ext cx="5969000" cy="0"/>
          </a:xfrm>
          <a:prstGeom prst="line">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flipH="1" flipV="1">
            <a:off x="1481137" y="3065463"/>
            <a:ext cx="2473325" cy="0"/>
          </a:xfrm>
          <a:prstGeom prst="line">
            <a:avLst/>
          </a:prstGeom>
          <a:ln w="22225">
            <a:headEnd type="none"/>
            <a:tailEnd type="arrow"/>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0800000">
            <a:off x="2547938" y="2409825"/>
            <a:ext cx="169862"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8676" name="TextBox 52"/>
          <p:cNvSpPr txBox="1">
            <a:spLocks noChangeArrowheads="1"/>
          </p:cNvSpPr>
          <p:nvPr/>
        </p:nvSpPr>
        <p:spPr bwMode="auto">
          <a:xfrm>
            <a:off x="4419600" y="4654550"/>
            <a:ext cx="936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Time</a:t>
            </a:r>
          </a:p>
        </p:txBody>
      </p:sp>
      <p:sp>
        <p:nvSpPr>
          <p:cNvPr id="28677" name="TextBox 53"/>
          <p:cNvSpPr txBox="1">
            <a:spLocks noChangeArrowheads="1"/>
          </p:cNvSpPr>
          <p:nvPr/>
        </p:nvSpPr>
        <p:spPr bwMode="auto">
          <a:xfrm>
            <a:off x="1878013" y="2255838"/>
            <a:ext cx="581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1.0</a:t>
            </a:r>
            <a:endParaRPr lang="en-GB" sz="1800" baseline="-25000">
              <a:latin typeface="Calibri" charset="0"/>
            </a:endParaRPr>
          </a:p>
        </p:txBody>
      </p:sp>
      <p:sp>
        <p:nvSpPr>
          <p:cNvPr id="28678" name="TextBox 54"/>
          <p:cNvSpPr txBox="1">
            <a:spLocks noChangeArrowheads="1"/>
          </p:cNvSpPr>
          <p:nvPr/>
        </p:nvSpPr>
        <p:spPr bwMode="auto">
          <a:xfrm rot="-5400000">
            <a:off x="1080294" y="2944019"/>
            <a:ext cx="1209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x position</a:t>
            </a:r>
          </a:p>
        </p:txBody>
      </p:sp>
      <p:cxnSp>
        <p:nvCxnSpPr>
          <p:cNvPr id="56" name="Straight Connector 55"/>
          <p:cNvCxnSpPr/>
          <p:nvPr/>
        </p:nvCxnSpPr>
        <p:spPr>
          <a:xfrm rot="5400000">
            <a:off x="3854450"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8680" name="TextBox 56"/>
          <p:cNvSpPr txBox="1">
            <a:spLocks noChangeArrowheads="1"/>
          </p:cNvSpPr>
          <p:nvPr/>
        </p:nvSpPr>
        <p:spPr bwMode="auto">
          <a:xfrm>
            <a:off x="3390900" y="3971925"/>
            <a:ext cx="720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1.0</a:t>
            </a:r>
          </a:p>
        </p:txBody>
      </p:sp>
      <p:cxnSp>
        <p:nvCxnSpPr>
          <p:cNvPr id="58" name="Straight Connector 57"/>
          <p:cNvCxnSpPr/>
          <p:nvPr/>
        </p:nvCxnSpPr>
        <p:spPr>
          <a:xfrm rot="5400000">
            <a:off x="3857625"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5076825"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8683" name="TextBox 59"/>
          <p:cNvSpPr txBox="1">
            <a:spLocks noChangeArrowheads="1"/>
          </p:cNvSpPr>
          <p:nvPr/>
        </p:nvSpPr>
        <p:spPr bwMode="auto">
          <a:xfrm>
            <a:off x="4670425" y="3960813"/>
            <a:ext cx="7191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2.0</a:t>
            </a:r>
          </a:p>
        </p:txBody>
      </p:sp>
      <p:cxnSp>
        <p:nvCxnSpPr>
          <p:cNvPr id="61" name="Straight Connector 60"/>
          <p:cNvCxnSpPr/>
          <p:nvPr/>
        </p:nvCxnSpPr>
        <p:spPr>
          <a:xfrm rot="5400000">
            <a:off x="5078413"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8685" name="TextBox 61"/>
          <p:cNvSpPr txBox="1">
            <a:spLocks noChangeArrowheads="1"/>
          </p:cNvSpPr>
          <p:nvPr/>
        </p:nvSpPr>
        <p:spPr bwMode="auto">
          <a:xfrm>
            <a:off x="5892800" y="3960813"/>
            <a:ext cx="7191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3.0</a:t>
            </a:r>
          </a:p>
        </p:txBody>
      </p:sp>
      <p:cxnSp>
        <p:nvCxnSpPr>
          <p:cNvPr id="63" name="Straight Connector 62"/>
          <p:cNvCxnSpPr/>
          <p:nvPr/>
        </p:nvCxnSpPr>
        <p:spPr>
          <a:xfrm rot="5400000">
            <a:off x="5076825"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6299200"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6300788"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a:off x="7543800" y="3960813"/>
            <a:ext cx="171450"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8690" name="TextBox 66"/>
          <p:cNvSpPr txBox="1">
            <a:spLocks noChangeArrowheads="1"/>
          </p:cNvSpPr>
          <p:nvPr/>
        </p:nvSpPr>
        <p:spPr bwMode="auto">
          <a:xfrm>
            <a:off x="7142163" y="3960813"/>
            <a:ext cx="7207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latin typeface="Calibri" charset="0"/>
              </a:rPr>
              <a:t>4.0</a:t>
            </a:r>
          </a:p>
        </p:txBody>
      </p:sp>
      <p:sp>
        <p:nvSpPr>
          <p:cNvPr id="28691" name="TextBox 69"/>
          <p:cNvSpPr txBox="1">
            <a:spLocks noChangeArrowheads="1"/>
          </p:cNvSpPr>
          <p:nvPr/>
        </p:nvSpPr>
        <p:spPr bwMode="auto">
          <a:xfrm>
            <a:off x="352425" y="5041900"/>
            <a:ext cx="6872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2000">
                <a:latin typeface="Calibri" charset="0"/>
              </a:rPr>
              <a:t>b) Both clients’ view of the ball x position without using temporal corrections</a:t>
            </a:r>
          </a:p>
        </p:txBody>
      </p:sp>
      <p:cxnSp>
        <p:nvCxnSpPr>
          <p:cNvPr id="79" name="Straight Connector 78"/>
          <p:cNvCxnSpPr/>
          <p:nvPr/>
        </p:nvCxnSpPr>
        <p:spPr>
          <a:xfrm flipV="1">
            <a:off x="2717800" y="2051050"/>
            <a:ext cx="3074988" cy="1824038"/>
          </a:xfrm>
          <a:prstGeom prst="line">
            <a:avLst/>
          </a:prstGeom>
          <a:ln w="12700">
            <a:solidFill>
              <a:srgbClr val="0000FF"/>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2717800" y="2414588"/>
            <a:ext cx="3581400" cy="0"/>
          </a:xfrm>
          <a:prstGeom prst="line">
            <a:avLst/>
          </a:prstGeom>
          <a:ln w="9525">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flipV="1">
            <a:off x="3016250" y="2413000"/>
            <a:ext cx="2436813" cy="1460500"/>
          </a:xfrm>
          <a:prstGeom prst="line">
            <a:avLst/>
          </a:prstGeom>
          <a:ln w="12700">
            <a:solidFill>
              <a:srgbClr val="FF0000"/>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2720975" y="4062413"/>
            <a:ext cx="307975" cy="190500"/>
          </a:xfrm>
          <a:prstGeom prst="line">
            <a:avLst/>
          </a:prstGeom>
          <a:ln w="12700">
            <a:solidFill>
              <a:srgbClr val="FF0000"/>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5400000">
            <a:off x="297815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a:off x="328930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rot="5400000">
            <a:off x="3598862"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rot="5400000">
            <a:off x="420052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rot="5400000">
            <a:off x="451167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rot="5400000">
            <a:off x="482282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rot="5400000">
            <a:off x="5424487"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5400000">
            <a:off x="573405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rot="5400000">
            <a:off x="604520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rot="5400000">
            <a:off x="6342062"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rot="5400000">
            <a:off x="667067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rot="5400000">
            <a:off x="697865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rot="5400000">
            <a:off x="7289800"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rot="5400000">
            <a:off x="789622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rot="5400000">
            <a:off x="7896225"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flipH="1" flipV="1">
            <a:off x="5465763" y="2408238"/>
            <a:ext cx="2436812" cy="1463675"/>
          </a:xfrm>
          <a:prstGeom prst="line">
            <a:avLst/>
          </a:prstGeom>
          <a:ln w="12700">
            <a:solidFill>
              <a:srgbClr val="FF0000"/>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rot="10800000">
            <a:off x="5794375" y="2417763"/>
            <a:ext cx="2466975" cy="1457325"/>
          </a:xfrm>
          <a:prstGeom prst="line">
            <a:avLst/>
          </a:prstGeom>
          <a:ln w="12700">
            <a:solidFill>
              <a:srgbClr val="0000FF"/>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rot="5400000">
            <a:off x="8208962" y="3917951"/>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a:off x="2717800" y="4249738"/>
            <a:ext cx="596900" cy="0"/>
          </a:xfrm>
          <a:prstGeom prst="line">
            <a:avLst/>
          </a:prstGeom>
          <a:ln w="9525">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2725738" y="3876675"/>
            <a:ext cx="4860925" cy="0"/>
          </a:xfrm>
          <a:prstGeom prst="line">
            <a:avLst/>
          </a:prstGeom>
          <a:ln w="9525">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10800000">
            <a:off x="2633663" y="3152775"/>
            <a:ext cx="841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0800000">
            <a:off x="2633663" y="2781300"/>
            <a:ext cx="841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rot="10800000">
            <a:off x="2632075" y="3517900"/>
            <a:ext cx="85725"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rot="10800000">
            <a:off x="2633663" y="3152775"/>
            <a:ext cx="841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
        <p:nvSpPr>
          <p:cNvPr id="28720" name="TextBox 242"/>
          <p:cNvSpPr txBox="1">
            <a:spLocks noChangeArrowheads="1"/>
          </p:cNvSpPr>
          <p:nvPr/>
        </p:nvSpPr>
        <p:spPr bwMode="auto">
          <a:xfrm>
            <a:off x="4849813" y="3108325"/>
            <a:ext cx="1365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latin typeface="Calibri" charset="0"/>
              </a:rPr>
              <a:t>x position of ball as seen from Client</a:t>
            </a:r>
            <a:r>
              <a:rPr lang="en-GB" sz="1200" baseline="-25000">
                <a:latin typeface="Calibri" charset="0"/>
              </a:rPr>
              <a:t>B</a:t>
            </a:r>
          </a:p>
        </p:txBody>
      </p:sp>
      <p:sp>
        <p:nvSpPr>
          <p:cNvPr id="28721" name="TextBox 243"/>
          <p:cNvSpPr txBox="1">
            <a:spLocks noChangeArrowheads="1"/>
          </p:cNvSpPr>
          <p:nvPr/>
        </p:nvSpPr>
        <p:spPr bwMode="auto">
          <a:xfrm>
            <a:off x="7153275" y="2425700"/>
            <a:ext cx="13636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latin typeface="Calibri" charset="0"/>
              </a:rPr>
              <a:t>x position of ball as seen from Client</a:t>
            </a:r>
            <a:r>
              <a:rPr lang="en-GB" sz="1200" baseline="-25000">
                <a:latin typeface="Calibri" charset="0"/>
              </a:rPr>
              <a:t>A</a:t>
            </a:r>
          </a:p>
        </p:txBody>
      </p:sp>
      <p:cxnSp>
        <p:nvCxnSpPr>
          <p:cNvPr id="245" name="Straight Arrow Connector 244"/>
          <p:cNvCxnSpPr>
            <a:stCxn id="28720" idx="0"/>
          </p:cNvCxnSpPr>
          <p:nvPr/>
        </p:nvCxnSpPr>
        <p:spPr>
          <a:xfrm rot="16200000" flipV="1">
            <a:off x="5062538" y="2638425"/>
            <a:ext cx="512762" cy="427038"/>
          </a:xfrm>
          <a:prstGeom prst="straightConnector1">
            <a:avLst/>
          </a:prstGeom>
          <a:ln w="127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46" name="Straight Arrow Connector 245"/>
          <p:cNvCxnSpPr>
            <a:stCxn id="28721" idx="2"/>
          </p:cNvCxnSpPr>
          <p:nvPr/>
        </p:nvCxnSpPr>
        <p:spPr>
          <a:xfrm rot="5400000">
            <a:off x="7383463" y="2913063"/>
            <a:ext cx="476250" cy="425450"/>
          </a:xfrm>
          <a:prstGeom prst="straightConnector1">
            <a:avLst/>
          </a:prstGeom>
          <a:ln w="12700">
            <a:solidFill>
              <a:srgbClr val="0000FF"/>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flipV="1">
            <a:off x="2717800" y="2043113"/>
            <a:ext cx="3581400" cy="0"/>
          </a:xfrm>
          <a:prstGeom prst="line">
            <a:avLst/>
          </a:prstGeom>
          <a:ln w="9525">
            <a:solidFill>
              <a:srgbClr val="008000"/>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0800000">
            <a:off x="2633663" y="2038350"/>
            <a:ext cx="87312"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0800000">
            <a:off x="2633663" y="3875088"/>
            <a:ext cx="87312"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a:xfrm rot="10800000">
            <a:off x="2633663" y="4248150"/>
            <a:ext cx="84137" cy="0"/>
          </a:xfrm>
          <a:prstGeom prst="line">
            <a:avLst/>
          </a:prstGeom>
          <a:ln w="12700">
            <a:headEnd type="none"/>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12775" y="228600"/>
            <a:ext cx="8153400" cy="608013"/>
          </a:xfrm>
        </p:spPr>
        <p:txBody>
          <a:bodyPr/>
          <a:lstStyle/>
          <a:p>
            <a:r>
              <a:rPr lang="en-US">
                <a:solidFill>
                  <a:srgbClr val="3366FF"/>
                </a:solidFill>
                <a:latin typeface="Tw Cen MT" charset="0"/>
                <a:ea typeface="ＭＳ Ｐゴシック" charset="0"/>
                <a:cs typeface="ＭＳ Ｐゴシック" charset="0"/>
              </a:rPr>
              <a:t>Play Out Delay in Multi Media</a:t>
            </a:r>
          </a:p>
        </p:txBody>
      </p:sp>
      <p:sp>
        <p:nvSpPr>
          <p:cNvPr id="38914" name="Content Placeholder 2"/>
          <p:cNvSpPr>
            <a:spLocks noGrp="1"/>
          </p:cNvSpPr>
          <p:nvPr>
            <p:ph sz="quarter" idx="1"/>
          </p:nvPr>
        </p:nvSpPr>
        <p:spPr>
          <a:xfrm>
            <a:off x="612775" y="1125538"/>
            <a:ext cx="8153400" cy="5616575"/>
          </a:xfrm>
        </p:spPr>
        <p:txBody>
          <a:bodyPr/>
          <a:lstStyle/>
          <a:p>
            <a:r>
              <a:rPr lang="en-US" sz="2800">
                <a:solidFill>
                  <a:srgbClr val="FF0000"/>
                </a:solidFill>
                <a:latin typeface="Tw Cen MT" charset="0"/>
                <a:ea typeface="ＭＳ Ｐゴシック" charset="0"/>
                <a:cs typeface="ＭＳ Ｐゴシック" charset="0"/>
              </a:rPr>
              <a:t>Playout delay </a:t>
            </a:r>
            <a:r>
              <a:rPr lang="en-US" sz="2800">
                <a:latin typeface="Tw Cen MT" charset="0"/>
                <a:ea typeface="ＭＳ Ｐゴシック" charset="0"/>
                <a:cs typeface="ＭＳ Ｐゴシック" charset="0"/>
              </a:rPr>
              <a:t>is a mechanism used in the audio and video worlds to smooth out network delays and jitter.</a:t>
            </a:r>
          </a:p>
          <a:p>
            <a:r>
              <a:rPr lang="en-US" sz="2800">
                <a:latin typeface="Tw Cen MT" charset="0"/>
                <a:ea typeface="ＭＳ Ｐゴシック" charset="0"/>
                <a:cs typeface="ＭＳ Ｐゴシック" charset="0"/>
              </a:rPr>
              <a:t>A </a:t>
            </a:r>
            <a:r>
              <a:rPr lang="en-US" sz="2800">
                <a:solidFill>
                  <a:srgbClr val="FF0000"/>
                </a:solidFill>
                <a:latin typeface="Tw Cen MT" charset="0"/>
                <a:ea typeface="ＭＳ Ｐゴシック" charset="0"/>
                <a:cs typeface="ＭＳ Ｐゴシック" charset="0"/>
              </a:rPr>
              <a:t>smoothing buffer</a:t>
            </a:r>
            <a:r>
              <a:rPr lang="en-US" sz="2800">
                <a:latin typeface="Tw Cen MT" charset="0"/>
                <a:ea typeface="ＭＳ Ｐゴシック" charset="0"/>
                <a:cs typeface="ＭＳ Ｐゴシック" charset="0"/>
              </a:rPr>
              <a:t> is used to store several frames of data at a receiver and </a:t>
            </a:r>
            <a:r>
              <a:rPr lang="en-US" sz="2800" i="1">
                <a:solidFill>
                  <a:srgbClr val="3366FF"/>
                </a:solidFill>
                <a:latin typeface="Tw Cen MT" charset="0"/>
                <a:ea typeface="ＭＳ Ｐゴシック" charset="0"/>
                <a:cs typeface="ＭＳ Ｐゴシック" charset="0"/>
              </a:rPr>
              <a:t>playout</a:t>
            </a:r>
            <a:r>
              <a:rPr lang="en-US" sz="2800">
                <a:latin typeface="Tw Cen MT" charset="0"/>
                <a:ea typeface="ＭＳ Ｐゴシック" charset="0"/>
                <a:cs typeface="ＭＳ Ｐゴシック" charset="0"/>
              </a:rPr>
              <a:t> of the data lags the original time of the event.</a:t>
            </a:r>
          </a:p>
          <a:p>
            <a:r>
              <a:rPr lang="en-US">
                <a:solidFill>
                  <a:srgbClr val="FF0000"/>
                </a:solidFill>
                <a:latin typeface="Tw Cen MT" charset="0"/>
                <a:ea typeface="ＭＳ Ｐゴシック" charset="0"/>
                <a:cs typeface="ＭＳ Ｐゴシック" charset="0"/>
              </a:rPr>
              <a:t>Size of buffer </a:t>
            </a:r>
            <a:r>
              <a:rPr lang="en-US">
                <a:latin typeface="Tw Cen MT" charset="0"/>
                <a:ea typeface="ＭＳ Ｐゴシック" charset="0"/>
                <a:cs typeface="ＭＳ Ｐゴシック" charset="0"/>
              </a:rPr>
              <a:t>(i.e., delay/lag): The larger the smoothing buffer, the better the output (less jerkiness) but impacts interactivity as one user lags the other.</a:t>
            </a:r>
          </a:p>
          <a:p>
            <a:pPr lvl="1"/>
            <a:r>
              <a:rPr lang="en-US">
                <a:solidFill>
                  <a:srgbClr val="FF0000"/>
                </a:solidFill>
                <a:latin typeface="Tw Cen MT" charset="0"/>
                <a:ea typeface="ＭＳ Ｐゴシック" charset="0"/>
              </a:rPr>
              <a:t>Too large</a:t>
            </a:r>
            <a:r>
              <a:rPr lang="en-US">
                <a:latin typeface="Tw Cen MT" charset="0"/>
                <a:ea typeface="ＭＳ Ｐゴシック" charset="0"/>
              </a:rPr>
              <a:t>: can be very annoying, e.g., in audio conversations -&gt; users talk through each other.</a:t>
            </a:r>
          </a:p>
          <a:p>
            <a:pPr lvl="1"/>
            <a:r>
              <a:rPr lang="en-US">
                <a:solidFill>
                  <a:srgbClr val="FF0000"/>
                </a:solidFill>
                <a:latin typeface="Tw Cen MT" charset="0"/>
                <a:ea typeface="ＭＳ Ｐゴシック" charset="0"/>
              </a:rPr>
              <a:t>Too small</a:t>
            </a:r>
            <a:r>
              <a:rPr lang="en-US">
                <a:latin typeface="Tw Cen MT" charset="0"/>
                <a:ea typeface="ＭＳ Ｐゴシック" charset="0"/>
              </a:rPr>
              <a:t>: may not be able to hide jitter.</a:t>
            </a:r>
          </a:p>
          <a:p>
            <a:endParaRPr lang="en-US" sz="2800">
              <a:latin typeface="Tw Cen MT" charset="0"/>
              <a:ea typeface="ＭＳ Ｐゴシック" charset="0"/>
              <a:cs typeface="ＭＳ Ｐゴシック" charset="0"/>
            </a:endParaRPr>
          </a:p>
          <a:p>
            <a:endParaRPr lang="en-US" sz="2800">
              <a:latin typeface="Tw Cen MT" charset="0"/>
              <a:ea typeface="ＭＳ Ｐゴシック" charset="0"/>
              <a:cs typeface="ＭＳ Ｐゴシック"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Grp="1" noChangeArrowheads="1"/>
          </p:cNvSpPr>
          <p:nvPr>
            <p:ph type="title" idx="4294967295"/>
          </p:nvPr>
        </p:nvSpPr>
        <p:spPr>
          <a:xfrm>
            <a:off x="468313" y="188913"/>
            <a:ext cx="8675687" cy="836612"/>
          </a:xfrm>
        </p:spPr>
        <p:txBody>
          <a:bodyPr anchor="t"/>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4000">
                <a:solidFill>
                  <a:srgbClr val="3366FF"/>
                </a:solidFill>
                <a:latin typeface="Arial" charset="0"/>
                <a:ea typeface="ＭＳ Ｐゴシック" charset="0"/>
                <a:cs typeface="Arial" charset="0"/>
              </a:rPr>
              <a:t>Latency Compensation and Cheating</a:t>
            </a:r>
          </a:p>
        </p:txBody>
      </p:sp>
      <p:sp>
        <p:nvSpPr>
          <p:cNvPr id="54274" name="Rectangle 2"/>
          <p:cNvSpPr>
            <a:spLocks noGrp="1" noChangeArrowheads="1"/>
          </p:cNvSpPr>
          <p:nvPr>
            <p:ph type="body" idx="4294967295"/>
          </p:nvPr>
        </p:nvSpPr>
        <p:spPr>
          <a:xfrm>
            <a:off x="457200" y="1600200"/>
            <a:ext cx="8229600" cy="4967288"/>
          </a:xfrm>
        </p:spPr>
        <p:txBody>
          <a:bodyPr/>
          <a:lstStyle/>
          <a:p>
            <a:pPr eaLnBrk="1" hangingPunct="1">
              <a:buClr>
                <a:srgbClr val="3366FF"/>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400">
                <a:latin typeface="Arial" charset="0"/>
                <a:ea typeface="ＭＳ Ｐゴシック" charset="0"/>
                <a:cs typeface="Arial" charset="0"/>
              </a:rPr>
              <a:t>The anonymity factor in online games means there are many opportunities for cheating.</a:t>
            </a:r>
          </a:p>
          <a:p>
            <a:pPr eaLnBrk="1" hangingPunct="1">
              <a:buClr>
                <a:srgbClr val="3366FF"/>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400">
                <a:latin typeface="Arial" charset="0"/>
                <a:ea typeface="ＭＳ Ｐゴシック" charset="0"/>
                <a:cs typeface="Arial" charset="0"/>
              </a:rPr>
              <a:t>Some of the latency compensation techniques while reducing the effect of latency introduce more opportunities for cheating.</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Grp="1" noChangeArrowheads="1"/>
          </p:cNvSpPr>
          <p:nvPr>
            <p:ph type="title" idx="4294967295"/>
          </p:nvPr>
        </p:nvSpPr>
        <p:spPr>
          <a:xfrm>
            <a:off x="468313" y="188913"/>
            <a:ext cx="8229600" cy="595312"/>
          </a:xfrm>
        </p:spPr>
        <p:txBody>
          <a:bodyPr anchor="t"/>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3200">
                <a:solidFill>
                  <a:srgbClr val="3366FF"/>
                </a:solidFill>
                <a:latin typeface="Arial" charset="0"/>
                <a:ea typeface="ＭＳ Ｐゴシック" charset="0"/>
                <a:cs typeface="Arial" charset="0"/>
              </a:rPr>
              <a:t>Latency Compensation and Cheating (Cont.)</a:t>
            </a:r>
          </a:p>
        </p:txBody>
      </p:sp>
      <p:sp>
        <p:nvSpPr>
          <p:cNvPr id="45059" name="Rectangle 2"/>
          <p:cNvSpPr>
            <a:spLocks noGrp="1" noChangeArrowheads="1"/>
          </p:cNvSpPr>
          <p:nvPr>
            <p:ph type="body" idx="4294967295"/>
          </p:nvPr>
        </p:nvSpPr>
        <p:spPr>
          <a:xfrm>
            <a:off x="457200" y="1484313"/>
            <a:ext cx="8229600" cy="5035550"/>
          </a:xfrm>
        </p:spPr>
        <p:txBody>
          <a:bodyPr/>
          <a:lstStyle/>
          <a:p>
            <a:pPr marL="309562" indent="-342900" eaLnBrk="1" hangingPunct="1">
              <a:spcBef>
                <a:spcPts val="550"/>
              </a:spcBef>
              <a:buClr>
                <a:srgbClr val="0000FF"/>
              </a:buClr>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200" dirty="0">
                <a:latin typeface="Arial" charset="0"/>
                <a:cs typeface="Arial" charset="0"/>
              </a:rPr>
              <a:t>Cheating </a:t>
            </a:r>
            <a:r>
              <a:rPr lang="en-US" sz="2200" dirty="0" smtClean="0">
                <a:latin typeface="Arial" charset="0"/>
                <a:cs typeface="Arial" charset="0"/>
              </a:rPr>
              <a:t>Opportunity </a:t>
            </a:r>
            <a:r>
              <a:rPr lang="en-US" sz="2200" dirty="0">
                <a:latin typeface="Arial" charset="0"/>
                <a:cs typeface="Arial" charset="0"/>
              </a:rPr>
              <a:t>Examples:</a:t>
            </a:r>
          </a:p>
          <a:p>
            <a:pPr marL="652462" lvl="1" indent="-285750" eaLnBrk="1" hangingPunct="1">
              <a:buClr>
                <a:srgbClr val="0000FF"/>
              </a:buClr>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1600" dirty="0" smtClean="0">
                <a:latin typeface="Arial" charset="0"/>
                <a:cs typeface="Arial" charset="0"/>
              </a:rPr>
              <a:t>With </a:t>
            </a:r>
            <a:r>
              <a:rPr lang="en-US" sz="1600" dirty="0" smtClean="0">
                <a:solidFill>
                  <a:srgbClr val="FF0000"/>
                </a:solidFill>
                <a:latin typeface="Arial" charset="0"/>
                <a:cs typeface="Arial" charset="0"/>
              </a:rPr>
              <a:t>opponent prediction </a:t>
            </a:r>
            <a:r>
              <a:rPr lang="en-US" sz="1600" dirty="0" smtClean="0">
                <a:latin typeface="Arial" charset="0"/>
                <a:cs typeface="Arial" charset="0"/>
              </a:rPr>
              <a:t>there is no need for a server! But that can only work in “trusted” environments where players know each other.</a:t>
            </a:r>
          </a:p>
          <a:p>
            <a:pPr marL="652462" lvl="1" indent="-285750" eaLnBrk="1" hangingPunct="1">
              <a:buClr>
                <a:srgbClr val="0000FF"/>
              </a:buClr>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1600" dirty="0" smtClean="0">
                <a:latin typeface="Arial" charset="0"/>
                <a:cs typeface="Arial" charset="0"/>
              </a:rPr>
              <a:t>With </a:t>
            </a:r>
            <a:r>
              <a:rPr lang="en-US" sz="1600" dirty="0">
                <a:solidFill>
                  <a:srgbClr val="FF0000"/>
                </a:solidFill>
                <a:latin typeface="Arial" charset="0"/>
                <a:cs typeface="Arial" charset="0"/>
              </a:rPr>
              <a:t>time warp</a:t>
            </a:r>
            <a:r>
              <a:rPr lang="en-US" sz="1600" dirty="0">
                <a:latin typeface="Arial" charset="0"/>
                <a:cs typeface="Arial" charset="0"/>
              </a:rPr>
              <a:t>, a client could interfere with measurements about round-trip time, making the server believe the client is further away than it actually is. This would allow the client to respond to events that, in essence, happened in the past and hence giving unfair advantage.</a:t>
            </a:r>
          </a:p>
          <a:p>
            <a:pPr marL="652462" lvl="1" indent="-285750" eaLnBrk="1" hangingPunct="1">
              <a:buClr>
                <a:srgbClr val="0000FF"/>
              </a:buClr>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1600" dirty="0">
                <a:latin typeface="Arial" charset="0"/>
                <a:cs typeface="Arial" charset="0"/>
              </a:rPr>
              <a:t>With </a:t>
            </a:r>
            <a:r>
              <a:rPr lang="en-US" sz="1600" dirty="0">
                <a:solidFill>
                  <a:srgbClr val="FF0000"/>
                </a:solidFill>
                <a:latin typeface="Arial" charset="0"/>
                <a:cs typeface="Arial" charset="0"/>
              </a:rPr>
              <a:t>time delay</a:t>
            </a:r>
            <a:r>
              <a:rPr lang="en-US" sz="1600" dirty="0">
                <a:latin typeface="Arial" charset="0"/>
                <a:cs typeface="Arial" charset="0"/>
              </a:rPr>
              <a:t>, a client with slow reﬂexes could claim a higher latency than it actually has, causing a large time delay at the server, thus neutralizing the better reﬂexes that opponents may have.</a:t>
            </a:r>
          </a:p>
          <a:p>
            <a:pPr marL="357187" indent="-285750">
              <a:spcBef>
                <a:spcPts val="550"/>
              </a:spcBef>
              <a:buClr>
                <a:srgbClr val="0000FF"/>
              </a:buClr>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1800" dirty="0" smtClean="0">
                <a:latin typeface="Arial" charset="0"/>
                <a:cs typeface="Arial" charset="0"/>
              </a:rPr>
              <a:t>Server Control:</a:t>
            </a:r>
          </a:p>
          <a:p>
            <a:pPr marL="652462" lvl="1" indent="-285750">
              <a:buClr>
                <a:srgbClr val="0000FF"/>
              </a:buClr>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1600" dirty="0" smtClean="0">
                <a:latin typeface="Arial" charset="0"/>
                <a:cs typeface="Arial" charset="0"/>
              </a:rPr>
              <a:t>For massive online gaming there is a </a:t>
            </a:r>
            <a:r>
              <a:rPr lang="en-US" sz="1600" dirty="0">
                <a:latin typeface="Arial" charset="0"/>
                <a:cs typeface="Arial" charset="0"/>
              </a:rPr>
              <a:t>need of an authoritative server which </a:t>
            </a:r>
            <a:r>
              <a:rPr lang="en-US" sz="1600" dirty="0" smtClean="0">
                <a:latin typeface="Arial" charset="0"/>
                <a:cs typeface="Arial" charset="0"/>
              </a:rPr>
              <a:t> confirms </a:t>
            </a:r>
            <a:r>
              <a:rPr lang="en-US" sz="1600" dirty="0">
                <a:latin typeface="Arial" charset="0"/>
                <a:cs typeface="Arial" charset="0"/>
              </a:rPr>
              <a:t>or </a:t>
            </a:r>
            <a:r>
              <a:rPr lang="en-US" sz="1600" dirty="0" smtClean="0">
                <a:latin typeface="Arial" charset="0"/>
                <a:cs typeface="Arial" charset="0"/>
              </a:rPr>
              <a:t>refutes </a:t>
            </a:r>
            <a:r>
              <a:rPr lang="en-US" sz="1600" dirty="0">
                <a:latin typeface="Arial" charset="0"/>
                <a:cs typeface="Arial" charset="0"/>
              </a:rPr>
              <a:t>inappropriate client requests and actions and also </a:t>
            </a:r>
            <a:r>
              <a:rPr lang="en-US" sz="1600" dirty="0" smtClean="0">
                <a:latin typeface="Arial" charset="0"/>
                <a:cs typeface="Arial" charset="0"/>
              </a:rPr>
              <a:t>keeps </a:t>
            </a:r>
            <a:r>
              <a:rPr lang="en-US" sz="1600" dirty="0">
                <a:latin typeface="Arial" charset="0"/>
                <a:cs typeface="Arial" charset="0"/>
              </a:rPr>
              <a:t>track of the exact time delay between the server and each client</a:t>
            </a:r>
            <a:r>
              <a:rPr lang="en-US" sz="1600" dirty="0" smtClean="0">
                <a:latin typeface="Arial" charset="0"/>
                <a:cs typeface="Arial" charset="0"/>
              </a:rPr>
              <a:t>.</a:t>
            </a:r>
            <a:endParaRPr lang="en-US" sz="1600" dirty="0">
              <a:latin typeface="Arial" charset="0"/>
              <a:cs typeface="Arial" charset="0"/>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Grp="1" noChangeArrowheads="1"/>
          </p:cNvSpPr>
          <p:nvPr>
            <p:ph type="title" idx="4294967295"/>
          </p:nvPr>
        </p:nvSpPr>
        <p:spPr>
          <a:xfrm>
            <a:off x="611188" y="188913"/>
            <a:ext cx="8075612" cy="719137"/>
          </a:xfrm>
        </p:spPr>
        <p:txBody>
          <a:bodyPr/>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3366FF"/>
                </a:solidFill>
                <a:latin typeface="Arial" charset="0"/>
                <a:ea typeface="ＭＳ Ｐゴシック" charset="0"/>
                <a:cs typeface="Arial" charset="0"/>
              </a:rPr>
              <a:t>Time Delay C/S Model – S Side</a:t>
            </a:r>
          </a:p>
        </p:txBody>
      </p:sp>
      <p:sp>
        <p:nvSpPr>
          <p:cNvPr id="29699" name="Rectangle 2"/>
          <p:cNvSpPr>
            <a:spLocks noGrp="1" noChangeArrowheads="1"/>
          </p:cNvSpPr>
          <p:nvPr>
            <p:ph type="body" idx="4294967295"/>
          </p:nvPr>
        </p:nvSpPr>
        <p:spPr>
          <a:xfrm>
            <a:off x="457200" y="1268413"/>
            <a:ext cx="8229600" cy="5473700"/>
          </a:xfrm>
        </p:spPr>
        <p:txBody>
          <a:bodyPr/>
          <a:lstStyle/>
          <a:p>
            <a:pPr marL="457200" indent="-417513" eaLnBrk="1" hangingPunct="1">
              <a:buClr>
                <a:srgbClr val="0000FF"/>
              </a:buClr>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400" dirty="0" smtClean="0">
                <a:latin typeface="Arial" charset="0"/>
                <a:cs typeface="Arial" charset="0"/>
              </a:rPr>
              <a:t>An </a:t>
            </a:r>
            <a:r>
              <a:rPr lang="en-US" sz="2400" dirty="0" smtClean="0">
                <a:solidFill>
                  <a:srgbClr val="FF0000"/>
                </a:solidFill>
                <a:latin typeface="Arial" charset="0"/>
                <a:cs typeface="Arial" charset="0"/>
              </a:rPr>
              <a:t>artificial</a:t>
            </a:r>
            <a:r>
              <a:rPr lang="en-US" sz="2400" dirty="0">
                <a:latin typeface="Arial" charset="0"/>
                <a:cs typeface="Arial" charset="0"/>
              </a:rPr>
              <a:t> </a:t>
            </a:r>
            <a:r>
              <a:rPr lang="en-US" sz="2400" dirty="0" smtClean="0">
                <a:solidFill>
                  <a:srgbClr val="FF0000"/>
                </a:solidFill>
                <a:latin typeface="Arial" charset="0"/>
                <a:cs typeface="Arial" charset="0"/>
              </a:rPr>
              <a:t>delay </a:t>
            </a:r>
            <a:r>
              <a:rPr lang="en-US" sz="2400" dirty="0" smtClean="0">
                <a:latin typeface="Arial" charset="0"/>
                <a:cs typeface="Arial" charset="0"/>
              </a:rPr>
              <a:t>is introduced when </a:t>
            </a:r>
            <a:r>
              <a:rPr lang="en-US" sz="2400" i="1" dirty="0" smtClean="0">
                <a:solidFill>
                  <a:srgbClr val="3366FF"/>
                </a:solidFill>
                <a:latin typeface="Arial" charset="0"/>
                <a:cs typeface="Arial" charset="0"/>
              </a:rPr>
              <a:t>processing</a:t>
            </a:r>
            <a:r>
              <a:rPr lang="en-US" sz="2400" dirty="0" smtClean="0">
                <a:solidFill>
                  <a:srgbClr val="DD8047"/>
                </a:solidFill>
                <a:latin typeface="Arial" charset="0"/>
                <a:cs typeface="Arial" charset="0"/>
              </a:rPr>
              <a:t> </a:t>
            </a:r>
            <a:r>
              <a:rPr lang="en-US" sz="2400" dirty="0" smtClean="0">
                <a:solidFill>
                  <a:srgbClr val="FF0000"/>
                </a:solidFill>
                <a:latin typeface="Arial" charset="0"/>
                <a:cs typeface="Arial" charset="0"/>
              </a:rPr>
              <a:t>player updates </a:t>
            </a:r>
            <a:r>
              <a:rPr lang="en-US" sz="2400" dirty="0">
                <a:solidFill>
                  <a:srgbClr val="3366FF"/>
                </a:solidFill>
                <a:latin typeface="Arial" charset="0"/>
                <a:cs typeface="Arial" charset="0"/>
              </a:rPr>
              <a:t>to equalize </a:t>
            </a:r>
            <a:r>
              <a:rPr lang="en-US" sz="2400" dirty="0" smtClean="0">
                <a:solidFill>
                  <a:srgbClr val="3366FF"/>
                </a:solidFill>
                <a:latin typeface="Arial" charset="0"/>
                <a:cs typeface="Arial" charset="0"/>
              </a:rPr>
              <a:t>latency </a:t>
            </a:r>
            <a:r>
              <a:rPr lang="en-US" sz="2400" dirty="0" smtClean="0">
                <a:latin typeface="Arial" charset="0"/>
                <a:cs typeface="Arial" charset="0"/>
              </a:rPr>
              <a:t>at the server. </a:t>
            </a:r>
          </a:p>
          <a:p>
            <a:pPr marL="752475" lvl="1" indent="-417513">
              <a:spcBef>
                <a:spcPts val="700"/>
              </a:spcBef>
              <a:buClr>
                <a:srgbClr val="0000FF"/>
              </a:buClr>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000" dirty="0" smtClean="0">
                <a:latin typeface="Arial" charset="0"/>
                <a:cs typeface="Arial" charset="0"/>
              </a:rPr>
              <a:t>Received actions placed in a buffer and processed with a short delay. Delay chosen to allow all clients actions to arrive at “S”</a:t>
            </a:r>
          </a:p>
          <a:p>
            <a:pPr marL="1027112" lvl="2" indent="-417513">
              <a:spcBef>
                <a:spcPts val="700"/>
              </a:spcBef>
              <a:buClr>
                <a:srgbClr val="0000FF"/>
              </a:buClr>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1700" dirty="0" smtClean="0">
                <a:latin typeface="Arial" charset="0"/>
                <a:cs typeface="Arial" charset="0"/>
              </a:rPr>
              <a:t>Instead </a:t>
            </a:r>
            <a:r>
              <a:rPr lang="en-US" sz="1700" dirty="0">
                <a:latin typeface="Arial" charset="0"/>
                <a:cs typeface="Arial" charset="0"/>
              </a:rPr>
              <a:t>of processing </a:t>
            </a:r>
            <a:r>
              <a:rPr lang="en-US" sz="1700" dirty="0" smtClean="0">
                <a:latin typeface="Arial" charset="0"/>
                <a:cs typeface="Arial" charset="0"/>
              </a:rPr>
              <a:t>a “nearby” client’s action upon receiving it, </a:t>
            </a:r>
            <a:r>
              <a:rPr lang="en-US" sz="1700" dirty="0">
                <a:latin typeface="Arial" charset="0"/>
                <a:cs typeface="Arial" charset="0"/>
              </a:rPr>
              <a:t>the server purposely introduces a </a:t>
            </a:r>
            <a:r>
              <a:rPr lang="en-US" sz="1700" dirty="0" smtClean="0">
                <a:latin typeface="Arial" charset="0"/>
                <a:cs typeface="Arial" charset="0"/>
              </a:rPr>
              <a:t>delay in processing the request, allowing more time for </a:t>
            </a:r>
            <a:r>
              <a:rPr lang="en-US" sz="1700" dirty="0">
                <a:latin typeface="Arial" charset="0"/>
                <a:cs typeface="Arial" charset="0"/>
              </a:rPr>
              <a:t>remote </a:t>
            </a:r>
            <a:r>
              <a:rPr lang="en-US" sz="1700" dirty="0" smtClean="0">
                <a:latin typeface="Arial" charset="0"/>
                <a:cs typeface="Arial" charset="0"/>
              </a:rPr>
              <a:t>clients’ actions </a:t>
            </a:r>
            <a:r>
              <a:rPr lang="en-US" sz="1700" dirty="0">
                <a:latin typeface="Arial" charset="0"/>
                <a:cs typeface="Arial" charset="0"/>
              </a:rPr>
              <a:t>to the </a:t>
            </a:r>
            <a:r>
              <a:rPr lang="en-US" sz="1700" dirty="0" smtClean="0">
                <a:latin typeface="Arial" charset="0"/>
                <a:cs typeface="Arial" charset="0"/>
              </a:rPr>
              <a:t>current game state to arrive.</a:t>
            </a:r>
          </a:p>
          <a:p>
            <a:pPr marL="382587" indent="-342900" eaLnBrk="1" hangingPunct="1">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400" dirty="0" smtClean="0">
                <a:latin typeface="Arial" charset="0"/>
                <a:cs typeface="Arial" charset="0"/>
              </a:rPr>
              <a:t>The game state </a:t>
            </a:r>
            <a:r>
              <a:rPr lang="en-US" sz="2400" dirty="0" smtClean="0">
                <a:solidFill>
                  <a:srgbClr val="FF0000"/>
                </a:solidFill>
                <a:latin typeface="Arial" charset="0"/>
                <a:cs typeface="Arial" charset="0"/>
              </a:rPr>
              <a:t>updates</a:t>
            </a:r>
            <a:r>
              <a:rPr lang="en-US" sz="2400" dirty="0" smtClean="0">
                <a:latin typeface="Arial" charset="0"/>
                <a:cs typeface="Arial" charset="0"/>
              </a:rPr>
              <a:t> sent by the server can also be </a:t>
            </a:r>
            <a:r>
              <a:rPr lang="en-US" sz="2400" dirty="0" smtClean="0">
                <a:solidFill>
                  <a:srgbClr val="3366FF"/>
                </a:solidFill>
                <a:latin typeface="Arial" charset="0"/>
                <a:cs typeface="Arial" charset="0"/>
              </a:rPr>
              <a:t>delayed</a:t>
            </a:r>
            <a:r>
              <a:rPr lang="en-US" sz="2400" dirty="0" smtClean="0">
                <a:latin typeface="Arial" charset="0"/>
                <a:cs typeface="Arial" charset="0"/>
              </a:rPr>
              <a:t> in being </a:t>
            </a:r>
            <a:r>
              <a:rPr lang="en-US" sz="2400" i="1" dirty="0" smtClean="0">
                <a:solidFill>
                  <a:srgbClr val="3366FF"/>
                </a:solidFill>
                <a:latin typeface="Arial" charset="0"/>
                <a:cs typeface="Arial" charset="0"/>
              </a:rPr>
              <a:t>sent out</a:t>
            </a:r>
            <a:r>
              <a:rPr lang="en-US" sz="2400" i="1" dirty="0" smtClean="0">
                <a:latin typeface="Arial" charset="0"/>
                <a:cs typeface="Arial" charset="0"/>
              </a:rPr>
              <a:t>,</a:t>
            </a:r>
          </a:p>
          <a:p>
            <a:pPr marL="620712" lvl="1" indent="-285750">
              <a:spcBef>
                <a:spcPts val="700"/>
              </a:spcBef>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000" dirty="0" smtClean="0">
                <a:latin typeface="Arial" charset="0"/>
                <a:cs typeface="Arial" charset="0"/>
              </a:rPr>
              <a:t>send the response to a client that is far away before sending the response to a client that is closer</a:t>
            </a:r>
            <a:endParaRPr lang="en-US" sz="2300" dirty="0">
              <a:latin typeface="Arial" charset="0"/>
              <a:cs typeface="Arial" charset="0"/>
            </a:endParaRPr>
          </a:p>
          <a:p>
            <a:pPr marL="457200" indent="-417513" eaLnBrk="1" hangingPunct="1">
              <a:buClr>
                <a:srgbClr val="0000FF"/>
              </a:buClr>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400" dirty="0">
                <a:latin typeface="Arial" charset="0"/>
                <a:cs typeface="Arial" charset="0"/>
              </a:rPr>
              <a:t>This technique ensures that all clients have the same effective latency in the game world </a:t>
            </a:r>
            <a:r>
              <a:rPr lang="en-US" sz="2400" dirty="0" smtClean="0">
                <a:latin typeface="Arial" charset="0"/>
                <a:cs typeface="Arial" charset="0"/>
              </a:rPr>
              <a:t>at the server – </a:t>
            </a:r>
            <a:r>
              <a:rPr lang="en-US" sz="2400" dirty="0" smtClean="0">
                <a:solidFill>
                  <a:srgbClr val="FF0000"/>
                </a:solidFill>
                <a:latin typeface="Arial" charset="0"/>
                <a:cs typeface="Arial" charset="0"/>
              </a:rPr>
              <a:t>consistent game view</a:t>
            </a:r>
            <a:endParaRPr lang="en-US" sz="2400" dirty="0">
              <a:solidFill>
                <a:srgbClr val="FF0000"/>
              </a:solidFill>
              <a:latin typeface="Arial" charset="0"/>
              <a:cs typeface="Arial" charset="0"/>
            </a:endParaRPr>
          </a:p>
          <a:p>
            <a:pPr marL="457200" indent="-417513" eaLnBrk="1" hangingPunct="1">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en-US" sz="2400" dirty="0">
              <a:latin typeface="Tw Cen MT" charset="0"/>
              <a:cs typeface="Arial" charset="0"/>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Grp="1" noChangeArrowheads="1"/>
          </p:cNvSpPr>
          <p:nvPr>
            <p:ph type="title" idx="4294967295"/>
          </p:nvPr>
        </p:nvSpPr>
        <p:spPr>
          <a:xfrm>
            <a:off x="684213" y="260350"/>
            <a:ext cx="8280400" cy="647700"/>
          </a:xfrm>
        </p:spPr>
        <p:txBody>
          <a:bodyPr/>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3366FF"/>
                </a:solidFill>
                <a:latin typeface="Arial" charset="0"/>
                <a:ea typeface="ＭＳ Ｐゴシック" charset="0"/>
                <a:cs typeface="Arial" charset="0"/>
              </a:rPr>
              <a:t>Time Delay C/S Model – C Side</a:t>
            </a:r>
          </a:p>
        </p:txBody>
      </p:sp>
      <p:sp>
        <p:nvSpPr>
          <p:cNvPr id="30723" name="Rectangle 2"/>
          <p:cNvSpPr>
            <a:spLocks noGrp="1" noChangeArrowheads="1"/>
          </p:cNvSpPr>
          <p:nvPr>
            <p:ph type="body" idx="4294967295"/>
          </p:nvPr>
        </p:nvSpPr>
        <p:spPr>
          <a:xfrm>
            <a:off x="457200" y="1600200"/>
            <a:ext cx="8229600" cy="4749800"/>
          </a:xfrm>
        </p:spPr>
        <p:txBody>
          <a:bodyPr/>
          <a:lstStyle/>
          <a:p>
            <a:pPr marL="357187" indent="-342900">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400" dirty="0" smtClean="0">
                <a:latin typeface="Arial" charset="0"/>
                <a:cs typeface="Arial" charset="0"/>
              </a:rPr>
              <a:t>The </a:t>
            </a:r>
            <a:r>
              <a:rPr lang="en-US" sz="2400" dirty="0">
                <a:latin typeface="Arial" charset="0"/>
                <a:cs typeface="Arial" charset="0"/>
              </a:rPr>
              <a:t>clients themselves can introduce </a:t>
            </a:r>
            <a:r>
              <a:rPr lang="en-US" sz="2400" i="1" dirty="0">
                <a:solidFill>
                  <a:srgbClr val="3366FF"/>
                </a:solidFill>
                <a:latin typeface="Arial" charset="0"/>
                <a:cs typeface="Arial" charset="0"/>
              </a:rPr>
              <a:t>buffering</a:t>
            </a:r>
            <a:r>
              <a:rPr lang="en-US" sz="2400" b="1" i="1" dirty="0">
                <a:latin typeface="Arial" charset="0"/>
                <a:cs typeface="Arial" charset="0"/>
              </a:rPr>
              <a:t> </a:t>
            </a:r>
            <a:r>
              <a:rPr lang="en-US" sz="2400" dirty="0">
                <a:latin typeface="Arial" charset="0"/>
                <a:cs typeface="Arial" charset="0"/>
              </a:rPr>
              <a:t>to equalize </a:t>
            </a:r>
            <a:r>
              <a:rPr lang="en-US" sz="2400" dirty="0" smtClean="0">
                <a:latin typeface="Arial" charset="0"/>
                <a:cs typeface="Arial" charset="0"/>
              </a:rPr>
              <a:t>latency</a:t>
            </a:r>
            <a:endParaRPr lang="en-US" sz="2400" dirty="0">
              <a:latin typeface="Arial" charset="0"/>
              <a:cs typeface="Arial" charset="0"/>
            </a:endParaRPr>
          </a:p>
          <a:p>
            <a:pPr marL="620712" lvl="1" indent="-285750">
              <a:spcBef>
                <a:spcPts val="700"/>
              </a:spcBef>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000" dirty="0" smtClean="0">
                <a:latin typeface="Arial" charset="0"/>
                <a:cs typeface="Arial" charset="0"/>
              </a:rPr>
              <a:t>client </a:t>
            </a:r>
            <a:r>
              <a:rPr lang="en-US" sz="2000" dirty="0">
                <a:latin typeface="Arial" charset="0"/>
                <a:cs typeface="Arial" charset="0"/>
              </a:rPr>
              <a:t>that is closer to the server </a:t>
            </a:r>
            <a:r>
              <a:rPr lang="en-US" sz="2000" dirty="0" smtClean="0">
                <a:latin typeface="Arial" charset="0"/>
                <a:cs typeface="Arial" charset="0"/>
              </a:rPr>
              <a:t>delays </a:t>
            </a:r>
            <a:r>
              <a:rPr lang="en-US" sz="2000" dirty="0">
                <a:latin typeface="Arial" charset="0"/>
                <a:cs typeface="Arial" charset="0"/>
              </a:rPr>
              <a:t>processing of the server response while </a:t>
            </a:r>
            <a:r>
              <a:rPr lang="en-US" sz="2000" dirty="0" smtClean="0">
                <a:latin typeface="Arial" charset="0"/>
                <a:cs typeface="Arial" charset="0"/>
              </a:rPr>
              <a:t>client </a:t>
            </a:r>
            <a:r>
              <a:rPr lang="en-US" sz="2000" dirty="0">
                <a:latin typeface="Arial" charset="0"/>
                <a:cs typeface="Arial" charset="0"/>
              </a:rPr>
              <a:t>which is further </a:t>
            </a:r>
            <a:r>
              <a:rPr lang="en-US" sz="2000" dirty="0" smtClean="0">
                <a:latin typeface="Arial" charset="0"/>
                <a:cs typeface="Arial" charset="0"/>
              </a:rPr>
              <a:t>away processes </a:t>
            </a:r>
            <a:r>
              <a:rPr lang="en-US" sz="2000" dirty="0">
                <a:latin typeface="Arial" charset="0"/>
                <a:cs typeface="Arial" charset="0"/>
              </a:rPr>
              <a:t>the response immediately</a:t>
            </a:r>
            <a:r>
              <a:rPr lang="en-US" sz="2000" dirty="0" smtClean="0">
                <a:latin typeface="Arial" charset="0"/>
                <a:cs typeface="Arial" charset="0"/>
              </a:rPr>
              <a:t>.</a:t>
            </a:r>
          </a:p>
          <a:p>
            <a:pPr marL="620712" lvl="1" indent="-285750">
              <a:spcBef>
                <a:spcPts val="700"/>
              </a:spcBef>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000" dirty="0" smtClean="0">
                <a:latin typeface="Arial" charset="0"/>
                <a:cs typeface="Arial" charset="0"/>
              </a:rPr>
              <a:t>Used in peer to peer (P2P), where each client waits for all other clients’ actions – called bucket synchronization.</a:t>
            </a:r>
          </a:p>
          <a:p>
            <a:pPr marL="300037" indent="-285750">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300" dirty="0" smtClean="0">
                <a:latin typeface="Arial" charset="0"/>
                <a:cs typeface="Arial" charset="0"/>
              </a:rPr>
              <a:t>Client side </a:t>
            </a:r>
            <a:r>
              <a:rPr lang="en-US" sz="2300" dirty="0" err="1" smtClean="0">
                <a:latin typeface="Arial" charset="0"/>
                <a:cs typeface="Arial" charset="0"/>
              </a:rPr>
              <a:t>playout</a:t>
            </a:r>
            <a:r>
              <a:rPr lang="en-US" sz="2300" dirty="0" smtClean="0">
                <a:latin typeface="Arial" charset="0"/>
                <a:cs typeface="Arial" charset="0"/>
              </a:rPr>
              <a:t> delay is sometimes referred to as a form of </a:t>
            </a:r>
            <a:r>
              <a:rPr lang="en-US" sz="2300" dirty="0" smtClean="0">
                <a:solidFill>
                  <a:srgbClr val="0000FF"/>
                </a:solidFill>
                <a:latin typeface="Arial" charset="0"/>
                <a:cs typeface="Arial" charset="0"/>
              </a:rPr>
              <a:t>conservative simulation</a:t>
            </a:r>
            <a:r>
              <a:rPr lang="en-US" sz="2300" dirty="0" smtClean="0">
                <a:latin typeface="Arial" charset="0"/>
                <a:cs typeface="Arial" charset="0"/>
              </a:rPr>
              <a:t>.</a:t>
            </a:r>
            <a:endParaRPr lang="en-US" sz="2300" dirty="0">
              <a:latin typeface="Arial" charset="0"/>
              <a:cs typeface="Arial" charset="0"/>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rot="10800000" flipV="1">
            <a:off x="571500" y="1958975"/>
            <a:ext cx="8143875"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1607343" y="194548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3321844" y="1972469"/>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3321843" y="19613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036343" y="19867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5036344" y="195659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750844" y="195659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8465344" y="195659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flipV="1">
            <a:off x="571500" y="3038475"/>
            <a:ext cx="8143875"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1607343" y="302498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3321843" y="305038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3321843" y="30408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5036343" y="30662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5036344" y="303609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6750843" y="303450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8465344" y="3036094"/>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2000250" y="1958975"/>
            <a:ext cx="1143000" cy="1071563"/>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sp>
        <p:nvSpPr>
          <p:cNvPr id="42002" name="TextBox 57"/>
          <p:cNvSpPr txBox="1">
            <a:spLocks noChangeArrowheads="1"/>
          </p:cNvSpPr>
          <p:nvPr/>
        </p:nvSpPr>
        <p:spPr bwMode="auto">
          <a:xfrm>
            <a:off x="1408113" y="1508125"/>
            <a:ext cx="3921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t</a:t>
            </a:r>
            <a:r>
              <a:rPr lang="en-GB" baseline="-25000">
                <a:latin typeface="Calibri" charset="0"/>
              </a:rPr>
              <a:t>0</a:t>
            </a:r>
          </a:p>
        </p:txBody>
      </p:sp>
      <p:sp>
        <p:nvSpPr>
          <p:cNvPr id="42003" name="TextBox 58"/>
          <p:cNvSpPr txBox="1">
            <a:spLocks noChangeArrowheads="1"/>
          </p:cNvSpPr>
          <p:nvPr/>
        </p:nvSpPr>
        <p:spPr bwMode="auto">
          <a:xfrm>
            <a:off x="3030538" y="1530350"/>
            <a:ext cx="3921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t</a:t>
            </a:r>
            <a:r>
              <a:rPr lang="en-GB" baseline="-25000">
                <a:latin typeface="Calibri" charset="0"/>
              </a:rPr>
              <a:t>1</a:t>
            </a:r>
          </a:p>
        </p:txBody>
      </p:sp>
      <p:sp>
        <p:nvSpPr>
          <p:cNvPr id="42004" name="TextBox 59"/>
          <p:cNvSpPr txBox="1">
            <a:spLocks noChangeArrowheads="1"/>
          </p:cNvSpPr>
          <p:nvPr/>
        </p:nvSpPr>
        <p:spPr bwMode="auto">
          <a:xfrm>
            <a:off x="4745038" y="1530350"/>
            <a:ext cx="3921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t</a:t>
            </a:r>
            <a:r>
              <a:rPr lang="en-GB" baseline="-25000">
                <a:latin typeface="Calibri" charset="0"/>
              </a:rPr>
              <a:t>2</a:t>
            </a:r>
          </a:p>
        </p:txBody>
      </p:sp>
      <p:sp>
        <p:nvSpPr>
          <p:cNvPr id="42005" name="TextBox 60"/>
          <p:cNvSpPr txBox="1">
            <a:spLocks noChangeArrowheads="1"/>
          </p:cNvSpPr>
          <p:nvPr/>
        </p:nvSpPr>
        <p:spPr bwMode="auto">
          <a:xfrm>
            <a:off x="6480175" y="1530350"/>
            <a:ext cx="3921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t</a:t>
            </a:r>
            <a:r>
              <a:rPr lang="en-GB" baseline="-25000">
                <a:latin typeface="Calibri" charset="0"/>
              </a:rPr>
              <a:t>3</a:t>
            </a:r>
          </a:p>
        </p:txBody>
      </p:sp>
      <p:sp>
        <p:nvSpPr>
          <p:cNvPr id="64" name="Right Brace 63"/>
          <p:cNvSpPr/>
          <p:nvPr/>
        </p:nvSpPr>
        <p:spPr>
          <a:xfrm rot="5400000">
            <a:off x="2321719" y="4066382"/>
            <a:ext cx="428625" cy="1785937"/>
          </a:xfrm>
          <a:prstGeom prst="rightBrace">
            <a:avLst/>
          </a:prstGeom>
          <a:ln w="22225">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42007" name="TextBox 64"/>
          <p:cNvSpPr txBox="1">
            <a:spLocks noChangeArrowheads="1"/>
          </p:cNvSpPr>
          <p:nvPr/>
        </p:nvSpPr>
        <p:spPr bwMode="auto">
          <a:xfrm>
            <a:off x="1785938" y="5245100"/>
            <a:ext cx="1717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Interval (T</a:t>
            </a:r>
            <a:r>
              <a:rPr lang="el-GR">
                <a:latin typeface="Calibri" charset="0"/>
              </a:rPr>
              <a:t>α</a:t>
            </a:r>
            <a:r>
              <a:rPr lang="en-GB">
                <a:latin typeface="Calibri" charset="0"/>
              </a:rPr>
              <a:t>)</a:t>
            </a:r>
          </a:p>
        </p:txBody>
      </p:sp>
      <p:cxnSp>
        <p:nvCxnSpPr>
          <p:cNvPr id="38" name="Straight Connector 37"/>
          <p:cNvCxnSpPr/>
          <p:nvPr/>
        </p:nvCxnSpPr>
        <p:spPr>
          <a:xfrm rot="10800000" flipV="1">
            <a:off x="571500" y="4222750"/>
            <a:ext cx="8143875"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607343" y="42092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3321843" y="4234657"/>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3321843" y="422513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5400000">
            <a:off x="5036343" y="425053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5036344" y="4220369"/>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5400000">
            <a:off x="6750843" y="4218782"/>
            <a:ext cx="214313"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8465344" y="4220369"/>
            <a:ext cx="214312" cy="0"/>
          </a:xfrm>
          <a:prstGeom prst="line">
            <a:avLst/>
          </a:prstGeom>
          <a:ln w="22225">
            <a:headEnd type="none"/>
            <a:tailEnd type="non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5400000" flipH="1" flipV="1">
            <a:off x="1914525" y="3278188"/>
            <a:ext cx="1190625" cy="695325"/>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2047875" y="2024063"/>
            <a:ext cx="595313" cy="4714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E</a:t>
            </a:r>
            <a:r>
              <a:rPr lang="en-GB" b="1" baseline="-25000">
                <a:solidFill>
                  <a:schemeClr val="tx1"/>
                </a:solidFill>
                <a:latin typeface="Arial" charset="0"/>
                <a:ea typeface="ＭＳ Ｐゴシック" charset="0"/>
                <a:cs typeface="Arial" charset="0"/>
              </a:rPr>
              <a:t>A1</a:t>
            </a:r>
          </a:p>
        </p:txBody>
      </p:sp>
      <p:sp>
        <p:nvSpPr>
          <p:cNvPr id="87" name="Right Brace 86"/>
          <p:cNvSpPr/>
          <p:nvPr/>
        </p:nvSpPr>
        <p:spPr>
          <a:xfrm rot="5400000">
            <a:off x="4000500" y="3294063"/>
            <a:ext cx="428625" cy="5143500"/>
          </a:xfrm>
          <a:prstGeom prst="rightBrace">
            <a:avLst/>
          </a:prstGeom>
          <a:ln w="22225">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42019" name="TextBox 87"/>
          <p:cNvSpPr txBox="1">
            <a:spLocks noChangeArrowheads="1"/>
          </p:cNvSpPr>
          <p:nvPr/>
        </p:nvSpPr>
        <p:spPr bwMode="auto">
          <a:xfrm>
            <a:off x="2622550" y="6245225"/>
            <a:ext cx="24495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a:latin typeface="Calibri" charset="0"/>
              </a:rPr>
              <a:t>Playout delay (T</a:t>
            </a:r>
            <a:r>
              <a:rPr lang="el-GR">
                <a:latin typeface="Calibri" charset="0"/>
                <a:sym typeface="Symbol" charset="0"/>
              </a:rPr>
              <a:t></a:t>
            </a:r>
            <a:r>
              <a:rPr lang="en-GB">
                <a:latin typeface="Calibri" charset="0"/>
                <a:sym typeface="Symbol" charset="0"/>
              </a:rPr>
              <a:t>)</a:t>
            </a:r>
            <a:endParaRPr lang="en-GB">
              <a:latin typeface="Calibri" charset="0"/>
            </a:endParaRPr>
          </a:p>
        </p:txBody>
      </p:sp>
      <p:sp>
        <p:nvSpPr>
          <p:cNvPr id="42020" name="TextBox 88"/>
          <p:cNvSpPr txBox="1">
            <a:spLocks noChangeArrowheads="1"/>
          </p:cNvSpPr>
          <p:nvPr/>
        </p:nvSpPr>
        <p:spPr bwMode="auto">
          <a:xfrm>
            <a:off x="0" y="2030413"/>
            <a:ext cx="10715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Client</a:t>
            </a:r>
            <a:r>
              <a:rPr lang="en-GB" baseline="-25000">
                <a:latin typeface="Calibri" charset="0"/>
              </a:rPr>
              <a:t>A</a:t>
            </a:r>
          </a:p>
        </p:txBody>
      </p:sp>
      <p:sp>
        <p:nvSpPr>
          <p:cNvPr id="42021" name="TextBox 89"/>
          <p:cNvSpPr txBox="1">
            <a:spLocks noChangeArrowheads="1"/>
          </p:cNvSpPr>
          <p:nvPr/>
        </p:nvSpPr>
        <p:spPr bwMode="auto">
          <a:xfrm>
            <a:off x="0" y="3079750"/>
            <a:ext cx="10715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Client</a:t>
            </a:r>
            <a:r>
              <a:rPr lang="en-GB" baseline="-25000">
                <a:latin typeface="Calibri" charset="0"/>
              </a:rPr>
              <a:t>B</a:t>
            </a:r>
          </a:p>
        </p:txBody>
      </p:sp>
      <p:sp>
        <p:nvSpPr>
          <p:cNvPr id="42022" name="TextBox 90"/>
          <p:cNvSpPr txBox="1">
            <a:spLocks noChangeArrowheads="1"/>
          </p:cNvSpPr>
          <p:nvPr/>
        </p:nvSpPr>
        <p:spPr bwMode="auto">
          <a:xfrm>
            <a:off x="0" y="4316413"/>
            <a:ext cx="10715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Client</a:t>
            </a:r>
            <a:r>
              <a:rPr lang="en-GB" baseline="-25000">
                <a:latin typeface="Calibri" charset="0"/>
              </a:rPr>
              <a:t>C</a:t>
            </a:r>
          </a:p>
        </p:txBody>
      </p:sp>
      <p:cxnSp>
        <p:nvCxnSpPr>
          <p:cNvPr id="75" name="Straight Arrow Connector 74"/>
          <p:cNvCxnSpPr/>
          <p:nvPr/>
        </p:nvCxnSpPr>
        <p:spPr>
          <a:xfrm flipV="1">
            <a:off x="3576638" y="3030538"/>
            <a:ext cx="1209675" cy="1200150"/>
          </a:xfrm>
          <a:prstGeom prst="straightConnector1">
            <a:avLst/>
          </a:prstGeom>
          <a:ln w="22225">
            <a:headEnd type="none"/>
            <a:tailEnd type="arrow"/>
          </a:ln>
        </p:spPr>
        <p:style>
          <a:lnRef idx="1">
            <a:schemeClr val="accent1"/>
          </a:lnRef>
          <a:fillRef idx="0">
            <a:schemeClr val="accent1"/>
          </a:fillRef>
          <a:effectRef idx="0">
            <a:schemeClr val="accent1"/>
          </a:effectRef>
          <a:fontRef idx="minor">
            <a:schemeClr val="tx1"/>
          </a:fontRef>
        </p:style>
      </p:cxnSp>
      <p:sp>
        <p:nvSpPr>
          <p:cNvPr id="83" name="Rectangle 82"/>
          <p:cNvSpPr/>
          <p:nvPr/>
        </p:nvSpPr>
        <p:spPr>
          <a:xfrm>
            <a:off x="1905000" y="3810000"/>
            <a:ext cx="595313" cy="471488"/>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E</a:t>
            </a:r>
            <a:r>
              <a:rPr lang="en-GB" b="1" baseline="-25000">
                <a:solidFill>
                  <a:schemeClr val="tx1"/>
                </a:solidFill>
                <a:latin typeface="Arial" charset="0"/>
                <a:ea typeface="ＭＳ Ｐゴシック" charset="0"/>
                <a:cs typeface="Arial" charset="0"/>
              </a:rPr>
              <a:t>C1</a:t>
            </a:r>
          </a:p>
        </p:txBody>
      </p:sp>
      <p:sp>
        <p:nvSpPr>
          <p:cNvPr id="84" name="Rectangle 83"/>
          <p:cNvSpPr/>
          <p:nvPr/>
        </p:nvSpPr>
        <p:spPr>
          <a:xfrm>
            <a:off x="3619500" y="3810000"/>
            <a:ext cx="595313" cy="471488"/>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E</a:t>
            </a:r>
            <a:r>
              <a:rPr lang="en-GB" b="1" baseline="-25000">
                <a:solidFill>
                  <a:schemeClr val="tx1"/>
                </a:solidFill>
                <a:latin typeface="Arial" charset="0"/>
                <a:ea typeface="ＭＳ Ｐゴシック" charset="0"/>
                <a:cs typeface="Arial" charset="0"/>
              </a:rPr>
              <a:t>C2</a:t>
            </a:r>
          </a:p>
        </p:txBody>
      </p:sp>
      <p:sp>
        <p:nvSpPr>
          <p:cNvPr id="97" name="Freeform 96"/>
          <p:cNvSpPr/>
          <p:nvPr/>
        </p:nvSpPr>
        <p:spPr>
          <a:xfrm>
            <a:off x="3105150" y="2601913"/>
            <a:ext cx="3743325" cy="433387"/>
          </a:xfrm>
          <a:custGeom>
            <a:avLst/>
            <a:gdLst>
              <a:gd name="connsiteX0" fmla="*/ 0 w 3743325"/>
              <a:gd name="connsiteY0" fmla="*/ 468312 h 468312"/>
              <a:gd name="connsiteX1" fmla="*/ 2047875 w 3743325"/>
              <a:gd name="connsiteY1" fmla="*/ 1587 h 468312"/>
              <a:gd name="connsiteX2" fmla="*/ 3743325 w 3743325"/>
              <a:gd name="connsiteY2" fmla="*/ 458787 h 468312"/>
            </a:gdLst>
            <a:ahLst/>
            <a:cxnLst>
              <a:cxn ang="0">
                <a:pos x="connsiteX0" y="connsiteY0"/>
              </a:cxn>
              <a:cxn ang="0">
                <a:pos x="connsiteX1" y="connsiteY1"/>
              </a:cxn>
              <a:cxn ang="0">
                <a:pos x="connsiteX2" y="connsiteY2"/>
              </a:cxn>
            </a:cxnLst>
            <a:rect l="l" t="t" r="r" b="b"/>
            <a:pathLst>
              <a:path w="3743325" h="468312">
                <a:moveTo>
                  <a:pt x="0" y="468312"/>
                </a:moveTo>
                <a:cubicBezTo>
                  <a:pt x="711994" y="235743"/>
                  <a:pt x="1423988" y="3174"/>
                  <a:pt x="2047875" y="1587"/>
                </a:cubicBezTo>
                <a:cubicBezTo>
                  <a:pt x="2671762" y="0"/>
                  <a:pt x="3207543" y="229393"/>
                  <a:pt x="3743325" y="458787"/>
                </a:cubicBezTo>
              </a:path>
            </a:pathLst>
          </a:custGeom>
          <a:ln w="12700">
            <a:prstDash val="sysDot"/>
            <a:headEnd type="none"/>
            <a:tailEnd type="triangl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100" name="Freeform 99"/>
          <p:cNvSpPr/>
          <p:nvPr/>
        </p:nvSpPr>
        <p:spPr>
          <a:xfrm>
            <a:off x="2214563" y="2316163"/>
            <a:ext cx="4643437" cy="719137"/>
          </a:xfrm>
          <a:custGeom>
            <a:avLst/>
            <a:gdLst>
              <a:gd name="connsiteX0" fmla="*/ 0 w 3743325"/>
              <a:gd name="connsiteY0" fmla="*/ 468312 h 468312"/>
              <a:gd name="connsiteX1" fmla="*/ 2047875 w 3743325"/>
              <a:gd name="connsiteY1" fmla="*/ 1587 h 468312"/>
              <a:gd name="connsiteX2" fmla="*/ 3743325 w 3743325"/>
              <a:gd name="connsiteY2" fmla="*/ 458787 h 468312"/>
            </a:gdLst>
            <a:ahLst/>
            <a:cxnLst>
              <a:cxn ang="0">
                <a:pos x="connsiteX0" y="connsiteY0"/>
              </a:cxn>
              <a:cxn ang="0">
                <a:pos x="connsiteX1" y="connsiteY1"/>
              </a:cxn>
              <a:cxn ang="0">
                <a:pos x="connsiteX2" y="connsiteY2"/>
              </a:cxn>
            </a:cxnLst>
            <a:rect l="l" t="t" r="r" b="b"/>
            <a:pathLst>
              <a:path w="3743325" h="468312">
                <a:moveTo>
                  <a:pt x="0" y="468312"/>
                </a:moveTo>
                <a:cubicBezTo>
                  <a:pt x="711994" y="235743"/>
                  <a:pt x="1423988" y="3174"/>
                  <a:pt x="2047875" y="1587"/>
                </a:cubicBezTo>
                <a:cubicBezTo>
                  <a:pt x="2671762" y="0"/>
                  <a:pt x="3207543" y="229393"/>
                  <a:pt x="3743325" y="458787"/>
                </a:cubicBezTo>
              </a:path>
            </a:pathLst>
          </a:custGeom>
          <a:ln w="12700">
            <a:prstDash val="sysDot"/>
            <a:headEnd type="none"/>
            <a:tailEnd type="triangl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101" name="Freeform 100"/>
          <p:cNvSpPr/>
          <p:nvPr/>
        </p:nvSpPr>
        <p:spPr>
          <a:xfrm>
            <a:off x="2828925" y="2459038"/>
            <a:ext cx="4029075" cy="576262"/>
          </a:xfrm>
          <a:custGeom>
            <a:avLst/>
            <a:gdLst>
              <a:gd name="connsiteX0" fmla="*/ 0 w 3743325"/>
              <a:gd name="connsiteY0" fmla="*/ 468312 h 468312"/>
              <a:gd name="connsiteX1" fmla="*/ 2047875 w 3743325"/>
              <a:gd name="connsiteY1" fmla="*/ 1587 h 468312"/>
              <a:gd name="connsiteX2" fmla="*/ 3743325 w 3743325"/>
              <a:gd name="connsiteY2" fmla="*/ 458787 h 468312"/>
            </a:gdLst>
            <a:ahLst/>
            <a:cxnLst>
              <a:cxn ang="0">
                <a:pos x="connsiteX0" y="connsiteY0"/>
              </a:cxn>
              <a:cxn ang="0">
                <a:pos x="connsiteX1" y="connsiteY1"/>
              </a:cxn>
              <a:cxn ang="0">
                <a:pos x="connsiteX2" y="connsiteY2"/>
              </a:cxn>
            </a:cxnLst>
            <a:rect l="l" t="t" r="r" b="b"/>
            <a:pathLst>
              <a:path w="3743325" h="468312">
                <a:moveTo>
                  <a:pt x="0" y="468312"/>
                </a:moveTo>
                <a:cubicBezTo>
                  <a:pt x="711994" y="235743"/>
                  <a:pt x="1423988" y="3174"/>
                  <a:pt x="2047875" y="1587"/>
                </a:cubicBezTo>
                <a:cubicBezTo>
                  <a:pt x="2671762" y="0"/>
                  <a:pt x="3207543" y="229393"/>
                  <a:pt x="3743325" y="458787"/>
                </a:cubicBezTo>
              </a:path>
            </a:pathLst>
          </a:custGeom>
          <a:ln w="12700">
            <a:prstDash val="sysDot"/>
            <a:headEnd type="none"/>
            <a:tailEnd type="triangl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102" name="Freeform 101"/>
          <p:cNvSpPr/>
          <p:nvPr/>
        </p:nvSpPr>
        <p:spPr>
          <a:xfrm>
            <a:off x="4786313" y="2601913"/>
            <a:ext cx="3776662" cy="433387"/>
          </a:xfrm>
          <a:custGeom>
            <a:avLst/>
            <a:gdLst>
              <a:gd name="connsiteX0" fmla="*/ 0 w 3743325"/>
              <a:gd name="connsiteY0" fmla="*/ 468312 h 468312"/>
              <a:gd name="connsiteX1" fmla="*/ 2047875 w 3743325"/>
              <a:gd name="connsiteY1" fmla="*/ 1587 h 468312"/>
              <a:gd name="connsiteX2" fmla="*/ 3743325 w 3743325"/>
              <a:gd name="connsiteY2" fmla="*/ 458787 h 468312"/>
            </a:gdLst>
            <a:ahLst/>
            <a:cxnLst>
              <a:cxn ang="0">
                <a:pos x="connsiteX0" y="connsiteY0"/>
              </a:cxn>
              <a:cxn ang="0">
                <a:pos x="connsiteX1" y="connsiteY1"/>
              </a:cxn>
              <a:cxn ang="0">
                <a:pos x="connsiteX2" y="connsiteY2"/>
              </a:cxn>
            </a:cxnLst>
            <a:rect l="l" t="t" r="r" b="b"/>
            <a:pathLst>
              <a:path w="3743325" h="468312">
                <a:moveTo>
                  <a:pt x="0" y="468312"/>
                </a:moveTo>
                <a:cubicBezTo>
                  <a:pt x="711994" y="235743"/>
                  <a:pt x="1423988" y="3174"/>
                  <a:pt x="2047875" y="1587"/>
                </a:cubicBezTo>
                <a:cubicBezTo>
                  <a:pt x="2671762" y="0"/>
                  <a:pt x="3207543" y="229393"/>
                  <a:pt x="3743325" y="458787"/>
                </a:cubicBezTo>
              </a:path>
            </a:pathLst>
          </a:custGeom>
          <a:ln w="12700">
            <a:prstDash val="sysDot"/>
            <a:headEnd type="none"/>
            <a:tailEnd type="triangl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103" name="Freeform 102"/>
          <p:cNvSpPr/>
          <p:nvPr/>
        </p:nvSpPr>
        <p:spPr>
          <a:xfrm>
            <a:off x="4071938" y="2459038"/>
            <a:ext cx="4500562" cy="576262"/>
          </a:xfrm>
          <a:custGeom>
            <a:avLst/>
            <a:gdLst>
              <a:gd name="connsiteX0" fmla="*/ 0 w 3743325"/>
              <a:gd name="connsiteY0" fmla="*/ 468312 h 468312"/>
              <a:gd name="connsiteX1" fmla="*/ 2047875 w 3743325"/>
              <a:gd name="connsiteY1" fmla="*/ 1587 h 468312"/>
              <a:gd name="connsiteX2" fmla="*/ 3743325 w 3743325"/>
              <a:gd name="connsiteY2" fmla="*/ 458787 h 468312"/>
            </a:gdLst>
            <a:ahLst/>
            <a:cxnLst>
              <a:cxn ang="0">
                <a:pos x="connsiteX0" y="connsiteY0"/>
              </a:cxn>
              <a:cxn ang="0">
                <a:pos x="connsiteX1" y="connsiteY1"/>
              </a:cxn>
              <a:cxn ang="0">
                <a:pos x="connsiteX2" y="connsiteY2"/>
              </a:cxn>
            </a:cxnLst>
            <a:rect l="l" t="t" r="r" b="b"/>
            <a:pathLst>
              <a:path w="3743325" h="468312">
                <a:moveTo>
                  <a:pt x="0" y="468312"/>
                </a:moveTo>
                <a:cubicBezTo>
                  <a:pt x="711994" y="235743"/>
                  <a:pt x="1423988" y="3174"/>
                  <a:pt x="2047875" y="1587"/>
                </a:cubicBezTo>
                <a:cubicBezTo>
                  <a:pt x="2671762" y="0"/>
                  <a:pt x="3207543" y="229393"/>
                  <a:pt x="3743325" y="458787"/>
                </a:cubicBezTo>
              </a:path>
            </a:pathLst>
          </a:custGeom>
          <a:ln w="12700">
            <a:prstDash val="sysDot"/>
            <a:headEnd type="none"/>
            <a:tailEnd type="triangl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85" name="Rectangle 84"/>
          <p:cNvSpPr/>
          <p:nvPr/>
        </p:nvSpPr>
        <p:spPr>
          <a:xfrm>
            <a:off x="1833563" y="2881313"/>
            <a:ext cx="595312" cy="4714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E</a:t>
            </a:r>
            <a:r>
              <a:rPr lang="en-GB" b="1" baseline="-25000">
                <a:solidFill>
                  <a:schemeClr val="tx1"/>
                </a:solidFill>
                <a:latin typeface="Arial" charset="0"/>
                <a:ea typeface="ＭＳ Ｐゴシック" charset="0"/>
                <a:cs typeface="Arial" charset="0"/>
              </a:rPr>
              <a:t>B1</a:t>
            </a:r>
          </a:p>
        </p:txBody>
      </p:sp>
      <p:sp>
        <p:nvSpPr>
          <p:cNvPr id="98" name="Rectangle 97"/>
          <p:cNvSpPr/>
          <p:nvPr/>
        </p:nvSpPr>
        <p:spPr>
          <a:xfrm>
            <a:off x="3690938" y="2881313"/>
            <a:ext cx="595312" cy="4714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a:solidFill>
                  <a:schemeClr val="tx1"/>
                </a:solidFill>
                <a:latin typeface="Arial" charset="0"/>
                <a:ea typeface="ＭＳ Ｐゴシック" charset="0"/>
                <a:cs typeface="Arial" charset="0"/>
              </a:rPr>
              <a:t>E</a:t>
            </a:r>
            <a:r>
              <a:rPr lang="en-GB" b="1" baseline="-25000">
                <a:solidFill>
                  <a:schemeClr val="tx1"/>
                </a:solidFill>
                <a:latin typeface="Arial" charset="0"/>
                <a:ea typeface="ＭＳ Ｐゴシック" charset="0"/>
                <a:cs typeface="Arial" charset="0"/>
              </a:rPr>
              <a:t>B2</a:t>
            </a:r>
          </a:p>
        </p:txBody>
      </p:sp>
      <p:sp>
        <p:nvSpPr>
          <p:cNvPr id="42033" name="TextBox 103"/>
          <p:cNvSpPr txBox="1">
            <a:spLocks noChangeArrowheads="1"/>
          </p:cNvSpPr>
          <p:nvPr/>
        </p:nvSpPr>
        <p:spPr bwMode="auto">
          <a:xfrm>
            <a:off x="8215313" y="1530350"/>
            <a:ext cx="3921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latin typeface="Calibri" charset="0"/>
              </a:rPr>
              <a:t>t</a:t>
            </a:r>
            <a:r>
              <a:rPr lang="en-GB" baseline="-25000">
                <a:latin typeface="Calibri" charset="0"/>
              </a:rPr>
              <a:t>4</a:t>
            </a:r>
          </a:p>
        </p:txBody>
      </p:sp>
      <p:sp>
        <p:nvSpPr>
          <p:cNvPr id="42034" name="Title 1"/>
          <p:cNvSpPr>
            <a:spLocks noGrp="1"/>
          </p:cNvSpPr>
          <p:nvPr>
            <p:ph type="title"/>
          </p:nvPr>
        </p:nvSpPr>
        <p:spPr/>
        <p:txBody>
          <a:bodyPr/>
          <a:lstStyle/>
          <a:p>
            <a:r>
              <a:rPr lang="en-US">
                <a:latin typeface="Tw Cen MT" charset="0"/>
                <a:ea typeface="ＭＳ Ｐゴシック" charset="0"/>
                <a:cs typeface="ＭＳ Ｐゴシック" charset="0"/>
              </a:rPr>
              <a:t>In P2P: Bucket Synchronization</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468313" y="188913"/>
            <a:ext cx="8531225" cy="990600"/>
          </a:xfrm>
        </p:spPr>
        <p:txBody>
          <a:bodyPr/>
          <a:lstStyle/>
          <a:p>
            <a:r>
              <a:rPr lang="en-US">
                <a:latin typeface="Tw Cen MT" charset="0"/>
                <a:ea typeface="ＭＳ Ｐゴシック" charset="0"/>
                <a:cs typeface="ＭＳ Ｐゴシック" charset="0"/>
              </a:rPr>
              <a:t>Impact of Time Delay/Play out Delay</a:t>
            </a:r>
          </a:p>
        </p:txBody>
      </p:sp>
      <p:sp>
        <p:nvSpPr>
          <p:cNvPr id="43010" name="Content Placeholder 2"/>
          <p:cNvSpPr>
            <a:spLocks noGrp="1"/>
          </p:cNvSpPr>
          <p:nvPr>
            <p:ph sz="quarter" idx="1"/>
          </p:nvPr>
        </p:nvSpPr>
        <p:spPr>
          <a:xfrm>
            <a:off x="612775" y="1600200"/>
            <a:ext cx="8153400" cy="4495800"/>
          </a:xfrm>
        </p:spPr>
        <p:txBody>
          <a:bodyPr/>
          <a:lstStyle/>
          <a:p>
            <a:r>
              <a:rPr lang="en-US" sz="2800">
                <a:solidFill>
                  <a:srgbClr val="3366FF"/>
                </a:solidFill>
                <a:latin typeface="Arial" charset="0"/>
                <a:ea typeface="ＭＳ Ｐゴシック" charset="0"/>
                <a:cs typeface="Arial" charset="0"/>
              </a:rPr>
              <a:t>Buffering</a:t>
            </a:r>
            <a:r>
              <a:rPr lang="en-US" sz="2800">
                <a:latin typeface="Arial" charset="0"/>
                <a:ea typeface="ＭＳ Ｐゴシック" charset="0"/>
                <a:cs typeface="Arial" charset="0"/>
              </a:rPr>
              <a:t> of received data works towards </a:t>
            </a:r>
            <a:r>
              <a:rPr lang="en-US" sz="2800">
                <a:solidFill>
                  <a:srgbClr val="FF0000"/>
                </a:solidFill>
                <a:latin typeface="Arial" charset="0"/>
                <a:ea typeface="ＭＳ Ｐゴシック" charset="0"/>
                <a:cs typeface="Arial" charset="0"/>
              </a:rPr>
              <a:t>equalizing the latency </a:t>
            </a:r>
            <a:r>
              <a:rPr lang="en-US" sz="2800">
                <a:latin typeface="Arial" charset="0"/>
                <a:ea typeface="ＭＳ Ｐゴシック" charset="0"/>
                <a:cs typeface="Arial" charset="0"/>
              </a:rPr>
              <a:t>among various clients, BUT it can make the game play </a:t>
            </a:r>
            <a:r>
              <a:rPr lang="en-US" sz="2800">
                <a:solidFill>
                  <a:srgbClr val="FF0000"/>
                </a:solidFill>
                <a:latin typeface="Arial" charset="0"/>
                <a:ea typeface="ＭＳ Ｐゴシック" charset="0"/>
                <a:cs typeface="Arial" charset="0"/>
              </a:rPr>
              <a:t>less responsive</a:t>
            </a:r>
            <a:r>
              <a:rPr lang="en-US" sz="2800">
                <a:latin typeface="Arial" charset="0"/>
                <a:ea typeface="ＭＳ Ｐゴシック" charset="0"/>
                <a:cs typeface="Arial" charset="0"/>
              </a:rPr>
              <a:t>.</a:t>
            </a:r>
            <a:endParaRPr lang="en-US" sz="2800">
              <a:solidFill>
                <a:srgbClr val="FF0000"/>
              </a:solidFill>
              <a:latin typeface="Tw Cen MT" charset="0"/>
              <a:ea typeface="ＭＳ Ｐゴシック" charset="0"/>
              <a:cs typeface="ＭＳ Ｐゴシック" charset="0"/>
            </a:endParaRPr>
          </a:p>
          <a:p>
            <a:r>
              <a:rPr lang="en-US" sz="2800">
                <a:solidFill>
                  <a:srgbClr val="FF0000"/>
                </a:solidFill>
                <a:latin typeface="Tw Cen MT" charset="0"/>
                <a:ea typeface="ＭＳ Ｐゴシック" charset="0"/>
                <a:cs typeface="ＭＳ Ｐゴシック" charset="0"/>
              </a:rPr>
              <a:t>Size of buffer </a:t>
            </a:r>
            <a:r>
              <a:rPr lang="en-US" sz="2800">
                <a:latin typeface="Tw Cen MT" charset="0"/>
                <a:ea typeface="ＭＳ Ｐゴシック" charset="0"/>
                <a:cs typeface="ＭＳ Ｐゴシック" charset="0"/>
              </a:rPr>
              <a:t>(i.e., delay/lag): The larger the smoothing buffer, the better the output (consistent state space, fairer) but impacts </a:t>
            </a:r>
            <a:r>
              <a:rPr lang="en-US" sz="2800">
                <a:solidFill>
                  <a:srgbClr val="3366FF"/>
                </a:solidFill>
                <a:latin typeface="Tw Cen MT" charset="0"/>
                <a:ea typeface="ＭＳ Ｐゴシック" charset="0"/>
                <a:cs typeface="ＭＳ Ｐゴシック" charset="0"/>
              </a:rPr>
              <a:t>interactivity/responsiveness </a:t>
            </a:r>
            <a:r>
              <a:rPr lang="en-US" sz="2800">
                <a:latin typeface="Tw Cen MT" charset="0"/>
                <a:ea typeface="ＭＳ Ｐゴシック" charset="0"/>
                <a:cs typeface="ＭＳ Ｐゴシック" charset="0"/>
              </a:rPr>
              <a:t>as client lags the player.</a:t>
            </a:r>
          </a:p>
          <a:p>
            <a:pPr lvl="1"/>
            <a:r>
              <a:rPr lang="en-US" sz="2400">
                <a:solidFill>
                  <a:srgbClr val="FF0000"/>
                </a:solidFill>
                <a:latin typeface="Tw Cen MT" charset="0"/>
                <a:ea typeface="ＭＳ Ｐゴシック" charset="0"/>
              </a:rPr>
              <a:t>Too large</a:t>
            </a:r>
            <a:r>
              <a:rPr lang="en-US" sz="2400">
                <a:latin typeface="Tw Cen MT" charset="0"/>
                <a:ea typeface="ＭＳ Ｐゴシック" charset="0"/>
              </a:rPr>
              <a:t>: can be very annoying.</a:t>
            </a:r>
          </a:p>
          <a:p>
            <a:pPr lvl="1"/>
            <a:r>
              <a:rPr lang="en-US" sz="2400">
                <a:solidFill>
                  <a:srgbClr val="FF0000"/>
                </a:solidFill>
                <a:latin typeface="Tw Cen MT" charset="0"/>
                <a:ea typeface="ＭＳ Ｐゴシック" charset="0"/>
              </a:rPr>
              <a:t>Too small</a:t>
            </a:r>
            <a:r>
              <a:rPr lang="en-US" sz="2400">
                <a:latin typeface="Tw Cen MT" charset="0"/>
                <a:ea typeface="ＭＳ Ｐゴシック" charset="0"/>
              </a:rPr>
              <a:t>: may not be able to counter the network latency/jitter.</a:t>
            </a:r>
          </a:p>
          <a:p>
            <a:endParaRPr lang="en-US">
              <a:latin typeface="Tw Cen MT" charset="0"/>
              <a:ea typeface="ＭＳ Ｐゴシック" charset="0"/>
              <a:cs typeface="ＭＳ Ｐゴシック"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idx="4294967295"/>
          </p:nvPr>
        </p:nvSpPr>
        <p:spPr>
          <a:xfrm>
            <a:off x="468313" y="260350"/>
            <a:ext cx="8229600" cy="620713"/>
          </a:xfrm>
        </p:spPr>
        <p:txBody>
          <a:bodyPr/>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3366FF"/>
                </a:solidFill>
                <a:latin typeface="Arial" charset="0"/>
                <a:ea typeface="ＭＳ Ｐゴシック" charset="0"/>
                <a:cs typeface="Arial" charset="0"/>
              </a:rPr>
              <a:t>Time Warp or Roll Back</a:t>
            </a:r>
          </a:p>
        </p:txBody>
      </p:sp>
      <p:sp>
        <p:nvSpPr>
          <p:cNvPr id="32771" name="Rectangle 2"/>
          <p:cNvSpPr>
            <a:spLocks noGrp="1" noChangeArrowheads="1"/>
          </p:cNvSpPr>
          <p:nvPr>
            <p:ph type="body" idx="4294967295"/>
          </p:nvPr>
        </p:nvSpPr>
        <p:spPr>
          <a:xfrm>
            <a:off x="468313" y="1268413"/>
            <a:ext cx="8229600" cy="5473700"/>
          </a:xfrm>
        </p:spPr>
        <p:txBody>
          <a:bodyPr>
            <a:normAutofit fontScale="77500" lnSpcReduction="20000"/>
          </a:bodyPr>
          <a:lstStyle/>
          <a:p>
            <a:pPr eaLnBrk="1" hangingPunct="1">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600" dirty="0">
                <a:latin typeface="Arial" charset="0"/>
                <a:cs typeface="Arial" charset="0"/>
              </a:rPr>
              <a:t>S</a:t>
            </a:r>
            <a:r>
              <a:rPr lang="en-US" sz="2600" dirty="0" smtClean="0">
                <a:latin typeface="Arial" charset="0"/>
                <a:cs typeface="Arial" charset="0"/>
              </a:rPr>
              <a:t>erver </a:t>
            </a:r>
            <a:r>
              <a:rPr lang="en-US" sz="2600" dirty="0" smtClean="0">
                <a:solidFill>
                  <a:srgbClr val="0000FF"/>
                </a:solidFill>
                <a:latin typeface="Arial" charset="0"/>
                <a:cs typeface="Arial" charset="0"/>
              </a:rPr>
              <a:t>rolls back </a:t>
            </a:r>
            <a:r>
              <a:rPr lang="en-US" sz="2600" dirty="0">
                <a:latin typeface="Arial" charset="0"/>
                <a:cs typeface="Arial" charset="0"/>
              </a:rPr>
              <a:t>or </a:t>
            </a:r>
            <a:r>
              <a:rPr lang="en-US" sz="2600" i="1" dirty="0">
                <a:solidFill>
                  <a:srgbClr val="0000FF"/>
                </a:solidFill>
                <a:latin typeface="Arial" charset="0"/>
                <a:cs typeface="Arial" charset="0"/>
              </a:rPr>
              <a:t>t</a:t>
            </a:r>
            <a:r>
              <a:rPr lang="en-US" sz="2600" i="1" dirty="0" smtClean="0">
                <a:solidFill>
                  <a:srgbClr val="0000FF"/>
                </a:solidFill>
                <a:latin typeface="Arial" charset="0"/>
                <a:cs typeface="Arial" charset="0"/>
              </a:rPr>
              <a:t>ime </a:t>
            </a:r>
            <a:r>
              <a:rPr lang="en-US" sz="2600" i="1" dirty="0">
                <a:solidFill>
                  <a:srgbClr val="0000FF"/>
                </a:solidFill>
                <a:latin typeface="Arial" charset="0"/>
                <a:cs typeface="Arial" charset="0"/>
              </a:rPr>
              <a:t>w</a:t>
            </a:r>
            <a:r>
              <a:rPr lang="en-US" sz="2600" i="1" dirty="0" smtClean="0">
                <a:solidFill>
                  <a:srgbClr val="0000FF"/>
                </a:solidFill>
                <a:latin typeface="Arial" charset="0"/>
                <a:cs typeface="Arial" charset="0"/>
              </a:rPr>
              <a:t>arps</a:t>
            </a:r>
            <a:r>
              <a:rPr lang="en-US" sz="2600" i="1" dirty="0" smtClean="0">
                <a:solidFill>
                  <a:srgbClr val="FF0000"/>
                </a:solidFill>
                <a:latin typeface="Arial" charset="0"/>
                <a:cs typeface="Arial" charset="0"/>
              </a:rPr>
              <a:t> </a:t>
            </a:r>
            <a:r>
              <a:rPr lang="en-US" sz="2600" dirty="0">
                <a:latin typeface="Arial" charset="0"/>
                <a:cs typeface="Arial" charset="0"/>
              </a:rPr>
              <a:t>the events in a game to </a:t>
            </a:r>
            <a:r>
              <a:rPr lang="en-US" sz="2600" dirty="0" smtClean="0">
                <a:latin typeface="Arial" charset="0"/>
                <a:cs typeface="Arial" charset="0"/>
              </a:rPr>
              <a:t>a time </a:t>
            </a:r>
            <a:r>
              <a:rPr lang="en-US" sz="2600" dirty="0">
                <a:latin typeface="Arial" charset="0"/>
                <a:cs typeface="Arial" charset="0"/>
              </a:rPr>
              <a:t>when </a:t>
            </a:r>
            <a:r>
              <a:rPr lang="en-US" sz="2600" dirty="0" smtClean="0">
                <a:latin typeface="Arial" charset="0"/>
                <a:cs typeface="Arial" charset="0"/>
              </a:rPr>
              <a:t>a far away or delayed client action took place and was sent.</a:t>
            </a:r>
            <a:r>
              <a:rPr lang="en-US" sz="2600" dirty="0">
                <a:latin typeface="Arial" charset="0"/>
                <a:cs typeface="Arial" charset="0"/>
              </a:rPr>
              <a:t> </a:t>
            </a:r>
            <a:r>
              <a:rPr lang="en-US" sz="2600" dirty="0" smtClean="0">
                <a:latin typeface="Arial" charset="0"/>
                <a:cs typeface="Arial" charset="0"/>
              </a:rPr>
              <a:t>For example: </a:t>
            </a:r>
          </a:p>
          <a:p>
            <a:pPr lvl="1">
              <a:spcBef>
                <a:spcPts val="700"/>
              </a:spcBef>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100" dirty="0" smtClean="0">
                <a:latin typeface="Arial" charset="0"/>
                <a:cs typeface="Arial" charset="0"/>
              </a:rPr>
              <a:t>player 1 shoots </a:t>
            </a:r>
            <a:r>
              <a:rPr lang="en-US" sz="2100" dirty="0">
                <a:latin typeface="Arial" charset="0"/>
                <a:cs typeface="Arial" charset="0"/>
              </a:rPr>
              <a:t>at </a:t>
            </a:r>
            <a:r>
              <a:rPr lang="en-US" sz="2100" dirty="0" smtClean="0">
                <a:latin typeface="Arial" charset="0"/>
                <a:cs typeface="Arial" charset="0"/>
              </a:rPr>
              <a:t>player 2 at </a:t>
            </a:r>
            <a:r>
              <a:rPr lang="en-US" sz="2100" dirty="0">
                <a:latin typeface="Arial" charset="0"/>
                <a:cs typeface="Arial" charset="0"/>
              </a:rPr>
              <a:t>time </a:t>
            </a:r>
            <a:r>
              <a:rPr lang="en-US" sz="2100" dirty="0">
                <a:solidFill>
                  <a:srgbClr val="FF0000"/>
                </a:solidFill>
                <a:latin typeface="Arial" charset="0"/>
                <a:cs typeface="Arial" charset="0"/>
              </a:rPr>
              <a:t>t</a:t>
            </a:r>
            <a:r>
              <a:rPr lang="en-US" sz="2100" baseline="-25000" dirty="0">
                <a:solidFill>
                  <a:srgbClr val="FF0000"/>
                </a:solidFill>
                <a:latin typeface="Arial" charset="0"/>
                <a:cs typeface="Arial" charset="0"/>
              </a:rPr>
              <a:t>0</a:t>
            </a:r>
            <a:r>
              <a:rPr lang="en-US" sz="2100" dirty="0">
                <a:latin typeface="Arial" charset="0"/>
                <a:cs typeface="Arial" charset="0"/>
              </a:rPr>
              <a:t>, </a:t>
            </a:r>
            <a:endParaRPr lang="en-US" sz="2100" dirty="0" smtClean="0">
              <a:latin typeface="Arial" charset="0"/>
              <a:cs typeface="Arial" charset="0"/>
            </a:endParaRPr>
          </a:p>
          <a:p>
            <a:pPr lvl="1">
              <a:spcBef>
                <a:spcPts val="700"/>
              </a:spcBef>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100" dirty="0" smtClean="0">
                <a:latin typeface="Arial" charset="0"/>
                <a:cs typeface="Arial" charset="0"/>
              </a:rPr>
              <a:t>the </a:t>
            </a:r>
            <a:r>
              <a:rPr lang="en-US" sz="2100" dirty="0">
                <a:latin typeface="Arial" charset="0"/>
                <a:cs typeface="Arial" charset="0"/>
              </a:rPr>
              <a:t>time the message arrives at the server </a:t>
            </a:r>
            <a:r>
              <a:rPr lang="en-US" sz="2100" dirty="0" smtClean="0">
                <a:latin typeface="Arial" charset="0"/>
                <a:cs typeface="Arial" charset="0"/>
              </a:rPr>
              <a:t>is </a:t>
            </a:r>
            <a:r>
              <a:rPr lang="en-US" sz="2100" dirty="0" smtClean="0">
                <a:solidFill>
                  <a:srgbClr val="FF0000"/>
                </a:solidFill>
                <a:latin typeface="Arial" charset="0"/>
                <a:cs typeface="Arial" charset="0"/>
              </a:rPr>
              <a:t>t</a:t>
            </a:r>
            <a:r>
              <a:rPr lang="en-US" sz="2100" baseline="-25000" dirty="0">
                <a:solidFill>
                  <a:srgbClr val="FF0000"/>
                </a:solidFill>
                <a:latin typeface="Arial" charset="0"/>
                <a:cs typeface="Arial" charset="0"/>
              </a:rPr>
              <a:t>3</a:t>
            </a:r>
            <a:r>
              <a:rPr lang="en-US" sz="2100" dirty="0" smtClean="0">
                <a:latin typeface="Arial" charset="0"/>
                <a:cs typeface="Arial" charset="0"/>
              </a:rPr>
              <a:t>,</a:t>
            </a:r>
          </a:p>
          <a:p>
            <a:pPr lvl="1">
              <a:spcBef>
                <a:spcPts val="700"/>
              </a:spcBef>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100" dirty="0">
                <a:latin typeface="Arial" charset="0"/>
                <a:cs typeface="Arial" charset="0"/>
              </a:rPr>
              <a:t>p</a:t>
            </a:r>
            <a:r>
              <a:rPr lang="en-US" sz="2100" dirty="0" smtClean="0">
                <a:latin typeface="Arial" charset="0"/>
                <a:cs typeface="Arial" charset="0"/>
              </a:rPr>
              <a:t>layer 2 moved </a:t>
            </a:r>
            <a:r>
              <a:rPr lang="en-US" sz="2100" dirty="0">
                <a:latin typeface="Arial" charset="0"/>
                <a:cs typeface="Arial" charset="0"/>
              </a:rPr>
              <a:t>at time </a:t>
            </a:r>
            <a:r>
              <a:rPr lang="en-US" sz="2100" dirty="0" smtClean="0">
                <a:solidFill>
                  <a:srgbClr val="FF0000"/>
                </a:solidFill>
                <a:latin typeface="Arial" charset="0"/>
                <a:cs typeface="Arial" charset="0"/>
              </a:rPr>
              <a:t>t</a:t>
            </a:r>
            <a:r>
              <a:rPr lang="en-US" sz="2100" baseline="-25000" dirty="0" smtClean="0">
                <a:solidFill>
                  <a:srgbClr val="FF0000"/>
                </a:solidFill>
                <a:latin typeface="Arial" charset="0"/>
                <a:cs typeface="Arial" charset="0"/>
              </a:rPr>
              <a:t>1</a:t>
            </a:r>
            <a:r>
              <a:rPr lang="en-US" sz="2100" dirty="0" smtClean="0">
                <a:latin typeface="Arial" charset="0"/>
                <a:cs typeface="Arial" charset="0"/>
              </a:rPr>
              <a:t> which was received at the server at time </a:t>
            </a:r>
            <a:r>
              <a:rPr lang="en-US" sz="2100" dirty="0" smtClean="0">
                <a:solidFill>
                  <a:srgbClr val="FF0000"/>
                </a:solidFill>
                <a:latin typeface="Arial" charset="0"/>
                <a:cs typeface="Arial" charset="0"/>
              </a:rPr>
              <a:t>t</a:t>
            </a:r>
            <a:r>
              <a:rPr lang="en-US" sz="2100" baseline="-25000" dirty="0" smtClean="0">
                <a:solidFill>
                  <a:srgbClr val="FF0000"/>
                </a:solidFill>
                <a:latin typeface="Arial" charset="0"/>
                <a:cs typeface="Arial" charset="0"/>
              </a:rPr>
              <a:t>2</a:t>
            </a:r>
            <a:r>
              <a:rPr lang="en-US" sz="2100" dirty="0" smtClean="0">
                <a:latin typeface="Arial" charset="0"/>
                <a:cs typeface="Arial" charset="0"/>
              </a:rPr>
              <a:t> </a:t>
            </a:r>
            <a:endParaRPr lang="en-US" sz="2100" baseline="-25000" dirty="0">
              <a:solidFill>
                <a:srgbClr val="FF0000"/>
              </a:solidFill>
              <a:latin typeface="Arial" charset="0"/>
              <a:cs typeface="Arial" charset="0"/>
            </a:endParaRPr>
          </a:p>
          <a:p>
            <a:pPr lvl="1">
              <a:spcBef>
                <a:spcPts val="700"/>
              </a:spcBef>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100" dirty="0" smtClean="0">
                <a:latin typeface="Arial" charset="0"/>
                <a:cs typeface="Arial" charset="0"/>
              </a:rPr>
              <a:t>t</a:t>
            </a:r>
            <a:r>
              <a:rPr lang="en-US" sz="2100" baseline="-25000" dirty="0" smtClean="0">
                <a:latin typeface="Arial" charset="0"/>
                <a:cs typeface="Arial" charset="0"/>
              </a:rPr>
              <a:t>0</a:t>
            </a:r>
            <a:r>
              <a:rPr lang="en-US" sz="2100" dirty="0" smtClean="0">
                <a:latin typeface="Arial" charset="0"/>
                <a:cs typeface="Arial" charset="0"/>
              </a:rPr>
              <a:t> &lt; t</a:t>
            </a:r>
            <a:r>
              <a:rPr lang="en-US" sz="2100" baseline="-25000" dirty="0" smtClean="0">
                <a:latin typeface="Arial" charset="0"/>
                <a:cs typeface="Arial" charset="0"/>
              </a:rPr>
              <a:t>1</a:t>
            </a:r>
            <a:r>
              <a:rPr lang="en-US" sz="2100" dirty="0" smtClean="0">
                <a:latin typeface="Arial" charset="0"/>
                <a:cs typeface="Arial" charset="0"/>
              </a:rPr>
              <a:t> &lt; t</a:t>
            </a:r>
            <a:r>
              <a:rPr lang="en-US" sz="2100" baseline="-25000" dirty="0" smtClean="0">
                <a:latin typeface="Arial" charset="0"/>
                <a:cs typeface="Arial" charset="0"/>
              </a:rPr>
              <a:t>2 </a:t>
            </a:r>
            <a:r>
              <a:rPr lang="en-US" sz="2100" dirty="0" smtClean="0">
                <a:latin typeface="Arial" charset="0"/>
                <a:cs typeface="Arial" charset="0"/>
              </a:rPr>
              <a:t>&lt; t</a:t>
            </a:r>
            <a:r>
              <a:rPr lang="en-US" sz="2100" baseline="-25000" dirty="0" smtClean="0">
                <a:latin typeface="Arial" charset="0"/>
                <a:cs typeface="Arial" charset="0"/>
              </a:rPr>
              <a:t>3 </a:t>
            </a:r>
            <a:r>
              <a:rPr lang="en-US" sz="2100" dirty="0" smtClean="0">
                <a:solidFill>
                  <a:srgbClr val="FF0000"/>
                </a:solidFill>
                <a:latin typeface="Arial" charset="0"/>
                <a:cs typeface="Arial" charset="0"/>
              </a:rPr>
              <a:t>-&gt; </a:t>
            </a:r>
            <a:r>
              <a:rPr lang="en-US" sz="2100" dirty="0" smtClean="0">
                <a:latin typeface="Arial" charset="0"/>
                <a:cs typeface="Arial" charset="0"/>
              </a:rPr>
              <a:t>Server concludes that player 2 moved at  t</a:t>
            </a:r>
            <a:r>
              <a:rPr lang="en-US" sz="2100" baseline="-25000" dirty="0" smtClean="0">
                <a:latin typeface="Arial" charset="0"/>
                <a:cs typeface="Arial" charset="0"/>
              </a:rPr>
              <a:t>2</a:t>
            </a:r>
            <a:r>
              <a:rPr lang="en-US" sz="2100" dirty="0" smtClean="0">
                <a:latin typeface="Arial" charset="0"/>
                <a:cs typeface="Arial" charset="0"/>
              </a:rPr>
              <a:t> and was not shot by player 1</a:t>
            </a:r>
            <a:endParaRPr lang="en-US" sz="2100" baseline="-25000" dirty="0">
              <a:latin typeface="Arial" charset="0"/>
              <a:cs typeface="Arial" charset="0"/>
            </a:endParaRPr>
          </a:p>
          <a:p>
            <a:pPr>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600" dirty="0" smtClean="0">
                <a:solidFill>
                  <a:srgbClr val="FF0000"/>
                </a:solidFill>
                <a:latin typeface="Arial" charset="0"/>
                <a:cs typeface="Arial" charset="0"/>
              </a:rPr>
              <a:t>BUT</a:t>
            </a:r>
            <a:r>
              <a:rPr lang="en-US" sz="2600" dirty="0" smtClean="0">
                <a:latin typeface="Arial" charset="0"/>
                <a:cs typeface="Arial" charset="0"/>
              </a:rPr>
              <a:t> when server checks all the timestamps it realizes the </a:t>
            </a:r>
            <a:r>
              <a:rPr lang="en-US" sz="2600" dirty="0" smtClean="0">
                <a:solidFill>
                  <a:srgbClr val="FF0000"/>
                </a:solidFill>
                <a:latin typeface="Arial" charset="0"/>
                <a:cs typeface="Arial" charset="0"/>
              </a:rPr>
              <a:t>discrepancy</a:t>
            </a:r>
            <a:r>
              <a:rPr lang="en-US" sz="2600" dirty="0" smtClean="0">
                <a:latin typeface="Arial" charset="0"/>
                <a:cs typeface="Arial" charset="0"/>
              </a:rPr>
              <a:t>. It uses </a:t>
            </a:r>
            <a:r>
              <a:rPr lang="en-US" sz="2600" dirty="0">
                <a:latin typeface="Arial" charset="0"/>
                <a:cs typeface="Arial" charset="0"/>
              </a:rPr>
              <a:t>the </a:t>
            </a:r>
            <a:r>
              <a:rPr lang="en-US" sz="2600" dirty="0">
                <a:solidFill>
                  <a:srgbClr val="0000FF"/>
                </a:solidFill>
                <a:latin typeface="Arial" charset="0"/>
                <a:cs typeface="Arial" charset="0"/>
              </a:rPr>
              <a:t>time warp</a:t>
            </a:r>
            <a:r>
              <a:rPr lang="en-US" sz="2600" dirty="0">
                <a:latin typeface="Arial" charset="0"/>
                <a:cs typeface="Arial" charset="0"/>
              </a:rPr>
              <a:t> technique and </a:t>
            </a:r>
            <a:r>
              <a:rPr lang="en-US" sz="2600" dirty="0">
                <a:solidFill>
                  <a:srgbClr val="0000FF"/>
                </a:solidFill>
                <a:latin typeface="Arial" charset="0"/>
                <a:cs typeface="Arial" charset="0"/>
              </a:rPr>
              <a:t>rolls back</a:t>
            </a:r>
            <a:r>
              <a:rPr lang="en-US" sz="2600" dirty="0">
                <a:solidFill>
                  <a:srgbClr val="FF0000"/>
                </a:solidFill>
                <a:latin typeface="Arial" charset="0"/>
                <a:cs typeface="Arial" charset="0"/>
              </a:rPr>
              <a:t> </a:t>
            </a:r>
            <a:r>
              <a:rPr lang="en-US" sz="2600" dirty="0">
                <a:latin typeface="Arial" charset="0"/>
                <a:cs typeface="Arial" charset="0"/>
              </a:rPr>
              <a:t>the events it </a:t>
            </a:r>
            <a:r>
              <a:rPr lang="en-US" sz="2600" dirty="0">
                <a:solidFill>
                  <a:srgbClr val="FF0000"/>
                </a:solidFill>
                <a:latin typeface="Arial" charset="0"/>
                <a:cs typeface="Arial" charset="0"/>
              </a:rPr>
              <a:t>had </a:t>
            </a:r>
            <a:r>
              <a:rPr lang="en-US" sz="2600" dirty="0" smtClean="0">
                <a:solidFill>
                  <a:srgbClr val="FF0000"/>
                </a:solidFill>
                <a:latin typeface="Arial" charset="0"/>
                <a:cs typeface="Arial" charset="0"/>
              </a:rPr>
              <a:t>processed</a:t>
            </a:r>
            <a:r>
              <a:rPr lang="en-US" sz="2600" dirty="0" smtClean="0">
                <a:latin typeface="Arial" charset="0"/>
                <a:cs typeface="Arial" charset="0"/>
              </a:rPr>
              <a:t>, i.e., </a:t>
            </a:r>
          </a:p>
          <a:p>
            <a:pPr lvl="1">
              <a:spcBef>
                <a:spcPts val="700"/>
              </a:spcBef>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100" dirty="0" smtClean="0">
                <a:latin typeface="Arial" charset="0"/>
                <a:cs typeface="Arial" charset="0"/>
              </a:rPr>
              <a:t>player 2 moved </a:t>
            </a:r>
            <a:r>
              <a:rPr lang="en-US" sz="2100" dirty="0">
                <a:latin typeface="Arial" charset="0"/>
                <a:cs typeface="Arial" charset="0"/>
              </a:rPr>
              <a:t>at  </a:t>
            </a:r>
            <a:r>
              <a:rPr lang="en-US" sz="2100" dirty="0" smtClean="0">
                <a:latin typeface="Arial" charset="0"/>
                <a:cs typeface="Arial" charset="0"/>
              </a:rPr>
              <a:t>t</a:t>
            </a:r>
            <a:r>
              <a:rPr lang="en-US" sz="2100" baseline="-25000" dirty="0" smtClean="0">
                <a:latin typeface="Arial" charset="0"/>
                <a:cs typeface="Arial" charset="0"/>
              </a:rPr>
              <a:t>2</a:t>
            </a:r>
            <a:r>
              <a:rPr lang="en-US" sz="2100" dirty="0" smtClean="0">
                <a:latin typeface="Arial" charset="0"/>
                <a:cs typeface="Arial" charset="0"/>
              </a:rPr>
              <a:t> and NOT dead </a:t>
            </a:r>
            <a:r>
              <a:rPr lang="en-US" sz="2100" dirty="0" smtClean="0">
                <a:solidFill>
                  <a:srgbClr val="FF0000"/>
                </a:solidFill>
                <a:latin typeface="Arial" charset="0"/>
                <a:cs typeface="Arial" charset="0"/>
              </a:rPr>
              <a:t>IS WRONG</a:t>
            </a:r>
            <a:endParaRPr lang="en-US" sz="2100" dirty="0">
              <a:solidFill>
                <a:srgbClr val="FF0000"/>
              </a:solidFill>
              <a:latin typeface="Arial" charset="0"/>
              <a:cs typeface="Arial" charset="0"/>
            </a:endParaRPr>
          </a:p>
          <a:p>
            <a:pPr lvl="1">
              <a:spcBef>
                <a:spcPts val="700"/>
              </a:spcBef>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100" dirty="0" smtClean="0">
                <a:latin typeface="Arial" charset="0"/>
                <a:cs typeface="Arial" charset="0"/>
              </a:rPr>
              <a:t>INSTEAD player 2 </a:t>
            </a:r>
            <a:r>
              <a:rPr lang="en-US" sz="2100" dirty="0" smtClean="0">
                <a:solidFill>
                  <a:srgbClr val="FF0000"/>
                </a:solidFill>
                <a:latin typeface="Arial" charset="0"/>
                <a:cs typeface="Arial" charset="0"/>
              </a:rPr>
              <a:t>DEAD</a:t>
            </a:r>
            <a:r>
              <a:rPr lang="en-US" sz="2100" dirty="0" smtClean="0">
                <a:latin typeface="Arial" charset="0"/>
                <a:cs typeface="Arial" charset="0"/>
              </a:rPr>
              <a:t> since player 1 acted earlier – i.e., at </a:t>
            </a:r>
            <a:r>
              <a:rPr lang="en-US" sz="2100" dirty="0">
                <a:latin typeface="Arial" charset="0"/>
                <a:cs typeface="Arial" charset="0"/>
              </a:rPr>
              <a:t>t</a:t>
            </a:r>
            <a:r>
              <a:rPr lang="en-US" sz="2100" baseline="-25000" dirty="0">
                <a:latin typeface="Arial" charset="0"/>
                <a:cs typeface="Arial" charset="0"/>
              </a:rPr>
              <a:t>0</a:t>
            </a:r>
            <a:endParaRPr lang="en-US" sz="2100" dirty="0">
              <a:latin typeface="Arial" charset="0"/>
              <a:cs typeface="Arial" charset="0"/>
            </a:endParaRPr>
          </a:p>
          <a:p>
            <a:pPr marL="342900" lvl="1" indent="-342900">
              <a:spcBef>
                <a:spcPts val="700"/>
              </a:spcBef>
              <a:buSzPct val="100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dirty="0">
                <a:latin typeface="Arial" charset="0"/>
                <a:cs typeface="Arial" charset="0"/>
              </a:rPr>
              <a:t>In this case, the server </a:t>
            </a:r>
            <a:r>
              <a:rPr lang="en-US" dirty="0" smtClean="0">
                <a:latin typeface="Arial" charset="0"/>
                <a:cs typeface="Arial" charset="0"/>
              </a:rPr>
              <a:t>will determine </a:t>
            </a:r>
            <a:r>
              <a:rPr lang="en-US" dirty="0">
                <a:latin typeface="Arial" charset="0"/>
                <a:cs typeface="Arial" charset="0"/>
              </a:rPr>
              <a:t>that </a:t>
            </a:r>
            <a:r>
              <a:rPr lang="en-US" dirty="0" smtClean="0">
                <a:latin typeface="Arial" charset="0"/>
                <a:cs typeface="Arial" charset="0"/>
              </a:rPr>
              <a:t>the </a:t>
            </a:r>
            <a:r>
              <a:rPr lang="en-US" dirty="0">
                <a:latin typeface="Arial" charset="0"/>
                <a:cs typeface="Arial" charset="0"/>
              </a:rPr>
              <a:t>older </a:t>
            </a:r>
            <a:r>
              <a:rPr lang="en-US" dirty="0" smtClean="0">
                <a:latin typeface="Arial" charset="0"/>
                <a:cs typeface="Arial" charset="0"/>
              </a:rPr>
              <a:t>event (shooting by player 1) </a:t>
            </a:r>
            <a:r>
              <a:rPr lang="en-US" dirty="0">
                <a:latin typeface="Arial" charset="0"/>
                <a:cs typeface="Arial" charset="0"/>
              </a:rPr>
              <a:t>has a </a:t>
            </a:r>
            <a:r>
              <a:rPr lang="en-US" dirty="0">
                <a:solidFill>
                  <a:srgbClr val="FF0000"/>
                </a:solidFill>
                <a:latin typeface="Arial" charset="0"/>
                <a:cs typeface="Arial" charset="0"/>
              </a:rPr>
              <a:t>bearing</a:t>
            </a:r>
            <a:r>
              <a:rPr lang="en-US" dirty="0">
                <a:latin typeface="Arial" charset="0"/>
                <a:cs typeface="Arial" charset="0"/>
              </a:rPr>
              <a:t> on a</a:t>
            </a:r>
            <a:r>
              <a:rPr lang="en-US" dirty="0" smtClean="0">
                <a:latin typeface="Arial" charset="0"/>
                <a:cs typeface="Arial" charset="0"/>
              </a:rPr>
              <a:t> subsequent event (death of player 2. Server changes the </a:t>
            </a:r>
            <a:r>
              <a:rPr lang="en-US" dirty="0" smtClean="0">
                <a:solidFill>
                  <a:srgbClr val="FF0000"/>
                </a:solidFill>
                <a:latin typeface="Arial" charset="0"/>
                <a:cs typeface="Arial" charset="0"/>
              </a:rPr>
              <a:t>OUTCOME</a:t>
            </a:r>
            <a:r>
              <a:rPr lang="en-US" dirty="0" smtClean="0">
                <a:latin typeface="Arial" charset="0"/>
                <a:cs typeface="Arial" charset="0"/>
              </a:rPr>
              <a:t> </a:t>
            </a:r>
            <a:r>
              <a:rPr lang="en-US" dirty="0">
                <a:latin typeface="Arial" charset="0"/>
                <a:cs typeface="Arial" charset="0"/>
              </a:rPr>
              <a:t>to make the global </a:t>
            </a:r>
            <a:r>
              <a:rPr lang="en-US" dirty="0" smtClean="0">
                <a:latin typeface="Arial" charset="0"/>
                <a:cs typeface="Arial" charset="0"/>
              </a:rPr>
              <a:t>game </a:t>
            </a:r>
            <a:r>
              <a:rPr lang="en-US" dirty="0">
                <a:latin typeface="Arial" charset="0"/>
                <a:cs typeface="Arial" charset="0"/>
              </a:rPr>
              <a:t>state </a:t>
            </a:r>
            <a:r>
              <a:rPr lang="en-US" dirty="0" smtClean="0">
                <a:latin typeface="Arial" charset="0"/>
                <a:cs typeface="Arial" charset="0"/>
              </a:rPr>
              <a:t>consistent/accurate -&gt; server will determine that player 1 hit </a:t>
            </a:r>
            <a:r>
              <a:rPr lang="en-US" dirty="0">
                <a:latin typeface="Arial" charset="0"/>
                <a:cs typeface="Arial" charset="0"/>
              </a:rPr>
              <a:t>and killed </a:t>
            </a:r>
            <a:r>
              <a:rPr lang="en-US" dirty="0" smtClean="0">
                <a:latin typeface="Arial" charset="0"/>
                <a:cs typeface="Arial" charset="0"/>
              </a:rPr>
              <a:t>player 2, as the opponent’s </a:t>
            </a:r>
            <a:r>
              <a:rPr lang="en-US" dirty="0">
                <a:latin typeface="Arial" charset="0"/>
                <a:cs typeface="Arial" charset="0"/>
              </a:rPr>
              <a:t>movement at time </a:t>
            </a:r>
            <a:r>
              <a:rPr lang="en-US" dirty="0" smtClean="0">
                <a:latin typeface="Arial" charset="0"/>
                <a:cs typeface="Arial" charset="0"/>
              </a:rPr>
              <a:t>t</a:t>
            </a:r>
            <a:r>
              <a:rPr lang="en-US" baseline="-25000" dirty="0" smtClean="0">
                <a:latin typeface="Arial" charset="0"/>
                <a:cs typeface="Arial" charset="0"/>
              </a:rPr>
              <a:t>1</a:t>
            </a:r>
            <a:r>
              <a:rPr lang="en-US" dirty="0" smtClean="0">
                <a:latin typeface="Arial" charset="0"/>
                <a:cs typeface="Arial" charset="0"/>
              </a:rPr>
              <a:t> </a:t>
            </a:r>
            <a:r>
              <a:rPr lang="en-US" dirty="0">
                <a:latin typeface="Arial" charset="0"/>
                <a:cs typeface="Arial" charset="0"/>
              </a:rPr>
              <a:t>was </a:t>
            </a:r>
            <a:r>
              <a:rPr lang="en-US" dirty="0" smtClean="0">
                <a:latin typeface="Arial" charset="0"/>
                <a:cs typeface="Arial" charset="0"/>
              </a:rPr>
              <a:t>invalid since it occurred after t</a:t>
            </a:r>
            <a:r>
              <a:rPr lang="en-US" baseline="-25000" dirty="0" smtClean="0">
                <a:latin typeface="Arial" charset="0"/>
                <a:cs typeface="Arial" charset="0"/>
              </a:rPr>
              <a:t>0</a:t>
            </a:r>
            <a:r>
              <a:rPr lang="en-US" dirty="0" smtClean="0">
                <a:latin typeface="Arial" charset="0"/>
                <a:cs typeface="Arial" charset="0"/>
              </a:rPr>
              <a:t> even though it was received at time t</a:t>
            </a:r>
            <a:r>
              <a:rPr lang="en-US" baseline="-25000" dirty="0" smtClean="0">
                <a:latin typeface="Arial" charset="0"/>
                <a:cs typeface="Arial" charset="0"/>
              </a:rPr>
              <a:t>2</a:t>
            </a:r>
            <a:r>
              <a:rPr lang="en-US" dirty="0" smtClean="0">
                <a:latin typeface="Arial" charset="0"/>
                <a:cs typeface="Arial" charset="0"/>
              </a:rPr>
              <a:t> which was before time t</a:t>
            </a:r>
            <a:r>
              <a:rPr lang="en-US" baseline="-25000" dirty="0" smtClean="0">
                <a:latin typeface="Arial" charset="0"/>
                <a:cs typeface="Arial" charset="0"/>
              </a:rPr>
              <a:t>3</a:t>
            </a:r>
            <a:endParaRPr lang="en-US" baseline="-25000" dirty="0">
              <a:latin typeface="Arial" charset="0"/>
              <a:cs typeface="Arial" charset="0"/>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Grp="1" noChangeArrowheads="1"/>
          </p:cNvSpPr>
          <p:nvPr>
            <p:ph type="title" idx="4294967295"/>
          </p:nvPr>
        </p:nvSpPr>
        <p:spPr>
          <a:xfrm>
            <a:off x="457200" y="115888"/>
            <a:ext cx="8229600" cy="792162"/>
          </a:xfrm>
        </p:spPr>
        <p:txBody>
          <a:bodyPr anchor="t"/>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3366FF"/>
                </a:solidFill>
                <a:latin typeface="Arial" charset="0"/>
                <a:ea typeface="ＭＳ Ｐゴシック" charset="0"/>
                <a:cs typeface="Arial" charset="0"/>
              </a:rPr>
              <a:t>Time Warp Cont’d</a:t>
            </a:r>
          </a:p>
        </p:txBody>
      </p:sp>
      <p:sp>
        <p:nvSpPr>
          <p:cNvPr id="45058" name="Rectangle 2"/>
          <p:cNvSpPr>
            <a:spLocks noGrp="1" noChangeArrowheads="1"/>
          </p:cNvSpPr>
          <p:nvPr>
            <p:ph type="body" idx="4294967295"/>
          </p:nvPr>
        </p:nvSpPr>
        <p:spPr>
          <a:xfrm>
            <a:off x="179388" y="1268413"/>
            <a:ext cx="4011612" cy="5400675"/>
          </a:xfrm>
        </p:spPr>
        <p:txBody>
          <a:bodyPr/>
          <a:lstStyle/>
          <a:p>
            <a:pPr algn="just">
              <a:buClr>
                <a:srgbClr val="3366FF"/>
              </a:buClr>
              <a:buSzPct val="100000"/>
              <a:buFont typeface="Wingdings" charset="0"/>
              <a:buChar char="§"/>
              <a:tabLst>
                <a:tab pos="723900" algn="l"/>
                <a:tab pos="1447800" algn="l"/>
                <a:tab pos="2171700" algn="l"/>
                <a:tab pos="2895600" algn="l"/>
              </a:tabLst>
            </a:pPr>
            <a:r>
              <a:rPr lang="en-US" sz="1600">
                <a:latin typeface="Arial" charset="0"/>
                <a:ea typeface="ＭＳ Ｐゴシック" charset="0"/>
                <a:cs typeface="Arial" charset="0"/>
              </a:rPr>
              <a:t>Figure shows a screenshot of a Half Life 2 server.  </a:t>
            </a:r>
          </a:p>
          <a:p>
            <a:pPr algn="just">
              <a:buClr>
                <a:srgbClr val="3366FF"/>
              </a:buClr>
              <a:buSzPct val="100000"/>
              <a:buFont typeface="Wingdings" charset="0"/>
              <a:buChar char="§"/>
              <a:tabLst>
                <a:tab pos="723900" algn="l"/>
                <a:tab pos="1447800" algn="l"/>
                <a:tab pos="2171700" algn="l"/>
                <a:tab pos="2895600" algn="l"/>
              </a:tabLst>
            </a:pPr>
            <a:r>
              <a:rPr lang="en-US" sz="1600">
                <a:latin typeface="Arial" charset="0"/>
                <a:ea typeface="ＭＳ Ｐゴシック" charset="0"/>
                <a:cs typeface="Arial" charset="0"/>
              </a:rPr>
              <a:t>Round-trip latency to the client - 200 ms, meaning the user’s commands are executed 100 ms before the screenshot.</a:t>
            </a:r>
          </a:p>
          <a:p>
            <a:pPr algn="just">
              <a:buClr>
                <a:srgbClr val="3366FF"/>
              </a:buClr>
              <a:buSzPct val="100000"/>
              <a:buFont typeface="Wingdings" charset="0"/>
              <a:buChar char="§"/>
              <a:tabLst>
                <a:tab pos="723900" algn="l"/>
                <a:tab pos="1447800" algn="l"/>
                <a:tab pos="2171700" algn="l"/>
                <a:tab pos="2895600" algn="l"/>
              </a:tabLst>
            </a:pPr>
            <a:r>
              <a:rPr lang="en-US" sz="1600" b="1">
                <a:solidFill>
                  <a:srgbClr val="FF0000"/>
                </a:solidFill>
                <a:latin typeface="Arial" charset="0"/>
                <a:ea typeface="ＭＳ Ｐゴシック" charset="0"/>
                <a:cs typeface="Arial" charset="0"/>
              </a:rPr>
              <a:t>Red boxes</a:t>
            </a:r>
            <a:r>
              <a:rPr lang="en-US" sz="1600">
                <a:latin typeface="Arial" charset="0"/>
                <a:ea typeface="ＭＳ Ｐゴシック" charset="0"/>
                <a:cs typeface="Arial" charset="0"/>
              </a:rPr>
              <a:t> show the target position on the client where it was 100 ms ago. </a:t>
            </a:r>
          </a:p>
          <a:p>
            <a:pPr algn="just">
              <a:buClr>
                <a:srgbClr val="3366FF"/>
              </a:buClr>
              <a:buSzPct val="100000"/>
              <a:buFont typeface="Wingdings" charset="0"/>
              <a:buChar char="§"/>
              <a:tabLst>
                <a:tab pos="723900" algn="l"/>
                <a:tab pos="1447800" algn="l"/>
                <a:tab pos="2171700" algn="l"/>
                <a:tab pos="2895600" algn="l"/>
              </a:tabLst>
            </a:pPr>
            <a:r>
              <a:rPr lang="en-US" sz="1600">
                <a:latin typeface="Arial" charset="0"/>
                <a:ea typeface="ＭＳ Ｐゴシック" charset="0"/>
                <a:cs typeface="Arial" charset="0"/>
              </a:rPr>
              <a:t>Since then, the target moved to the left while the user’s command was travelling over the network to the server. </a:t>
            </a:r>
            <a:r>
              <a:rPr lang="en-US" sz="1600" b="1">
                <a:latin typeface="Arial" charset="0"/>
                <a:ea typeface="ＭＳ Ｐゴシック" charset="0"/>
                <a:cs typeface="Arial" charset="0"/>
              </a:rPr>
              <a:t>Actual soldier graphic</a:t>
            </a:r>
            <a:r>
              <a:rPr lang="en-US" sz="1600">
                <a:latin typeface="Arial" charset="0"/>
                <a:ea typeface="ＭＳ Ｐゴシック" charset="0"/>
                <a:cs typeface="Arial" charset="0"/>
              </a:rPr>
              <a:t>.</a:t>
            </a:r>
          </a:p>
          <a:p>
            <a:pPr algn="just">
              <a:buClr>
                <a:srgbClr val="3366FF"/>
              </a:buClr>
              <a:buSzPct val="100000"/>
              <a:buFont typeface="Wingdings" charset="0"/>
              <a:buChar char="§"/>
              <a:tabLst>
                <a:tab pos="723900" algn="l"/>
                <a:tab pos="1447800" algn="l"/>
                <a:tab pos="2171700" algn="l"/>
                <a:tab pos="2895600" algn="l"/>
              </a:tabLst>
            </a:pPr>
            <a:r>
              <a:rPr lang="en-US" sz="1600">
                <a:latin typeface="Arial" charset="0"/>
                <a:ea typeface="ＭＳ Ｐゴシック" charset="0"/>
                <a:cs typeface="Arial" charset="0"/>
              </a:rPr>
              <a:t>When the user command arrives at the server, the server rolls back time (time warp) to put the target in the position it was at the time the user made the shot, indicated by the </a:t>
            </a:r>
            <a:r>
              <a:rPr lang="en-US" sz="1600" b="1">
                <a:solidFill>
                  <a:srgbClr val="000090"/>
                </a:solidFill>
                <a:latin typeface="Arial" charset="0"/>
                <a:ea typeface="ＭＳ Ｐゴシック" charset="0"/>
                <a:cs typeface="Arial" charset="0"/>
              </a:rPr>
              <a:t>blue boxes</a:t>
            </a:r>
            <a:r>
              <a:rPr lang="en-US" sz="1600">
                <a:latin typeface="Arial" charset="0"/>
                <a:ea typeface="ＭＳ Ｐゴシック" charset="0"/>
                <a:cs typeface="Arial" charset="0"/>
              </a:rPr>
              <a:t>. </a:t>
            </a:r>
          </a:p>
          <a:p>
            <a:pPr algn="just">
              <a:buClr>
                <a:srgbClr val="3366FF"/>
              </a:buClr>
              <a:buSzPct val="100000"/>
              <a:buFont typeface="Wingdings" charset="0"/>
              <a:buChar char="§"/>
              <a:tabLst>
                <a:tab pos="723900" algn="l"/>
                <a:tab pos="1447800" algn="l"/>
                <a:tab pos="2171700" algn="l"/>
                <a:tab pos="2895600" algn="l"/>
              </a:tabLst>
            </a:pPr>
            <a:r>
              <a:rPr lang="en-US" sz="1600">
                <a:latin typeface="Arial" charset="0"/>
                <a:ea typeface="ＭＳ Ｐゴシック" charset="0"/>
                <a:cs typeface="Arial" charset="0"/>
              </a:rPr>
              <a:t>The server determines there was a </a:t>
            </a:r>
            <a:r>
              <a:rPr lang="en-US" sz="1600">
                <a:solidFill>
                  <a:srgbClr val="FF0000"/>
                </a:solidFill>
                <a:latin typeface="Arial" charset="0"/>
                <a:ea typeface="ＭＳ Ｐゴシック" charset="0"/>
                <a:cs typeface="Arial" charset="0"/>
              </a:rPr>
              <a:t>hit </a:t>
            </a:r>
            <a:r>
              <a:rPr lang="en-US" sz="1600">
                <a:latin typeface="Arial" charset="0"/>
                <a:ea typeface="ＭＳ Ｐゴシック" charset="0"/>
                <a:cs typeface="Arial" charset="0"/>
              </a:rPr>
              <a:t>(the clients see blood from the wounds).</a:t>
            </a:r>
          </a:p>
        </p:txBody>
      </p:sp>
      <p:pic>
        <p:nvPicPr>
          <p:cNvPr id="45059"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35463" y="2287588"/>
            <a:ext cx="4224337"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bookslides">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bookslides.pot</Template>
  <TotalTime>37416</TotalTime>
  <Words>2013</Words>
  <Application>Microsoft Macintosh PowerPoint</Application>
  <PresentationFormat>On-screen Show (4:3)</PresentationFormat>
  <Paragraphs>227</Paragraphs>
  <Slides>31</Slides>
  <Notes>12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bookslides</vt:lpstr>
      <vt:lpstr>Time Manipulation</vt:lpstr>
      <vt:lpstr>Time Manipulation </vt:lpstr>
      <vt:lpstr>Play Out Delay in Multi Media</vt:lpstr>
      <vt:lpstr>Time Delay C/S Model – S Side</vt:lpstr>
      <vt:lpstr>Time Delay C/S Model – C Side</vt:lpstr>
      <vt:lpstr>In P2P: Bucket Synchronization</vt:lpstr>
      <vt:lpstr>Impact of Time Delay/Play out Delay</vt:lpstr>
      <vt:lpstr>Time Warp or Roll Back</vt:lpstr>
      <vt:lpstr>Time Warp Cont’d</vt:lpstr>
      <vt:lpstr>Time Warp Shortcomings  </vt:lpstr>
      <vt:lpstr>Time Warp contd</vt:lpstr>
      <vt:lpstr>INTERPOLATION, PLAYOUT DELAYS AND LOCAL LAG</vt:lpstr>
      <vt:lpstr>Interpolation</vt:lpstr>
      <vt:lpstr>One Frame Delay and Interpolation</vt:lpstr>
      <vt:lpstr>Two Frame Delay and Interpolation</vt:lpstr>
      <vt:lpstr>Non-Linear Interpolation</vt:lpstr>
      <vt:lpstr>Two frame Delay and Non-Linear Interpolation</vt:lpstr>
      <vt:lpstr>Accommodating for Furthest Client - Playout Delay</vt:lpstr>
      <vt:lpstr>PERCEPTION FILTERS</vt:lpstr>
      <vt:lpstr>Local Perception and Playout Delay</vt:lpstr>
      <vt:lpstr>Perception Filters</vt:lpstr>
      <vt:lpstr>Using P2P Pong as an example</vt:lpstr>
      <vt:lpstr>PowerPoint Presentation</vt:lpstr>
      <vt:lpstr>PowerPoint Presentation</vt:lpstr>
      <vt:lpstr>Velocity of Ball on Client A</vt:lpstr>
      <vt:lpstr>Velocity of Ball on Client B</vt:lpstr>
      <vt:lpstr>PowerPoint Presentation</vt:lpstr>
      <vt:lpstr>PowerPoint Presentation</vt:lpstr>
      <vt:lpstr>PowerPoint Presentation</vt:lpstr>
      <vt:lpstr>Latency Compensation and Cheating</vt:lpstr>
      <vt:lpstr>Latency Compensation and Cheating (Cont.)</vt:lpstr>
    </vt:vector>
  </TitlesOfParts>
  <Company>UCL Computer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Anthony</dc:creator>
  <cp:lastModifiedBy>Magda El Zarki</cp:lastModifiedBy>
  <cp:revision>62</cp:revision>
  <dcterms:created xsi:type="dcterms:W3CDTF">2010-07-25T22:22:39Z</dcterms:created>
  <dcterms:modified xsi:type="dcterms:W3CDTF">2016-01-05T07:17:22Z</dcterms:modified>
</cp:coreProperties>
</file>