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5" r:id="rId4"/>
    <p:sldId id="266" r:id="rId5"/>
    <p:sldId id="258" r:id="rId6"/>
    <p:sldId id="277" r:id="rId7"/>
    <p:sldId id="278" r:id="rId8"/>
    <p:sldId id="259" r:id="rId9"/>
    <p:sldId id="260" r:id="rId10"/>
    <p:sldId id="267" r:id="rId11"/>
    <p:sldId id="268" r:id="rId12"/>
    <p:sldId id="269" r:id="rId13"/>
    <p:sldId id="271" r:id="rId14"/>
    <p:sldId id="270" r:id="rId15"/>
    <p:sldId id="261" r:id="rId16"/>
    <p:sldId id="262" r:id="rId17"/>
    <p:sldId id="263" r:id="rId18"/>
    <p:sldId id="264" r:id="rId19"/>
    <p:sldId id="275" r:id="rId20"/>
    <p:sldId id="273" r:id="rId21"/>
    <p:sldId id="272" r:id="rId22"/>
    <p:sldId id="274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/>
    <p:restoredTop sz="94300"/>
  </p:normalViewPr>
  <p:slideViewPr>
    <p:cSldViewPr snapToGrid="0" snapToObjects="1">
      <p:cViewPr>
        <p:scale>
          <a:sx n="74" d="100"/>
          <a:sy n="74" d="100"/>
        </p:scale>
        <p:origin x="12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9D7E7-DA0F-C74A-ADDE-9A0710685E78}" type="datetimeFigureOut">
              <a:rPr lang="en-US" smtClean="0"/>
              <a:t>4/5/16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7AB18-B1E3-1447-A082-B95013562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2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7AB18-B1E3-1447-A082-B950135621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72439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61090" y="5024965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24" y="4508884"/>
            <a:ext cx="1674208" cy="7405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2350" y="1901667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100" y="733137"/>
            <a:ext cx="7929149" cy="97489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922526"/>
            <a:ext cx="9601196" cy="404647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4/5/16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73" y="649789"/>
            <a:ext cx="1306319" cy="1231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hcTa7ejN4g" TargetMode="External"/><Relationship Id="rId4" Type="http://schemas.openxmlformats.org/officeDocument/2006/relationships/hyperlink" Target="https://vimeo.com/160777877" TargetMode="External"/><Relationship Id="rId5" Type="http://schemas.openxmlformats.org/officeDocument/2006/relationships/hyperlink" Target="../../../../../Desktop/Sankofa.app" TargetMode="External"/><Relationship Id="rId6" Type="http://schemas.openxmlformats.org/officeDocument/2006/relationships/hyperlink" Target="http://ivecg.uci.edu/west-africa-history-culture/" TargetMode="External"/><Relationship Id="rId7" Type="http://schemas.openxmlformats.org/officeDocument/2006/relationships/hyperlink" Target="mailto:elzarki@uci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../../../../../Desktop/Sankofa_Demo.mp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2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3500" y="1871131"/>
            <a:ext cx="5634567" cy="1515533"/>
          </a:xfrm>
        </p:spPr>
        <p:txBody>
          <a:bodyPr/>
          <a:lstStyle/>
          <a:p>
            <a:r>
              <a:rPr lang="en-US" sz="4400" dirty="0" err="1" smtClean="0"/>
              <a:t>Sankofa</a:t>
            </a:r>
            <a:r>
              <a:rPr lang="en-US" sz="4400" dirty="0" smtClean="0"/>
              <a:t> – An </a:t>
            </a:r>
            <a:r>
              <a:rPr lang="en-US" sz="4400" dirty="0" err="1" smtClean="0"/>
              <a:t>Edugame</a:t>
            </a:r>
            <a:r>
              <a:rPr lang="en-US" sz="4400" dirty="0" smtClean="0"/>
              <a:t> on West African Culture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Project Leads: Magda El </a:t>
            </a:r>
            <a:r>
              <a:rPr lang="en-US" dirty="0" err="1" smtClean="0"/>
              <a:t>Zarki</a:t>
            </a:r>
            <a:r>
              <a:rPr lang="en-US" dirty="0" smtClean="0"/>
              <a:t> and Pat Seed</a:t>
            </a:r>
          </a:p>
          <a:p>
            <a:r>
              <a:rPr lang="en-US" dirty="0" smtClean="0"/>
              <a:t>University of Ca, Irvine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81" y="2013387"/>
            <a:ext cx="1306319" cy="123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3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100" y="733138"/>
            <a:ext cx="7929149" cy="6125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Village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80" y="1345722"/>
            <a:ext cx="7842075" cy="4744049"/>
          </a:xfrm>
        </p:spPr>
      </p:pic>
      <p:sp>
        <p:nvSpPr>
          <p:cNvPr id="12" name="Action Button: Custom 11">
            <a:hlinkClick r:id="rId3" action="ppaction://hlinksldjump" highlightClick="1"/>
          </p:cNvPr>
          <p:cNvSpPr/>
          <p:nvPr/>
        </p:nvSpPr>
        <p:spPr>
          <a:xfrm>
            <a:off x="845389" y="5657376"/>
            <a:ext cx="1449238" cy="361831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080804" y="5605139"/>
            <a:ext cx="978408" cy="484632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7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100" y="733138"/>
            <a:ext cx="7929149" cy="509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 Place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97" y="1348271"/>
            <a:ext cx="7484318" cy="4793257"/>
          </a:xfrm>
        </p:spPr>
      </p:pic>
      <p:grpSp>
        <p:nvGrpSpPr>
          <p:cNvPr id="5" name="Group 4"/>
          <p:cNvGrpSpPr/>
          <p:nvPr/>
        </p:nvGrpSpPr>
        <p:grpSpPr>
          <a:xfrm>
            <a:off x="828136" y="5675703"/>
            <a:ext cx="1449238" cy="484632"/>
            <a:chOff x="828136" y="5675703"/>
            <a:chExt cx="1449238" cy="484632"/>
          </a:xfrm>
        </p:grpSpPr>
        <p:sp>
          <p:nvSpPr>
            <p:cNvPr id="6" name="Action Button: Custom 5">
              <a:hlinkClick r:id="rId3" action="ppaction://hlinksldjump" highlightClick="1"/>
            </p:cNvPr>
            <p:cNvSpPr/>
            <p:nvPr/>
          </p:nvSpPr>
          <p:spPr>
            <a:xfrm>
              <a:off x="828136" y="5727940"/>
              <a:ext cx="1449238" cy="361831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Arrow 6"/>
            <p:cNvSpPr/>
            <p:nvPr/>
          </p:nvSpPr>
          <p:spPr>
            <a:xfrm>
              <a:off x="1063551" y="5675703"/>
              <a:ext cx="978408" cy="484632"/>
            </a:xfrm>
            <a:prstGeom prst="leftArrow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574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100" y="733137"/>
            <a:ext cx="7929149" cy="474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32" y="1344818"/>
            <a:ext cx="6556076" cy="48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Anansem</a:t>
            </a:r>
            <a:endParaRPr lang="en-US" dirty="0" smtClean="0"/>
          </a:p>
          <a:p>
            <a:r>
              <a:rPr lang="en-US" dirty="0" smtClean="0"/>
              <a:t>Healer</a:t>
            </a:r>
          </a:p>
          <a:p>
            <a:r>
              <a:rPr lang="en-US" dirty="0" smtClean="0"/>
              <a:t>Drummer</a:t>
            </a:r>
          </a:p>
          <a:p>
            <a:r>
              <a:rPr lang="en-US" dirty="0" smtClean="0"/>
              <a:t>Woodcutter</a:t>
            </a:r>
          </a:p>
          <a:p>
            <a:r>
              <a:rPr lang="en-US" dirty="0" smtClean="0"/>
              <a:t>Herder</a:t>
            </a:r>
          </a:p>
          <a:p>
            <a:r>
              <a:rPr lang="en-US" dirty="0" smtClean="0"/>
              <a:t>Weaver</a:t>
            </a:r>
          </a:p>
          <a:p>
            <a:r>
              <a:rPr lang="is-IS" dirty="0" smtClean="0"/>
              <a:t>…......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100" y="733138"/>
            <a:ext cx="7929149" cy="871376"/>
          </a:xfrm>
        </p:spPr>
        <p:txBody>
          <a:bodyPr/>
          <a:lstStyle/>
          <a:p>
            <a:r>
              <a:rPr lang="en-US" dirty="0" smtClean="0"/>
              <a:t>People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7" y="2233613"/>
            <a:ext cx="5373769" cy="37353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7" y="2233613"/>
            <a:ext cx="4999125" cy="373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game is designed in </a:t>
            </a:r>
            <a:r>
              <a:rPr lang="en-US" dirty="0"/>
              <a:t>a </a:t>
            </a:r>
            <a:r>
              <a:rPr lang="en-US" b="1" i="1" dirty="0">
                <a:solidFill>
                  <a:schemeClr val="accent5"/>
                </a:solidFill>
              </a:rPr>
              <a:t>modular fashion </a:t>
            </a:r>
            <a:r>
              <a:rPr lang="en-US" dirty="0"/>
              <a:t>that allows it to be deconstructed into individual learning modules that can be used by educators to create short targeted classroom lessons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Game assets such as </a:t>
            </a:r>
            <a:r>
              <a:rPr lang="en-US" b="1" i="1" dirty="0" smtClean="0">
                <a:solidFill>
                  <a:schemeClr val="accent5"/>
                </a:solidFill>
              </a:rPr>
              <a:t>2D art and environments </a:t>
            </a:r>
            <a:r>
              <a:rPr lang="en-US" dirty="0" smtClean="0"/>
              <a:t>will be made available for lesson construction.</a:t>
            </a:r>
          </a:p>
          <a:p>
            <a:r>
              <a:rPr lang="en-US" dirty="0" smtClean="0"/>
              <a:t>Game and all </a:t>
            </a:r>
            <a:r>
              <a:rPr lang="en-US" b="1" i="1" dirty="0" smtClean="0">
                <a:solidFill>
                  <a:schemeClr val="accent5"/>
                </a:solidFill>
              </a:rPr>
              <a:t>teaching materials </a:t>
            </a:r>
            <a:r>
              <a:rPr lang="en-US" dirty="0" smtClean="0"/>
              <a:t>and developed lessons will be hosted on a website.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56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Module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</a:t>
            </a:r>
            <a:r>
              <a:rPr lang="en-US" dirty="0" smtClean="0"/>
              <a:t>pening scene: </a:t>
            </a:r>
            <a:r>
              <a:rPr lang="en-US" b="1" i="1" dirty="0" smtClean="0">
                <a:solidFill>
                  <a:schemeClr val="accent5"/>
                </a:solidFill>
              </a:rPr>
              <a:t>a map</a:t>
            </a:r>
            <a:r>
              <a:rPr lang="en-US" dirty="0" smtClean="0"/>
              <a:t>, </a:t>
            </a:r>
            <a:r>
              <a:rPr lang="en-US" dirty="0"/>
              <a:t>given to the child by the father, can be used to create a geography learning module.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example, a </a:t>
            </a:r>
            <a:r>
              <a:rPr lang="en-US" b="1" i="1" dirty="0">
                <a:solidFill>
                  <a:schemeClr val="accent5"/>
                </a:solidFill>
              </a:rPr>
              <a:t>puzzle game</a:t>
            </a:r>
            <a:r>
              <a:rPr lang="en-US" dirty="0"/>
              <a:t>, where the map is an outline of the African continent and the pieces are the African countries</a:t>
            </a:r>
            <a:r>
              <a:rPr lang="en-US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school child could be asked to solve the puzzle and then identify geographic features such as desserts, rivers, mountain ranges, etc</a:t>
            </a:r>
            <a:r>
              <a:rPr lang="en-US" dirty="0" smtClean="0"/>
              <a:t>..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zoomed in map of West </a:t>
            </a:r>
            <a:r>
              <a:rPr lang="en-US" dirty="0"/>
              <a:t>Africa, can be used to identify the countries, their major cities, and other aspects of the </a:t>
            </a:r>
            <a:r>
              <a:rPr lang="en-US" dirty="0" smtClean="0"/>
              <a:t>region.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0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Module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Marketplace: </a:t>
            </a:r>
            <a:r>
              <a:rPr lang="en-US" dirty="0" smtClean="0"/>
              <a:t>player interacts </a:t>
            </a:r>
            <a:r>
              <a:rPr lang="en-US" dirty="0"/>
              <a:t>with those who work or trade </a:t>
            </a:r>
            <a:r>
              <a:rPr lang="en-US" dirty="0" smtClean="0"/>
              <a:t>there. A lesson on the societal aspects of the Akan: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b="1" i="1" dirty="0" smtClean="0">
                <a:solidFill>
                  <a:schemeClr val="accent5"/>
                </a:solidFill>
              </a:rPr>
              <a:t>woodcutter</a:t>
            </a:r>
            <a:r>
              <a:rPr lang="en-US" dirty="0" smtClean="0"/>
              <a:t> can </a:t>
            </a:r>
            <a:r>
              <a:rPr lang="en-US" dirty="0"/>
              <a:t>show the player how to spell his/her name in </a:t>
            </a:r>
            <a:r>
              <a:rPr lang="en-US" dirty="0" err="1"/>
              <a:t>adrinka</a:t>
            </a:r>
            <a:r>
              <a:rPr lang="en-US" dirty="0"/>
              <a:t> symbols with the wooden stamps of Akan symbols he has carved.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he student will then be asked </a:t>
            </a:r>
            <a:r>
              <a:rPr lang="en-US" dirty="0"/>
              <a:t>to craft their name by choosing from options to select their day, birth order, and location of birth, and other characteristics included in naming in Akan </a:t>
            </a:r>
            <a:r>
              <a:rPr lang="en-US" dirty="0" smtClean="0"/>
              <a:t>culture.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3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Module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other possible settings:</a:t>
            </a:r>
          </a:p>
          <a:p>
            <a:r>
              <a:rPr lang="en-US" b="1" i="1" dirty="0" smtClean="0">
                <a:solidFill>
                  <a:schemeClr val="accent5"/>
                </a:solidFill>
              </a:rPr>
              <a:t>Drummers</a:t>
            </a:r>
            <a:r>
              <a:rPr lang="en-US" dirty="0" smtClean="0"/>
              <a:t> </a:t>
            </a:r>
            <a:r>
              <a:rPr lang="en-US" dirty="0"/>
              <a:t>in the marketplace will show different rhythms, encouraging the player to play along to match them in fun </a:t>
            </a:r>
            <a:r>
              <a:rPr lang="en-US" dirty="0" smtClean="0"/>
              <a:t>mini-games. </a:t>
            </a:r>
          </a:p>
          <a:p>
            <a:r>
              <a:rPr lang="en-US" b="1" i="1" dirty="0">
                <a:solidFill>
                  <a:schemeClr val="accent5"/>
                </a:solidFill>
              </a:rPr>
              <a:t>W</a:t>
            </a:r>
            <a:r>
              <a:rPr lang="en-US" b="1" i="1" dirty="0" smtClean="0">
                <a:solidFill>
                  <a:schemeClr val="accent5"/>
                </a:solidFill>
              </a:rPr>
              <a:t>eaver</a:t>
            </a:r>
            <a:r>
              <a:rPr lang="en-US" dirty="0" smtClean="0"/>
              <a:t> </a:t>
            </a:r>
            <a:r>
              <a:rPr lang="en-US" dirty="0"/>
              <a:t>can show how a </a:t>
            </a:r>
            <a:r>
              <a:rPr lang="en-US" dirty="0" err="1"/>
              <a:t>kente</a:t>
            </a:r>
            <a:r>
              <a:rPr lang="en-US" dirty="0"/>
              <a:t> cloth tells a story, and help the player to understand the meanings of colors, shapes, and patterns in order to create an in-game </a:t>
            </a:r>
            <a:r>
              <a:rPr lang="en-US" dirty="0" err="1"/>
              <a:t>kente</a:t>
            </a:r>
            <a:r>
              <a:rPr lang="en-US" dirty="0"/>
              <a:t> cloth to tell a story of their very </a:t>
            </a:r>
            <a:r>
              <a:rPr lang="en-US" dirty="0" smtClean="0"/>
              <a:t>own.</a:t>
            </a:r>
          </a:p>
          <a:p>
            <a:r>
              <a:rPr lang="en-US" dirty="0" smtClean="0"/>
              <a:t>The popular game of </a:t>
            </a:r>
            <a:r>
              <a:rPr lang="en-US" b="1" i="1" dirty="0" err="1" smtClean="0">
                <a:solidFill>
                  <a:schemeClr val="accent5"/>
                </a:solidFill>
              </a:rPr>
              <a:t>Oware</a:t>
            </a:r>
            <a:endParaRPr lang="en-US" b="1" i="1" dirty="0" smtClean="0">
              <a:solidFill>
                <a:schemeClr val="accent5"/>
              </a:solidFill>
            </a:endParaRPr>
          </a:p>
          <a:p>
            <a:r>
              <a:rPr lang="is-IS" dirty="0" smtClean="0"/>
              <a:t>…....... </a:t>
            </a:r>
            <a:r>
              <a:rPr lang="en-US" dirty="0"/>
              <a:t>a</a:t>
            </a:r>
            <a:r>
              <a:rPr lang="en-US" dirty="0" smtClean="0"/>
              <a:t>nd so 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27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100" y="733138"/>
            <a:ext cx="7929149" cy="54357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Oware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02" y="1466490"/>
            <a:ext cx="7514543" cy="4554269"/>
          </a:xfrm>
        </p:spPr>
      </p:pic>
    </p:spTree>
    <p:extLst>
      <p:ext uri="{BB962C8B-B14F-4D97-AF65-F5344CB8AC3E}">
        <p14:creationId xmlns:p14="http://schemas.microsoft.com/office/powerpoint/2010/main" val="20599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Sankofa</a:t>
            </a:r>
            <a:r>
              <a:rPr lang="en-US" dirty="0" smtClean="0"/>
              <a:t>: "go </a:t>
            </a:r>
            <a:r>
              <a:rPr lang="en-US" dirty="0"/>
              <a:t>back and seek it"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	An Akan </a:t>
            </a:r>
            <a:r>
              <a:rPr lang="en-US" dirty="0"/>
              <a:t>saying signifies that as one marches forward, the past must never be forgotten </a:t>
            </a:r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The game </a:t>
            </a:r>
            <a:r>
              <a:rPr lang="en-US" dirty="0" smtClean="0"/>
              <a:t>narrative is based </a:t>
            </a:r>
            <a:r>
              <a:rPr lang="en-US" dirty="0"/>
              <a:t>on West African tales, folklore and myths </a:t>
            </a:r>
            <a:r>
              <a:rPr lang="en-US" dirty="0" smtClean="0"/>
              <a:t>told via the well </a:t>
            </a:r>
            <a:r>
              <a:rPr lang="en-US" dirty="0"/>
              <a:t>known </a:t>
            </a:r>
            <a:r>
              <a:rPr lang="en-US" b="1" i="1" dirty="0" err="1">
                <a:solidFill>
                  <a:schemeClr val="accent5"/>
                </a:solidFill>
              </a:rPr>
              <a:t>Anansem</a:t>
            </a:r>
            <a:r>
              <a:rPr lang="en-US" dirty="0"/>
              <a:t> </a:t>
            </a:r>
            <a:r>
              <a:rPr lang="en-US" dirty="0" smtClean="0"/>
              <a:t>folktales – the legendary Spider and keeper of stories. </a:t>
            </a:r>
          </a:p>
          <a:p>
            <a:r>
              <a:rPr lang="en-US" dirty="0"/>
              <a:t>The game </a:t>
            </a:r>
            <a:r>
              <a:rPr lang="en-US" b="1" i="1" dirty="0">
                <a:solidFill>
                  <a:schemeClr val="accent5"/>
                </a:solidFill>
              </a:rPr>
              <a:t>retrieves</a:t>
            </a:r>
            <a:r>
              <a:rPr lang="en-US" dirty="0"/>
              <a:t> the history of the Akan people, their rich culture and daily life </a:t>
            </a:r>
            <a:r>
              <a:rPr lang="en-US" dirty="0" smtClean="0"/>
              <a:t>over the past 4 centuries.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733137"/>
            <a:ext cx="1306319" cy="1231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885537"/>
            <a:ext cx="1306319" cy="123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100" y="733138"/>
            <a:ext cx="7929149" cy="940388"/>
          </a:xfrm>
        </p:spPr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001328"/>
            <a:ext cx="9601196" cy="42269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Sankofa</a:t>
            </a:r>
            <a:r>
              <a:rPr lang="en-US" dirty="0"/>
              <a:t> team is currently led by two PIs at </a:t>
            </a:r>
            <a:r>
              <a:rPr lang="en-US" dirty="0" smtClean="0"/>
              <a:t>UCI: </a:t>
            </a:r>
          </a:p>
          <a:p>
            <a:r>
              <a:rPr lang="en-US" dirty="0" smtClean="0"/>
              <a:t>Professor </a:t>
            </a:r>
            <a:r>
              <a:rPr lang="en-US" dirty="0"/>
              <a:t>Magda El </a:t>
            </a:r>
            <a:r>
              <a:rPr lang="en-US" dirty="0" err="1"/>
              <a:t>Zarki</a:t>
            </a:r>
            <a:r>
              <a:rPr lang="en-US" dirty="0"/>
              <a:t>, from Dept. of Computer Science and </a:t>
            </a:r>
            <a:endParaRPr lang="en-US" dirty="0" smtClean="0"/>
          </a:p>
          <a:p>
            <a:r>
              <a:rPr lang="en-US" dirty="0" smtClean="0"/>
              <a:t>Professor </a:t>
            </a:r>
            <a:r>
              <a:rPr lang="en-US" dirty="0"/>
              <a:t>Pat Seed from Dept. </a:t>
            </a:r>
            <a:r>
              <a:rPr lang="en-US" dirty="0" smtClean="0"/>
              <a:t>­­</a:t>
            </a:r>
          </a:p>
          <a:p>
            <a:pPr marL="0" indent="0">
              <a:buNone/>
            </a:pPr>
            <a:r>
              <a:rPr lang="en-US" dirty="0" smtClean="0"/>
              <a:t>They </a:t>
            </a:r>
            <a:r>
              <a:rPr lang="en-US" dirty="0"/>
              <a:t>are joined </a:t>
            </a:r>
            <a:r>
              <a:rPr lang="en-US" dirty="0" smtClean="0"/>
              <a:t>by: </a:t>
            </a:r>
          </a:p>
          <a:p>
            <a:r>
              <a:rPr lang="en-US" dirty="0" smtClean="0"/>
              <a:t>Professor </a:t>
            </a:r>
            <a:r>
              <a:rPr lang="en-US" dirty="0"/>
              <a:t>Hilary Wilder, from Dept. of Educational Leadership &amp; Professional Studies at William Paterson University of New Jersey, and </a:t>
            </a:r>
            <a:endParaRPr lang="en-US" dirty="0" smtClean="0"/>
          </a:p>
          <a:p>
            <a:r>
              <a:rPr lang="en-US" dirty="0" smtClean="0"/>
              <a:t>Ms</a:t>
            </a:r>
            <a:r>
              <a:rPr lang="en-US" dirty="0"/>
              <a:t>. Elise Woodson, a retired teacher from the Los Angeles school district, and the current Education Curator at the Los Angeles based Californian African American Museum (CAAM). </a:t>
            </a:r>
            <a:endParaRPr lang="en-US" dirty="0" smtClean="0"/>
          </a:p>
          <a:p>
            <a:r>
              <a:rPr lang="en-US" dirty="0" smtClean="0"/>
              <a:t>Jessica </a:t>
            </a:r>
            <a:r>
              <a:rPr lang="en-US" dirty="0" err="1" smtClean="0"/>
              <a:t>Kernan</a:t>
            </a:r>
            <a:r>
              <a:rPr lang="en-US" dirty="0" smtClean="0"/>
              <a:t>, a game designer with a experience in the game industry, will lead the development team.</a:t>
            </a:r>
          </a:p>
          <a:p>
            <a:r>
              <a:rPr lang="en-US" dirty="0" smtClean="0"/>
              <a:t>And</a:t>
            </a:r>
            <a:r>
              <a:rPr lang="is-IS" dirty="0" smtClean="0"/>
              <a:t>…... Love to add you to this list! </a:t>
            </a:r>
            <a:r>
              <a:rPr lang="is-IS" dirty="0" smtClean="0">
                <a:sym typeface="Wingdings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power of </a:t>
            </a:r>
            <a:r>
              <a:rPr lang="en-US" dirty="0" smtClean="0"/>
              <a:t>games for engagement and participation </a:t>
            </a:r>
            <a:r>
              <a:rPr lang="en-US" dirty="0" smtClean="0"/>
              <a:t>is </a:t>
            </a:r>
            <a:r>
              <a:rPr lang="en-US" dirty="0"/>
              <a:t>well known. It only makes sense therefore that we should harness </a:t>
            </a:r>
            <a:r>
              <a:rPr lang="en-US" dirty="0" smtClean="0"/>
              <a:t>that power to </a:t>
            </a:r>
            <a:r>
              <a:rPr lang="en-US" dirty="0"/>
              <a:t>teach the new </a:t>
            </a:r>
            <a:r>
              <a:rPr lang="en-US" dirty="0" smtClean="0"/>
              <a:t>generation of school children, a generation that </a:t>
            </a:r>
            <a:r>
              <a:rPr lang="en-US" dirty="0" smtClean="0"/>
              <a:t>is very media savvy. </a:t>
            </a:r>
          </a:p>
          <a:p>
            <a:r>
              <a:rPr lang="en-US" dirty="0" smtClean="0"/>
              <a:t>Our Goals:</a:t>
            </a:r>
          </a:p>
          <a:p>
            <a:pPr lvl="1"/>
            <a:r>
              <a:rPr lang="en-US" dirty="0" smtClean="0"/>
              <a:t>Complete development of the </a:t>
            </a:r>
            <a:r>
              <a:rPr lang="en-US" dirty="0" err="1" smtClean="0"/>
              <a:t>Sankofa</a:t>
            </a:r>
            <a:r>
              <a:rPr lang="en-US" dirty="0" smtClean="0"/>
              <a:t> </a:t>
            </a:r>
            <a:r>
              <a:rPr lang="en-US" dirty="0" err="1" smtClean="0"/>
              <a:t>edugame</a:t>
            </a:r>
            <a:endParaRPr lang="en-US" dirty="0" smtClean="0"/>
          </a:p>
          <a:p>
            <a:pPr lvl="1"/>
            <a:r>
              <a:rPr lang="en-US" dirty="0" smtClean="0"/>
              <a:t>Develop </a:t>
            </a:r>
            <a:r>
              <a:rPr lang="en-US" dirty="0" smtClean="0"/>
              <a:t>a sequence of teaching modules</a:t>
            </a:r>
            <a:endParaRPr lang="en-US" dirty="0" smtClean="0"/>
          </a:p>
          <a:p>
            <a:pPr lvl="1"/>
            <a:r>
              <a:rPr lang="en-US" dirty="0" smtClean="0"/>
              <a:t>Game assets, such as 2D art will </a:t>
            </a:r>
            <a:r>
              <a:rPr lang="en-US" dirty="0"/>
              <a:t>be made available for the public to use to create their own </a:t>
            </a:r>
            <a:r>
              <a:rPr lang="en-US" dirty="0" smtClean="0"/>
              <a:t>games, presentations and stories.</a:t>
            </a:r>
          </a:p>
          <a:p>
            <a:pPr lvl="1"/>
            <a:r>
              <a:rPr lang="en-US" dirty="0" smtClean="0"/>
              <a:t>Asset </a:t>
            </a:r>
            <a:r>
              <a:rPr lang="en-US" dirty="0"/>
              <a:t>libraries will also be created that are mobile friendly, to allow for the development of games that will be more accessible for a larger </a:t>
            </a:r>
            <a:r>
              <a:rPr lang="en-US" dirty="0" smtClean="0"/>
              <a:t>audience.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</a:t>
            </a:r>
            <a:r>
              <a:rPr lang="en-US" dirty="0" smtClean="0">
                <a:hlinkClick r:id="rId2" action="ppaction://hlinkfile"/>
              </a:rPr>
              <a:t>view</a:t>
            </a:r>
            <a:r>
              <a:rPr lang="en-US" dirty="0" smtClean="0"/>
              <a:t> the game:</a:t>
            </a:r>
          </a:p>
          <a:p>
            <a:pPr lvl="1"/>
            <a:r>
              <a:rPr lang="en-US" dirty="0"/>
              <a:t>YouTube Link: </a:t>
            </a:r>
            <a:r>
              <a:rPr lang="en-US" u="sng" dirty="0">
                <a:hlinkClick r:id="rId3"/>
              </a:rPr>
              <a:t>https://youtu.be/GhcTa7ejN4g</a:t>
            </a:r>
          </a:p>
          <a:p>
            <a:pPr lvl="1"/>
            <a:r>
              <a:rPr lang="en-US" dirty="0" err="1"/>
              <a:t>Vimeo</a:t>
            </a:r>
            <a:r>
              <a:rPr lang="en-US" dirty="0"/>
              <a:t> Link: </a:t>
            </a:r>
            <a:r>
              <a:rPr lang="en-US" u="sng" dirty="0">
                <a:hlinkClick r:id="rId4"/>
              </a:rPr>
              <a:t>https://vimeo.com/160777877</a:t>
            </a:r>
            <a:endParaRPr lang="en-US" dirty="0"/>
          </a:p>
          <a:p>
            <a:r>
              <a:rPr lang="en-US" dirty="0" smtClean="0"/>
              <a:t>To </a:t>
            </a:r>
            <a:r>
              <a:rPr lang="en-US" dirty="0" smtClean="0">
                <a:hlinkClick r:id="rId5" action="ppaction://hlinkfile"/>
              </a:rPr>
              <a:t>play</a:t>
            </a:r>
            <a:r>
              <a:rPr lang="en-US" dirty="0" smtClean="0"/>
              <a:t> the </a:t>
            </a:r>
            <a:r>
              <a:rPr lang="en-US" dirty="0" smtClean="0"/>
              <a:t>game </a:t>
            </a:r>
            <a:r>
              <a:rPr lang="en-US" dirty="0" smtClean="0"/>
              <a:t>and see more on the Project:</a:t>
            </a:r>
          </a:p>
          <a:p>
            <a:pPr lvl="1"/>
            <a:r>
              <a:rPr lang="en-US" u="sng" dirty="0" smtClean="0">
                <a:hlinkClick r:id="rId6"/>
              </a:rPr>
              <a:t>http</a:t>
            </a:r>
            <a:r>
              <a:rPr lang="en-US" u="sng" dirty="0">
                <a:hlinkClick r:id="rId6"/>
              </a:rPr>
              <a:t>://ivecg.uci.edu/west-africa-history-culture</a:t>
            </a:r>
            <a:r>
              <a:rPr lang="en-US" u="sng" dirty="0" smtClean="0">
                <a:hlinkClick r:id="rId6"/>
              </a:rPr>
              <a:t>/</a:t>
            </a:r>
            <a:endParaRPr lang="en-US" u="sng" dirty="0" smtClean="0"/>
          </a:p>
          <a:p>
            <a:pPr lvl="1"/>
            <a:r>
              <a:rPr lang="en-US" dirty="0" smtClean="0"/>
              <a:t>NOTE: The website is under development and will become available by soon. (email: </a:t>
            </a:r>
            <a:r>
              <a:rPr lang="en-US" dirty="0" smtClean="0">
                <a:hlinkClick r:id="rId7"/>
              </a:rPr>
              <a:t>elzarki@uci.edu</a:t>
            </a:r>
            <a:r>
              <a:rPr lang="en-US" dirty="0" smtClean="0"/>
              <a:t> for further information)</a:t>
            </a:r>
          </a:p>
        </p:txBody>
      </p:sp>
    </p:spTree>
    <p:extLst>
      <p:ext uri="{BB962C8B-B14F-4D97-AF65-F5344CB8AC3E}">
        <p14:creationId xmlns:p14="http://schemas.microsoft.com/office/powerpoint/2010/main" val="177270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33" y="2233613"/>
            <a:ext cx="8444733" cy="3735387"/>
          </a:xfrm>
        </p:spPr>
      </p:pic>
    </p:spTree>
    <p:extLst>
      <p:ext uri="{BB962C8B-B14F-4D97-AF65-F5344CB8AC3E}">
        <p14:creationId xmlns:p14="http://schemas.microsoft.com/office/powerpoint/2010/main" val="14166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65" y="2233613"/>
            <a:ext cx="6050070" cy="3735387"/>
          </a:xfrm>
        </p:spPr>
      </p:pic>
    </p:spTree>
    <p:extLst>
      <p:ext uri="{BB962C8B-B14F-4D97-AF65-F5344CB8AC3E}">
        <p14:creationId xmlns:p14="http://schemas.microsoft.com/office/powerpoint/2010/main" val="182092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Anansem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68" y="2112841"/>
            <a:ext cx="5636178" cy="373538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74" y="2207805"/>
            <a:ext cx="2044572" cy="3545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965" y="2865605"/>
            <a:ext cx="2437221" cy="16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Sankofa</a:t>
            </a:r>
            <a:r>
              <a:rPr lang="en-US" dirty="0" smtClean="0"/>
              <a:t> the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Through engaging adventure gameplay with </a:t>
            </a:r>
            <a:r>
              <a:rPr lang="en-US" b="1" i="1" dirty="0">
                <a:solidFill>
                  <a:schemeClr val="accent5"/>
                </a:solidFill>
              </a:rPr>
              <a:t>roleplaying</a:t>
            </a:r>
            <a:r>
              <a:rPr lang="en-US" dirty="0"/>
              <a:t> game (RPG) elements, the </a:t>
            </a:r>
            <a:r>
              <a:rPr lang="en-US" dirty="0" err="1"/>
              <a:t>Sankofa</a:t>
            </a:r>
            <a:r>
              <a:rPr lang="en-US" dirty="0"/>
              <a:t> </a:t>
            </a:r>
            <a:r>
              <a:rPr lang="en-US" dirty="0" smtClean="0"/>
              <a:t>videogame </a:t>
            </a:r>
            <a:r>
              <a:rPr lang="en-US" dirty="0"/>
              <a:t>will bring this world to </a:t>
            </a:r>
            <a:r>
              <a:rPr lang="en-US" dirty="0" smtClean="0"/>
              <a:t>life. </a:t>
            </a:r>
          </a:p>
          <a:p>
            <a:r>
              <a:rPr lang="en-US" dirty="0"/>
              <a:t>The player </a:t>
            </a:r>
            <a:r>
              <a:rPr lang="en-US" b="1" i="1" dirty="0">
                <a:solidFill>
                  <a:schemeClr val="accent5"/>
                </a:solidFill>
              </a:rPr>
              <a:t>lives</a:t>
            </a:r>
            <a:r>
              <a:rPr lang="en-US" dirty="0"/>
              <a:t> their own story as one of the Akan </a:t>
            </a:r>
            <a:r>
              <a:rPr lang="en-US" dirty="0" smtClean="0"/>
              <a:t>people.</a:t>
            </a:r>
          </a:p>
          <a:p>
            <a:r>
              <a:rPr lang="en-US" b="1" i="1" dirty="0" err="1" smtClean="0">
                <a:solidFill>
                  <a:schemeClr val="accent5"/>
                </a:solidFill>
              </a:rPr>
              <a:t>Anansem</a:t>
            </a:r>
            <a:r>
              <a:rPr lang="en-US" dirty="0" smtClean="0"/>
              <a:t>, your companion, </a:t>
            </a:r>
            <a:r>
              <a:rPr lang="en-US" dirty="0"/>
              <a:t>helps you control spirits to complete feats and solve puzzles in a sequence of </a:t>
            </a:r>
            <a:r>
              <a:rPr lang="en-US" dirty="0" smtClean="0"/>
              <a:t>challenges that drawn from his folktales </a:t>
            </a:r>
          </a:p>
          <a:p>
            <a:r>
              <a:rPr lang="en-US" dirty="0"/>
              <a:t>A</a:t>
            </a:r>
            <a:r>
              <a:rPr lang="en-US" dirty="0" smtClean="0"/>
              <a:t>ll </a:t>
            </a:r>
            <a:r>
              <a:rPr lang="en-US" dirty="0"/>
              <a:t>the surroundings, actions, and characters are </a:t>
            </a:r>
            <a:r>
              <a:rPr lang="en-US" b="1" i="1" dirty="0">
                <a:solidFill>
                  <a:schemeClr val="accent5"/>
                </a:solidFill>
              </a:rPr>
              <a:t>recreations</a:t>
            </a:r>
            <a:r>
              <a:rPr lang="en-US" dirty="0"/>
              <a:t> of historically accurate places, people, and their traditions </a:t>
            </a:r>
          </a:p>
        </p:txBody>
      </p:sp>
    </p:spTree>
    <p:extLst>
      <p:ext uri="{BB962C8B-B14F-4D97-AF65-F5344CB8AC3E}">
        <p14:creationId xmlns:p14="http://schemas.microsoft.com/office/powerpoint/2010/main" val="6949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100" y="733138"/>
            <a:ext cx="8259447" cy="72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Photos				Concept 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00" y="1584673"/>
            <a:ext cx="7517575" cy="4419721"/>
          </a:xfrm>
        </p:spPr>
      </p:pic>
      <p:sp>
        <p:nvSpPr>
          <p:cNvPr id="5" name="Left-Right Arrow 4"/>
          <p:cNvSpPr/>
          <p:nvPr/>
        </p:nvSpPr>
        <p:spPr>
          <a:xfrm>
            <a:off x="5607169" y="996966"/>
            <a:ext cx="1347877" cy="2021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100" y="733138"/>
            <a:ext cx="7017243" cy="7506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Game 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57" y="2225657"/>
            <a:ext cx="2931376" cy="18840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56" y="4213327"/>
            <a:ext cx="2931376" cy="1884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13" y="2743154"/>
            <a:ext cx="3258630" cy="2733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07" y="1483745"/>
            <a:ext cx="3595414" cy="2657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08" y="4213326"/>
            <a:ext cx="3595414" cy="19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91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dirty="0" err="1" smtClean="0"/>
              <a:t>EduGame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Sankofa</a:t>
            </a:r>
            <a:r>
              <a:rPr lang="en-US" dirty="0"/>
              <a:t> is a genre of game that teaches via </a:t>
            </a:r>
            <a:r>
              <a:rPr lang="en-US" b="1" i="1" dirty="0">
                <a:solidFill>
                  <a:schemeClr val="accent5"/>
                </a:solidFill>
              </a:rPr>
              <a:t>incidental </a:t>
            </a:r>
            <a:r>
              <a:rPr lang="en-US" b="1" i="1" dirty="0" smtClean="0">
                <a:solidFill>
                  <a:schemeClr val="accent5"/>
                </a:solidFill>
              </a:rPr>
              <a:t>learning</a:t>
            </a:r>
            <a:r>
              <a:rPr lang="en-US" dirty="0" smtClean="0"/>
              <a:t>. </a:t>
            </a:r>
          </a:p>
          <a:p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b="1" i="1" dirty="0">
                <a:solidFill>
                  <a:schemeClr val="accent5"/>
                </a:solidFill>
              </a:rPr>
              <a:t>interactive medium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dirty="0"/>
              <a:t>that invites a proximity to cultural history that neither reading nor cinematic viewing can </a:t>
            </a:r>
            <a:r>
              <a:rPr lang="en-US" dirty="0" smtClean="0"/>
              <a:t>recreate.</a:t>
            </a:r>
          </a:p>
          <a:p>
            <a:r>
              <a:rPr lang="en-US" dirty="0" smtClean="0"/>
              <a:t>Through </a:t>
            </a:r>
            <a:r>
              <a:rPr lang="en-US" b="1" i="1" dirty="0">
                <a:solidFill>
                  <a:schemeClr val="accent5"/>
                </a:solidFill>
              </a:rPr>
              <a:t>virtual </a:t>
            </a:r>
            <a:r>
              <a:rPr lang="en-US" b="1" i="1" dirty="0" smtClean="0">
                <a:solidFill>
                  <a:schemeClr val="accent5"/>
                </a:solidFill>
              </a:rPr>
              <a:t>participation</a:t>
            </a:r>
            <a:r>
              <a:rPr lang="en-US" dirty="0" smtClean="0"/>
              <a:t>, </a:t>
            </a:r>
            <a:r>
              <a:rPr lang="en-US" dirty="0"/>
              <a:t>the player learns </a:t>
            </a:r>
            <a:r>
              <a:rPr lang="en-US" dirty="0" smtClean="0"/>
              <a:t>cultural practices such as libations and the </a:t>
            </a:r>
            <a:r>
              <a:rPr lang="en-US" dirty="0"/>
              <a:t>all-important process of choosing a name for a </a:t>
            </a:r>
            <a:r>
              <a:rPr lang="en-US" dirty="0" smtClean="0"/>
              <a:t>baby. </a:t>
            </a:r>
          </a:p>
          <a:p>
            <a:r>
              <a:rPr lang="en-US" dirty="0" smtClean="0"/>
              <a:t>The game </a:t>
            </a:r>
            <a:r>
              <a:rPr lang="en-US" b="1" i="1" dirty="0" smtClean="0">
                <a:solidFill>
                  <a:schemeClr val="accent5"/>
                </a:solidFill>
              </a:rPr>
              <a:t>includes </a:t>
            </a:r>
            <a:r>
              <a:rPr lang="en-US" b="1" i="1" dirty="0">
                <a:solidFill>
                  <a:schemeClr val="accent5"/>
                </a:solidFill>
              </a:rPr>
              <a:t>the player </a:t>
            </a:r>
            <a:r>
              <a:rPr lang="en-US" dirty="0"/>
              <a:t>in these moments, </a:t>
            </a:r>
            <a:r>
              <a:rPr lang="en-US" dirty="0" smtClean="0"/>
              <a:t>explaining </a:t>
            </a:r>
            <a:r>
              <a:rPr lang="en-US" dirty="0"/>
              <a:t>the motivation for </a:t>
            </a:r>
            <a:r>
              <a:rPr lang="en-US" dirty="0" smtClean="0"/>
              <a:t>the </a:t>
            </a:r>
            <a:r>
              <a:rPr lang="en-US" dirty="0"/>
              <a:t>ritual </a:t>
            </a:r>
            <a:r>
              <a:rPr lang="en-US" dirty="0" smtClean="0"/>
              <a:t>actions.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5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local </a:t>
            </a:r>
            <a:r>
              <a:rPr lang="en-US" dirty="0" smtClean="0">
                <a:solidFill>
                  <a:schemeClr val="accent5"/>
                </a:solidFill>
                <a:hlinkClick r:id="rId2" action="ppaction://hlinksldjump"/>
              </a:rPr>
              <a:t>village</a:t>
            </a:r>
            <a:r>
              <a:rPr lang="en-US" dirty="0" smtClean="0"/>
              <a:t> where the story starts </a:t>
            </a:r>
          </a:p>
          <a:p>
            <a:r>
              <a:rPr lang="en-US" dirty="0" smtClean="0"/>
              <a:t>A vibrant </a:t>
            </a:r>
            <a:r>
              <a:rPr lang="en-US" dirty="0"/>
              <a:t>and bustling </a:t>
            </a:r>
            <a:r>
              <a:rPr lang="en-US" dirty="0" smtClean="0">
                <a:solidFill>
                  <a:schemeClr val="accent5"/>
                </a:solidFill>
                <a:hlinkClick r:id="rId3" action="ppaction://hlinksldjump"/>
              </a:rPr>
              <a:t>marketplace</a:t>
            </a:r>
            <a:r>
              <a:rPr lang="en-US" dirty="0" smtClean="0"/>
              <a:t> where the player meets many different people (in-game friends) and learns about their trades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hlinkClick r:id="rId4" action="ppaction://hlinksldjump"/>
              </a:rPr>
              <a:t>forest</a:t>
            </a:r>
            <a:r>
              <a:rPr lang="en-US" dirty="0" smtClean="0"/>
              <a:t> where the player is introduced to the local flora that the healer needs to create the health potions</a:t>
            </a:r>
          </a:p>
        </p:txBody>
      </p:sp>
    </p:spTree>
    <p:extLst>
      <p:ext uri="{BB962C8B-B14F-4D97-AF65-F5344CB8AC3E}">
        <p14:creationId xmlns:p14="http://schemas.microsoft.com/office/powerpoint/2010/main" val="2390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Custom 6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DC7F2D"/>
      </a:hlink>
      <a:folHlink>
        <a:srgbClr val="93510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193</TotalTime>
  <Words>778</Words>
  <Application>Microsoft Macintosh PowerPoint</Application>
  <PresentationFormat>Widescreen</PresentationFormat>
  <Paragraphs>82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Garamond</vt:lpstr>
      <vt:lpstr>Wingdings</vt:lpstr>
      <vt:lpstr>Arial</vt:lpstr>
      <vt:lpstr>Organic</vt:lpstr>
      <vt:lpstr>Sankofa – An Edugame on West African Culture</vt:lpstr>
      <vt:lpstr>Sankofa: "go back and seek it" </vt:lpstr>
      <vt:lpstr>The Game</vt:lpstr>
      <vt:lpstr>Anansem</vt:lpstr>
      <vt:lpstr>Sankofa the Game</vt:lpstr>
      <vt:lpstr>Photos    Concept Art</vt:lpstr>
      <vt:lpstr>Game Art</vt:lpstr>
      <vt:lpstr>An EduGame</vt:lpstr>
      <vt:lpstr>The Environments</vt:lpstr>
      <vt:lpstr>Local Village</vt:lpstr>
      <vt:lpstr>Market Place</vt:lpstr>
      <vt:lpstr>Forest</vt:lpstr>
      <vt:lpstr>The People</vt:lpstr>
      <vt:lpstr>People</vt:lpstr>
      <vt:lpstr>Modular Approach</vt:lpstr>
      <vt:lpstr>Learning Module Examples</vt:lpstr>
      <vt:lpstr>Learning Module Examples</vt:lpstr>
      <vt:lpstr>Learning Module Examples</vt:lpstr>
      <vt:lpstr>Oware</vt:lpstr>
      <vt:lpstr>The Team</vt:lpstr>
      <vt:lpstr>Summary</vt:lpstr>
      <vt:lpstr>Resources</vt:lpstr>
      <vt:lpstr>Thank You!!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Sankofa – An Edugame on West African Culture</dc:title>
  <dc:creator>Magda El Zarki</dc:creator>
  <cp:lastModifiedBy>Magda El Zarki</cp:lastModifiedBy>
  <cp:revision>33</cp:revision>
  <dcterms:created xsi:type="dcterms:W3CDTF">2016-04-05T17:39:22Z</dcterms:created>
  <dcterms:modified xsi:type="dcterms:W3CDTF">2016-04-06T04:34:26Z</dcterms:modified>
</cp:coreProperties>
</file>