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500" r:id="rId2"/>
    <p:sldId id="365" r:id="rId3"/>
    <p:sldId id="258" r:id="rId4"/>
    <p:sldId id="368" r:id="rId5"/>
    <p:sldId id="502" r:id="rId6"/>
    <p:sldId id="259" r:id="rId7"/>
    <p:sldId id="466" r:id="rId8"/>
    <p:sldId id="328" r:id="rId9"/>
    <p:sldId id="536" r:id="rId10"/>
    <p:sldId id="467" r:id="rId11"/>
    <p:sldId id="261" r:id="rId12"/>
    <p:sldId id="543" r:id="rId13"/>
    <p:sldId id="371" r:id="rId14"/>
    <p:sldId id="373" r:id="rId15"/>
    <p:sldId id="544" r:id="rId16"/>
    <p:sldId id="470" r:id="rId17"/>
    <p:sldId id="263" r:id="rId18"/>
    <p:sldId id="264" r:id="rId19"/>
    <p:sldId id="265" r:id="rId20"/>
    <p:sldId id="471" r:id="rId21"/>
    <p:sldId id="477" r:id="rId22"/>
    <p:sldId id="510" r:id="rId23"/>
    <p:sldId id="454" r:id="rId24"/>
    <p:sldId id="541" r:id="rId25"/>
    <p:sldId id="530" r:id="rId26"/>
    <p:sldId id="503" r:id="rId27"/>
    <p:sldId id="504" r:id="rId28"/>
    <p:sldId id="506" r:id="rId29"/>
    <p:sldId id="428" r:id="rId30"/>
    <p:sldId id="429" r:id="rId31"/>
    <p:sldId id="542" r:id="rId32"/>
    <p:sldId id="457" r:id="rId33"/>
    <p:sldId id="458" r:id="rId34"/>
    <p:sldId id="433" r:id="rId35"/>
    <p:sldId id="434" r:id="rId36"/>
    <p:sldId id="459" r:id="rId37"/>
    <p:sldId id="437" r:id="rId38"/>
    <p:sldId id="474" r:id="rId39"/>
    <p:sldId id="475" r:id="rId40"/>
    <p:sldId id="320" r:id="rId41"/>
    <p:sldId id="540" r:id="rId42"/>
    <p:sldId id="538" r:id="rId43"/>
    <p:sldId id="363" r:id="rId44"/>
    <p:sldId id="364" r:id="rId45"/>
    <p:sldId id="322" r:id="rId46"/>
    <p:sldId id="485" r:id="rId47"/>
    <p:sldId id="516" r:id="rId48"/>
    <p:sldId id="379" r:id="rId49"/>
    <p:sldId id="381" r:id="rId50"/>
    <p:sldId id="476" r:id="rId51"/>
    <p:sldId id="383" r:id="rId52"/>
    <p:sldId id="384" r:id="rId53"/>
    <p:sldId id="517" r:id="rId54"/>
    <p:sldId id="518" r:id="rId55"/>
    <p:sldId id="519" r:id="rId56"/>
    <p:sldId id="520" r:id="rId57"/>
    <p:sldId id="521" r:id="rId58"/>
    <p:sldId id="522" r:id="rId59"/>
    <p:sldId id="523" r:id="rId60"/>
    <p:sldId id="525" r:id="rId61"/>
    <p:sldId id="425" r:id="rId62"/>
    <p:sldId id="526" r:id="rId63"/>
    <p:sldId id="486" r:id="rId64"/>
    <p:sldId id="528" r:id="rId65"/>
    <p:sldId id="489" r:id="rId66"/>
    <p:sldId id="492" r:id="rId67"/>
    <p:sldId id="491" r:id="rId68"/>
    <p:sldId id="493" r:id="rId69"/>
    <p:sldId id="334" r:id="rId70"/>
    <p:sldId id="498" r:id="rId71"/>
    <p:sldId id="550" r:id="rId72"/>
    <p:sldId id="552" r:id="rId73"/>
    <p:sldId id="553" r:id="rId74"/>
    <p:sldId id="554" r:id="rId75"/>
    <p:sldId id="549" r:id="rId76"/>
    <p:sldId id="555" r:id="rId77"/>
    <p:sldId id="551" r:id="rId78"/>
    <p:sldId id="556" r:id="rId79"/>
    <p:sldId id="557" r:id="rId80"/>
    <p:sldId id="558" r:id="rId81"/>
    <p:sldId id="400" r:id="rId82"/>
    <p:sldId id="399" r:id="rId83"/>
    <p:sldId id="560" r:id="rId84"/>
    <p:sldId id="561" r:id="rId85"/>
    <p:sldId id="562" r:id="rId86"/>
    <p:sldId id="347" r:id="rId87"/>
    <p:sldId id="348" r:id="rId88"/>
    <p:sldId id="401" r:id="rId89"/>
    <p:sldId id="535" r:id="rId90"/>
  </p:sldIdLst>
  <p:sldSz cx="9144000" cy="6858000" type="screen4x3"/>
  <p:notesSz cx="70485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7"/>
    <p:restoredTop sz="94726"/>
  </p:normalViewPr>
  <p:slideViewPr>
    <p:cSldViewPr snapToGrid="0">
      <p:cViewPr>
        <p:scale>
          <a:sx n="108" d="100"/>
          <a:sy n="108" d="100"/>
        </p:scale>
        <p:origin x="99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590ADA31-FA1E-4442-8A9F-1EC2C787D5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CC17CD48-D5C4-9F4B-BF67-3562CD3F204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>
            <a:extLst>
              <a:ext uri="{FF2B5EF4-FFF2-40B4-BE49-F238E27FC236}">
                <a16:creationId xmlns:a16="http://schemas.microsoft.com/office/drawing/2014/main" id="{12CD3161-3233-0E49-8B7B-6A7D3C3D078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>
            <a:extLst>
              <a:ext uri="{FF2B5EF4-FFF2-40B4-BE49-F238E27FC236}">
                <a16:creationId xmlns:a16="http://schemas.microsoft.com/office/drawing/2014/main" id="{A330F9F5-1B30-7E48-8F07-148673779E4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8FAD5C-5342-1448-97A9-0A7B838EA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B610D51-232E-BD45-9509-DF7DF13F0F9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43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AE1DE8-1157-B041-8682-B08157E563A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4150" y="0"/>
            <a:ext cx="305435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1CA315-8B26-2646-B52D-AC38F1EFDB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5393E67C-EA97-B54A-9A46-A307947BB2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800" y="4416425"/>
            <a:ext cx="51689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4BB0333-A691-C541-9FC1-ED821D891C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543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0E2D781C-208D-6B4E-8609-643DBD46DA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150" y="8831263"/>
            <a:ext cx="3054350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97" tIns="46698" rIns="93397" bIns="46698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D3CACF-DB1C-354C-842E-4009DE215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C14B1F4-78E4-8B44-8C43-059196D0DD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0590B47-8B87-9B4B-A2A6-234EF7730308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C6426D2-AF69-114A-B499-644D88BFA7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0788" y="712788"/>
            <a:ext cx="4860925" cy="3646487"/>
          </a:xfrm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60C671C0-FEEB-314F-B35E-FCC9C49E1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>
            <a:extLst>
              <a:ext uri="{FF2B5EF4-FFF2-40B4-BE49-F238E27FC236}">
                <a16:creationId xmlns:a16="http://schemas.microsoft.com/office/drawing/2014/main" id="{C80F8CBF-8253-7746-BD33-BC0879FA79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1F0956B-2AD2-FE46-8D07-3439AB7FD9DC}" type="slidenum">
              <a:rPr lang="en-US" altLang="en-US" sz="1200" smtClean="0">
                <a:latin typeface="Times New Roman" panose="02020603050405020304" pitchFamily="18" charset="0"/>
              </a:rPr>
              <a:pPr/>
              <a:t>54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2554A361-2854-5F4C-AB94-06A968409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C5CD9CC0-C11D-3E4A-A7C6-52B1D9392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89E5F4-4B61-8245-8A36-D095E18BB6BA}" type="slidenum">
              <a:rPr lang="en-US" altLang="en-US" smtClean="0"/>
              <a:pPr>
                <a:defRPr/>
              </a:pPr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55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712788"/>
            <a:ext cx="4860925" cy="3646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95A4A3-E81B-EE43-96BF-D8886E2D433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90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1A833003-1F96-484D-95C7-5208CA8CED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B0B6A090-60AA-304E-928D-491E90CF9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A5D26A45-D031-EE4E-BED4-85168F82EB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F0CB55E-483E-1842-B904-01247F32E0CC}" type="slidenum">
              <a:rPr lang="en-US" altLang="en-US" sz="1200" smtClean="0">
                <a:latin typeface="Times New Roman" panose="02020603050405020304" pitchFamily="18" charset="0"/>
              </a:rPr>
              <a:pPr/>
              <a:t>14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061955-37D5-0B41-B8B9-5E93CE30474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9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081C78D2-75E0-364D-8441-5235C4706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1DAC519C-7A88-1746-96F2-5BA666D7A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BFA62761-EF62-8348-A210-78E992B80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5125403-541F-5C4D-903A-A190984FFBB9}" type="slidenum">
              <a:rPr lang="en-US" altLang="en-US" sz="1200" smtClean="0">
                <a:latin typeface="Times New Roman" panose="02020603050405020304" pitchFamily="18" charset="0"/>
              </a:rPr>
              <a:pPr/>
              <a:t>22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5EAA509B-0B66-5D41-8CFA-9A6F2F5273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6ECD2E3B-982D-E944-9844-9F789E960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24194A37-0B9E-244A-889E-B384B6A24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A08D3F-F3A2-EB40-8DA9-54DB1A7DE89F}" type="slidenum">
              <a:rPr lang="en-US" altLang="en-US" sz="1200" smtClean="0">
                <a:latin typeface="Times New Roman" panose="02020603050405020304" pitchFamily="18" charset="0"/>
              </a:rPr>
              <a:pPr/>
              <a:t>31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20446C82-5425-644B-8D3C-417CC29D2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667E4053-6E87-2348-A89D-27354010E5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68629A94-DA4D-9743-9FBB-049946E8B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F27F746-828E-D549-8A9E-76640F274ECA}" type="slidenum">
              <a:rPr lang="en-US" altLang="en-US" sz="1200" smtClean="0">
                <a:latin typeface="Times New Roman" panose="02020603050405020304" pitchFamily="18" charset="0"/>
              </a:rPr>
              <a:pPr/>
              <a:t>41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>
            <a:extLst>
              <a:ext uri="{FF2B5EF4-FFF2-40B4-BE49-F238E27FC236}">
                <a16:creationId xmlns:a16="http://schemas.microsoft.com/office/drawing/2014/main" id="{364C361A-A869-C84F-801D-6857BC64DE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>
            <a:extLst>
              <a:ext uri="{FF2B5EF4-FFF2-40B4-BE49-F238E27FC236}">
                <a16:creationId xmlns:a16="http://schemas.microsoft.com/office/drawing/2014/main" id="{163EC6B7-03D8-3041-8FFE-C5109BE17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9635" name="Slide Number Placeholder 3">
            <a:extLst>
              <a:ext uri="{FF2B5EF4-FFF2-40B4-BE49-F238E27FC236}">
                <a16:creationId xmlns:a16="http://schemas.microsoft.com/office/drawing/2014/main" id="{FFF467D7-CB0E-8245-9AA8-B38A028BA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BD36A0-C153-8F4B-BE44-C9B925AA5A95}" type="slidenum">
              <a:rPr lang="en-US" altLang="en-US" sz="1200" smtClean="0">
                <a:latin typeface="Times New Roman" panose="02020603050405020304" pitchFamily="18" charset="0"/>
              </a:rPr>
              <a:pPr/>
              <a:t>46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>
            <a:extLst>
              <a:ext uri="{FF2B5EF4-FFF2-40B4-BE49-F238E27FC236}">
                <a16:creationId xmlns:a16="http://schemas.microsoft.com/office/drawing/2014/main" id="{58AAE3DD-2D2A-844E-93DA-51922C1CB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9D4F5A-907B-5B42-BC11-E4DDEF67A805}" type="slidenum">
              <a:rPr lang="en-US" altLang="en-US" sz="1200" smtClean="0">
                <a:latin typeface="Times New Roman" panose="02020603050405020304" pitchFamily="18" charset="0"/>
              </a:rPr>
              <a:pPr/>
              <a:t>53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FFB5FCF-6745-4842-BA16-2CA977E3B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491DA932-DEF2-A849-85D6-BA97C6ECA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C50E0-558A-C54F-957F-B1E8259DB0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16CC4-2C59-5B4C-B685-BD06130210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B59B05-700F-9349-8259-54FC3D56D7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04EE8590-443F-4A4D-BC0E-36D5746029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28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61BC9C-7476-B343-8150-5F5F26FBC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E761B9-7BD0-3D47-BA1B-25AB1539D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D08A0-AA3B-F043-9B1C-D71673837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6F7A2EFE-D7E7-434C-8F2B-5DF83D3DDE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1E60E4-642D-C24B-AD8E-AAEA983CB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5E2757-9D4E-204D-86B4-AF669EE07C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E33911-C444-0944-9C64-0C1CE1E59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150B8EEF-D9C7-8C47-AA58-72A617CB96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23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B1222D-3AFA-DE40-8D2E-E1696EFFE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AF94C4-378B-A245-A075-E246660CA7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99FF6-F76A-8746-9A62-88118E0A3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AE68C190-8D16-3E4B-8AEE-F632DE72C3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1F26B-9FC3-694A-BD7D-821A1D6813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9BA189-D0FC-134B-B6B1-B4125DB86A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F646C1-E504-0147-B258-D4714B19C4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87985253-50DF-3E41-8374-C12C448F93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46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C8EDA-E7A7-FB47-ADD1-DAE2233734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231CE-9ECE-7D45-8746-50B6E23BD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234DA-7545-EB42-8C8D-A1706A77B9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765D80C2-0A5F-F743-A9A1-33DFEE5670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33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62349F-1B67-0848-A432-FF317D7051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9756DA-544A-9941-BA31-43885290F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33FD3E-FB8E-CC48-B59C-4F971E9CFD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F2270BC3-4BBF-A54D-85BA-102E71E4D1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44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0B696C-D0B9-0A44-B34A-3A6629612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3A041E3-CE1D-8147-9FFC-DF2AC73A7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C4BBFC-A6BE-F64A-BDB8-3C7737EF2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071E24CD-CAFC-5943-A5C8-5DAB74977F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31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680422-CD5B-6A4C-A31F-51C212904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A7030F-8DB7-D848-8D89-34AFDD381A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E5FC5E-4580-754C-B522-44993B2CF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6C844A72-02B9-1B4B-AA8D-D8BE9CA4162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23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8BE6F-3B6D-6747-A37F-4BCB4306D2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4717F-64EE-BB4A-97E8-9191EFC22D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484407-0FE3-B240-B892-32CFC3596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EA3A6CFD-BE66-EC48-8D2D-850268C96F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4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35BB1-FD60-6B49-928A-7FE8FCFDDD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507947-5230-1145-9870-628D29BFC5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465A7-71D0-D54B-9B2A-F54B55ED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90CF7A54-3361-5446-AEE3-F422A8A7C4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36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E99E3A-2C0A-8C47-AC26-36D63D378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32AD0B-EA64-9047-B20E-CEA23EEF2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7DC346C-E577-7B4A-ADA8-3693BC67C4C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0C748E-9265-FF4F-9503-79AF4037AE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8862136-5B85-A24D-912B-2246A3E3BF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3-</a:t>
            </a:r>
            <a:fld id="{7500A687-DC35-C44D-BAA3-D86623BC7E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anose="020B0600070205080204" pitchFamily="34" charset="-128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MS PGothic" panose="020B0600070205080204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38.png"/><Relationship Id="rId4" Type="http://schemas.openxmlformats.org/officeDocument/2006/relationships/oleObject" Target="../embeddings/oleObject5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.png"/><Relationship Id="rId4" Type="http://schemas.openxmlformats.org/officeDocument/2006/relationships/image" Target="../media/image42.e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98B3499D-4EC5-B04A-BC05-22EB89A0D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ts val="30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Computer Networking: A Top Down Approach </a:t>
            </a:r>
            <a:br>
              <a:rPr lang="en-US" altLang="en-US" sz="2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endParaRPr lang="en-US" altLang="en-US" sz="2000">
              <a:solidFill>
                <a:srgbClr val="008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362" name="Text Box 6">
            <a:extLst>
              <a:ext uri="{FF2B5EF4-FFF2-40B4-BE49-F238E27FC236}">
                <a16:creationId xmlns:a16="http://schemas.microsoft.com/office/drawing/2014/main" id="{ABFFECD5-5374-7244-AE0E-F690DDE2B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 note on the use of these Powerpoint slides: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We</a:t>
            </a:r>
            <a:r>
              <a:rPr lang="ja-JP" altLang="en-US" sz="1200">
                <a:latin typeface="Arial" panose="020B0604020202020204" pitchFamily="34" charset="0"/>
              </a:rPr>
              <a:t>’</a:t>
            </a:r>
            <a:r>
              <a:rPr lang="en-US" altLang="ja-JP" sz="1200">
                <a:latin typeface="Arial" panose="020B0604020202020204" pitchFamily="34" charset="0"/>
              </a:rPr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>
                <a:latin typeface="Arial" panose="020B0604020202020204" pitchFamily="34" charset="0"/>
              </a:rPr>
              <a:t>lot</a:t>
            </a:r>
            <a:r>
              <a:rPr lang="en-US" altLang="ja-JP" sz="1200">
                <a:latin typeface="Arial" panose="020B0604020202020204" pitchFamily="34" charset="0"/>
              </a:rPr>
              <a:t> of work on our part. In return for use, we only ask the following: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66D37C30-D47F-EC4E-B5F7-44DE60D8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>
                <a:latin typeface="Arial" panose="020B0604020202020204" pitchFamily="34" charset="0"/>
              </a:rPr>
              <a:t>If you use these slides (e.g., in a class) that you mention their source (after all, we</a:t>
            </a:r>
            <a:r>
              <a:rPr lang="ja-JP" altLang="en-US" sz="1200">
                <a:latin typeface="Arial" panose="020B0604020202020204" pitchFamily="34" charset="0"/>
              </a:rPr>
              <a:t>’</a:t>
            </a:r>
            <a:r>
              <a:rPr lang="en-US" altLang="ja-JP" sz="1200">
                <a:latin typeface="Arial" panose="020B0604020202020204" pitchFamily="34" charset="0"/>
              </a:rPr>
              <a:t>d like people to use our book!)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200">
                <a:latin typeface="Arial" panose="020B0604020202020204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Char char="q"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chemeClr val="accent2"/>
              </a:buClr>
              <a:buSzTx/>
              <a:buFont typeface="Wingdings" pitchFamily="2" charset="2"/>
              <a:buNone/>
            </a:pPr>
            <a:r>
              <a:rPr lang="en-US" altLang="en-US" sz="1200">
                <a:latin typeface="Arial" panose="020B0604020202020204" pitchFamily="34" charset="0"/>
              </a:rPr>
              <a:t>Thanks and enjoy!  JFK/KWR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    All material copyright 1996-2016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     J.F Kurose and K.W. Ross, All Rights Reserved</a:t>
            </a:r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9C0EF8CD-1050-F945-A02B-5B490508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" descr="kurose7e_cover_small.jpg">
            <a:extLst>
              <a:ext uri="{FF2B5EF4-FFF2-40B4-BE49-F238E27FC236}">
                <a16:creationId xmlns:a16="http://schemas.microsoft.com/office/drawing/2014/main" id="{1E834C68-E2B5-0440-940D-1E8EDCC28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4">
            <a:extLst>
              <a:ext uri="{FF2B5EF4-FFF2-40B4-BE49-F238E27FC236}">
                <a16:creationId xmlns:a16="http://schemas.microsoft.com/office/drawing/2014/main" id="{C2EB1B8A-897E-FA41-ACA6-040859D5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7</a:t>
            </a:r>
            <a:r>
              <a:rPr lang="en-US" altLang="en-US" sz="1800" baseline="300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th</a:t>
            </a:r>
            <a:r>
              <a:rPr lang="en-US" altLang="en-US" sz="1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edition </a:t>
            </a:r>
            <a:br>
              <a:rPr lang="en-US" altLang="en-US" sz="1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Jim Kurose, Keith Ross</a:t>
            </a:r>
            <a:br>
              <a:rPr lang="en-US" altLang="en-US" sz="18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Pearson/Addison Wesley</a:t>
            </a:r>
            <a:br>
              <a:rPr lang="en-US" altLang="en-US" sz="14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en-US" sz="1400">
                <a:solidFill>
                  <a:srgbClr val="008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April 2016</a:t>
            </a:r>
          </a:p>
        </p:txBody>
      </p:sp>
      <p:sp>
        <p:nvSpPr>
          <p:cNvPr id="15367" name="Rectangle 3">
            <a:extLst>
              <a:ext uri="{FF2B5EF4-FFF2-40B4-BE49-F238E27FC236}">
                <a16:creationId xmlns:a16="http://schemas.microsoft.com/office/drawing/2014/main" id="{C8556BDB-1F29-4347-9706-DE410805F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000099"/>
                </a:solidFill>
                <a:cs typeface="Arial" panose="020B0604020202020204" pitchFamily="34" charset="0"/>
              </a:rPr>
              <a:t>Chapter 3</a:t>
            </a:r>
            <a:br>
              <a:rPr lang="en-US" altLang="en-US" sz="4800">
                <a:solidFill>
                  <a:srgbClr val="000099"/>
                </a:solidFill>
                <a:cs typeface="Arial" panose="020B0604020202020204" pitchFamily="34" charset="0"/>
              </a:rPr>
            </a:br>
            <a:r>
              <a:rPr lang="en-US" altLang="en-US" sz="4400">
                <a:solidFill>
                  <a:srgbClr val="000099"/>
                </a:solidFill>
                <a:cs typeface="Arial" panose="020B0604020202020204" pitchFamily="34" charset="0"/>
              </a:rPr>
              <a:t>Transport Layer</a:t>
            </a:r>
          </a:p>
        </p:txBody>
      </p:sp>
      <p:pic>
        <p:nvPicPr>
          <p:cNvPr id="15368" name="Picture 9" descr="underline_base">
            <a:extLst>
              <a:ext uri="{FF2B5EF4-FFF2-40B4-BE49-F238E27FC236}">
                <a16:creationId xmlns:a16="http://schemas.microsoft.com/office/drawing/2014/main" id="{D3A98CFB-FEE1-1B41-B19D-19544421F01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Footer Placeholder 2">
            <a:extLst>
              <a:ext uri="{FF2B5EF4-FFF2-40B4-BE49-F238E27FC236}">
                <a16:creationId xmlns:a16="http://schemas.microsoft.com/office/drawing/2014/main" id="{05F0D4FE-2786-7A48-80D3-A284519A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62600" y="6453188"/>
            <a:ext cx="2895600" cy="287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Transport Layer</a:t>
            </a:r>
          </a:p>
        </p:txBody>
      </p:sp>
      <p:sp>
        <p:nvSpPr>
          <p:cNvPr id="15370" name="Slide Number Placeholder 3">
            <a:extLst>
              <a:ext uri="{FF2B5EF4-FFF2-40B4-BE49-F238E27FC236}">
                <a16:creationId xmlns:a16="http://schemas.microsoft.com/office/drawing/2014/main" id="{F8F4EDB6-F76F-EB49-950A-325EDF11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2-</a:t>
            </a:r>
            <a:fld id="{029AEAD2-8B66-AE44-9DC2-63F78241C598}" type="slidenum">
              <a:rPr lang="en-US" altLang="en-US" sz="120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5">
            <a:extLst>
              <a:ext uri="{FF2B5EF4-FFF2-40B4-BE49-F238E27FC236}">
                <a16:creationId xmlns:a16="http://schemas.microsoft.com/office/drawing/2014/main" id="{72FD90B0-5AF1-9D4E-AAD0-CB5CCBB74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1267" name="Slide Number Placeholder 6">
            <a:extLst>
              <a:ext uri="{FF2B5EF4-FFF2-40B4-BE49-F238E27FC236}">
                <a16:creationId xmlns:a16="http://schemas.microsoft.com/office/drawing/2014/main" id="{6481407C-D8F7-4F48-BC70-FA4D3AD1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989D207-9353-FA48-94BB-C52B3F52BDDD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1268" name="Picture 175" descr="underline_base">
            <a:extLst>
              <a:ext uri="{FF2B5EF4-FFF2-40B4-BE49-F238E27FC236}">
                <a16:creationId xmlns:a16="http://schemas.microsoft.com/office/drawing/2014/main" id="{910B3BF0-E2D3-704A-9314-40FE5E1F01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9" y="652634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reeform 157">
            <a:extLst>
              <a:ext uri="{FF2B5EF4-FFF2-40B4-BE49-F238E27FC236}">
                <a16:creationId xmlns:a16="http://schemas.microsoft.com/office/drawing/2014/main" id="{E1952665-4933-9743-BF3A-DC03C1E9D37E}"/>
              </a:ext>
            </a:extLst>
          </p:cNvPr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A605C6C0-4365-4C4D-B8FF-89287F673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" y="85208"/>
            <a:ext cx="7772400" cy="58920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Multiplexing/demultiplexing</a:t>
            </a:r>
          </a:p>
        </p:txBody>
      </p:sp>
      <p:sp>
        <p:nvSpPr>
          <p:cNvPr id="11271" name="Text Box 37">
            <a:extLst>
              <a:ext uri="{FF2B5EF4-FFF2-40B4-BE49-F238E27FC236}">
                <a16:creationId xmlns:a16="http://schemas.microsoft.com/office/drawing/2014/main" id="{40C3F0A8-A707-8749-84E3-237E1F890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1272" name="Text Box 38">
            <a:extLst>
              <a:ext uri="{FF2B5EF4-FFF2-40B4-BE49-F238E27FC236}">
                <a16:creationId xmlns:a16="http://schemas.microsoft.com/office/drawing/2014/main" id="{8B43C03C-61CF-8F4B-8AA2-795A4FEA7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socket</a:t>
            </a:r>
          </a:p>
        </p:txBody>
      </p:sp>
      <p:grpSp>
        <p:nvGrpSpPr>
          <p:cNvPr id="362673" name="Group 177">
            <a:extLst>
              <a:ext uri="{FF2B5EF4-FFF2-40B4-BE49-F238E27FC236}">
                <a16:creationId xmlns:a16="http://schemas.microsoft.com/office/drawing/2014/main" id="{1D73C8E8-1827-3A40-A191-BC05377EA6F0}"/>
              </a:ext>
            </a:extLst>
          </p:cNvPr>
          <p:cNvGrpSpPr>
            <a:grpSpLocks/>
          </p:cNvGrpSpPr>
          <p:nvPr/>
        </p:nvGrpSpPr>
        <p:grpSpPr bwMode="auto">
          <a:xfrm>
            <a:off x="4719637" y="864394"/>
            <a:ext cx="4225926" cy="1595438"/>
            <a:chOff x="3098" y="1041"/>
            <a:chExt cx="2662" cy="1005"/>
          </a:xfrm>
        </p:grpSpPr>
        <p:sp>
          <p:nvSpPr>
            <p:cNvPr id="11395" name="Rectangle 41">
              <a:extLst>
                <a:ext uri="{FF2B5EF4-FFF2-40B4-BE49-F238E27FC236}">
                  <a16:creationId xmlns:a16="http://schemas.microsoft.com/office/drawing/2014/main" id="{D616B762-DCC4-164D-B88B-4569D7B36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" y="1210"/>
              <a:ext cx="2662" cy="83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l">
                <a:lnSpc>
                  <a:spcPct val="80000"/>
                </a:lnSpc>
              </a:pPr>
              <a:r>
                <a:rPr lang="en-US" altLang="en-US" sz="2400" dirty="0">
                  <a:latin typeface="Gill Sans MT" panose="020B0502020104020203" pitchFamily="34" charset="77"/>
                </a:rPr>
                <a:t>use header info - port #s - to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2400" dirty="0">
                  <a:latin typeface="Gill Sans MT" panose="020B0502020104020203" pitchFamily="34" charset="77"/>
                </a:rPr>
                <a:t>deliver received segments </a:t>
              </a:r>
            </a:p>
            <a:p>
              <a:pPr algn="l">
                <a:lnSpc>
                  <a:spcPct val="80000"/>
                </a:lnSpc>
              </a:pPr>
              <a:r>
                <a:rPr lang="en-US" altLang="en-US" sz="2400" dirty="0">
                  <a:latin typeface="Gill Sans MT" panose="020B0502020104020203" pitchFamily="34" charset="77"/>
                </a:rPr>
                <a:t>(from P3, P4) to correct process</a:t>
              </a:r>
            </a:p>
          </p:txBody>
        </p:sp>
        <p:grpSp>
          <p:nvGrpSpPr>
            <p:cNvPr id="11396" name="Group 42">
              <a:extLst>
                <a:ext uri="{FF2B5EF4-FFF2-40B4-BE49-F238E27FC236}">
                  <a16:creationId xmlns:a16="http://schemas.microsoft.com/office/drawing/2014/main" id="{A4FAC648-1AE7-9747-ABB4-7AA59A6864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2" y="1041"/>
              <a:ext cx="1994" cy="298"/>
              <a:chOff x="1227" y="3732"/>
              <a:chExt cx="1600" cy="298"/>
            </a:xfrm>
          </p:grpSpPr>
          <p:sp>
            <p:nvSpPr>
              <p:cNvPr id="11397" name="Rectangle 43">
                <a:extLst>
                  <a:ext uri="{FF2B5EF4-FFF2-40B4-BE49-F238E27FC236}">
                    <a16:creationId xmlns:a16="http://schemas.microsoft.com/office/drawing/2014/main" id="{42AE3FB4-9FC8-2441-957C-4783B3721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98" name="Text Box 44">
                <a:extLst>
                  <a:ext uri="{FF2B5EF4-FFF2-40B4-BE49-F238E27FC236}">
                    <a16:creationId xmlns:a16="http://schemas.microsoft.com/office/drawing/2014/main" id="{FB79D683-EE6D-C445-9386-189A41289C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3742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 i="1" dirty="0">
                    <a:solidFill>
                      <a:srgbClr val="CC0000"/>
                    </a:solidFill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>
            <a:extLst>
              <a:ext uri="{FF2B5EF4-FFF2-40B4-BE49-F238E27FC236}">
                <a16:creationId xmlns:a16="http://schemas.microsoft.com/office/drawing/2014/main" id="{1FE08B19-3579-7A40-8370-5B8165945BA8}"/>
              </a:ext>
            </a:extLst>
          </p:cNvPr>
          <p:cNvGrpSpPr>
            <a:grpSpLocks/>
          </p:cNvGrpSpPr>
          <p:nvPr/>
        </p:nvGrpSpPr>
        <p:grpSpPr bwMode="auto">
          <a:xfrm>
            <a:off x="384174" y="833609"/>
            <a:ext cx="3803650" cy="2349502"/>
            <a:chOff x="243" y="597"/>
            <a:chExt cx="2396" cy="1480"/>
          </a:xfrm>
        </p:grpSpPr>
        <p:sp>
          <p:nvSpPr>
            <p:cNvPr id="11390" name="Text Box 45">
              <a:extLst>
                <a:ext uri="{FF2B5EF4-FFF2-40B4-BE49-F238E27FC236}">
                  <a16:creationId xmlns:a16="http://schemas.microsoft.com/office/drawing/2014/main" id="{519B0F7E-77DC-4643-A3A4-8FA27CB79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" y="883"/>
              <a:ext cx="2375" cy="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marL="342900" indent="-342900">
                <a:lnSpc>
                  <a:spcPct val="8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400" dirty="0"/>
                <a:t>handles data from multiple processes (P1,P2)</a:t>
              </a:r>
            </a:p>
            <a:p>
              <a:pPr marL="342900" indent="-342900">
                <a:lnSpc>
                  <a:spcPct val="80000"/>
                </a:lnSpc>
                <a:spcBef>
                  <a:spcPct val="0"/>
                </a:spcBef>
                <a:buClrTx/>
                <a:buSzTx/>
              </a:pPr>
              <a:r>
                <a:rPr lang="en-US" altLang="en-US" sz="2400" dirty="0"/>
                <a:t>adds transport header (includes port #s for demultiplexing)</a:t>
              </a:r>
            </a:p>
          </p:txBody>
        </p:sp>
        <p:sp>
          <p:nvSpPr>
            <p:cNvPr id="11391" name="Rectangle 46">
              <a:extLst>
                <a:ext uri="{FF2B5EF4-FFF2-40B4-BE49-F238E27FC236}">
                  <a16:creationId xmlns:a16="http://schemas.microsoft.com/office/drawing/2014/main" id="{9E275E76-CC83-994B-8FDD-7039E7755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" y="752"/>
              <a:ext cx="2267" cy="132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94" name="Text Box 49">
              <a:extLst>
                <a:ext uri="{FF2B5EF4-FFF2-40B4-BE49-F238E27FC236}">
                  <a16:creationId xmlns:a16="http://schemas.microsoft.com/office/drawing/2014/main" id="{B361FEB8-1B2B-9643-B223-2707CBD07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" y="597"/>
              <a:ext cx="174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i="1" dirty="0">
                  <a:solidFill>
                    <a:srgbClr val="CC0000"/>
                  </a:solidFill>
                </a:rPr>
                <a:t>multiplexing at sender:</a:t>
              </a:r>
            </a:p>
          </p:txBody>
        </p:sp>
      </p:grpSp>
      <p:grpSp>
        <p:nvGrpSpPr>
          <p:cNvPr id="11275" name="Group 57">
            <a:extLst>
              <a:ext uri="{FF2B5EF4-FFF2-40B4-BE49-F238E27FC236}">
                <a16:creationId xmlns:a16="http://schemas.microsoft.com/office/drawing/2014/main" id="{B3623858-8CFB-1043-8FF2-3600A201484C}"/>
              </a:ext>
            </a:extLst>
          </p:cNvPr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11386" name="Rectangle 35">
              <a:extLst>
                <a:ext uri="{FF2B5EF4-FFF2-40B4-BE49-F238E27FC236}">
                  <a16:creationId xmlns:a16="http://schemas.microsoft.com/office/drawing/2014/main" id="{49D35D7C-118F-8348-B749-622D3653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7" name="Rectangle 54">
              <a:extLst>
                <a:ext uri="{FF2B5EF4-FFF2-40B4-BE49-F238E27FC236}">
                  <a16:creationId xmlns:a16="http://schemas.microsoft.com/office/drawing/2014/main" id="{70854C48-E5B7-DA49-8741-93B45E9C0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8" name="Rectangle 55">
              <a:extLst>
                <a:ext uri="{FF2B5EF4-FFF2-40B4-BE49-F238E27FC236}">
                  <a16:creationId xmlns:a16="http://schemas.microsoft.com/office/drawing/2014/main" id="{8C5DD9B2-BFE0-7C49-A8A0-69D409C48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9" name="Rectangle 56">
              <a:extLst>
                <a:ext uri="{FF2B5EF4-FFF2-40B4-BE49-F238E27FC236}">
                  <a16:creationId xmlns:a16="http://schemas.microsoft.com/office/drawing/2014/main" id="{CFBE08AC-9EE3-164B-B513-F42B97F4E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76" name="Rectangle 23">
            <a:extLst>
              <a:ext uri="{FF2B5EF4-FFF2-40B4-BE49-F238E27FC236}">
                <a16:creationId xmlns:a16="http://schemas.microsoft.com/office/drawing/2014/main" id="{5A12191C-8333-DC49-AC87-B5DE865E5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77" name="Rectangle 24">
            <a:extLst>
              <a:ext uri="{FF2B5EF4-FFF2-40B4-BE49-F238E27FC236}">
                <a16:creationId xmlns:a16="http://schemas.microsoft.com/office/drawing/2014/main" id="{B0982F2C-9089-1046-90FC-3D236EDFD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78" name="Line 25">
            <a:extLst>
              <a:ext uri="{FF2B5EF4-FFF2-40B4-BE49-F238E27FC236}">
                <a16:creationId xmlns:a16="http://schemas.microsoft.com/office/drawing/2014/main" id="{5BED7993-8A31-4445-8637-935F88700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26">
            <a:extLst>
              <a:ext uri="{FF2B5EF4-FFF2-40B4-BE49-F238E27FC236}">
                <a16:creationId xmlns:a16="http://schemas.microsoft.com/office/drawing/2014/main" id="{880FF84A-789C-CB42-9151-9B18D17B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1280" name="Line 27">
            <a:extLst>
              <a:ext uri="{FF2B5EF4-FFF2-40B4-BE49-F238E27FC236}">
                <a16:creationId xmlns:a16="http://schemas.microsoft.com/office/drawing/2014/main" id="{11EABD93-ADDA-2143-A2DA-7F5A51468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Text Box 26">
            <a:extLst>
              <a:ext uri="{FF2B5EF4-FFF2-40B4-BE49-F238E27FC236}">
                <a16:creationId xmlns:a16="http://schemas.microsoft.com/office/drawing/2014/main" id="{AE1252A4-7B38-EF41-A11A-246DBD9B5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11282" name="Text Box 26">
            <a:extLst>
              <a:ext uri="{FF2B5EF4-FFF2-40B4-BE49-F238E27FC236}">
                <a16:creationId xmlns:a16="http://schemas.microsoft.com/office/drawing/2014/main" id="{FA583390-CAF0-264E-B1E8-23F439772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11283" name="Text Box 26">
            <a:extLst>
              <a:ext uri="{FF2B5EF4-FFF2-40B4-BE49-F238E27FC236}">
                <a16:creationId xmlns:a16="http://schemas.microsoft.com/office/drawing/2014/main" id="{8F0B6ACF-4D0B-7147-AE2F-347C3C63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11284" name="Text Box 26">
            <a:extLst>
              <a:ext uri="{FF2B5EF4-FFF2-40B4-BE49-F238E27FC236}">
                <a16:creationId xmlns:a16="http://schemas.microsoft.com/office/drawing/2014/main" id="{85883882-BC7F-9947-A099-416095921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11285" name="Oval 120">
            <a:extLst>
              <a:ext uri="{FF2B5EF4-FFF2-40B4-BE49-F238E27FC236}">
                <a16:creationId xmlns:a16="http://schemas.microsoft.com/office/drawing/2014/main" id="{E695D4F1-F641-D847-A7B7-D6654E35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Comic Sans MS" panose="030F0902030302020204" pitchFamily="66" charset="0"/>
              </a:rPr>
              <a:t>P2</a:t>
            </a:r>
          </a:p>
        </p:txBody>
      </p:sp>
      <p:sp>
        <p:nvSpPr>
          <p:cNvPr id="11286" name="Line 27">
            <a:extLst>
              <a:ext uri="{FF2B5EF4-FFF2-40B4-BE49-F238E27FC236}">
                <a16:creationId xmlns:a16="http://schemas.microsoft.com/office/drawing/2014/main" id="{D4939669-4495-DB47-9CD8-4790608B2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Line 27">
            <a:extLst>
              <a:ext uri="{FF2B5EF4-FFF2-40B4-BE49-F238E27FC236}">
                <a16:creationId xmlns:a16="http://schemas.microsoft.com/office/drawing/2014/main" id="{9B9C3B53-D3C8-B14C-850F-16B048E89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128">
            <a:extLst>
              <a:ext uri="{FF2B5EF4-FFF2-40B4-BE49-F238E27FC236}">
                <a16:creationId xmlns:a16="http://schemas.microsoft.com/office/drawing/2014/main" id="{78EA979B-CE92-9943-9505-1619815BF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Comic Sans MS" panose="030F0902030302020204" pitchFamily="66" charset="0"/>
              </a:rPr>
              <a:t>P1</a:t>
            </a:r>
          </a:p>
        </p:txBody>
      </p:sp>
      <p:grpSp>
        <p:nvGrpSpPr>
          <p:cNvPr id="11289" name="Group 134">
            <a:extLst>
              <a:ext uri="{FF2B5EF4-FFF2-40B4-BE49-F238E27FC236}">
                <a16:creationId xmlns:a16="http://schemas.microsoft.com/office/drawing/2014/main" id="{5495861A-F3BE-604B-AF0D-862D820B6561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11382" name="Rectangle 130">
              <a:extLst>
                <a:ext uri="{FF2B5EF4-FFF2-40B4-BE49-F238E27FC236}">
                  <a16:creationId xmlns:a16="http://schemas.microsoft.com/office/drawing/2014/main" id="{F2A232E1-0186-7A46-AEDC-553226DEC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3" name="Rectangle 131">
              <a:extLst>
                <a:ext uri="{FF2B5EF4-FFF2-40B4-BE49-F238E27FC236}">
                  <a16:creationId xmlns:a16="http://schemas.microsoft.com/office/drawing/2014/main" id="{CB5A383C-D128-C64E-A88D-FF5E5873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4" name="Rectangle 132">
              <a:extLst>
                <a:ext uri="{FF2B5EF4-FFF2-40B4-BE49-F238E27FC236}">
                  <a16:creationId xmlns:a16="http://schemas.microsoft.com/office/drawing/2014/main" id="{E13302F1-6F92-7749-B796-DD1516CD8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5" name="Rectangle 133">
              <a:extLst>
                <a:ext uri="{FF2B5EF4-FFF2-40B4-BE49-F238E27FC236}">
                  <a16:creationId xmlns:a16="http://schemas.microsoft.com/office/drawing/2014/main" id="{2AF37E4C-F995-0843-AD9C-9F2BD873F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290" name="Group 135">
            <a:extLst>
              <a:ext uri="{FF2B5EF4-FFF2-40B4-BE49-F238E27FC236}">
                <a16:creationId xmlns:a16="http://schemas.microsoft.com/office/drawing/2014/main" id="{0FA74AFF-251F-6D42-AC05-1280A2272A87}"/>
              </a:ext>
            </a:extLst>
          </p:cNvPr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11378" name="Rectangle 136">
              <a:extLst>
                <a:ext uri="{FF2B5EF4-FFF2-40B4-BE49-F238E27FC236}">
                  <a16:creationId xmlns:a16="http://schemas.microsoft.com/office/drawing/2014/main" id="{22C4223D-25AF-A041-A243-5B3EBA52B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9" name="Rectangle 137">
              <a:extLst>
                <a:ext uri="{FF2B5EF4-FFF2-40B4-BE49-F238E27FC236}">
                  <a16:creationId xmlns:a16="http://schemas.microsoft.com/office/drawing/2014/main" id="{D02DAC4B-6ABE-1349-85E1-DFCFB983E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0" name="Rectangle 138">
              <a:extLst>
                <a:ext uri="{FF2B5EF4-FFF2-40B4-BE49-F238E27FC236}">
                  <a16:creationId xmlns:a16="http://schemas.microsoft.com/office/drawing/2014/main" id="{BB7B105D-66F2-A649-9598-39366E9D9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81" name="Rectangle 139">
              <a:extLst>
                <a:ext uri="{FF2B5EF4-FFF2-40B4-BE49-F238E27FC236}">
                  <a16:creationId xmlns:a16="http://schemas.microsoft.com/office/drawing/2014/main" id="{7BA51923-CD55-E247-A387-9B5AA295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3" name="Rectangle 23">
            <a:extLst>
              <a:ext uri="{FF2B5EF4-FFF2-40B4-BE49-F238E27FC236}">
                <a16:creationId xmlns:a16="http://schemas.microsoft.com/office/drawing/2014/main" id="{25F0B340-7C57-4643-B9F5-B0195CE1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94" name="Rectangle 24">
            <a:extLst>
              <a:ext uri="{FF2B5EF4-FFF2-40B4-BE49-F238E27FC236}">
                <a16:creationId xmlns:a16="http://schemas.microsoft.com/office/drawing/2014/main" id="{42581430-7B9A-6D43-9D4C-E284CF64E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295" name="Line 25">
            <a:extLst>
              <a:ext uri="{FF2B5EF4-FFF2-40B4-BE49-F238E27FC236}">
                <a16:creationId xmlns:a16="http://schemas.microsoft.com/office/drawing/2014/main" id="{99DD5255-8B21-9D4F-9A02-6DD41DBEA2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Text Box 26">
            <a:extLst>
              <a:ext uri="{FF2B5EF4-FFF2-40B4-BE49-F238E27FC236}">
                <a16:creationId xmlns:a16="http://schemas.microsoft.com/office/drawing/2014/main" id="{38C2D3AB-4867-114A-841B-BB8B360B2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1297" name="Line 27">
            <a:extLst>
              <a:ext uri="{FF2B5EF4-FFF2-40B4-BE49-F238E27FC236}">
                <a16:creationId xmlns:a16="http://schemas.microsoft.com/office/drawing/2014/main" id="{71F924AD-CE09-E341-9669-289EE394F8E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28">
            <a:extLst>
              <a:ext uri="{FF2B5EF4-FFF2-40B4-BE49-F238E27FC236}">
                <a16:creationId xmlns:a16="http://schemas.microsoft.com/office/drawing/2014/main" id="{460A263D-C4DD-B34D-9C8D-BA4F88C39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Line 29">
            <a:extLst>
              <a:ext uri="{FF2B5EF4-FFF2-40B4-BE49-F238E27FC236}">
                <a16:creationId xmlns:a16="http://schemas.microsoft.com/office/drawing/2014/main" id="{C8D665F0-5267-4747-A044-D71987C65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Text Box 26">
            <a:extLst>
              <a:ext uri="{FF2B5EF4-FFF2-40B4-BE49-F238E27FC236}">
                <a16:creationId xmlns:a16="http://schemas.microsoft.com/office/drawing/2014/main" id="{4BF211DA-CBB8-7A4B-8471-6BA669980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11301" name="Text Box 26">
            <a:extLst>
              <a:ext uri="{FF2B5EF4-FFF2-40B4-BE49-F238E27FC236}">
                <a16:creationId xmlns:a16="http://schemas.microsoft.com/office/drawing/2014/main" id="{2E7311EE-49DB-0F4D-AEB5-9351F1203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11302" name="Text Box 26">
            <a:extLst>
              <a:ext uri="{FF2B5EF4-FFF2-40B4-BE49-F238E27FC236}">
                <a16:creationId xmlns:a16="http://schemas.microsoft.com/office/drawing/2014/main" id="{8000FC2C-FF65-4F40-8D99-E7A827CA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11303" name="Text Box 26">
            <a:extLst>
              <a:ext uri="{FF2B5EF4-FFF2-40B4-BE49-F238E27FC236}">
                <a16:creationId xmlns:a16="http://schemas.microsoft.com/office/drawing/2014/main" id="{64BA02B0-DC2E-6E44-86CB-B6BAFF56B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11304" name="Oval 101">
            <a:extLst>
              <a:ext uri="{FF2B5EF4-FFF2-40B4-BE49-F238E27FC236}">
                <a16:creationId xmlns:a16="http://schemas.microsoft.com/office/drawing/2014/main" id="{A916E630-3B6F-1C4F-94B4-CAE83A32F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latin typeface="Comic Sans MS" panose="030F0902030302020204" pitchFamily="66" charset="0"/>
              </a:rPr>
              <a:t>P4</a:t>
            </a:r>
          </a:p>
        </p:txBody>
      </p:sp>
      <p:sp>
        <p:nvSpPr>
          <p:cNvPr id="11305" name="Freeform 103">
            <a:extLst>
              <a:ext uri="{FF2B5EF4-FFF2-40B4-BE49-F238E27FC236}">
                <a16:creationId xmlns:a16="http://schemas.microsoft.com/office/drawing/2014/main" id="{64642143-A1DA-744B-808F-130165CF00A1}"/>
              </a:ext>
            </a:extLst>
          </p:cNvPr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Freeform 70">
            <a:extLst>
              <a:ext uri="{FF2B5EF4-FFF2-40B4-BE49-F238E27FC236}">
                <a16:creationId xmlns:a16="http://schemas.microsoft.com/office/drawing/2014/main" id="{BADB99F0-2A40-B640-B646-D8DFEE744BD9}"/>
              </a:ext>
            </a:extLst>
          </p:cNvPr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Rectangle 23">
            <a:extLst>
              <a:ext uri="{FF2B5EF4-FFF2-40B4-BE49-F238E27FC236}">
                <a16:creationId xmlns:a16="http://schemas.microsoft.com/office/drawing/2014/main" id="{2AE1D876-8D4A-5B42-A0D9-37EB96A72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308" name="Rectangle 24">
            <a:extLst>
              <a:ext uri="{FF2B5EF4-FFF2-40B4-BE49-F238E27FC236}">
                <a16:creationId xmlns:a16="http://schemas.microsoft.com/office/drawing/2014/main" id="{E6956BF4-FBBE-0C47-A332-8F743C7A2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1309" name="Line 25">
            <a:extLst>
              <a:ext uri="{FF2B5EF4-FFF2-40B4-BE49-F238E27FC236}">
                <a16:creationId xmlns:a16="http://schemas.microsoft.com/office/drawing/2014/main" id="{6E5E1DC0-18D9-964C-82F0-6BDC011A12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Text Box 26">
            <a:extLst>
              <a:ext uri="{FF2B5EF4-FFF2-40B4-BE49-F238E27FC236}">
                <a16:creationId xmlns:a16="http://schemas.microsoft.com/office/drawing/2014/main" id="{A23633A1-9A88-DA49-BEF0-D2C5D88A5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11311" name="Line 27">
            <a:extLst>
              <a:ext uri="{FF2B5EF4-FFF2-40B4-BE49-F238E27FC236}">
                <a16:creationId xmlns:a16="http://schemas.microsoft.com/office/drawing/2014/main" id="{6604DC9E-B33A-4640-845A-1B7A8430A6E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Line 28">
            <a:extLst>
              <a:ext uri="{FF2B5EF4-FFF2-40B4-BE49-F238E27FC236}">
                <a16:creationId xmlns:a16="http://schemas.microsoft.com/office/drawing/2014/main" id="{6DBEDD06-6B94-0F44-983A-38812639C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Line 29">
            <a:extLst>
              <a:ext uri="{FF2B5EF4-FFF2-40B4-BE49-F238E27FC236}">
                <a16:creationId xmlns:a16="http://schemas.microsoft.com/office/drawing/2014/main" id="{6DA4D403-A2AC-FC46-B973-79C09848E2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Text Box 26">
            <a:extLst>
              <a:ext uri="{FF2B5EF4-FFF2-40B4-BE49-F238E27FC236}">
                <a16:creationId xmlns:a16="http://schemas.microsoft.com/office/drawing/2014/main" id="{2894AAA5-F568-604D-99B1-E0049D23C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11315" name="Text Box 26">
            <a:extLst>
              <a:ext uri="{FF2B5EF4-FFF2-40B4-BE49-F238E27FC236}">
                <a16:creationId xmlns:a16="http://schemas.microsoft.com/office/drawing/2014/main" id="{22641C3D-C605-7A44-A551-1BFF92E0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11316" name="Text Box 26">
            <a:extLst>
              <a:ext uri="{FF2B5EF4-FFF2-40B4-BE49-F238E27FC236}">
                <a16:creationId xmlns:a16="http://schemas.microsoft.com/office/drawing/2014/main" id="{C35BD01B-A49A-D449-873D-FB5A9C9D2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11317" name="Text Box 26">
            <a:extLst>
              <a:ext uri="{FF2B5EF4-FFF2-40B4-BE49-F238E27FC236}">
                <a16:creationId xmlns:a16="http://schemas.microsoft.com/office/drawing/2014/main" id="{B4E52F2F-A400-4E4B-BBB3-C6B73316A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11318" name="Oval 23">
            <a:extLst>
              <a:ext uri="{FF2B5EF4-FFF2-40B4-BE49-F238E27FC236}">
                <a16:creationId xmlns:a16="http://schemas.microsoft.com/office/drawing/2014/main" id="{A0C6ECB5-C1FD-4840-B951-177DFD619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latin typeface="Comic Sans MS" panose="030F0902030302020204" pitchFamily="66" charset="0"/>
              </a:rPr>
              <a:t>P3</a:t>
            </a:r>
          </a:p>
        </p:txBody>
      </p:sp>
      <p:grpSp>
        <p:nvGrpSpPr>
          <p:cNvPr id="11319" name="Group 149">
            <a:extLst>
              <a:ext uri="{FF2B5EF4-FFF2-40B4-BE49-F238E27FC236}">
                <a16:creationId xmlns:a16="http://schemas.microsoft.com/office/drawing/2014/main" id="{668D0736-D885-5446-8D86-6AA4F5B9AFD6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11374" name="Rectangle 73">
              <a:extLst>
                <a:ext uri="{FF2B5EF4-FFF2-40B4-BE49-F238E27FC236}">
                  <a16:creationId xmlns:a16="http://schemas.microsoft.com/office/drawing/2014/main" id="{870DEE3A-690F-1740-8B5B-D2A2A09D8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5" name="Rectangle 74">
              <a:extLst>
                <a:ext uri="{FF2B5EF4-FFF2-40B4-BE49-F238E27FC236}">
                  <a16:creationId xmlns:a16="http://schemas.microsoft.com/office/drawing/2014/main" id="{55DA1E8E-B51C-5447-8E26-A44089468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6" name="Rectangle 75">
              <a:extLst>
                <a:ext uri="{FF2B5EF4-FFF2-40B4-BE49-F238E27FC236}">
                  <a16:creationId xmlns:a16="http://schemas.microsoft.com/office/drawing/2014/main" id="{2FD58F48-7FB7-0B49-BD6A-B152E4347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7" name="Rectangle 129">
              <a:extLst>
                <a:ext uri="{FF2B5EF4-FFF2-40B4-BE49-F238E27FC236}">
                  <a16:creationId xmlns:a16="http://schemas.microsoft.com/office/drawing/2014/main" id="{2B168EF5-BA2E-4045-ABE5-A25B0A819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1320" name="Group 150">
            <a:extLst>
              <a:ext uri="{FF2B5EF4-FFF2-40B4-BE49-F238E27FC236}">
                <a16:creationId xmlns:a16="http://schemas.microsoft.com/office/drawing/2014/main" id="{298C2EED-BF14-8344-9A7E-BDB624A2E61A}"/>
              </a:ext>
            </a:extLst>
          </p:cNvPr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11370" name="Rectangle 151">
              <a:extLst>
                <a:ext uri="{FF2B5EF4-FFF2-40B4-BE49-F238E27FC236}">
                  <a16:creationId xmlns:a16="http://schemas.microsoft.com/office/drawing/2014/main" id="{830BD57C-CE60-0F48-A64C-4A0C1E6F8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1" name="Rectangle 152">
              <a:extLst>
                <a:ext uri="{FF2B5EF4-FFF2-40B4-BE49-F238E27FC236}">
                  <a16:creationId xmlns:a16="http://schemas.microsoft.com/office/drawing/2014/main" id="{84A22361-D98E-7642-9B73-277ABA2E3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2" name="Rectangle 153">
              <a:extLst>
                <a:ext uri="{FF2B5EF4-FFF2-40B4-BE49-F238E27FC236}">
                  <a16:creationId xmlns:a16="http://schemas.microsoft.com/office/drawing/2014/main" id="{05A44D42-162B-244D-851A-CD274DFF13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73" name="Rectangle 154">
              <a:extLst>
                <a:ext uri="{FF2B5EF4-FFF2-40B4-BE49-F238E27FC236}">
                  <a16:creationId xmlns:a16="http://schemas.microsoft.com/office/drawing/2014/main" id="{43C5EF16-F1F0-6B4A-BFE0-FEBA90060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321" name="Freeform 146">
            <a:extLst>
              <a:ext uri="{FF2B5EF4-FFF2-40B4-BE49-F238E27FC236}">
                <a16:creationId xmlns:a16="http://schemas.microsoft.com/office/drawing/2014/main" id="{C0B289DB-3FE3-B74F-89E0-ED2C1453FB9E}"/>
              </a:ext>
            </a:extLst>
          </p:cNvPr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6 w 1369"/>
              <a:gd name="T1" fmla="*/ 2147483646 h 1253"/>
              <a:gd name="T2" fmla="*/ 2147483646 w 1369"/>
              <a:gd name="T3" fmla="*/ 2147483646 h 1253"/>
              <a:gd name="T4" fmla="*/ 2147483646 w 1369"/>
              <a:gd name="T5" fmla="*/ 2147483646 h 1253"/>
              <a:gd name="T6" fmla="*/ 0 w 1369"/>
              <a:gd name="T7" fmla="*/ 2147483646 h 1253"/>
              <a:gd name="T8" fmla="*/ 2147483646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2" name="Freeform 147">
            <a:extLst>
              <a:ext uri="{FF2B5EF4-FFF2-40B4-BE49-F238E27FC236}">
                <a16:creationId xmlns:a16="http://schemas.microsoft.com/office/drawing/2014/main" id="{60679E3C-BC08-D34D-B494-52A15C7CF0A8}"/>
              </a:ext>
            </a:extLst>
          </p:cNvPr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6 w 1250"/>
              <a:gd name="T1" fmla="*/ 2147483646 h 1182"/>
              <a:gd name="T2" fmla="*/ 2147483646 w 1250"/>
              <a:gd name="T3" fmla="*/ 2147483646 h 1182"/>
              <a:gd name="T4" fmla="*/ 2147483646 w 1250"/>
              <a:gd name="T5" fmla="*/ 2147483646 h 1182"/>
              <a:gd name="T6" fmla="*/ 0 w 1250"/>
              <a:gd name="T7" fmla="*/ 2147483646 h 1182"/>
              <a:gd name="T8" fmla="*/ 2147483646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23" name="Oval 36">
            <a:extLst>
              <a:ext uri="{FF2B5EF4-FFF2-40B4-BE49-F238E27FC236}">
                <a16:creationId xmlns:a16="http://schemas.microsoft.com/office/drawing/2014/main" id="{9207C30D-EB1B-D441-BFAB-144055AAB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>
              <a:latin typeface="Comic Sans MS" panose="030F0902030302020204" pitchFamily="66" charset="0"/>
            </a:endParaRPr>
          </a:p>
        </p:txBody>
      </p:sp>
      <p:grpSp>
        <p:nvGrpSpPr>
          <p:cNvPr id="362665" name="Group 169">
            <a:extLst>
              <a:ext uri="{FF2B5EF4-FFF2-40B4-BE49-F238E27FC236}">
                <a16:creationId xmlns:a16="http://schemas.microsoft.com/office/drawing/2014/main" id="{93156FF8-D765-394A-9291-0569B0A6B480}"/>
              </a:ext>
            </a:extLst>
          </p:cNvPr>
          <p:cNvGrpSpPr>
            <a:grpSpLocks/>
          </p:cNvGrpSpPr>
          <p:nvPr/>
        </p:nvGrpSpPr>
        <p:grpSpPr bwMode="auto">
          <a:xfrm>
            <a:off x="2793763" y="3159125"/>
            <a:ext cx="1524000" cy="1087351"/>
            <a:chOff x="1868" y="1796"/>
            <a:chExt cx="814" cy="916"/>
          </a:xfrm>
        </p:grpSpPr>
        <p:sp>
          <p:nvSpPr>
            <p:cNvPr id="11367" name="Oval 166">
              <a:extLst>
                <a:ext uri="{FF2B5EF4-FFF2-40B4-BE49-F238E27FC236}">
                  <a16:creationId xmlns:a16="http://schemas.microsoft.com/office/drawing/2014/main" id="{86939B5C-313B-DA49-A578-7289DA65C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8" name="Oval 167">
              <a:extLst>
                <a:ext uri="{FF2B5EF4-FFF2-40B4-BE49-F238E27FC236}">
                  <a16:creationId xmlns:a16="http://schemas.microsoft.com/office/drawing/2014/main" id="{2D5AE43A-47AB-E842-8406-C584BEEA0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9" name="Freeform 168">
              <a:extLst>
                <a:ext uri="{FF2B5EF4-FFF2-40B4-BE49-F238E27FC236}">
                  <a16:creationId xmlns:a16="http://schemas.microsoft.com/office/drawing/2014/main" id="{A877EF0A-9ABF-7245-96A5-02D00FBC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2668" name="Group 172">
            <a:extLst>
              <a:ext uri="{FF2B5EF4-FFF2-40B4-BE49-F238E27FC236}">
                <a16:creationId xmlns:a16="http://schemas.microsoft.com/office/drawing/2014/main" id="{3E9774FF-C5F8-5342-96F4-72F7A6F89414}"/>
              </a:ext>
            </a:extLst>
          </p:cNvPr>
          <p:cNvGrpSpPr>
            <a:grpSpLocks/>
          </p:cNvGrpSpPr>
          <p:nvPr/>
        </p:nvGrpSpPr>
        <p:grpSpPr bwMode="auto">
          <a:xfrm>
            <a:off x="3870325" y="2466773"/>
            <a:ext cx="2433846" cy="1784552"/>
            <a:chOff x="2432" y="1730"/>
            <a:chExt cx="1093" cy="936"/>
          </a:xfrm>
        </p:grpSpPr>
        <p:sp>
          <p:nvSpPr>
            <p:cNvPr id="11365" name="Oval 170">
              <a:extLst>
                <a:ext uri="{FF2B5EF4-FFF2-40B4-BE49-F238E27FC236}">
                  <a16:creationId xmlns:a16="http://schemas.microsoft.com/office/drawing/2014/main" id="{0E732B6B-C1C8-2B44-A6F0-FFB5B2B72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66" name="Freeform 171">
              <a:extLst>
                <a:ext uri="{FF2B5EF4-FFF2-40B4-BE49-F238E27FC236}">
                  <a16:creationId xmlns:a16="http://schemas.microsoft.com/office/drawing/2014/main" id="{3B8DA700-4922-3048-B7BF-558F60966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730"/>
              <a:ext cx="1019" cy="838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26" name="Group 179">
            <a:extLst>
              <a:ext uri="{FF2B5EF4-FFF2-40B4-BE49-F238E27FC236}">
                <a16:creationId xmlns:a16="http://schemas.microsoft.com/office/drawing/2014/main" id="{AC13148A-E42A-D445-8F96-F557B6A2F82E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11363" name="Picture 180" descr="desktop_computer_stylized_medium">
              <a:extLst>
                <a:ext uri="{FF2B5EF4-FFF2-40B4-BE49-F238E27FC236}">
                  <a16:creationId xmlns:a16="http://schemas.microsoft.com/office/drawing/2014/main" id="{C41CC92D-5D18-C04A-8B26-DFB152D2A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4" name="Freeform 181">
              <a:extLst>
                <a:ext uri="{FF2B5EF4-FFF2-40B4-BE49-F238E27FC236}">
                  <a16:creationId xmlns:a16="http://schemas.microsoft.com/office/drawing/2014/main" id="{EF34DB42-3E17-1B45-A78D-96116456FF0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27" name="Group 182">
            <a:extLst>
              <a:ext uri="{FF2B5EF4-FFF2-40B4-BE49-F238E27FC236}">
                <a16:creationId xmlns:a16="http://schemas.microsoft.com/office/drawing/2014/main" id="{11A0CF43-8C48-B740-B4F2-61FF3E811AD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11361" name="Picture 183" descr="desktop_computer_stylized_medium">
              <a:extLst>
                <a:ext uri="{FF2B5EF4-FFF2-40B4-BE49-F238E27FC236}">
                  <a16:creationId xmlns:a16="http://schemas.microsoft.com/office/drawing/2014/main" id="{F003C941-744B-7B41-920C-4075553DE6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2" name="Freeform 184">
              <a:extLst>
                <a:ext uri="{FF2B5EF4-FFF2-40B4-BE49-F238E27FC236}">
                  <a16:creationId xmlns:a16="http://schemas.microsoft.com/office/drawing/2014/main" id="{0CADD297-AF5E-BE4A-9E84-8BF1D261009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328" name="Group 185">
            <a:extLst>
              <a:ext uri="{FF2B5EF4-FFF2-40B4-BE49-F238E27FC236}">
                <a16:creationId xmlns:a16="http://schemas.microsoft.com/office/drawing/2014/main" id="{7F28FEB3-15BF-FF4D-8434-9534DDAE0029}"/>
              </a:ext>
            </a:extLst>
          </p:cNvPr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11329" name="Freeform 186">
              <a:extLst>
                <a:ext uri="{FF2B5EF4-FFF2-40B4-BE49-F238E27FC236}">
                  <a16:creationId xmlns:a16="http://schemas.microsoft.com/office/drawing/2014/main" id="{541C20FD-83F4-004D-86D9-1C403689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Rectangle 187">
              <a:extLst>
                <a:ext uri="{FF2B5EF4-FFF2-40B4-BE49-F238E27FC236}">
                  <a16:creationId xmlns:a16="http://schemas.microsoft.com/office/drawing/2014/main" id="{B91EDF14-DC28-9F4F-AB1B-DC57AFAEC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1" name="Freeform 188">
              <a:extLst>
                <a:ext uri="{FF2B5EF4-FFF2-40B4-BE49-F238E27FC236}">
                  <a16:creationId xmlns:a16="http://schemas.microsoft.com/office/drawing/2014/main" id="{11E98542-D0B2-9542-81EC-22EA58088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Freeform 189">
              <a:extLst>
                <a:ext uri="{FF2B5EF4-FFF2-40B4-BE49-F238E27FC236}">
                  <a16:creationId xmlns:a16="http://schemas.microsoft.com/office/drawing/2014/main" id="{9F054528-EA56-454E-856E-E0031C87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3" name="Rectangle 190">
              <a:extLst>
                <a:ext uri="{FF2B5EF4-FFF2-40B4-BE49-F238E27FC236}">
                  <a16:creationId xmlns:a16="http://schemas.microsoft.com/office/drawing/2014/main" id="{818CA81B-CDFC-824C-984B-A6B3A84B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34" name="Group 191">
              <a:extLst>
                <a:ext uri="{FF2B5EF4-FFF2-40B4-BE49-F238E27FC236}">
                  <a16:creationId xmlns:a16="http://schemas.microsoft.com/office/drawing/2014/main" id="{8D305CB3-42FF-AC42-803D-BDB8234DC5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59" name="AutoShape 192">
                <a:extLst>
                  <a:ext uri="{FF2B5EF4-FFF2-40B4-BE49-F238E27FC236}">
                    <a16:creationId xmlns:a16="http://schemas.microsoft.com/office/drawing/2014/main" id="{4BC31AB4-AE86-CF4F-B2AC-D068E8EE7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60" name="AutoShape 193">
                <a:extLst>
                  <a:ext uri="{FF2B5EF4-FFF2-40B4-BE49-F238E27FC236}">
                    <a16:creationId xmlns:a16="http://schemas.microsoft.com/office/drawing/2014/main" id="{49DF5FF5-2B11-7440-86F4-D92AE0611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35" name="Rectangle 194">
              <a:extLst>
                <a:ext uri="{FF2B5EF4-FFF2-40B4-BE49-F238E27FC236}">
                  <a16:creationId xmlns:a16="http://schemas.microsoft.com/office/drawing/2014/main" id="{7A5A4725-EA83-AC47-86DD-473DF56A4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36" name="Group 195">
              <a:extLst>
                <a:ext uri="{FF2B5EF4-FFF2-40B4-BE49-F238E27FC236}">
                  <a16:creationId xmlns:a16="http://schemas.microsoft.com/office/drawing/2014/main" id="{9F31C66D-F85C-714C-A2ED-ADA43D2284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57" name="AutoShape 196">
                <a:extLst>
                  <a:ext uri="{FF2B5EF4-FFF2-40B4-BE49-F238E27FC236}">
                    <a16:creationId xmlns:a16="http://schemas.microsoft.com/office/drawing/2014/main" id="{3F6068BA-2013-4049-BFF3-157CAFF9B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8" name="AutoShape 197">
                <a:extLst>
                  <a:ext uri="{FF2B5EF4-FFF2-40B4-BE49-F238E27FC236}">
                    <a16:creationId xmlns:a16="http://schemas.microsoft.com/office/drawing/2014/main" id="{D8E624F8-D8DC-4448-B9F8-9A3E8304E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37" name="Rectangle 198">
              <a:extLst>
                <a:ext uri="{FF2B5EF4-FFF2-40B4-BE49-F238E27FC236}">
                  <a16:creationId xmlns:a16="http://schemas.microsoft.com/office/drawing/2014/main" id="{0700A05E-0C3D-864D-98A2-90F3FCF8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38" name="Rectangle 199">
              <a:extLst>
                <a:ext uri="{FF2B5EF4-FFF2-40B4-BE49-F238E27FC236}">
                  <a16:creationId xmlns:a16="http://schemas.microsoft.com/office/drawing/2014/main" id="{D933386F-9BEC-3040-9D9C-9D1447E4B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1339" name="Group 200">
              <a:extLst>
                <a:ext uri="{FF2B5EF4-FFF2-40B4-BE49-F238E27FC236}">
                  <a16:creationId xmlns:a16="http://schemas.microsoft.com/office/drawing/2014/main" id="{4876C8F2-5AE8-ED4D-9B84-9BA3F54527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55" name="AutoShape 201">
                <a:extLst>
                  <a:ext uri="{FF2B5EF4-FFF2-40B4-BE49-F238E27FC236}">
                    <a16:creationId xmlns:a16="http://schemas.microsoft.com/office/drawing/2014/main" id="{8F4DACC4-85F9-1F44-9DE5-0128330E4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6" name="AutoShape 202">
                <a:extLst>
                  <a:ext uri="{FF2B5EF4-FFF2-40B4-BE49-F238E27FC236}">
                    <a16:creationId xmlns:a16="http://schemas.microsoft.com/office/drawing/2014/main" id="{E6C1D441-F78C-DA41-8334-7F2D90BBC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40" name="Freeform 203">
              <a:extLst>
                <a:ext uri="{FF2B5EF4-FFF2-40B4-BE49-F238E27FC236}">
                  <a16:creationId xmlns:a16="http://schemas.microsoft.com/office/drawing/2014/main" id="{290788A2-C56E-4942-9F71-52E51EFD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41" name="Group 204">
              <a:extLst>
                <a:ext uri="{FF2B5EF4-FFF2-40B4-BE49-F238E27FC236}">
                  <a16:creationId xmlns:a16="http://schemas.microsoft.com/office/drawing/2014/main" id="{EA6B94D1-A3C9-B846-898B-C2FB88B2FC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53" name="AutoShape 205">
                <a:extLst>
                  <a:ext uri="{FF2B5EF4-FFF2-40B4-BE49-F238E27FC236}">
                    <a16:creationId xmlns:a16="http://schemas.microsoft.com/office/drawing/2014/main" id="{29923639-D0D9-DF46-8435-1CD4B70E2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1354" name="AutoShape 206">
                <a:extLst>
                  <a:ext uri="{FF2B5EF4-FFF2-40B4-BE49-F238E27FC236}">
                    <a16:creationId xmlns:a16="http://schemas.microsoft.com/office/drawing/2014/main" id="{73880C54-B455-7746-B0AD-375704B9B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1342" name="Rectangle 207">
              <a:extLst>
                <a:ext uri="{FF2B5EF4-FFF2-40B4-BE49-F238E27FC236}">
                  <a16:creationId xmlns:a16="http://schemas.microsoft.com/office/drawing/2014/main" id="{DB324E9E-48B3-7E40-B1B0-FA4E746CA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3" name="Freeform 208">
              <a:extLst>
                <a:ext uri="{FF2B5EF4-FFF2-40B4-BE49-F238E27FC236}">
                  <a16:creationId xmlns:a16="http://schemas.microsoft.com/office/drawing/2014/main" id="{B55FB98D-D6D2-A34E-A220-E04C593A9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4" name="Freeform 209">
              <a:extLst>
                <a:ext uri="{FF2B5EF4-FFF2-40B4-BE49-F238E27FC236}">
                  <a16:creationId xmlns:a16="http://schemas.microsoft.com/office/drawing/2014/main" id="{84EDC565-B910-414E-8503-2FAEEB796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Oval 210">
              <a:extLst>
                <a:ext uri="{FF2B5EF4-FFF2-40B4-BE49-F238E27FC236}">
                  <a16:creationId xmlns:a16="http://schemas.microsoft.com/office/drawing/2014/main" id="{45291D88-1277-0340-AC63-930D8F495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6" name="Freeform 211">
              <a:extLst>
                <a:ext uri="{FF2B5EF4-FFF2-40B4-BE49-F238E27FC236}">
                  <a16:creationId xmlns:a16="http://schemas.microsoft.com/office/drawing/2014/main" id="{D49D9946-C777-6648-921D-BD96A779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AutoShape 212">
              <a:extLst>
                <a:ext uri="{FF2B5EF4-FFF2-40B4-BE49-F238E27FC236}">
                  <a16:creationId xmlns:a16="http://schemas.microsoft.com/office/drawing/2014/main" id="{1E3BDEE5-F316-CF4D-80DE-F1AF8C12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8" name="AutoShape 213">
              <a:extLst>
                <a:ext uri="{FF2B5EF4-FFF2-40B4-BE49-F238E27FC236}">
                  <a16:creationId xmlns:a16="http://schemas.microsoft.com/office/drawing/2014/main" id="{28C7DCDD-8B4A-6E4E-9262-966BCB732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49" name="Oval 214">
              <a:extLst>
                <a:ext uri="{FF2B5EF4-FFF2-40B4-BE49-F238E27FC236}">
                  <a16:creationId xmlns:a16="http://schemas.microsoft.com/office/drawing/2014/main" id="{17064C03-7EC4-5E47-9BD0-2472BC4F3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0" name="Oval 215">
              <a:extLst>
                <a:ext uri="{FF2B5EF4-FFF2-40B4-BE49-F238E27FC236}">
                  <a16:creationId xmlns:a16="http://schemas.microsoft.com/office/drawing/2014/main" id="{686F0A36-030A-8A47-B690-D781F188C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51" name="Oval 216">
              <a:extLst>
                <a:ext uri="{FF2B5EF4-FFF2-40B4-BE49-F238E27FC236}">
                  <a16:creationId xmlns:a16="http://schemas.microsoft.com/office/drawing/2014/main" id="{B8C1ED41-5BDA-2C47-8C4E-F9FBBCCB4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352" name="Rectangle 217">
              <a:extLst>
                <a:ext uri="{FF2B5EF4-FFF2-40B4-BE49-F238E27FC236}">
                  <a16:creationId xmlns:a16="http://schemas.microsoft.com/office/drawing/2014/main" id="{A4DD79ED-45A0-0E43-8A7F-E55587AD1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92" name="Freeform 142">
            <a:extLst>
              <a:ext uri="{FF2B5EF4-FFF2-40B4-BE49-F238E27FC236}">
                <a16:creationId xmlns:a16="http://schemas.microsoft.com/office/drawing/2014/main" id="{886AA805-48FE-354A-9DC5-8A1F1D479F2D}"/>
              </a:ext>
            </a:extLst>
          </p:cNvPr>
          <p:cNvSpPr>
            <a:spLocks/>
          </p:cNvSpPr>
          <p:nvPr/>
        </p:nvSpPr>
        <p:spPr bwMode="auto">
          <a:xfrm>
            <a:off x="1882979" y="4067175"/>
            <a:ext cx="1946071" cy="1836738"/>
          </a:xfrm>
          <a:custGeom>
            <a:avLst/>
            <a:gdLst>
              <a:gd name="T0" fmla="*/ 0 w 1236"/>
              <a:gd name="T1" fmla="*/ 2147483646 h 1195"/>
              <a:gd name="T2" fmla="*/ 2147483646 w 1236"/>
              <a:gd name="T3" fmla="*/ 2147483646 h 1195"/>
              <a:gd name="T4" fmla="*/ 2147483646 w 1236"/>
              <a:gd name="T5" fmla="*/ 2147483646 h 1195"/>
              <a:gd name="T6" fmla="*/ 2147483646 w 1236"/>
              <a:gd name="T7" fmla="*/ 2147483646 h 1195"/>
              <a:gd name="T8" fmla="*/ 2147483646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91" name="Freeform 141">
            <a:extLst>
              <a:ext uri="{FF2B5EF4-FFF2-40B4-BE49-F238E27FC236}">
                <a16:creationId xmlns:a16="http://schemas.microsoft.com/office/drawing/2014/main" id="{2029DAA3-3392-F247-86D3-BE39FDD35B37}"/>
              </a:ext>
            </a:extLst>
          </p:cNvPr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6 h 1253"/>
              <a:gd name="T2" fmla="*/ 2147483646 w 1361"/>
              <a:gd name="T3" fmla="*/ 2147483646 h 1253"/>
              <a:gd name="T4" fmla="*/ 2147483646 w 1361"/>
              <a:gd name="T5" fmla="*/ 2147483646 h 1253"/>
              <a:gd name="T6" fmla="*/ 2147483646 w 1361"/>
              <a:gd name="T7" fmla="*/ 2147483646 h 1253"/>
              <a:gd name="T8" fmla="*/ 2147483646 w 1361"/>
              <a:gd name="T9" fmla="*/ 2147483646 h 1253"/>
              <a:gd name="T10" fmla="*/ 2147483646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>
            <a:extLst>
              <a:ext uri="{FF2B5EF4-FFF2-40B4-BE49-F238E27FC236}">
                <a16:creationId xmlns:a16="http://schemas.microsoft.com/office/drawing/2014/main" id="{CD989F74-887A-CD4E-A910-BF39FC9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2291" name="Slide Number Placeholder 6">
            <a:extLst>
              <a:ext uri="{FF2B5EF4-FFF2-40B4-BE49-F238E27FC236}">
                <a16:creationId xmlns:a16="http://schemas.microsoft.com/office/drawing/2014/main" id="{5D70F160-8B70-C14C-872C-A25CDAF7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274B378-E11E-B44B-B10D-31265ABD6C29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2292" name="Picture 82" descr="underline_base">
            <a:extLst>
              <a:ext uri="{FF2B5EF4-FFF2-40B4-BE49-F238E27FC236}">
                <a16:creationId xmlns:a16="http://schemas.microsoft.com/office/drawing/2014/main" id="{DB29332D-F9E7-014F-A723-95CD4B4A31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0223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75">
            <a:extLst>
              <a:ext uri="{FF2B5EF4-FFF2-40B4-BE49-F238E27FC236}">
                <a16:creationId xmlns:a16="http://schemas.microsoft.com/office/drawing/2014/main" id="{EDAE2754-891D-344A-9106-938872828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525" y="2000250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294" name="Rectangle 65">
            <a:extLst>
              <a:ext uri="{FF2B5EF4-FFF2-40B4-BE49-F238E27FC236}">
                <a16:creationId xmlns:a16="http://schemas.microsoft.com/office/drawing/2014/main" id="{6EDE2BEF-2391-2E48-9FC3-91363FE83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2095500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9223" name="Rectangle 22">
            <a:extLst>
              <a:ext uri="{FF2B5EF4-FFF2-40B4-BE49-F238E27FC236}">
                <a16:creationId xmlns:a16="http://schemas.microsoft.com/office/drawing/2014/main" id="{DCE8B0B9-F6DC-674E-A54C-C09419F507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How demultiplexing works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224" name="Rectangle 23">
            <a:extLst>
              <a:ext uri="{FF2B5EF4-FFF2-40B4-BE49-F238E27FC236}">
                <a16:creationId xmlns:a16="http://schemas.microsoft.com/office/drawing/2014/main" id="{351256F4-8765-874A-8D4B-AFCF74F9FD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595437"/>
            <a:ext cx="4438650" cy="503395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host receives IP datagrams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each datagram has: </a:t>
            </a:r>
          </a:p>
          <a:p>
            <a:pPr lvl="2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source IP address, destination IP address</a:t>
            </a:r>
          </a:p>
          <a:p>
            <a:pPr lvl="2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 protocol type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each datagram carries one transport-layer segment</a:t>
            </a:r>
          </a:p>
          <a:p>
            <a:pPr lvl="2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each segment has source and destination port number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host uses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IP addresses, protocol field &amp; port numbers</a:t>
            </a:r>
            <a:r>
              <a:rPr lang="en-US" sz="2400" dirty="0">
                <a:ea typeface="ＭＳ Ｐゴシック" charset="0"/>
                <a:cs typeface="+mn-cs"/>
              </a:rPr>
              <a:t> to direct segment to appropriate process in transport layer (TCP or UDP)</a:t>
            </a:r>
          </a:p>
        </p:txBody>
      </p:sp>
      <p:sp>
        <p:nvSpPr>
          <p:cNvPr id="12297" name="Text Box 63">
            <a:extLst>
              <a:ext uri="{FF2B5EF4-FFF2-40B4-BE49-F238E27FC236}">
                <a16:creationId xmlns:a16="http://schemas.microsoft.com/office/drawing/2014/main" id="{7AA999B7-FF88-BA4C-BA2C-F977BDB23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013" y="2108200"/>
            <a:ext cx="1563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source port #</a:t>
            </a:r>
            <a:endParaRPr lang="en-US" altLang="en-US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2298" name="Text Box 64">
            <a:extLst>
              <a:ext uri="{FF2B5EF4-FFF2-40B4-BE49-F238E27FC236}">
                <a16:creationId xmlns:a16="http://schemas.microsoft.com/office/drawing/2014/main" id="{45A05430-2091-8440-8623-C0EADE84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2108200"/>
            <a:ext cx="13287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dest port #</a:t>
            </a:r>
            <a:endParaRPr lang="en-US" altLang="en-US" sz="24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12299" name="Line 66">
            <a:extLst>
              <a:ext uri="{FF2B5EF4-FFF2-40B4-BE49-F238E27FC236}">
                <a16:creationId xmlns:a16="http://schemas.microsoft.com/office/drawing/2014/main" id="{476A9606-ED2B-1744-AC67-2BFD9B9A67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495550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Line 68">
            <a:extLst>
              <a:ext uri="{FF2B5EF4-FFF2-40B4-BE49-F238E27FC236}">
                <a16:creationId xmlns:a16="http://schemas.microsoft.com/office/drawing/2014/main" id="{2EA6FE2E-04FD-2F41-BB23-6FB3E47BC9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7325" y="3486150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Line 69">
            <a:extLst>
              <a:ext uri="{FF2B5EF4-FFF2-40B4-BE49-F238E27FC236}">
                <a16:creationId xmlns:a16="http://schemas.microsoft.com/office/drawing/2014/main" id="{72DAA45F-6B5A-B649-BB77-975ECF5870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5625" y="2095500"/>
            <a:ext cx="0" cy="3952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Text Box 70">
            <a:extLst>
              <a:ext uri="{FF2B5EF4-FFF2-40B4-BE49-F238E27FC236}">
                <a16:creationId xmlns:a16="http://schemas.microsoft.com/office/drawing/2014/main" id="{91B163D4-F084-9841-A63E-632FC0838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013" y="1655763"/>
            <a:ext cx="86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32 bits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2303" name="Line 71">
            <a:extLst>
              <a:ext uri="{FF2B5EF4-FFF2-40B4-BE49-F238E27FC236}">
                <a16:creationId xmlns:a16="http://schemas.microsoft.com/office/drawing/2014/main" id="{13F57C27-A7CF-1549-BE81-28CAC3832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2825" y="1862138"/>
            <a:ext cx="1200150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72">
            <a:extLst>
              <a:ext uri="{FF2B5EF4-FFF2-40B4-BE49-F238E27FC236}">
                <a16:creationId xmlns:a16="http://schemas.microsoft.com/office/drawing/2014/main" id="{7BE1150A-2EEB-0C4F-9F82-89DD7B13B99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5253038" y="1871663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73">
            <a:extLst>
              <a:ext uri="{FF2B5EF4-FFF2-40B4-BE49-F238E27FC236}">
                <a16:creationId xmlns:a16="http://schemas.microsoft.com/office/drawing/2014/main" id="{67175DD7-21E5-D148-B91F-445983C75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3816350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(payload)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2306" name="Text Box 74">
            <a:extLst>
              <a:ext uri="{FF2B5EF4-FFF2-40B4-BE49-F238E27FC236}">
                <a16:creationId xmlns:a16="http://schemas.microsoft.com/office/drawing/2014/main" id="{EA34289E-2E13-EA44-B369-471FA81A3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2849563"/>
            <a:ext cx="22907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other header fields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12307" name="Text Box 76">
            <a:extLst>
              <a:ext uri="{FF2B5EF4-FFF2-40B4-BE49-F238E27FC236}">
                <a16:creationId xmlns:a16="http://schemas.microsoft.com/office/drawing/2014/main" id="{8884B80F-4F67-404E-A8D1-34101CB20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050" y="5380038"/>
            <a:ext cx="3060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TCP/UDP segment format</a:t>
            </a:r>
            <a:endParaRPr lang="en-US" altLang="en-US" sz="2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2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>
            <a:extLst>
              <a:ext uri="{FF2B5EF4-FFF2-40B4-BE49-F238E27FC236}">
                <a16:creationId xmlns:a16="http://schemas.microsoft.com/office/drawing/2014/main" id="{D85F20EF-0DAD-4841-A94D-673B1D34B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66FA06BE-B8E5-4342-B107-388F5AB93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0CB69630-2DF3-A940-A821-3E666FBCA858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29699" name="Picture 213" descr="underline_base">
            <a:extLst>
              <a:ext uri="{FF2B5EF4-FFF2-40B4-BE49-F238E27FC236}">
                <a16:creationId xmlns:a16="http://schemas.microsoft.com/office/drawing/2014/main" id="{3ADC7732-6DFB-E64C-90FC-3953F6983AA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8858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2">
            <a:extLst>
              <a:ext uri="{FF2B5EF4-FFF2-40B4-BE49-F238E27FC236}">
                <a16:creationId xmlns:a16="http://schemas.microsoft.com/office/drawing/2014/main" id="{79DFF668-F73C-4045-94D6-7165E72A8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4475" y="200025"/>
            <a:ext cx="7772400" cy="935038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Connectionless demux: example</a:t>
            </a:r>
          </a:p>
        </p:txBody>
      </p:sp>
      <p:sp>
        <p:nvSpPr>
          <p:cNvPr id="241708" name="Rectangle 44">
            <a:extLst>
              <a:ext uri="{FF2B5EF4-FFF2-40B4-BE49-F238E27FC236}">
                <a16:creationId xmlns:a16="http://schemas.microsoft.com/office/drawing/2014/main" id="{97A0A0DC-EDA4-7540-9197-FFC1A1E57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0200" y="1676400"/>
            <a:ext cx="3211513" cy="795338"/>
          </a:xfrm>
        </p:spPr>
        <p:txBody>
          <a:bodyPr/>
          <a:lstStyle/>
          <a:p>
            <a:pPr marL="173038" indent="-173038" algn="ctr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Destination port =</a:t>
            </a:r>
          </a:p>
          <a:p>
            <a:pPr marL="173038" indent="-173038" algn="ctr">
              <a:buFont typeface="Wingdings" charset="0"/>
              <a:buNone/>
              <a:defRPr/>
            </a:pPr>
            <a:r>
              <a:rPr lang="en-US" sz="2000" b="1" dirty="0">
                <a:latin typeface="Courier New" charset="0"/>
                <a:ea typeface="ＭＳ Ｐゴシック" charset="0"/>
                <a:cs typeface="+mn-cs"/>
              </a:rPr>
              <a:t> </a:t>
            </a:r>
            <a:r>
              <a:rPr lang="en-US" sz="2000" b="1" dirty="0">
                <a:solidFill>
                  <a:srgbClr val="CC0000"/>
                </a:solidFill>
                <a:latin typeface="Courier New" charset="0"/>
                <a:ea typeface="ＭＳ Ｐゴシック" charset="0"/>
                <a:cs typeface="+mn-cs"/>
              </a:rPr>
              <a:t>6428</a:t>
            </a:r>
            <a:endParaRPr lang="en-US" sz="2000" b="1" dirty="0">
              <a:latin typeface="Courier New" charset="0"/>
              <a:ea typeface="ＭＳ Ｐゴシック" charset="0"/>
              <a:cs typeface="+mn-cs"/>
            </a:endParaRPr>
          </a:p>
          <a:p>
            <a:pPr marL="173038" indent="-173038">
              <a:buFont typeface="Wingdings" charset="2"/>
              <a:buChar char="§"/>
              <a:defRPr/>
            </a:pPr>
            <a:endParaRPr lang="en-US" sz="4000" dirty="0">
              <a:ea typeface="ＭＳ Ｐゴシック" charset="0"/>
              <a:cs typeface="+mn-cs"/>
            </a:endParaRPr>
          </a:p>
        </p:txBody>
      </p:sp>
      <p:sp>
        <p:nvSpPr>
          <p:cNvPr id="29702" name="Freeform 89">
            <a:extLst>
              <a:ext uri="{FF2B5EF4-FFF2-40B4-BE49-F238E27FC236}">
                <a16:creationId xmlns:a16="http://schemas.microsoft.com/office/drawing/2014/main" id="{0A3DBBAA-F7E4-4B48-92B9-D4CCD1F47DC9}"/>
              </a:ext>
            </a:extLst>
          </p:cNvPr>
          <p:cNvSpPr>
            <a:spLocks/>
          </p:cNvSpPr>
          <p:nvPr/>
        </p:nvSpPr>
        <p:spPr bwMode="auto">
          <a:xfrm>
            <a:off x="3178175" y="2478088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97">
            <a:extLst>
              <a:ext uri="{FF2B5EF4-FFF2-40B4-BE49-F238E27FC236}">
                <a16:creationId xmlns:a16="http://schemas.microsoft.com/office/drawing/2014/main" id="{C3EB8B2F-3796-554A-A228-EAFFB0D1C62A}"/>
              </a:ext>
            </a:extLst>
          </p:cNvPr>
          <p:cNvSpPr>
            <a:spLocks/>
          </p:cNvSpPr>
          <p:nvPr/>
        </p:nvSpPr>
        <p:spPr bwMode="auto">
          <a:xfrm>
            <a:off x="404813" y="27828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23">
            <a:extLst>
              <a:ext uri="{FF2B5EF4-FFF2-40B4-BE49-F238E27FC236}">
                <a16:creationId xmlns:a16="http://schemas.microsoft.com/office/drawing/2014/main" id="{70CE423E-A05E-A24F-8A6C-72EBEB41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749550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5" name="Rectangle 24">
            <a:extLst>
              <a:ext uri="{FF2B5EF4-FFF2-40B4-BE49-F238E27FC236}">
                <a16:creationId xmlns:a16="http://schemas.microsoft.com/office/drawing/2014/main" id="{4E495DAF-E657-3445-8D42-D367B2D9F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28035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06" name="Line 25">
            <a:extLst>
              <a:ext uri="{FF2B5EF4-FFF2-40B4-BE49-F238E27FC236}">
                <a16:creationId xmlns:a16="http://schemas.microsoft.com/office/drawing/2014/main" id="{087D7E60-AF36-BF4D-AF1F-FE94AAEFD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1063" y="3563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Text Box 26">
            <a:extLst>
              <a:ext uri="{FF2B5EF4-FFF2-40B4-BE49-F238E27FC236}">
                <a16:creationId xmlns:a16="http://schemas.microsoft.com/office/drawing/2014/main" id="{77482A4C-8C60-D846-9FEA-990319040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464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29708" name="Line 27">
            <a:extLst>
              <a:ext uri="{FF2B5EF4-FFF2-40B4-BE49-F238E27FC236}">
                <a16:creationId xmlns:a16="http://schemas.microsoft.com/office/drawing/2014/main" id="{D3E11B8D-0654-C441-ADF2-F593723B8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" y="38846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28">
            <a:extLst>
              <a:ext uri="{FF2B5EF4-FFF2-40B4-BE49-F238E27FC236}">
                <a16:creationId xmlns:a16="http://schemas.microsoft.com/office/drawing/2014/main" id="{091F3CD8-09FF-354A-A4DA-C8FF00DB7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41941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29">
            <a:extLst>
              <a:ext uri="{FF2B5EF4-FFF2-40B4-BE49-F238E27FC236}">
                <a16:creationId xmlns:a16="http://schemas.microsoft.com/office/drawing/2014/main" id="{5282B6D4-2312-9A4D-9635-79CB6272922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713" y="44799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26">
            <a:extLst>
              <a:ext uri="{FF2B5EF4-FFF2-40B4-BE49-F238E27FC236}">
                <a16:creationId xmlns:a16="http://schemas.microsoft.com/office/drawing/2014/main" id="{F33F71FE-82E7-B142-9AFE-F9E21C160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7940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29712" name="Text Box 26">
            <a:extLst>
              <a:ext uri="{FF2B5EF4-FFF2-40B4-BE49-F238E27FC236}">
                <a16:creationId xmlns:a16="http://schemas.microsoft.com/office/drawing/2014/main" id="{A2AC1B8C-5890-EC4B-BDE9-118DC42F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44513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29713" name="Text Box 26">
            <a:extLst>
              <a:ext uri="{FF2B5EF4-FFF2-40B4-BE49-F238E27FC236}">
                <a16:creationId xmlns:a16="http://schemas.microsoft.com/office/drawing/2014/main" id="{CA62B284-6BE7-5E4C-A712-A19A8FCA1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41656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29714" name="Text Box 26">
            <a:extLst>
              <a:ext uri="{FF2B5EF4-FFF2-40B4-BE49-F238E27FC236}">
                <a16:creationId xmlns:a16="http://schemas.microsoft.com/office/drawing/2014/main" id="{B70E3B98-2ECE-444B-B356-4B8021734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70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29715" name="Oval 110">
            <a:extLst>
              <a:ext uri="{FF2B5EF4-FFF2-40B4-BE49-F238E27FC236}">
                <a16:creationId xmlns:a16="http://schemas.microsoft.com/office/drawing/2014/main" id="{8D99A65C-FE7F-3C41-96C6-E57400E3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088" y="307975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P3</a:t>
            </a:r>
          </a:p>
        </p:txBody>
      </p:sp>
      <p:grpSp>
        <p:nvGrpSpPr>
          <p:cNvPr id="241775" name="Group 111">
            <a:extLst>
              <a:ext uri="{FF2B5EF4-FFF2-40B4-BE49-F238E27FC236}">
                <a16:creationId xmlns:a16="http://schemas.microsoft.com/office/drawing/2014/main" id="{5EAC4104-C45F-6A48-BF69-F4E81265C556}"/>
              </a:ext>
            </a:extLst>
          </p:cNvPr>
          <p:cNvGrpSpPr>
            <a:grpSpLocks/>
          </p:cNvGrpSpPr>
          <p:nvPr/>
        </p:nvGrpSpPr>
        <p:grpSpPr bwMode="auto">
          <a:xfrm>
            <a:off x="1176338" y="3403600"/>
            <a:ext cx="620712" cy="228600"/>
            <a:chOff x="1287" y="2524"/>
            <a:chExt cx="260" cy="100"/>
          </a:xfrm>
        </p:grpSpPr>
        <p:sp>
          <p:nvSpPr>
            <p:cNvPr id="29824" name="Rectangle 112">
              <a:extLst>
                <a:ext uri="{FF2B5EF4-FFF2-40B4-BE49-F238E27FC236}">
                  <a16:creationId xmlns:a16="http://schemas.microsoft.com/office/drawing/2014/main" id="{F0F915A6-479A-644F-80F3-0A5A557FA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5" name="Rectangle 113">
              <a:extLst>
                <a:ext uri="{FF2B5EF4-FFF2-40B4-BE49-F238E27FC236}">
                  <a16:creationId xmlns:a16="http://schemas.microsoft.com/office/drawing/2014/main" id="{F6CA1CBA-1259-7B48-A8B5-C6C711422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6" name="Rectangle 114">
              <a:extLst>
                <a:ext uri="{FF2B5EF4-FFF2-40B4-BE49-F238E27FC236}">
                  <a16:creationId xmlns:a16="http://schemas.microsoft.com/office/drawing/2014/main" id="{7EF3A622-EB24-B148-91CA-907FACAFCC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7" name="Rectangle 115">
              <a:extLst>
                <a:ext uri="{FF2B5EF4-FFF2-40B4-BE49-F238E27FC236}">
                  <a16:creationId xmlns:a16="http://schemas.microsoft.com/office/drawing/2014/main" id="{2B7303F9-73F5-1440-82A7-D72BBB26C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29717" name="Rectangle 23">
            <a:extLst>
              <a:ext uri="{FF2B5EF4-FFF2-40B4-BE49-F238E27FC236}">
                <a16:creationId xmlns:a16="http://schemas.microsoft.com/office/drawing/2014/main" id="{8D26D149-5AC7-D74A-99EF-8AF6D310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6975" y="2516188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18" name="Rectangle 24">
            <a:extLst>
              <a:ext uri="{FF2B5EF4-FFF2-40B4-BE49-F238E27FC236}">
                <a16:creationId xmlns:a16="http://schemas.microsoft.com/office/drawing/2014/main" id="{AD4A0317-E9B6-EE4B-A30B-33144C1F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2050" y="2570163"/>
            <a:ext cx="147320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19" name="Line 25">
            <a:extLst>
              <a:ext uri="{FF2B5EF4-FFF2-40B4-BE49-F238E27FC236}">
                <a16:creationId xmlns:a16="http://schemas.microsoft.com/office/drawing/2014/main" id="{4449CC8D-3ACE-2B45-A2A7-177A06004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340100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Text Box 26">
            <a:extLst>
              <a:ext uri="{FF2B5EF4-FFF2-40B4-BE49-F238E27FC236}">
                <a16:creationId xmlns:a16="http://schemas.microsoft.com/office/drawing/2014/main" id="{59243FE2-B5A6-2142-8939-E3737D771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3226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29721" name="Line 27">
            <a:extLst>
              <a:ext uri="{FF2B5EF4-FFF2-40B4-BE49-F238E27FC236}">
                <a16:creationId xmlns:a16="http://schemas.microsoft.com/office/drawing/2014/main" id="{5B8030E5-BC4B-8C46-9740-79CE6762D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9988" y="36576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FE0D8081-F831-D947-9233-E7CE2F85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6663" y="25368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29723" name="Text Box 26">
            <a:extLst>
              <a:ext uri="{FF2B5EF4-FFF2-40B4-BE49-F238E27FC236}">
                <a16:creationId xmlns:a16="http://schemas.microsoft.com/office/drawing/2014/main" id="{698E8F04-5319-FD4C-B720-EF2E83921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42275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29724" name="Text Box 26">
            <a:extLst>
              <a:ext uri="{FF2B5EF4-FFF2-40B4-BE49-F238E27FC236}">
                <a16:creationId xmlns:a16="http://schemas.microsoft.com/office/drawing/2014/main" id="{781E94A8-FF45-E448-A90E-B53D0C623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9417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29725" name="Text Box 26">
            <a:extLst>
              <a:ext uri="{FF2B5EF4-FFF2-40B4-BE49-F238E27FC236}">
                <a16:creationId xmlns:a16="http://schemas.microsoft.com/office/drawing/2014/main" id="{562C8F49-AC0C-974C-98D7-64E655C9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3643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29726" name="Line 27">
            <a:extLst>
              <a:ext uri="{FF2B5EF4-FFF2-40B4-BE49-F238E27FC236}">
                <a16:creationId xmlns:a16="http://schemas.microsoft.com/office/drawing/2014/main" id="{FB05D179-ED77-9C40-85CB-E8A4C3A21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813" y="396875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Line 27">
            <a:extLst>
              <a:ext uri="{FF2B5EF4-FFF2-40B4-BE49-F238E27FC236}">
                <a16:creationId xmlns:a16="http://schemas.microsoft.com/office/drawing/2014/main" id="{08C05367-AECD-D246-8359-B8261AF46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3638" y="4267200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128">
            <a:extLst>
              <a:ext uri="{FF2B5EF4-FFF2-40B4-BE49-F238E27FC236}">
                <a16:creationId xmlns:a16="http://schemas.microsoft.com/office/drawing/2014/main" id="{F3DEC1C0-4C9E-3D40-A865-F5F884D1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2876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P1</a:t>
            </a:r>
          </a:p>
        </p:txBody>
      </p:sp>
      <p:grpSp>
        <p:nvGrpSpPr>
          <p:cNvPr id="241798" name="Group 134">
            <a:extLst>
              <a:ext uri="{FF2B5EF4-FFF2-40B4-BE49-F238E27FC236}">
                <a16:creationId xmlns:a16="http://schemas.microsoft.com/office/drawing/2014/main" id="{13DD2A6C-82C5-FA46-9B91-76194D76C67F}"/>
              </a:ext>
            </a:extLst>
          </p:cNvPr>
          <p:cNvGrpSpPr>
            <a:grpSpLocks/>
          </p:cNvGrpSpPr>
          <p:nvPr/>
        </p:nvGrpSpPr>
        <p:grpSpPr bwMode="auto">
          <a:xfrm>
            <a:off x="3992563" y="3192463"/>
            <a:ext cx="887412" cy="228600"/>
            <a:chOff x="1383" y="2620"/>
            <a:chExt cx="260" cy="100"/>
          </a:xfrm>
        </p:grpSpPr>
        <p:sp>
          <p:nvSpPr>
            <p:cNvPr id="29820" name="Rectangle 135">
              <a:extLst>
                <a:ext uri="{FF2B5EF4-FFF2-40B4-BE49-F238E27FC236}">
                  <a16:creationId xmlns:a16="http://schemas.microsoft.com/office/drawing/2014/main" id="{6A8AB04C-E292-E54C-A445-F2185A4CC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1" name="Rectangle 136">
              <a:extLst>
                <a:ext uri="{FF2B5EF4-FFF2-40B4-BE49-F238E27FC236}">
                  <a16:creationId xmlns:a16="http://schemas.microsoft.com/office/drawing/2014/main" id="{09FC91C2-3253-194D-AECC-E1B171DB3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2" name="Rectangle 137">
              <a:extLst>
                <a:ext uri="{FF2B5EF4-FFF2-40B4-BE49-F238E27FC236}">
                  <a16:creationId xmlns:a16="http://schemas.microsoft.com/office/drawing/2014/main" id="{40F6EE8C-37EF-A44A-BF45-5C3B2AE41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9" y="2678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23" name="Rectangle 138">
              <a:extLst>
                <a:ext uri="{FF2B5EF4-FFF2-40B4-BE49-F238E27FC236}">
                  <a16:creationId xmlns:a16="http://schemas.microsoft.com/office/drawing/2014/main" id="{E7A27377-8C4B-6F44-88C4-D626068C1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29730" name="Rectangle 23">
            <a:extLst>
              <a:ext uri="{FF2B5EF4-FFF2-40B4-BE49-F238E27FC236}">
                <a16:creationId xmlns:a16="http://schemas.microsoft.com/office/drawing/2014/main" id="{04706F55-A476-A044-B2A2-E2F24FC0C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2741613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31" name="Rectangle 24">
            <a:extLst>
              <a:ext uri="{FF2B5EF4-FFF2-40B4-BE49-F238E27FC236}">
                <a16:creationId xmlns:a16="http://schemas.microsoft.com/office/drawing/2014/main" id="{354E0E60-542A-9C49-AD2E-0A836A7EB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795588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9732" name="Line 25">
            <a:extLst>
              <a:ext uri="{FF2B5EF4-FFF2-40B4-BE49-F238E27FC236}">
                <a16:creationId xmlns:a16="http://schemas.microsoft.com/office/drawing/2014/main" id="{EE0B1656-A473-E941-B4E2-067D3399F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5125" y="3556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Text Box 26">
            <a:extLst>
              <a:ext uri="{FF2B5EF4-FFF2-40B4-BE49-F238E27FC236}">
                <a16:creationId xmlns:a16="http://schemas.microsoft.com/office/drawing/2014/main" id="{7A748214-53AE-F741-A5E2-B302D70C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385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29734" name="Line 27">
            <a:extLst>
              <a:ext uri="{FF2B5EF4-FFF2-40B4-BE49-F238E27FC236}">
                <a16:creationId xmlns:a16="http://schemas.microsoft.com/office/drawing/2014/main" id="{91E0244C-DE65-CB4E-BF23-C6A2F687F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3063" y="38766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28">
            <a:extLst>
              <a:ext uri="{FF2B5EF4-FFF2-40B4-BE49-F238E27FC236}">
                <a16:creationId xmlns:a16="http://schemas.microsoft.com/office/drawing/2014/main" id="{E9A7E97E-25B0-A946-AD1A-0F49643C6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8775" y="41862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Line 29">
            <a:extLst>
              <a:ext uri="{FF2B5EF4-FFF2-40B4-BE49-F238E27FC236}">
                <a16:creationId xmlns:a16="http://schemas.microsoft.com/office/drawing/2014/main" id="{8B08F4B6-1E3E-4C41-9CA6-311B5E2F5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8775" y="447198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Text Box 26">
            <a:extLst>
              <a:ext uri="{FF2B5EF4-FFF2-40B4-BE49-F238E27FC236}">
                <a16:creationId xmlns:a16="http://schemas.microsoft.com/office/drawing/2014/main" id="{07DE4E3A-6D50-9346-BD33-BD577447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7188" y="27860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29738" name="Text Box 26">
            <a:extLst>
              <a:ext uri="{FF2B5EF4-FFF2-40B4-BE49-F238E27FC236}">
                <a16:creationId xmlns:a16="http://schemas.microsoft.com/office/drawing/2014/main" id="{7C00BBB8-A9CD-A44D-94BA-7FDE6CA45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44434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29739" name="Text Box 26">
            <a:extLst>
              <a:ext uri="{FF2B5EF4-FFF2-40B4-BE49-F238E27FC236}">
                <a16:creationId xmlns:a16="http://schemas.microsoft.com/office/drawing/2014/main" id="{472C6C66-966F-2C49-8F78-CFC8F9A8B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788" y="41576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29740" name="Text Box 26">
            <a:extLst>
              <a:ext uri="{FF2B5EF4-FFF2-40B4-BE49-F238E27FC236}">
                <a16:creationId xmlns:a16="http://schemas.microsoft.com/office/drawing/2014/main" id="{B35BC4BA-84BA-FA45-A388-AA03A7713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862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29741" name="Oval 153">
            <a:extLst>
              <a:ext uri="{FF2B5EF4-FFF2-40B4-BE49-F238E27FC236}">
                <a16:creationId xmlns:a16="http://schemas.microsoft.com/office/drawing/2014/main" id="{E3146589-2E30-0D47-8C09-0920E59CE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2150" y="30940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P4</a:t>
            </a:r>
          </a:p>
        </p:txBody>
      </p:sp>
      <p:sp>
        <p:nvSpPr>
          <p:cNvPr id="29742" name="Freeform 154">
            <a:extLst>
              <a:ext uri="{FF2B5EF4-FFF2-40B4-BE49-F238E27FC236}">
                <a16:creationId xmlns:a16="http://schemas.microsoft.com/office/drawing/2014/main" id="{66DC37E0-0917-8848-A74D-424BD11719D3}"/>
              </a:ext>
            </a:extLst>
          </p:cNvPr>
          <p:cNvSpPr>
            <a:spLocks/>
          </p:cNvSpPr>
          <p:nvPr/>
        </p:nvSpPr>
        <p:spPr bwMode="auto">
          <a:xfrm>
            <a:off x="8002588" y="27622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1820" name="Group 156">
            <a:extLst>
              <a:ext uri="{FF2B5EF4-FFF2-40B4-BE49-F238E27FC236}">
                <a16:creationId xmlns:a16="http://schemas.microsoft.com/office/drawing/2014/main" id="{FDCDDD9A-155A-C44F-8432-E94EE1BA64D3}"/>
              </a:ext>
            </a:extLst>
          </p:cNvPr>
          <p:cNvGrpSpPr>
            <a:grpSpLocks/>
          </p:cNvGrpSpPr>
          <p:nvPr/>
        </p:nvGrpSpPr>
        <p:grpSpPr bwMode="auto">
          <a:xfrm>
            <a:off x="7035800" y="3425825"/>
            <a:ext cx="620713" cy="204788"/>
            <a:chOff x="1287" y="2524"/>
            <a:chExt cx="260" cy="100"/>
          </a:xfrm>
        </p:grpSpPr>
        <p:sp>
          <p:nvSpPr>
            <p:cNvPr id="29816" name="Rectangle 157">
              <a:extLst>
                <a:ext uri="{FF2B5EF4-FFF2-40B4-BE49-F238E27FC236}">
                  <a16:creationId xmlns:a16="http://schemas.microsoft.com/office/drawing/2014/main" id="{AECCAE04-6D68-BA40-A6B7-E22762162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17" name="Rectangle 158">
              <a:extLst>
                <a:ext uri="{FF2B5EF4-FFF2-40B4-BE49-F238E27FC236}">
                  <a16:creationId xmlns:a16="http://schemas.microsoft.com/office/drawing/2014/main" id="{528BDF3D-8B66-4049-B3B6-B83EE5B9C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18" name="Rectangle 159">
              <a:extLst>
                <a:ext uri="{FF2B5EF4-FFF2-40B4-BE49-F238E27FC236}">
                  <a16:creationId xmlns:a16="http://schemas.microsoft.com/office/drawing/2014/main" id="{E38E2CF9-315A-8D43-9128-F4017EE6B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19" name="Rectangle 160">
              <a:extLst>
                <a:ext uri="{FF2B5EF4-FFF2-40B4-BE49-F238E27FC236}">
                  <a16:creationId xmlns:a16="http://schemas.microsoft.com/office/drawing/2014/main" id="{30EF4E97-A9FB-B347-95D6-E16731C2C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241837" name="Rectangle 173">
            <a:extLst>
              <a:ext uri="{FF2B5EF4-FFF2-40B4-BE49-F238E27FC236}">
                <a16:creationId xmlns:a16="http://schemas.microsoft.com/office/drawing/2014/main" id="{C6BFB50C-51AE-994D-B870-CEE36DDE9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2675" y="2105025"/>
            <a:ext cx="210661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SzPct val="65000"/>
              <a:buFont typeface="Wingdings" pitchFamily="2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Source port = </a:t>
            </a:r>
            <a:r>
              <a:rPr lang="en-US" altLang="en-US" sz="1800" b="1">
                <a:solidFill>
                  <a:srgbClr val="CC0000"/>
                </a:solidFill>
                <a:latin typeface="Courier New" panose="02070309020205020404" pitchFamily="49" charset="0"/>
              </a:rPr>
              <a:t>5775</a:t>
            </a:r>
            <a:endParaRPr lang="en-US" altLang="en-US" sz="1800" b="1">
              <a:latin typeface="Courier New" panose="02070309020205020404" pitchFamily="49" charset="0"/>
            </a:endParaRPr>
          </a:p>
          <a:p>
            <a:pPr>
              <a:buSzPct val="65000"/>
              <a:buFont typeface="Wingdings" pitchFamily="2" charset="2"/>
              <a:buNone/>
            </a:pPr>
            <a:endParaRPr lang="en-US" altLang="en-US" sz="1800">
              <a:latin typeface="Courier New" panose="02070309020205020404" pitchFamily="49" charset="0"/>
            </a:endParaRPr>
          </a:p>
        </p:txBody>
      </p:sp>
      <p:sp>
        <p:nvSpPr>
          <p:cNvPr id="241838" name="Rectangle 174">
            <a:extLst>
              <a:ext uri="{FF2B5EF4-FFF2-40B4-BE49-F238E27FC236}">
                <a16:creationId xmlns:a16="http://schemas.microsoft.com/office/drawing/2014/main" id="{11615E1B-7F01-4A4B-9909-E3DC85AAA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2171700"/>
            <a:ext cx="26130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5888" indent="-1158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buSzPct val="65000"/>
              <a:buFont typeface="Wingdings" pitchFamily="2" charset="2"/>
              <a:buNone/>
            </a:pPr>
            <a:r>
              <a:rPr lang="en-US" altLang="en-US" sz="1800" b="1">
                <a:latin typeface="Courier New" panose="02070309020205020404" pitchFamily="49" charset="0"/>
              </a:rPr>
              <a:t> Source port = </a:t>
            </a:r>
            <a:r>
              <a:rPr lang="en-US" altLang="en-US" sz="1800" b="1">
                <a:solidFill>
                  <a:srgbClr val="CC0000"/>
                </a:solidFill>
                <a:latin typeface="Courier New" panose="02070309020205020404" pitchFamily="49" charset="0"/>
              </a:rPr>
              <a:t>9157</a:t>
            </a:r>
            <a:endParaRPr lang="en-US" altLang="en-US" sz="1800" b="1">
              <a:latin typeface="Courier New" panose="02070309020205020404" pitchFamily="49" charset="0"/>
            </a:endParaRPr>
          </a:p>
          <a:p>
            <a:pPr>
              <a:buSzPct val="65000"/>
              <a:buFont typeface="Wingdings" pitchFamily="2" charset="2"/>
              <a:buNone/>
            </a:pPr>
            <a:endParaRPr lang="en-US" altLang="en-US" sz="2000">
              <a:latin typeface="Courier New" panose="02070309020205020404" pitchFamily="49" charset="0"/>
            </a:endParaRPr>
          </a:p>
        </p:txBody>
      </p:sp>
      <p:sp>
        <p:nvSpPr>
          <p:cNvPr id="241841" name="Line 177">
            <a:extLst>
              <a:ext uri="{FF2B5EF4-FFF2-40B4-BE49-F238E27FC236}">
                <a16:creationId xmlns:a16="http://schemas.microsoft.com/office/drawing/2014/main" id="{FC6AE88B-288B-DC47-8299-0BC48B526E7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35067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2" name="Line 178">
            <a:extLst>
              <a:ext uri="{FF2B5EF4-FFF2-40B4-BE49-F238E27FC236}">
                <a16:creationId xmlns:a16="http://schemas.microsoft.com/office/drawing/2014/main" id="{EFA3A958-5703-F649-995B-D9CBDEA8D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6548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4" name="Line 180">
            <a:extLst>
              <a:ext uri="{FF2B5EF4-FFF2-40B4-BE49-F238E27FC236}">
                <a16:creationId xmlns:a16="http://schemas.microsoft.com/office/drawing/2014/main" id="{DC051CB9-3C57-2F4C-B2E9-FDBE3B8E57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2875" y="566578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5" name="Line 181">
            <a:extLst>
              <a:ext uri="{FF2B5EF4-FFF2-40B4-BE49-F238E27FC236}">
                <a16:creationId xmlns:a16="http://schemas.microsoft.com/office/drawing/2014/main" id="{158F4B09-958C-D54D-B5B4-485B8B17E4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9575" y="327818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6" name="Line 182">
            <a:extLst>
              <a:ext uri="{FF2B5EF4-FFF2-40B4-BE49-F238E27FC236}">
                <a16:creationId xmlns:a16="http://schemas.microsoft.com/office/drawing/2014/main" id="{14F062A7-00C8-2E4F-9BE5-49A71753A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0825" y="5507038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7" name="Line 183">
            <a:extLst>
              <a:ext uri="{FF2B5EF4-FFF2-40B4-BE49-F238E27FC236}">
                <a16:creationId xmlns:a16="http://schemas.microsoft.com/office/drawing/2014/main" id="{3AEC584D-BA73-CB42-A2BA-AEBEFA732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349408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8" name="Line 184">
            <a:extLst>
              <a:ext uri="{FF2B5EF4-FFF2-40B4-BE49-F238E27FC236}">
                <a16:creationId xmlns:a16="http://schemas.microsoft.com/office/drawing/2014/main" id="{D1B2E45C-CFEE-C745-841D-4E4B0F7F0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3150" y="3544888"/>
            <a:ext cx="0" cy="217646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49" name="Line 185">
            <a:extLst>
              <a:ext uri="{FF2B5EF4-FFF2-40B4-BE49-F238E27FC236}">
                <a16:creationId xmlns:a16="http://schemas.microsoft.com/office/drawing/2014/main" id="{8270CBAE-5228-8449-B553-C1C631172E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5675" y="3513138"/>
            <a:ext cx="12700" cy="20177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0" name="Line 186">
            <a:extLst>
              <a:ext uri="{FF2B5EF4-FFF2-40B4-BE49-F238E27FC236}">
                <a16:creationId xmlns:a16="http://schemas.microsoft.com/office/drawing/2014/main" id="{BAA1E426-63F2-B140-B503-4B3589434A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6275" y="3284538"/>
            <a:ext cx="12700" cy="240823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1" name="Line 187">
            <a:extLst>
              <a:ext uri="{FF2B5EF4-FFF2-40B4-BE49-F238E27FC236}">
                <a16:creationId xmlns:a16="http://schemas.microsoft.com/office/drawing/2014/main" id="{6A882558-432B-4741-AC4D-4D289F318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9625" y="3297238"/>
            <a:ext cx="0" cy="22463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2" name="Line 188">
            <a:extLst>
              <a:ext uri="{FF2B5EF4-FFF2-40B4-BE49-F238E27FC236}">
                <a16:creationId xmlns:a16="http://schemas.microsoft.com/office/drawing/2014/main" id="{77D17362-3A7E-6247-9384-5EC54C435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8500" y="5684838"/>
            <a:ext cx="293687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1853" name="Line 189">
            <a:extLst>
              <a:ext uri="{FF2B5EF4-FFF2-40B4-BE49-F238E27FC236}">
                <a16:creationId xmlns:a16="http://schemas.microsoft.com/office/drawing/2014/main" id="{4BF4DEB2-C0BA-C34A-8C34-C217C6273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5516563"/>
            <a:ext cx="2740025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1860" name="Group 196">
            <a:extLst>
              <a:ext uri="{FF2B5EF4-FFF2-40B4-BE49-F238E27FC236}">
                <a16:creationId xmlns:a16="http://schemas.microsoft.com/office/drawing/2014/main" id="{4868CC03-1A4E-2D4A-BC91-3A5F644515AE}"/>
              </a:ext>
            </a:extLst>
          </p:cNvPr>
          <p:cNvGrpSpPr>
            <a:grpSpLocks/>
          </p:cNvGrpSpPr>
          <p:nvPr/>
        </p:nvGrpSpPr>
        <p:grpSpPr bwMode="auto">
          <a:xfrm>
            <a:off x="560388" y="5765800"/>
            <a:ext cx="2214562" cy="657225"/>
            <a:chOff x="959" y="3697"/>
            <a:chExt cx="1395" cy="414"/>
          </a:xfrm>
        </p:grpSpPr>
        <p:sp>
          <p:nvSpPr>
            <p:cNvPr id="29813" name="Rectangle 193">
              <a:extLst>
                <a:ext uri="{FF2B5EF4-FFF2-40B4-BE49-F238E27FC236}">
                  <a16:creationId xmlns:a16="http://schemas.microsoft.com/office/drawing/2014/main" id="{64F72F52-4BB2-F24D-8173-3CBF6CFBF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14" name="Line 194">
              <a:extLst>
                <a:ext uri="{FF2B5EF4-FFF2-40B4-BE49-F238E27FC236}">
                  <a16:creationId xmlns:a16="http://schemas.microsoft.com/office/drawing/2014/main" id="{19DF6EA2-B7EC-5346-B304-CA9EBEB9C9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15" name="Text Box 195">
              <a:extLst>
                <a:ext uri="{FF2B5EF4-FFF2-40B4-BE49-F238E27FC236}">
                  <a16:creationId xmlns:a16="http://schemas.microsoft.com/office/drawing/2014/main" id="{D670F0BD-D05C-3140-9468-BE8A8FA09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3822"/>
              <a:ext cx="135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source: port: 9157, IP: A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dest: port: 6428, IP: S</a:t>
              </a:r>
            </a:p>
          </p:txBody>
        </p:sp>
      </p:grpSp>
      <p:grpSp>
        <p:nvGrpSpPr>
          <p:cNvPr id="241865" name="Group 201">
            <a:extLst>
              <a:ext uri="{FF2B5EF4-FFF2-40B4-BE49-F238E27FC236}">
                <a16:creationId xmlns:a16="http://schemas.microsoft.com/office/drawing/2014/main" id="{63B60FDE-B998-3743-A60A-175C7432D3CF}"/>
              </a:ext>
            </a:extLst>
          </p:cNvPr>
          <p:cNvGrpSpPr>
            <a:grpSpLocks/>
          </p:cNvGrpSpPr>
          <p:nvPr/>
        </p:nvGrpSpPr>
        <p:grpSpPr bwMode="auto">
          <a:xfrm>
            <a:off x="2043113" y="4878388"/>
            <a:ext cx="2266950" cy="657225"/>
            <a:chOff x="2741" y="3750"/>
            <a:chExt cx="1428" cy="414"/>
          </a:xfrm>
        </p:grpSpPr>
        <p:sp>
          <p:nvSpPr>
            <p:cNvPr id="29810" name="Rectangle 198">
              <a:extLst>
                <a:ext uri="{FF2B5EF4-FFF2-40B4-BE49-F238E27FC236}">
                  <a16:creationId xmlns:a16="http://schemas.microsoft.com/office/drawing/2014/main" id="{C8663BBC-8394-DF47-9EA7-E8A6CE054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11" name="Line 199">
              <a:extLst>
                <a:ext uri="{FF2B5EF4-FFF2-40B4-BE49-F238E27FC236}">
                  <a16:creationId xmlns:a16="http://schemas.microsoft.com/office/drawing/2014/main" id="{7DDB47DA-F705-9C4F-B0B3-FE1C9E7AF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12" name="Text Box 200">
              <a:extLst>
                <a:ext uri="{FF2B5EF4-FFF2-40B4-BE49-F238E27FC236}">
                  <a16:creationId xmlns:a16="http://schemas.microsoft.com/office/drawing/2014/main" id="{39E693AD-4321-2B49-ACA7-EDAB99AFA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35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source: port: 6428, IP: S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dest: port: 9157, IP A:</a:t>
              </a:r>
            </a:p>
          </p:txBody>
        </p:sp>
      </p:grpSp>
      <p:grpSp>
        <p:nvGrpSpPr>
          <p:cNvPr id="241866" name="Group 202">
            <a:extLst>
              <a:ext uri="{FF2B5EF4-FFF2-40B4-BE49-F238E27FC236}">
                <a16:creationId xmlns:a16="http://schemas.microsoft.com/office/drawing/2014/main" id="{3B7265B3-D52E-D64F-B31F-D8A2EF2933A3}"/>
              </a:ext>
            </a:extLst>
          </p:cNvPr>
          <p:cNvGrpSpPr>
            <a:grpSpLocks/>
          </p:cNvGrpSpPr>
          <p:nvPr/>
        </p:nvGrpSpPr>
        <p:grpSpPr bwMode="auto">
          <a:xfrm>
            <a:off x="4575175" y="4889500"/>
            <a:ext cx="2219325" cy="657225"/>
            <a:chOff x="956" y="3697"/>
            <a:chExt cx="1398" cy="414"/>
          </a:xfrm>
        </p:grpSpPr>
        <p:sp>
          <p:nvSpPr>
            <p:cNvPr id="29807" name="Rectangle 203">
              <a:extLst>
                <a:ext uri="{FF2B5EF4-FFF2-40B4-BE49-F238E27FC236}">
                  <a16:creationId xmlns:a16="http://schemas.microsoft.com/office/drawing/2014/main" id="{E0FD753A-8999-544E-B6C2-3B66D715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08" name="Line 204">
              <a:extLst>
                <a:ext uri="{FF2B5EF4-FFF2-40B4-BE49-F238E27FC236}">
                  <a16:creationId xmlns:a16="http://schemas.microsoft.com/office/drawing/2014/main" id="{7BB9F0E9-A726-5F4C-9B2C-BFD097F64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09" name="Text Box 205">
              <a:extLst>
                <a:ext uri="{FF2B5EF4-FFF2-40B4-BE49-F238E27FC236}">
                  <a16:creationId xmlns:a16="http://schemas.microsoft.com/office/drawing/2014/main" id="{E7208E6B-D5FA-5A44-8898-4D625AC695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6" y="3822"/>
              <a:ext cx="1356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source: port: 6428, IP: S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dest: port: 5775, IP: B</a:t>
              </a:r>
            </a:p>
          </p:txBody>
        </p:sp>
      </p:grpSp>
      <p:grpSp>
        <p:nvGrpSpPr>
          <p:cNvPr id="241870" name="Group 206">
            <a:extLst>
              <a:ext uri="{FF2B5EF4-FFF2-40B4-BE49-F238E27FC236}">
                <a16:creationId xmlns:a16="http://schemas.microsoft.com/office/drawing/2014/main" id="{7045AF0C-CA54-A145-B58F-3F4B5A545F46}"/>
              </a:ext>
            </a:extLst>
          </p:cNvPr>
          <p:cNvGrpSpPr>
            <a:grpSpLocks/>
          </p:cNvGrpSpPr>
          <p:nvPr/>
        </p:nvGrpSpPr>
        <p:grpSpPr bwMode="auto">
          <a:xfrm>
            <a:off x="4694238" y="5743575"/>
            <a:ext cx="2273300" cy="657225"/>
            <a:chOff x="2741" y="3750"/>
            <a:chExt cx="1432" cy="414"/>
          </a:xfrm>
        </p:grpSpPr>
        <p:sp>
          <p:nvSpPr>
            <p:cNvPr id="29804" name="Rectangle 207">
              <a:extLst>
                <a:ext uri="{FF2B5EF4-FFF2-40B4-BE49-F238E27FC236}">
                  <a16:creationId xmlns:a16="http://schemas.microsoft.com/office/drawing/2014/main" id="{7CFD77D2-6C4B-C64C-83A9-D3D3BDDA0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805" name="Line 208">
              <a:extLst>
                <a:ext uri="{FF2B5EF4-FFF2-40B4-BE49-F238E27FC236}">
                  <a16:creationId xmlns:a16="http://schemas.microsoft.com/office/drawing/2014/main" id="{FFD5C206-D3E7-4048-8978-1B2D94B9F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806" name="Text Box 209">
              <a:extLst>
                <a:ext uri="{FF2B5EF4-FFF2-40B4-BE49-F238E27FC236}">
                  <a16:creationId xmlns:a16="http://schemas.microsoft.com/office/drawing/2014/main" id="{B85EAC2A-84AC-2F4C-A4EC-FE888DB40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36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source: port: 5775, IP: B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dest: port: 6428, IP: S</a:t>
              </a:r>
            </a:p>
          </p:txBody>
        </p:sp>
      </p:grpSp>
      <p:grpSp>
        <p:nvGrpSpPr>
          <p:cNvPr id="29762" name="Group 214">
            <a:extLst>
              <a:ext uri="{FF2B5EF4-FFF2-40B4-BE49-F238E27FC236}">
                <a16:creationId xmlns:a16="http://schemas.microsoft.com/office/drawing/2014/main" id="{4F385A7A-B4B9-7044-B8D0-50366C376757}"/>
              </a:ext>
            </a:extLst>
          </p:cNvPr>
          <p:cNvGrpSpPr>
            <a:grpSpLocks/>
          </p:cNvGrpSpPr>
          <p:nvPr/>
        </p:nvGrpSpPr>
        <p:grpSpPr bwMode="auto">
          <a:xfrm>
            <a:off x="0" y="4381500"/>
            <a:ext cx="711200" cy="669925"/>
            <a:chOff x="-44" y="1473"/>
            <a:chExt cx="981" cy="1105"/>
          </a:xfrm>
        </p:grpSpPr>
        <p:pic>
          <p:nvPicPr>
            <p:cNvPr id="29802" name="Picture 215" descr="desktop_computer_stylized_medium">
              <a:extLst>
                <a:ext uri="{FF2B5EF4-FFF2-40B4-BE49-F238E27FC236}">
                  <a16:creationId xmlns:a16="http://schemas.microsoft.com/office/drawing/2014/main" id="{C59C8640-2EA2-154C-A893-C42912C926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03" name="Freeform 216">
              <a:extLst>
                <a:ext uri="{FF2B5EF4-FFF2-40B4-BE49-F238E27FC236}">
                  <a16:creationId xmlns:a16="http://schemas.microsoft.com/office/drawing/2014/main" id="{70AC0D48-B6E8-6B4C-BBBB-73F89763AA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63" name="Group 217">
            <a:extLst>
              <a:ext uri="{FF2B5EF4-FFF2-40B4-BE49-F238E27FC236}">
                <a16:creationId xmlns:a16="http://schemas.microsoft.com/office/drawing/2014/main" id="{3EEC5A56-6A2A-3A44-B25D-02ACCECB0A3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69288" y="4505325"/>
            <a:ext cx="711200" cy="669925"/>
            <a:chOff x="-44" y="1473"/>
            <a:chExt cx="981" cy="1105"/>
          </a:xfrm>
        </p:grpSpPr>
        <p:pic>
          <p:nvPicPr>
            <p:cNvPr id="29800" name="Picture 218" descr="desktop_computer_stylized_medium">
              <a:extLst>
                <a:ext uri="{FF2B5EF4-FFF2-40B4-BE49-F238E27FC236}">
                  <a16:creationId xmlns:a16="http://schemas.microsoft.com/office/drawing/2014/main" id="{54339F36-AA97-CF4F-A94F-D45B5F824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801" name="Freeform 219">
              <a:extLst>
                <a:ext uri="{FF2B5EF4-FFF2-40B4-BE49-F238E27FC236}">
                  <a16:creationId xmlns:a16="http://schemas.microsoft.com/office/drawing/2014/main" id="{25E83B98-0751-6441-B83C-08F1834D79A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64" name="Group 220">
            <a:extLst>
              <a:ext uri="{FF2B5EF4-FFF2-40B4-BE49-F238E27FC236}">
                <a16:creationId xmlns:a16="http://schemas.microsoft.com/office/drawing/2014/main" id="{4B5AC721-7E35-FC46-BF09-00079E6933FA}"/>
              </a:ext>
            </a:extLst>
          </p:cNvPr>
          <p:cNvGrpSpPr>
            <a:grpSpLocks/>
          </p:cNvGrpSpPr>
          <p:nvPr/>
        </p:nvGrpSpPr>
        <p:grpSpPr bwMode="auto">
          <a:xfrm>
            <a:off x="3092450" y="3903663"/>
            <a:ext cx="358775" cy="704850"/>
            <a:chOff x="4140" y="429"/>
            <a:chExt cx="1425" cy="2396"/>
          </a:xfrm>
        </p:grpSpPr>
        <p:sp>
          <p:nvSpPr>
            <p:cNvPr id="29768" name="Freeform 221">
              <a:extLst>
                <a:ext uri="{FF2B5EF4-FFF2-40B4-BE49-F238E27FC236}">
                  <a16:creationId xmlns:a16="http://schemas.microsoft.com/office/drawing/2014/main" id="{CD8C26B4-6DA9-404C-AB33-6E57166A3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Rectangle 222">
              <a:extLst>
                <a:ext uri="{FF2B5EF4-FFF2-40B4-BE49-F238E27FC236}">
                  <a16:creationId xmlns:a16="http://schemas.microsoft.com/office/drawing/2014/main" id="{A5105517-F06C-1941-810B-A2DD17E4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70" name="Freeform 223">
              <a:extLst>
                <a:ext uri="{FF2B5EF4-FFF2-40B4-BE49-F238E27FC236}">
                  <a16:creationId xmlns:a16="http://schemas.microsoft.com/office/drawing/2014/main" id="{A9DF13CB-1F8B-FC43-A698-93276FDCA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Freeform 224">
              <a:extLst>
                <a:ext uri="{FF2B5EF4-FFF2-40B4-BE49-F238E27FC236}">
                  <a16:creationId xmlns:a16="http://schemas.microsoft.com/office/drawing/2014/main" id="{B510DC99-642A-2645-B51C-763235010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Rectangle 225">
              <a:extLst>
                <a:ext uri="{FF2B5EF4-FFF2-40B4-BE49-F238E27FC236}">
                  <a16:creationId xmlns:a16="http://schemas.microsoft.com/office/drawing/2014/main" id="{8EB1583F-E03D-A743-813D-386028CE4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29773" name="Group 226">
              <a:extLst>
                <a:ext uri="{FF2B5EF4-FFF2-40B4-BE49-F238E27FC236}">
                  <a16:creationId xmlns:a16="http://schemas.microsoft.com/office/drawing/2014/main" id="{907ED0BD-584C-154A-9C19-E12B30997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9798" name="AutoShape 227">
                <a:extLst>
                  <a:ext uri="{FF2B5EF4-FFF2-40B4-BE49-F238E27FC236}">
                    <a16:creationId xmlns:a16="http://schemas.microsoft.com/office/drawing/2014/main" id="{1D213A2C-B25D-3F4E-9359-0D635DEB3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9799" name="AutoShape 228">
                <a:extLst>
                  <a:ext uri="{FF2B5EF4-FFF2-40B4-BE49-F238E27FC236}">
                    <a16:creationId xmlns:a16="http://schemas.microsoft.com/office/drawing/2014/main" id="{B15AA182-BA8E-0641-AA2F-5CC2EF3AC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74" name="Rectangle 229">
              <a:extLst>
                <a:ext uri="{FF2B5EF4-FFF2-40B4-BE49-F238E27FC236}">
                  <a16:creationId xmlns:a16="http://schemas.microsoft.com/office/drawing/2014/main" id="{8AA442C6-4CBB-6640-8692-38F1EA33EF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29775" name="Group 230">
              <a:extLst>
                <a:ext uri="{FF2B5EF4-FFF2-40B4-BE49-F238E27FC236}">
                  <a16:creationId xmlns:a16="http://schemas.microsoft.com/office/drawing/2014/main" id="{80C5C67B-567B-6C4E-B8CD-56FEA194CA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9796" name="AutoShape 231">
                <a:extLst>
                  <a:ext uri="{FF2B5EF4-FFF2-40B4-BE49-F238E27FC236}">
                    <a16:creationId xmlns:a16="http://schemas.microsoft.com/office/drawing/2014/main" id="{4397B233-77DA-DE44-925B-897231668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9797" name="AutoShape 232">
                <a:extLst>
                  <a:ext uri="{FF2B5EF4-FFF2-40B4-BE49-F238E27FC236}">
                    <a16:creationId xmlns:a16="http://schemas.microsoft.com/office/drawing/2014/main" id="{63C30675-AD0A-CA4F-B674-58D0DB614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76" name="Rectangle 233">
              <a:extLst>
                <a:ext uri="{FF2B5EF4-FFF2-40B4-BE49-F238E27FC236}">
                  <a16:creationId xmlns:a16="http://schemas.microsoft.com/office/drawing/2014/main" id="{9AAB87DF-855F-154C-B546-F2343C5A9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77" name="Rectangle 234">
              <a:extLst>
                <a:ext uri="{FF2B5EF4-FFF2-40B4-BE49-F238E27FC236}">
                  <a16:creationId xmlns:a16="http://schemas.microsoft.com/office/drawing/2014/main" id="{4378A35C-3AC5-DC43-B2DD-BB34CBE19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29778" name="Group 235">
              <a:extLst>
                <a:ext uri="{FF2B5EF4-FFF2-40B4-BE49-F238E27FC236}">
                  <a16:creationId xmlns:a16="http://schemas.microsoft.com/office/drawing/2014/main" id="{6E952E98-6F69-324E-89E6-D4864692D1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9794" name="AutoShape 236">
                <a:extLst>
                  <a:ext uri="{FF2B5EF4-FFF2-40B4-BE49-F238E27FC236}">
                    <a16:creationId xmlns:a16="http://schemas.microsoft.com/office/drawing/2014/main" id="{94CCA907-1CF5-FD49-A63B-017699993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9795" name="AutoShape 237">
                <a:extLst>
                  <a:ext uri="{FF2B5EF4-FFF2-40B4-BE49-F238E27FC236}">
                    <a16:creationId xmlns:a16="http://schemas.microsoft.com/office/drawing/2014/main" id="{C031F5E5-9121-EC47-91FE-96BA9583D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79" name="Freeform 238">
              <a:extLst>
                <a:ext uri="{FF2B5EF4-FFF2-40B4-BE49-F238E27FC236}">
                  <a16:creationId xmlns:a16="http://schemas.microsoft.com/office/drawing/2014/main" id="{3C793E51-BB08-7E41-8189-F3BBF0F05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9780" name="Group 239">
              <a:extLst>
                <a:ext uri="{FF2B5EF4-FFF2-40B4-BE49-F238E27FC236}">
                  <a16:creationId xmlns:a16="http://schemas.microsoft.com/office/drawing/2014/main" id="{0CF02CB2-D624-0740-BE7F-B84902A4A0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9792" name="AutoShape 240">
                <a:extLst>
                  <a:ext uri="{FF2B5EF4-FFF2-40B4-BE49-F238E27FC236}">
                    <a16:creationId xmlns:a16="http://schemas.microsoft.com/office/drawing/2014/main" id="{C2015B94-C548-8740-97B8-98BB43D70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9793" name="AutoShape 241">
                <a:extLst>
                  <a:ext uri="{FF2B5EF4-FFF2-40B4-BE49-F238E27FC236}">
                    <a16:creationId xmlns:a16="http://schemas.microsoft.com/office/drawing/2014/main" id="{3542734C-DB17-2848-9D5C-8E418993F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29781" name="Rectangle 242">
              <a:extLst>
                <a:ext uri="{FF2B5EF4-FFF2-40B4-BE49-F238E27FC236}">
                  <a16:creationId xmlns:a16="http://schemas.microsoft.com/office/drawing/2014/main" id="{F5372059-411C-104E-ADAF-4B3455526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82" name="Freeform 243">
              <a:extLst>
                <a:ext uri="{FF2B5EF4-FFF2-40B4-BE49-F238E27FC236}">
                  <a16:creationId xmlns:a16="http://schemas.microsoft.com/office/drawing/2014/main" id="{9DDCB32D-102F-6E4C-B016-65CE51819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Freeform 244">
              <a:extLst>
                <a:ext uri="{FF2B5EF4-FFF2-40B4-BE49-F238E27FC236}">
                  <a16:creationId xmlns:a16="http://schemas.microsoft.com/office/drawing/2014/main" id="{CB93A54C-120C-894F-BD06-E51A6043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Oval 245">
              <a:extLst>
                <a:ext uri="{FF2B5EF4-FFF2-40B4-BE49-F238E27FC236}">
                  <a16:creationId xmlns:a16="http://schemas.microsoft.com/office/drawing/2014/main" id="{BCF196BA-D509-AB41-A70A-9B80D8985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85" name="Freeform 246">
              <a:extLst>
                <a:ext uri="{FF2B5EF4-FFF2-40B4-BE49-F238E27FC236}">
                  <a16:creationId xmlns:a16="http://schemas.microsoft.com/office/drawing/2014/main" id="{E8F27CF7-6A69-3646-A878-BC0197E12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AutoShape 247">
              <a:extLst>
                <a:ext uri="{FF2B5EF4-FFF2-40B4-BE49-F238E27FC236}">
                  <a16:creationId xmlns:a16="http://schemas.microsoft.com/office/drawing/2014/main" id="{6C355FFB-E4E1-4945-ABDD-78C8B5128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87" name="AutoShape 248">
              <a:extLst>
                <a:ext uri="{FF2B5EF4-FFF2-40B4-BE49-F238E27FC236}">
                  <a16:creationId xmlns:a16="http://schemas.microsoft.com/office/drawing/2014/main" id="{27D27A02-500D-F84E-BDB7-5813880D1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88" name="Oval 249">
              <a:extLst>
                <a:ext uri="{FF2B5EF4-FFF2-40B4-BE49-F238E27FC236}">
                  <a16:creationId xmlns:a16="http://schemas.microsoft.com/office/drawing/2014/main" id="{6A4D09B8-7C13-6442-80C3-D73AEC26E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89" name="Oval 250">
              <a:extLst>
                <a:ext uri="{FF2B5EF4-FFF2-40B4-BE49-F238E27FC236}">
                  <a16:creationId xmlns:a16="http://schemas.microsoft.com/office/drawing/2014/main" id="{2FA8BE5E-8E35-BB42-BF67-88E93E335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0" name="Oval 251">
              <a:extLst>
                <a:ext uri="{FF2B5EF4-FFF2-40B4-BE49-F238E27FC236}">
                  <a16:creationId xmlns:a16="http://schemas.microsoft.com/office/drawing/2014/main" id="{D958F536-FE24-5D48-B961-2CD41A660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9791" name="Rectangle 252">
              <a:extLst>
                <a:ext uri="{FF2B5EF4-FFF2-40B4-BE49-F238E27FC236}">
                  <a16:creationId xmlns:a16="http://schemas.microsoft.com/office/drawing/2014/main" id="{763CA5E6-E1AB-AE43-91E2-87F71E40C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29765" name="TextBox 1">
            <a:extLst>
              <a:ext uri="{FF2B5EF4-FFF2-40B4-BE49-F238E27FC236}">
                <a16:creationId xmlns:a16="http://schemas.microsoft.com/office/drawing/2014/main" id="{479C125D-372A-C542-9481-7BE189595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" y="5114925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PC A</a:t>
            </a:r>
          </a:p>
        </p:txBody>
      </p:sp>
      <p:sp>
        <p:nvSpPr>
          <p:cNvPr id="29766" name="TextBox 130">
            <a:extLst>
              <a:ext uri="{FF2B5EF4-FFF2-40B4-BE49-F238E27FC236}">
                <a16:creationId xmlns:a16="http://schemas.microsoft.com/office/drawing/2014/main" id="{143E7BD9-7A6C-8E4B-9F88-A771EAFD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0" y="5219700"/>
            <a:ext cx="6064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PC B</a:t>
            </a:r>
          </a:p>
        </p:txBody>
      </p:sp>
      <p:sp>
        <p:nvSpPr>
          <p:cNvPr id="29767" name="TextBox 131">
            <a:extLst>
              <a:ext uri="{FF2B5EF4-FFF2-40B4-BE49-F238E27FC236}">
                <a16:creationId xmlns:a16="http://schemas.microsoft.com/office/drawing/2014/main" id="{61E8B1F5-D254-5B4E-99C0-F2616C1B9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3486150"/>
            <a:ext cx="93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Server 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4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4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4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4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4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708" grpId="0" build="p"/>
      <p:bldP spid="2418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5">
            <a:extLst>
              <a:ext uri="{FF2B5EF4-FFF2-40B4-BE49-F238E27FC236}">
                <a16:creationId xmlns:a16="http://schemas.microsoft.com/office/drawing/2014/main" id="{DCBC30A4-C60F-A346-829B-2559DC70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3315" name="Slide Number Placeholder 6">
            <a:extLst>
              <a:ext uri="{FF2B5EF4-FFF2-40B4-BE49-F238E27FC236}">
                <a16:creationId xmlns:a16="http://schemas.microsoft.com/office/drawing/2014/main" id="{750C0513-79C1-3841-B94B-719805D4F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2DA01C58-8F80-0C4D-9BF1-9017C4F8F014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3316" name="Picture 110" descr="underline_base">
            <a:extLst>
              <a:ext uri="{FF2B5EF4-FFF2-40B4-BE49-F238E27FC236}">
                <a16:creationId xmlns:a16="http://schemas.microsoft.com/office/drawing/2014/main" id="{E8BF4CB1-FDC8-3A46-88E8-9737BDD1B3B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35038"/>
            <a:ext cx="8355098" cy="201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>
            <a:extLst>
              <a:ext uri="{FF2B5EF4-FFF2-40B4-BE49-F238E27FC236}">
                <a16:creationId xmlns:a16="http://schemas.microsoft.com/office/drawing/2014/main" id="{F252670E-E586-FF4E-875A-70F89911C5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0065" y="146050"/>
            <a:ext cx="8785653" cy="79306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Connectionless (UDP) demultiplexing</a:t>
            </a:r>
          </a:p>
        </p:txBody>
      </p:sp>
      <p:sp>
        <p:nvSpPr>
          <p:cNvPr id="240745" name="Rectangle 105">
            <a:extLst>
              <a:ext uri="{FF2B5EF4-FFF2-40B4-BE49-F238E27FC236}">
                <a16:creationId xmlns:a16="http://schemas.microsoft.com/office/drawing/2014/main" id="{27D9DEBA-5CDF-D747-A55B-53170CDD1E6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12738" y="3862388"/>
            <a:ext cx="4114800" cy="23685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when host receives UDP segment: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checks destination port # in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directs UDP segment to socket with that port #</a:t>
            </a:r>
          </a:p>
        </p:txBody>
      </p:sp>
      <p:sp>
        <p:nvSpPr>
          <p:cNvPr id="10248" name="Rectangle 108">
            <a:extLst>
              <a:ext uri="{FF2B5EF4-FFF2-40B4-BE49-F238E27FC236}">
                <a16:creationId xmlns:a16="http://schemas.microsoft.com/office/drawing/2014/main" id="{70C32A1E-E68C-A542-852E-0C7C9DBA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47" y="1175995"/>
            <a:ext cx="8627163" cy="228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Gill Sans MT" charset="0"/>
                <a:ea typeface="ＭＳ Ｐゴシック" charset="0"/>
              </a:rPr>
              <a:t>when creating datagram to send via UDP, an application must specify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IP address</a:t>
            </a:r>
          </a:p>
          <a:p>
            <a:pPr marL="858838" lvl="1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destination port #</a:t>
            </a:r>
          </a:p>
          <a:p>
            <a:pPr marL="401638" indent="-239713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this is done via a socket – a small program that is used to pass information between the application and the transport layer.</a:t>
            </a:r>
          </a:p>
        </p:txBody>
      </p:sp>
      <p:sp>
        <p:nvSpPr>
          <p:cNvPr id="240751" name="Rectangle 111">
            <a:extLst>
              <a:ext uri="{FF2B5EF4-FFF2-40B4-BE49-F238E27FC236}">
                <a16:creationId xmlns:a16="http://schemas.microsoft.com/office/drawing/2014/main" id="{15EBBC37-9786-3641-854F-B01FF9043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3895725"/>
            <a:ext cx="3432175" cy="223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sz="2400" dirty="0">
                <a:latin typeface="Gill Sans MT" panose="020B0502020104020203" pitchFamily="34" charset="77"/>
              </a:rPr>
              <a:t>IP datagrams with 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same </a:t>
            </a:r>
            <a:r>
              <a:rPr lang="en-US" altLang="en-US" sz="2400" i="1" dirty="0" err="1">
                <a:solidFill>
                  <a:srgbClr val="CC0000"/>
                </a:solidFill>
                <a:latin typeface="Gill Sans MT" panose="020B0502020104020203" pitchFamily="34" charset="77"/>
              </a:rPr>
              <a:t>dest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. port #,</a:t>
            </a:r>
            <a:r>
              <a:rPr lang="en-US" altLang="en-US" sz="2400" dirty="0">
                <a:latin typeface="Gill Sans MT" panose="020B0502020104020203" pitchFamily="34" charset="77"/>
              </a:rPr>
              <a:t> but different source IP addresses </a:t>
            </a:r>
            <a:r>
              <a:rPr lang="en-US" altLang="en-US" sz="2400" dirty="0">
                <a:solidFill>
                  <a:srgbClr val="C00000"/>
                </a:solidFill>
                <a:latin typeface="Gill Sans MT" panose="020B0502020104020203" pitchFamily="34" charset="77"/>
              </a:rPr>
              <a:t>and/or </a:t>
            </a:r>
            <a:r>
              <a:rPr lang="en-US" altLang="en-US" sz="2400" dirty="0">
                <a:latin typeface="Gill Sans MT" panose="020B0502020104020203" pitchFamily="34" charset="77"/>
              </a:rPr>
              <a:t>source port numbers will be directed to 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same socket </a:t>
            </a:r>
            <a:r>
              <a:rPr lang="en-US" altLang="en-US" sz="2400" dirty="0">
                <a:latin typeface="Gill Sans MT" panose="020B0502020104020203" pitchFamily="34" charset="77"/>
              </a:rPr>
              <a:t>at destination</a:t>
            </a:r>
          </a:p>
        </p:txBody>
      </p:sp>
      <p:sp>
        <p:nvSpPr>
          <p:cNvPr id="10250" name="Line 112">
            <a:extLst>
              <a:ext uri="{FF2B5EF4-FFF2-40B4-BE49-F238E27FC236}">
                <a16:creationId xmlns:a16="http://schemas.microsoft.com/office/drawing/2014/main" id="{0A5FFF40-D9FF-3E40-802D-F0634D9EC6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0175" y="3644900"/>
            <a:ext cx="5845175" cy="0"/>
          </a:xfrm>
          <a:prstGeom prst="line">
            <a:avLst/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/>
          <a:lstStyle/>
          <a:p>
            <a:pPr algn="ctr"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40753" name="AutoShape 113">
            <a:extLst>
              <a:ext uri="{FF2B5EF4-FFF2-40B4-BE49-F238E27FC236}">
                <a16:creationId xmlns:a16="http://schemas.microsoft.com/office/drawing/2014/main" id="{F95A14E0-8F32-9D4B-8060-6826EE950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7225" y="4770438"/>
            <a:ext cx="560388" cy="311150"/>
          </a:xfrm>
          <a:prstGeom prst="rightArrow">
            <a:avLst>
              <a:gd name="adj1" fmla="val 50000"/>
              <a:gd name="adj2" fmla="val 45026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4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745" grpId="0" build="p"/>
      <p:bldP spid="2407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5">
            <a:extLst>
              <a:ext uri="{FF2B5EF4-FFF2-40B4-BE49-F238E27FC236}">
                <a16:creationId xmlns:a16="http://schemas.microsoft.com/office/drawing/2014/main" id="{1554D38D-2656-124D-BA29-C981AB20F9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0722" name="Slide Number Placeholder 6">
            <a:extLst>
              <a:ext uri="{FF2B5EF4-FFF2-40B4-BE49-F238E27FC236}">
                <a16:creationId xmlns:a16="http://schemas.microsoft.com/office/drawing/2014/main" id="{0E235072-03F1-ED4D-808D-51EE75A733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1F26FEE-36D2-F04F-AB60-04D8670A79A8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D2A3061B-1734-7246-9DE6-BF6064F86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83343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Connection-oriented TCP </a:t>
            </a:r>
            <a:r>
              <a:rPr lang="en-US" dirty="0" err="1">
                <a:ea typeface="ＭＳ Ｐゴシック" charset="0"/>
                <a:cs typeface="+mj-cs"/>
              </a:rPr>
              <a:t>demux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9D89E53D-F1F0-8345-9CC1-59C3280C1E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39624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TCP socket identified by 4-tuple: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source port number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IP address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dest port number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demux: receiver uses all four values to direct segment to appropriate socket</a:t>
            </a:r>
          </a:p>
        </p:txBody>
      </p:sp>
      <p:sp>
        <p:nvSpPr>
          <p:cNvPr id="12294" name="Rectangle 4">
            <a:extLst>
              <a:ext uri="{FF2B5EF4-FFF2-40B4-BE49-F238E27FC236}">
                <a16:creationId xmlns:a16="http://schemas.microsoft.com/office/drawing/2014/main" id="{5ACCBDC5-20F7-2045-8BB2-F590F98BB07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1587500"/>
            <a:ext cx="4114800" cy="303645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server host may support many simultaneous TCP sockets: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each socket </a:t>
            </a:r>
            <a:r>
              <a:rPr lang="en-US" dirty="0">
                <a:ea typeface="ＭＳ Ｐゴシック" charset="0"/>
              </a:rPr>
              <a:t>identified by its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own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4-tuple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e.g., web servers have different sockets for each connecting client</a:t>
            </a:r>
          </a:p>
        </p:txBody>
      </p:sp>
      <p:pic>
        <p:nvPicPr>
          <p:cNvPr id="30726" name="Picture 7" descr="underline_base">
            <a:extLst>
              <a:ext uri="{FF2B5EF4-FFF2-40B4-BE49-F238E27FC236}">
                <a16:creationId xmlns:a16="http://schemas.microsoft.com/office/drawing/2014/main" id="{D85CBE90-D979-2F4A-9F25-5C86A553F57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58850"/>
            <a:ext cx="77708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4">
            <a:extLst>
              <a:ext uri="{FF2B5EF4-FFF2-40B4-BE49-F238E27FC236}">
                <a16:creationId xmlns:a16="http://schemas.microsoft.com/office/drawing/2014/main" id="{C5F142C5-9781-E446-95F9-D8E3FC5EB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230E9A74-DF8A-014A-8F22-927A358CFE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5862372-54B9-F843-BD4B-DB3F882D47BF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2771" name="Picture 159" descr="underline_base">
            <a:extLst>
              <a:ext uri="{FF2B5EF4-FFF2-40B4-BE49-F238E27FC236}">
                <a16:creationId xmlns:a16="http://schemas.microsoft.com/office/drawing/2014/main" id="{69891AAC-C3FF-5A45-B8DE-97C98C129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649288"/>
            <a:ext cx="7947025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>
            <a:extLst>
              <a:ext uri="{FF2B5EF4-FFF2-40B4-BE49-F238E27FC236}">
                <a16:creationId xmlns:a16="http://schemas.microsoft.com/office/drawing/2014/main" id="{7D3793F7-48B9-3141-AD4B-FA7CF9E0F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950" y="136525"/>
            <a:ext cx="8085138" cy="51276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Connection-oriented </a:t>
            </a:r>
            <a:r>
              <a:rPr lang="en-US" sz="4000" dirty="0" err="1">
                <a:ea typeface="ＭＳ Ｐゴシック" charset="0"/>
                <a:cs typeface="+mj-cs"/>
              </a:rPr>
              <a:t>demux</a:t>
            </a:r>
            <a:r>
              <a:rPr lang="en-US" sz="4000" dirty="0">
                <a:ea typeface="ＭＳ Ｐゴシック" charset="0"/>
                <a:cs typeface="+mj-cs"/>
              </a:rPr>
              <a:t>: example</a:t>
            </a:r>
          </a:p>
        </p:txBody>
      </p:sp>
      <p:sp>
        <p:nvSpPr>
          <p:cNvPr id="32773" name="Freeform 5">
            <a:extLst>
              <a:ext uri="{FF2B5EF4-FFF2-40B4-BE49-F238E27FC236}">
                <a16:creationId xmlns:a16="http://schemas.microsoft.com/office/drawing/2014/main" id="{5519CE06-4226-684A-BA31-A897306011C2}"/>
              </a:ext>
            </a:extLst>
          </p:cNvPr>
          <p:cNvSpPr>
            <a:spLocks/>
          </p:cNvSpPr>
          <p:nvPr/>
        </p:nvSpPr>
        <p:spPr bwMode="auto">
          <a:xfrm>
            <a:off x="2819400" y="1765300"/>
            <a:ext cx="552450" cy="2082800"/>
          </a:xfrm>
          <a:custGeom>
            <a:avLst/>
            <a:gdLst>
              <a:gd name="T0" fmla="*/ 0 w 348"/>
              <a:gd name="T1" fmla="*/ 2147483646 h 1312"/>
              <a:gd name="T2" fmla="*/ 2147483646 w 348"/>
              <a:gd name="T3" fmla="*/ 0 h 1312"/>
              <a:gd name="T4" fmla="*/ 2147483646 w 348"/>
              <a:gd name="T5" fmla="*/ 2147483646 h 1312"/>
              <a:gd name="T6" fmla="*/ 2147483646 w 348"/>
              <a:gd name="T7" fmla="*/ 2147483646 h 1312"/>
              <a:gd name="T8" fmla="*/ 0 w 348"/>
              <a:gd name="T9" fmla="*/ 2147483646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6">
            <a:extLst>
              <a:ext uri="{FF2B5EF4-FFF2-40B4-BE49-F238E27FC236}">
                <a16:creationId xmlns:a16="http://schemas.microsoft.com/office/drawing/2014/main" id="{5FE737B8-0251-C64E-99DC-F72D8817EAE3}"/>
              </a:ext>
            </a:extLst>
          </p:cNvPr>
          <p:cNvSpPr>
            <a:spLocks/>
          </p:cNvSpPr>
          <p:nvPr/>
        </p:nvSpPr>
        <p:spPr bwMode="auto">
          <a:xfrm>
            <a:off x="417513" y="1944688"/>
            <a:ext cx="460375" cy="2193925"/>
          </a:xfrm>
          <a:custGeom>
            <a:avLst/>
            <a:gdLst>
              <a:gd name="T0" fmla="*/ 2147483646 w 290"/>
              <a:gd name="T1" fmla="*/ 2147483646 h 1382"/>
              <a:gd name="T2" fmla="*/ 0 w 290"/>
              <a:gd name="T3" fmla="*/ 2147483646 h 1382"/>
              <a:gd name="T4" fmla="*/ 2147483646 w 290"/>
              <a:gd name="T5" fmla="*/ 0 h 1382"/>
              <a:gd name="T6" fmla="*/ 2147483646 w 290"/>
              <a:gd name="T7" fmla="*/ 2147483646 h 1382"/>
              <a:gd name="T8" fmla="*/ 2147483646 w 290"/>
              <a:gd name="T9" fmla="*/ 2147483646 h 1382"/>
              <a:gd name="T10" fmla="*/ 2147483646 w 290"/>
              <a:gd name="T11" fmla="*/ 2147483646 h 138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0" h="1382">
                <a:moveTo>
                  <a:pt x="15" y="1382"/>
                </a:moveTo>
                <a:lnTo>
                  <a:pt x="0" y="1360"/>
                </a:lnTo>
                <a:lnTo>
                  <a:pt x="290" y="0"/>
                </a:lnTo>
                <a:lnTo>
                  <a:pt x="284" y="1258"/>
                </a:lnTo>
                <a:lnTo>
                  <a:pt x="182" y="1382"/>
                </a:lnTo>
                <a:lnTo>
                  <a:pt x="15" y="138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Rectangle 23">
            <a:extLst>
              <a:ext uri="{FF2B5EF4-FFF2-40B4-BE49-F238E27FC236}">
                <a16:creationId xmlns:a16="http://schemas.microsoft.com/office/drawing/2014/main" id="{638D2840-1397-E948-93D5-D5F46B30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1911350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6" name="Rectangle 24">
            <a:extLst>
              <a:ext uri="{FF2B5EF4-FFF2-40B4-BE49-F238E27FC236}">
                <a16:creationId xmlns:a16="http://schemas.microsoft.com/office/drawing/2014/main" id="{6BCFD3F1-66C2-B642-9C31-9540A95C4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1965325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77" name="Line 25">
            <a:extLst>
              <a:ext uri="{FF2B5EF4-FFF2-40B4-BE49-F238E27FC236}">
                <a16:creationId xmlns:a16="http://schemas.microsoft.com/office/drawing/2014/main" id="{C69D54A5-D8E0-7E4A-9D76-3F2CDF6CC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4875" y="27257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Text Box 26">
            <a:extLst>
              <a:ext uri="{FF2B5EF4-FFF2-40B4-BE49-F238E27FC236}">
                <a16:creationId xmlns:a16="http://schemas.microsoft.com/office/drawing/2014/main" id="{E45F4B7E-B910-AD43-8020-FC398C786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7082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32779" name="Line 27">
            <a:extLst>
              <a:ext uri="{FF2B5EF4-FFF2-40B4-BE49-F238E27FC236}">
                <a16:creationId xmlns:a16="http://schemas.microsoft.com/office/drawing/2014/main" id="{0E62A632-0EE8-7643-B8CC-E4B724279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3" y="30464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8">
            <a:extLst>
              <a:ext uri="{FF2B5EF4-FFF2-40B4-BE49-F238E27FC236}">
                <a16:creationId xmlns:a16="http://schemas.microsoft.com/office/drawing/2014/main" id="{6D420E40-DCBE-CA4B-B3AB-7C5C5205CD3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35597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29">
            <a:extLst>
              <a:ext uri="{FF2B5EF4-FFF2-40B4-BE49-F238E27FC236}">
                <a16:creationId xmlns:a16="http://schemas.microsoft.com/office/drawing/2014/main" id="{01AC002A-FE90-9244-AAC5-A8A8E7757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98525" y="3641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Text Box 26">
            <a:extLst>
              <a:ext uri="{FF2B5EF4-FFF2-40B4-BE49-F238E27FC236}">
                <a16:creationId xmlns:a16="http://schemas.microsoft.com/office/drawing/2014/main" id="{8567D748-8294-4C48-B8BC-5C9A04251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1955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32783" name="Text Box 26">
            <a:extLst>
              <a:ext uri="{FF2B5EF4-FFF2-40B4-BE49-F238E27FC236}">
                <a16:creationId xmlns:a16="http://schemas.microsoft.com/office/drawing/2014/main" id="{2DA94FC9-D3E8-FF42-AF3D-7D90857BE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3613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32784" name="Text Box 26">
            <a:extLst>
              <a:ext uri="{FF2B5EF4-FFF2-40B4-BE49-F238E27FC236}">
                <a16:creationId xmlns:a16="http://schemas.microsoft.com/office/drawing/2014/main" id="{FAB438B8-B45D-6A49-9DC5-261530812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8" y="33274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32785" name="Text Box 26">
            <a:extLst>
              <a:ext uri="{FF2B5EF4-FFF2-40B4-BE49-F238E27FC236}">
                <a16:creationId xmlns:a16="http://schemas.microsoft.com/office/drawing/2014/main" id="{E73B668D-C81D-C244-A069-2288FA0D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30321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32786" name="Oval 19">
            <a:extLst>
              <a:ext uri="{FF2B5EF4-FFF2-40B4-BE49-F238E27FC236}">
                <a16:creationId xmlns:a16="http://schemas.microsoft.com/office/drawing/2014/main" id="{5649E813-0C49-DF4A-A520-A0F25DD990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9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P3</a:t>
            </a:r>
          </a:p>
        </p:txBody>
      </p:sp>
      <p:grpSp>
        <p:nvGrpSpPr>
          <p:cNvPr id="32787" name="Group 20">
            <a:extLst>
              <a:ext uri="{FF2B5EF4-FFF2-40B4-BE49-F238E27FC236}">
                <a16:creationId xmlns:a16="http://schemas.microsoft.com/office/drawing/2014/main" id="{9391791A-CF97-4843-8578-B40E826EA7F7}"/>
              </a:ext>
            </a:extLst>
          </p:cNvPr>
          <p:cNvGrpSpPr>
            <a:grpSpLocks/>
          </p:cNvGrpSpPr>
          <p:nvPr/>
        </p:nvGrpSpPr>
        <p:grpSpPr bwMode="auto">
          <a:xfrm>
            <a:off x="1200150" y="2565400"/>
            <a:ext cx="620713" cy="228600"/>
            <a:chOff x="1287" y="2524"/>
            <a:chExt cx="260" cy="100"/>
          </a:xfrm>
        </p:grpSpPr>
        <p:sp>
          <p:nvSpPr>
            <p:cNvPr id="32903" name="Rectangle 21">
              <a:extLst>
                <a:ext uri="{FF2B5EF4-FFF2-40B4-BE49-F238E27FC236}">
                  <a16:creationId xmlns:a16="http://schemas.microsoft.com/office/drawing/2014/main" id="{5125A0F3-03C7-B845-9C4E-BC2B132F3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904" name="Rectangle 22">
              <a:extLst>
                <a:ext uri="{FF2B5EF4-FFF2-40B4-BE49-F238E27FC236}">
                  <a16:creationId xmlns:a16="http://schemas.microsoft.com/office/drawing/2014/main" id="{CB4737FC-BA88-C342-91C2-4A914C1E77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905" name="Rectangle 23">
              <a:extLst>
                <a:ext uri="{FF2B5EF4-FFF2-40B4-BE49-F238E27FC236}">
                  <a16:creationId xmlns:a16="http://schemas.microsoft.com/office/drawing/2014/main" id="{81367BD2-CA58-C046-B334-C15815993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906" name="Rectangle 24">
              <a:extLst>
                <a:ext uri="{FF2B5EF4-FFF2-40B4-BE49-F238E27FC236}">
                  <a16:creationId xmlns:a16="http://schemas.microsoft.com/office/drawing/2014/main" id="{03561F37-9252-FB4D-B4B2-7C3BCEC59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32788" name="Rectangle 23">
            <a:extLst>
              <a:ext uri="{FF2B5EF4-FFF2-40B4-BE49-F238E27FC236}">
                <a16:creationId xmlns:a16="http://schemas.microsoft.com/office/drawing/2014/main" id="{93B5734D-598B-2D45-B4E9-C46660772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677988"/>
            <a:ext cx="2254250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89" name="Rectangle 24">
            <a:extLst>
              <a:ext uri="{FF2B5EF4-FFF2-40B4-BE49-F238E27FC236}">
                <a16:creationId xmlns:a16="http://schemas.microsoft.com/office/drawing/2014/main" id="{D2FFBFD8-9BC3-174D-988E-B72B8BB0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1755775"/>
            <a:ext cx="22256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90" name="Text Box 26">
            <a:extLst>
              <a:ext uri="{FF2B5EF4-FFF2-40B4-BE49-F238E27FC236}">
                <a16:creationId xmlns:a16="http://schemas.microsoft.com/office/drawing/2014/main" id="{03983EEA-CDF0-9D43-BBC7-A5957497A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3650" y="24844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32791" name="Text Box 26">
            <a:extLst>
              <a:ext uri="{FF2B5EF4-FFF2-40B4-BE49-F238E27FC236}">
                <a16:creationId xmlns:a16="http://schemas.microsoft.com/office/drawing/2014/main" id="{5DDBD014-597D-A84D-BEC6-1F2C155A5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7081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32792" name="Text Box 26">
            <a:extLst>
              <a:ext uri="{FF2B5EF4-FFF2-40B4-BE49-F238E27FC236}">
                <a16:creationId xmlns:a16="http://schemas.microsoft.com/office/drawing/2014/main" id="{033D8374-65A5-AE49-BA15-3BDA48D6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3893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32793" name="Text Box 26">
            <a:extLst>
              <a:ext uri="{FF2B5EF4-FFF2-40B4-BE49-F238E27FC236}">
                <a16:creationId xmlns:a16="http://schemas.microsoft.com/office/drawing/2014/main" id="{C2A3320B-5AD4-1149-8EBE-D0A29A85D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7300" y="31035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32794" name="Oval 36">
            <a:extLst>
              <a:ext uri="{FF2B5EF4-FFF2-40B4-BE49-F238E27FC236}">
                <a16:creationId xmlns:a16="http://schemas.microsoft.com/office/drawing/2014/main" id="{C9604D30-C573-264B-A959-58107AAB0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2014538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P4</a:t>
            </a:r>
          </a:p>
        </p:txBody>
      </p:sp>
      <p:sp>
        <p:nvSpPr>
          <p:cNvPr id="32795" name="Rectangle 23">
            <a:extLst>
              <a:ext uri="{FF2B5EF4-FFF2-40B4-BE49-F238E27FC236}">
                <a16:creationId xmlns:a16="http://schemas.microsoft.com/office/drawing/2014/main" id="{459E7D24-C18B-4343-A34F-617B775B0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7488" y="1903413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96" name="Rectangle 24">
            <a:extLst>
              <a:ext uri="{FF2B5EF4-FFF2-40B4-BE49-F238E27FC236}">
                <a16:creationId xmlns:a16="http://schemas.microsoft.com/office/drawing/2014/main" id="{CD549FE7-A4C5-BB4C-847A-ACB3701CF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0638" y="1944688"/>
            <a:ext cx="1631950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2797" name="Text Box 26">
            <a:extLst>
              <a:ext uri="{FF2B5EF4-FFF2-40B4-BE49-F238E27FC236}">
                <a16:creationId xmlns:a16="http://schemas.microsoft.com/office/drawing/2014/main" id="{5FC81065-B574-6A4A-8727-96ED2F74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27003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transport</a:t>
            </a:r>
          </a:p>
        </p:txBody>
      </p:sp>
      <p:sp>
        <p:nvSpPr>
          <p:cNvPr id="32798" name="Text Box 26">
            <a:extLst>
              <a:ext uri="{FF2B5EF4-FFF2-40B4-BE49-F238E27FC236}">
                <a16:creationId xmlns:a16="http://schemas.microsoft.com/office/drawing/2014/main" id="{0D7D9FAC-D20C-5C4F-B5E8-5E53B4888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975" y="1947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application</a:t>
            </a:r>
          </a:p>
        </p:txBody>
      </p:sp>
      <p:sp>
        <p:nvSpPr>
          <p:cNvPr id="32799" name="Text Box 26">
            <a:extLst>
              <a:ext uri="{FF2B5EF4-FFF2-40B4-BE49-F238E27FC236}">
                <a16:creationId xmlns:a16="http://schemas.microsoft.com/office/drawing/2014/main" id="{E341C31B-91CF-B143-8473-4A60F5444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6052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physical</a:t>
            </a:r>
          </a:p>
        </p:txBody>
      </p:sp>
      <p:sp>
        <p:nvSpPr>
          <p:cNvPr id="32800" name="Text Box 26">
            <a:extLst>
              <a:ext uri="{FF2B5EF4-FFF2-40B4-BE49-F238E27FC236}">
                <a16:creationId xmlns:a16="http://schemas.microsoft.com/office/drawing/2014/main" id="{89C559E6-D4B4-764A-8498-E219DC02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33194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link</a:t>
            </a:r>
          </a:p>
        </p:txBody>
      </p:sp>
      <p:sp>
        <p:nvSpPr>
          <p:cNvPr id="32801" name="Text Box 26">
            <a:extLst>
              <a:ext uri="{FF2B5EF4-FFF2-40B4-BE49-F238E27FC236}">
                <a16:creationId xmlns:a16="http://schemas.microsoft.com/office/drawing/2014/main" id="{6343AC61-1EC5-D847-A0E5-E37D1F07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050" y="30241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32802" name="Oval 53">
            <a:extLst>
              <a:ext uri="{FF2B5EF4-FFF2-40B4-BE49-F238E27FC236}">
                <a16:creationId xmlns:a16="http://schemas.microsoft.com/office/drawing/2014/main" id="{44E83E18-D005-6E45-BD6F-2E196E9F3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1600" y="224155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P2</a:t>
            </a:r>
          </a:p>
        </p:txBody>
      </p:sp>
      <p:sp>
        <p:nvSpPr>
          <p:cNvPr id="32803" name="Freeform 54">
            <a:extLst>
              <a:ext uri="{FF2B5EF4-FFF2-40B4-BE49-F238E27FC236}">
                <a16:creationId xmlns:a16="http://schemas.microsoft.com/office/drawing/2014/main" id="{010786F0-BA53-D843-A22B-381DDF94EE15}"/>
              </a:ext>
            </a:extLst>
          </p:cNvPr>
          <p:cNvSpPr>
            <a:spLocks/>
          </p:cNvSpPr>
          <p:nvPr/>
        </p:nvSpPr>
        <p:spPr bwMode="auto">
          <a:xfrm>
            <a:off x="8026400" y="1924050"/>
            <a:ext cx="504825" cy="2133600"/>
          </a:xfrm>
          <a:custGeom>
            <a:avLst/>
            <a:gdLst>
              <a:gd name="T0" fmla="*/ 2147483646 w 318"/>
              <a:gd name="T1" fmla="*/ 2147483646 h 1344"/>
              <a:gd name="T2" fmla="*/ 2147483646 w 318"/>
              <a:gd name="T3" fmla="*/ 0 h 1344"/>
              <a:gd name="T4" fmla="*/ 0 w 318"/>
              <a:gd name="T5" fmla="*/ 2147483646 h 1344"/>
              <a:gd name="T6" fmla="*/ 2147483646 w 318"/>
              <a:gd name="T7" fmla="*/ 2147483646 h 1344"/>
              <a:gd name="T8" fmla="*/ 2147483646 w 318"/>
              <a:gd name="T9" fmla="*/ 2147483646 h 13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8" h="1344">
                <a:moveTo>
                  <a:pt x="318" y="1344"/>
                </a:moveTo>
                <a:lnTo>
                  <a:pt x="12" y="0"/>
                </a:lnTo>
                <a:lnTo>
                  <a:pt x="0" y="1224"/>
                </a:lnTo>
                <a:lnTo>
                  <a:pt x="121" y="1344"/>
                </a:lnTo>
                <a:lnTo>
                  <a:pt x="318" y="1344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4" name="Group 76">
            <a:extLst>
              <a:ext uri="{FF2B5EF4-FFF2-40B4-BE49-F238E27FC236}">
                <a16:creationId xmlns:a16="http://schemas.microsoft.com/office/drawing/2014/main" id="{41958BC3-05AF-0C40-9CA0-176BDFD1F38A}"/>
              </a:ext>
            </a:extLst>
          </p:cNvPr>
          <p:cNvGrpSpPr>
            <a:grpSpLocks/>
          </p:cNvGrpSpPr>
          <p:nvPr/>
        </p:nvGrpSpPr>
        <p:grpSpPr bwMode="auto">
          <a:xfrm>
            <a:off x="1711325" y="5170488"/>
            <a:ext cx="2128838" cy="657225"/>
            <a:chOff x="1013" y="3697"/>
            <a:chExt cx="1341" cy="414"/>
          </a:xfrm>
        </p:grpSpPr>
        <p:sp>
          <p:nvSpPr>
            <p:cNvPr id="32900" name="Rectangle 77">
              <a:extLst>
                <a:ext uri="{FF2B5EF4-FFF2-40B4-BE49-F238E27FC236}">
                  <a16:creationId xmlns:a16="http://schemas.microsoft.com/office/drawing/2014/main" id="{19B7B494-3179-4244-8EDA-F0F6A5851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3" y="3697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901" name="Line 78">
              <a:extLst>
                <a:ext uri="{FF2B5EF4-FFF2-40B4-BE49-F238E27FC236}">
                  <a16:creationId xmlns:a16="http://schemas.microsoft.com/office/drawing/2014/main" id="{BFE184D6-FE3D-F545-9873-0CD11927F8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79" y="3770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902" name="Text Box 79">
              <a:extLst>
                <a:ext uri="{FF2B5EF4-FFF2-40B4-BE49-F238E27FC236}">
                  <a16:creationId xmlns:a16="http://schemas.microsoft.com/office/drawing/2014/main" id="{4E670169-B02B-9E40-B1A1-28D81651B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3" y="3822"/>
              <a:ext cx="129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 IP, port: A, 9157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 IP, port: B, </a:t>
              </a:r>
              <a:r>
                <a:rPr lang="en-US" altLang="en-US" sz="1400">
                  <a:solidFill>
                    <a:srgbClr val="C00000"/>
                  </a:solidFill>
                  <a:latin typeface="Tahoma" panose="020B0604030504040204" pitchFamily="34" charset="0"/>
                </a:rPr>
                <a:t>80</a:t>
              </a:r>
            </a:p>
          </p:txBody>
        </p:sp>
      </p:grpSp>
      <p:grpSp>
        <p:nvGrpSpPr>
          <p:cNvPr id="32805" name="Group 80">
            <a:extLst>
              <a:ext uri="{FF2B5EF4-FFF2-40B4-BE49-F238E27FC236}">
                <a16:creationId xmlns:a16="http://schemas.microsoft.com/office/drawing/2014/main" id="{E4AC56FE-D364-EE48-8F5B-A9E5AD66C844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4479925"/>
            <a:ext cx="1976438" cy="657225"/>
            <a:chOff x="2741" y="3750"/>
            <a:chExt cx="1245" cy="414"/>
          </a:xfrm>
        </p:grpSpPr>
        <p:sp>
          <p:nvSpPr>
            <p:cNvPr id="32897" name="Rectangle 81">
              <a:extLst>
                <a:ext uri="{FF2B5EF4-FFF2-40B4-BE49-F238E27FC236}">
                  <a16:creationId xmlns:a16="http://schemas.microsoft.com/office/drawing/2014/main" id="{8C9018A8-CE2B-B544-9BF2-B73085628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8" name="Line 82">
              <a:extLst>
                <a:ext uri="{FF2B5EF4-FFF2-40B4-BE49-F238E27FC236}">
                  <a16:creationId xmlns:a16="http://schemas.microsoft.com/office/drawing/2014/main" id="{67AC9570-BC16-DA4E-BD1F-B180905432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99" name="Text Box 83">
              <a:extLst>
                <a:ext uri="{FF2B5EF4-FFF2-40B4-BE49-F238E27FC236}">
                  <a16:creationId xmlns:a16="http://schemas.microsoft.com/office/drawing/2014/main" id="{92F0EA99-E150-FD43-8506-09B1198CA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17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 IP, port: B, </a:t>
              </a:r>
              <a:r>
                <a:rPr lang="en-US" altLang="en-US" sz="1400">
                  <a:solidFill>
                    <a:srgbClr val="C00000"/>
                  </a:solidFill>
                  <a:latin typeface="Tahoma" panose="020B0604030504040204" pitchFamily="34" charset="0"/>
                </a:rPr>
                <a:t>80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 IP, port: A, 9157</a:t>
              </a:r>
            </a:p>
          </p:txBody>
        </p:sp>
      </p:grpSp>
      <p:sp>
        <p:nvSpPr>
          <p:cNvPr id="32806" name="Text Box 93">
            <a:extLst>
              <a:ext uri="{FF2B5EF4-FFF2-40B4-BE49-F238E27FC236}">
                <a16:creationId xmlns:a16="http://schemas.microsoft.com/office/drawing/2014/main" id="{861AAEC2-CFA9-444D-8028-31F104EA8FE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8900" y="4705350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A</a:t>
            </a:r>
          </a:p>
        </p:txBody>
      </p:sp>
      <p:sp>
        <p:nvSpPr>
          <p:cNvPr id="32807" name="Text Box 94">
            <a:extLst>
              <a:ext uri="{FF2B5EF4-FFF2-40B4-BE49-F238E27FC236}">
                <a16:creationId xmlns:a16="http://schemas.microsoft.com/office/drawing/2014/main" id="{CDB4E15B-5119-4643-AAD5-E8939409A5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45425" y="4602163"/>
            <a:ext cx="11477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host: IP address C</a:t>
            </a:r>
          </a:p>
        </p:txBody>
      </p:sp>
      <p:sp>
        <p:nvSpPr>
          <p:cNvPr id="32808" name="Line 96">
            <a:extLst>
              <a:ext uri="{FF2B5EF4-FFF2-40B4-BE49-F238E27FC236}">
                <a16:creationId xmlns:a16="http://schemas.microsoft.com/office/drawing/2014/main" id="{73B75F91-6994-AF49-B5F5-BE0E12BA2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4388" y="343217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09" name="Line 97">
            <a:extLst>
              <a:ext uri="{FF2B5EF4-FFF2-40B4-BE49-F238E27FC236}">
                <a16:creationId xmlns:a16="http://schemas.microsoft.com/office/drawing/2014/main" id="{108D7F6D-70F5-9841-A725-7C1055359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0263" y="3130550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10" name="Text Box 26">
            <a:extLst>
              <a:ext uri="{FF2B5EF4-FFF2-40B4-BE49-F238E27FC236}">
                <a16:creationId xmlns:a16="http://schemas.microsoft.com/office/drawing/2014/main" id="{A27DBB1B-E91E-3C48-99A8-171080BD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3" y="27955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network</a:t>
            </a:r>
          </a:p>
        </p:txBody>
      </p:sp>
      <p:sp>
        <p:nvSpPr>
          <p:cNvPr id="32811" name="Line 99">
            <a:extLst>
              <a:ext uri="{FF2B5EF4-FFF2-40B4-BE49-F238E27FC236}">
                <a16:creationId xmlns:a16="http://schemas.microsoft.com/office/drawing/2014/main" id="{641BB1F7-879E-944D-9D3F-8E0533EFD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3438" y="2808288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12" name="Line 100">
            <a:extLst>
              <a:ext uri="{FF2B5EF4-FFF2-40B4-BE49-F238E27FC236}">
                <a16:creationId xmlns:a16="http://schemas.microsoft.com/office/drawing/2014/main" id="{DBF6AA73-59BF-EC43-8F5D-CC7092279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76613" y="2486025"/>
            <a:ext cx="22336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2813" name="Group 101">
            <a:extLst>
              <a:ext uri="{FF2B5EF4-FFF2-40B4-BE49-F238E27FC236}">
                <a16:creationId xmlns:a16="http://schemas.microsoft.com/office/drawing/2014/main" id="{4B453192-AD9B-6846-B010-D66DE67C3A10}"/>
              </a:ext>
            </a:extLst>
          </p:cNvPr>
          <p:cNvGrpSpPr>
            <a:grpSpLocks/>
          </p:cNvGrpSpPr>
          <p:nvPr/>
        </p:nvGrpSpPr>
        <p:grpSpPr bwMode="auto">
          <a:xfrm>
            <a:off x="3552825" y="2347913"/>
            <a:ext cx="473075" cy="228600"/>
            <a:chOff x="1287" y="2524"/>
            <a:chExt cx="260" cy="100"/>
          </a:xfrm>
        </p:grpSpPr>
        <p:sp>
          <p:nvSpPr>
            <p:cNvPr id="32893" name="Rectangle 102">
              <a:extLst>
                <a:ext uri="{FF2B5EF4-FFF2-40B4-BE49-F238E27FC236}">
                  <a16:creationId xmlns:a16="http://schemas.microsoft.com/office/drawing/2014/main" id="{EDE848D4-24E4-E24C-B95C-2256E0551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4" name="Rectangle 103">
              <a:extLst>
                <a:ext uri="{FF2B5EF4-FFF2-40B4-BE49-F238E27FC236}">
                  <a16:creationId xmlns:a16="http://schemas.microsoft.com/office/drawing/2014/main" id="{F331A721-760E-DD48-8260-A7AEEBC29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5" name="Rectangle 104">
              <a:extLst>
                <a:ext uri="{FF2B5EF4-FFF2-40B4-BE49-F238E27FC236}">
                  <a16:creationId xmlns:a16="http://schemas.microsoft.com/office/drawing/2014/main" id="{CB61DE28-7F73-594A-8D4D-4696AE8D4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6" name="Rectangle 105">
              <a:extLst>
                <a:ext uri="{FF2B5EF4-FFF2-40B4-BE49-F238E27FC236}">
                  <a16:creationId xmlns:a16="http://schemas.microsoft.com/office/drawing/2014/main" id="{99DB0C36-D607-F549-8C90-4109E57B66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32814" name="Oval 106">
            <a:extLst>
              <a:ext uri="{FF2B5EF4-FFF2-40B4-BE49-F238E27FC236}">
                <a16:creationId xmlns:a16="http://schemas.microsoft.com/office/drawing/2014/main" id="{78623AFC-168D-BB40-9394-3E7198C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2019300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P6</a:t>
            </a:r>
          </a:p>
        </p:txBody>
      </p:sp>
      <p:sp>
        <p:nvSpPr>
          <p:cNvPr id="32815" name="Oval 112">
            <a:extLst>
              <a:ext uri="{FF2B5EF4-FFF2-40B4-BE49-F238E27FC236}">
                <a16:creationId xmlns:a16="http://schemas.microsoft.com/office/drawing/2014/main" id="{6854BC60-9D89-2246-892D-C76D97206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588" y="2017713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P5</a:t>
            </a:r>
          </a:p>
        </p:txBody>
      </p:sp>
      <p:grpSp>
        <p:nvGrpSpPr>
          <p:cNvPr id="32816" name="Group 118">
            <a:extLst>
              <a:ext uri="{FF2B5EF4-FFF2-40B4-BE49-F238E27FC236}">
                <a16:creationId xmlns:a16="http://schemas.microsoft.com/office/drawing/2014/main" id="{5FE4712D-095C-3644-9910-34E7C5B56421}"/>
              </a:ext>
            </a:extLst>
          </p:cNvPr>
          <p:cNvGrpSpPr>
            <a:grpSpLocks/>
          </p:cNvGrpSpPr>
          <p:nvPr/>
        </p:nvGrpSpPr>
        <p:grpSpPr bwMode="auto">
          <a:xfrm>
            <a:off x="4257675" y="2352675"/>
            <a:ext cx="473075" cy="228600"/>
            <a:chOff x="1287" y="2524"/>
            <a:chExt cx="260" cy="100"/>
          </a:xfrm>
        </p:grpSpPr>
        <p:sp>
          <p:nvSpPr>
            <p:cNvPr id="32889" name="Rectangle 119">
              <a:extLst>
                <a:ext uri="{FF2B5EF4-FFF2-40B4-BE49-F238E27FC236}">
                  <a16:creationId xmlns:a16="http://schemas.microsoft.com/office/drawing/2014/main" id="{E83AFC75-EAEE-7745-AE13-BE1E6F0CE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0" name="Rectangle 120">
              <a:extLst>
                <a:ext uri="{FF2B5EF4-FFF2-40B4-BE49-F238E27FC236}">
                  <a16:creationId xmlns:a16="http://schemas.microsoft.com/office/drawing/2014/main" id="{C40A8CED-F4AB-9A4F-9527-97A380809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1" name="Rectangle 121">
              <a:extLst>
                <a:ext uri="{FF2B5EF4-FFF2-40B4-BE49-F238E27FC236}">
                  <a16:creationId xmlns:a16="http://schemas.microsoft.com/office/drawing/2014/main" id="{742D6C63-D5E2-F647-80E6-B6AFA94E1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92" name="Rectangle 122">
              <a:extLst>
                <a:ext uri="{FF2B5EF4-FFF2-40B4-BE49-F238E27FC236}">
                  <a16:creationId xmlns:a16="http://schemas.microsoft.com/office/drawing/2014/main" id="{CAA64A8D-B37A-3641-9B81-9C40B042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32817" name="Group 123">
            <a:extLst>
              <a:ext uri="{FF2B5EF4-FFF2-40B4-BE49-F238E27FC236}">
                <a16:creationId xmlns:a16="http://schemas.microsoft.com/office/drawing/2014/main" id="{369DCF40-DCB1-9641-8869-93A14AEF08B8}"/>
              </a:ext>
            </a:extLst>
          </p:cNvPr>
          <p:cNvGrpSpPr>
            <a:grpSpLocks/>
          </p:cNvGrpSpPr>
          <p:nvPr/>
        </p:nvGrpSpPr>
        <p:grpSpPr bwMode="auto">
          <a:xfrm>
            <a:off x="4929188" y="2357438"/>
            <a:ext cx="473075" cy="228600"/>
            <a:chOff x="1287" y="2524"/>
            <a:chExt cx="260" cy="100"/>
          </a:xfrm>
        </p:grpSpPr>
        <p:sp>
          <p:nvSpPr>
            <p:cNvPr id="32885" name="Rectangle 124">
              <a:extLst>
                <a:ext uri="{FF2B5EF4-FFF2-40B4-BE49-F238E27FC236}">
                  <a16:creationId xmlns:a16="http://schemas.microsoft.com/office/drawing/2014/main" id="{F667DB51-19A7-9944-BFD6-2584E359A0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6" name="Rectangle 125">
              <a:extLst>
                <a:ext uri="{FF2B5EF4-FFF2-40B4-BE49-F238E27FC236}">
                  <a16:creationId xmlns:a16="http://schemas.microsoft.com/office/drawing/2014/main" id="{C2474496-121A-B94A-AF22-AA4911CA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7" name="Rectangle 126">
              <a:extLst>
                <a:ext uri="{FF2B5EF4-FFF2-40B4-BE49-F238E27FC236}">
                  <a16:creationId xmlns:a16="http://schemas.microsoft.com/office/drawing/2014/main" id="{026813B8-BB0B-874E-A67A-C039DF537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8" name="Rectangle 127">
              <a:extLst>
                <a:ext uri="{FF2B5EF4-FFF2-40B4-BE49-F238E27FC236}">
                  <a16:creationId xmlns:a16="http://schemas.microsoft.com/office/drawing/2014/main" id="{799466EE-A731-F443-9BBF-3ABC74033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32818" name="Line 133">
            <a:extLst>
              <a:ext uri="{FF2B5EF4-FFF2-40B4-BE49-F238E27FC236}">
                <a16:creationId xmlns:a16="http://schemas.microsoft.com/office/drawing/2014/main" id="{4765C3F0-B0C7-B440-8174-2B881D756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2700" y="364807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19" name="Line 134">
            <a:extLst>
              <a:ext uri="{FF2B5EF4-FFF2-40B4-BE49-F238E27FC236}">
                <a16:creationId xmlns:a16="http://schemas.microsoft.com/office/drawing/2014/main" id="{C2B59EF4-1353-B34B-A5DB-9B6AEFD9C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352800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20" name="Line 135">
            <a:extLst>
              <a:ext uri="{FF2B5EF4-FFF2-40B4-BE49-F238E27FC236}">
                <a16:creationId xmlns:a16="http://schemas.microsoft.com/office/drawing/2014/main" id="{BE50F97E-212A-F141-9953-D182423D37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30575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21" name="Line 136">
            <a:extLst>
              <a:ext uri="{FF2B5EF4-FFF2-40B4-BE49-F238E27FC236}">
                <a16:creationId xmlns:a16="http://schemas.microsoft.com/office/drawing/2014/main" id="{F6A848F5-0C71-4844-980F-4A52DBDE0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3175" y="2752725"/>
            <a:ext cx="1638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2822" name="Group 128">
            <a:extLst>
              <a:ext uri="{FF2B5EF4-FFF2-40B4-BE49-F238E27FC236}">
                <a16:creationId xmlns:a16="http://schemas.microsoft.com/office/drawing/2014/main" id="{4AFAEB87-F633-884F-9017-A60D8BDA1B9D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2579688"/>
            <a:ext cx="473075" cy="228600"/>
            <a:chOff x="1287" y="2524"/>
            <a:chExt cx="260" cy="100"/>
          </a:xfrm>
        </p:grpSpPr>
        <p:sp>
          <p:nvSpPr>
            <p:cNvPr id="32881" name="Rectangle 129">
              <a:extLst>
                <a:ext uri="{FF2B5EF4-FFF2-40B4-BE49-F238E27FC236}">
                  <a16:creationId xmlns:a16="http://schemas.microsoft.com/office/drawing/2014/main" id="{258CFD5B-0419-EF47-819D-412114789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2" name="Rectangle 130">
              <a:extLst>
                <a:ext uri="{FF2B5EF4-FFF2-40B4-BE49-F238E27FC236}">
                  <a16:creationId xmlns:a16="http://schemas.microsoft.com/office/drawing/2014/main" id="{A612759A-452E-824A-895F-AA7A744AB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3" name="Rectangle 131">
              <a:extLst>
                <a:ext uri="{FF2B5EF4-FFF2-40B4-BE49-F238E27FC236}">
                  <a16:creationId xmlns:a16="http://schemas.microsoft.com/office/drawing/2014/main" id="{34B2B8E3-5762-CF4C-9823-02AF2E617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4" name="Rectangle 132">
              <a:extLst>
                <a:ext uri="{FF2B5EF4-FFF2-40B4-BE49-F238E27FC236}">
                  <a16:creationId xmlns:a16="http://schemas.microsoft.com/office/drawing/2014/main" id="{BE9426E6-9371-E94D-A769-B3657F3D4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32823" name="Group 137">
            <a:extLst>
              <a:ext uri="{FF2B5EF4-FFF2-40B4-BE49-F238E27FC236}">
                <a16:creationId xmlns:a16="http://schemas.microsoft.com/office/drawing/2014/main" id="{E15A001F-D44C-7C4D-A4EB-A58A572AC1AA}"/>
              </a:ext>
            </a:extLst>
          </p:cNvPr>
          <p:cNvGrpSpPr>
            <a:grpSpLocks/>
          </p:cNvGrpSpPr>
          <p:nvPr/>
        </p:nvGrpSpPr>
        <p:grpSpPr bwMode="auto">
          <a:xfrm>
            <a:off x="7300913" y="2570163"/>
            <a:ext cx="473075" cy="228600"/>
            <a:chOff x="1287" y="2524"/>
            <a:chExt cx="260" cy="100"/>
          </a:xfrm>
        </p:grpSpPr>
        <p:sp>
          <p:nvSpPr>
            <p:cNvPr id="32877" name="Rectangle 138">
              <a:extLst>
                <a:ext uri="{FF2B5EF4-FFF2-40B4-BE49-F238E27FC236}">
                  <a16:creationId xmlns:a16="http://schemas.microsoft.com/office/drawing/2014/main" id="{9E47B927-6F8E-B745-9917-037D4E823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78" name="Rectangle 139">
              <a:extLst>
                <a:ext uri="{FF2B5EF4-FFF2-40B4-BE49-F238E27FC236}">
                  <a16:creationId xmlns:a16="http://schemas.microsoft.com/office/drawing/2014/main" id="{D41E528E-F5CF-B846-807E-CB312B1ED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79" name="Rectangle 140">
              <a:extLst>
                <a:ext uri="{FF2B5EF4-FFF2-40B4-BE49-F238E27FC236}">
                  <a16:creationId xmlns:a16="http://schemas.microsoft.com/office/drawing/2014/main" id="{35FC75FF-79CF-FA43-8242-7AB29F36E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3" y="2582"/>
              <a:ext cx="27" cy="26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80" name="Rectangle 141">
              <a:extLst>
                <a:ext uri="{FF2B5EF4-FFF2-40B4-BE49-F238E27FC236}">
                  <a16:creationId xmlns:a16="http://schemas.microsoft.com/office/drawing/2014/main" id="{97FED57A-B411-0E47-8975-86DB50FF4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32824" name="Oval 143">
            <a:extLst>
              <a:ext uri="{FF2B5EF4-FFF2-40B4-BE49-F238E27FC236}">
                <a16:creationId xmlns:a16="http://schemas.microsoft.com/office/drawing/2014/main" id="{62DA25D6-7A3F-234E-9F59-DD1CBF661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2175" y="223678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P3</a:t>
            </a:r>
          </a:p>
        </p:txBody>
      </p:sp>
      <p:sp>
        <p:nvSpPr>
          <p:cNvPr id="32825" name="Freeform 144">
            <a:extLst>
              <a:ext uri="{FF2B5EF4-FFF2-40B4-BE49-F238E27FC236}">
                <a16:creationId xmlns:a16="http://schemas.microsoft.com/office/drawing/2014/main" id="{2A0C52EF-F32D-2544-8FB9-AC9F7DF87289}"/>
              </a:ext>
            </a:extLst>
          </p:cNvPr>
          <p:cNvSpPr>
            <a:spLocks/>
          </p:cNvSpPr>
          <p:nvPr/>
        </p:nvSpPr>
        <p:spPr bwMode="auto">
          <a:xfrm>
            <a:off x="1493838" y="2439988"/>
            <a:ext cx="2695575" cy="2695575"/>
          </a:xfrm>
          <a:custGeom>
            <a:avLst/>
            <a:gdLst>
              <a:gd name="T0" fmla="*/ 0 w 1698"/>
              <a:gd name="T1" fmla="*/ 2147483646 h 1698"/>
              <a:gd name="T2" fmla="*/ 0 w 1698"/>
              <a:gd name="T3" fmla="*/ 2147483646 h 1698"/>
              <a:gd name="T4" fmla="*/ 2147483646 w 1698"/>
              <a:gd name="T5" fmla="*/ 2147483646 h 1698"/>
              <a:gd name="T6" fmla="*/ 2147483646 w 1698"/>
              <a:gd name="T7" fmla="*/ 2147483646 h 1698"/>
              <a:gd name="T8" fmla="*/ 2147483646 w 1698"/>
              <a:gd name="T9" fmla="*/ 0 h 16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98" h="1698">
                <a:moveTo>
                  <a:pt x="0" y="131"/>
                </a:moveTo>
                <a:lnTo>
                  <a:pt x="0" y="1698"/>
                </a:lnTo>
                <a:lnTo>
                  <a:pt x="1698" y="1690"/>
                </a:lnTo>
                <a:lnTo>
                  <a:pt x="1691" y="148"/>
                </a:lnTo>
                <a:lnTo>
                  <a:pt x="1443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26" name="Freeform 145">
            <a:extLst>
              <a:ext uri="{FF2B5EF4-FFF2-40B4-BE49-F238E27FC236}">
                <a16:creationId xmlns:a16="http://schemas.microsoft.com/office/drawing/2014/main" id="{F930387F-13EC-664F-BBA3-161508B7ABD5}"/>
              </a:ext>
            </a:extLst>
          </p:cNvPr>
          <p:cNvSpPr>
            <a:spLocks/>
          </p:cNvSpPr>
          <p:nvPr/>
        </p:nvSpPr>
        <p:spPr bwMode="auto">
          <a:xfrm>
            <a:off x="4479925" y="2471738"/>
            <a:ext cx="3089275" cy="3252787"/>
          </a:xfrm>
          <a:custGeom>
            <a:avLst/>
            <a:gdLst>
              <a:gd name="T0" fmla="*/ 0 w 1946"/>
              <a:gd name="T1" fmla="*/ 0 h 1801"/>
              <a:gd name="T2" fmla="*/ 0 w 1946"/>
              <a:gd name="T3" fmla="*/ 2147483646 h 1801"/>
              <a:gd name="T4" fmla="*/ 2147483646 w 1946"/>
              <a:gd name="T5" fmla="*/ 2147483646 h 1801"/>
              <a:gd name="T6" fmla="*/ 2147483646 w 1946"/>
              <a:gd name="T7" fmla="*/ 2147483646 h 18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46" h="1801">
                <a:moveTo>
                  <a:pt x="0" y="0"/>
                </a:moveTo>
                <a:lnTo>
                  <a:pt x="0" y="1801"/>
                </a:lnTo>
                <a:lnTo>
                  <a:pt x="1946" y="1794"/>
                </a:lnTo>
                <a:lnTo>
                  <a:pt x="1925" y="13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27" name="Freeform 146">
            <a:extLst>
              <a:ext uri="{FF2B5EF4-FFF2-40B4-BE49-F238E27FC236}">
                <a16:creationId xmlns:a16="http://schemas.microsoft.com/office/drawing/2014/main" id="{F541405F-A440-BA47-B5A9-63AB2498E06A}"/>
              </a:ext>
            </a:extLst>
          </p:cNvPr>
          <p:cNvSpPr>
            <a:spLocks/>
          </p:cNvSpPr>
          <p:nvPr/>
        </p:nvSpPr>
        <p:spPr bwMode="auto">
          <a:xfrm>
            <a:off x="5138738" y="2460625"/>
            <a:ext cx="1609725" cy="2465388"/>
          </a:xfrm>
          <a:custGeom>
            <a:avLst/>
            <a:gdLst>
              <a:gd name="T0" fmla="*/ 0 w 1014"/>
              <a:gd name="T1" fmla="*/ 0 h 1480"/>
              <a:gd name="T2" fmla="*/ 0 w 1014"/>
              <a:gd name="T3" fmla="*/ 2147483646 h 1480"/>
              <a:gd name="T4" fmla="*/ 2147483646 w 1014"/>
              <a:gd name="T5" fmla="*/ 2147483646 h 1480"/>
              <a:gd name="T6" fmla="*/ 2147483646 w 1014"/>
              <a:gd name="T7" fmla="*/ 2147483646 h 14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4" h="1480">
                <a:moveTo>
                  <a:pt x="0" y="0"/>
                </a:moveTo>
                <a:lnTo>
                  <a:pt x="0" y="1480"/>
                </a:lnTo>
                <a:lnTo>
                  <a:pt x="1014" y="1480"/>
                </a:lnTo>
                <a:lnTo>
                  <a:pt x="1014" y="146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2828" name="Group 147">
            <a:extLst>
              <a:ext uri="{FF2B5EF4-FFF2-40B4-BE49-F238E27FC236}">
                <a16:creationId xmlns:a16="http://schemas.microsoft.com/office/drawing/2014/main" id="{E83B9BBC-8964-7C4F-80AD-44202C260C39}"/>
              </a:ext>
            </a:extLst>
          </p:cNvPr>
          <p:cNvGrpSpPr>
            <a:grpSpLocks/>
          </p:cNvGrpSpPr>
          <p:nvPr/>
        </p:nvGrpSpPr>
        <p:grpSpPr bwMode="auto">
          <a:xfrm>
            <a:off x="5237163" y="4684713"/>
            <a:ext cx="2176462" cy="657225"/>
            <a:chOff x="2741" y="3750"/>
            <a:chExt cx="1371" cy="414"/>
          </a:xfrm>
        </p:grpSpPr>
        <p:sp>
          <p:nvSpPr>
            <p:cNvPr id="32874" name="Rectangle 148">
              <a:extLst>
                <a:ext uri="{FF2B5EF4-FFF2-40B4-BE49-F238E27FC236}">
                  <a16:creationId xmlns:a16="http://schemas.microsoft.com/office/drawing/2014/main" id="{CADB815C-78B3-7543-99D9-229D7643E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75" name="Line 149">
              <a:extLst>
                <a:ext uri="{FF2B5EF4-FFF2-40B4-BE49-F238E27FC236}">
                  <a16:creationId xmlns:a16="http://schemas.microsoft.com/office/drawing/2014/main" id="{9CAA800D-2ADC-414F-8DA4-472C5A934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6" name="Text Box 150">
              <a:extLst>
                <a:ext uri="{FF2B5EF4-FFF2-40B4-BE49-F238E27FC236}">
                  <a16:creationId xmlns:a16="http://schemas.microsoft.com/office/drawing/2014/main" id="{51FAFA45-AFDB-3744-B4C6-A2324D2CB5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9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 IP, port: C, 5775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 IP, port: B, </a:t>
              </a:r>
              <a:r>
                <a:rPr lang="en-US" altLang="en-US" sz="1400">
                  <a:solidFill>
                    <a:srgbClr val="C00000"/>
                  </a:solidFill>
                  <a:latin typeface="Tahoma" panose="020B0604030504040204" pitchFamily="34" charset="0"/>
                </a:rPr>
                <a:t>80</a:t>
              </a:r>
            </a:p>
          </p:txBody>
        </p:sp>
      </p:grpSp>
      <p:grpSp>
        <p:nvGrpSpPr>
          <p:cNvPr id="32829" name="Group 151">
            <a:extLst>
              <a:ext uri="{FF2B5EF4-FFF2-40B4-BE49-F238E27FC236}">
                <a16:creationId xmlns:a16="http://schemas.microsoft.com/office/drawing/2014/main" id="{7855C158-C7EE-2C47-94DA-AC505F5E9744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5473700"/>
            <a:ext cx="2176462" cy="657225"/>
            <a:chOff x="2741" y="3750"/>
            <a:chExt cx="1371" cy="414"/>
          </a:xfrm>
        </p:grpSpPr>
        <p:sp>
          <p:nvSpPr>
            <p:cNvPr id="32871" name="Rectangle 152">
              <a:extLst>
                <a:ext uri="{FF2B5EF4-FFF2-40B4-BE49-F238E27FC236}">
                  <a16:creationId xmlns:a16="http://schemas.microsoft.com/office/drawing/2014/main" id="{C74C58D8-4640-2F45-BDAF-02E26E8F1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" y="3750"/>
              <a:ext cx="678" cy="1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72" name="Line 153">
              <a:extLst>
                <a:ext uri="{FF2B5EF4-FFF2-40B4-BE49-F238E27FC236}">
                  <a16:creationId xmlns:a16="http://schemas.microsoft.com/office/drawing/2014/main" id="{D5F44613-45C4-434B-B91C-82EDC1F5A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41" y="3837"/>
              <a:ext cx="175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873" name="Text Box 154">
              <a:extLst>
                <a:ext uri="{FF2B5EF4-FFF2-40B4-BE49-F238E27FC236}">
                  <a16:creationId xmlns:a16="http://schemas.microsoft.com/office/drawing/2014/main" id="{532F613C-DB96-F44E-AF83-44DDA45C6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3875"/>
              <a:ext cx="129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source IP, port: C, 9157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dest IP,port: B, </a:t>
              </a:r>
              <a:r>
                <a:rPr lang="en-US" altLang="en-US" sz="1400">
                  <a:solidFill>
                    <a:srgbClr val="C00000"/>
                  </a:solidFill>
                  <a:latin typeface="Tahoma" panose="020B0604030504040204" pitchFamily="34" charset="0"/>
                </a:rPr>
                <a:t>80</a:t>
              </a:r>
            </a:p>
          </p:txBody>
        </p:sp>
      </p:grpSp>
      <p:sp>
        <p:nvSpPr>
          <p:cNvPr id="364699" name="Text Box 155">
            <a:extLst>
              <a:ext uri="{FF2B5EF4-FFF2-40B4-BE49-F238E27FC236}">
                <a16:creationId xmlns:a16="http://schemas.microsoft.com/office/drawing/2014/main" id="{93BE6C98-7944-5E43-8E8A-643196AFD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38" y="911225"/>
            <a:ext cx="6581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3 segments from 3 different connections, all destined to IP address: B,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 dest port: 80 are demultiplexed to </a:t>
            </a:r>
            <a:r>
              <a:rPr lang="en-US" altLang="en-US" sz="1600" i="1">
                <a:solidFill>
                  <a:srgbClr val="CC0000"/>
                </a:solidFill>
                <a:latin typeface="Tahoma" panose="020B0604030504040204" pitchFamily="34" charset="0"/>
              </a:rPr>
              <a:t>different </a:t>
            </a: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sockets</a:t>
            </a:r>
          </a:p>
        </p:txBody>
      </p:sp>
      <p:sp>
        <p:nvSpPr>
          <p:cNvPr id="32831" name="Text Box 160">
            <a:extLst>
              <a:ext uri="{FF2B5EF4-FFF2-40B4-BE49-F238E27FC236}">
                <a16:creationId xmlns:a16="http://schemas.microsoft.com/office/drawing/2014/main" id="{E63B474F-A9BC-A144-9449-38AB18B3C8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5046663" y="3702050"/>
            <a:ext cx="11477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server: IP address B</a:t>
            </a:r>
          </a:p>
        </p:txBody>
      </p:sp>
      <p:grpSp>
        <p:nvGrpSpPr>
          <p:cNvPr id="32832" name="Group 161">
            <a:extLst>
              <a:ext uri="{FF2B5EF4-FFF2-40B4-BE49-F238E27FC236}">
                <a16:creationId xmlns:a16="http://schemas.microsoft.com/office/drawing/2014/main" id="{9D748069-2A6B-CC48-A072-172533D2CCEB}"/>
              </a:ext>
            </a:extLst>
          </p:cNvPr>
          <p:cNvGrpSpPr>
            <a:grpSpLocks/>
          </p:cNvGrpSpPr>
          <p:nvPr/>
        </p:nvGrpSpPr>
        <p:grpSpPr bwMode="auto">
          <a:xfrm>
            <a:off x="2820988" y="3192463"/>
            <a:ext cx="358775" cy="704850"/>
            <a:chOff x="4140" y="429"/>
            <a:chExt cx="1425" cy="2396"/>
          </a:xfrm>
        </p:grpSpPr>
        <p:sp>
          <p:nvSpPr>
            <p:cNvPr id="32839" name="Freeform 162">
              <a:extLst>
                <a:ext uri="{FF2B5EF4-FFF2-40B4-BE49-F238E27FC236}">
                  <a16:creationId xmlns:a16="http://schemas.microsoft.com/office/drawing/2014/main" id="{1C96E722-F4AF-6C43-9F0D-4D091C746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Rectangle 163">
              <a:extLst>
                <a:ext uri="{FF2B5EF4-FFF2-40B4-BE49-F238E27FC236}">
                  <a16:creationId xmlns:a16="http://schemas.microsoft.com/office/drawing/2014/main" id="{AE6FB861-FC19-8F49-852F-C69718F49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41" name="Freeform 164">
              <a:extLst>
                <a:ext uri="{FF2B5EF4-FFF2-40B4-BE49-F238E27FC236}">
                  <a16:creationId xmlns:a16="http://schemas.microsoft.com/office/drawing/2014/main" id="{603767BD-B5D9-DF4F-8AB5-8E441E7C9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2" name="Freeform 165">
              <a:extLst>
                <a:ext uri="{FF2B5EF4-FFF2-40B4-BE49-F238E27FC236}">
                  <a16:creationId xmlns:a16="http://schemas.microsoft.com/office/drawing/2014/main" id="{D3BD3815-EC1A-C444-8FB4-D7F9262DF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43" name="Rectangle 166">
              <a:extLst>
                <a:ext uri="{FF2B5EF4-FFF2-40B4-BE49-F238E27FC236}">
                  <a16:creationId xmlns:a16="http://schemas.microsoft.com/office/drawing/2014/main" id="{09A0B932-7366-9445-867B-80964E7A9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32844" name="Group 167">
              <a:extLst>
                <a:ext uri="{FF2B5EF4-FFF2-40B4-BE49-F238E27FC236}">
                  <a16:creationId xmlns:a16="http://schemas.microsoft.com/office/drawing/2014/main" id="{0B3BF281-BCAD-234F-B86F-AD1494DDF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869" name="AutoShape 168">
                <a:extLst>
                  <a:ext uri="{FF2B5EF4-FFF2-40B4-BE49-F238E27FC236}">
                    <a16:creationId xmlns:a16="http://schemas.microsoft.com/office/drawing/2014/main" id="{49A66266-5162-0248-9CF8-AED37C3BA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32870" name="AutoShape 169">
                <a:extLst>
                  <a:ext uri="{FF2B5EF4-FFF2-40B4-BE49-F238E27FC236}">
                    <a16:creationId xmlns:a16="http://schemas.microsoft.com/office/drawing/2014/main" id="{43EFB534-D02C-5744-8758-257E5AB81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2845" name="Rectangle 170">
              <a:extLst>
                <a:ext uri="{FF2B5EF4-FFF2-40B4-BE49-F238E27FC236}">
                  <a16:creationId xmlns:a16="http://schemas.microsoft.com/office/drawing/2014/main" id="{AA78C173-6FAA-6643-8E9F-099F418C9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32846" name="Group 171">
              <a:extLst>
                <a:ext uri="{FF2B5EF4-FFF2-40B4-BE49-F238E27FC236}">
                  <a16:creationId xmlns:a16="http://schemas.microsoft.com/office/drawing/2014/main" id="{31B320B2-35B6-1F4B-A50C-CBE1BA39E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867" name="AutoShape 172">
                <a:extLst>
                  <a:ext uri="{FF2B5EF4-FFF2-40B4-BE49-F238E27FC236}">
                    <a16:creationId xmlns:a16="http://schemas.microsoft.com/office/drawing/2014/main" id="{323778E1-8A7C-A14F-84C5-7BE21FB73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32868" name="AutoShape 173">
                <a:extLst>
                  <a:ext uri="{FF2B5EF4-FFF2-40B4-BE49-F238E27FC236}">
                    <a16:creationId xmlns:a16="http://schemas.microsoft.com/office/drawing/2014/main" id="{0295BABF-D76E-BB49-9CF6-A55EB1EFE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2847" name="Rectangle 174">
              <a:extLst>
                <a:ext uri="{FF2B5EF4-FFF2-40B4-BE49-F238E27FC236}">
                  <a16:creationId xmlns:a16="http://schemas.microsoft.com/office/drawing/2014/main" id="{04D6849F-242B-4B44-A1B4-CF782D700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48" name="Rectangle 175">
              <a:extLst>
                <a:ext uri="{FF2B5EF4-FFF2-40B4-BE49-F238E27FC236}">
                  <a16:creationId xmlns:a16="http://schemas.microsoft.com/office/drawing/2014/main" id="{D72F7FFB-F3DA-764B-BA8D-08A3844B8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32849" name="Group 176">
              <a:extLst>
                <a:ext uri="{FF2B5EF4-FFF2-40B4-BE49-F238E27FC236}">
                  <a16:creationId xmlns:a16="http://schemas.microsoft.com/office/drawing/2014/main" id="{805F922B-0835-C745-87B4-2B8386D85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2865" name="AutoShape 177">
                <a:extLst>
                  <a:ext uri="{FF2B5EF4-FFF2-40B4-BE49-F238E27FC236}">
                    <a16:creationId xmlns:a16="http://schemas.microsoft.com/office/drawing/2014/main" id="{188CBA0D-562E-1942-ADD4-0199D72F9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32866" name="AutoShape 178">
                <a:extLst>
                  <a:ext uri="{FF2B5EF4-FFF2-40B4-BE49-F238E27FC236}">
                    <a16:creationId xmlns:a16="http://schemas.microsoft.com/office/drawing/2014/main" id="{873828DB-4DDB-BC4A-A6E3-B033F526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2850" name="Freeform 179">
              <a:extLst>
                <a:ext uri="{FF2B5EF4-FFF2-40B4-BE49-F238E27FC236}">
                  <a16:creationId xmlns:a16="http://schemas.microsoft.com/office/drawing/2014/main" id="{427377AE-7C8D-524F-83F3-D18D7F4B5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2851" name="Group 180">
              <a:extLst>
                <a:ext uri="{FF2B5EF4-FFF2-40B4-BE49-F238E27FC236}">
                  <a16:creationId xmlns:a16="http://schemas.microsoft.com/office/drawing/2014/main" id="{BF282D66-5710-994B-BED0-2F17A2C75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2863" name="AutoShape 181">
                <a:extLst>
                  <a:ext uri="{FF2B5EF4-FFF2-40B4-BE49-F238E27FC236}">
                    <a16:creationId xmlns:a16="http://schemas.microsoft.com/office/drawing/2014/main" id="{0270BB47-D35C-394C-A98A-4CE71D9F8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32864" name="AutoShape 182">
                <a:extLst>
                  <a:ext uri="{FF2B5EF4-FFF2-40B4-BE49-F238E27FC236}">
                    <a16:creationId xmlns:a16="http://schemas.microsoft.com/office/drawing/2014/main" id="{09878926-DF83-0042-8E63-AC9C3F31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32852" name="Rectangle 183">
              <a:extLst>
                <a:ext uri="{FF2B5EF4-FFF2-40B4-BE49-F238E27FC236}">
                  <a16:creationId xmlns:a16="http://schemas.microsoft.com/office/drawing/2014/main" id="{45A0A872-4CC9-3644-9306-C0CD900D4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53" name="Freeform 184">
              <a:extLst>
                <a:ext uri="{FF2B5EF4-FFF2-40B4-BE49-F238E27FC236}">
                  <a16:creationId xmlns:a16="http://schemas.microsoft.com/office/drawing/2014/main" id="{7FF6BA59-B4F8-2D45-85B0-D1F8A92B9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4" name="Freeform 185">
              <a:extLst>
                <a:ext uri="{FF2B5EF4-FFF2-40B4-BE49-F238E27FC236}">
                  <a16:creationId xmlns:a16="http://schemas.microsoft.com/office/drawing/2014/main" id="{C9B84C3D-ECAB-374D-8F65-472AA089D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5" name="Oval 186">
              <a:extLst>
                <a:ext uri="{FF2B5EF4-FFF2-40B4-BE49-F238E27FC236}">
                  <a16:creationId xmlns:a16="http://schemas.microsoft.com/office/drawing/2014/main" id="{80BE7A1A-605F-8B42-A325-CB38C546C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56" name="Freeform 187">
              <a:extLst>
                <a:ext uri="{FF2B5EF4-FFF2-40B4-BE49-F238E27FC236}">
                  <a16:creationId xmlns:a16="http://schemas.microsoft.com/office/drawing/2014/main" id="{75B4C945-2F62-6240-B7B5-A15C1362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57" name="AutoShape 188">
              <a:extLst>
                <a:ext uri="{FF2B5EF4-FFF2-40B4-BE49-F238E27FC236}">
                  <a16:creationId xmlns:a16="http://schemas.microsoft.com/office/drawing/2014/main" id="{F947A7F8-2E99-B74A-80CB-2243C7B2E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58" name="AutoShape 189">
              <a:extLst>
                <a:ext uri="{FF2B5EF4-FFF2-40B4-BE49-F238E27FC236}">
                  <a16:creationId xmlns:a16="http://schemas.microsoft.com/office/drawing/2014/main" id="{A8ADC097-5441-8A41-8FC5-692994F83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59" name="Oval 190">
              <a:extLst>
                <a:ext uri="{FF2B5EF4-FFF2-40B4-BE49-F238E27FC236}">
                  <a16:creationId xmlns:a16="http://schemas.microsoft.com/office/drawing/2014/main" id="{14D8EB17-3203-A643-A185-AD11C11B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60" name="Oval 191">
              <a:extLst>
                <a:ext uri="{FF2B5EF4-FFF2-40B4-BE49-F238E27FC236}">
                  <a16:creationId xmlns:a16="http://schemas.microsoft.com/office/drawing/2014/main" id="{97B66182-5399-1841-8389-80DA1CEC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61" name="Oval 192">
              <a:extLst>
                <a:ext uri="{FF2B5EF4-FFF2-40B4-BE49-F238E27FC236}">
                  <a16:creationId xmlns:a16="http://schemas.microsoft.com/office/drawing/2014/main" id="{6A8F6ED8-3610-9446-84B8-A11020E8D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32862" name="Rectangle 193">
              <a:extLst>
                <a:ext uri="{FF2B5EF4-FFF2-40B4-BE49-F238E27FC236}">
                  <a16:creationId xmlns:a16="http://schemas.microsoft.com/office/drawing/2014/main" id="{A992F9E1-7A51-7344-AD98-5A980FB1F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32833" name="Group 194">
            <a:extLst>
              <a:ext uri="{FF2B5EF4-FFF2-40B4-BE49-F238E27FC236}">
                <a16:creationId xmlns:a16="http://schemas.microsoft.com/office/drawing/2014/main" id="{47E2446E-01CE-D640-80C3-B4C06FDA9E3F}"/>
              </a:ext>
            </a:extLst>
          </p:cNvPr>
          <p:cNvGrpSpPr>
            <a:grpSpLocks/>
          </p:cNvGrpSpPr>
          <p:nvPr/>
        </p:nvGrpSpPr>
        <p:grpSpPr bwMode="auto">
          <a:xfrm>
            <a:off x="-44450" y="3613150"/>
            <a:ext cx="711200" cy="669925"/>
            <a:chOff x="-44" y="1473"/>
            <a:chExt cx="981" cy="1105"/>
          </a:xfrm>
        </p:grpSpPr>
        <p:pic>
          <p:nvPicPr>
            <p:cNvPr id="32837" name="Picture 195" descr="desktop_computer_stylized_medium">
              <a:extLst>
                <a:ext uri="{FF2B5EF4-FFF2-40B4-BE49-F238E27FC236}">
                  <a16:creationId xmlns:a16="http://schemas.microsoft.com/office/drawing/2014/main" id="{D8FF6504-BD00-764C-9889-484B82888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8" name="Freeform 196">
              <a:extLst>
                <a:ext uri="{FF2B5EF4-FFF2-40B4-BE49-F238E27FC236}">
                  <a16:creationId xmlns:a16="http://schemas.microsoft.com/office/drawing/2014/main" id="{1CA9ED15-6BD7-2046-A66A-6240C4FE57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34" name="Group 197">
            <a:extLst>
              <a:ext uri="{FF2B5EF4-FFF2-40B4-BE49-F238E27FC236}">
                <a16:creationId xmlns:a16="http://schemas.microsoft.com/office/drawing/2014/main" id="{EC662ADA-E242-0448-9275-21D2048E5D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258175" y="3529013"/>
            <a:ext cx="711200" cy="669925"/>
            <a:chOff x="-44" y="1473"/>
            <a:chExt cx="981" cy="1105"/>
          </a:xfrm>
        </p:grpSpPr>
        <p:pic>
          <p:nvPicPr>
            <p:cNvPr id="32835" name="Picture 198" descr="desktop_computer_stylized_medium">
              <a:extLst>
                <a:ext uri="{FF2B5EF4-FFF2-40B4-BE49-F238E27FC236}">
                  <a16:creationId xmlns:a16="http://schemas.microsoft.com/office/drawing/2014/main" id="{073013CA-0798-1641-87A0-74F7EC4F7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36" name="Freeform 199">
              <a:extLst>
                <a:ext uri="{FF2B5EF4-FFF2-40B4-BE49-F238E27FC236}">
                  <a16:creationId xmlns:a16="http://schemas.microsoft.com/office/drawing/2014/main" id="{0C7DA804-CB64-E048-B225-B4DAB90A1CE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69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5">
            <a:extLst>
              <a:ext uri="{FF2B5EF4-FFF2-40B4-BE49-F238E27FC236}">
                <a16:creationId xmlns:a16="http://schemas.microsoft.com/office/drawing/2014/main" id="{EC076214-9D74-A444-9728-809D3DAE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3794" name="Slide Number Placeholder 6">
            <a:extLst>
              <a:ext uri="{FF2B5EF4-FFF2-40B4-BE49-F238E27FC236}">
                <a16:creationId xmlns:a16="http://schemas.microsoft.com/office/drawing/2014/main" id="{54965DBC-7240-6949-8C97-BACFEE215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E2762026-28A9-0C43-B671-5A63545DEB7B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4E0786A-9550-1842-9FE2-4F108A6CE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24EAF5E6-A43F-DB49-9961-DB6B6C010B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79695CE0-65F4-9A4E-A9A3-5A357C9F539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33798" name="Picture 6" descr="underline_base">
            <a:extLst>
              <a:ext uri="{FF2B5EF4-FFF2-40B4-BE49-F238E27FC236}">
                <a16:creationId xmlns:a16="http://schemas.microsoft.com/office/drawing/2014/main" id="{9CB1B473-88EE-4B48-93A8-2E4A3A647C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5">
            <a:extLst>
              <a:ext uri="{FF2B5EF4-FFF2-40B4-BE49-F238E27FC236}">
                <a16:creationId xmlns:a16="http://schemas.microsoft.com/office/drawing/2014/main" id="{32E8009E-955D-F14E-8A4E-9606825D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4818" name="Slide Number Placeholder 6">
            <a:extLst>
              <a:ext uri="{FF2B5EF4-FFF2-40B4-BE49-F238E27FC236}">
                <a16:creationId xmlns:a16="http://schemas.microsoft.com/office/drawing/2014/main" id="{C9B19F26-28F7-9E4F-A670-DD6FB0FC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A20278FA-A285-E546-8078-940D7D755F35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4819" name="Picture 10" descr="underline_base">
            <a:extLst>
              <a:ext uri="{FF2B5EF4-FFF2-40B4-BE49-F238E27FC236}">
                <a16:creationId xmlns:a16="http://schemas.microsoft.com/office/drawing/2014/main" id="{D29F8E4A-2257-704F-9F44-F9D699388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>
            <a:extLst>
              <a:ext uri="{FF2B5EF4-FFF2-40B4-BE49-F238E27FC236}">
                <a16:creationId xmlns:a16="http://schemas.microsoft.com/office/drawing/2014/main" id="{916B2363-99A7-174D-8ED8-6E1CF736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6863" y="182563"/>
            <a:ext cx="8529637" cy="922337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User Datagram Protocol </a:t>
            </a:r>
            <a:r>
              <a:rPr lang="en-US" sz="3200">
                <a:ea typeface="ＭＳ Ｐゴシック" charset="0"/>
                <a:cs typeface="+mj-cs"/>
              </a:rPr>
              <a:t>[RFC 768]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D3BBF088-EA0B-4344-AAAC-944A9381C4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25563"/>
            <a:ext cx="3810000" cy="4648200"/>
          </a:xfrm>
        </p:spPr>
        <p:txBody>
          <a:bodyPr/>
          <a:lstStyle/>
          <a:p>
            <a:r>
              <a:rPr lang="ja-JP" altLang="en-US" sz="2400"/>
              <a:t>“</a:t>
            </a:r>
            <a:r>
              <a:rPr lang="en-US" altLang="ja-JP" sz="2400"/>
              <a:t>no frills,</a:t>
            </a:r>
            <a:r>
              <a:rPr lang="ja-JP" altLang="en-US" sz="2400"/>
              <a:t>”</a:t>
            </a:r>
            <a:r>
              <a:rPr lang="en-US" altLang="ja-JP" sz="2400"/>
              <a:t> </a:t>
            </a:r>
            <a:r>
              <a:rPr lang="ja-JP" altLang="en-US" sz="2400"/>
              <a:t>“</a:t>
            </a:r>
            <a:r>
              <a:rPr lang="en-US" altLang="ja-JP" sz="2400"/>
              <a:t>bare bones</a:t>
            </a:r>
            <a:r>
              <a:rPr lang="ja-JP" altLang="en-US" sz="2400"/>
              <a:t>”</a:t>
            </a:r>
            <a:r>
              <a:rPr lang="en-US" altLang="ja-JP" sz="2400"/>
              <a:t> Internet transport protocol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best effort</a:t>
            </a:r>
            <a:r>
              <a:rPr lang="ja-JP" altLang="en-US" sz="2400"/>
              <a:t>”</a:t>
            </a:r>
            <a:r>
              <a:rPr lang="en-US" altLang="ja-JP" sz="2400"/>
              <a:t> service, UDP segments may be:</a:t>
            </a:r>
          </a:p>
          <a:p>
            <a:pPr lvl="1"/>
            <a:r>
              <a:rPr lang="en-US" altLang="en-US"/>
              <a:t>lost</a:t>
            </a:r>
          </a:p>
          <a:p>
            <a:pPr lvl="1"/>
            <a:r>
              <a:rPr lang="en-US" altLang="en-US"/>
              <a:t>delivered out-of-order to app</a:t>
            </a:r>
          </a:p>
          <a:p>
            <a:r>
              <a:rPr lang="en-US" altLang="en-US" sz="2400" i="1">
                <a:solidFill>
                  <a:srgbClr val="CC0000"/>
                </a:solidFill>
              </a:rPr>
              <a:t>connectionless:</a:t>
            </a:r>
            <a:endParaRPr lang="en-US" altLang="en-US">
              <a:solidFill>
                <a:srgbClr val="CC0000"/>
              </a:solidFill>
            </a:endParaRPr>
          </a:p>
          <a:p>
            <a:pPr lvl="1"/>
            <a:r>
              <a:rPr lang="en-US" altLang="en-US"/>
              <a:t>no handshaking between UDP sender, receiver</a:t>
            </a:r>
          </a:p>
          <a:p>
            <a:pPr lvl="1"/>
            <a:r>
              <a:rPr lang="en-US" altLang="en-US"/>
              <a:t>each UDP segment handled independently of others</a:t>
            </a:r>
          </a:p>
        </p:txBody>
      </p:sp>
      <p:sp>
        <p:nvSpPr>
          <p:cNvPr id="34822" name="Rectangle 9">
            <a:extLst>
              <a:ext uri="{FF2B5EF4-FFF2-40B4-BE49-F238E27FC236}">
                <a16:creationId xmlns:a16="http://schemas.microsoft.com/office/drawing/2014/main" id="{029C75B4-0CD9-2246-BFE0-1A3489247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1271588"/>
            <a:ext cx="40528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6889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/>
              <a:t>UDP use: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/>
              <a:t>streaming multimedia apps (loss tolerant, rate sensitive)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/>
              <a:t>DNS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/>
              <a:t>SNMP</a:t>
            </a:r>
          </a:p>
          <a:p>
            <a:r>
              <a:rPr lang="en-US" altLang="en-US" sz="2800"/>
              <a:t>need </a:t>
            </a:r>
            <a:r>
              <a:rPr lang="en-US" altLang="en-US" sz="2800">
                <a:solidFill>
                  <a:srgbClr val="C00000"/>
                </a:solidFill>
              </a:rPr>
              <a:t>reliable</a:t>
            </a:r>
            <a:r>
              <a:rPr lang="en-US" altLang="en-US" sz="2800"/>
              <a:t> transfer over UDP: 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/>
              <a:t>add reliability at application layer</a:t>
            </a:r>
          </a:p>
          <a:p>
            <a:pPr lvl="1">
              <a:buFont typeface="Wingdings" pitchFamily="2" charset="2"/>
              <a:buChar char="§"/>
            </a:pPr>
            <a:r>
              <a:rPr lang="en-US" altLang="en-US" sz="2400"/>
              <a:t>application-specific error recovery!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5">
            <a:extLst>
              <a:ext uri="{FF2B5EF4-FFF2-40B4-BE49-F238E27FC236}">
                <a16:creationId xmlns:a16="http://schemas.microsoft.com/office/drawing/2014/main" id="{FB2BF621-3075-1D47-9D38-D56C131A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8F4DACB3-8039-844B-AB89-51FD450E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7CBA50D-93FA-DC44-B844-16BAE917C6D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35843" name="Picture 31" descr="underline_base">
            <a:extLst>
              <a:ext uri="{FF2B5EF4-FFF2-40B4-BE49-F238E27FC236}">
                <a16:creationId xmlns:a16="http://schemas.microsoft.com/office/drawing/2014/main" id="{6402672C-9EAC-0248-ABC2-69B805D1D1C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509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>
            <a:extLst>
              <a:ext uri="{FF2B5EF4-FFF2-40B4-BE49-F238E27FC236}">
                <a16:creationId xmlns:a16="http://schemas.microsoft.com/office/drawing/2014/main" id="{CC73BDA5-5814-B347-BF13-33EC38804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588" y="249238"/>
            <a:ext cx="8343900" cy="9937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UDP: segment header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66555109-4B03-5A43-B770-B71C8103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5846" name="Rectangle 8">
            <a:extLst>
              <a:ext uri="{FF2B5EF4-FFF2-40B4-BE49-F238E27FC236}">
                <a16:creationId xmlns:a16="http://schemas.microsoft.com/office/drawing/2014/main" id="{58A45936-C5D8-2446-99D9-0AFA8631F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5847" name="Text Box 9">
            <a:extLst>
              <a:ext uri="{FF2B5EF4-FFF2-40B4-BE49-F238E27FC236}">
                <a16:creationId xmlns:a16="http://schemas.microsoft.com/office/drawing/2014/main" id="{00583B4E-6D27-4549-850B-18B5FE98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960563"/>
            <a:ext cx="156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source port #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48" name="Text Box 10">
            <a:extLst>
              <a:ext uri="{FF2B5EF4-FFF2-40B4-BE49-F238E27FC236}">
                <a16:creationId xmlns:a16="http://schemas.microsoft.com/office/drawing/2014/main" id="{D4252506-3423-9E4D-8A2E-EF357D1C8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1960563"/>
            <a:ext cx="13287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dest port #</a:t>
            </a:r>
          </a:p>
        </p:txBody>
      </p:sp>
      <p:sp>
        <p:nvSpPr>
          <p:cNvPr id="35849" name="Line 11">
            <a:extLst>
              <a:ext uri="{FF2B5EF4-FFF2-40B4-BE49-F238E27FC236}">
                <a16:creationId xmlns:a16="http://schemas.microsoft.com/office/drawing/2014/main" id="{65D835AF-58BE-B543-BF54-736042897D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650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2">
            <a:extLst>
              <a:ext uri="{FF2B5EF4-FFF2-40B4-BE49-F238E27FC236}">
                <a16:creationId xmlns:a16="http://schemas.microsoft.com/office/drawing/2014/main" id="{8E278690-1FA9-AB4A-9688-A39F7EFA02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9125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Line 13">
            <a:extLst>
              <a:ext uri="{FF2B5EF4-FFF2-40B4-BE49-F238E27FC236}">
                <a16:creationId xmlns:a16="http://schemas.microsoft.com/office/drawing/2014/main" id="{2E4E3EE2-AE42-144E-8254-7EBA1BD25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Text Box 14">
            <a:extLst>
              <a:ext uri="{FF2B5EF4-FFF2-40B4-BE49-F238E27FC236}">
                <a16:creationId xmlns:a16="http://schemas.microsoft.com/office/drawing/2014/main" id="{5B5C80B8-8FB6-6446-9136-6D9621400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0" y="14827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32 bits</a:t>
            </a:r>
          </a:p>
        </p:txBody>
      </p:sp>
      <p:sp>
        <p:nvSpPr>
          <p:cNvPr id="35853" name="Line 15">
            <a:extLst>
              <a:ext uri="{FF2B5EF4-FFF2-40B4-BE49-F238E27FC236}">
                <a16:creationId xmlns:a16="http://schemas.microsoft.com/office/drawing/2014/main" id="{6E58DA10-C24F-3546-B85D-3E53D030A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3675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Line 16">
            <a:extLst>
              <a:ext uri="{FF2B5EF4-FFF2-40B4-BE49-F238E27FC236}">
                <a16:creationId xmlns:a16="http://schemas.microsoft.com/office/drawing/2014/main" id="{DCA1C6B3-76D9-014D-8AF6-F9FDFA37EC4B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623888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7">
            <a:extLst>
              <a:ext uri="{FF2B5EF4-FFF2-40B4-BE49-F238E27FC236}">
                <a16:creationId xmlns:a16="http://schemas.microsoft.com/office/drawing/2014/main" id="{F0E17EBB-39F5-BA46-AB22-DD1091432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38" y="3306763"/>
            <a:ext cx="1389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(payload)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56" name="Text Box 19">
            <a:extLst>
              <a:ext uri="{FF2B5EF4-FFF2-40B4-BE49-F238E27FC236}">
                <a16:creationId xmlns:a16="http://schemas.microsoft.com/office/drawing/2014/main" id="{241E3AFA-6211-B041-8F88-6592B39F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5222875"/>
            <a:ext cx="252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UDP segment format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57" name="Line 20">
            <a:extLst>
              <a:ext uri="{FF2B5EF4-FFF2-40B4-BE49-F238E27FC236}">
                <a16:creationId xmlns:a16="http://schemas.microsoft.com/office/drawing/2014/main" id="{15A739E2-49EF-3F4F-BB9C-E1B3BC5D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475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 Box 22">
            <a:extLst>
              <a:ext uri="{FF2B5EF4-FFF2-40B4-BE49-F238E27FC236}">
                <a16:creationId xmlns:a16="http://schemas.microsoft.com/office/drawing/2014/main" id="{DAA1BC88-2AF8-6440-A5F3-9B6206B9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2351088"/>
            <a:ext cx="814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length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59" name="Text Box 23">
            <a:extLst>
              <a:ext uri="{FF2B5EF4-FFF2-40B4-BE49-F238E27FC236}">
                <a16:creationId xmlns:a16="http://schemas.microsoft.com/office/drawing/2014/main" id="{CFEB992B-AAED-944E-8FAD-8FD64084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2341563"/>
            <a:ext cx="11763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checksum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60" name="Text Box 24">
            <a:extLst>
              <a:ext uri="{FF2B5EF4-FFF2-40B4-BE49-F238E27FC236}">
                <a16:creationId xmlns:a16="http://schemas.microsoft.com/office/drawing/2014/main" id="{AAA252D6-F628-0E41-9DE9-F9077F44F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0850" y="1316038"/>
            <a:ext cx="2406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length, in bytes of UDP segment, including header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5861" name="Line 25">
            <a:extLst>
              <a:ext uri="{FF2B5EF4-FFF2-40B4-BE49-F238E27FC236}">
                <a16:creationId xmlns:a16="http://schemas.microsoft.com/office/drawing/2014/main" id="{EB4227F5-B4ED-6243-B05E-2FECCDDB32F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8013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Rectangle 26">
            <a:extLst>
              <a:ext uri="{FF2B5EF4-FFF2-40B4-BE49-F238E27FC236}">
                <a16:creationId xmlns:a16="http://schemas.microsoft.com/office/drawing/2014/main" id="{08E82DE0-B48B-4C49-9C7F-BF1B034946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747963"/>
            <a:ext cx="4054475" cy="366395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u="sng" dirty="0" err="1">
                <a:ea typeface="ＭＳ Ｐゴシック" charset="0"/>
                <a:cs typeface="+mn-cs"/>
              </a:rPr>
              <a:t>demuxing</a:t>
            </a:r>
            <a:endParaRPr lang="en-US" sz="2400" u="sng" dirty="0">
              <a:ea typeface="ＭＳ Ｐゴシック" charset="0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n-cs"/>
              </a:rPr>
              <a:t>why not use TCP?</a:t>
            </a:r>
            <a:endParaRPr lang="en-US" sz="2000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connection establishment (which can add delay)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simple: no connection state at sender, receiver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small header size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no congestion control: UDP can blast away as fast as desired</a:t>
            </a:r>
          </a:p>
        </p:txBody>
      </p:sp>
      <p:sp>
        <p:nvSpPr>
          <p:cNvPr id="35863" name="Rectangle 27">
            <a:extLst>
              <a:ext uri="{FF2B5EF4-FFF2-40B4-BE49-F238E27FC236}">
                <a16:creationId xmlns:a16="http://schemas.microsoft.com/office/drawing/2014/main" id="{991E9FAA-CC7D-204F-B07F-17C0480E8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475" y="2265363"/>
            <a:ext cx="4156075" cy="419735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35864" name="Text Box 28">
            <a:extLst>
              <a:ext uri="{FF2B5EF4-FFF2-40B4-BE49-F238E27FC236}">
                <a16:creationId xmlns:a16="http://schemas.microsoft.com/office/drawing/2014/main" id="{2433FFB5-5D7E-B847-BF51-FA070571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2357438"/>
            <a:ext cx="2281238" cy="436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buSzPct val="65000"/>
              <a:buFont typeface="Wingdings" pitchFamily="2" charset="2"/>
              <a:buNone/>
            </a:pPr>
            <a:r>
              <a:rPr lang="en-US" altLang="en-US" sz="2800">
                <a:solidFill>
                  <a:srgbClr val="CC0000"/>
                </a:solidFill>
              </a:rPr>
              <a:t>why use UDP?</a:t>
            </a:r>
            <a:endParaRPr lang="en-US" altLang="en-US"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5">
            <a:extLst>
              <a:ext uri="{FF2B5EF4-FFF2-40B4-BE49-F238E27FC236}">
                <a16:creationId xmlns:a16="http://schemas.microsoft.com/office/drawing/2014/main" id="{EE6056A2-8260-DF4E-BB3D-49E34DAED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6866" name="Slide Number Placeholder 6">
            <a:extLst>
              <a:ext uri="{FF2B5EF4-FFF2-40B4-BE49-F238E27FC236}">
                <a16:creationId xmlns:a16="http://schemas.microsoft.com/office/drawing/2014/main" id="{5006FCBB-16D2-F447-9140-D230080C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0C4E16E3-ACF6-9444-926B-E6F0E2F3521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A5DBF7F5-AD13-764F-BC33-D612106B6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UDP checksum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CCAF8B5-17FE-434B-A3A0-2851422CF7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74688" y="2460625"/>
            <a:ext cx="3657600" cy="349567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3200" dirty="0">
                <a:solidFill>
                  <a:srgbClr val="CC0000"/>
                </a:solidFill>
              </a:rPr>
              <a:t>sender:</a:t>
            </a:r>
          </a:p>
          <a:p>
            <a:pPr>
              <a:lnSpc>
                <a:spcPct val="80000"/>
              </a:lnSpc>
            </a:pPr>
            <a:r>
              <a:rPr lang="en-US" altLang="ja-JP" sz="2400" dirty="0"/>
              <a:t>calculate checksum over header and payload and parts of IP header (IP addresses)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sender puts checksum value into UDP checksum field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 dirty="0"/>
          </a:p>
          <a:p>
            <a:pPr>
              <a:lnSpc>
                <a:spcPct val="70000"/>
              </a:lnSpc>
            </a:pPr>
            <a:endParaRPr lang="en-US" altLang="en-US" sz="3200" dirty="0"/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1F1B0641-26B1-C747-A8AE-8F2372A4518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373563" y="2427288"/>
            <a:ext cx="4057650" cy="414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receiver:</a:t>
            </a:r>
          </a:p>
          <a:p>
            <a:r>
              <a:rPr lang="en-US" altLang="en-US" sz="2400"/>
              <a:t>compute checksum of received segment</a:t>
            </a:r>
          </a:p>
          <a:p>
            <a:r>
              <a:rPr lang="en-US" altLang="en-US" sz="2400"/>
              <a:t>computed checksum </a:t>
            </a:r>
            <a:r>
              <a:rPr lang="en-US" altLang="en-US" sz="2400">
                <a:solidFill>
                  <a:srgbClr val="C00000"/>
                </a:solidFill>
              </a:rPr>
              <a:t>equals</a:t>
            </a:r>
            <a:r>
              <a:rPr lang="en-US" altLang="en-US" sz="2400"/>
              <a:t> checksum field value??</a:t>
            </a:r>
          </a:p>
          <a:p>
            <a:pPr lvl="1"/>
            <a:r>
              <a:rPr lang="en-US" altLang="en-US"/>
              <a:t>NO - error detected, drop segment</a:t>
            </a:r>
          </a:p>
          <a:p>
            <a:pPr lvl="1"/>
            <a:r>
              <a:rPr lang="en-US" altLang="en-US"/>
              <a:t>YES - no error detected </a:t>
            </a:r>
            <a:r>
              <a:rPr lang="en-US" altLang="en-US" i="1"/>
              <a:t>But maybe errors nonetheless?</a:t>
            </a:r>
            <a:r>
              <a:rPr lang="en-US" altLang="en-US"/>
              <a:t> Yes! </a:t>
            </a:r>
          </a:p>
          <a:p>
            <a:endParaRPr lang="en-US" altLang="en-US"/>
          </a:p>
        </p:txBody>
      </p:sp>
      <p:sp>
        <p:nvSpPr>
          <p:cNvPr id="36870" name="Rectangle 5">
            <a:extLst>
              <a:ext uri="{FF2B5EF4-FFF2-40B4-BE49-F238E27FC236}">
                <a16:creationId xmlns:a16="http://schemas.microsoft.com/office/drawing/2014/main" id="{81F3F0AC-BA3D-4A48-88AA-7DAB213D6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1512888"/>
            <a:ext cx="7924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SzPct val="65000"/>
              <a:buFont typeface="Wingdings" pitchFamily="2" charset="2"/>
              <a:buNone/>
            </a:pPr>
            <a:r>
              <a:rPr lang="en-US" altLang="en-US" sz="2800" i="1">
                <a:solidFill>
                  <a:srgbClr val="CC0000"/>
                </a:solidFill>
              </a:rPr>
              <a:t>Goal:</a:t>
            </a:r>
            <a:r>
              <a:rPr lang="en-US" altLang="en-US" sz="2800"/>
              <a:t> </a:t>
            </a:r>
            <a:r>
              <a:rPr lang="en-US" altLang="en-US" sz="2800">
                <a:solidFill>
                  <a:srgbClr val="C00000"/>
                </a:solidFill>
              </a:rPr>
              <a:t>detect</a:t>
            </a:r>
            <a:r>
              <a:rPr lang="en-US" altLang="en-US" sz="2800"/>
              <a:t> </a:t>
            </a:r>
            <a:r>
              <a:rPr lang="ja-JP" altLang="en-US" sz="2800"/>
              <a:t>“</a:t>
            </a:r>
            <a:r>
              <a:rPr lang="en-US" altLang="ja-JP" sz="2800"/>
              <a:t>errors</a:t>
            </a:r>
            <a:r>
              <a:rPr lang="ja-JP" altLang="en-US" sz="2800"/>
              <a:t>”</a:t>
            </a:r>
            <a:r>
              <a:rPr lang="en-US" altLang="ja-JP" sz="2800"/>
              <a:t> (e.g., flipped bits) in transmitted segment</a:t>
            </a:r>
          </a:p>
          <a:p>
            <a:pPr>
              <a:buSzPct val="65000"/>
              <a:buFont typeface="Wingdings" pitchFamily="2" charset="2"/>
              <a:buChar char="v"/>
            </a:pPr>
            <a:endParaRPr lang="en-US" altLang="en-US" sz="2800"/>
          </a:p>
        </p:txBody>
      </p:sp>
      <p:pic>
        <p:nvPicPr>
          <p:cNvPr id="36871" name="Picture 9" descr="underline_base">
            <a:extLst>
              <a:ext uri="{FF2B5EF4-FFF2-40B4-BE49-F238E27FC236}">
                <a16:creationId xmlns:a16="http://schemas.microsoft.com/office/drawing/2014/main" id="{D856E065-F92D-9044-9F88-3026E042C0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27113"/>
            <a:ext cx="38385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oter Placeholder 5">
            <a:extLst>
              <a:ext uri="{FF2B5EF4-FFF2-40B4-BE49-F238E27FC236}">
                <a16:creationId xmlns:a16="http://schemas.microsoft.com/office/drawing/2014/main" id="{57B90D58-DC52-AD4B-AFB6-737344FF8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6386" name="Slide Number Placeholder 6">
            <a:extLst>
              <a:ext uri="{FF2B5EF4-FFF2-40B4-BE49-F238E27FC236}">
                <a16:creationId xmlns:a16="http://schemas.microsoft.com/office/drawing/2014/main" id="{473EFC62-778A-4F43-86DE-CB151827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9D39230D-4D77-6F44-AD60-E6F6269C61C5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6387" name="Picture 7" descr="underline_base">
            <a:extLst>
              <a:ext uri="{FF2B5EF4-FFF2-40B4-BE49-F238E27FC236}">
                <a16:creationId xmlns:a16="http://schemas.microsoft.com/office/drawing/2014/main" id="{0D49E4A3-7783-1043-9B44-222A1B836A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>
            <a:extLst>
              <a:ext uri="{FF2B5EF4-FFF2-40B4-BE49-F238E27FC236}">
                <a16:creationId xmlns:a16="http://schemas.microsoft.com/office/drawing/2014/main" id="{6E2F41A0-7ADE-3540-87C7-201F6EB18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3078" name="Rectangle 3">
            <a:extLst>
              <a:ext uri="{FF2B5EF4-FFF2-40B4-BE49-F238E27FC236}">
                <a16:creationId xmlns:a16="http://schemas.microsoft.com/office/drawing/2014/main" id="{D5BEEEBE-DD29-494E-80FB-32DCF4D76A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3079" name="Rectangle 4">
            <a:extLst>
              <a:ext uri="{FF2B5EF4-FFF2-40B4-BE49-F238E27FC236}">
                <a16:creationId xmlns:a16="http://schemas.microsoft.com/office/drawing/2014/main" id="{2504565F-16E1-5242-9972-CC24F2C437F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5">
            <a:extLst>
              <a:ext uri="{FF2B5EF4-FFF2-40B4-BE49-F238E27FC236}">
                <a16:creationId xmlns:a16="http://schemas.microsoft.com/office/drawing/2014/main" id="{3F2B3EF1-8409-C848-BC3D-D9A63F31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37890" name="Slide Number Placeholder 6">
            <a:extLst>
              <a:ext uri="{FF2B5EF4-FFF2-40B4-BE49-F238E27FC236}">
                <a16:creationId xmlns:a16="http://schemas.microsoft.com/office/drawing/2014/main" id="{0808D406-99A4-5E4A-AF38-5FAF49FF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6763328-814B-3147-90F0-426BB111A24D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774E03E-2CF7-AE4E-B8A6-AA8D608F4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20485" name="Rectangle 4">
            <a:extLst>
              <a:ext uri="{FF2B5EF4-FFF2-40B4-BE49-F238E27FC236}">
                <a16:creationId xmlns:a16="http://schemas.microsoft.com/office/drawing/2014/main" id="{4071C084-ED59-2F41-9CEE-AD2FA52887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20486" name="Rectangle 5">
            <a:extLst>
              <a:ext uri="{FF2B5EF4-FFF2-40B4-BE49-F238E27FC236}">
                <a16:creationId xmlns:a16="http://schemas.microsoft.com/office/drawing/2014/main" id="{A7FE7941-C253-804B-BAC4-20588E97F94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37894" name="Picture 6" descr="underline_base">
            <a:extLst>
              <a:ext uri="{FF2B5EF4-FFF2-40B4-BE49-F238E27FC236}">
                <a16:creationId xmlns:a16="http://schemas.microsoft.com/office/drawing/2014/main" id="{BE07D055-75C3-574F-A6E6-6C735B5AF8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5">
            <a:extLst>
              <a:ext uri="{FF2B5EF4-FFF2-40B4-BE49-F238E27FC236}">
                <a16:creationId xmlns:a16="http://schemas.microsoft.com/office/drawing/2014/main" id="{AA3C36BC-CFDF-1E4F-B12D-E0503C6B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7106" name="Slide Number Placeholder 6">
            <a:extLst>
              <a:ext uri="{FF2B5EF4-FFF2-40B4-BE49-F238E27FC236}">
                <a16:creationId xmlns:a16="http://schemas.microsoft.com/office/drawing/2014/main" id="{758821C2-98EB-7F46-A7D1-E2FE88F8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ACBAFB2-9F1E-1144-B74E-DEB4F62C7FCE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DF650B5D-B6C7-4949-B169-909ED3967E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61937" y="843148"/>
            <a:ext cx="8739188" cy="5740400"/>
          </a:xfrm>
        </p:spPr>
        <p:txBody>
          <a:bodyPr/>
          <a:lstStyle/>
          <a:p>
            <a:pPr marL="0" indent="0">
              <a:lnSpc>
                <a:spcPct val="75000"/>
              </a:lnSpc>
              <a:buNone/>
              <a:defRPr/>
            </a:pPr>
            <a:r>
              <a:rPr lang="en-US" sz="2400" u="sng" dirty="0">
                <a:ea typeface="ＭＳ Ｐゴシック" charset="0"/>
                <a:cs typeface="+mn-cs"/>
              </a:rPr>
              <a:t>Errors</a:t>
            </a:r>
            <a:r>
              <a:rPr lang="en-US" sz="2400" dirty="0">
                <a:ea typeface="ＭＳ Ｐゴシック" charset="0"/>
                <a:cs typeface="+mn-cs"/>
              </a:rPr>
              <a:t>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ea typeface="ＭＳ Ｐゴシック" charset="0"/>
              </a:rPr>
              <a:t>error detection - underlying channel may flip bits in a packet – packet is corrupted – extra bits (checksum) used to detect error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ea typeface="ＭＳ Ｐゴシック" charset="0"/>
                <a:cs typeface="+mn-cs"/>
              </a:rPr>
              <a:t>to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+mn-cs"/>
              </a:rPr>
              <a:t>recover</a:t>
            </a:r>
            <a:r>
              <a:rPr lang="en-US" sz="2400" dirty="0">
                <a:ea typeface="ＭＳ Ｐゴシック" charset="0"/>
                <a:cs typeface="+mn-cs"/>
              </a:rPr>
              <a:t> from errors when detected</a:t>
            </a:r>
          </a:p>
          <a:p>
            <a:pPr lvl="1">
              <a:spcBef>
                <a:spcPct val="45000"/>
              </a:spcBef>
              <a:buFont typeface="Arial"/>
              <a:buChar char="•"/>
              <a:defRPr/>
            </a:pPr>
            <a:r>
              <a:rPr lang="en-US" sz="2000" i="1" dirty="0">
                <a:solidFill>
                  <a:srgbClr val="CC0000"/>
                </a:solidFill>
                <a:ea typeface="ＭＳ Ｐゴシック" charset="0"/>
              </a:rPr>
              <a:t>acknowledgements (ACKs):</a:t>
            </a:r>
            <a:r>
              <a:rPr lang="en-US" sz="2000" dirty="0">
                <a:ea typeface="ＭＳ Ｐゴシック" charset="0"/>
              </a:rPr>
              <a:t> receiver explicitly tells sender that packet received OK. No further action at sender</a:t>
            </a:r>
          </a:p>
          <a:p>
            <a:pPr lvl="1">
              <a:buFont typeface="Arial"/>
              <a:buChar char="•"/>
              <a:defRPr/>
            </a:pPr>
            <a:r>
              <a:rPr lang="en-US" sz="2000" i="1" dirty="0">
                <a:solidFill>
                  <a:srgbClr val="CC0000"/>
                </a:solidFill>
                <a:ea typeface="ＭＳ Ｐゴシック" charset="0"/>
              </a:rPr>
              <a:t>negative acknowledgements (NAKs):</a:t>
            </a:r>
            <a:r>
              <a:rPr lang="en-US" sz="2000" dirty="0">
                <a:ea typeface="ＭＳ Ｐゴシック" charset="0"/>
              </a:rPr>
              <a:t> receiver explicitly tells sender that packet had errors </a:t>
            </a:r>
          </a:p>
          <a:p>
            <a:pPr lvl="2">
              <a:buFont typeface="Arial"/>
              <a:buChar char="•"/>
              <a:defRPr/>
            </a:pPr>
            <a:r>
              <a:rPr lang="en-US" sz="1800" dirty="0">
                <a:ea typeface="ＭＳ Ｐゴシック" charset="0"/>
              </a:rPr>
              <a:t>sender </a:t>
            </a:r>
            <a:r>
              <a:rPr lang="en-US" sz="1800" dirty="0">
                <a:solidFill>
                  <a:srgbClr val="C00000"/>
                </a:solidFill>
                <a:ea typeface="ＭＳ Ｐゴシック" charset="0"/>
              </a:rPr>
              <a:t>retransmits</a:t>
            </a:r>
            <a:r>
              <a:rPr lang="en-US" sz="1800" dirty="0">
                <a:ea typeface="ＭＳ Ｐゴシック" charset="0"/>
              </a:rPr>
              <a:t> packet</a:t>
            </a:r>
          </a:p>
          <a:p>
            <a:pPr marL="0" indent="0">
              <a:buNone/>
              <a:defRPr/>
            </a:pPr>
            <a:r>
              <a:rPr lang="en-US" u="sng" dirty="0">
                <a:ea typeface="ＭＳ Ｐゴシック" charset="0"/>
              </a:rPr>
              <a:t>Losses</a:t>
            </a:r>
            <a:r>
              <a:rPr lang="en-US" dirty="0">
                <a:ea typeface="ＭＳ Ｐゴシック" charset="0"/>
              </a:rPr>
              <a:t>: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packets (data and ACKs and NAKs) may get lost 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header corrupted (error detection) – packet dropped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buffer overflow in network devices – packet dropped</a:t>
            </a:r>
          </a:p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recovery</a:t>
            </a:r>
            <a:r>
              <a:rPr lang="en-US" sz="2400" dirty="0">
                <a:ea typeface="ＭＳ Ｐゴシック" charset="0"/>
              </a:rPr>
              <a:t> from losses: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how do we know a packet is lost?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81BE1B7-3840-CF40-AB06-B2552A268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8001000" cy="5302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Channel with errors and losses</a:t>
            </a:r>
          </a:p>
        </p:txBody>
      </p:sp>
      <p:pic>
        <p:nvPicPr>
          <p:cNvPr id="47109" name="Picture 4" descr="underline_base">
            <a:extLst>
              <a:ext uri="{FF2B5EF4-FFF2-40B4-BE49-F238E27FC236}">
                <a16:creationId xmlns:a16="http://schemas.microsoft.com/office/drawing/2014/main" id="{B212B208-D46E-FA41-ACA9-AFC10882840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63575"/>
            <a:ext cx="7149935" cy="17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161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5">
            <a:extLst>
              <a:ext uri="{FF2B5EF4-FFF2-40B4-BE49-F238E27FC236}">
                <a16:creationId xmlns:a16="http://schemas.microsoft.com/office/drawing/2014/main" id="{1EF2724E-2371-3F40-88D0-BEEF02EF8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D456BA6C-16B2-2A46-A219-1CD92ACE2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AA5D5C1-554D-A648-8D6D-D703649878C2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35DFBF7A-EE92-E84E-B9C1-A574605F5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219075"/>
            <a:ext cx="7772400" cy="3905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Recovery has a flaw!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02693143-B7B8-924F-A21B-A9A9A34C936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008063"/>
            <a:ext cx="3898900" cy="5543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assumption:</a:t>
            </a:r>
            <a:r>
              <a:rPr lang="en-US" altLang="en-US"/>
              <a:t> </a:t>
            </a:r>
          </a:p>
          <a:p>
            <a:r>
              <a:rPr lang="en-US" altLang="en-US" sz="2000"/>
              <a:t>underlying channel can corrupt and also lose packets (data, ACKs, etc)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checksum, ACKs, retransmissions, etc., can help recover from errors and losses …</a:t>
            </a:r>
          </a:p>
          <a:p>
            <a:pPr>
              <a:lnSpc>
                <a:spcPct val="90000"/>
              </a:lnSpc>
            </a:pPr>
            <a:r>
              <a:rPr lang="en-US" altLang="en-US" sz="2000" b="1">
                <a:solidFill>
                  <a:srgbClr val="C00000"/>
                </a:solidFill>
              </a:rPr>
              <a:t>but</a:t>
            </a:r>
            <a:r>
              <a:rPr lang="en-US" altLang="en-US" sz="2000"/>
              <a:t> they are not enough on their own!! -&gt; need a recovery scheme to handle complex scenarios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receiver and sender not always aware of what is going on at other end, e.g.: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no packets arriving at receiver – lost packets or sender done?</a:t>
            </a:r>
          </a:p>
          <a:p>
            <a:pPr lvl="1">
              <a:lnSpc>
                <a:spcPct val="90000"/>
              </a:lnSpc>
            </a:pPr>
            <a:r>
              <a:rPr lang="en-US" altLang="en-US" sz="1800"/>
              <a:t>sender gets no ACKs – packet lost or ACK lost?</a:t>
            </a:r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32E043AC-74AB-A741-ACB6-41CC408EF2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03738" y="1117600"/>
            <a:ext cx="4095750" cy="5434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recovery approach:</a:t>
            </a:r>
            <a:r>
              <a:rPr lang="en-US" altLang="en-US"/>
              <a:t> </a:t>
            </a:r>
          </a:p>
          <a:p>
            <a:r>
              <a:rPr lang="en-US" altLang="en-US" sz="2400"/>
              <a:t>use a </a:t>
            </a:r>
            <a:r>
              <a:rPr lang="en-US" altLang="en-US" sz="2400">
                <a:solidFill>
                  <a:srgbClr val="C00000"/>
                </a:solidFill>
              </a:rPr>
              <a:t>timer</a:t>
            </a:r>
            <a:r>
              <a:rPr lang="en-US" altLang="en-US" sz="2400"/>
              <a:t> to recover from lack of “visibility”</a:t>
            </a:r>
          </a:p>
          <a:p>
            <a:pPr lvl="1"/>
            <a:r>
              <a:rPr lang="en-US" altLang="en-US" sz="2000"/>
              <a:t>sender waits a </a:t>
            </a:r>
            <a:r>
              <a:rPr lang="en-US" altLang="ja-JP" sz="2000" i="1"/>
              <a:t>reasonable</a:t>
            </a:r>
            <a:r>
              <a:rPr lang="en-US" altLang="ja-JP" sz="2000"/>
              <a:t> amount of time (timeout) for an ACK to a transmitted packet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retransmits if no ACK received in this time</a:t>
            </a:r>
          </a:p>
          <a:p>
            <a:pPr>
              <a:lnSpc>
                <a:spcPct val="70000"/>
              </a:lnSpc>
            </a:pPr>
            <a:r>
              <a:rPr lang="en-US" altLang="en-US" sz="2400" b="1">
                <a:solidFill>
                  <a:srgbClr val="C00000"/>
                </a:solidFill>
              </a:rPr>
              <a:t>but</a:t>
            </a:r>
            <a:r>
              <a:rPr lang="en-US" altLang="en-US" sz="2400"/>
              <a:t> if a packet or an ACK) just delayed (i.e., not lost)?</a:t>
            </a:r>
          </a:p>
          <a:p>
            <a:pPr lvl="1">
              <a:lnSpc>
                <a:spcPct val="70000"/>
              </a:lnSpc>
            </a:pPr>
            <a:r>
              <a:rPr lang="en-US" altLang="en-US" sz="2000">
                <a:solidFill>
                  <a:srgbClr val="C00000"/>
                </a:solidFill>
              </a:rPr>
              <a:t>sequence numbers </a:t>
            </a:r>
            <a:r>
              <a:rPr lang="en-US" altLang="en-US" sz="2000"/>
              <a:t>come into play to recover from discrepancies/duplicates at receiver</a:t>
            </a:r>
          </a:p>
          <a:p>
            <a:pPr lvl="1">
              <a:lnSpc>
                <a:spcPct val="70000"/>
              </a:lnSpc>
            </a:pPr>
            <a:endParaRPr lang="en-US" altLang="en-US" sz="2000"/>
          </a:p>
        </p:txBody>
      </p:sp>
      <p:pic>
        <p:nvPicPr>
          <p:cNvPr id="40966" name="Picture 5" descr="underline_base">
            <a:extLst>
              <a:ext uri="{FF2B5EF4-FFF2-40B4-BE49-F238E27FC236}">
                <a16:creationId xmlns:a16="http://schemas.microsoft.com/office/drawing/2014/main" id="{4E92BA2C-338E-204B-92FB-C2AEC9400E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19138"/>
            <a:ext cx="4751388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5">
            <a:extLst>
              <a:ext uri="{FF2B5EF4-FFF2-40B4-BE49-F238E27FC236}">
                <a16:creationId xmlns:a16="http://schemas.microsoft.com/office/drawing/2014/main" id="{FE8F0C09-49C3-4C4C-944A-10DBC9245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3010" name="Slide Number Placeholder 6">
            <a:extLst>
              <a:ext uri="{FF2B5EF4-FFF2-40B4-BE49-F238E27FC236}">
                <a16:creationId xmlns:a16="http://schemas.microsoft.com/office/drawing/2014/main" id="{31D5BB5C-3B44-3D49-85EB-B73406659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2BF75B83-EB46-E841-B5E3-4DC94D020984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FCF31B51-CA6E-4445-9FE9-320C0C7BFC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33338"/>
            <a:ext cx="7772400" cy="623887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Recovery to avoid flaw!</a:t>
            </a:r>
          </a:p>
        </p:txBody>
      </p:sp>
      <p:sp>
        <p:nvSpPr>
          <p:cNvPr id="347139" name="Rectangle 3">
            <a:extLst>
              <a:ext uri="{FF2B5EF4-FFF2-40B4-BE49-F238E27FC236}">
                <a16:creationId xmlns:a16="http://schemas.microsoft.com/office/drawing/2014/main" id="{AD3FB9A2-CEEE-8640-A8CE-BAEA1400A5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7025" y="2016125"/>
            <a:ext cx="3810000" cy="28241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2400" dirty="0"/>
          </a:p>
          <a:p>
            <a:pPr>
              <a:lnSpc>
                <a:spcPct val="80000"/>
              </a:lnSpc>
              <a:defRPr/>
            </a:pPr>
            <a:r>
              <a:rPr lang="en-US" altLang="en-US" sz="2400" dirty="0"/>
              <a:t>sender doesn’</a:t>
            </a:r>
            <a:r>
              <a:rPr lang="en-US" altLang="ja-JP" sz="2400" dirty="0"/>
              <a:t>t know what happened at receiver!</a:t>
            </a:r>
          </a:p>
          <a:p>
            <a:pPr>
              <a:lnSpc>
                <a:spcPct val="80000"/>
              </a:lnSpc>
              <a:spcBef>
                <a:spcPct val="60000"/>
              </a:spcBef>
              <a:defRPr/>
            </a:pPr>
            <a:r>
              <a:rPr lang="en-US" altLang="en-US" sz="2400" dirty="0"/>
              <a:t>receiver can’t tell sender what happened if nothing received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dirty="0"/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en-US" altLang="en-US" dirty="0"/>
          </a:p>
        </p:txBody>
      </p:sp>
      <p:sp>
        <p:nvSpPr>
          <p:cNvPr id="347140" name="Rectangle 4">
            <a:extLst>
              <a:ext uri="{FF2B5EF4-FFF2-40B4-BE49-F238E27FC236}">
                <a16:creationId xmlns:a16="http://schemas.microsoft.com/office/drawing/2014/main" id="{3C437F5C-4B77-174C-9B42-21A83AFD6E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21213" y="1535113"/>
            <a:ext cx="4141787" cy="4032250"/>
          </a:xfrm>
        </p:spPr>
        <p:txBody>
          <a:bodyPr/>
          <a:lstStyle/>
          <a:p>
            <a:r>
              <a:rPr lang="en-US" altLang="en-US" sz="2400"/>
              <a:t>sender adds </a:t>
            </a:r>
            <a:r>
              <a:rPr lang="en-US" altLang="en-US" sz="2400" i="1">
                <a:solidFill>
                  <a:srgbClr val="C00000"/>
                </a:solidFill>
              </a:rPr>
              <a:t>sequence number</a:t>
            </a:r>
            <a:r>
              <a:rPr lang="en-US" altLang="en-US" sz="2400">
                <a:solidFill>
                  <a:srgbClr val="C00000"/>
                </a:solidFill>
              </a:rPr>
              <a:t> </a:t>
            </a:r>
            <a:r>
              <a:rPr lang="en-US" altLang="en-US" sz="2400"/>
              <a:t>to each packet</a:t>
            </a:r>
          </a:p>
          <a:p>
            <a:r>
              <a:rPr lang="en-US" altLang="en-US" sz="2400"/>
              <a:t>receiver uses seq no. to ACK</a:t>
            </a:r>
          </a:p>
          <a:p>
            <a:r>
              <a:rPr lang="en-US" altLang="en-US" sz="2400"/>
              <a:t>sender sets a </a:t>
            </a:r>
            <a:r>
              <a:rPr lang="en-US" altLang="en-US" sz="2400">
                <a:solidFill>
                  <a:srgbClr val="C00000"/>
                </a:solidFill>
              </a:rPr>
              <a:t>timer</a:t>
            </a:r>
            <a:r>
              <a:rPr lang="en-US" altLang="en-US" sz="2400"/>
              <a:t> for a packet to detect a loss</a:t>
            </a:r>
          </a:p>
          <a:p>
            <a:r>
              <a:rPr lang="en-US" altLang="en-US" sz="2400"/>
              <a:t>receiver can also detect if a gap in seq no.</a:t>
            </a:r>
          </a:p>
          <a:p>
            <a:r>
              <a:rPr lang="en-US" altLang="en-US" sz="2400"/>
              <a:t>delays and timers can cause duplicate reception</a:t>
            </a:r>
          </a:p>
          <a:p>
            <a:r>
              <a:rPr lang="en-US" altLang="en-US" sz="2400"/>
              <a:t>receiver uses Seq # to detect duplicates</a:t>
            </a:r>
          </a:p>
          <a:p>
            <a:endParaRPr lang="en-US" altLang="en-US" sz="2400"/>
          </a:p>
        </p:txBody>
      </p:sp>
      <p:pic>
        <p:nvPicPr>
          <p:cNvPr id="43014" name="Picture 11" descr="underline_base">
            <a:extLst>
              <a:ext uri="{FF2B5EF4-FFF2-40B4-BE49-F238E27FC236}">
                <a16:creationId xmlns:a16="http://schemas.microsoft.com/office/drawing/2014/main" id="{62625245-37CB-F246-A04A-C8CC902C40E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7513" y="633413"/>
            <a:ext cx="5462587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Notched Right Arrow 1">
            <a:extLst>
              <a:ext uri="{FF2B5EF4-FFF2-40B4-BE49-F238E27FC236}">
                <a16:creationId xmlns:a16="http://schemas.microsoft.com/office/drawing/2014/main" id="{23620118-AF1B-964E-9EDC-FCB5DE207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025" y="2998788"/>
            <a:ext cx="385763" cy="3937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/>
      <p:bldP spid="3471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183C7C66-BC71-814E-88B3-3165B4EFE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15950"/>
          </a:xfrm>
        </p:spPr>
        <p:txBody>
          <a:bodyPr/>
          <a:lstStyle/>
          <a:p>
            <a:r>
              <a:rPr lang="en-US" altLang="en-US"/>
              <a:t>Error Control Schemes - ARQ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FA843-03A0-784B-AD44-0EB7AF70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6BC34444-31D0-ED4B-807E-D0049DB43B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D0595915-EC18-9143-8EB0-63EF90B107D2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4403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D3D307-0047-5C42-811B-4115E907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1612900"/>
            <a:ext cx="67246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96" descr="underline_base">
            <a:extLst>
              <a:ext uri="{FF2B5EF4-FFF2-40B4-BE49-F238E27FC236}">
                <a16:creationId xmlns:a16="http://schemas.microsoft.com/office/drawing/2014/main" id="{8D32F49E-5393-AC42-8A6C-41AF173151F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44550"/>
            <a:ext cx="71755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BCBB431F-4226-6B4E-9D68-5DF85DD96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85788"/>
          </a:xfrm>
        </p:spPr>
        <p:txBody>
          <a:bodyPr/>
          <a:lstStyle/>
          <a:p>
            <a:r>
              <a:rPr lang="en-US" altLang="en-US"/>
              <a:t>Simple Scheme: Stop and Wait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82C651-F6A3-8E4C-ACDE-BC4F1944D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64891A0F-5FAD-FF48-BDD5-1CBE49CE2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A389EB7-00F7-A249-9989-AA57DA5E9FC4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3D7871AF-FACF-D94C-8123-6149E91E93F5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2673350"/>
            <a:ext cx="7350125" cy="2708275"/>
            <a:chOff x="1552" y="2743"/>
            <a:chExt cx="2627" cy="1706"/>
          </a:xfrm>
        </p:grpSpPr>
        <p:sp>
          <p:nvSpPr>
            <p:cNvPr id="45063" name="Rectangle 7">
              <a:extLst>
                <a:ext uri="{FF2B5EF4-FFF2-40B4-BE49-F238E27FC236}">
                  <a16:creationId xmlns:a16="http://schemas.microsoft.com/office/drawing/2014/main" id="{8A2150BD-32AC-DA42-BC17-DDDEF9808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2" y="2974"/>
              <a:ext cx="2627" cy="1475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5064" name="Rectangle 9">
              <a:extLst>
                <a:ext uri="{FF2B5EF4-FFF2-40B4-BE49-F238E27FC236}">
                  <a16:creationId xmlns:a16="http://schemas.microsoft.com/office/drawing/2014/main" id="{D51D3608-B425-2A4C-A072-5A49C33B0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913"/>
              <a:ext cx="103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5065" name="Text Box 10">
              <a:extLst>
                <a:ext uri="{FF2B5EF4-FFF2-40B4-BE49-F238E27FC236}">
                  <a16:creationId xmlns:a16="http://schemas.microsoft.com/office/drawing/2014/main" id="{A8F13168-1A6B-524F-9D86-B466316944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" y="2743"/>
              <a:ext cx="1340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rgbClr val="CC0000"/>
                  </a:solidFill>
                </a:rPr>
                <a:t>stop and wait</a:t>
              </a:r>
            </a:p>
          </p:txBody>
        </p:sp>
        <p:sp>
          <p:nvSpPr>
            <p:cNvPr id="45066" name="Text Box 6">
              <a:extLst>
                <a:ext uri="{FF2B5EF4-FFF2-40B4-BE49-F238E27FC236}">
                  <a16:creationId xmlns:a16="http://schemas.microsoft.com/office/drawing/2014/main" id="{696954C5-1EBF-2D45-8F8D-FB2093E31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5" y="3052"/>
              <a:ext cx="2452" cy="1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1200150" indent="-4572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en-US" sz="2400"/>
                <a:t>seq # 0, 1, alternate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en-US" sz="2400"/>
                <a:t>sender sends packet with seq # 0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en-US" sz="2400"/>
                <a:t>waits for receiver response</a:t>
              </a:r>
            </a:p>
            <a:p>
              <a:pPr lvl="1">
                <a:spcBef>
                  <a:spcPct val="0"/>
                </a:spcBef>
                <a:buClrTx/>
              </a:pPr>
              <a:r>
                <a:rPr lang="en-US" altLang="en-US" sz="2000"/>
                <a:t>Response (ACK) must have received packet seq #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en-US" sz="2400"/>
                <a:t>sender then sends next packet with seq # 1, etc.</a:t>
              </a:r>
            </a:p>
            <a:p>
              <a:pPr>
                <a:spcBef>
                  <a:spcPct val="0"/>
                </a:spcBef>
                <a:buClrTx/>
                <a:buSzTx/>
              </a:pPr>
              <a:r>
                <a:rPr lang="en-US" altLang="en-US" sz="2400"/>
                <a:t>process repeats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F5D3FC7-5927-1946-B4C0-59CC23A9A32C}"/>
              </a:ext>
            </a:extLst>
          </p:cNvPr>
          <p:cNvSpPr txBox="1"/>
          <p:nvPr/>
        </p:nvSpPr>
        <p:spPr>
          <a:xfrm>
            <a:off x="1581150" y="1371600"/>
            <a:ext cx="5086350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/>
              <a:t>Handles Recovery FLAW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does not use NAKs</a:t>
            </a:r>
          </a:p>
        </p:txBody>
      </p:sp>
      <p:pic>
        <p:nvPicPr>
          <p:cNvPr id="45062" name="Picture 96" descr="underline_base">
            <a:extLst>
              <a:ext uri="{FF2B5EF4-FFF2-40B4-BE49-F238E27FC236}">
                <a16:creationId xmlns:a16="http://schemas.microsoft.com/office/drawing/2014/main" id="{AE9EFDD2-FE8D-5142-9C45-16204B7E2B7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857250"/>
            <a:ext cx="67325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3">
            <a:extLst>
              <a:ext uri="{FF2B5EF4-FFF2-40B4-BE49-F238E27FC236}">
                <a16:creationId xmlns:a16="http://schemas.microsoft.com/office/drawing/2014/main" id="{F560323F-CFEA-5E41-9310-A6CB8155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0ECA80B4-4021-2046-AD8C-2472E00E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01249E79-0AFC-7D41-9AD3-24BEC2CE2A4C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6083" name="Text Box 5">
            <a:extLst>
              <a:ext uri="{FF2B5EF4-FFF2-40B4-BE49-F238E27FC236}">
                <a16:creationId xmlns:a16="http://schemas.microsoft.com/office/drawing/2014/main" id="{3FA000A2-4E2C-DF4A-A897-85F21FAA8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330325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46084" name="Text Box 6">
            <a:extLst>
              <a:ext uri="{FF2B5EF4-FFF2-40B4-BE49-F238E27FC236}">
                <a16:creationId xmlns:a16="http://schemas.microsoft.com/office/drawing/2014/main" id="{C4E54BE4-397C-1346-BAE8-ED042F591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325563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368648" name="Text Box 8">
            <a:extLst>
              <a:ext uri="{FF2B5EF4-FFF2-40B4-BE49-F238E27FC236}">
                <a16:creationId xmlns:a16="http://schemas.microsoft.com/office/drawing/2014/main" id="{5A023C69-AC2A-D641-A8B5-2778C38C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29495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8650" name="Text Box 10">
            <a:extLst>
              <a:ext uri="{FF2B5EF4-FFF2-40B4-BE49-F238E27FC236}">
                <a16:creationId xmlns:a16="http://schemas.microsoft.com/office/drawing/2014/main" id="{32E2839E-B7F2-FA40-B7D9-CEAD1CFB4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0988" y="38052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sp>
        <p:nvSpPr>
          <p:cNvPr id="368651" name="Text Box 11">
            <a:extLst>
              <a:ext uri="{FF2B5EF4-FFF2-40B4-BE49-F238E27FC236}">
                <a16:creationId xmlns:a16="http://schemas.microsoft.com/office/drawing/2014/main" id="{D7EDCEE6-CA96-5A41-8034-116256845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813" y="22637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8652" name="Text Box 12">
            <a:extLst>
              <a:ext uri="{FF2B5EF4-FFF2-40B4-BE49-F238E27FC236}">
                <a16:creationId xmlns:a16="http://schemas.microsoft.com/office/drawing/2014/main" id="{C1E438D5-A12B-6A45-84DA-D99A98E9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31750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ack1</a:t>
            </a:r>
          </a:p>
        </p:txBody>
      </p:sp>
      <p:sp>
        <p:nvSpPr>
          <p:cNvPr id="368653" name="Text Box 13">
            <a:extLst>
              <a:ext uri="{FF2B5EF4-FFF2-40B4-BE49-F238E27FC236}">
                <a16:creationId xmlns:a16="http://schemas.microsoft.com/office/drawing/2014/main" id="{BE8A57AE-4133-294F-9B2D-BC457AD64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40005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8654" name="Text Box 14">
            <a:extLst>
              <a:ext uri="{FF2B5EF4-FFF2-40B4-BE49-F238E27FC236}">
                <a16:creationId xmlns:a16="http://schemas.microsoft.com/office/drawing/2014/main" id="{322D0C91-2FDB-A14B-8704-865C27839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25130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ack0</a:t>
            </a:r>
          </a:p>
        </p:txBody>
      </p:sp>
      <p:sp>
        <p:nvSpPr>
          <p:cNvPr id="368655" name="Text Box 15">
            <a:extLst>
              <a:ext uri="{FF2B5EF4-FFF2-40B4-BE49-F238E27FC236}">
                <a16:creationId xmlns:a16="http://schemas.microsoft.com/office/drawing/2014/main" id="{F1D081E3-D3E6-FB4F-B1A3-F7C7D2158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36068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8657" name="Text Box 17">
            <a:extLst>
              <a:ext uri="{FF2B5EF4-FFF2-40B4-BE49-F238E27FC236}">
                <a16:creationId xmlns:a16="http://schemas.microsoft.com/office/drawing/2014/main" id="{8C81C3CD-80AF-FA48-8DE5-E1E91AC55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7320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pkt1</a:t>
            </a:r>
          </a:p>
        </p:txBody>
      </p:sp>
      <p:sp>
        <p:nvSpPr>
          <p:cNvPr id="368658" name="Text Box 18">
            <a:extLst>
              <a:ext uri="{FF2B5EF4-FFF2-40B4-BE49-F238E27FC236}">
                <a16:creationId xmlns:a16="http://schemas.microsoft.com/office/drawing/2014/main" id="{464EE54D-14B9-EC4C-B7DD-78DE6E152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3670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ack1</a:t>
            </a:r>
          </a:p>
        </p:txBody>
      </p:sp>
      <p:sp>
        <p:nvSpPr>
          <p:cNvPr id="46094" name="Text Box 7">
            <a:extLst>
              <a:ext uri="{FF2B5EF4-FFF2-40B4-BE49-F238E27FC236}">
                <a16:creationId xmlns:a16="http://schemas.microsoft.com/office/drawing/2014/main" id="{E2BAD32E-394E-D045-AAD0-BB73C6D17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7700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8649" name="Text Box 9">
            <a:extLst>
              <a:ext uri="{FF2B5EF4-FFF2-40B4-BE49-F238E27FC236}">
                <a16:creationId xmlns:a16="http://schemas.microsoft.com/office/drawing/2014/main" id="{5C7930E9-2265-B04B-9CD8-7465EBA22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75" y="20526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grpSp>
        <p:nvGrpSpPr>
          <p:cNvPr id="368677" name="Group 37">
            <a:extLst>
              <a:ext uri="{FF2B5EF4-FFF2-40B4-BE49-F238E27FC236}">
                <a16:creationId xmlns:a16="http://schemas.microsoft.com/office/drawing/2014/main" id="{80462B54-2AD9-9D46-9016-E4C01AC13136}"/>
              </a:ext>
            </a:extLst>
          </p:cNvPr>
          <p:cNvGrpSpPr>
            <a:grpSpLocks/>
          </p:cNvGrpSpPr>
          <p:nvPr/>
        </p:nvGrpSpPr>
        <p:grpSpPr bwMode="auto">
          <a:xfrm>
            <a:off x="1349375" y="1839913"/>
            <a:ext cx="1471613" cy="512762"/>
            <a:chOff x="850" y="1159"/>
            <a:chExt cx="927" cy="323"/>
          </a:xfrm>
        </p:grpSpPr>
        <p:sp>
          <p:nvSpPr>
            <p:cNvPr id="46159" name="Line 19">
              <a:extLst>
                <a:ext uri="{FF2B5EF4-FFF2-40B4-BE49-F238E27FC236}">
                  <a16:creationId xmlns:a16="http://schemas.microsoft.com/office/drawing/2014/main" id="{8A98470A-3D52-884E-A33E-D8B7A966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60" name="Text Box 28">
              <a:extLst>
                <a:ext uri="{FF2B5EF4-FFF2-40B4-BE49-F238E27FC236}">
                  <a16:creationId xmlns:a16="http://schemas.microsoft.com/office/drawing/2014/main" id="{EE21BA29-5322-0546-8AA2-58FFA215F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8683" name="Group 43">
            <a:extLst>
              <a:ext uri="{FF2B5EF4-FFF2-40B4-BE49-F238E27FC236}">
                <a16:creationId xmlns:a16="http://schemas.microsoft.com/office/drawing/2014/main" id="{77859C6A-CBC8-7A4C-BF91-39D150E87043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576638"/>
            <a:ext cx="1471613" cy="487362"/>
            <a:chOff x="846" y="2253"/>
            <a:chExt cx="927" cy="307"/>
          </a:xfrm>
        </p:grpSpPr>
        <p:sp>
          <p:nvSpPr>
            <p:cNvPr id="46157" name="Line 24">
              <a:extLst>
                <a:ext uri="{FF2B5EF4-FFF2-40B4-BE49-F238E27FC236}">
                  <a16:creationId xmlns:a16="http://schemas.microsoft.com/office/drawing/2014/main" id="{706D444E-6999-064F-BD86-F58801C139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58" name="Text Box 29">
              <a:extLst>
                <a:ext uri="{FF2B5EF4-FFF2-40B4-BE49-F238E27FC236}">
                  <a16:creationId xmlns:a16="http://schemas.microsoft.com/office/drawing/2014/main" id="{9E4B1867-D286-C740-89A7-8A758E3FF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8679" name="Group 39">
            <a:extLst>
              <a:ext uri="{FF2B5EF4-FFF2-40B4-BE49-F238E27FC236}">
                <a16:creationId xmlns:a16="http://schemas.microsoft.com/office/drawing/2014/main" id="{EF314D7D-6E20-C444-8460-A84DFE68A94B}"/>
              </a:ext>
            </a:extLst>
          </p:cNvPr>
          <p:cNvGrpSpPr>
            <a:grpSpLocks/>
          </p:cNvGrpSpPr>
          <p:nvPr/>
        </p:nvGrpSpPr>
        <p:grpSpPr bwMode="auto">
          <a:xfrm>
            <a:off x="1357313" y="2714625"/>
            <a:ext cx="1471612" cy="504825"/>
            <a:chOff x="855" y="1710"/>
            <a:chExt cx="927" cy="318"/>
          </a:xfrm>
        </p:grpSpPr>
        <p:sp>
          <p:nvSpPr>
            <p:cNvPr id="46155" name="Line 23">
              <a:extLst>
                <a:ext uri="{FF2B5EF4-FFF2-40B4-BE49-F238E27FC236}">
                  <a16:creationId xmlns:a16="http://schemas.microsoft.com/office/drawing/2014/main" id="{803AEC9C-4979-2641-9401-41644FD06E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56" name="Text Box 30">
              <a:extLst>
                <a:ext uri="{FF2B5EF4-FFF2-40B4-BE49-F238E27FC236}">
                  <a16:creationId xmlns:a16="http://schemas.microsoft.com/office/drawing/2014/main" id="{68A48AFD-3B1A-654A-A040-13B1472BB9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grpSp>
        <p:nvGrpSpPr>
          <p:cNvPr id="368680" name="Group 40">
            <a:extLst>
              <a:ext uri="{FF2B5EF4-FFF2-40B4-BE49-F238E27FC236}">
                <a16:creationId xmlns:a16="http://schemas.microsoft.com/office/drawing/2014/main" id="{31358765-5979-6441-B422-D3931A4C1CA1}"/>
              </a:ext>
            </a:extLst>
          </p:cNvPr>
          <p:cNvGrpSpPr>
            <a:grpSpLocks/>
          </p:cNvGrpSpPr>
          <p:nvPr/>
        </p:nvGrpSpPr>
        <p:grpSpPr bwMode="auto">
          <a:xfrm>
            <a:off x="1343025" y="3179763"/>
            <a:ext cx="1471613" cy="471487"/>
            <a:chOff x="846" y="2003"/>
            <a:chExt cx="927" cy="297"/>
          </a:xfrm>
        </p:grpSpPr>
        <p:sp>
          <p:nvSpPr>
            <p:cNvPr id="46153" name="Line 26">
              <a:extLst>
                <a:ext uri="{FF2B5EF4-FFF2-40B4-BE49-F238E27FC236}">
                  <a16:creationId xmlns:a16="http://schemas.microsoft.com/office/drawing/2014/main" id="{A90478FD-0E92-2E4A-A13A-20771B328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54" name="Text Box 31">
              <a:extLst>
                <a:ext uri="{FF2B5EF4-FFF2-40B4-BE49-F238E27FC236}">
                  <a16:creationId xmlns:a16="http://schemas.microsoft.com/office/drawing/2014/main" id="{27CFEDDB-B723-F442-9F10-5036397AF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ack1</a:t>
              </a:r>
            </a:p>
          </p:txBody>
        </p:sp>
      </p:grpSp>
      <p:grpSp>
        <p:nvGrpSpPr>
          <p:cNvPr id="368678" name="Group 38">
            <a:extLst>
              <a:ext uri="{FF2B5EF4-FFF2-40B4-BE49-F238E27FC236}">
                <a16:creationId xmlns:a16="http://schemas.microsoft.com/office/drawing/2014/main" id="{8F69997C-F8F9-D84F-A132-6ABEE89A2C6D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2339975"/>
            <a:ext cx="1471612" cy="455613"/>
            <a:chOff x="841" y="1474"/>
            <a:chExt cx="927" cy="287"/>
          </a:xfrm>
        </p:grpSpPr>
        <p:sp>
          <p:nvSpPr>
            <p:cNvPr id="46151" name="Line 25">
              <a:extLst>
                <a:ext uri="{FF2B5EF4-FFF2-40B4-BE49-F238E27FC236}">
                  <a16:creationId xmlns:a16="http://schemas.microsoft.com/office/drawing/2014/main" id="{0904C0DE-8861-2C48-82C0-EB308A0E7C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52" name="Text Box 32">
              <a:extLst>
                <a:ext uri="{FF2B5EF4-FFF2-40B4-BE49-F238E27FC236}">
                  <a16:creationId xmlns:a16="http://schemas.microsoft.com/office/drawing/2014/main" id="{79A33391-6E2B-AA43-A15F-AFC201095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grpSp>
        <p:nvGrpSpPr>
          <p:cNvPr id="368684" name="Group 44">
            <a:extLst>
              <a:ext uri="{FF2B5EF4-FFF2-40B4-BE49-F238E27FC236}">
                <a16:creationId xmlns:a16="http://schemas.microsoft.com/office/drawing/2014/main" id="{7A84BDA6-98F4-3847-849D-6AF05BEF82AE}"/>
              </a:ext>
            </a:extLst>
          </p:cNvPr>
          <p:cNvGrpSpPr>
            <a:grpSpLocks/>
          </p:cNvGrpSpPr>
          <p:nvPr/>
        </p:nvGrpSpPr>
        <p:grpSpPr bwMode="auto">
          <a:xfrm>
            <a:off x="1328738" y="4032250"/>
            <a:ext cx="1471612" cy="461963"/>
            <a:chOff x="837" y="2540"/>
            <a:chExt cx="927" cy="291"/>
          </a:xfrm>
        </p:grpSpPr>
        <p:sp>
          <p:nvSpPr>
            <p:cNvPr id="46149" name="Line 27">
              <a:extLst>
                <a:ext uri="{FF2B5EF4-FFF2-40B4-BE49-F238E27FC236}">
                  <a16:creationId xmlns:a16="http://schemas.microsoft.com/office/drawing/2014/main" id="{A2A54CCB-993C-114A-B388-E7D031F7D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50" name="Text Box 33">
              <a:extLst>
                <a:ext uri="{FF2B5EF4-FFF2-40B4-BE49-F238E27FC236}">
                  <a16:creationId xmlns:a16="http://schemas.microsoft.com/office/drawing/2014/main" id="{2B59BC7D-377B-4E43-B02B-3DFC7CB69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sp>
        <p:nvSpPr>
          <p:cNvPr id="46102" name="Text Box 45">
            <a:extLst>
              <a:ext uri="{FF2B5EF4-FFF2-40B4-BE49-F238E27FC236}">
                <a16:creationId xmlns:a16="http://schemas.microsoft.com/office/drawing/2014/main" id="{C4B863F1-F905-2541-B6E6-3FC73456B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6713" y="5111750"/>
            <a:ext cx="12525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(a) no loss</a:t>
            </a:r>
          </a:p>
        </p:txBody>
      </p:sp>
      <p:sp>
        <p:nvSpPr>
          <p:cNvPr id="46103" name="Text Box 46">
            <a:extLst>
              <a:ext uri="{FF2B5EF4-FFF2-40B4-BE49-F238E27FC236}">
                <a16:creationId xmlns:a16="http://schemas.microsoft.com/office/drawing/2014/main" id="{4C7FCE13-CB8F-4246-AB04-375460ED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32715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46104" name="Text Box 47">
            <a:extLst>
              <a:ext uri="{FF2B5EF4-FFF2-40B4-BE49-F238E27FC236}">
                <a16:creationId xmlns:a16="http://schemas.microsoft.com/office/drawing/2014/main" id="{6E35A720-56D5-6345-8F28-95ABAED52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175" y="132238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368688" name="Text Box 48">
            <a:extLst>
              <a:ext uri="{FF2B5EF4-FFF2-40B4-BE49-F238E27FC236}">
                <a16:creationId xmlns:a16="http://schemas.microsoft.com/office/drawing/2014/main" id="{0BF4EA02-280C-CB4C-A566-6AEA1E78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423862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8689" name="Text Box 49">
            <a:extLst>
              <a:ext uri="{FF2B5EF4-FFF2-40B4-BE49-F238E27FC236}">
                <a16:creationId xmlns:a16="http://schemas.microsoft.com/office/drawing/2014/main" id="{FEB58D24-6322-7D4D-BAF3-A5673B2F4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0" y="50800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sp>
        <p:nvSpPr>
          <p:cNvPr id="368690" name="Text Box 50">
            <a:extLst>
              <a:ext uri="{FF2B5EF4-FFF2-40B4-BE49-F238E27FC236}">
                <a16:creationId xmlns:a16="http://schemas.microsoft.com/office/drawing/2014/main" id="{C88EDEDD-CA9D-9846-8F70-CB3408D49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5525" y="22606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8691" name="Text Box 51">
            <a:extLst>
              <a:ext uri="{FF2B5EF4-FFF2-40B4-BE49-F238E27FC236}">
                <a16:creationId xmlns:a16="http://schemas.microsoft.com/office/drawing/2014/main" id="{6CB0B0E0-75AB-D04E-A2FC-BA2251923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44497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ack1</a:t>
            </a:r>
          </a:p>
        </p:txBody>
      </p:sp>
      <p:sp>
        <p:nvSpPr>
          <p:cNvPr id="368692" name="Text Box 52">
            <a:extLst>
              <a:ext uri="{FF2B5EF4-FFF2-40B4-BE49-F238E27FC236}">
                <a16:creationId xmlns:a16="http://schemas.microsoft.com/office/drawing/2014/main" id="{6A39ED19-B725-D644-8595-C1A38C55E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52752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8693" name="Text Box 53">
            <a:extLst>
              <a:ext uri="{FF2B5EF4-FFF2-40B4-BE49-F238E27FC236}">
                <a16:creationId xmlns:a16="http://schemas.microsoft.com/office/drawing/2014/main" id="{A2BDA6BA-CDA9-D945-91C9-F67DF72A2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50983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ack0</a:t>
            </a:r>
          </a:p>
        </p:txBody>
      </p:sp>
      <p:sp>
        <p:nvSpPr>
          <p:cNvPr id="368694" name="Text Box 54">
            <a:extLst>
              <a:ext uri="{FF2B5EF4-FFF2-40B4-BE49-F238E27FC236}">
                <a16:creationId xmlns:a16="http://schemas.microsoft.com/office/drawing/2014/main" id="{9CCD0E0C-7753-1C45-A824-1D13DC2E7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48815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8695" name="Text Box 55">
            <a:extLst>
              <a:ext uri="{FF2B5EF4-FFF2-40B4-BE49-F238E27FC236}">
                <a16:creationId xmlns:a16="http://schemas.microsoft.com/office/drawing/2014/main" id="{DB3A6F23-EA6D-ED4C-BD36-229A8D1F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27289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pkt1</a:t>
            </a:r>
          </a:p>
        </p:txBody>
      </p:sp>
      <p:sp>
        <p:nvSpPr>
          <p:cNvPr id="368696" name="Text Box 56">
            <a:extLst>
              <a:ext uri="{FF2B5EF4-FFF2-40B4-BE49-F238E27FC236}">
                <a16:creationId xmlns:a16="http://schemas.microsoft.com/office/drawing/2014/main" id="{F7E20800-46FE-AC49-A87C-CF3F451B8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46418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ack1</a:t>
            </a:r>
          </a:p>
        </p:txBody>
      </p:sp>
      <p:sp>
        <p:nvSpPr>
          <p:cNvPr id="46114" name="Text Box 57">
            <a:extLst>
              <a:ext uri="{FF2B5EF4-FFF2-40B4-BE49-F238E27FC236}">
                <a16:creationId xmlns:a16="http://schemas.microsoft.com/office/drawing/2014/main" id="{213E9277-694C-4C44-B447-86D1485EF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176688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8698" name="Text Box 58">
            <a:extLst>
              <a:ext uri="{FF2B5EF4-FFF2-40B4-BE49-F238E27FC236}">
                <a16:creationId xmlns:a16="http://schemas.microsoft.com/office/drawing/2014/main" id="{E17ED8AC-434D-544F-9B73-AA54A4EE3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588" y="204946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grpSp>
        <p:nvGrpSpPr>
          <p:cNvPr id="368699" name="Group 59">
            <a:extLst>
              <a:ext uri="{FF2B5EF4-FFF2-40B4-BE49-F238E27FC236}">
                <a16:creationId xmlns:a16="http://schemas.microsoft.com/office/drawing/2014/main" id="{83BFBCCB-E803-2F48-82C0-87F57835E156}"/>
              </a:ext>
            </a:extLst>
          </p:cNvPr>
          <p:cNvGrpSpPr>
            <a:grpSpLocks/>
          </p:cNvGrpSpPr>
          <p:nvPr/>
        </p:nvGrpSpPr>
        <p:grpSpPr bwMode="auto">
          <a:xfrm>
            <a:off x="5907088" y="1836738"/>
            <a:ext cx="1471612" cy="512762"/>
            <a:chOff x="850" y="1159"/>
            <a:chExt cx="927" cy="323"/>
          </a:xfrm>
        </p:grpSpPr>
        <p:sp>
          <p:nvSpPr>
            <p:cNvPr id="46147" name="Line 60">
              <a:extLst>
                <a:ext uri="{FF2B5EF4-FFF2-40B4-BE49-F238E27FC236}">
                  <a16:creationId xmlns:a16="http://schemas.microsoft.com/office/drawing/2014/main" id="{FF197093-5F70-EE45-A9DD-EAF41A726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48" name="Text Box 61">
              <a:extLst>
                <a:ext uri="{FF2B5EF4-FFF2-40B4-BE49-F238E27FC236}">
                  <a16:creationId xmlns:a16="http://schemas.microsoft.com/office/drawing/2014/main" id="{A6EAF5F3-8A28-F043-ABB8-5FF2EF563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8702" name="Group 62">
            <a:extLst>
              <a:ext uri="{FF2B5EF4-FFF2-40B4-BE49-F238E27FC236}">
                <a16:creationId xmlns:a16="http://schemas.microsoft.com/office/drawing/2014/main" id="{F156DF61-3161-B04C-8889-DDBCC71321FB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851400"/>
            <a:ext cx="1471612" cy="487363"/>
            <a:chOff x="846" y="2253"/>
            <a:chExt cx="927" cy="307"/>
          </a:xfrm>
        </p:grpSpPr>
        <p:sp>
          <p:nvSpPr>
            <p:cNvPr id="46145" name="Line 63">
              <a:extLst>
                <a:ext uri="{FF2B5EF4-FFF2-40B4-BE49-F238E27FC236}">
                  <a16:creationId xmlns:a16="http://schemas.microsoft.com/office/drawing/2014/main" id="{066C611B-5B76-0F4F-9A70-E7AE2E532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46" name="Text Box 64">
              <a:extLst>
                <a:ext uri="{FF2B5EF4-FFF2-40B4-BE49-F238E27FC236}">
                  <a16:creationId xmlns:a16="http://schemas.microsoft.com/office/drawing/2014/main" id="{74B1B5AA-47EF-7444-A002-CBF3A36319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8708" name="Group 68">
            <a:extLst>
              <a:ext uri="{FF2B5EF4-FFF2-40B4-BE49-F238E27FC236}">
                <a16:creationId xmlns:a16="http://schemas.microsoft.com/office/drawing/2014/main" id="{38BD46C5-E0B6-4D45-A540-54D9B6E77C79}"/>
              </a:ext>
            </a:extLst>
          </p:cNvPr>
          <p:cNvGrpSpPr>
            <a:grpSpLocks/>
          </p:cNvGrpSpPr>
          <p:nvPr/>
        </p:nvGrpSpPr>
        <p:grpSpPr bwMode="auto">
          <a:xfrm>
            <a:off x="5900738" y="4454525"/>
            <a:ext cx="1471612" cy="471488"/>
            <a:chOff x="846" y="2003"/>
            <a:chExt cx="927" cy="297"/>
          </a:xfrm>
        </p:grpSpPr>
        <p:sp>
          <p:nvSpPr>
            <p:cNvPr id="46143" name="Line 69">
              <a:extLst>
                <a:ext uri="{FF2B5EF4-FFF2-40B4-BE49-F238E27FC236}">
                  <a16:creationId xmlns:a16="http://schemas.microsoft.com/office/drawing/2014/main" id="{2690AE66-A711-D74F-A99D-8A8965166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44" name="Text Box 70">
              <a:extLst>
                <a:ext uri="{FF2B5EF4-FFF2-40B4-BE49-F238E27FC236}">
                  <a16:creationId xmlns:a16="http://schemas.microsoft.com/office/drawing/2014/main" id="{8F97AE72-7AA4-6442-953A-41016E536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ack1</a:t>
              </a:r>
            </a:p>
          </p:txBody>
        </p:sp>
      </p:grpSp>
      <p:grpSp>
        <p:nvGrpSpPr>
          <p:cNvPr id="368711" name="Group 71">
            <a:extLst>
              <a:ext uri="{FF2B5EF4-FFF2-40B4-BE49-F238E27FC236}">
                <a16:creationId xmlns:a16="http://schemas.microsoft.com/office/drawing/2014/main" id="{65FBBF26-C665-A04F-A5BA-CF56302785AC}"/>
              </a:ext>
            </a:extLst>
          </p:cNvPr>
          <p:cNvGrpSpPr>
            <a:grpSpLocks/>
          </p:cNvGrpSpPr>
          <p:nvPr/>
        </p:nvGrpSpPr>
        <p:grpSpPr bwMode="auto">
          <a:xfrm>
            <a:off x="5892800" y="2336800"/>
            <a:ext cx="1471613" cy="455613"/>
            <a:chOff x="841" y="1474"/>
            <a:chExt cx="927" cy="287"/>
          </a:xfrm>
        </p:grpSpPr>
        <p:sp>
          <p:nvSpPr>
            <p:cNvPr id="46141" name="Line 72">
              <a:extLst>
                <a:ext uri="{FF2B5EF4-FFF2-40B4-BE49-F238E27FC236}">
                  <a16:creationId xmlns:a16="http://schemas.microsoft.com/office/drawing/2014/main" id="{EFAD775A-4C37-324E-BB65-F30908AAB8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42" name="Text Box 73">
              <a:extLst>
                <a:ext uri="{FF2B5EF4-FFF2-40B4-BE49-F238E27FC236}">
                  <a16:creationId xmlns:a16="http://schemas.microsoft.com/office/drawing/2014/main" id="{7AA3F3B6-B880-024C-9F95-90BE1FF56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grpSp>
        <p:nvGrpSpPr>
          <p:cNvPr id="368714" name="Group 74">
            <a:extLst>
              <a:ext uri="{FF2B5EF4-FFF2-40B4-BE49-F238E27FC236}">
                <a16:creationId xmlns:a16="http://schemas.microsoft.com/office/drawing/2014/main" id="{AC2E5D03-4819-EF41-A72F-2E608AF5EF12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5302250"/>
            <a:ext cx="1471613" cy="466725"/>
            <a:chOff x="837" y="2537"/>
            <a:chExt cx="927" cy="294"/>
          </a:xfrm>
        </p:grpSpPr>
        <p:sp>
          <p:nvSpPr>
            <p:cNvPr id="46139" name="Line 75">
              <a:extLst>
                <a:ext uri="{FF2B5EF4-FFF2-40B4-BE49-F238E27FC236}">
                  <a16:creationId xmlns:a16="http://schemas.microsoft.com/office/drawing/2014/main" id="{3400D51A-3A4B-544C-BD69-7F68831EE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40" name="Text Box 76">
              <a:extLst>
                <a:ext uri="{FF2B5EF4-FFF2-40B4-BE49-F238E27FC236}">
                  <a16:creationId xmlns:a16="http://schemas.microsoft.com/office/drawing/2014/main" id="{25164BCD-5E72-944F-AF98-665FD7D370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1" y="2537"/>
              <a:ext cx="3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Tahoma" panose="020B0604030504040204" pitchFamily="34" charset="0"/>
                </a:rPr>
                <a:t>ack0</a:t>
              </a:r>
            </a:p>
          </p:txBody>
        </p:sp>
      </p:grpSp>
      <p:sp>
        <p:nvSpPr>
          <p:cNvPr id="46121" name="Text Box 78">
            <a:extLst>
              <a:ext uri="{FF2B5EF4-FFF2-40B4-BE49-F238E27FC236}">
                <a16:creationId xmlns:a16="http://schemas.microsoft.com/office/drawing/2014/main" id="{EF4B2444-1442-8F42-B373-A6E2EAD30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0113" y="6019800"/>
            <a:ext cx="1671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(b) packet loss</a:t>
            </a:r>
          </a:p>
        </p:txBody>
      </p:sp>
      <p:grpSp>
        <p:nvGrpSpPr>
          <p:cNvPr id="368721" name="Group 81">
            <a:extLst>
              <a:ext uri="{FF2B5EF4-FFF2-40B4-BE49-F238E27FC236}">
                <a16:creationId xmlns:a16="http://schemas.microsoft.com/office/drawing/2014/main" id="{C961E3B1-3E91-9D4C-BBD6-1D719F8D22A9}"/>
              </a:ext>
            </a:extLst>
          </p:cNvPr>
          <p:cNvGrpSpPr>
            <a:grpSpLocks/>
          </p:cNvGrpSpPr>
          <p:nvPr/>
        </p:nvGrpSpPr>
        <p:grpSpPr bwMode="auto">
          <a:xfrm>
            <a:off x="5915025" y="2711450"/>
            <a:ext cx="1157288" cy="738188"/>
            <a:chOff x="3726" y="1687"/>
            <a:chExt cx="729" cy="465"/>
          </a:xfrm>
        </p:grpSpPr>
        <p:sp>
          <p:nvSpPr>
            <p:cNvPr id="46135" name="Line 66">
              <a:extLst>
                <a:ext uri="{FF2B5EF4-FFF2-40B4-BE49-F238E27FC236}">
                  <a16:creationId xmlns:a16="http://schemas.microsoft.com/office/drawing/2014/main" id="{0EB93433-2177-8D4D-90A4-4068EF3D21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1780"/>
              <a:ext cx="548" cy="1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6" name="Text Box 67">
              <a:extLst>
                <a:ext uri="{FF2B5EF4-FFF2-40B4-BE49-F238E27FC236}">
                  <a16:creationId xmlns:a16="http://schemas.microsoft.com/office/drawing/2014/main" id="{B4C5C5BA-AE17-AC45-AE67-EE12B2447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5" y="1687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  <p:sp>
          <p:nvSpPr>
            <p:cNvPr id="46137" name="Text Box 79">
              <a:extLst>
                <a:ext uri="{FF2B5EF4-FFF2-40B4-BE49-F238E27FC236}">
                  <a16:creationId xmlns:a16="http://schemas.microsoft.com/office/drawing/2014/main" id="{863021BB-4FFC-554A-A603-58514697F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5" y="1808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46138" name="Text Box 80">
              <a:extLst>
                <a:ext uri="{FF2B5EF4-FFF2-40B4-BE49-F238E27FC236}">
                  <a16:creationId xmlns:a16="http://schemas.microsoft.com/office/drawing/2014/main" id="{E2ADDB88-92BB-5F49-AF43-A6C098A48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194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panose="020B0604030504040204" pitchFamily="34" charset="0"/>
                </a:rPr>
                <a:t>loss</a:t>
              </a:r>
            </a:p>
          </p:txBody>
        </p:sp>
      </p:grpSp>
      <p:grpSp>
        <p:nvGrpSpPr>
          <p:cNvPr id="368726" name="Group 86">
            <a:extLst>
              <a:ext uri="{FF2B5EF4-FFF2-40B4-BE49-F238E27FC236}">
                <a16:creationId xmlns:a16="http://schemas.microsoft.com/office/drawing/2014/main" id="{80BDF728-6F8D-494C-A195-813B40833F3F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3014663"/>
            <a:ext cx="122237" cy="1033462"/>
            <a:chOff x="3651" y="1878"/>
            <a:chExt cx="78" cy="963"/>
          </a:xfrm>
        </p:grpSpPr>
        <p:sp>
          <p:nvSpPr>
            <p:cNvPr id="46132" name="Line 82">
              <a:extLst>
                <a:ext uri="{FF2B5EF4-FFF2-40B4-BE49-F238E27FC236}">
                  <a16:creationId xmlns:a16="http://schemas.microsoft.com/office/drawing/2014/main" id="{45FB62BB-8B25-394D-A583-585B76A7D1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3" name="Line 84">
              <a:extLst>
                <a:ext uri="{FF2B5EF4-FFF2-40B4-BE49-F238E27FC236}">
                  <a16:creationId xmlns:a16="http://schemas.microsoft.com/office/drawing/2014/main" id="{66A2D276-7CD3-B54D-85CC-C9AFE5925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4" name="Line 85">
              <a:extLst>
                <a:ext uri="{FF2B5EF4-FFF2-40B4-BE49-F238E27FC236}">
                  <a16:creationId xmlns:a16="http://schemas.microsoft.com/office/drawing/2014/main" id="{B7940039-C371-4E41-BE80-6DFE185615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8728" name="Group 88">
            <a:extLst>
              <a:ext uri="{FF2B5EF4-FFF2-40B4-BE49-F238E27FC236}">
                <a16:creationId xmlns:a16="http://schemas.microsoft.com/office/drawing/2014/main" id="{1AB2CCC5-E724-1E43-BB07-D0BCC8419E1E}"/>
              </a:ext>
            </a:extLst>
          </p:cNvPr>
          <p:cNvGrpSpPr>
            <a:grpSpLocks/>
          </p:cNvGrpSpPr>
          <p:nvPr/>
        </p:nvGrpSpPr>
        <p:grpSpPr bwMode="auto">
          <a:xfrm>
            <a:off x="5924550" y="4003675"/>
            <a:ext cx="1471613" cy="504825"/>
            <a:chOff x="855" y="1710"/>
            <a:chExt cx="927" cy="318"/>
          </a:xfrm>
        </p:grpSpPr>
        <p:sp>
          <p:nvSpPr>
            <p:cNvPr id="46130" name="Line 89">
              <a:extLst>
                <a:ext uri="{FF2B5EF4-FFF2-40B4-BE49-F238E27FC236}">
                  <a16:creationId xmlns:a16="http://schemas.microsoft.com/office/drawing/2014/main" id="{42600939-11EB-354E-9F91-2166B19C6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131" name="Text Box 90">
              <a:extLst>
                <a:ext uri="{FF2B5EF4-FFF2-40B4-BE49-F238E27FC236}">
                  <a16:creationId xmlns:a16="http://schemas.microsoft.com/office/drawing/2014/main" id="{A527E47D-30EB-FE4D-A0C7-BD3722CF8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grpSp>
        <p:nvGrpSpPr>
          <p:cNvPr id="368732" name="Group 92">
            <a:extLst>
              <a:ext uri="{FF2B5EF4-FFF2-40B4-BE49-F238E27FC236}">
                <a16:creationId xmlns:a16="http://schemas.microsoft.com/office/drawing/2014/main" id="{D62EEE4D-D829-FF4C-A488-4E591A281F01}"/>
              </a:ext>
            </a:extLst>
          </p:cNvPr>
          <p:cNvGrpSpPr>
            <a:grpSpLocks/>
          </p:cNvGrpSpPr>
          <p:nvPr/>
        </p:nvGrpSpPr>
        <p:grpSpPr bwMode="auto">
          <a:xfrm>
            <a:off x="4492625" y="3627438"/>
            <a:ext cx="1377950" cy="731837"/>
            <a:chOff x="2802" y="2348"/>
            <a:chExt cx="868" cy="461"/>
          </a:xfrm>
        </p:grpSpPr>
        <p:pic>
          <p:nvPicPr>
            <p:cNvPr id="46128" name="Picture 87" descr="alarm_clock_ringing">
              <a:extLst>
                <a:ext uri="{FF2B5EF4-FFF2-40B4-BE49-F238E27FC236}">
                  <a16:creationId xmlns:a16="http://schemas.microsoft.com/office/drawing/2014/main" id="{C1E87CC1-B3F2-854F-AE2F-CF66D625CE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9" name="Text Box 91">
              <a:extLst>
                <a:ext uri="{FF2B5EF4-FFF2-40B4-BE49-F238E27FC236}">
                  <a16:creationId xmlns:a16="http://schemas.microsoft.com/office/drawing/2014/main" id="{13336E98-9C01-274E-8BE4-54DC789F1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panose="020B0604030504040204" pitchFamily="34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resend pkt1</a:t>
              </a:r>
            </a:p>
          </p:txBody>
        </p:sp>
      </p:grpSp>
      <p:sp>
        <p:nvSpPr>
          <p:cNvPr id="41007" name="Rectangle 95">
            <a:extLst>
              <a:ext uri="{FF2B5EF4-FFF2-40B4-BE49-F238E27FC236}">
                <a16:creationId xmlns:a16="http://schemas.microsoft.com/office/drawing/2014/main" id="{9002AD46-E454-C046-83F4-0F44E5890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7825" y="252413"/>
            <a:ext cx="7097713" cy="619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Stop and Wait with Seq. Nos</a:t>
            </a:r>
          </a:p>
        </p:txBody>
      </p:sp>
      <p:pic>
        <p:nvPicPr>
          <p:cNvPr id="46127" name="Picture 96" descr="underline_base">
            <a:extLst>
              <a:ext uri="{FF2B5EF4-FFF2-40B4-BE49-F238E27FC236}">
                <a16:creationId xmlns:a16="http://schemas.microsoft.com/office/drawing/2014/main" id="{087D960E-0721-8E49-8B84-494343ADC2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892175"/>
            <a:ext cx="6732587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68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6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6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368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6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36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6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8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6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6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6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6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6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6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0" grpId="0"/>
      <p:bldP spid="368651" grpId="0"/>
      <p:bldP spid="368652" grpId="0"/>
      <p:bldP spid="368654" grpId="0"/>
      <p:bldP spid="368655" grpId="0"/>
      <p:bldP spid="368657" grpId="0"/>
      <p:bldP spid="368658" grpId="0"/>
      <p:bldP spid="368689" grpId="0"/>
      <p:bldP spid="368690" grpId="0"/>
      <p:bldP spid="368691" grpId="0"/>
      <p:bldP spid="368693" grpId="0"/>
      <p:bldP spid="368694" grpId="0"/>
      <p:bldP spid="368695" grpId="0"/>
      <p:bldP spid="3686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3">
            <a:extLst>
              <a:ext uri="{FF2B5EF4-FFF2-40B4-BE49-F238E27FC236}">
                <a16:creationId xmlns:a16="http://schemas.microsoft.com/office/drawing/2014/main" id="{194F901A-EE36-DE4A-BC32-0C1E92729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7106" name="Slide Number Placeholder 4">
            <a:extLst>
              <a:ext uri="{FF2B5EF4-FFF2-40B4-BE49-F238E27FC236}">
                <a16:creationId xmlns:a16="http://schemas.microsoft.com/office/drawing/2014/main" id="{D601B9A3-3743-6741-940D-6EE6B7B3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7DB6AFB-DC82-494B-9FD2-3A0B6E421C4E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369670" name="Text Box 6">
            <a:extLst>
              <a:ext uri="{FF2B5EF4-FFF2-40B4-BE49-F238E27FC236}">
                <a16:creationId xmlns:a16="http://schemas.microsoft.com/office/drawing/2014/main" id="{3BAE0D7A-A8A1-B046-BBA3-06B7F6AF2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2713038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9673" name="Text Box 9">
            <a:extLst>
              <a:ext uri="{FF2B5EF4-FFF2-40B4-BE49-F238E27FC236}">
                <a16:creationId xmlns:a16="http://schemas.microsoft.com/office/drawing/2014/main" id="{F5020141-135B-0444-B244-89256D1B0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293846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ack1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5E9D8C8E-246A-7441-86E4-183D20B7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75" y="4129088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(detect duplicate)</a:t>
            </a:r>
          </a:p>
        </p:txBody>
      </p:sp>
      <p:grpSp>
        <p:nvGrpSpPr>
          <p:cNvPr id="369687" name="Group 23">
            <a:extLst>
              <a:ext uri="{FF2B5EF4-FFF2-40B4-BE49-F238E27FC236}">
                <a16:creationId xmlns:a16="http://schemas.microsoft.com/office/drawing/2014/main" id="{81D14327-D701-CD40-8A27-B5DDEFB71D40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2486025"/>
            <a:ext cx="1471612" cy="504825"/>
            <a:chOff x="855" y="1710"/>
            <a:chExt cx="927" cy="318"/>
          </a:xfrm>
        </p:grpSpPr>
        <p:sp>
          <p:nvSpPr>
            <p:cNvPr id="47222" name="Line 24">
              <a:extLst>
                <a:ext uri="{FF2B5EF4-FFF2-40B4-BE49-F238E27FC236}">
                  <a16:creationId xmlns:a16="http://schemas.microsoft.com/office/drawing/2014/main" id="{502571D7-AF70-7C43-8B29-86593A352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23" name="Text Box 25">
              <a:extLst>
                <a:ext uri="{FF2B5EF4-FFF2-40B4-BE49-F238E27FC236}">
                  <a16:creationId xmlns:a16="http://schemas.microsoft.com/office/drawing/2014/main" id="{F4EE3FB0-2C12-824D-BE5C-7E58EDB841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sp>
        <p:nvSpPr>
          <p:cNvPr id="47111" name="Text Box 36">
            <a:extLst>
              <a:ext uri="{FF2B5EF4-FFF2-40B4-BE49-F238E27FC236}">
                <a16:creationId xmlns:a16="http://schemas.microsoft.com/office/drawing/2014/main" id="{FC16D5A7-BC47-B843-8027-E92FD98F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3" y="11049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47112" name="Text Box 37">
            <a:extLst>
              <a:ext uri="{FF2B5EF4-FFF2-40B4-BE49-F238E27FC236}">
                <a16:creationId xmlns:a16="http://schemas.microsoft.com/office/drawing/2014/main" id="{40B1F149-D9E6-C845-92C6-F54926255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550" y="11001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369702" name="Text Box 38">
            <a:extLst>
              <a:ext uri="{FF2B5EF4-FFF2-40B4-BE49-F238E27FC236}">
                <a16:creationId xmlns:a16="http://schemas.microsoft.com/office/drawing/2014/main" id="{1F28394A-0B4B-9346-BA38-9D3A90090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0" y="38608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9703" name="Text Box 39">
            <a:extLst>
              <a:ext uri="{FF2B5EF4-FFF2-40B4-BE49-F238E27FC236}">
                <a16:creationId xmlns:a16="http://schemas.microsoft.com/office/drawing/2014/main" id="{26390275-31DA-CF4D-88D7-B78FC34DC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6075" y="485775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sp>
        <p:nvSpPr>
          <p:cNvPr id="369704" name="Text Box 40">
            <a:extLst>
              <a:ext uri="{FF2B5EF4-FFF2-40B4-BE49-F238E27FC236}">
                <a16:creationId xmlns:a16="http://schemas.microsoft.com/office/drawing/2014/main" id="{C556EE4E-4871-9B42-9C2B-0F945E4FD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900" y="203835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9705" name="Text Box 41">
            <a:extLst>
              <a:ext uri="{FF2B5EF4-FFF2-40B4-BE49-F238E27FC236}">
                <a16:creationId xmlns:a16="http://schemas.microsoft.com/office/drawing/2014/main" id="{6B733552-8AE6-BE4E-80CA-DFF631C9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950" y="428307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ack1</a:t>
            </a:r>
          </a:p>
        </p:txBody>
      </p:sp>
      <p:sp>
        <p:nvSpPr>
          <p:cNvPr id="369706" name="Text Box 42">
            <a:extLst>
              <a:ext uri="{FF2B5EF4-FFF2-40B4-BE49-F238E27FC236}">
                <a16:creationId xmlns:a16="http://schemas.microsoft.com/office/drawing/2014/main" id="{0BF3120F-2665-6B44-9388-3F6E904B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0530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9707" name="Text Box 43">
            <a:extLst>
              <a:ext uri="{FF2B5EF4-FFF2-40B4-BE49-F238E27FC236}">
                <a16:creationId xmlns:a16="http://schemas.microsoft.com/office/drawing/2014/main" id="{6637FE13-D557-B343-9DA2-F91ACB570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287588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ack0</a:t>
            </a:r>
          </a:p>
        </p:txBody>
      </p:sp>
      <p:sp>
        <p:nvSpPr>
          <p:cNvPr id="369708" name="Text Box 44">
            <a:extLst>
              <a:ext uri="{FF2B5EF4-FFF2-40B4-BE49-F238E27FC236}">
                <a16:creationId xmlns:a16="http://schemas.microsoft.com/office/drawing/2014/main" id="{1DA08773-0F49-0043-A86D-3B289E418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465931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9709" name="Text Box 45">
            <a:extLst>
              <a:ext uri="{FF2B5EF4-FFF2-40B4-BE49-F238E27FC236}">
                <a16:creationId xmlns:a16="http://schemas.microsoft.com/office/drawing/2014/main" id="{BBD9F3B1-3631-6E49-9DA3-FCE7D6ED4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506663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pkt1</a:t>
            </a:r>
          </a:p>
        </p:txBody>
      </p:sp>
      <p:sp>
        <p:nvSpPr>
          <p:cNvPr id="369710" name="Text Box 46">
            <a:extLst>
              <a:ext uri="{FF2B5EF4-FFF2-40B4-BE49-F238E27FC236}">
                <a16:creationId xmlns:a16="http://schemas.microsoft.com/office/drawing/2014/main" id="{D8F4C536-CB1C-254C-A098-58A7373B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41960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ack1</a:t>
            </a:r>
          </a:p>
        </p:txBody>
      </p:sp>
      <p:sp>
        <p:nvSpPr>
          <p:cNvPr id="47122" name="Text Box 47">
            <a:extLst>
              <a:ext uri="{FF2B5EF4-FFF2-40B4-BE49-F238E27FC236}">
                <a16:creationId xmlns:a16="http://schemas.microsoft.com/office/drawing/2014/main" id="{6AEB98D1-5DFC-0141-ABAE-4522130F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544638"/>
            <a:ext cx="1174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9712" name="Text Box 48">
            <a:extLst>
              <a:ext uri="{FF2B5EF4-FFF2-40B4-BE49-F238E27FC236}">
                <a16:creationId xmlns:a16="http://schemas.microsoft.com/office/drawing/2014/main" id="{A2DBF5DB-518D-0648-BB2F-40C8B7540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963" y="18272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grpSp>
        <p:nvGrpSpPr>
          <p:cNvPr id="369713" name="Group 49">
            <a:extLst>
              <a:ext uri="{FF2B5EF4-FFF2-40B4-BE49-F238E27FC236}">
                <a16:creationId xmlns:a16="http://schemas.microsoft.com/office/drawing/2014/main" id="{FEFBCFF9-17F2-7C45-8A0E-9E39C416804B}"/>
              </a:ext>
            </a:extLst>
          </p:cNvPr>
          <p:cNvGrpSpPr>
            <a:grpSpLocks/>
          </p:cNvGrpSpPr>
          <p:nvPr/>
        </p:nvGrpSpPr>
        <p:grpSpPr bwMode="auto">
          <a:xfrm>
            <a:off x="1414463" y="1614488"/>
            <a:ext cx="1471612" cy="512762"/>
            <a:chOff x="850" y="1159"/>
            <a:chExt cx="927" cy="323"/>
          </a:xfrm>
        </p:grpSpPr>
        <p:sp>
          <p:nvSpPr>
            <p:cNvPr id="47220" name="Line 50">
              <a:extLst>
                <a:ext uri="{FF2B5EF4-FFF2-40B4-BE49-F238E27FC236}">
                  <a16:creationId xmlns:a16="http://schemas.microsoft.com/office/drawing/2014/main" id="{A2B51C88-D1D6-9146-A60F-34C09FEF9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21" name="Text Box 51">
              <a:extLst>
                <a:ext uri="{FF2B5EF4-FFF2-40B4-BE49-F238E27FC236}">
                  <a16:creationId xmlns:a16="http://schemas.microsoft.com/office/drawing/2014/main" id="{683243A9-5A1B-A84A-B8BD-5058F63E5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9716" name="Group 52">
            <a:extLst>
              <a:ext uri="{FF2B5EF4-FFF2-40B4-BE49-F238E27FC236}">
                <a16:creationId xmlns:a16="http://schemas.microsoft.com/office/drawing/2014/main" id="{5F41AB5B-50B8-3F49-A27A-3ABC197DD61D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4629150"/>
            <a:ext cx="1471612" cy="487363"/>
            <a:chOff x="846" y="2253"/>
            <a:chExt cx="927" cy="307"/>
          </a:xfrm>
        </p:grpSpPr>
        <p:sp>
          <p:nvSpPr>
            <p:cNvPr id="47218" name="Line 53">
              <a:extLst>
                <a:ext uri="{FF2B5EF4-FFF2-40B4-BE49-F238E27FC236}">
                  <a16:creationId xmlns:a16="http://schemas.microsoft.com/office/drawing/2014/main" id="{C473C9C2-4FDF-4442-B74D-06E80C945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335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9" name="Text Box 54">
              <a:extLst>
                <a:ext uri="{FF2B5EF4-FFF2-40B4-BE49-F238E27FC236}">
                  <a16:creationId xmlns:a16="http://schemas.microsoft.com/office/drawing/2014/main" id="{E8E750A7-BCA1-CA43-8727-993F33CC3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7" y="2253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9719" name="Group 55">
            <a:extLst>
              <a:ext uri="{FF2B5EF4-FFF2-40B4-BE49-F238E27FC236}">
                <a16:creationId xmlns:a16="http://schemas.microsoft.com/office/drawing/2014/main" id="{72C2A578-4C1C-564C-9A52-1DA6C63E62BC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4232275"/>
            <a:ext cx="1471612" cy="471488"/>
            <a:chOff x="846" y="2003"/>
            <a:chExt cx="927" cy="297"/>
          </a:xfrm>
        </p:grpSpPr>
        <p:sp>
          <p:nvSpPr>
            <p:cNvPr id="47216" name="Line 56">
              <a:extLst>
                <a:ext uri="{FF2B5EF4-FFF2-40B4-BE49-F238E27FC236}">
                  <a16:creationId xmlns:a16="http://schemas.microsoft.com/office/drawing/2014/main" id="{41A337FF-BA2D-5541-BC7E-1EF3D4E03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2075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7" name="Text Box 57">
              <a:extLst>
                <a:ext uri="{FF2B5EF4-FFF2-40B4-BE49-F238E27FC236}">
                  <a16:creationId xmlns:a16="http://schemas.microsoft.com/office/drawing/2014/main" id="{CFA4D0CA-B309-5B4C-A902-51A3EDA7A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2" y="2003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ack1</a:t>
              </a:r>
            </a:p>
          </p:txBody>
        </p:sp>
      </p:grpSp>
      <p:grpSp>
        <p:nvGrpSpPr>
          <p:cNvPr id="369722" name="Group 58">
            <a:extLst>
              <a:ext uri="{FF2B5EF4-FFF2-40B4-BE49-F238E27FC236}">
                <a16:creationId xmlns:a16="http://schemas.microsoft.com/office/drawing/2014/main" id="{35743C3E-92FC-7547-975F-126BC9325236}"/>
              </a:ext>
            </a:extLst>
          </p:cNvPr>
          <p:cNvGrpSpPr>
            <a:grpSpLocks/>
          </p:cNvGrpSpPr>
          <p:nvPr/>
        </p:nvGrpSpPr>
        <p:grpSpPr bwMode="auto">
          <a:xfrm>
            <a:off x="1400175" y="2114550"/>
            <a:ext cx="1471613" cy="455613"/>
            <a:chOff x="841" y="1474"/>
            <a:chExt cx="927" cy="287"/>
          </a:xfrm>
        </p:grpSpPr>
        <p:sp>
          <p:nvSpPr>
            <p:cNvPr id="47214" name="Line 59">
              <a:extLst>
                <a:ext uri="{FF2B5EF4-FFF2-40B4-BE49-F238E27FC236}">
                  <a16:creationId xmlns:a16="http://schemas.microsoft.com/office/drawing/2014/main" id="{945C1A60-6AD5-CF4F-A37A-EBE165572C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5" name="Text Box 60">
              <a:extLst>
                <a:ext uri="{FF2B5EF4-FFF2-40B4-BE49-F238E27FC236}">
                  <a16:creationId xmlns:a16="http://schemas.microsoft.com/office/drawing/2014/main" id="{E86BA6BC-31AC-0348-8352-040E15463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grpSp>
        <p:nvGrpSpPr>
          <p:cNvPr id="369725" name="Group 61">
            <a:extLst>
              <a:ext uri="{FF2B5EF4-FFF2-40B4-BE49-F238E27FC236}">
                <a16:creationId xmlns:a16="http://schemas.microsoft.com/office/drawing/2014/main" id="{997BC628-633A-254C-B896-C9E8AC9C1EA7}"/>
              </a:ext>
            </a:extLst>
          </p:cNvPr>
          <p:cNvGrpSpPr>
            <a:grpSpLocks/>
          </p:cNvGrpSpPr>
          <p:nvPr/>
        </p:nvGrpSpPr>
        <p:grpSpPr bwMode="auto">
          <a:xfrm>
            <a:off x="1393825" y="5084763"/>
            <a:ext cx="1471613" cy="461962"/>
            <a:chOff x="837" y="2540"/>
            <a:chExt cx="927" cy="291"/>
          </a:xfrm>
        </p:grpSpPr>
        <p:sp>
          <p:nvSpPr>
            <p:cNvPr id="47212" name="Line 62">
              <a:extLst>
                <a:ext uri="{FF2B5EF4-FFF2-40B4-BE49-F238E27FC236}">
                  <a16:creationId xmlns:a16="http://schemas.microsoft.com/office/drawing/2014/main" id="{676DB376-CF95-7A4B-96B3-5F0C81BEC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" y="260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13" name="Text Box 63">
              <a:extLst>
                <a:ext uri="{FF2B5EF4-FFF2-40B4-BE49-F238E27FC236}">
                  <a16:creationId xmlns:a16="http://schemas.microsoft.com/office/drawing/2014/main" id="{A754B8B4-BD2D-9040-AEAE-75F2532738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6" y="2540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sp>
        <p:nvSpPr>
          <p:cNvPr id="47129" name="Text Box 64">
            <a:extLst>
              <a:ext uri="{FF2B5EF4-FFF2-40B4-BE49-F238E27FC236}">
                <a16:creationId xmlns:a16="http://schemas.microsoft.com/office/drawing/2014/main" id="{AD322C4C-C35B-5C4C-8B8B-021D4794A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5797550"/>
            <a:ext cx="139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(c) ACK loss</a:t>
            </a:r>
          </a:p>
        </p:txBody>
      </p:sp>
      <p:grpSp>
        <p:nvGrpSpPr>
          <p:cNvPr id="369745" name="Group 81">
            <a:extLst>
              <a:ext uri="{FF2B5EF4-FFF2-40B4-BE49-F238E27FC236}">
                <a16:creationId xmlns:a16="http://schemas.microsoft.com/office/drawing/2014/main" id="{A4C1EDEB-B82F-DD4D-BFE0-B8BBCBF69D7A}"/>
              </a:ext>
            </a:extLst>
          </p:cNvPr>
          <p:cNvGrpSpPr>
            <a:grpSpLocks/>
          </p:cNvGrpSpPr>
          <p:nvPr/>
        </p:nvGrpSpPr>
        <p:grpSpPr bwMode="auto">
          <a:xfrm>
            <a:off x="1679575" y="2886075"/>
            <a:ext cx="1212850" cy="719138"/>
            <a:chOff x="1324" y="1931"/>
            <a:chExt cx="764" cy="453"/>
          </a:xfrm>
        </p:grpSpPr>
        <p:sp>
          <p:nvSpPr>
            <p:cNvPr id="47208" name="Line 27">
              <a:extLst>
                <a:ext uri="{FF2B5EF4-FFF2-40B4-BE49-F238E27FC236}">
                  <a16:creationId xmlns:a16="http://schemas.microsoft.com/office/drawing/2014/main" id="{5E086E35-8B17-4248-A564-209EA3CACE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4" y="2031"/>
              <a:ext cx="574" cy="132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9" name="Text Box 28">
              <a:extLst>
                <a:ext uri="{FF2B5EF4-FFF2-40B4-BE49-F238E27FC236}">
                  <a16:creationId xmlns:a16="http://schemas.microsoft.com/office/drawing/2014/main" id="{35D15601-BDFC-794F-AE87-743AB04E0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6" y="1931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ack1</a:t>
              </a:r>
            </a:p>
          </p:txBody>
        </p:sp>
        <p:sp>
          <p:nvSpPr>
            <p:cNvPr id="47210" name="Text Box 68">
              <a:extLst>
                <a:ext uri="{FF2B5EF4-FFF2-40B4-BE49-F238E27FC236}">
                  <a16:creationId xmlns:a16="http://schemas.microsoft.com/office/drawing/2014/main" id="{1DFF917D-627E-5C48-937B-CDE2C8ED2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040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47211" name="Text Box 69">
              <a:extLst>
                <a:ext uri="{FF2B5EF4-FFF2-40B4-BE49-F238E27FC236}">
                  <a16:creationId xmlns:a16="http://schemas.microsoft.com/office/drawing/2014/main" id="{7434DCC6-9896-2746-9482-6278A8128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" y="217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FF0000"/>
                  </a:solidFill>
                  <a:latin typeface="Tahoma" panose="020B0604030504040204" pitchFamily="34" charset="0"/>
                </a:rPr>
                <a:t>loss</a:t>
              </a:r>
            </a:p>
          </p:txBody>
        </p:sp>
      </p:grpSp>
      <p:grpSp>
        <p:nvGrpSpPr>
          <p:cNvPr id="369734" name="Group 70">
            <a:extLst>
              <a:ext uri="{FF2B5EF4-FFF2-40B4-BE49-F238E27FC236}">
                <a16:creationId xmlns:a16="http://schemas.microsoft.com/office/drawing/2014/main" id="{2ACABD86-6CA6-C449-93AF-FC74C027562A}"/>
              </a:ext>
            </a:extLst>
          </p:cNvPr>
          <p:cNvGrpSpPr>
            <a:grpSpLocks/>
          </p:cNvGrpSpPr>
          <p:nvPr/>
        </p:nvGrpSpPr>
        <p:grpSpPr bwMode="auto">
          <a:xfrm>
            <a:off x="1303338" y="2792413"/>
            <a:ext cx="122237" cy="1033462"/>
            <a:chOff x="3651" y="1878"/>
            <a:chExt cx="78" cy="963"/>
          </a:xfrm>
        </p:grpSpPr>
        <p:sp>
          <p:nvSpPr>
            <p:cNvPr id="47205" name="Line 71">
              <a:extLst>
                <a:ext uri="{FF2B5EF4-FFF2-40B4-BE49-F238E27FC236}">
                  <a16:creationId xmlns:a16="http://schemas.microsoft.com/office/drawing/2014/main" id="{5FCA2044-D58C-3C42-8D7C-31339901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6" name="Line 72">
              <a:extLst>
                <a:ext uri="{FF2B5EF4-FFF2-40B4-BE49-F238E27FC236}">
                  <a16:creationId xmlns:a16="http://schemas.microsoft.com/office/drawing/2014/main" id="{4EF4B35A-49E2-BD44-995F-DD129C6DE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7" name="Line 73">
              <a:extLst>
                <a:ext uri="{FF2B5EF4-FFF2-40B4-BE49-F238E27FC236}">
                  <a16:creationId xmlns:a16="http://schemas.microsoft.com/office/drawing/2014/main" id="{088C2189-E58A-F94A-90DC-7370C6289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38" name="Group 74">
            <a:extLst>
              <a:ext uri="{FF2B5EF4-FFF2-40B4-BE49-F238E27FC236}">
                <a16:creationId xmlns:a16="http://schemas.microsoft.com/office/drawing/2014/main" id="{A5D2188B-2A9F-B34C-8908-3E040E8E02B0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3781425"/>
            <a:ext cx="1471613" cy="504825"/>
            <a:chOff x="855" y="1710"/>
            <a:chExt cx="927" cy="318"/>
          </a:xfrm>
        </p:grpSpPr>
        <p:sp>
          <p:nvSpPr>
            <p:cNvPr id="47203" name="Line 75">
              <a:extLst>
                <a:ext uri="{FF2B5EF4-FFF2-40B4-BE49-F238E27FC236}">
                  <a16:creationId xmlns:a16="http://schemas.microsoft.com/office/drawing/2014/main" id="{D5A0A044-BE31-A847-99D2-8FD76EB066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4" name="Text Box 76">
              <a:extLst>
                <a:ext uri="{FF2B5EF4-FFF2-40B4-BE49-F238E27FC236}">
                  <a16:creationId xmlns:a16="http://schemas.microsoft.com/office/drawing/2014/main" id="{07A38524-553C-B94F-A454-47DB1C543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grpSp>
        <p:nvGrpSpPr>
          <p:cNvPr id="369741" name="Group 77">
            <a:extLst>
              <a:ext uri="{FF2B5EF4-FFF2-40B4-BE49-F238E27FC236}">
                <a16:creationId xmlns:a16="http://schemas.microsoft.com/office/drawing/2014/main" id="{148F2B1A-FDEF-DF4D-8A7E-7C5EA850E0E4}"/>
              </a:ext>
            </a:extLst>
          </p:cNvPr>
          <p:cNvGrpSpPr>
            <a:grpSpLocks/>
          </p:cNvGrpSpPr>
          <p:nvPr/>
        </p:nvGrpSpPr>
        <p:grpSpPr bwMode="auto">
          <a:xfrm>
            <a:off x="0" y="3405188"/>
            <a:ext cx="1377950" cy="731837"/>
            <a:chOff x="2802" y="2348"/>
            <a:chExt cx="868" cy="461"/>
          </a:xfrm>
        </p:grpSpPr>
        <p:pic>
          <p:nvPicPr>
            <p:cNvPr id="47201" name="Picture 78" descr="alarm_clock_ringing">
              <a:extLst>
                <a:ext uri="{FF2B5EF4-FFF2-40B4-BE49-F238E27FC236}">
                  <a16:creationId xmlns:a16="http://schemas.microsoft.com/office/drawing/2014/main" id="{C50C2F64-535C-2C41-9029-79F4872A8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202" name="Text Box 79">
              <a:extLst>
                <a:ext uri="{FF2B5EF4-FFF2-40B4-BE49-F238E27FC236}">
                  <a16:creationId xmlns:a16="http://schemas.microsoft.com/office/drawing/2014/main" id="{83B0EAAE-0DD0-874A-A0DB-714E31022D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panose="020B0604030504040204" pitchFamily="34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resend pkt1</a:t>
              </a:r>
            </a:p>
          </p:txBody>
        </p:sp>
      </p:grpSp>
      <p:sp>
        <p:nvSpPr>
          <p:cNvPr id="369746" name="Text Box 82">
            <a:extLst>
              <a:ext uri="{FF2B5EF4-FFF2-40B4-BE49-F238E27FC236}">
                <a16:creationId xmlns:a16="http://schemas.microsoft.com/office/drawing/2014/main" id="{16545EB9-5AAD-1749-AEE5-F39802CCB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374900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9747" name="Text Box 83">
            <a:extLst>
              <a:ext uri="{FF2B5EF4-FFF2-40B4-BE49-F238E27FC236}">
                <a16:creationId xmlns:a16="http://schemas.microsoft.com/office/drawing/2014/main" id="{2202D007-ADD8-BE40-B7A9-6A31815C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4600" y="2600325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ack1</a:t>
            </a:r>
          </a:p>
        </p:txBody>
      </p:sp>
      <p:sp>
        <p:nvSpPr>
          <p:cNvPr id="369748" name="Text Box 84">
            <a:extLst>
              <a:ext uri="{FF2B5EF4-FFF2-40B4-BE49-F238E27FC236}">
                <a16:creationId xmlns:a16="http://schemas.microsoft.com/office/drawing/2014/main" id="{BF0EAF67-B8F7-5F40-9418-F20BF367C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3810000"/>
            <a:ext cx="1568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(detect duplicate)</a:t>
            </a:r>
          </a:p>
        </p:txBody>
      </p:sp>
      <p:grpSp>
        <p:nvGrpSpPr>
          <p:cNvPr id="369749" name="Group 85">
            <a:extLst>
              <a:ext uri="{FF2B5EF4-FFF2-40B4-BE49-F238E27FC236}">
                <a16:creationId xmlns:a16="http://schemas.microsoft.com/office/drawing/2014/main" id="{8D3A0101-269A-1749-895A-78E1C21B4210}"/>
              </a:ext>
            </a:extLst>
          </p:cNvPr>
          <p:cNvGrpSpPr>
            <a:grpSpLocks/>
          </p:cNvGrpSpPr>
          <p:nvPr/>
        </p:nvGrpSpPr>
        <p:grpSpPr bwMode="auto">
          <a:xfrm>
            <a:off x="6126163" y="2147888"/>
            <a:ext cx="1471612" cy="504825"/>
            <a:chOff x="855" y="1710"/>
            <a:chExt cx="927" cy="318"/>
          </a:xfrm>
        </p:grpSpPr>
        <p:sp>
          <p:nvSpPr>
            <p:cNvPr id="47199" name="Line 86">
              <a:extLst>
                <a:ext uri="{FF2B5EF4-FFF2-40B4-BE49-F238E27FC236}">
                  <a16:creationId xmlns:a16="http://schemas.microsoft.com/office/drawing/2014/main" id="{43DBFD28-4617-134F-B5C8-7AD74381A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200" name="Text Box 87">
              <a:extLst>
                <a:ext uri="{FF2B5EF4-FFF2-40B4-BE49-F238E27FC236}">
                  <a16:creationId xmlns:a16="http://schemas.microsoft.com/office/drawing/2014/main" id="{49DAC9C7-6506-504C-B28D-4E3909C78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sp>
        <p:nvSpPr>
          <p:cNvPr id="47138" name="Text Box 88">
            <a:extLst>
              <a:ext uri="{FF2B5EF4-FFF2-40B4-BE49-F238E27FC236}">
                <a16:creationId xmlns:a16="http://schemas.microsoft.com/office/drawing/2014/main" id="{E85B87C9-B6C9-2A41-8891-616206C9E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738" y="766763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47139" name="Text Box 89">
            <a:extLst>
              <a:ext uri="{FF2B5EF4-FFF2-40B4-BE49-F238E27FC236}">
                <a16:creationId xmlns:a16="http://schemas.microsoft.com/office/drawing/2014/main" id="{49952010-D5AF-8649-83ED-C6ADA6DDF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762000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369754" name="Text Box 90">
            <a:extLst>
              <a:ext uri="{FF2B5EF4-FFF2-40B4-BE49-F238E27FC236}">
                <a16:creationId xmlns:a16="http://schemas.microsoft.com/office/drawing/2014/main" id="{2544DD72-2973-0B4C-B0D8-2858DF6F5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75" y="35417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pkt1</a:t>
            </a:r>
          </a:p>
        </p:txBody>
      </p:sp>
      <p:sp>
        <p:nvSpPr>
          <p:cNvPr id="369756" name="Text Box 92">
            <a:extLst>
              <a:ext uri="{FF2B5EF4-FFF2-40B4-BE49-F238E27FC236}">
                <a16:creationId xmlns:a16="http://schemas.microsoft.com/office/drawing/2014/main" id="{C0231493-6C56-584B-A91C-0FEF5E4DD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075" y="1700213"/>
            <a:ext cx="1196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ack0</a:t>
            </a:r>
          </a:p>
        </p:txBody>
      </p:sp>
      <p:sp>
        <p:nvSpPr>
          <p:cNvPr id="369759" name="Text Box 95">
            <a:extLst>
              <a:ext uri="{FF2B5EF4-FFF2-40B4-BE49-F238E27FC236}">
                <a16:creationId xmlns:a16="http://schemas.microsoft.com/office/drawing/2014/main" id="{AEAC1804-523C-F645-A72A-223BC4A55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949450"/>
            <a:ext cx="102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ack0</a:t>
            </a:r>
          </a:p>
        </p:txBody>
      </p:sp>
      <p:sp>
        <p:nvSpPr>
          <p:cNvPr id="369761" name="Text Box 97">
            <a:extLst>
              <a:ext uri="{FF2B5EF4-FFF2-40B4-BE49-F238E27FC236}">
                <a16:creationId xmlns:a16="http://schemas.microsoft.com/office/drawing/2014/main" id="{58802E6E-39D2-6045-884A-8E0D2A88E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2168525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pkt1</a:t>
            </a:r>
          </a:p>
        </p:txBody>
      </p:sp>
      <p:sp>
        <p:nvSpPr>
          <p:cNvPr id="47144" name="Text Box 99">
            <a:extLst>
              <a:ext uri="{FF2B5EF4-FFF2-40B4-BE49-F238E27FC236}">
                <a16:creationId xmlns:a16="http://schemas.microsoft.com/office/drawing/2014/main" id="{F5BC5AA1-7335-D945-A9AD-5B7F753AD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3" y="1206500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pkt0</a:t>
            </a:r>
          </a:p>
        </p:txBody>
      </p:sp>
      <p:sp>
        <p:nvSpPr>
          <p:cNvPr id="369764" name="Text Box 100">
            <a:extLst>
              <a:ext uri="{FF2B5EF4-FFF2-40B4-BE49-F238E27FC236}">
                <a16:creationId xmlns:a16="http://schemas.microsoft.com/office/drawing/2014/main" id="{870D548C-283E-9742-BA3F-91C1F3EE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1489075"/>
            <a:ext cx="1000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pkt0</a:t>
            </a:r>
          </a:p>
        </p:txBody>
      </p:sp>
      <p:grpSp>
        <p:nvGrpSpPr>
          <p:cNvPr id="369765" name="Group 101">
            <a:extLst>
              <a:ext uri="{FF2B5EF4-FFF2-40B4-BE49-F238E27FC236}">
                <a16:creationId xmlns:a16="http://schemas.microsoft.com/office/drawing/2014/main" id="{988F8C07-F79C-3F44-88D8-F1B6A72591CF}"/>
              </a:ext>
            </a:extLst>
          </p:cNvPr>
          <p:cNvGrpSpPr>
            <a:grpSpLocks/>
          </p:cNvGrpSpPr>
          <p:nvPr/>
        </p:nvGrpSpPr>
        <p:grpSpPr bwMode="auto">
          <a:xfrm>
            <a:off x="6116638" y="1276350"/>
            <a:ext cx="1471612" cy="512763"/>
            <a:chOff x="850" y="1159"/>
            <a:chExt cx="927" cy="323"/>
          </a:xfrm>
        </p:grpSpPr>
        <p:sp>
          <p:nvSpPr>
            <p:cNvPr id="47197" name="Line 102">
              <a:extLst>
                <a:ext uri="{FF2B5EF4-FFF2-40B4-BE49-F238E27FC236}">
                  <a16:creationId xmlns:a16="http://schemas.microsoft.com/office/drawing/2014/main" id="{146F50F3-68FB-F441-864A-AD9DC4807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" y="1257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98" name="Text Box 103">
              <a:extLst>
                <a:ext uri="{FF2B5EF4-FFF2-40B4-BE49-F238E27FC236}">
                  <a16:creationId xmlns:a16="http://schemas.microsoft.com/office/drawing/2014/main" id="{7416A0DC-074F-564A-8A5A-E4F652A379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" y="1159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pkt0</a:t>
              </a:r>
            </a:p>
          </p:txBody>
        </p:sp>
      </p:grpSp>
      <p:grpSp>
        <p:nvGrpSpPr>
          <p:cNvPr id="369774" name="Group 110">
            <a:extLst>
              <a:ext uri="{FF2B5EF4-FFF2-40B4-BE49-F238E27FC236}">
                <a16:creationId xmlns:a16="http://schemas.microsoft.com/office/drawing/2014/main" id="{2C641F7E-FCD6-9946-A13A-EDB2196E5F71}"/>
              </a:ext>
            </a:extLst>
          </p:cNvPr>
          <p:cNvGrpSpPr>
            <a:grpSpLocks/>
          </p:cNvGrpSpPr>
          <p:nvPr/>
        </p:nvGrpSpPr>
        <p:grpSpPr bwMode="auto">
          <a:xfrm>
            <a:off x="6102350" y="1776413"/>
            <a:ext cx="1471613" cy="455612"/>
            <a:chOff x="841" y="1474"/>
            <a:chExt cx="927" cy="287"/>
          </a:xfrm>
        </p:grpSpPr>
        <p:sp>
          <p:nvSpPr>
            <p:cNvPr id="47195" name="Line 111">
              <a:extLst>
                <a:ext uri="{FF2B5EF4-FFF2-40B4-BE49-F238E27FC236}">
                  <a16:creationId xmlns:a16="http://schemas.microsoft.com/office/drawing/2014/main" id="{20E59B24-C8EC-CC41-81F6-166441A3F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1" y="1536"/>
              <a:ext cx="927" cy="22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96" name="Text Box 112">
              <a:extLst>
                <a:ext uri="{FF2B5EF4-FFF2-40B4-BE49-F238E27FC236}">
                  <a16:creationId xmlns:a16="http://schemas.microsoft.com/office/drawing/2014/main" id="{A2A6A058-3374-5041-8D32-E2D12B44C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9" y="1474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ack0</a:t>
              </a:r>
            </a:p>
          </p:txBody>
        </p:sp>
      </p:grpSp>
      <p:sp>
        <p:nvSpPr>
          <p:cNvPr id="47148" name="Text Box 116">
            <a:extLst>
              <a:ext uri="{FF2B5EF4-FFF2-40B4-BE49-F238E27FC236}">
                <a16:creationId xmlns:a16="http://schemas.microsoft.com/office/drawing/2014/main" id="{F54B8B3F-5542-804A-B945-371CC7187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5764213"/>
            <a:ext cx="386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(d) premature timeout/ delayed ACK</a:t>
            </a:r>
          </a:p>
        </p:txBody>
      </p:sp>
      <p:grpSp>
        <p:nvGrpSpPr>
          <p:cNvPr id="369786" name="Group 122">
            <a:extLst>
              <a:ext uri="{FF2B5EF4-FFF2-40B4-BE49-F238E27FC236}">
                <a16:creationId xmlns:a16="http://schemas.microsoft.com/office/drawing/2014/main" id="{DB907261-BF8D-2F48-B6EF-E8F328069594}"/>
              </a:ext>
            </a:extLst>
          </p:cNvPr>
          <p:cNvGrpSpPr>
            <a:grpSpLocks/>
          </p:cNvGrpSpPr>
          <p:nvPr/>
        </p:nvGrpSpPr>
        <p:grpSpPr bwMode="auto">
          <a:xfrm>
            <a:off x="6005513" y="2454275"/>
            <a:ext cx="122237" cy="1033463"/>
            <a:chOff x="3651" y="1878"/>
            <a:chExt cx="78" cy="963"/>
          </a:xfrm>
        </p:grpSpPr>
        <p:sp>
          <p:nvSpPr>
            <p:cNvPr id="47192" name="Line 123">
              <a:extLst>
                <a:ext uri="{FF2B5EF4-FFF2-40B4-BE49-F238E27FC236}">
                  <a16:creationId xmlns:a16="http://schemas.microsoft.com/office/drawing/2014/main" id="{B80E3371-81E9-0046-90BC-AC0A1AE7E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93" name="Line 124">
              <a:extLst>
                <a:ext uri="{FF2B5EF4-FFF2-40B4-BE49-F238E27FC236}">
                  <a16:creationId xmlns:a16="http://schemas.microsoft.com/office/drawing/2014/main" id="{9700B9F6-36D6-F646-860F-36BA3A24B1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94" name="Line 125">
              <a:extLst>
                <a:ext uri="{FF2B5EF4-FFF2-40B4-BE49-F238E27FC236}">
                  <a16:creationId xmlns:a16="http://schemas.microsoft.com/office/drawing/2014/main" id="{07F382CD-A950-F14B-90B6-BFF3C8B4C2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69790" name="Group 126">
            <a:extLst>
              <a:ext uri="{FF2B5EF4-FFF2-40B4-BE49-F238E27FC236}">
                <a16:creationId xmlns:a16="http://schemas.microsoft.com/office/drawing/2014/main" id="{CE37D21E-47DC-5748-86A2-89F2F8CA19C4}"/>
              </a:ext>
            </a:extLst>
          </p:cNvPr>
          <p:cNvGrpSpPr>
            <a:grpSpLocks/>
          </p:cNvGrpSpPr>
          <p:nvPr/>
        </p:nvGrpSpPr>
        <p:grpSpPr bwMode="auto">
          <a:xfrm>
            <a:off x="6134100" y="3443288"/>
            <a:ext cx="1471613" cy="504825"/>
            <a:chOff x="855" y="1710"/>
            <a:chExt cx="927" cy="318"/>
          </a:xfrm>
        </p:grpSpPr>
        <p:sp>
          <p:nvSpPr>
            <p:cNvPr id="47190" name="Line 127">
              <a:extLst>
                <a:ext uri="{FF2B5EF4-FFF2-40B4-BE49-F238E27FC236}">
                  <a16:creationId xmlns:a16="http://schemas.microsoft.com/office/drawing/2014/main" id="{BEE1246A-33EB-0F47-9EEE-9CCE349FA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5" y="1803"/>
              <a:ext cx="927" cy="225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91" name="Text Box 128">
              <a:extLst>
                <a:ext uri="{FF2B5EF4-FFF2-40B4-BE49-F238E27FC236}">
                  <a16:creationId xmlns:a16="http://schemas.microsoft.com/office/drawing/2014/main" id="{83C81C1C-299E-BA41-A52E-12CD5A94F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4" y="1710"/>
              <a:ext cx="3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0099"/>
                  </a:solidFill>
                  <a:latin typeface="Arial" panose="020B0604020202020204" pitchFamily="34" charset="0"/>
                </a:rPr>
                <a:t>pkt1</a:t>
              </a:r>
            </a:p>
          </p:txBody>
        </p:sp>
      </p:grpSp>
      <p:grpSp>
        <p:nvGrpSpPr>
          <p:cNvPr id="369793" name="Group 129">
            <a:extLst>
              <a:ext uri="{FF2B5EF4-FFF2-40B4-BE49-F238E27FC236}">
                <a16:creationId xmlns:a16="http://schemas.microsoft.com/office/drawing/2014/main" id="{73EA7316-8974-9441-B268-2911FEF1540C}"/>
              </a:ext>
            </a:extLst>
          </p:cNvPr>
          <p:cNvGrpSpPr>
            <a:grpSpLocks/>
          </p:cNvGrpSpPr>
          <p:nvPr/>
        </p:nvGrpSpPr>
        <p:grpSpPr bwMode="auto">
          <a:xfrm>
            <a:off x="4702175" y="3067050"/>
            <a:ext cx="1377950" cy="731838"/>
            <a:chOff x="2802" y="2348"/>
            <a:chExt cx="868" cy="461"/>
          </a:xfrm>
        </p:grpSpPr>
        <p:pic>
          <p:nvPicPr>
            <p:cNvPr id="47188" name="Picture 130" descr="alarm_clock_ringing">
              <a:extLst>
                <a:ext uri="{FF2B5EF4-FFF2-40B4-BE49-F238E27FC236}">
                  <a16:creationId xmlns:a16="http://schemas.microsoft.com/office/drawing/2014/main" id="{3694BE51-BCDD-B343-8B84-92EE2CD440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" y="2348"/>
              <a:ext cx="275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89" name="Text Box 131">
              <a:extLst>
                <a:ext uri="{FF2B5EF4-FFF2-40B4-BE49-F238E27FC236}">
                  <a16:creationId xmlns:a16="http://schemas.microsoft.com/office/drawing/2014/main" id="{C775EBC8-A7D2-4C4D-8B23-2B3585440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" y="2491"/>
              <a:ext cx="86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i="1">
                  <a:solidFill>
                    <a:srgbClr val="FF0000"/>
                  </a:solidFill>
                  <a:latin typeface="Tahoma" panose="020B0604030504040204" pitchFamily="34" charset="0"/>
                </a:rPr>
                <a:t>timeout</a:t>
              </a:r>
            </a:p>
            <a:p>
              <a:pPr algn="r">
                <a:lnSpc>
                  <a:spcPct val="75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resend pkt1</a:t>
              </a:r>
            </a:p>
          </p:txBody>
        </p:sp>
      </p:grpSp>
      <p:grpSp>
        <p:nvGrpSpPr>
          <p:cNvPr id="369797" name="Group 133">
            <a:extLst>
              <a:ext uri="{FF2B5EF4-FFF2-40B4-BE49-F238E27FC236}">
                <a16:creationId xmlns:a16="http://schemas.microsoft.com/office/drawing/2014/main" id="{2EE7FF65-42BC-0C4C-819E-6473364054AA}"/>
              </a:ext>
            </a:extLst>
          </p:cNvPr>
          <p:cNvGrpSpPr>
            <a:grpSpLocks/>
          </p:cNvGrpSpPr>
          <p:nvPr/>
        </p:nvGrpSpPr>
        <p:grpSpPr bwMode="auto">
          <a:xfrm>
            <a:off x="6523038" y="2706688"/>
            <a:ext cx="1071562" cy="752475"/>
            <a:chOff x="4081" y="1705"/>
            <a:chExt cx="703" cy="453"/>
          </a:xfrm>
        </p:grpSpPr>
        <p:sp>
          <p:nvSpPr>
            <p:cNvPr id="47185" name="Line 118">
              <a:extLst>
                <a:ext uri="{FF2B5EF4-FFF2-40B4-BE49-F238E27FC236}">
                  <a16:creationId xmlns:a16="http://schemas.microsoft.com/office/drawing/2014/main" id="{9686DF76-0C65-7E41-B194-21CD5D1EF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3" y="1705"/>
              <a:ext cx="441" cy="32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186" name="Text Box 119">
              <a:extLst>
                <a:ext uri="{FF2B5EF4-FFF2-40B4-BE49-F238E27FC236}">
                  <a16:creationId xmlns:a16="http://schemas.microsoft.com/office/drawing/2014/main" id="{992EE311-5A02-0440-953E-471396024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1" y="1794"/>
              <a:ext cx="43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008000"/>
                  </a:solidFill>
                  <a:latin typeface="Arial" panose="020B0604020202020204" pitchFamily="34" charset="0"/>
                </a:rPr>
                <a:t>ack1</a:t>
              </a:r>
            </a:p>
          </p:txBody>
        </p:sp>
        <p:sp>
          <p:nvSpPr>
            <p:cNvPr id="47187" name="Line 132">
              <a:extLst>
                <a:ext uri="{FF2B5EF4-FFF2-40B4-BE49-F238E27FC236}">
                  <a16:creationId xmlns:a16="http://schemas.microsoft.com/office/drawing/2014/main" id="{B66CE293-8DEF-F542-A4F3-B4C3ED6AD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86" y="2047"/>
              <a:ext cx="146" cy="11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9800" name="Line 136">
            <a:extLst>
              <a:ext uri="{FF2B5EF4-FFF2-40B4-BE49-F238E27FC236}">
                <a16:creationId xmlns:a16="http://schemas.microsoft.com/office/drawing/2014/main" id="{3EF49B0D-7C3B-A642-ADB9-254A988000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4563" y="3251200"/>
            <a:ext cx="909637" cy="7397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69817" name="Group 153">
            <a:extLst>
              <a:ext uri="{FF2B5EF4-FFF2-40B4-BE49-F238E27FC236}">
                <a16:creationId xmlns:a16="http://schemas.microsoft.com/office/drawing/2014/main" id="{71AF6310-DED3-AF48-A998-51A850FDDBD2}"/>
              </a:ext>
            </a:extLst>
          </p:cNvPr>
          <p:cNvGrpSpPr>
            <a:grpSpLocks/>
          </p:cNvGrpSpPr>
          <p:nvPr/>
        </p:nvGrpSpPr>
        <p:grpSpPr bwMode="auto">
          <a:xfrm>
            <a:off x="4892675" y="3738563"/>
            <a:ext cx="4227513" cy="1752600"/>
            <a:chOff x="3082" y="2355"/>
            <a:chExt cx="2663" cy="1104"/>
          </a:xfrm>
        </p:grpSpPr>
        <p:sp>
          <p:nvSpPr>
            <p:cNvPr id="47157" name="Text Box 93">
              <a:extLst>
                <a:ext uri="{FF2B5EF4-FFF2-40B4-BE49-F238E27FC236}">
                  <a16:creationId xmlns:a16="http://schemas.microsoft.com/office/drawing/2014/main" id="{C6A0A04D-5C0A-8C42-8A5E-B3204AF9D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0" y="2491"/>
              <a:ext cx="7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send ack1</a:t>
              </a:r>
            </a:p>
          </p:txBody>
        </p:sp>
        <p:sp>
          <p:nvSpPr>
            <p:cNvPr id="47158" name="Text Box 96">
              <a:extLst>
                <a:ext uri="{FF2B5EF4-FFF2-40B4-BE49-F238E27FC236}">
                  <a16:creationId xmlns:a16="http://schemas.microsoft.com/office/drawing/2014/main" id="{D085DDA1-A826-B04A-A283-7B6B6DC62C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2" y="2842"/>
              <a:ext cx="7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send pkt0</a:t>
              </a:r>
            </a:p>
          </p:txBody>
        </p:sp>
        <p:sp>
          <p:nvSpPr>
            <p:cNvPr id="47159" name="Text Box 98">
              <a:extLst>
                <a:ext uri="{FF2B5EF4-FFF2-40B4-BE49-F238E27FC236}">
                  <a16:creationId xmlns:a16="http://schemas.microsoft.com/office/drawing/2014/main" id="{607DAE3E-DC5B-A441-9B36-33BF43E63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5" y="2703"/>
              <a:ext cx="6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rcv ack1</a:t>
              </a:r>
            </a:p>
          </p:txBody>
        </p:sp>
        <p:grpSp>
          <p:nvGrpSpPr>
            <p:cNvPr id="47160" name="Group 148">
              <a:extLst>
                <a:ext uri="{FF2B5EF4-FFF2-40B4-BE49-F238E27FC236}">
                  <a16:creationId xmlns:a16="http://schemas.microsoft.com/office/drawing/2014/main" id="{5B590681-7AC9-CD4B-811A-D3DB56F9C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3" y="2895"/>
              <a:ext cx="927" cy="247"/>
              <a:chOff x="3849" y="2883"/>
              <a:chExt cx="927" cy="247"/>
            </a:xfrm>
          </p:grpSpPr>
          <p:sp>
            <p:nvSpPr>
              <p:cNvPr id="47183" name="Line 105">
                <a:extLst>
                  <a:ext uri="{FF2B5EF4-FFF2-40B4-BE49-F238E27FC236}">
                    <a16:creationId xmlns:a16="http://schemas.microsoft.com/office/drawing/2014/main" id="{3668E3B3-BBD3-E04C-9A32-1CF07A7D77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9" y="2905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184" name="Text Box 106">
                <a:extLst>
                  <a:ext uri="{FF2B5EF4-FFF2-40B4-BE49-F238E27FC236}">
                    <a16:creationId xmlns:a16="http://schemas.microsoft.com/office/drawing/2014/main" id="{0513318D-7394-2645-B370-D79F158940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4" y="2883"/>
                <a:ext cx="35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99"/>
                    </a:solidFill>
                    <a:latin typeface="Arial" panose="020B0604020202020204" pitchFamily="34" charset="0"/>
                  </a:rPr>
                  <a:t>pkt0</a:t>
                </a:r>
              </a:p>
            </p:txBody>
          </p:sp>
        </p:grpSp>
        <p:grpSp>
          <p:nvGrpSpPr>
            <p:cNvPr id="47161" name="Group 150">
              <a:extLst>
                <a:ext uri="{FF2B5EF4-FFF2-40B4-BE49-F238E27FC236}">
                  <a16:creationId xmlns:a16="http://schemas.microsoft.com/office/drawing/2014/main" id="{73D94AAB-BCA3-1E41-A085-52C4F6A05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" y="2603"/>
              <a:ext cx="927" cy="261"/>
              <a:chOff x="2229" y="3431"/>
              <a:chExt cx="927" cy="261"/>
            </a:xfrm>
          </p:grpSpPr>
          <p:sp>
            <p:nvSpPr>
              <p:cNvPr id="47181" name="Line 108">
                <a:extLst>
                  <a:ext uri="{FF2B5EF4-FFF2-40B4-BE49-F238E27FC236}">
                    <a16:creationId xmlns:a16="http://schemas.microsoft.com/office/drawing/2014/main" id="{22AB482B-D79D-E14F-BC7D-FE6F17150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29" y="346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182" name="Text Box 109">
                <a:extLst>
                  <a:ext uri="{FF2B5EF4-FFF2-40B4-BE49-F238E27FC236}">
                    <a16:creationId xmlns:a16="http://schemas.microsoft.com/office/drawing/2014/main" id="{ED7C7FAB-A5FC-F84F-98C3-8E4D196A7A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3431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8000"/>
                    </a:solidFill>
                    <a:latin typeface="Arial" panose="020B0604020202020204" pitchFamily="34" charset="0"/>
                  </a:rPr>
                  <a:t>ack1</a:t>
                </a:r>
              </a:p>
            </p:txBody>
          </p:sp>
        </p:grpSp>
        <p:grpSp>
          <p:nvGrpSpPr>
            <p:cNvPr id="47162" name="Group 113">
              <a:extLst>
                <a:ext uri="{FF2B5EF4-FFF2-40B4-BE49-F238E27FC236}">
                  <a16:creationId xmlns:a16="http://schemas.microsoft.com/office/drawing/2014/main" id="{4F1D0F73-6E7E-8B4E-B761-A1EC30D4D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3110"/>
              <a:ext cx="927" cy="291"/>
              <a:chOff x="837" y="2540"/>
              <a:chExt cx="927" cy="291"/>
            </a:xfrm>
          </p:grpSpPr>
          <p:sp>
            <p:nvSpPr>
              <p:cNvPr id="47179" name="Line 114">
                <a:extLst>
                  <a:ext uri="{FF2B5EF4-FFF2-40B4-BE49-F238E27FC236}">
                    <a16:creationId xmlns:a16="http://schemas.microsoft.com/office/drawing/2014/main" id="{C6EA82DE-9371-844D-B57A-AD5ED53860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7" y="2606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180" name="Text Box 115">
                <a:extLst>
                  <a:ext uri="{FF2B5EF4-FFF2-40B4-BE49-F238E27FC236}">
                    <a16:creationId xmlns:a16="http://schemas.microsoft.com/office/drawing/2014/main" id="{73384300-8BC9-1641-B6B3-16690730CD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6" y="2540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8000"/>
                    </a:solidFill>
                    <a:latin typeface="Arial" panose="020B0604020202020204" pitchFamily="34" charset="0"/>
                  </a:rPr>
                  <a:t>ack0</a:t>
                </a:r>
              </a:p>
            </p:txBody>
          </p:sp>
        </p:grpSp>
        <p:grpSp>
          <p:nvGrpSpPr>
            <p:cNvPr id="47163" name="Group 137">
              <a:extLst>
                <a:ext uri="{FF2B5EF4-FFF2-40B4-BE49-F238E27FC236}">
                  <a16:creationId xmlns:a16="http://schemas.microsoft.com/office/drawing/2014/main" id="{BFC3FFE0-C140-A541-9C2F-256E494A7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1" y="2355"/>
              <a:ext cx="740" cy="375"/>
              <a:chOff x="2839" y="3285"/>
              <a:chExt cx="740" cy="375"/>
            </a:xfrm>
          </p:grpSpPr>
          <p:sp>
            <p:nvSpPr>
              <p:cNvPr id="47177" name="Text Box 134">
                <a:extLst>
                  <a:ext uri="{FF2B5EF4-FFF2-40B4-BE49-F238E27FC236}">
                    <a16:creationId xmlns:a16="http://schemas.microsoft.com/office/drawing/2014/main" id="{89153E15-645D-2D45-ADF6-61E0963D5F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9" y="3429"/>
                <a:ext cx="7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send pkt0</a:t>
                </a:r>
              </a:p>
            </p:txBody>
          </p:sp>
          <p:sp>
            <p:nvSpPr>
              <p:cNvPr id="47178" name="Text Box 135">
                <a:extLst>
                  <a:ext uri="{FF2B5EF4-FFF2-40B4-BE49-F238E27FC236}">
                    <a16:creationId xmlns:a16="http://schemas.microsoft.com/office/drawing/2014/main" id="{710FC772-0F2F-EC4A-B16F-7FA1401937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6" y="3285"/>
                <a:ext cx="6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rcv ack1</a:t>
                </a:r>
              </a:p>
            </p:txBody>
          </p:sp>
        </p:grpSp>
        <p:grpSp>
          <p:nvGrpSpPr>
            <p:cNvPr id="47164" name="Group 138">
              <a:extLst>
                <a:ext uri="{FF2B5EF4-FFF2-40B4-BE49-F238E27FC236}">
                  <a16:creationId xmlns:a16="http://schemas.microsoft.com/office/drawing/2014/main" id="{CD497510-070E-4F48-8C0C-EC89F8C8BC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7" y="2418"/>
              <a:ext cx="975" cy="359"/>
              <a:chOff x="850" y="1159"/>
              <a:chExt cx="927" cy="323"/>
            </a:xfrm>
          </p:grpSpPr>
          <p:sp>
            <p:nvSpPr>
              <p:cNvPr id="47175" name="Line 139">
                <a:extLst>
                  <a:ext uri="{FF2B5EF4-FFF2-40B4-BE49-F238E27FC236}">
                    <a16:creationId xmlns:a16="http://schemas.microsoft.com/office/drawing/2014/main" id="{7A9F6E4B-A8D7-0D4A-8ED6-11460B10C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0" y="1257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00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176" name="Text Box 140">
                <a:extLst>
                  <a:ext uri="{FF2B5EF4-FFF2-40B4-BE49-F238E27FC236}">
                    <a16:creationId xmlns:a16="http://schemas.microsoft.com/office/drawing/2014/main" id="{807239AF-2E92-6348-BE83-BAB0275622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9" y="1159"/>
                <a:ext cx="340" cy="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0099"/>
                    </a:solidFill>
                    <a:latin typeface="Arial" panose="020B0604020202020204" pitchFamily="34" charset="0"/>
                  </a:rPr>
                  <a:t>pkt0</a:t>
                </a:r>
              </a:p>
            </p:txBody>
          </p:sp>
        </p:grpSp>
        <p:grpSp>
          <p:nvGrpSpPr>
            <p:cNvPr id="47165" name="Group 142">
              <a:extLst>
                <a:ext uri="{FF2B5EF4-FFF2-40B4-BE49-F238E27FC236}">
                  <a16:creationId xmlns:a16="http://schemas.microsoft.com/office/drawing/2014/main" id="{5CF1575E-D8E4-A440-A0C9-0E972010A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2661"/>
              <a:ext cx="754" cy="354"/>
              <a:chOff x="4776" y="2967"/>
              <a:chExt cx="754" cy="354"/>
            </a:xfrm>
          </p:grpSpPr>
          <p:sp>
            <p:nvSpPr>
              <p:cNvPr id="47173" name="Text Box 143">
                <a:extLst>
                  <a:ext uri="{FF2B5EF4-FFF2-40B4-BE49-F238E27FC236}">
                    <a16:creationId xmlns:a16="http://schemas.microsoft.com/office/drawing/2014/main" id="{72980E7B-643B-304E-8DF1-2B820542D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rcv pkt0</a:t>
                </a:r>
              </a:p>
            </p:txBody>
          </p:sp>
          <p:sp>
            <p:nvSpPr>
              <p:cNvPr id="47174" name="Text Box 144">
                <a:extLst>
                  <a:ext uri="{FF2B5EF4-FFF2-40B4-BE49-F238E27FC236}">
                    <a16:creationId xmlns:a16="http://schemas.microsoft.com/office/drawing/2014/main" id="{C49FF842-A64C-BE4E-9E86-567AD535A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76" y="3090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send ack0</a:t>
                </a:r>
              </a:p>
            </p:txBody>
          </p:sp>
        </p:grpSp>
        <p:grpSp>
          <p:nvGrpSpPr>
            <p:cNvPr id="47166" name="Group 149">
              <a:extLst>
                <a:ext uri="{FF2B5EF4-FFF2-40B4-BE49-F238E27FC236}">
                  <a16:creationId xmlns:a16="http://schemas.microsoft.com/office/drawing/2014/main" id="{6FF15FDA-DE94-5F49-A132-078DC9F064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0" y="2756"/>
              <a:ext cx="927" cy="309"/>
              <a:chOff x="3792" y="2738"/>
              <a:chExt cx="927" cy="309"/>
            </a:xfrm>
          </p:grpSpPr>
          <p:sp>
            <p:nvSpPr>
              <p:cNvPr id="47171" name="Line 146">
                <a:extLst>
                  <a:ext uri="{FF2B5EF4-FFF2-40B4-BE49-F238E27FC236}">
                    <a16:creationId xmlns:a16="http://schemas.microsoft.com/office/drawing/2014/main" id="{13299722-8DC0-6E42-859B-373AA5432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92" y="2822"/>
                <a:ext cx="927" cy="22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172" name="Text Box 147">
                <a:extLst>
                  <a:ext uri="{FF2B5EF4-FFF2-40B4-BE49-F238E27FC236}">
                    <a16:creationId xmlns:a16="http://schemas.microsoft.com/office/drawing/2014/main" id="{B71F14BB-B982-CA44-8B2A-0794E62D53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9" y="2738"/>
                <a:ext cx="3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008000"/>
                    </a:solidFill>
                    <a:latin typeface="Arial" panose="020B0604020202020204" pitchFamily="34" charset="0"/>
                  </a:rPr>
                  <a:t>ack0</a:t>
                </a:r>
              </a:p>
            </p:txBody>
          </p:sp>
        </p:grpSp>
        <p:grpSp>
          <p:nvGrpSpPr>
            <p:cNvPr id="47167" name="Group 152">
              <a:extLst>
                <a:ext uri="{FF2B5EF4-FFF2-40B4-BE49-F238E27FC236}">
                  <a16:creationId xmlns:a16="http://schemas.microsoft.com/office/drawing/2014/main" id="{2CBC3959-5B07-1549-9316-9F03E8964D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" y="2967"/>
              <a:ext cx="988" cy="492"/>
              <a:chOff x="4757" y="2967"/>
              <a:chExt cx="988" cy="492"/>
            </a:xfrm>
          </p:grpSpPr>
          <p:sp>
            <p:nvSpPr>
              <p:cNvPr id="47168" name="Text Box 91">
                <a:extLst>
                  <a:ext uri="{FF2B5EF4-FFF2-40B4-BE49-F238E27FC236}">
                    <a16:creationId xmlns:a16="http://schemas.microsoft.com/office/drawing/2014/main" id="{2F2C2727-436C-2540-A017-582C711D5D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0" y="2967"/>
                <a:ext cx="6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rcv pkt0</a:t>
                </a:r>
              </a:p>
            </p:txBody>
          </p:sp>
          <p:sp>
            <p:nvSpPr>
              <p:cNvPr id="47169" name="Text Box 94">
                <a:extLst>
                  <a:ext uri="{FF2B5EF4-FFF2-40B4-BE49-F238E27FC236}">
                    <a16:creationId xmlns:a16="http://schemas.microsoft.com/office/drawing/2014/main" id="{2081FB45-5B37-034A-989B-C4D9350E28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82" y="3228"/>
                <a:ext cx="75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Tahoma" panose="020B0604030504040204" pitchFamily="34" charset="0"/>
                  </a:rPr>
                  <a:t>send ack0</a:t>
                </a:r>
              </a:p>
            </p:txBody>
          </p:sp>
          <p:sp>
            <p:nvSpPr>
              <p:cNvPr id="47170" name="Text Box 151">
                <a:extLst>
                  <a:ext uri="{FF2B5EF4-FFF2-40B4-BE49-F238E27FC236}">
                    <a16:creationId xmlns:a16="http://schemas.microsoft.com/office/drawing/2014/main" id="{97E7FBB3-0557-F546-860E-C69CA91F8A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7" y="3128"/>
                <a:ext cx="9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ahoma" panose="020B0604030504040204" pitchFamily="34" charset="0"/>
                  </a:rPr>
                  <a:t>(detect duplicate)</a:t>
                </a:r>
              </a:p>
            </p:txBody>
          </p:sp>
        </p:grpSp>
      </p:grpSp>
      <p:sp>
        <p:nvSpPr>
          <p:cNvPr id="123" name="Rectangle 95">
            <a:extLst>
              <a:ext uri="{FF2B5EF4-FFF2-40B4-BE49-F238E27FC236}">
                <a16:creationId xmlns:a16="http://schemas.microsoft.com/office/drawing/2014/main" id="{D0BB6D6C-6579-4D47-8C99-BE6B2391F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175" y="92075"/>
            <a:ext cx="7099300" cy="6191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Stop and Wait with Seq. Nos</a:t>
            </a:r>
          </a:p>
        </p:txBody>
      </p:sp>
      <p:pic>
        <p:nvPicPr>
          <p:cNvPr id="47156" name="Picture 96" descr="underline_base">
            <a:extLst>
              <a:ext uri="{FF2B5EF4-FFF2-40B4-BE49-F238E27FC236}">
                <a16:creationId xmlns:a16="http://schemas.microsoft.com/office/drawing/2014/main" id="{0B58F1D9-73A9-684A-8A5F-36E4FF50F1D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731838"/>
            <a:ext cx="673100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9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36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6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6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6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6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69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6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36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36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6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6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6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1000"/>
                                        <p:tgtEl>
                                          <p:spTgt spid="36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3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6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36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369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36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36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3" grpId="0"/>
      <p:bldP spid="369678" grpId="0"/>
      <p:bldP spid="369703" grpId="0"/>
      <p:bldP spid="369704" grpId="0"/>
      <p:bldP spid="369705" grpId="0"/>
      <p:bldP spid="369707" grpId="0"/>
      <p:bldP spid="369708" grpId="0"/>
      <p:bldP spid="369709" grpId="0"/>
      <p:bldP spid="369710" grpId="0"/>
      <p:bldP spid="369747" grpId="0"/>
      <p:bldP spid="369748" grpId="0"/>
      <p:bldP spid="369756" grpId="0"/>
      <p:bldP spid="369759" grpId="0"/>
      <p:bldP spid="3697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>
            <a:extLst>
              <a:ext uri="{FF2B5EF4-FFF2-40B4-BE49-F238E27FC236}">
                <a16:creationId xmlns:a16="http://schemas.microsoft.com/office/drawing/2014/main" id="{1B7863CB-7DAD-4B4E-9BE2-4C5D7AD2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54E0BE20-EDC5-5D41-8442-D6E0355D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C49496ED-3FFD-DE49-A5F5-06256042EEB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48131" name="Picture 32" descr="underline_base">
            <a:extLst>
              <a:ext uri="{FF2B5EF4-FFF2-40B4-BE49-F238E27FC236}">
                <a16:creationId xmlns:a16="http://schemas.microsoft.com/office/drawing/2014/main" id="{87B90761-6171-0B42-B983-E61799703D0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769938"/>
            <a:ext cx="5761037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>
            <a:extLst>
              <a:ext uri="{FF2B5EF4-FFF2-40B4-BE49-F238E27FC236}">
                <a16:creationId xmlns:a16="http://schemas.microsoft.com/office/drawing/2014/main" id="{F228DAD5-945A-9841-AEE2-ADC6FBA66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63525"/>
            <a:ext cx="7772400" cy="46831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Stop-and-wait performance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8BA4062B-F499-3340-9038-92475C5E8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1376363"/>
            <a:ext cx="3232150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first packet bit transmitted, t = 0</a:t>
            </a:r>
          </a:p>
        </p:txBody>
      </p:sp>
      <p:sp>
        <p:nvSpPr>
          <p:cNvPr id="48134" name="Text Box 19">
            <a:extLst>
              <a:ext uri="{FF2B5EF4-FFF2-40B4-BE49-F238E27FC236}">
                <a16:creationId xmlns:a16="http://schemas.microsoft.com/office/drawing/2014/main" id="{93F5F270-5E71-CF42-88F1-3377A22B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590675"/>
            <a:ext cx="3465513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last packet bit transmitted, </a:t>
            </a:r>
            <a:r>
              <a:rPr lang="en-US" altLang="en-US" sz="1600">
                <a:solidFill>
                  <a:srgbClr val="CC0000"/>
                </a:solidFill>
                <a:latin typeface="Arial" panose="020B0604020202020204" pitchFamily="34" charset="0"/>
              </a:rPr>
              <a:t>t = L / R</a:t>
            </a:r>
            <a:endParaRPr lang="en-US" altLang="en-US" sz="16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8135" name="Group 1">
            <a:extLst>
              <a:ext uri="{FF2B5EF4-FFF2-40B4-BE49-F238E27FC236}">
                <a16:creationId xmlns:a16="http://schemas.microsoft.com/office/drawing/2014/main" id="{2AF3A1EA-ED63-DF40-AC60-48AC44447FB7}"/>
              </a:ext>
            </a:extLst>
          </p:cNvPr>
          <p:cNvGrpSpPr>
            <a:grpSpLocks/>
          </p:cNvGrpSpPr>
          <p:nvPr/>
        </p:nvGrpSpPr>
        <p:grpSpPr bwMode="auto">
          <a:xfrm>
            <a:off x="863600" y="960438"/>
            <a:ext cx="8137525" cy="3248025"/>
            <a:chOff x="825500" y="1446213"/>
            <a:chExt cx="8137525" cy="3249612"/>
          </a:xfrm>
        </p:grpSpPr>
        <p:sp>
          <p:nvSpPr>
            <p:cNvPr id="48138" name="Line 3">
              <a:extLst>
                <a:ext uri="{FF2B5EF4-FFF2-40B4-BE49-F238E27FC236}">
                  <a16:creationId xmlns:a16="http://schemas.microsoft.com/office/drawing/2014/main" id="{68B92183-A017-074D-B317-D3231FFACC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7588" y="2001838"/>
              <a:ext cx="2227262" cy="922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39" name="Line 5">
              <a:extLst>
                <a:ext uri="{FF2B5EF4-FFF2-40B4-BE49-F238E27FC236}">
                  <a16:creationId xmlns:a16="http://schemas.microsoft.com/office/drawing/2014/main" id="{E2C791EF-1051-2C4B-8914-9CD7F0D97F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6475" y="1782763"/>
              <a:ext cx="23813" cy="29130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6">
              <a:extLst>
                <a:ext uri="{FF2B5EF4-FFF2-40B4-BE49-F238E27FC236}">
                  <a16:creationId xmlns:a16="http://schemas.microsoft.com/office/drawing/2014/main" id="{D0ABC11C-1368-5D49-B6EF-DAF1C39F8E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3738" y="1795463"/>
              <a:ext cx="22225" cy="28908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Text Box 7">
              <a:extLst>
                <a:ext uri="{FF2B5EF4-FFF2-40B4-BE49-F238E27FC236}">
                  <a16:creationId xmlns:a16="http://schemas.microsoft.com/office/drawing/2014/main" id="{8C582886-EA1F-7F43-A369-206F2C59A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7838" y="1446213"/>
              <a:ext cx="885825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sender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8142" name="Text Box 8">
              <a:extLst>
                <a:ext uri="{FF2B5EF4-FFF2-40B4-BE49-F238E27FC236}">
                  <a16:creationId xmlns:a16="http://schemas.microsoft.com/office/drawing/2014/main" id="{AACBA88A-C9B1-3749-A02E-5FC31448B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888" y="1446213"/>
              <a:ext cx="946150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receiver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8143" name="Line 9">
              <a:extLst>
                <a:ext uri="{FF2B5EF4-FFF2-40B4-BE49-F238E27FC236}">
                  <a16:creationId xmlns:a16="http://schemas.microsoft.com/office/drawing/2014/main" id="{2D8D13D8-21AC-884B-B910-57443D0873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0288" y="1997075"/>
              <a:ext cx="2190750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0">
              <a:extLst>
                <a:ext uri="{FF2B5EF4-FFF2-40B4-BE49-F238E27FC236}">
                  <a16:creationId xmlns:a16="http://schemas.microsoft.com/office/drawing/2014/main" id="{5AA8B910-87BC-CD44-83EF-97182E9BA6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5050" y="4108450"/>
              <a:ext cx="219233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5" name="Line 11">
              <a:extLst>
                <a:ext uri="{FF2B5EF4-FFF2-40B4-BE49-F238E27FC236}">
                  <a16:creationId xmlns:a16="http://schemas.microsoft.com/office/drawing/2014/main" id="{B5122722-557B-6840-B8F1-730F40042A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5050" y="3165475"/>
              <a:ext cx="2209800" cy="922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6" name="Freeform 12">
              <a:extLst>
                <a:ext uri="{FF2B5EF4-FFF2-40B4-BE49-F238E27FC236}">
                  <a16:creationId xmlns:a16="http://schemas.microsoft.com/office/drawing/2014/main" id="{4E3BE927-1B12-1B4D-B047-AA6D4A4C8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1995488"/>
              <a:ext cx="2232025" cy="1155700"/>
            </a:xfrm>
            <a:custGeom>
              <a:avLst/>
              <a:gdLst>
                <a:gd name="T0" fmla="*/ 0 w 2902"/>
                <a:gd name="T1" fmla="*/ 0 h 1185"/>
                <a:gd name="T2" fmla="*/ 2147483646 w 2902"/>
                <a:gd name="T3" fmla="*/ 2147483646 h 1185"/>
                <a:gd name="T4" fmla="*/ 2147483646 w 2902"/>
                <a:gd name="T5" fmla="*/ 2147483646 h 1185"/>
                <a:gd name="T6" fmla="*/ 0 w 2902"/>
                <a:gd name="T7" fmla="*/ 2147483646 h 1185"/>
                <a:gd name="T8" fmla="*/ 0 w 2902"/>
                <a:gd name="T9" fmla="*/ 0 h 11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2" h="1185">
                  <a:moveTo>
                    <a:pt x="0" y="0"/>
                  </a:moveTo>
                  <a:lnTo>
                    <a:pt x="2895" y="937"/>
                  </a:lnTo>
                  <a:lnTo>
                    <a:pt x="2902" y="1185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3">
              <a:extLst>
                <a:ext uri="{FF2B5EF4-FFF2-40B4-BE49-F238E27FC236}">
                  <a16:creationId xmlns:a16="http://schemas.microsoft.com/office/drawing/2014/main" id="{EB058612-F5CE-CF4E-8388-FF02E9C6C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363" y="199548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14">
              <a:extLst>
                <a:ext uri="{FF2B5EF4-FFF2-40B4-BE49-F238E27FC236}">
                  <a16:creationId xmlns:a16="http://schemas.microsoft.com/office/drawing/2014/main" id="{9BACF8A7-06B9-814E-AE6E-4E94BDBF12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08363" y="2236788"/>
              <a:ext cx="13176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15">
              <a:extLst>
                <a:ext uri="{FF2B5EF4-FFF2-40B4-BE49-F238E27FC236}">
                  <a16:creationId xmlns:a16="http://schemas.microsoft.com/office/drawing/2014/main" id="{D7A9B3AE-95F3-EF44-820D-05E7372D0C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19475" y="4095750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0" name="Text Box 16">
              <a:extLst>
                <a:ext uri="{FF2B5EF4-FFF2-40B4-BE49-F238E27FC236}">
                  <a16:creationId xmlns:a16="http://schemas.microsoft.com/office/drawing/2014/main" id="{0AE53D5D-6356-0D4D-A5E7-3C27BF08FE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55900" y="2968625"/>
              <a:ext cx="8477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Arial" panose="020B0604020202020204" pitchFamily="34" charset="0"/>
                </a:rPr>
                <a:t>RTT</a:t>
              </a:r>
              <a:r>
                <a:rPr lang="en-US" altLang="en-US" sz="1000">
                  <a:latin typeface="Arial" panose="020B0604020202020204" pitchFamily="34" charset="0"/>
                </a:rPr>
                <a:t> 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8151" name="Line 17">
              <a:extLst>
                <a:ext uri="{FF2B5EF4-FFF2-40B4-BE49-F238E27FC236}">
                  <a16:creationId xmlns:a16="http://schemas.microsoft.com/office/drawing/2014/main" id="{570AF2E4-E2C7-B247-8042-252B61496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3288" y="3276600"/>
              <a:ext cx="11112" cy="811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2" name="Line 18">
              <a:extLst>
                <a:ext uri="{FF2B5EF4-FFF2-40B4-BE49-F238E27FC236}">
                  <a16:creationId xmlns:a16="http://schemas.microsoft.com/office/drawing/2014/main" id="{5EFF5874-4DEA-4D4A-B0EF-1F0A7EF92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8050" y="2259013"/>
              <a:ext cx="3175" cy="768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3" name="Line 20">
              <a:extLst>
                <a:ext uri="{FF2B5EF4-FFF2-40B4-BE49-F238E27FC236}">
                  <a16:creationId xmlns:a16="http://schemas.microsoft.com/office/drawing/2014/main" id="{F7248F65-BECA-8C48-A182-7451FBAF67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61038" y="2909888"/>
              <a:ext cx="1333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Text Box 21">
              <a:extLst>
                <a:ext uri="{FF2B5EF4-FFF2-40B4-BE49-F238E27FC236}">
                  <a16:creationId xmlns:a16="http://schemas.microsoft.com/office/drawing/2014/main" id="{3FA9D85C-CCBD-E844-9C2D-F263B148A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0" y="2733675"/>
              <a:ext cx="24257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first packet bit arrives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8155" name="Line 22">
              <a:extLst>
                <a:ext uri="{FF2B5EF4-FFF2-40B4-BE49-F238E27FC236}">
                  <a16:creationId xmlns:a16="http://schemas.microsoft.com/office/drawing/2014/main" id="{06FC636D-AB0D-6745-8C22-CBD7F0B8D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4850" y="3159125"/>
              <a:ext cx="127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Text Box 23">
              <a:extLst>
                <a:ext uri="{FF2B5EF4-FFF2-40B4-BE49-F238E27FC236}">
                  <a16:creationId xmlns:a16="http://schemas.microsoft.com/office/drawing/2014/main" id="{0735B707-3AE7-0C49-A3A5-4326D90C4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0" y="2986088"/>
              <a:ext cx="3114675" cy="569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last packet bit arrives, send ACK</a:t>
              </a:r>
              <a:endParaRPr lang="en-US" alt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8157" name="Text Box 24">
              <a:extLst>
                <a:ext uri="{FF2B5EF4-FFF2-40B4-BE49-F238E27FC236}">
                  <a16:creationId xmlns:a16="http://schemas.microsoft.com/office/drawing/2014/main" id="{60213C2A-AFD6-834C-8EE5-4349C0AAF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500" y="3768725"/>
              <a:ext cx="2686050" cy="63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ACK arrives, send next 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packet, </a:t>
              </a:r>
              <a:r>
                <a:rPr lang="en-US" altLang="en-US" sz="1600">
                  <a:solidFill>
                    <a:srgbClr val="CC0000"/>
                  </a:solidFill>
                  <a:latin typeface="Arial" panose="020B0604020202020204" pitchFamily="34" charset="0"/>
                </a:rPr>
                <a:t>t = RTT + L / R</a:t>
              </a:r>
              <a:endParaRPr lang="en-US" altLang="en-US" sz="1600">
                <a:solidFill>
                  <a:srgbClr val="CC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8" name="Freeform 25">
              <a:extLst>
                <a:ext uri="{FF2B5EF4-FFF2-40B4-BE49-F238E27FC236}">
                  <a16:creationId xmlns:a16="http://schemas.microsoft.com/office/drawing/2014/main" id="{A5C9010D-AD72-E147-B4C1-31829CAA9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288" y="4103688"/>
              <a:ext cx="1419225" cy="577850"/>
            </a:xfrm>
            <a:custGeom>
              <a:avLst/>
              <a:gdLst>
                <a:gd name="T0" fmla="*/ 0 w 1845"/>
                <a:gd name="T1" fmla="*/ 0 h 592"/>
                <a:gd name="T2" fmla="*/ 2147483646 w 1845"/>
                <a:gd name="T3" fmla="*/ 2147483646 h 592"/>
                <a:gd name="T4" fmla="*/ 2147483646 w 1845"/>
                <a:gd name="T5" fmla="*/ 2147483646 h 592"/>
                <a:gd name="T6" fmla="*/ 0 w 1845"/>
                <a:gd name="T7" fmla="*/ 2147483646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59" name="Group 26">
              <a:extLst>
                <a:ext uri="{FF2B5EF4-FFF2-40B4-BE49-F238E27FC236}">
                  <a16:creationId xmlns:a16="http://schemas.microsoft.com/office/drawing/2014/main" id="{212230A8-9BDE-6F4A-A0ED-0D2DA00ABD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938" y="4095750"/>
              <a:ext cx="1281112" cy="534988"/>
              <a:chOff x="12315" y="13225"/>
              <a:chExt cx="2775" cy="913"/>
            </a:xfrm>
          </p:grpSpPr>
          <p:sp>
            <p:nvSpPr>
              <p:cNvPr id="48162" name="Line 27">
                <a:extLst>
                  <a:ext uri="{FF2B5EF4-FFF2-40B4-BE49-F238E27FC236}">
                    <a16:creationId xmlns:a16="http://schemas.microsoft.com/office/drawing/2014/main" id="{9BC10B5A-B297-5240-B7F1-55E0041BD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3" name="Line 28">
                <a:extLst>
                  <a:ext uri="{FF2B5EF4-FFF2-40B4-BE49-F238E27FC236}">
                    <a16:creationId xmlns:a16="http://schemas.microsoft.com/office/drawing/2014/main" id="{753CD785-C9D8-A94F-84FC-23B00D348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0" name="Line 29">
              <a:extLst>
                <a:ext uri="{FF2B5EF4-FFF2-40B4-BE49-F238E27FC236}">
                  <a16:creationId xmlns:a16="http://schemas.microsoft.com/office/drawing/2014/main" id="{D44E7909-8704-C64E-8C71-A8B70F683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3938" y="4337050"/>
              <a:ext cx="317500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1" name="Line 30">
              <a:extLst>
                <a:ext uri="{FF2B5EF4-FFF2-40B4-BE49-F238E27FC236}">
                  <a16:creationId xmlns:a16="http://schemas.microsoft.com/office/drawing/2014/main" id="{9840A991-9933-9446-AE2C-1165745468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7788" y="4460875"/>
              <a:ext cx="541337" cy="234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Rectangle 7">
            <a:extLst>
              <a:ext uri="{FF2B5EF4-FFF2-40B4-BE49-F238E27FC236}">
                <a16:creationId xmlns:a16="http://schemas.microsoft.com/office/drawing/2014/main" id="{3693FCB4-4CFC-944D-9D3A-5391E52D6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" y="4378325"/>
            <a:ext cx="6748463" cy="118268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92100" indent="-2921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8975" indent="-231775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60325" indent="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altLang="en-US" sz="2400" dirty="0">
                <a:latin typeface="Gill Sans MT" panose="020B0502020104020203" pitchFamily="34" charset="77"/>
              </a:rPr>
              <a:t>- if RTT=30 </a:t>
            </a:r>
            <a:r>
              <a:rPr lang="en-US" altLang="en-US" sz="2400" dirty="0" err="1">
                <a:latin typeface="Gill Sans MT" panose="020B0502020104020203" pitchFamily="34" charset="77"/>
              </a:rPr>
              <a:t>msec</a:t>
            </a:r>
            <a:r>
              <a:rPr lang="en-US" altLang="en-US" sz="2400" dirty="0">
                <a:latin typeface="Gill Sans MT" panose="020B0502020104020203" pitchFamily="34" charset="77"/>
              </a:rPr>
              <a:t>, one 8kbit packet every 30 </a:t>
            </a:r>
            <a:r>
              <a:rPr lang="en-US" altLang="en-US" sz="2400" dirty="0" err="1">
                <a:latin typeface="Gill Sans MT" panose="020B0502020104020203" pitchFamily="34" charset="77"/>
              </a:rPr>
              <a:t>msec</a:t>
            </a:r>
            <a:r>
              <a:rPr lang="en-US" altLang="en-US" sz="2400" dirty="0">
                <a:latin typeface="Gill Sans MT" panose="020B0502020104020203" pitchFamily="34" charset="77"/>
              </a:rPr>
              <a:t> </a:t>
            </a:r>
          </a:p>
          <a:p>
            <a:pPr marL="60325" indent="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altLang="en-US" sz="2400" dirty="0">
                <a:latin typeface="Gill Sans MT" panose="020B0502020104020203" pitchFamily="34" charset="77"/>
                <a:sym typeface="Wingdings" pitchFamily="2" charset="2"/>
              </a:rPr>
              <a:t> ~270</a:t>
            </a:r>
            <a:r>
              <a:rPr lang="en-US" altLang="en-US" sz="2400" dirty="0">
                <a:latin typeface="Gill Sans MT" panose="020B0502020104020203" pitchFamily="34" charset="77"/>
              </a:rPr>
              <a:t>kbits/sec throughput over 1 Gbps link</a:t>
            </a:r>
          </a:p>
          <a:p>
            <a:pPr marL="0" indent="0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altLang="en-US" sz="2400" dirty="0">
                <a:latin typeface="Gill Sans MT" panose="020B0502020104020203" pitchFamily="34" charset="77"/>
              </a:rPr>
              <a:t>- network protocol limits use of physical resources!</a:t>
            </a:r>
          </a:p>
        </p:txBody>
      </p:sp>
      <p:graphicFrame>
        <p:nvGraphicFramePr>
          <p:cNvPr id="48137" name="Object 35">
            <a:extLst>
              <a:ext uri="{FF2B5EF4-FFF2-40B4-BE49-F238E27FC236}">
                <a16:creationId xmlns:a16="http://schemas.microsoft.com/office/drawing/2014/main" id="{AD7CBEB2-14AD-0C46-A8F3-8CAC07F44A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2325" y="5589588"/>
          <a:ext cx="67468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5" name="Picture" r:id="rId4" imgW="2578100" imgH="355600" progId="Word.Picture.8">
                  <p:embed/>
                </p:oleObj>
              </mc:Choice>
              <mc:Fallback>
                <p:oleObj name="Picture" r:id="rId4" imgW="2578100" imgH="35560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5589588"/>
                        <a:ext cx="674687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5">
            <a:extLst>
              <a:ext uri="{FF2B5EF4-FFF2-40B4-BE49-F238E27FC236}">
                <a16:creationId xmlns:a16="http://schemas.microsoft.com/office/drawing/2014/main" id="{0D721299-154C-3340-817D-3D55B4ED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49154" name="Slide Number Placeholder 6">
            <a:extLst>
              <a:ext uri="{FF2B5EF4-FFF2-40B4-BE49-F238E27FC236}">
                <a16:creationId xmlns:a16="http://schemas.microsoft.com/office/drawing/2014/main" id="{C4A3AB35-78F5-0E4B-8962-E50AE81D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852B6FBB-6598-F44E-B389-68934110292E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49155" name="Picture 6" descr="underline_base">
            <a:extLst>
              <a:ext uri="{FF2B5EF4-FFF2-40B4-BE49-F238E27FC236}">
                <a16:creationId xmlns:a16="http://schemas.microsoft.com/office/drawing/2014/main" id="{5DBA08C9-9472-F146-A93F-753CE30CCAB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032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>
            <a:extLst>
              <a:ext uri="{FF2B5EF4-FFF2-40B4-BE49-F238E27FC236}">
                <a16:creationId xmlns:a16="http://schemas.microsoft.com/office/drawing/2014/main" id="{C04DFB0C-E440-D042-A7A4-819F64E68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1008063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Pipelined protocols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49157" name="Rectangle 3">
            <a:extLst>
              <a:ext uri="{FF2B5EF4-FFF2-40B4-BE49-F238E27FC236}">
                <a16:creationId xmlns:a16="http://schemas.microsoft.com/office/drawing/2014/main" id="{EACC58A3-2B78-8E43-B44B-5AB2745CE2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04925"/>
            <a:ext cx="75914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rgbClr val="CC0000"/>
                </a:solidFill>
              </a:rPr>
              <a:t>pipelining:</a:t>
            </a:r>
            <a:r>
              <a:rPr lang="en-US" altLang="en-US"/>
              <a:t> sender allows multiple, </a:t>
            </a:r>
            <a:r>
              <a:rPr lang="ja-JP" altLang="en-US"/>
              <a:t>“</a:t>
            </a:r>
            <a:r>
              <a:rPr lang="en-US" altLang="ja-JP"/>
              <a:t>in-flight</a:t>
            </a:r>
            <a:r>
              <a:rPr lang="ja-JP" altLang="en-US"/>
              <a:t>”</a:t>
            </a:r>
            <a:r>
              <a:rPr lang="en-US" altLang="ja-JP"/>
              <a:t>, yet-to-be-acknowledged pkts</a:t>
            </a:r>
          </a:p>
          <a:p>
            <a:pPr lvl="1"/>
            <a:r>
              <a:rPr lang="en-US" altLang="en-US"/>
              <a:t>range of sequence numbers must be increased</a:t>
            </a:r>
          </a:p>
          <a:p>
            <a:pPr lvl="1"/>
            <a:r>
              <a:rPr lang="en-US" altLang="en-US"/>
              <a:t>buffering at sender and/or receiver</a:t>
            </a:r>
          </a:p>
        </p:txBody>
      </p:sp>
      <p:sp>
        <p:nvSpPr>
          <p:cNvPr id="45063" name="Rectangle 4">
            <a:extLst>
              <a:ext uri="{FF2B5EF4-FFF2-40B4-BE49-F238E27FC236}">
                <a16:creationId xmlns:a16="http://schemas.microsoft.com/office/drawing/2014/main" id="{ED86E138-C83A-3A44-B8DD-021DFF38C8C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5419725"/>
            <a:ext cx="8286750" cy="10763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two generic forms of pipelined protocols: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go-Back-N, selective repeat</a:t>
            </a:r>
          </a:p>
        </p:txBody>
      </p:sp>
      <p:pic>
        <p:nvPicPr>
          <p:cNvPr id="49159" name="Picture 5" descr="rdt_pipelined1">
            <a:extLst>
              <a:ext uri="{FF2B5EF4-FFF2-40B4-BE49-F238E27FC236}">
                <a16:creationId xmlns:a16="http://schemas.microsoft.com/office/drawing/2014/main" id="{941AD4D3-D0C9-6C42-A169-1E61195F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46400"/>
            <a:ext cx="6105525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160" name="Group 44">
            <a:extLst>
              <a:ext uri="{FF2B5EF4-FFF2-40B4-BE49-F238E27FC236}">
                <a16:creationId xmlns:a16="http://schemas.microsoft.com/office/drawing/2014/main" id="{8DA104ED-B95D-7342-A5C7-BEC78C07DBCF}"/>
              </a:ext>
            </a:extLst>
          </p:cNvPr>
          <p:cNvGrpSpPr>
            <a:grpSpLocks/>
          </p:cNvGrpSpPr>
          <p:nvPr/>
        </p:nvGrpSpPr>
        <p:grpSpPr bwMode="auto">
          <a:xfrm>
            <a:off x="1398588" y="3624263"/>
            <a:ext cx="469900" cy="465137"/>
            <a:chOff x="881" y="2283"/>
            <a:chExt cx="296" cy="293"/>
          </a:xfrm>
        </p:grpSpPr>
        <p:sp>
          <p:nvSpPr>
            <p:cNvPr id="49233" name="Rectangle 43">
              <a:extLst>
                <a:ext uri="{FF2B5EF4-FFF2-40B4-BE49-F238E27FC236}">
                  <a16:creationId xmlns:a16="http://schemas.microsoft.com/office/drawing/2014/main" id="{B842C58A-8953-0F44-ADB7-F0B3A7C65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234" name="Group 36">
              <a:extLst>
                <a:ext uri="{FF2B5EF4-FFF2-40B4-BE49-F238E27FC236}">
                  <a16:creationId xmlns:a16="http://schemas.microsoft.com/office/drawing/2014/main" id="{39901B2C-BA83-844A-9E08-B6759025DE5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49235" name="Picture 37" descr="desktop_computer_stylized_medium">
                <a:extLst>
                  <a:ext uri="{FF2B5EF4-FFF2-40B4-BE49-F238E27FC236}">
                    <a16:creationId xmlns:a16="http://schemas.microsoft.com/office/drawing/2014/main" id="{47190302-4305-5142-A3D6-ACAD59394A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6" name="Freeform 38">
                <a:extLst>
                  <a:ext uri="{FF2B5EF4-FFF2-40B4-BE49-F238E27FC236}">
                    <a16:creationId xmlns:a16="http://schemas.microsoft.com/office/drawing/2014/main" id="{3D96ADF4-ACA2-4544-A30C-3D05FF143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49161" name="Freeform 48">
            <a:extLst>
              <a:ext uri="{FF2B5EF4-FFF2-40B4-BE49-F238E27FC236}">
                <a16:creationId xmlns:a16="http://schemas.microsoft.com/office/drawing/2014/main" id="{8A7F0B64-8ED9-9A4A-877B-720BC6C2CCC6}"/>
              </a:ext>
            </a:extLst>
          </p:cNvPr>
          <p:cNvSpPr>
            <a:spLocks/>
          </p:cNvSpPr>
          <p:nvPr/>
        </p:nvSpPr>
        <p:spPr bwMode="auto">
          <a:xfrm>
            <a:off x="7339013" y="3636963"/>
            <a:ext cx="185737" cy="431800"/>
          </a:xfrm>
          <a:custGeom>
            <a:avLst/>
            <a:gdLst>
              <a:gd name="T0" fmla="*/ 2147483646 w 117"/>
              <a:gd name="T1" fmla="*/ 2147483646 h 272"/>
              <a:gd name="T2" fmla="*/ 2147483646 w 117"/>
              <a:gd name="T3" fmla="*/ 2147483646 h 272"/>
              <a:gd name="T4" fmla="*/ 2147483646 w 117"/>
              <a:gd name="T5" fmla="*/ 2147483646 h 272"/>
              <a:gd name="T6" fmla="*/ 0 w 117"/>
              <a:gd name="T7" fmla="*/ 2147483646 h 272"/>
              <a:gd name="T8" fmla="*/ 2147483646 w 117"/>
              <a:gd name="T9" fmla="*/ 2147483646 h 272"/>
              <a:gd name="T10" fmla="*/ 2147483646 w 117"/>
              <a:gd name="T11" fmla="*/ 2147483646 h 272"/>
              <a:gd name="T12" fmla="*/ 2147483646 w 117"/>
              <a:gd name="T13" fmla="*/ 0 h 272"/>
              <a:gd name="T14" fmla="*/ 2147483646 w 117"/>
              <a:gd name="T15" fmla="*/ 2147483646 h 2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7" h="272">
                <a:moveTo>
                  <a:pt x="6" y="6"/>
                </a:moveTo>
                <a:lnTo>
                  <a:pt x="3" y="77"/>
                </a:lnTo>
                <a:lnTo>
                  <a:pt x="59" y="120"/>
                </a:lnTo>
                <a:lnTo>
                  <a:pt x="0" y="146"/>
                </a:lnTo>
                <a:lnTo>
                  <a:pt x="3" y="270"/>
                </a:lnTo>
                <a:lnTo>
                  <a:pt x="117" y="272"/>
                </a:lnTo>
                <a:lnTo>
                  <a:pt x="114" y="0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49162" name="Group 50">
            <a:extLst>
              <a:ext uri="{FF2B5EF4-FFF2-40B4-BE49-F238E27FC236}">
                <a16:creationId xmlns:a16="http://schemas.microsoft.com/office/drawing/2014/main" id="{8964DB85-88C6-CA45-B689-319C6C24F174}"/>
              </a:ext>
            </a:extLst>
          </p:cNvPr>
          <p:cNvGrpSpPr>
            <a:grpSpLocks/>
          </p:cNvGrpSpPr>
          <p:nvPr/>
        </p:nvGrpSpPr>
        <p:grpSpPr bwMode="auto">
          <a:xfrm>
            <a:off x="4510088" y="3641725"/>
            <a:ext cx="469900" cy="465138"/>
            <a:chOff x="881" y="2283"/>
            <a:chExt cx="296" cy="293"/>
          </a:xfrm>
        </p:grpSpPr>
        <p:sp>
          <p:nvSpPr>
            <p:cNvPr id="49229" name="Rectangle 51">
              <a:extLst>
                <a:ext uri="{FF2B5EF4-FFF2-40B4-BE49-F238E27FC236}">
                  <a16:creationId xmlns:a16="http://schemas.microsoft.com/office/drawing/2014/main" id="{70AC5613-B51A-7440-AB05-11C401880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2283"/>
              <a:ext cx="122" cy="2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230" name="Group 52">
              <a:extLst>
                <a:ext uri="{FF2B5EF4-FFF2-40B4-BE49-F238E27FC236}">
                  <a16:creationId xmlns:a16="http://schemas.microsoft.com/office/drawing/2014/main" id="{79667BDB-D735-3B45-9CE5-BC0004A55BC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1" y="2283"/>
              <a:ext cx="296" cy="293"/>
              <a:chOff x="2839" y="3501"/>
              <a:chExt cx="755" cy="803"/>
            </a:xfrm>
          </p:grpSpPr>
          <p:pic>
            <p:nvPicPr>
              <p:cNvPr id="49231" name="Picture 53" descr="desktop_computer_stylized_medium">
                <a:extLst>
                  <a:ext uri="{FF2B5EF4-FFF2-40B4-BE49-F238E27FC236}">
                    <a16:creationId xmlns:a16="http://schemas.microsoft.com/office/drawing/2014/main" id="{9B17CEE8-6631-5F4B-A4D6-DE855EB66C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232" name="Freeform 54">
                <a:extLst>
                  <a:ext uri="{FF2B5EF4-FFF2-40B4-BE49-F238E27FC236}">
                    <a16:creationId xmlns:a16="http://schemas.microsoft.com/office/drawing/2014/main" id="{AB4DBA34-1F04-CC44-9B53-2B108CE32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49163" name="Group 55">
            <a:extLst>
              <a:ext uri="{FF2B5EF4-FFF2-40B4-BE49-F238E27FC236}">
                <a16:creationId xmlns:a16="http://schemas.microsoft.com/office/drawing/2014/main" id="{591DF06F-0588-6E41-B8A7-85BFA427DB4B}"/>
              </a:ext>
            </a:extLst>
          </p:cNvPr>
          <p:cNvGrpSpPr>
            <a:grpSpLocks/>
          </p:cNvGrpSpPr>
          <p:nvPr/>
        </p:nvGrpSpPr>
        <p:grpSpPr bwMode="auto">
          <a:xfrm>
            <a:off x="4321175" y="3508375"/>
            <a:ext cx="223838" cy="501650"/>
            <a:chOff x="4140" y="429"/>
            <a:chExt cx="1425" cy="2396"/>
          </a:xfrm>
        </p:grpSpPr>
        <p:sp>
          <p:nvSpPr>
            <p:cNvPr id="49197" name="Freeform 56">
              <a:extLst>
                <a:ext uri="{FF2B5EF4-FFF2-40B4-BE49-F238E27FC236}">
                  <a16:creationId xmlns:a16="http://schemas.microsoft.com/office/drawing/2014/main" id="{AF269933-4400-6246-ADD6-642B489E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8 w 354"/>
                <a:gd name="T3" fmla="*/ 16 h 2742"/>
                <a:gd name="T4" fmla="*/ 8 w 354"/>
                <a:gd name="T5" fmla="*/ 119 h 2742"/>
                <a:gd name="T6" fmla="*/ 0 w 354"/>
                <a:gd name="T7" fmla="*/ 124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Rectangle 57">
              <a:extLst>
                <a:ext uri="{FF2B5EF4-FFF2-40B4-BE49-F238E27FC236}">
                  <a16:creationId xmlns:a16="http://schemas.microsoft.com/office/drawing/2014/main" id="{8BF14FDF-0EEB-A942-AD8E-2EF7C5BB1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99" name="Freeform 58">
              <a:extLst>
                <a:ext uri="{FF2B5EF4-FFF2-40B4-BE49-F238E27FC236}">
                  <a16:creationId xmlns:a16="http://schemas.microsoft.com/office/drawing/2014/main" id="{BAE7DDBE-E4E9-8647-A7C5-C715E4FC4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 w 211"/>
                <a:gd name="T3" fmla="*/ 11 h 2537"/>
                <a:gd name="T4" fmla="*/ 2 w 211"/>
                <a:gd name="T5" fmla="*/ 11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0" name="Freeform 59">
              <a:extLst>
                <a:ext uri="{FF2B5EF4-FFF2-40B4-BE49-F238E27FC236}">
                  <a16:creationId xmlns:a16="http://schemas.microsoft.com/office/drawing/2014/main" id="{B35F9119-5EF3-9742-8931-D6767D34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7 h 226"/>
                <a:gd name="T4" fmla="*/ 7 w 328"/>
                <a:gd name="T5" fmla="*/ 11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01" name="Rectangle 60">
              <a:extLst>
                <a:ext uri="{FF2B5EF4-FFF2-40B4-BE49-F238E27FC236}">
                  <a16:creationId xmlns:a16="http://schemas.microsoft.com/office/drawing/2014/main" id="{1C38FF2C-63C9-6547-9064-09BE947CE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202" name="Group 61">
              <a:extLst>
                <a:ext uri="{FF2B5EF4-FFF2-40B4-BE49-F238E27FC236}">
                  <a16:creationId xmlns:a16="http://schemas.microsoft.com/office/drawing/2014/main" id="{D11190E1-3A64-A448-AA12-8DF35805A9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227" name="AutoShape 62">
                <a:extLst>
                  <a:ext uri="{FF2B5EF4-FFF2-40B4-BE49-F238E27FC236}">
                    <a16:creationId xmlns:a16="http://schemas.microsoft.com/office/drawing/2014/main" id="{067CB2D5-D202-C746-9BD3-4191FD014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228" name="AutoShape 63">
                <a:extLst>
                  <a:ext uri="{FF2B5EF4-FFF2-40B4-BE49-F238E27FC236}">
                    <a16:creationId xmlns:a16="http://schemas.microsoft.com/office/drawing/2014/main" id="{ACCC5A04-4773-CF4C-88F2-E2BE200F7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203" name="Rectangle 64">
              <a:extLst>
                <a:ext uri="{FF2B5EF4-FFF2-40B4-BE49-F238E27FC236}">
                  <a16:creationId xmlns:a16="http://schemas.microsoft.com/office/drawing/2014/main" id="{81942EC7-6F90-2C4F-AC19-9B49EE60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204" name="Group 65">
              <a:extLst>
                <a:ext uri="{FF2B5EF4-FFF2-40B4-BE49-F238E27FC236}">
                  <a16:creationId xmlns:a16="http://schemas.microsoft.com/office/drawing/2014/main" id="{AFBE2F7A-4BC9-EA48-966F-4FAF38696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225" name="AutoShape 66">
                <a:extLst>
                  <a:ext uri="{FF2B5EF4-FFF2-40B4-BE49-F238E27FC236}">
                    <a16:creationId xmlns:a16="http://schemas.microsoft.com/office/drawing/2014/main" id="{09915704-989A-0845-A75A-C02DAF2E0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226" name="AutoShape 67">
                <a:extLst>
                  <a:ext uri="{FF2B5EF4-FFF2-40B4-BE49-F238E27FC236}">
                    <a16:creationId xmlns:a16="http://schemas.microsoft.com/office/drawing/2014/main" id="{594299CB-7089-7647-8090-A1410B61C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205" name="Rectangle 68">
              <a:extLst>
                <a:ext uri="{FF2B5EF4-FFF2-40B4-BE49-F238E27FC236}">
                  <a16:creationId xmlns:a16="http://schemas.microsoft.com/office/drawing/2014/main" id="{BE713FB8-38EB-184D-88DC-DAD535889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06" name="Rectangle 69">
              <a:extLst>
                <a:ext uri="{FF2B5EF4-FFF2-40B4-BE49-F238E27FC236}">
                  <a16:creationId xmlns:a16="http://schemas.microsoft.com/office/drawing/2014/main" id="{8611F05F-66FC-A647-9503-C4DA13E46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207" name="Group 70">
              <a:extLst>
                <a:ext uri="{FF2B5EF4-FFF2-40B4-BE49-F238E27FC236}">
                  <a16:creationId xmlns:a16="http://schemas.microsoft.com/office/drawing/2014/main" id="{503CC268-BD8C-4642-A9D9-870F83CC40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223" name="AutoShape 71">
                <a:extLst>
                  <a:ext uri="{FF2B5EF4-FFF2-40B4-BE49-F238E27FC236}">
                    <a16:creationId xmlns:a16="http://schemas.microsoft.com/office/drawing/2014/main" id="{0F49D3D7-2A22-B340-BAED-91430E628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224" name="AutoShape 72">
                <a:extLst>
                  <a:ext uri="{FF2B5EF4-FFF2-40B4-BE49-F238E27FC236}">
                    <a16:creationId xmlns:a16="http://schemas.microsoft.com/office/drawing/2014/main" id="{4970B96E-D3F3-6B4F-BDC1-719B3934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208" name="Freeform 73">
              <a:extLst>
                <a:ext uri="{FF2B5EF4-FFF2-40B4-BE49-F238E27FC236}">
                  <a16:creationId xmlns:a16="http://schemas.microsoft.com/office/drawing/2014/main" id="{7C6642CB-44B2-DC4B-8140-759C9F6C2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6 h 226"/>
                <a:gd name="T4" fmla="*/ 7 w 328"/>
                <a:gd name="T5" fmla="*/ 10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209" name="Group 74">
              <a:extLst>
                <a:ext uri="{FF2B5EF4-FFF2-40B4-BE49-F238E27FC236}">
                  <a16:creationId xmlns:a16="http://schemas.microsoft.com/office/drawing/2014/main" id="{9774D18C-50B3-9145-9D32-D06E8ACBE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21" name="AutoShape 75">
                <a:extLst>
                  <a:ext uri="{FF2B5EF4-FFF2-40B4-BE49-F238E27FC236}">
                    <a16:creationId xmlns:a16="http://schemas.microsoft.com/office/drawing/2014/main" id="{F471824B-6A36-704B-8DEB-39A106F98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222" name="AutoShape 76">
                <a:extLst>
                  <a:ext uri="{FF2B5EF4-FFF2-40B4-BE49-F238E27FC236}">
                    <a16:creationId xmlns:a16="http://schemas.microsoft.com/office/drawing/2014/main" id="{053659F5-3070-BA4A-8C61-24CA40E094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210" name="Rectangle 77">
              <a:extLst>
                <a:ext uri="{FF2B5EF4-FFF2-40B4-BE49-F238E27FC236}">
                  <a16:creationId xmlns:a16="http://schemas.microsoft.com/office/drawing/2014/main" id="{FE87F41C-2BD3-1140-A2D8-BF4CDEF35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11" name="Freeform 78">
              <a:extLst>
                <a:ext uri="{FF2B5EF4-FFF2-40B4-BE49-F238E27FC236}">
                  <a16:creationId xmlns:a16="http://schemas.microsoft.com/office/drawing/2014/main" id="{40D824C4-C217-EA42-B864-45F9F2399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 w 296"/>
                <a:gd name="T3" fmla="*/ 6 h 256"/>
                <a:gd name="T4" fmla="*/ 7 w 296"/>
                <a:gd name="T5" fmla="*/ 11 h 256"/>
                <a:gd name="T6" fmla="*/ 0 w 296"/>
                <a:gd name="T7" fmla="*/ 4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2" name="Freeform 79">
              <a:extLst>
                <a:ext uri="{FF2B5EF4-FFF2-40B4-BE49-F238E27FC236}">
                  <a16:creationId xmlns:a16="http://schemas.microsoft.com/office/drawing/2014/main" id="{3F5D2177-34CA-CB40-8F8F-A70EDB63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7 w 304"/>
                <a:gd name="T3" fmla="*/ 8 h 288"/>
                <a:gd name="T4" fmla="*/ 6 w 304"/>
                <a:gd name="T5" fmla="*/ 13 h 288"/>
                <a:gd name="T6" fmla="*/ 2 w 304"/>
                <a:gd name="T7" fmla="*/ 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3" name="Oval 80">
              <a:extLst>
                <a:ext uri="{FF2B5EF4-FFF2-40B4-BE49-F238E27FC236}">
                  <a16:creationId xmlns:a16="http://schemas.microsoft.com/office/drawing/2014/main" id="{E144C890-7E1D-0645-BB81-3706418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14" name="Freeform 81">
              <a:extLst>
                <a:ext uri="{FF2B5EF4-FFF2-40B4-BE49-F238E27FC236}">
                  <a16:creationId xmlns:a16="http://schemas.microsoft.com/office/drawing/2014/main" id="{AD427D15-DD52-A348-8AEA-E75D95BF9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 h 240"/>
                <a:gd name="T2" fmla="*/ 2 w 306"/>
                <a:gd name="T3" fmla="*/ 11 h 240"/>
                <a:gd name="T4" fmla="*/ 7 w 306"/>
                <a:gd name="T5" fmla="*/ 6 h 240"/>
                <a:gd name="T6" fmla="*/ 7 w 306"/>
                <a:gd name="T7" fmla="*/ 0 h 240"/>
                <a:gd name="T8" fmla="*/ 0 w 306"/>
                <a:gd name="T9" fmla="*/ 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15" name="AutoShape 82">
              <a:extLst>
                <a:ext uri="{FF2B5EF4-FFF2-40B4-BE49-F238E27FC236}">
                  <a16:creationId xmlns:a16="http://schemas.microsoft.com/office/drawing/2014/main" id="{BC6A600E-5871-8A48-AA3F-586387486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16" name="AutoShape 83">
              <a:extLst>
                <a:ext uri="{FF2B5EF4-FFF2-40B4-BE49-F238E27FC236}">
                  <a16:creationId xmlns:a16="http://schemas.microsoft.com/office/drawing/2014/main" id="{7C1F3185-C42E-444F-B01B-80CA1E91F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17" name="Oval 84">
              <a:extLst>
                <a:ext uri="{FF2B5EF4-FFF2-40B4-BE49-F238E27FC236}">
                  <a16:creationId xmlns:a16="http://schemas.microsoft.com/office/drawing/2014/main" id="{7F395D17-E8D4-3740-9560-0A351A90B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18" name="Oval 85">
              <a:extLst>
                <a:ext uri="{FF2B5EF4-FFF2-40B4-BE49-F238E27FC236}">
                  <a16:creationId xmlns:a16="http://schemas.microsoft.com/office/drawing/2014/main" id="{9F239270-F22A-8948-8B18-B8D71380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19" name="Oval 86">
              <a:extLst>
                <a:ext uri="{FF2B5EF4-FFF2-40B4-BE49-F238E27FC236}">
                  <a16:creationId xmlns:a16="http://schemas.microsoft.com/office/drawing/2014/main" id="{C716090F-7B12-F649-8F64-B56CC7BB9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220" name="Rectangle 87">
              <a:extLst>
                <a:ext uri="{FF2B5EF4-FFF2-40B4-BE49-F238E27FC236}">
                  <a16:creationId xmlns:a16="http://schemas.microsoft.com/office/drawing/2014/main" id="{22BD5867-66BF-044D-9490-C3DF1935D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grpSp>
        <p:nvGrpSpPr>
          <p:cNvPr id="49164" name="Group 88">
            <a:extLst>
              <a:ext uri="{FF2B5EF4-FFF2-40B4-BE49-F238E27FC236}">
                <a16:creationId xmlns:a16="http://schemas.microsoft.com/office/drawing/2014/main" id="{B6D164D0-D646-5A4A-8913-5BDBEA39AF3E}"/>
              </a:ext>
            </a:extLst>
          </p:cNvPr>
          <p:cNvGrpSpPr>
            <a:grpSpLocks/>
          </p:cNvGrpSpPr>
          <p:nvPr/>
        </p:nvGrpSpPr>
        <p:grpSpPr bwMode="auto">
          <a:xfrm>
            <a:off x="7385050" y="3503613"/>
            <a:ext cx="223838" cy="501650"/>
            <a:chOff x="4140" y="429"/>
            <a:chExt cx="1425" cy="2396"/>
          </a:xfrm>
        </p:grpSpPr>
        <p:sp>
          <p:nvSpPr>
            <p:cNvPr id="49165" name="Freeform 89">
              <a:extLst>
                <a:ext uri="{FF2B5EF4-FFF2-40B4-BE49-F238E27FC236}">
                  <a16:creationId xmlns:a16="http://schemas.microsoft.com/office/drawing/2014/main" id="{629B1624-D147-8A4B-8C37-08CF52DE1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8 w 354"/>
                <a:gd name="T3" fmla="*/ 16 h 2742"/>
                <a:gd name="T4" fmla="*/ 8 w 354"/>
                <a:gd name="T5" fmla="*/ 119 h 2742"/>
                <a:gd name="T6" fmla="*/ 0 w 354"/>
                <a:gd name="T7" fmla="*/ 124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Rectangle 90">
              <a:extLst>
                <a:ext uri="{FF2B5EF4-FFF2-40B4-BE49-F238E27FC236}">
                  <a16:creationId xmlns:a16="http://schemas.microsoft.com/office/drawing/2014/main" id="{6CBABA5B-BB06-EF43-8F3C-80054335F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41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67" name="Freeform 91">
              <a:extLst>
                <a:ext uri="{FF2B5EF4-FFF2-40B4-BE49-F238E27FC236}">
                  <a16:creationId xmlns:a16="http://schemas.microsoft.com/office/drawing/2014/main" id="{CAF262B0-1551-1C43-BB51-E42BA425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 w 211"/>
                <a:gd name="T3" fmla="*/ 11 h 2537"/>
                <a:gd name="T4" fmla="*/ 2 w 211"/>
                <a:gd name="T5" fmla="*/ 11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92">
              <a:extLst>
                <a:ext uri="{FF2B5EF4-FFF2-40B4-BE49-F238E27FC236}">
                  <a16:creationId xmlns:a16="http://schemas.microsoft.com/office/drawing/2014/main" id="{E8CE3903-2FB5-C64D-8930-06A55EB50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7 h 226"/>
                <a:gd name="T4" fmla="*/ 7 w 328"/>
                <a:gd name="T5" fmla="*/ 11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Rectangle 93">
              <a:extLst>
                <a:ext uri="{FF2B5EF4-FFF2-40B4-BE49-F238E27FC236}">
                  <a16:creationId xmlns:a16="http://schemas.microsoft.com/office/drawing/2014/main" id="{91A70D24-906E-C141-9AF9-5194108A9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4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170" name="Group 94">
              <a:extLst>
                <a:ext uri="{FF2B5EF4-FFF2-40B4-BE49-F238E27FC236}">
                  <a16:creationId xmlns:a16="http://schemas.microsoft.com/office/drawing/2014/main" id="{BE8C9FA5-E48D-7D45-BC6D-92D4457AC7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195" name="AutoShape 95">
                <a:extLst>
                  <a:ext uri="{FF2B5EF4-FFF2-40B4-BE49-F238E27FC236}">
                    <a16:creationId xmlns:a16="http://schemas.microsoft.com/office/drawing/2014/main" id="{06B2E57C-06DB-6940-B3B6-34A4CF9BC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196" name="AutoShape 96">
                <a:extLst>
                  <a:ext uri="{FF2B5EF4-FFF2-40B4-BE49-F238E27FC236}">
                    <a16:creationId xmlns:a16="http://schemas.microsoft.com/office/drawing/2014/main" id="{C4AF6A50-B0A1-B142-BE4E-52B3184E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6"/>
                <a:ext cx="70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71" name="Rectangle 97">
              <a:extLst>
                <a:ext uri="{FF2B5EF4-FFF2-40B4-BE49-F238E27FC236}">
                  <a16:creationId xmlns:a16="http://schemas.microsoft.com/office/drawing/2014/main" id="{9EB25824-8A95-9D4E-9496-4F66C14E9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0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172" name="Group 98">
              <a:extLst>
                <a:ext uri="{FF2B5EF4-FFF2-40B4-BE49-F238E27FC236}">
                  <a16:creationId xmlns:a16="http://schemas.microsoft.com/office/drawing/2014/main" id="{D97BA129-CD2F-4A47-B86D-EF784EE713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193" name="AutoShape 99">
                <a:extLst>
                  <a:ext uri="{FF2B5EF4-FFF2-40B4-BE49-F238E27FC236}">
                    <a16:creationId xmlns:a16="http://schemas.microsoft.com/office/drawing/2014/main" id="{B98AEDC1-E595-7D4B-B7EE-7BC243013D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194" name="AutoShape 100">
                <a:extLst>
                  <a:ext uri="{FF2B5EF4-FFF2-40B4-BE49-F238E27FC236}">
                    <a16:creationId xmlns:a16="http://schemas.microsoft.com/office/drawing/2014/main" id="{D64E562E-69D4-F049-A313-982D6B8E9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70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73" name="Rectangle 101">
              <a:extLst>
                <a:ext uri="{FF2B5EF4-FFF2-40B4-BE49-F238E27FC236}">
                  <a16:creationId xmlns:a16="http://schemas.microsoft.com/office/drawing/2014/main" id="{687C1AA7-FB5F-4949-AE05-276C53C33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362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74" name="Rectangle 102">
              <a:extLst>
                <a:ext uri="{FF2B5EF4-FFF2-40B4-BE49-F238E27FC236}">
                  <a16:creationId xmlns:a16="http://schemas.microsoft.com/office/drawing/2014/main" id="{B993A8E6-F2DD-AE42-BBA8-6C473EA84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1657"/>
              <a:ext cx="596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49175" name="Group 103">
              <a:extLst>
                <a:ext uri="{FF2B5EF4-FFF2-40B4-BE49-F238E27FC236}">
                  <a16:creationId xmlns:a16="http://schemas.microsoft.com/office/drawing/2014/main" id="{F45F04DD-6293-2147-8810-8193BF1EE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191" name="AutoShape 104">
                <a:extLst>
                  <a:ext uri="{FF2B5EF4-FFF2-40B4-BE49-F238E27FC236}">
                    <a16:creationId xmlns:a16="http://schemas.microsoft.com/office/drawing/2014/main" id="{2DFDC8BB-FA90-E548-BDFD-1C1729EF7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1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192" name="AutoShape 105">
                <a:extLst>
                  <a:ext uri="{FF2B5EF4-FFF2-40B4-BE49-F238E27FC236}">
                    <a16:creationId xmlns:a16="http://schemas.microsoft.com/office/drawing/2014/main" id="{F01D845E-49C3-F345-86B9-2D4B9A6CE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2" cy="11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76" name="Freeform 106">
              <a:extLst>
                <a:ext uri="{FF2B5EF4-FFF2-40B4-BE49-F238E27FC236}">
                  <a16:creationId xmlns:a16="http://schemas.microsoft.com/office/drawing/2014/main" id="{464038D6-4F5C-2944-8798-C6C6C5871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6 h 226"/>
                <a:gd name="T4" fmla="*/ 7 w 328"/>
                <a:gd name="T5" fmla="*/ 10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9177" name="Group 107">
              <a:extLst>
                <a:ext uri="{FF2B5EF4-FFF2-40B4-BE49-F238E27FC236}">
                  <a16:creationId xmlns:a16="http://schemas.microsoft.com/office/drawing/2014/main" id="{22F7F034-CA7F-5746-BFC7-A1FB687C3B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189" name="AutoShape 108">
                <a:extLst>
                  <a:ext uri="{FF2B5EF4-FFF2-40B4-BE49-F238E27FC236}">
                    <a16:creationId xmlns:a16="http://schemas.microsoft.com/office/drawing/2014/main" id="{7B08A8AE-F236-684C-B116-32BD91182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5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49190" name="AutoShape 109">
                <a:extLst>
                  <a:ext uri="{FF2B5EF4-FFF2-40B4-BE49-F238E27FC236}">
                    <a16:creationId xmlns:a16="http://schemas.microsoft.com/office/drawing/2014/main" id="{4D4C459A-D9F3-EA44-AF70-258B2AEF7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3" y="2580"/>
                <a:ext cx="705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49178" name="Rectangle 110">
              <a:extLst>
                <a:ext uri="{FF2B5EF4-FFF2-40B4-BE49-F238E27FC236}">
                  <a16:creationId xmlns:a16="http://schemas.microsoft.com/office/drawing/2014/main" id="{605061F4-1910-D04D-9504-6DC1CB66E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79" name="Freeform 111">
              <a:extLst>
                <a:ext uri="{FF2B5EF4-FFF2-40B4-BE49-F238E27FC236}">
                  <a16:creationId xmlns:a16="http://schemas.microsoft.com/office/drawing/2014/main" id="{5D8AD913-E703-0A4D-91F5-C76897BD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 w 296"/>
                <a:gd name="T3" fmla="*/ 6 h 256"/>
                <a:gd name="T4" fmla="*/ 7 w 296"/>
                <a:gd name="T5" fmla="*/ 11 h 256"/>
                <a:gd name="T6" fmla="*/ 0 w 296"/>
                <a:gd name="T7" fmla="*/ 4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0" name="Freeform 112">
              <a:extLst>
                <a:ext uri="{FF2B5EF4-FFF2-40B4-BE49-F238E27FC236}">
                  <a16:creationId xmlns:a16="http://schemas.microsoft.com/office/drawing/2014/main" id="{E0D7B16A-4EC7-A744-9262-FD37C5AAC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7 w 304"/>
                <a:gd name="T3" fmla="*/ 8 h 288"/>
                <a:gd name="T4" fmla="*/ 6 w 304"/>
                <a:gd name="T5" fmla="*/ 13 h 288"/>
                <a:gd name="T6" fmla="*/ 2 w 304"/>
                <a:gd name="T7" fmla="*/ 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1" name="Oval 113">
              <a:extLst>
                <a:ext uri="{FF2B5EF4-FFF2-40B4-BE49-F238E27FC236}">
                  <a16:creationId xmlns:a16="http://schemas.microsoft.com/office/drawing/2014/main" id="{A75E363E-EA5F-2C4E-B213-6F0BB7ECD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13"/>
              <a:ext cx="51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82" name="Freeform 114">
              <a:extLst>
                <a:ext uri="{FF2B5EF4-FFF2-40B4-BE49-F238E27FC236}">
                  <a16:creationId xmlns:a16="http://schemas.microsoft.com/office/drawing/2014/main" id="{078185F4-9B0F-E54B-9E98-7C5D9146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 h 240"/>
                <a:gd name="T2" fmla="*/ 2 w 306"/>
                <a:gd name="T3" fmla="*/ 11 h 240"/>
                <a:gd name="T4" fmla="*/ 7 w 306"/>
                <a:gd name="T5" fmla="*/ 6 h 240"/>
                <a:gd name="T6" fmla="*/ 7 w 306"/>
                <a:gd name="T7" fmla="*/ 0 h 240"/>
                <a:gd name="T8" fmla="*/ 0 w 306"/>
                <a:gd name="T9" fmla="*/ 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83" name="AutoShape 115">
              <a:extLst>
                <a:ext uri="{FF2B5EF4-FFF2-40B4-BE49-F238E27FC236}">
                  <a16:creationId xmlns:a16="http://schemas.microsoft.com/office/drawing/2014/main" id="{9E42C032-493A-5941-8A3A-CEAF19C15C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3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84" name="AutoShape 116">
              <a:extLst>
                <a:ext uri="{FF2B5EF4-FFF2-40B4-BE49-F238E27FC236}">
                  <a16:creationId xmlns:a16="http://schemas.microsoft.com/office/drawing/2014/main" id="{1F66E2E3-3B90-B84E-9EA4-D6A32D6F7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85" name="Oval 117">
              <a:extLst>
                <a:ext uri="{FF2B5EF4-FFF2-40B4-BE49-F238E27FC236}">
                  <a16:creationId xmlns:a16="http://schemas.microsoft.com/office/drawing/2014/main" id="{7CA62943-AF88-1649-9060-8B92C98D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2" y="2385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86" name="Oval 118">
              <a:extLst>
                <a:ext uri="{FF2B5EF4-FFF2-40B4-BE49-F238E27FC236}">
                  <a16:creationId xmlns:a16="http://schemas.microsoft.com/office/drawing/2014/main" id="{4A89B86F-434E-1A4B-8C9F-605AABD99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5"/>
              <a:ext cx="162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87" name="Oval 119">
              <a:extLst>
                <a:ext uri="{FF2B5EF4-FFF2-40B4-BE49-F238E27FC236}">
                  <a16:creationId xmlns:a16="http://schemas.microsoft.com/office/drawing/2014/main" id="{6BC438D7-93D8-5A40-8E6C-015C0A59A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78"/>
              <a:ext cx="152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49188" name="Rectangle 120">
              <a:extLst>
                <a:ext uri="{FF2B5EF4-FFF2-40B4-BE49-F238E27FC236}">
                  <a16:creationId xmlns:a16="http://schemas.microsoft.com/office/drawing/2014/main" id="{A6D87DF3-C848-A74C-9F71-6F6B6C6C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0" y="1832"/>
              <a:ext cx="9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5">
            <a:extLst>
              <a:ext uri="{FF2B5EF4-FFF2-40B4-BE49-F238E27FC236}">
                <a16:creationId xmlns:a16="http://schemas.microsoft.com/office/drawing/2014/main" id="{C51C6065-172B-7142-9CCA-7EEDB459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7410" name="Slide Number Placeholder 6">
            <a:extLst>
              <a:ext uri="{FF2B5EF4-FFF2-40B4-BE49-F238E27FC236}">
                <a16:creationId xmlns:a16="http://schemas.microsoft.com/office/drawing/2014/main" id="{4067F0B6-3038-B149-944C-7AC2EFC18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DEA43E5F-D4C8-034D-BA51-A56C964CEAFF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pSp>
        <p:nvGrpSpPr>
          <p:cNvPr id="17411" name="Group 894">
            <a:extLst>
              <a:ext uri="{FF2B5EF4-FFF2-40B4-BE49-F238E27FC236}">
                <a16:creationId xmlns:a16="http://schemas.microsoft.com/office/drawing/2014/main" id="{8B1F69C4-741D-164F-8529-286C944A86BC}"/>
              </a:ext>
            </a:extLst>
          </p:cNvPr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17440" name="Freeform 895">
              <a:extLst>
                <a:ext uri="{FF2B5EF4-FFF2-40B4-BE49-F238E27FC236}">
                  <a16:creationId xmlns:a16="http://schemas.microsoft.com/office/drawing/2014/main" id="{18BDBEEB-5772-8842-8550-8AD8DBA5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635 w 1036"/>
                <a:gd name="T1" fmla="*/ 11 h 675"/>
                <a:gd name="T2" fmla="*/ 985 w 1036"/>
                <a:gd name="T3" fmla="*/ 53 h 675"/>
                <a:gd name="T4" fmla="*/ 521 w 1036"/>
                <a:gd name="T5" fmla="*/ 129 h 675"/>
                <a:gd name="T6" fmla="*/ 386 w 1036"/>
                <a:gd name="T7" fmla="*/ 229 h 675"/>
                <a:gd name="T8" fmla="*/ 54 w 1036"/>
                <a:gd name="T9" fmla="*/ 297 h 675"/>
                <a:gd name="T10" fmla="*/ 43 w 1036"/>
                <a:gd name="T11" fmla="*/ 459 h 675"/>
                <a:gd name="T12" fmla="*/ 333 w 1036"/>
                <a:gd name="T13" fmla="*/ 489 h 675"/>
                <a:gd name="T14" fmla="*/ 1158 w 1036"/>
                <a:gd name="T15" fmla="*/ 489 h 675"/>
                <a:gd name="T16" fmla="*/ 1509 w 1036"/>
                <a:gd name="T17" fmla="*/ 555 h 675"/>
                <a:gd name="T18" fmla="*/ 1898 w 1036"/>
                <a:gd name="T19" fmla="*/ 657 h 675"/>
                <a:gd name="T20" fmla="*/ 2195 w 1036"/>
                <a:gd name="T21" fmla="*/ 661 h 675"/>
                <a:gd name="T22" fmla="*/ 2401 w 1036"/>
                <a:gd name="T23" fmla="*/ 603 h 675"/>
                <a:gd name="T24" fmla="*/ 2506 w 1036"/>
                <a:gd name="T25" fmla="*/ 445 h 675"/>
                <a:gd name="T26" fmla="*/ 2570 w 1036"/>
                <a:gd name="T27" fmla="*/ 291 h 675"/>
                <a:gd name="T28" fmla="*/ 2578 w 1036"/>
                <a:gd name="T29" fmla="*/ 107 h 675"/>
                <a:gd name="T30" fmla="*/ 2358 w 1036"/>
                <a:gd name="T31" fmla="*/ 17 h 675"/>
                <a:gd name="T32" fmla="*/ 1957 w 1036"/>
                <a:gd name="T33" fmla="*/ 3 h 675"/>
                <a:gd name="T34" fmla="*/ 1635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41" name="Group 896">
              <a:extLst>
                <a:ext uri="{FF2B5EF4-FFF2-40B4-BE49-F238E27FC236}">
                  <a16:creationId xmlns:a16="http://schemas.microsoft.com/office/drawing/2014/main" id="{75568208-9B1E-BD42-9F87-0C600FA61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7819" name="Rectangle 897">
                <a:extLst>
                  <a:ext uri="{FF2B5EF4-FFF2-40B4-BE49-F238E27FC236}">
                    <a16:creationId xmlns:a16="http://schemas.microsoft.com/office/drawing/2014/main" id="{697C4B6F-E7BD-D74E-B464-A1FBC5C84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820" name="AutoShape 898">
                <a:extLst>
                  <a:ext uri="{FF2B5EF4-FFF2-40B4-BE49-F238E27FC236}">
                    <a16:creationId xmlns:a16="http://schemas.microsoft.com/office/drawing/2014/main" id="{8D108EDB-E224-0948-AB51-035242527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7442" name="Freeform 899">
              <a:extLst>
                <a:ext uri="{FF2B5EF4-FFF2-40B4-BE49-F238E27FC236}">
                  <a16:creationId xmlns:a16="http://schemas.microsoft.com/office/drawing/2014/main" id="{ACE51A7D-8D59-BB4C-ABE9-84C3EE475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900">
              <a:extLst>
                <a:ext uri="{FF2B5EF4-FFF2-40B4-BE49-F238E27FC236}">
                  <a16:creationId xmlns:a16="http://schemas.microsoft.com/office/drawing/2014/main" id="{3B4394C6-7D33-974A-BD08-A879E0E1AD5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Line 901">
              <a:extLst>
                <a:ext uri="{FF2B5EF4-FFF2-40B4-BE49-F238E27FC236}">
                  <a16:creationId xmlns:a16="http://schemas.microsoft.com/office/drawing/2014/main" id="{236E3E5E-D2B5-D54F-BED0-C87850D2B4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Line 902">
              <a:extLst>
                <a:ext uri="{FF2B5EF4-FFF2-40B4-BE49-F238E27FC236}">
                  <a16:creationId xmlns:a16="http://schemas.microsoft.com/office/drawing/2014/main" id="{D3E22721-9588-3C49-95D5-86B94BB5C1B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903">
              <a:extLst>
                <a:ext uri="{FF2B5EF4-FFF2-40B4-BE49-F238E27FC236}">
                  <a16:creationId xmlns:a16="http://schemas.microsoft.com/office/drawing/2014/main" id="{CC67B60E-FC42-9B45-B377-2A5BEF368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904">
              <a:extLst>
                <a:ext uri="{FF2B5EF4-FFF2-40B4-BE49-F238E27FC236}">
                  <a16:creationId xmlns:a16="http://schemas.microsoft.com/office/drawing/2014/main" id="{2E1E9D29-88B3-AD46-96B5-9D76C4E82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905">
              <a:extLst>
                <a:ext uri="{FF2B5EF4-FFF2-40B4-BE49-F238E27FC236}">
                  <a16:creationId xmlns:a16="http://schemas.microsoft.com/office/drawing/2014/main" id="{B84DBAB3-22C0-3A4A-98DD-9DD0976F57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906">
              <a:extLst>
                <a:ext uri="{FF2B5EF4-FFF2-40B4-BE49-F238E27FC236}">
                  <a16:creationId xmlns:a16="http://schemas.microsoft.com/office/drawing/2014/main" id="{699403FA-610E-114C-B1D7-B93F483C35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907">
              <a:extLst>
                <a:ext uri="{FF2B5EF4-FFF2-40B4-BE49-F238E27FC236}">
                  <a16:creationId xmlns:a16="http://schemas.microsoft.com/office/drawing/2014/main" id="{A5424DA5-CC88-874E-AE6E-39BAA464F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908">
              <a:extLst>
                <a:ext uri="{FF2B5EF4-FFF2-40B4-BE49-F238E27FC236}">
                  <a16:creationId xmlns:a16="http://schemas.microsoft.com/office/drawing/2014/main" id="{17F847F9-076D-FF42-976D-FAF850BA01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909">
              <a:extLst>
                <a:ext uri="{FF2B5EF4-FFF2-40B4-BE49-F238E27FC236}">
                  <a16:creationId xmlns:a16="http://schemas.microsoft.com/office/drawing/2014/main" id="{FF918F06-E53F-FB45-A2BE-AF1C540643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910">
              <a:extLst>
                <a:ext uri="{FF2B5EF4-FFF2-40B4-BE49-F238E27FC236}">
                  <a16:creationId xmlns:a16="http://schemas.microsoft.com/office/drawing/2014/main" id="{AD6666C0-7AD1-6E4A-9408-8088F9CC0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911">
              <a:extLst>
                <a:ext uri="{FF2B5EF4-FFF2-40B4-BE49-F238E27FC236}">
                  <a16:creationId xmlns:a16="http://schemas.microsoft.com/office/drawing/2014/main" id="{110281D7-D155-0145-B128-42BF41520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912">
              <a:extLst>
                <a:ext uri="{FF2B5EF4-FFF2-40B4-BE49-F238E27FC236}">
                  <a16:creationId xmlns:a16="http://schemas.microsoft.com/office/drawing/2014/main" id="{F4B40FDB-29B0-2D4A-86B2-435530144F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913">
              <a:extLst>
                <a:ext uri="{FF2B5EF4-FFF2-40B4-BE49-F238E27FC236}">
                  <a16:creationId xmlns:a16="http://schemas.microsoft.com/office/drawing/2014/main" id="{7A5F3F7E-BA9E-EB40-8AC4-FAB905B0D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57" name="Group 914">
              <a:extLst>
                <a:ext uri="{FF2B5EF4-FFF2-40B4-BE49-F238E27FC236}">
                  <a16:creationId xmlns:a16="http://schemas.microsoft.com/office/drawing/2014/main" id="{6B7114E1-9010-BA4A-830D-28A6DBE97F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7817" name="Picture 915" descr="access_point_stylized_small">
                <a:extLst>
                  <a:ext uri="{FF2B5EF4-FFF2-40B4-BE49-F238E27FC236}">
                    <a16:creationId xmlns:a16="http://schemas.microsoft.com/office/drawing/2014/main" id="{A9B07623-1453-DF41-AC76-FEF76D80A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18" name="Picture 916" descr="antenna_radiation_stylized">
                <a:extLst>
                  <a:ext uri="{FF2B5EF4-FFF2-40B4-BE49-F238E27FC236}">
                    <a16:creationId xmlns:a16="http://schemas.microsoft.com/office/drawing/2014/main" id="{E442113C-0986-2B41-B105-A517048D8B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58" name="Freeform 917">
              <a:extLst>
                <a:ext uri="{FF2B5EF4-FFF2-40B4-BE49-F238E27FC236}">
                  <a16:creationId xmlns:a16="http://schemas.microsoft.com/office/drawing/2014/main" id="{E005C3CF-FE47-9C4C-85DA-D5956094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Freeform 918">
              <a:extLst>
                <a:ext uri="{FF2B5EF4-FFF2-40B4-BE49-F238E27FC236}">
                  <a16:creationId xmlns:a16="http://schemas.microsoft.com/office/drawing/2014/main" id="{875F7486-9D56-3D47-BED9-AABAEC44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74387 w 765"/>
                <a:gd name="T1" fmla="*/ 16015 h 459"/>
                <a:gd name="T2" fmla="*/ 118176 w 765"/>
                <a:gd name="T3" fmla="*/ 113721 h 459"/>
                <a:gd name="T4" fmla="*/ 39534 w 765"/>
                <a:gd name="T5" fmla="*/ 161853 h 459"/>
                <a:gd name="T6" fmla="*/ 5649 w 765"/>
                <a:gd name="T7" fmla="*/ 545406 h 459"/>
                <a:gd name="T8" fmla="*/ 73942 w 765"/>
                <a:gd name="T9" fmla="*/ 720633 h 459"/>
                <a:gd name="T10" fmla="*/ 142140 w 765"/>
                <a:gd name="T11" fmla="*/ 690733 h 459"/>
                <a:gd name="T12" fmla="*/ 239915 w 765"/>
                <a:gd name="T13" fmla="*/ 720633 h 459"/>
                <a:gd name="T14" fmla="*/ 287095 w 765"/>
                <a:gd name="T15" fmla="*/ 703906 h 459"/>
                <a:gd name="T16" fmla="*/ 309031 w 765"/>
                <a:gd name="T17" fmla="*/ 603944 h 459"/>
                <a:gd name="T18" fmla="*/ 308489 w 765"/>
                <a:gd name="T19" fmla="*/ 256352 h 459"/>
                <a:gd name="T20" fmla="*/ 272256 w 765"/>
                <a:gd name="T21" fmla="*/ 55920 h 459"/>
                <a:gd name="T22" fmla="*/ 174387 w 765"/>
                <a:gd name="T23" fmla="*/ 1601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919">
              <a:extLst>
                <a:ext uri="{FF2B5EF4-FFF2-40B4-BE49-F238E27FC236}">
                  <a16:creationId xmlns:a16="http://schemas.microsoft.com/office/drawing/2014/main" id="{CDC0374A-6C0D-E440-BB40-DF6A35A1F3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920">
              <a:extLst>
                <a:ext uri="{FF2B5EF4-FFF2-40B4-BE49-F238E27FC236}">
                  <a16:creationId xmlns:a16="http://schemas.microsoft.com/office/drawing/2014/main" id="{817AE95E-A20D-F34A-86FC-37C6FA7AB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921">
              <a:extLst>
                <a:ext uri="{FF2B5EF4-FFF2-40B4-BE49-F238E27FC236}">
                  <a16:creationId xmlns:a16="http://schemas.microsoft.com/office/drawing/2014/main" id="{30EDA133-0969-FE44-B2CE-203F832B8D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922">
              <a:extLst>
                <a:ext uri="{FF2B5EF4-FFF2-40B4-BE49-F238E27FC236}">
                  <a16:creationId xmlns:a16="http://schemas.microsoft.com/office/drawing/2014/main" id="{2CC68C3C-3125-8C43-8E4A-08EC7D8A06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923">
              <a:extLst>
                <a:ext uri="{FF2B5EF4-FFF2-40B4-BE49-F238E27FC236}">
                  <a16:creationId xmlns:a16="http://schemas.microsoft.com/office/drawing/2014/main" id="{C026481F-26C4-9942-9D9B-676BB85CAE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924">
              <a:extLst>
                <a:ext uri="{FF2B5EF4-FFF2-40B4-BE49-F238E27FC236}">
                  <a16:creationId xmlns:a16="http://schemas.microsoft.com/office/drawing/2014/main" id="{68B02653-B9A8-CD41-868D-74DA43E1D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925">
              <a:extLst>
                <a:ext uri="{FF2B5EF4-FFF2-40B4-BE49-F238E27FC236}">
                  <a16:creationId xmlns:a16="http://schemas.microsoft.com/office/drawing/2014/main" id="{619B866F-3AE3-7C48-BB78-027F56D665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926">
              <a:extLst>
                <a:ext uri="{FF2B5EF4-FFF2-40B4-BE49-F238E27FC236}">
                  <a16:creationId xmlns:a16="http://schemas.microsoft.com/office/drawing/2014/main" id="{4994A56F-9F0D-634D-B039-6F70FCD72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927">
              <a:extLst>
                <a:ext uri="{FF2B5EF4-FFF2-40B4-BE49-F238E27FC236}">
                  <a16:creationId xmlns:a16="http://schemas.microsoft.com/office/drawing/2014/main" id="{BEAEEDEE-2859-974F-A6D5-892AD1618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928">
              <a:extLst>
                <a:ext uri="{FF2B5EF4-FFF2-40B4-BE49-F238E27FC236}">
                  <a16:creationId xmlns:a16="http://schemas.microsoft.com/office/drawing/2014/main" id="{CDAAA30A-7665-034C-BF77-1B6F32404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929">
              <a:extLst>
                <a:ext uri="{FF2B5EF4-FFF2-40B4-BE49-F238E27FC236}">
                  <a16:creationId xmlns:a16="http://schemas.microsoft.com/office/drawing/2014/main" id="{22447B08-8914-DB40-B036-37BC57C278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930">
              <a:extLst>
                <a:ext uri="{FF2B5EF4-FFF2-40B4-BE49-F238E27FC236}">
                  <a16:creationId xmlns:a16="http://schemas.microsoft.com/office/drawing/2014/main" id="{FD26EB1A-C50C-0F4A-B702-5189D2E02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931">
              <a:extLst>
                <a:ext uri="{FF2B5EF4-FFF2-40B4-BE49-F238E27FC236}">
                  <a16:creationId xmlns:a16="http://schemas.microsoft.com/office/drawing/2014/main" id="{7BAD5259-BD77-C143-96CF-F93DD3DCDD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932">
              <a:extLst>
                <a:ext uri="{FF2B5EF4-FFF2-40B4-BE49-F238E27FC236}">
                  <a16:creationId xmlns:a16="http://schemas.microsoft.com/office/drawing/2014/main" id="{C4A2D5FF-5D43-454E-AC03-967D066C00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933">
              <a:extLst>
                <a:ext uri="{FF2B5EF4-FFF2-40B4-BE49-F238E27FC236}">
                  <a16:creationId xmlns:a16="http://schemas.microsoft.com/office/drawing/2014/main" id="{1B71F18D-7E4F-0F4C-8B96-182D951F1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934">
              <a:extLst>
                <a:ext uri="{FF2B5EF4-FFF2-40B4-BE49-F238E27FC236}">
                  <a16:creationId xmlns:a16="http://schemas.microsoft.com/office/drawing/2014/main" id="{2AE24C08-A843-8347-A13C-79268728F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935">
              <a:extLst>
                <a:ext uri="{FF2B5EF4-FFF2-40B4-BE49-F238E27FC236}">
                  <a16:creationId xmlns:a16="http://schemas.microsoft.com/office/drawing/2014/main" id="{CB423D61-D5E2-D44F-9137-BD7F2002F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77" name="Group 936">
              <a:extLst>
                <a:ext uri="{FF2B5EF4-FFF2-40B4-BE49-F238E27FC236}">
                  <a16:creationId xmlns:a16="http://schemas.microsoft.com/office/drawing/2014/main" id="{92E07DEE-2298-B348-B716-3D135004B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7800" name="Line 270">
                <a:extLst>
                  <a:ext uri="{FF2B5EF4-FFF2-40B4-BE49-F238E27FC236}">
                    <a16:creationId xmlns:a16="http://schemas.microsoft.com/office/drawing/2014/main" id="{9CA918A2-006B-1C45-8E14-AB4EB2F632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1" name="Line 271">
                <a:extLst>
                  <a:ext uri="{FF2B5EF4-FFF2-40B4-BE49-F238E27FC236}">
                    <a16:creationId xmlns:a16="http://schemas.microsoft.com/office/drawing/2014/main" id="{58BA7674-A6F9-D048-845D-75BB40F39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2" name="Line 272">
                <a:extLst>
                  <a:ext uri="{FF2B5EF4-FFF2-40B4-BE49-F238E27FC236}">
                    <a16:creationId xmlns:a16="http://schemas.microsoft.com/office/drawing/2014/main" id="{A0189E27-CE51-F344-902C-FCF805E270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3" name="Line 273">
                <a:extLst>
                  <a:ext uri="{FF2B5EF4-FFF2-40B4-BE49-F238E27FC236}">
                    <a16:creationId xmlns:a16="http://schemas.microsoft.com/office/drawing/2014/main" id="{3633E983-DE6B-5041-A9D5-F322F299E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4" name="Line 274">
                <a:extLst>
                  <a:ext uri="{FF2B5EF4-FFF2-40B4-BE49-F238E27FC236}">
                    <a16:creationId xmlns:a16="http://schemas.microsoft.com/office/drawing/2014/main" id="{FD34588C-26EA-0145-8420-CF0C0FF14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5" name="Line 275">
                <a:extLst>
                  <a:ext uri="{FF2B5EF4-FFF2-40B4-BE49-F238E27FC236}">
                    <a16:creationId xmlns:a16="http://schemas.microsoft.com/office/drawing/2014/main" id="{542CB6DA-8C8A-5E42-8A28-5D446B07A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6" name="Line 276">
                <a:extLst>
                  <a:ext uri="{FF2B5EF4-FFF2-40B4-BE49-F238E27FC236}">
                    <a16:creationId xmlns:a16="http://schemas.microsoft.com/office/drawing/2014/main" id="{0AA1CFC0-3917-054A-928C-79CF58CFE0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7" name="Line 277">
                <a:extLst>
                  <a:ext uri="{FF2B5EF4-FFF2-40B4-BE49-F238E27FC236}">
                    <a16:creationId xmlns:a16="http://schemas.microsoft.com/office/drawing/2014/main" id="{3C7D88E4-E979-384D-A691-04279EB90D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8" name="Line 278">
                <a:extLst>
                  <a:ext uri="{FF2B5EF4-FFF2-40B4-BE49-F238E27FC236}">
                    <a16:creationId xmlns:a16="http://schemas.microsoft.com/office/drawing/2014/main" id="{CD896691-A5F8-F44D-ADC2-43098D1210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09" name="Line 279">
                <a:extLst>
                  <a:ext uri="{FF2B5EF4-FFF2-40B4-BE49-F238E27FC236}">
                    <a16:creationId xmlns:a16="http://schemas.microsoft.com/office/drawing/2014/main" id="{858121B8-80B2-9142-A8B0-066805485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0" name="Line 280">
                <a:extLst>
                  <a:ext uri="{FF2B5EF4-FFF2-40B4-BE49-F238E27FC236}">
                    <a16:creationId xmlns:a16="http://schemas.microsoft.com/office/drawing/2014/main" id="{70AEDA4B-5B01-1649-AC28-71D71BB4A0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1" name="Line 281">
                <a:extLst>
                  <a:ext uri="{FF2B5EF4-FFF2-40B4-BE49-F238E27FC236}">
                    <a16:creationId xmlns:a16="http://schemas.microsoft.com/office/drawing/2014/main" id="{C22339CB-4131-8D47-AA98-2EB3F6D108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2" name="Line 282">
                <a:extLst>
                  <a:ext uri="{FF2B5EF4-FFF2-40B4-BE49-F238E27FC236}">
                    <a16:creationId xmlns:a16="http://schemas.microsoft.com/office/drawing/2014/main" id="{33E3510A-3138-454C-AC13-88F7D1655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3" name="Line 283">
                <a:extLst>
                  <a:ext uri="{FF2B5EF4-FFF2-40B4-BE49-F238E27FC236}">
                    <a16:creationId xmlns:a16="http://schemas.microsoft.com/office/drawing/2014/main" id="{ADE5688D-7414-A747-B591-7CFBAAC3A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4" name="Line 284">
                <a:extLst>
                  <a:ext uri="{FF2B5EF4-FFF2-40B4-BE49-F238E27FC236}">
                    <a16:creationId xmlns:a16="http://schemas.microsoft.com/office/drawing/2014/main" id="{2C269BBD-9953-F24A-8184-04963F024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815" name="Oval 952">
                <a:extLst>
                  <a:ext uri="{FF2B5EF4-FFF2-40B4-BE49-F238E27FC236}">
                    <a16:creationId xmlns:a16="http://schemas.microsoft.com/office/drawing/2014/main" id="{B3287900-61D7-CF4D-BA19-59B20ECAE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pic>
            <p:nvPicPr>
              <p:cNvPr id="17816" name="Picture 953" descr="cell_tower_radiation_gray">
                <a:extLst>
                  <a:ext uri="{FF2B5EF4-FFF2-40B4-BE49-F238E27FC236}">
                    <a16:creationId xmlns:a16="http://schemas.microsoft.com/office/drawing/2014/main" id="{2289CAAB-1916-CD4C-B63F-EC71D70587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78" name="Group 954">
              <a:extLst>
                <a:ext uri="{FF2B5EF4-FFF2-40B4-BE49-F238E27FC236}">
                  <a16:creationId xmlns:a16="http://schemas.microsoft.com/office/drawing/2014/main" id="{037DFE77-5576-EE45-866A-9B8479A19B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7791" name="Line 955">
                <a:extLst>
                  <a:ext uri="{FF2B5EF4-FFF2-40B4-BE49-F238E27FC236}">
                    <a16:creationId xmlns:a16="http://schemas.microsoft.com/office/drawing/2014/main" id="{40C5D8DD-8F30-044F-934D-AEA34817E5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2" name="Oval 407">
                <a:extLst>
                  <a:ext uri="{FF2B5EF4-FFF2-40B4-BE49-F238E27FC236}">
                    <a16:creationId xmlns:a16="http://schemas.microsoft.com/office/drawing/2014/main" id="{7EE56118-BC22-1C45-9BC3-046E3CA66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93" name="Rectangle 410">
                <a:extLst>
                  <a:ext uri="{FF2B5EF4-FFF2-40B4-BE49-F238E27FC236}">
                    <a16:creationId xmlns:a16="http://schemas.microsoft.com/office/drawing/2014/main" id="{DD6FA5CA-98E7-A34C-B626-8EB4479FC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94" name="Oval 411">
                <a:extLst>
                  <a:ext uri="{FF2B5EF4-FFF2-40B4-BE49-F238E27FC236}">
                    <a16:creationId xmlns:a16="http://schemas.microsoft.com/office/drawing/2014/main" id="{9579FFB2-E08D-5C44-A4C6-081B5D45B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95" name="Group 959">
                <a:extLst>
                  <a:ext uri="{FF2B5EF4-FFF2-40B4-BE49-F238E27FC236}">
                    <a16:creationId xmlns:a16="http://schemas.microsoft.com/office/drawing/2014/main" id="{2A2F51B1-421A-304E-AF09-1D0E5E96B1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7798" name="Freeform 960">
                  <a:extLst>
                    <a:ext uri="{FF2B5EF4-FFF2-40B4-BE49-F238E27FC236}">
                      <a16:creationId xmlns:a16="http://schemas.microsoft.com/office/drawing/2014/main" id="{94E9F92F-BAB2-524F-B7D2-5BD6FE403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9" name="Freeform 961">
                  <a:extLst>
                    <a:ext uri="{FF2B5EF4-FFF2-40B4-BE49-F238E27FC236}">
                      <a16:creationId xmlns:a16="http://schemas.microsoft.com/office/drawing/2014/main" id="{6211D0CD-467C-014B-9957-2E93B34DD2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96" name="Line 962">
                <a:extLst>
                  <a:ext uri="{FF2B5EF4-FFF2-40B4-BE49-F238E27FC236}">
                    <a16:creationId xmlns:a16="http://schemas.microsoft.com/office/drawing/2014/main" id="{AC2B3817-2A8E-BC4C-8125-28A804D0E4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7" name="Line 963">
                <a:extLst>
                  <a:ext uri="{FF2B5EF4-FFF2-40B4-BE49-F238E27FC236}">
                    <a16:creationId xmlns:a16="http://schemas.microsoft.com/office/drawing/2014/main" id="{6FC8FC32-EF30-6546-A945-CED512CE51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9" name="Group 964">
              <a:extLst>
                <a:ext uri="{FF2B5EF4-FFF2-40B4-BE49-F238E27FC236}">
                  <a16:creationId xmlns:a16="http://schemas.microsoft.com/office/drawing/2014/main" id="{956F5648-B15D-4844-B778-87679EEAB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7783" name="Oval 407">
                <a:extLst>
                  <a:ext uri="{FF2B5EF4-FFF2-40B4-BE49-F238E27FC236}">
                    <a16:creationId xmlns:a16="http://schemas.microsoft.com/office/drawing/2014/main" id="{66968D0A-E306-3945-9099-A413AE4FA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84" name="Rectangle 410">
                <a:extLst>
                  <a:ext uri="{FF2B5EF4-FFF2-40B4-BE49-F238E27FC236}">
                    <a16:creationId xmlns:a16="http://schemas.microsoft.com/office/drawing/2014/main" id="{8BE48081-A9F3-034C-994B-3770801A0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85" name="Oval 411">
                <a:extLst>
                  <a:ext uri="{FF2B5EF4-FFF2-40B4-BE49-F238E27FC236}">
                    <a16:creationId xmlns:a16="http://schemas.microsoft.com/office/drawing/2014/main" id="{7B244060-8ABE-F344-AA05-D4C3EA88E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86" name="Group 968">
                <a:extLst>
                  <a:ext uri="{FF2B5EF4-FFF2-40B4-BE49-F238E27FC236}">
                    <a16:creationId xmlns:a16="http://schemas.microsoft.com/office/drawing/2014/main" id="{0B60F9FF-E5A2-1B48-8EAD-EA232BC20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9" name="Freeform 969">
                  <a:extLst>
                    <a:ext uri="{FF2B5EF4-FFF2-40B4-BE49-F238E27FC236}">
                      <a16:creationId xmlns:a16="http://schemas.microsoft.com/office/drawing/2014/main" id="{6A470A47-3CBC-2E48-9536-058F97283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90" name="Freeform 970">
                  <a:extLst>
                    <a:ext uri="{FF2B5EF4-FFF2-40B4-BE49-F238E27FC236}">
                      <a16:creationId xmlns:a16="http://schemas.microsoft.com/office/drawing/2014/main" id="{85A40F2F-1623-3D48-80B0-B62D98B256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87" name="Line 971">
                <a:extLst>
                  <a:ext uri="{FF2B5EF4-FFF2-40B4-BE49-F238E27FC236}">
                    <a16:creationId xmlns:a16="http://schemas.microsoft.com/office/drawing/2014/main" id="{7AA7B524-C9E1-0E4F-86BA-560FEC43C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8" name="Line 972">
                <a:extLst>
                  <a:ext uri="{FF2B5EF4-FFF2-40B4-BE49-F238E27FC236}">
                    <a16:creationId xmlns:a16="http://schemas.microsoft.com/office/drawing/2014/main" id="{A792B51E-8166-B44C-84E4-BD6480982B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0" name="Group 973">
              <a:extLst>
                <a:ext uri="{FF2B5EF4-FFF2-40B4-BE49-F238E27FC236}">
                  <a16:creationId xmlns:a16="http://schemas.microsoft.com/office/drawing/2014/main" id="{319477B3-03EB-DA46-8BB9-2D676B7E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7775" name="Oval 407">
                <a:extLst>
                  <a:ext uri="{FF2B5EF4-FFF2-40B4-BE49-F238E27FC236}">
                    <a16:creationId xmlns:a16="http://schemas.microsoft.com/office/drawing/2014/main" id="{69982E32-CFEB-C946-961B-4675F58A7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76" name="Rectangle 410">
                <a:extLst>
                  <a:ext uri="{FF2B5EF4-FFF2-40B4-BE49-F238E27FC236}">
                    <a16:creationId xmlns:a16="http://schemas.microsoft.com/office/drawing/2014/main" id="{0540A044-9037-814A-9E05-83E0195B0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77" name="Oval 411">
                <a:extLst>
                  <a:ext uri="{FF2B5EF4-FFF2-40B4-BE49-F238E27FC236}">
                    <a16:creationId xmlns:a16="http://schemas.microsoft.com/office/drawing/2014/main" id="{20633641-FD86-5B42-A6BC-2024A41A6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78" name="Group 977">
                <a:extLst>
                  <a:ext uri="{FF2B5EF4-FFF2-40B4-BE49-F238E27FC236}">
                    <a16:creationId xmlns:a16="http://schemas.microsoft.com/office/drawing/2014/main" id="{24ADFEDE-D28D-1448-8924-DAAAA6868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81" name="Freeform 978">
                  <a:extLst>
                    <a:ext uri="{FF2B5EF4-FFF2-40B4-BE49-F238E27FC236}">
                      <a16:creationId xmlns:a16="http://schemas.microsoft.com/office/drawing/2014/main" id="{0BD31B06-6DA6-6F48-84EE-61ABF6A3BF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82" name="Freeform 979">
                  <a:extLst>
                    <a:ext uri="{FF2B5EF4-FFF2-40B4-BE49-F238E27FC236}">
                      <a16:creationId xmlns:a16="http://schemas.microsoft.com/office/drawing/2014/main" id="{5527EB5B-FAB6-5B4C-8572-5D6BAD3A9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9" name="Line 980">
                <a:extLst>
                  <a:ext uri="{FF2B5EF4-FFF2-40B4-BE49-F238E27FC236}">
                    <a16:creationId xmlns:a16="http://schemas.microsoft.com/office/drawing/2014/main" id="{D3ED7295-BD73-704A-8723-A15AF92AE4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" name="Line 981">
                <a:extLst>
                  <a:ext uri="{FF2B5EF4-FFF2-40B4-BE49-F238E27FC236}">
                    <a16:creationId xmlns:a16="http://schemas.microsoft.com/office/drawing/2014/main" id="{16A31F9B-FF23-B545-A97C-B4C5021C5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1" name="Group 982">
              <a:extLst>
                <a:ext uri="{FF2B5EF4-FFF2-40B4-BE49-F238E27FC236}">
                  <a16:creationId xmlns:a16="http://schemas.microsoft.com/office/drawing/2014/main" id="{D80B8EC4-0D30-6347-93F9-5E2F729F17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7767" name="Oval 407">
                <a:extLst>
                  <a:ext uri="{FF2B5EF4-FFF2-40B4-BE49-F238E27FC236}">
                    <a16:creationId xmlns:a16="http://schemas.microsoft.com/office/drawing/2014/main" id="{C0191391-F682-FF46-93FB-531786D30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8" name="Rectangle 410">
                <a:extLst>
                  <a:ext uri="{FF2B5EF4-FFF2-40B4-BE49-F238E27FC236}">
                    <a16:creationId xmlns:a16="http://schemas.microsoft.com/office/drawing/2014/main" id="{57E06F0D-D9C6-5944-B274-90F6C39C8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9" name="Oval 411">
                <a:extLst>
                  <a:ext uri="{FF2B5EF4-FFF2-40B4-BE49-F238E27FC236}">
                    <a16:creationId xmlns:a16="http://schemas.microsoft.com/office/drawing/2014/main" id="{2D0A7CA6-4959-824A-8B94-9806969A51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70" name="Group 986">
                <a:extLst>
                  <a:ext uri="{FF2B5EF4-FFF2-40B4-BE49-F238E27FC236}">
                    <a16:creationId xmlns:a16="http://schemas.microsoft.com/office/drawing/2014/main" id="{619126DF-387B-B54E-B0BE-077BB21A1B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73" name="Freeform 987">
                  <a:extLst>
                    <a:ext uri="{FF2B5EF4-FFF2-40B4-BE49-F238E27FC236}">
                      <a16:creationId xmlns:a16="http://schemas.microsoft.com/office/drawing/2014/main" id="{463134A5-3216-2047-A708-5E742EE47B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74" name="Freeform 988">
                  <a:extLst>
                    <a:ext uri="{FF2B5EF4-FFF2-40B4-BE49-F238E27FC236}">
                      <a16:creationId xmlns:a16="http://schemas.microsoft.com/office/drawing/2014/main" id="{50BF648A-A3B7-B64B-BDC0-16AC916E26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71" name="Line 989">
                <a:extLst>
                  <a:ext uri="{FF2B5EF4-FFF2-40B4-BE49-F238E27FC236}">
                    <a16:creationId xmlns:a16="http://schemas.microsoft.com/office/drawing/2014/main" id="{9A4CB80E-0E89-7C48-88A7-EBCD19AB8A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" name="Line 990">
                <a:extLst>
                  <a:ext uri="{FF2B5EF4-FFF2-40B4-BE49-F238E27FC236}">
                    <a16:creationId xmlns:a16="http://schemas.microsoft.com/office/drawing/2014/main" id="{546A2D52-6CC4-5B40-8328-D462C00E9D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2" name="Group 991">
              <a:extLst>
                <a:ext uri="{FF2B5EF4-FFF2-40B4-BE49-F238E27FC236}">
                  <a16:creationId xmlns:a16="http://schemas.microsoft.com/office/drawing/2014/main" id="{E5808EEC-6CAB-DD4A-AA0B-E5D47B95B3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7759" name="Oval 407">
                <a:extLst>
                  <a:ext uri="{FF2B5EF4-FFF2-40B4-BE49-F238E27FC236}">
                    <a16:creationId xmlns:a16="http://schemas.microsoft.com/office/drawing/2014/main" id="{BB338CD6-1E16-AD4B-A9FC-65661D4B0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0" name="Rectangle 410">
                <a:extLst>
                  <a:ext uri="{FF2B5EF4-FFF2-40B4-BE49-F238E27FC236}">
                    <a16:creationId xmlns:a16="http://schemas.microsoft.com/office/drawing/2014/main" id="{F3AFF2F1-84C0-BF44-AA85-758093F37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61" name="Oval 411">
                <a:extLst>
                  <a:ext uri="{FF2B5EF4-FFF2-40B4-BE49-F238E27FC236}">
                    <a16:creationId xmlns:a16="http://schemas.microsoft.com/office/drawing/2014/main" id="{4B6F356C-8494-0348-A20C-650D13D6A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62" name="Group 995">
                <a:extLst>
                  <a:ext uri="{FF2B5EF4-FFF2-40B4-BE49-F238E27FC236}">
                    <a16:creationId xmlns:a16="http://schemas.microsoft.com/office/drawing/2014/main" id="{304681B6-25C3-5149-B6F1-30337A002B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65" name="Freeform 996">
                  <a:extLst>
                    <a:ext uri="{FF2B5EF4-FFF2-40B4-BE49-F238E27FC236}">
                      <a16:creationId xmlns:a16="http://schemas.microsoft.com/office/drawing/2014/main" id="{D3E723C3-9682-C342-B9D5-018813E88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66" name="Freeform 997">
                  <a:extLst>
                    <a:ext uri="{FF2B5EF4-FFF2-40B4-BE49-F238E27FC236}">
                      <a16:creationId xmlns:a16="http://schemas.microsoft.com/office/drawing/2014/main" id="{720402FD-F569-4A48-BDCA-5EA6F6C1FE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63" name="Line 998">
                <a:extLst>
                  <a:ext uri="{FF2B5EF4-FFF2-40B4-BE49-F238E27FC236}">
                    <a16:creationId xmlns:a16="http://schemas.microsoft.com/office/drawing/2014/main" id="{9AD05AFA-A0C7-9A41-8AE1-9E8974512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4" name="Line 999">
                <a:extLst>
                  <a:ext uri="{FF2B5EF4-FFF2-40B4-BE49-F238E27FC236}">
                    <a16:creationId xmlns:a16="http://schemas.microsoft.com/office/drawing/2014/main" id="{C3A802A4-A432-BE44-9674-0AF53C3CB3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3" name="Group 1000">
              <a:extLst>
                <a:ext uri="{FF2B5EF4-FFF2-40B4-BE49-F238E27FC236}">
                  <a16:creationId xmlns:a16="http://schemas.microsoft.com/office/drawing/2014/main" id="{6A85AEEC-8D64-2247-B2A4-57CC7A2B07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7751" name="Oval 407">
                <a:extLst>
                  <a:ext uri="{FF2B5EF4-FFF2-40B4-BE49-F238E27FC236}">
                    <a16:creationId xmlns:a16="http://schemas.microsoft.com/office/drawing/2014/main" id="{BA4B1F2D-06A7-A94C-B409-4E0B5DA56F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52" name="Rectangle 410">
                <a:extLst>
                  <a:ext uri="{FF2B5EF4-FFF2-40B4-BE49-F238E27FC236}">
                    <a16:creationId xmlns:a16="http://schemas.microsoft.com/office/drawing/2014/main" id="{44EDACAB-2531-714A-A294-1C6A940E3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53" name="Oval 411">
                <a:extLst>
                  <a:ext uri="{FF2B5EF4-FFF2-40B4-BE49-F238E27FC236}">
                    <a16:creationId xmlns:a16="http://schemas.microsoft.com/office/drawing/2014/main" id="{4EEB17B7-61CA-C547-BA77-413580143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54" name="Group 1004">
                <a:extLst>
                  <a:ext uri="{FF2B5EF4-FFF2-40B4-BE49-F238E27FC236}">
                    <a16:creationId xmlns:a16="http://schemas.microsoft.com/office/drawing/2014/main" id="{2C473B55-224F-1445-8D2B-E3A7FB42B0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57" name="Freeform 1005">
                  <a:extLst>
                    <a:ext uri="{FF2B5EF4-FFF2-40B4-BE49-F238E27FC236}">
                      <a16:creationId xmlns:a16="http://schemas.microsoft.com/office/drawing/2014/main" id="{B6F8DBA1-4EB5-6E44-AAE4-C02491EFC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8" name="Freeform 1006">
                  <a:extLst>
                    <a:ext uri="{FF2B5EF4-FFF2-40B4-BE49-F238E27FC236}">
                      <a16:creationId xmlns:a16="http://schemas.microsoft.com/office/drawing/2014/main" id="{286644CF-9952-FE42-80FF-4F62B248B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55" name="Line 1007">
                <a:extLst>
                  <a:ext uri="{FF2B5EF4-FFF2-40B4-BE49-F238E27FC236}">
                    <a16:creationId xmlns:a16="http://schemas.microsoft.com/office/drawing/2014/main" id="{4975B936-8EA6-1940-971F-46B77E2CB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6" name="Line 1008">
                <a:extLst>
                  <a:ext uri="{FF2B5EF4-FFF2-40B4-BE49-F238E27FC236}">
                    <a16:creationId xmlns:a16="http://schemas.microsoft.com/office/drawing/2014/main" id="{60307AE2-2DF9-E54F-97DF-8A58ACA00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84" name="Line 1009">
              <a:extLst>
                <a:ext uri="{FF2B5EF4-FFF2-40B4-BE49-F238E27FC236}">
                  <a16:creationId xmlns:a16="http://schemas.microsoft.com/office/drawing/2014/main" id="{D743A308-61C9-9F4A-90DD-97640402A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5" name="Group 1010">
              <a:extLst>
                <a:ext uri="{FF2B5EF4-FFF2-40B4-BE49-F238E27FC236}">
                  <a16:creationId xmlns:a16="http://schemas.microsoft.com/office/drawing/2014/main" id="{5043A674-E0FD-C54A-A06B-C223B2195F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7743" name="Oval 407">
                <a:extLst>
                  <a:ext uri="{FF2B5EF4-FFF2-40B4-BE49-F238E27FC236}">
                    <a16:creationId xmlns:a16="http://schemas.microsoft.com/office/drawing/2014/main" id="{3B800A4C-3631-FF41-B399-86D94231C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44" name="Rectangle 410">
                <a:extLst>
                  <a:ext uri="{FF2B5EF4-FFF2-40B4-BE49-F238E27FC236}">
                    <a16:creationId xmlns:a16="http://schemas.microsoft.com/office/drawing/2014/main" id="{CA6745B3-9104-144C-8FFA-149999A63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45" name="Oval 411">
                <a:extLst>
                  <a:ext uri="{FF2B5EF4-FFF2-40B4-BE49-F238E27FC236}">
                    <a16:creationId xmlns:a16="http://schemas.microsoft.com/office/drawing/2014/main" id="{FFD98231-DD26-2840-8053-C3E28504B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46" name="Group 1014">
                <a:extLst>
                  <a:ext uri="{FF2B5EF4-FFF2-40B4-BE49-F238E27FC236}">
                    <a16:creationId xmlns:a16="http://schemas.microsoft.com/office/drawing/2014/main" id="{3E63C505-3E3D-BF4E-B3CD-2CF5409DC5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9" name="Freeform 1015">
                  <a:extLst>
                    <a:ext uri="{FF2B5EF4-FFF2-40B4-BE49-F238E27FC236}">
                      <a16:creationId xmlns:a16="http://schemas.microsoft.com/office/drawing/2014/main" id="{F5BB1A95-04D3-7B4D-8F5C-DDD7A21E39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50" name="Freeform 1016">
                  <a:extLst>
                    <a:ext uri="{FF2B5EF4-FFF2-40B4-BE49-F238E27FC236}">
                      <a16:creationId xmlns:a16="http://schemas.microsoft.com/office/drawing/2014/main" id="{D8A44496-C3CB-CE4F-B696-55604D9ED8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47" name="Line 1017">
                <a:extLst>
                  <a:ext uri="{FF2B5EF4-FFF2-40B4-BE49-F238E27FC236}">
                    <a16:creationId xmlns:a16="http://schemas.microsoft.com/office/drawing/2014/main" id="{FF12C3E9-07EE-704D-A98F-522A352587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" name="Line 1018">
                <a:extLst>
                  <a:ext uri="{FF2B5EF4-FFF2-40B4-BE49-F238E27FC236}">
                    <a16:creationId xmlns:a16="http://schemas.microsoft.com/office/drawing/2014/main" id="{10D4DDEC-C137-7246-821F-F1EE4BE02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6" name="Group 1019">
              <a:extLst>
                <a:ext uri="{FF2B5EF4-FFF2-40B4-BE49-F238E27FC236}">
                  <a16:creationId xmlns:a16="http://schemas.microsoft.com/office/drawing/2014/main" id="{D709D689-DB3E-FA4D-A03B-F5FB74C43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7735" name="Oval 407">
                <a:extLst>
                  <a:ext uri="{FF2B5EF4-FFF2-40B4-BE49-F238E27FC236}">
                    <a16:creationId xmlns:a16="http://schemas.microsoft.com/office/drawing/2014/main" id="{17C1AE8E-2BF2-A24C-882E-7833B158A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36" name="Rectangle 410">
                <a:extLst>
                  <a:ext uri="{FF2B5EF4-FFF2-40B4-BE49-F238E27FC236}">
                    <a16:creationId xmlns:a16="http://schemas.microsoft.com/office/drawing/2014/main" id="{599A14D3-98DE-344D-83D0-426497C6A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37" name="Oval 411">
                <a:extLst>
                  <a:ext uri="{FF2B5EF4-FFF2-40B4-BE49-F238E27FC236}">
                    <a16:creationId xmlns:a16="http://schemas.microsoft.com/office/drawing/2014/main" id="{E54C80FF-D204-F643-ACBD-1ADEAE511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38" name="Group 1023">
                <a:extLst>
                  <a:ext uri="{FF2B5EF4-FFF2-40B4-BE49-F238E27FC236}">
                    <a16:creationId xmlns:a16="http://schemas.microsoft.com/office/drawing/2014/main" id="{E672940F-4B05-BB4B-8E60-F4CEC07FFE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41" name="Freeform 1024">
                  <a:extLst>
                    <a:ext uri="{FF2B5EF4-FFF2-40B4-BE49-F238E27FC236}">
                      <a16:creationId xmlns:a16="http://schemas.microsoft.com/office/drawing/2014/main" id="{6060AC97-C901-2A47-BD37-63473CB34B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42" name="Freeform 1025">
                  <a:extLst>
                    <a:ext uri="{FF2B5EF4-FFF2-40B4-BE49-F238E27FC236}">
                      <a16:creationId xmlns:a16="http://schemas.microsoft.com/office/drawing/2014/main" id="{A419543B-DC56-8D46-84C8-3F90DC6776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9" name="Line 1026">
                <a:extLst>
                  <a:ext uri="{FF2B5EF4-FFF2-40B4-BE49-F238E27FC236}">
                    <a16:creationId xmlns:a16="http://schemas.microsoft.com/office/drawing/2014/main" id="{8E9A4E6F-5C04-DE46-9DD9-761D7D4BE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" name="Line 1027">
                <a:extLst>
                  <a:ext uri="{FF2B5EF4-FFF2-40B4-BE49-F238E27FC236}">
                    <a16:creationId xmlns:a16="http://schemas.microsoft.com/office/drawing/2014/main" id="{1C7C4A49-DE0B-6745-B239-A42149F3B6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7" name="Group 1028">
              <a:extLst>
                <a:ext uri="{FF2B5EF4-FFF2-40B4-BE49-F238E27FC236}">
                  <a16:creationId xmlns:a16="http://schemas.microsoft.com/office/drawing/2014/main" id="{CFDB67C2-3F21-194D-9B75-220A6A2F0D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7727" name="Oval 407">
                <a:extLst>
                  <a:ext uri="{FF2B5EF4-FFF2-40B4-BE49-F238E27FC236}">
                    <a16:creationId xmlns:a16="http://schemas.microsoft.com/office/drawing/2014/main" id="{D7A9A10E-744E-6D4B-BE61-59621BA33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28" name="Rectangle 410">
                <a:extLst>
                  <a:ext uri="{FF2B5EF4-FFF2-40B4-BE49-F238E27FC236}">
                    <a16:creationId xmlns:a16="http://schemas.microsoft.com/office/drawing/2014/main" id="{3AB283BC-F2E7-0742-9D28-5FB4C983C5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29" name="Oval 411">
                <a:extLst>
                  <a:ext uri="{FF2B5EF4-FFF2-40B4-BE49-F238E27FC236}">
                    <a16:creationId xmlns:a16="http://schemas.microsoft.com/office/drawing/2014/main" id="{C7C3DE2B-BE6D-864E-9BAF-7453317C7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30" name="Group 1032">
                <a:extLst>
                  <a:ext uri="{FF2B5EF4-FFF2-40B4-BE49-F238E27FC236}">
                    <a16:creationId xmlns:a16="http://schemas.microsoft.com/office/drawing/2014/main" id="{90573DBC-58B5-4540-9A61-F786776C0E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33" name="Freeform 1033">
                  <a:extLst>
                    <a:ext uri="{FF2B5EF4-FFF2-40B4-BE49-F238E27FC236}">
                      <a16:creationId xmlns:a16="http://schemas.microsoft.com/office/drawing/2014/main" id="{7E6885BE-6708-9448-8300-E0F69C0F0D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34" name="Freeform 1034">
                  <a:extLst>
                    <a:ext uri="{FF2B5EF4-FFF2-40B4-BE49-F238E27FC236}">
                      <a16:creationId xmlns:a16="http://schemas.microsoft.com/office/drawing/2014/main" id="{00DF7C58-D664-F947-83B8-8A61974C59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31" name="Line 1035">
                <a:extLst>
                  <a:ext uri="{FF2B5EF4-FFF2-40B4-BE49-F238E27FC236}">
                    <a16:creationId xmlns:a16="http://schemas.microsoft.com/office/drawing/2014/main" id="{FD7EA6FE-E289-3541-A482-DA72FC2E2D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" name="Line 1036">
                <a:extLst>
                  <a:ext uri="{FF2B5EF4-FFF2-40B4-BE49-F238E27FC236}">
                    <a16:creationId xmlns:a16="http://schemas.microsoft.com/office/drawing/2014/main" id="{D73F5C18-4D3F-764D-9203-C3C408A70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1037">
              <a:extLst>
                <a:ext uri="{FF2B5EF4-FFF2-40B4-BE49-F238E27FC236}">
                  <a16:creationId xmlns:a16="http://schemas.microsoft.com/office/drawing/2014/main" id="{CB34554C-54FD-ED41-AC3E-4348E5459B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7719" name="Oval 407">
                <a:extLst>
                  <a:ext uri="{FF2B5EF4-FFF2-40B4-BE49-F238E27FC236}">
                    <a16:creationId xmlns:a16="http://schemas.microsoft.com/office/drawing/2014/main" id="{9D9E3A5B-8C86-D848-8DA6-EF24F38A0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20" name="Rectangle 410">
                <a:extLst>
                  <a:ext uri="{FF2B5EF4-FFF2-40B4-BE49-F238E27FC236}">
                    <a16:creationId xmlns:a16="http://schemas.microsoft.com/office/drawing/2014/main" id="{F414C18D-E3CF-D44B-85DE-21FD4FF18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21" name="Oval 411">
                <a:extLst>
                  <a:ext uri="{FF2B5EF4-FFF2-40B4-BE49-F238E27FC236}">
                    <a16:creationId xmlns:a16="http://schemas.microsoft.com/office/drawing/2014/main" id="{EA5B8EFD-C410-5340-91DB-C8A6F043B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22" name="Group 1041">
                <a:extLst>
                  <a:ext uri="{FF2B5EF4-FFF2-40B4-BE49-F238E27FC236}">
                    <a16:creationId xmlns:a16="http://schemas.microsoft.com/office/drawing/2014/main" id="{2A46DCF0-484E-3B44-BD59-5AF3C1E1FF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25" name="Freeform 1042">
                  <a:extLst>
                    <a:ext uri="{FF2B5EF4-FFF2-40B4-BE49-F238E27FC236}">
                      <a16:creationId xmlns:a16="http://schemas.microsoft.com/office/drawing/2014/main" id="{C5E90384-9E75-804A-9F36-4214EB56C2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26" name="Freeform 1043">
                  <a:extLst>
                    <a:ext uri="{FF2B5EF4-FFF2-40B4-BE49-F238E27FC236}">
                      <a16:creationId xmlns:a16="http://schemas.microsoft.com/office/drawing/2014/main" id="{85F8C542-EC43-5547-99CB-9AEBABAA79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23" name="Line 1044">
                <a:extLst>
                  <a:ext uri="{FF2B5EF4-FFF2-40B4-BE49-F238E27FC236}">
                    <a16:creationId xmlns:a16="http://schemas.microsoft.com/office/drawing/2014/main" id="{C2FAD427-2AC4-9249-8993-E4284F333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" name="Line 1045">
                <a:extLst>
                  <a:ext uri="{FF2B5EF4-FFF2-40B4-BE49-F238E27FC236}">
                    <a16:creationId xmlns:a16="http://schemas.microsoft.com/office/drawing/2014/main" id="{BA76CBC0-186F-A34A-94BA-F337DA14A0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046">
              <a:extLst>
                <a:ext uri="{FF2B5EF4-FFF2-40B4-BE49-F238E27FC236}">
                  <a16:creationId xmlns:a16="http://schemas.microsoft.com/office/drawing/2014/main" id="{5A633016-3245-254F-A0F8-F8577B8395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7711" name="Oval 407">
                <a:extLst>
                  <a:ext uri="{FF2B5EF4-FFF2-40B4-BE49-F238E27FC236}">
                    <a16:creationId xmlns:a16="http://schemas.microsoft.com/office/drawing/2014/main" id="{4354630F-D455-6244-8AF4-DE45DAC89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12" name="Rectangle 410">
                <a:extLst>
                  <a:ext uri="{FF2B5EF4-FFF2-40B4-BE49-F238E27FC236}">
                    <a16:creationId xmlns:a16="http://schemas.microsoft.com/office/drawing/2014/main" id="{7745BB0D-252B-6C4F-AB54-A29061CAC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13" name="Oval 411">
                <a:extLst>
                  <a:ext uri="{FF2B5EF4-FFF2-40B4-BE49-F238E27FC236}">
                    <a16:creationId xmlns:a16="http://schemas.microsoft.com/office/drawing/2014/main" id="{BEE994C0-F3EE-C647-8135-2E08F9DF9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14" name="Group 1050">
                <a:extLst>
                  <a:ext uri="{FF2B5EF4-FFF2-40B4-BE49-F238E27FC236}">
                    <a16:creationId xmlns:a16="http://schemas.microsoft.com/office/drawing/2014/main" id="{5B8AC99E-C16F-4E4A-96F6-D07DA9DA91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17" name="Freeform 1051">
                  <a:extLst>
                    <a:ext uri="{FF2B5EF4-FFF2-40B4-BE49-F238E27FC236}">
                      <a16:creationId xmlns:a16="http://schemas.microsoft.com/office/drawing/2014/main" id="{41AB8133-1C26-934A-BF81-98EE4BB53A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8" name="Freeform 1052">
                  <a:extLst>
                    <a:ext uri="{FF2B5EF4-FFF2-40B4-BE49-F238E27FC236}">
                      <a16:creationId xmlns:a16="http://schemas.microsoft.com/office/drawing/2014/main" id="{8A7F024A-CAE5-A044-B7FA-E05C81E24D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15" name="Line 1053">
                <a:extLst>
                  <a:ext uri="{FF2B5EF4-FFF2-40B4-BE49-F238E27FC236}">
                    <a16:creationId xmlns:a16="http://schemas.microsoft.com/office/drawing/2014/main" id="{CB07A6C5-F831-5047-A3B3-7B7E28542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6" name="Line 1054">
                <a:extLst>
                  <a:ext uri="{FF2B5EF4-FFF2-40B4-BE49-F238E27FC236}">
                    <a16:creationId xmlns:a16="http://schemas.microsoft.com/office/drawing/2014/main" id="{E413CC6A-F608-2B42-80F7-FB5A6D9276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055">
              <a:extLst>
                <a:ext uri="{FF2B5EF4-FFF2-40B4-BE49-F238E27FC236}">
                  <a16:creationId xmlns:a16="http://schemas.microsoft.com/office/drawing/2014/main" id="{D22CCA02-662C-D148-99C1-2363D2E776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7703" name="Oval 407">
                <a:extLst>
                  <a:ext uri="{FF2B5EF4-FFF2-40B4-BE49-F238E27FC236}">
                    <a16:creationId xmlns:a16="http://schemas.microsoft.com/office/drawing/2014/main" id="{B27DC11F-5FB3-DA48-9482-421CC878F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04" name="Rectangle 410">
                <a:extLst>
                  <a:ext uri="{FF2B5EF4-FFF2-40B4-BE49-F238E27FC236}">
                    <a16:creationId xmlns:a16="http://schemas.microsoft.com/office/drawing/2014/main" id="{37E10394-6F54-CA42-95FD-17E2A7C9D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05" name="Oval 411">
                <a:extLst>
                  <a:ext uri="{FF2B5EF4-FFF2-40B4-BE49-F238E27FC236}">
                    <a16:creationId xmlns:a16="http://schemas.microsoft.com/office/drawing/2014/main" id="{A03FD41C-396B-B34A-8D8E-BA08E4A23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706" name="Group 1059">
                <a:extLst>
                  <a:ext uri="{FF2B5EF4-FFF2-40B4-BE49-F238E27FC236}">
                    <a16:creationId xmlns:a16="http://schemas.microsoft.com/office/drawing/2014/main" id="{C81CC0A9-0F80-7D4A-8BA5-0E43B3565E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7709" name="Freeform 1060">
                  <a:extLst>
                    <a:ext uri="{FF2B5EF4-FFF2-40B4-BE49-F238E27FC236}">
                      <a16:creationId xmlns:a16="http://schemas.microsoft.com/office/drawing/2014/main" id="{9F65680D-C870-2A4C-9B29-61C5ECBE5F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10" name="Freeform 1061">
                  <a:extLst>
                    <a:ext uri="{FF2B5EF4-FFF2-40B4-BE49-F238E27FC236}">
                      <a16:creationId xmlns:a16="http://schemas.microsoft.com/office/drawing/2014/main" id="{0A0A6A3D-0641-3942-947E-921183B01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707" name="Line 1062">
                <a:extLst>
                  <a:ext uri="{FF2B5EF4-FFF2-40B4-BE49-F238E27FC236}">
                    <a16:creationId xmlns:a16="http://schemas.microsoft.com/office/drawing/2014/main" id="{5E5754D1-681E-0145-8902-CCB70BDF8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8" name="Line 1063">
                <a:extLst>
                  <a:ext uri="{FF2B5EF4-FFF2-40B4-BE49-F238E27FC236}">
                    <a16:creationId xmlns:a16="http://schemas.microsoft.com/office/drawing/2014/main" id="{6F76E814-0DBF-AF49-B3CB-FF8E63C81F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1064">
              <a:extLst>
                <a:ext uri="{FF2B5EF4-FFF2-40B4-BE49-F238E27FC236}">
                  <a16:creationId xmlns:a16="http://schemas.microsoft.com/office/drawing/2014/main" id="{F9018701-6216-0547-9A76-0A4BDC251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7689" name="Group 1065">
                <a:extLst>
                  <a:ext uri="{FF2B5EF4-FFF2-40B4-BE49-F238E27FC236}">
                    <a16:creationId xmlns:a16="http://schemas.microsoft.com/office/drawing/2014/main" id="{D0A654C7-86A0-9745-B143-0BF6DC6853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91" name="Freeform 1066">
                  <a:extLst>
                    <a:ext uri="{FF2B5EF4-FFF2-40B4-BE49-F238E27FC236}">
                      <a16:creationId xmlns:a16="http://schemas.microsoft.com/office/drawing/2014/main" id="{7447A735-115B-D045-9D06-A42C4A6995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2" name="Freeform 1067">
                  <a:extLst>
                    <a:ext uri="{FF2B5EF4-FFF2-40B4-BE49-F238E27FC236}">
                      <a16:creationId xmlns:a16="http://schemas.microsoft.com/office/drawing/2014/main" id="{65FEB06B-9A43-6A42-8DD2-224BD15B6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3" name="Freeform 1068">
                  <a:extLst>
                    <a:ext uri="{FF2B5EF4-FFF2-40B4-BE49-F238E27FC236}">
                      <a16:creationId xmlns:a16="http://schemas.microsoft.com/office/drawing/2014/main" id="{EA78F036-BAEB-5E4B-A008-AE3336EB3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4" name="Freeform 1069">
                  <a:extLst>
                    <a:ext uri="{FF2B5EF4-FFF2-40B4-BE49-F238E27FC236}">
                      <a16:creationId xmlns:a16="http://schemas.microsoft.com/office/drawing/2014/main" id="{D8D4EFE9-637D-DA4E-9F92-33BFF0FE5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5" name="Freeform 1070">
                  <a:extLst>
                    <a:ext uri="{FF2B5EF4-FFF2-40B4-BE49-F238E27FC236}">
                      <a16:creationId xmlns:a16="http://schemas.microsoft.com/office/drawing/2014/main" id="{3D515C87-A79E-1E45-B897-864F822A51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6" name="Freeform 1071">
                  <a:extLst>
                    <a:ext uri="{FF2B5EF4-FFF2-40B4-BE49-F238E27FC236}">
                      <a16:creationId xmlns:a16="http://schemas.microsoft.com/office/drawing/2014/main" id="{E13E633E-3BFB-5447-BD0F-3026BE264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7" name="Freeform 1072">
                  <a:extLst>
                    <a:ext uri="{FF2B5EF4-FFF2-40B4-BE49-F238E27FC236}">
                      <a16:creationId xmlns:a16="http://schemas.microsoft.com/office/drawing/2014/main" id="{4C6EF6E3-5D85-DC4C-AB81-8FD062E793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8" name="Freeform 1073">
                  <a:extLst>
                    <a:ext uri="{FF2B5EF4-FFF2-40B4-BE49-F238E27FC236}">
                      <a16:creationId xmlns:a16="http://schemas.microsoft.com/office/drawing/2014/main" id="{FBBC37DB-3247-4940-BDF3-3A20086E25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99" name="Freeform 1074">
                  <a:extLst>
                    <a:ext uri="{FF2B5EF4-FFF2-40B4-BE49-F238E27FC236}">
                      <a16:creationId xmlns:a16="http://schemas.microsoft.com/office/drawing/2014/main" id="{216554B6-5D45-834F-B5B7-84F2F6A62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0" name="Freeform 1075">
                  <a:extLst>
                    <a:ext uri="{FF2B5EF4-FFF2-40B4-BE49-F238E27FC236}">
                      <a16:creationId xmlns:a16="http://schemas.microsoft.com/office/drawing/2014/main" id="{609EBDF4-044B-1A4B-8A8E-A533D57A1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1" name="Freeform 1076">
                  <a:extLst>
                    <a:ext uri="{FF2B5EF4-FFF2-40B4-BE49-F238E27FC236}">
                      <a16:creationId xmlns:a16="http://schemas.microsoft.com/office/drawing/2014/main" id="{26895F50-035F-9E42-A6CA-182BF7A3F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02" name="Freeform 1077">
                  <a:extLst>
                    <a:ext uri="{FF2B5EF4-FFF2-40B4-BE49-F238E27FC236}">
                      <a16:creationId xmlns:a16="http://schemas.microsoft.com/office/drawing/2014/main" id="{9B6FECF6-3BF6-264A-8FC7-FA8B703F0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90" name="Picture 1078" descr="access_point_stylized_gray_small">
                <a:extLst>
                  <a:ext uri="{FF2B5EF4-FFF2-40B4-BE49-F238E27FC236}">
                    <a16:creationId xmlns:a16="http://schemas.microsoft.com/office/drawing/2014/main" id="{B6758967-FC34-8946-BD44-FCF55AC672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92" name="Group 1079">
              <a:extLst>
                <a:ext uri="{FF2B5EF4-FFF2-40B4-BE49-F238E27FC236}">
                  <a16:creationId xmlns:a16="http://schemas.microsoft.com/office/drawing/2014/main" id="{D8AE5F8F-2E06-6441-9FE0-5DC7F94F1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7675" name="Group 1080">
                <a:extLst>
                  <a:ext uri="{FF2B5EF4-FFF2-40B4-BE49-F238E27FC236}">
                    <a16:creationId xmlns:a16="http://schemas.microsoft.com/office/drawing/2014/main" id="{47D178D6-D15B-BB44-977D-1F3E2CF930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7677" name="Freeform 1081">
                  <a:extLst>
                    <a:ext uri="{FF2B5EF4-FFF2-40B4-BE49-F238E27FC236}">
                      <a16:creationId xmlns:a16="http://schemas.microsoft.com/office/drawing/2014/main" id="{EF7A8410-ACBC-404D-8C6A-59BAD35652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8" name="Freeform 1082">
                  <a:extLst>
                    <a:ext uri="{FF2B5EF4-FFF2-40B4-BE49-F238E27FC236}">
                      <a16:creationId xmlns:a16="http://schemas.microsoft.com/office/drawing/2014/main" id="{ADCCBC80-1508-024B-A3E0-FFA0D0BE7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79" name="Freeform 1083">
                  <a:extLst>
                    <a:ext uri="{FF2B5EF4-FFF2-40B4-BE49-F238E27FC236}">
                      <a16:creationId xmlns:a16="http://schemas.microsoft.com/office/drawing/2014/main" id="{8B36D48A-9112-4746-B93A-028656A236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0" name="Freeform 1084">
                  <a:extLst>
                    <a:ext uri="{FF2B5EF4-FFF2-40B4-BE49-F238E27FC236}">
                      <a16:creationId xmlns:a16="http://schemas.microsoft.com/office/drawing/2014/main" id="{F178E501-3EA1-B546-9713-CAEFC9B20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1" name="Freeform 1085">
                  <a:extLst>
                    <a:ext uri="{FF2B5EF4-FFF2-40B4-BE49-F238E27FC236}">
                      <a16:creationId xmlns:a16="http://schemas.microsoft.com/office/drawing/2014/main" id="{8F6E199A-C042-C249-8086-CE92D3DC0F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2" name="Freeform 1086">
                  <a:extLst>
                    <a:ext uri="{FF2B5EF4-FFF2-40B4-BE49-F238E27FC236}">
                      <a16:creationId xmlns:a16="http://schemas.microsoft.com/office/drawing/2014/main" id="{7C1812D1-9576-704A-A6A7-58198F7CD6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3" name="Freeform 1087">
                  <a:extLst>
                    <a:ext uri="{FF2B5EF4-FFF2-40B4-BE49-F238E27FC236}">
                      <a16:creationId xmlns:a16="http://schemas.microsoft.com/office/drawing/2014/main" id="{2343310C-B645-2243-A441-77EF4A3AD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4" name="Freeform 1088">
                  <a:extLst>
                    <a:ext uri="{FF2B5EF4-FFF2-40B4-BE49-F238E27FC236}">
                      <a16:creationId xmlns:a16="http://schemas.microsoft.com/office/drawing/2014/main" id="{183E8939-3972-0A41-9F25-3EF9E2B1D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5" name="Freeform 1089">
                  <a:extLst>
                    <a:ext uri="{FF2B5EF4-FFF2-40B4-BE49-F238E27FC236}">
                      <a16:creationId xmlns:a16="http://schemas.microsoft.com/office/drawing/2014/main" id="{C65135C7-F9C7-5F4B-B1AE-185677983E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6" name="Freeform 1090">
                  <a:extLst>
                    <a:ext uri="{FF2B5EF4-FFF2-40B4-BE49-F238E27FC236}">
                      <a16:creationId xmlns:a16="http://schemas.microsoft.com/office/drawing/2014/main" id="{3EFA9E4F-4FBD-3D44-86D4-D1B7E561F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7" name="Freeform 1091">
                  <a:extLst>
                    <a:ext uri="{FF2B5EF4-FFF2-40B4-BE49-F238E27FC236}">
                      <a16:creationId xmlns:a16="http://schemas.microsoft.com/office/drawing/2014/main" id="{27C0D4B7-8CC4-284D-8072-1F042473D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88" name="Freeform 1092">
                  <a:extLst>
                    <a:ext uri="{FF2B5EF4-FFF2-40B4-BE49-F238E27FC236}">
                      <a16:creationId xmlns:a16="http://schemas.microsoft.com/office/drawing/2014/main" id="{C32B11C7-051D-9C46-8F1E-105F40FF47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7676" name="Picture 1093" descr="access_point_stylized_gray_small">
                <a:extLst>
                  <a:ext uri="{FF2B5EF4-FFF2-40B4-BE49-F238E27FC236}">
                    <a16:creationId xmlns:a16="http://schemas.microsoft.com/office/drawing/2014/main" id="{D220CE5F-895D-D247-A27C-548C83799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93" name="Line 1094">
              <a:extLst>
                <a:ext uri="{FF2B5EF4-FFF2-40B4-BE49-F238E27FC236}">
                  <a16:creationId xmlns:a16="http://schemas.microsoft.com/office/drawing/2014/main" id="{E3282ACE-C38F-5444-ADA9-BAD5AF7F1FF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94" name="Group 1095">
              <a:extLst>
                <a:ext uri="{FF2B5EF4-FFF2-40B4-BE49-F238E27FC236}">
                  <a16:creationId xmlns:a16="http://schemas.microsoft.com/office/drawing/2014/main" id="{99580031-B7A8-794F-860B-CA583806ED5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7673" name="Picture 1096" descr="desktop_computer_stylized_medium">
                <a:extLst>
                  <a:ext uri="{FF2B5EF4-FFF2-40B4-BE49-F238E27FC236}">
                    <a16:creationId xmlns:a16="http://schemas.microsoft.com/office/drawing/2014/main" id="{3E5CD096-BABB-1144-B219-35B36C1E1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4" name="Freeform 1097">
                <a:extLst>
                  <a:ext uri="{FF2B5EF4-FFF2-40B4-BE49-F238E27FC236}">
                    <a16:creationId xmlns:a16="http://schemas.microsoft.com/office/drawing/2014/main" id="{3918DB22-6C2B-EE42-95E8-CA179CB7C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5" name="Group 1098">
              <a:extLst>
                <a:ext uri="{FF2B5EF4-FFF2-40B4-BE49-F238E27FC236}">
                  <a16:creationId xmlns:a16="http://schemas.microsoft.com/office/drawing/2014/main" id="{1D85BAE5-0BE7-E04F-851D-597B75C7DE1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7671" name="Picture 1099" descr="desktop_computer_stylized_medium">
                <a:extLst>
                  <a:ext uri="{FF2B5EF4-FFF2-40B4-BE49-F238E27FC236}">
                    <a16:creationId xmlns:a16="http://schemas.microsoft.com/office/drawing/2014/main" id="{B41177CA-9BC1-2C48-AA82-A66EF3F0F7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2" name="Freeform 1100">
                <a:extLst>
                  <a:ext uri="{FF2B5EF4-FFF2-40B4-BE49-F238E27FC236}">
                    <a16:creationId xmlns:a16="http://schemas.microsoft.com/office/drawing/2014/main" id="{1450EEF3-6A80-E84E-A67C-9C24ADDA8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6" name="Group 1101">
              <a:extLst>
                <a:ext uri="{FF2B5EF4-FFF2-40B4-BE49-F238E27FC236}">
                  <a16:creationId xmlns:a16="http://schemas.microsoft.com/office/drawing/2014/main" id="{EEE04982-6274-0648-B6E8-020A1415DB0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17669" name="Picture 1102" descr="desktop_computer_stylized_medium">
                <a:extLst>
                  <a:ext uri="{FF2B5EF4-FFF2-40B4-BE49-F238E27FC236}">
                    <a16:creationId xmlns:a16="http://schemas.microsoft.com/office/drawing/2014/main" id="{18BDA323-AA33-324D-9060-00F0B06E81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70" name="Freeform 1103">
                <a:extLst>
                  <a:ext uri="{FF2B5EF4-FFF2-40B4-BE49-F238E27FC236}">
                    <a16:creationId xmlns:a16="http://schemas.microsoft.com/office/drawing/2014/main" id="{54A6A5D8-968C-8E4D-8B32-B08A6B07E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497" name="Group 1104">
              <a:extLst>
                <a:ext uri="{FF2B5EF4-FFF2-40B4-BE49-F238E27FC236}">
                  <a16:creationId xmlns:a16="http://schemas.microsoft.com/office/drawing/2014/main" id="{513EA408-799D-7547-A0EE-F6EA7B2D8A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17667" name="Picture 1105" descr="desktop_computer_stylized_medium">
                <a:extLst>
                  <a:ext uri="{FF2B5EF4-FFF2-40B4-BE49-F238E27FC236}">
                    <a16:creationId xmlns:a16="http://schemas.microsoft.com/office/drawing/2014/main" id="{567BE867-AB6C-9F49-A633-906511B46E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668" name="Freeform 1106">
                <a:extLst>
                  <a:ext uri="{FF2B5EF4-FFF2-40B4-BE49-F238E27FC236}">
                    <a16:creationId xmlns:a16="http://schemas.microsoft.com/office/drawing/2014/main" id="{E6C3F60D-97B8-234E-8FBC-7857B742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7498" name="Picture 1107" descr="car_icon_small">
              <a:extLst>
                <a:ext uri="{FF2B5EF4-FFF2-40B4-BE49-F238E27FC236}">
                  <a16:creationId xmlns:a16="http://schemas.microsoft.com/office/drawing/2014/main" id="{73CF7E9C-4B52-9F4E-BAB3-804414F75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99" name="Group 1108">
              <a:extLst>
                <a:ext uri="{FF2B5EF4-FFF2-40B4-BE49-F238E27FC236}">
                  <a16:creationId xmlns:a16="http://schemas.microsoft.com/office/drawing/2014/main" id="{7C3717C4-D7A6-394D-89A6-4B615960A5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17665" name="Picture 1109" descr="iphone_stylized_small">
                <a:extLst>
                  <a:ext uri="{FF2B5EF4-FFF2-40B4-BE49-F238E27FC236}">
                    <a16:creationId xmlns:a16="http://schemas.microsoft.com/office/drawing/2014/main" id="{7B62093A-EAF5-FD41-B890-E98CC49C86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66" name="Picture 1110" descr="antenna_radiation_stylized">
                <a:extLst>
                  <a:ext uri="{FF2B5EF4-FFF2-40B4-BE49-F238E27FC236}">
                    <a16:creationId xmlns:a16="http://schemas.microsoft.com/office/drawing/2014/main" id="{E3F11499-94A2-4A40-A666-D5A1964918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500" name="Group 1111">
              <a:extLst>
                <a:ext uri="{FF2B5EF4-FFF2-40B4-BE49-F238E27FC236}">
                  <a16:creationId xmlns:a16="http://schemas.microsoft.com/office/drawing/2014/main" id="{3964913E-A7D7-BA4B-AF2E-27DD26138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17633" name="Freeform 1112">
                <a:extLst>
                  <a:ext uri="{FF2B5EF4-FFF2-40B4-BE49-F238E27FC236}">
                    <a16:creationId xmlns:a16="http://schemas.microsoft.com/office/drawing/2014/main" id="{37094D9A-193E-0448-B0B9-59DD5905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4" name="Rectangle 1113">
                <a:extLst>
                  <a:ext uri="{FF2B5EF4-FFF2-40B4-BE49-F238E27FC236}">
                    <a16:creationId xmlns:a16="http://schemas.microsoft.com/office/drawing/2014/main" id="{FDF24A89-6E11-0040-B8B6-751B080D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35" name="Freeform 1114">
                <a:extLst>
                  <a:ext uri="{FF2B5EF4-FFF2-40B4-BE49-F238E27FC236}">
                    <a16:creationId xmlns:a16="http://schemas.microsoft.com/office/drawing/2014/main" id="{1925A29B-2B2F-174D-AC90-F5AC7726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6" name="Freeform 1115">
                <a:extLst>
                  <a:ext uri="{FF2B5EF4-FFF2-40B4-BE49-F238E27FC236}">
                    <a16:creationId xmlns:a16="http://schemas.microsoft.com/office/drawing/2014/main" id="{4F48D46D-AD5C-784E-8888-1F859980C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7" name="Rectangle 1116">
                <a:extLst>
                  <a:ext uri="{FF2B5EF4-FFF2-40B4-BE49-F238E27FC236}">
                    <a16:creationId xmlns:a16="http://schemas.microsoft.com/office/drawing/2014/main" id="{961A25CF-C11C-914A-9B35-AE3944F77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38" name="Group 1117">
                <a:extLst>
                  <a:ext uri="{FF2B5EF4-FFF2-40B4-BE49-F238E27FC236}">
                    <a16:creationId xmlns:a16="http://schemas.microsoft.com/office/drawing/2014/main" id="{D045EA67-7444-F54C-97F9-A5788B2E24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63" name="AutoShape 1118">
                  <a:extLst>
                    <a:ext uri="{FF2B5EF4-FFF2-40B4-BE49-F238E27FC236}">
                      <a16:creationId xmlns:a16="http://schemas.microsoft.com/office/drawing/2014/main" id="{12DA754E-814D-E643-ACAD-B20B9E5BB1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64" name="AutoShape 1119">
                  <a:extLst>
                    <a:ext uri="{FF2B5EF4-FFF2-40B4-BE49-F238E27FC236}">
                      <a16:creationId xmlns:a16="http://schemas.microsoft.com/office/drawing/2014/main" id="{A6130137-E012-F944-89F6-52C8327011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39" name="Rectangle 1120">
                <a:extLst>
                  <a:ext uri="{FF2B5EF4-FFF2-40B4-BE49-F238E27FC236}">
                    <a16:creationId xmlns:a16="http://schemas.microsoft.com/office/drawing/2014/main" id="{3D13C742-3602-F547-A1CC-681595FF9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40" name="Group 1121">
                <a:extLst>
                  <a:ext uri="{FF2B5EF4-FFF2-40B4-BE49-F238E27FC236}">
                    <a16:creationId xmlns:a16="http://schemas.microsoft.com/office/drawing/2014/main" id="{E1229F92-3A25-BE4E-A7FF-07BC358569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61" name="AutoShape 1122">
                  <a:extLst>
                    <a:ext uri="{FF2B5EF4-FFF2-40B4-BE49-F238E27FC236}">
                      <a16:creationId xmlns:a16="http://schemas.microsoft.com/office/drawing/2014/main" id="{E44B635A-DEDC-7643-B417-2255C37DA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62" name="AutoShape 1123">
                  <a:extLst>
                    <a:ext uri="{FF2B5EF4-FFF2-40B4-BE49-F238E27FC236}">
                      <a16:creationId xmlns:a16="http://schemas.microsoft.com/office/drawing/2014/main" id="{162B8CC6-1E66-7E42-8F71-50FF2639AB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41" name="Rectangle 1124">
                <a:extLst>
                  <a:ext uri="{FF2B5EF4-FFF2-40B4-BE49-F238E27FC236}">
                    <a16:creationId xmlns:a16="http://schemas.microsoft.com/office/drawing/2014/main" id="{B5905E26-6208-3348-B212-EABF47EB7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42" name="Rectangle 1125">
                <a:extLst>
                  <a:ext uri="{FF2B5EF4-FFF2-40B4-BE49-F238E27FC236}">
                    <a16:creationId xmlns:a16="http://schemas.microsoft.com/office/drawing/2014/main" id="{FD2B1F94-0B47-454F-B4FA-80C1AE8F4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43" name="Group 1126">
                <a:extLst>
                  <a:ext uri="{FF2B5EF4-FFF2-40B4-BE49-F238E27FC236}">
                    <a16:creationId xmlns:a16="http://schemas.microsoft.com/office/drawing/2014/main" id="{12492518-0666-1E46-A6AB-5C4E2D7D28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59" name="AutoShape 1127">
                  <a:extLst>
                    <a:ext uri="{FF2B5EF4-FFF2-40B4-BE49-F238E27FC236}">
                      <a16:creationId xmlns:a16="http://schemas.microsoft.com/office/drawing/2014/main" id="{97C63C8F-E636-9842-AE0D-9924E137B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60" name="AutoShape 1128">
                  <a:extLst>
                    <a:ext uri="{FF2B5EF4-FFF2-40B4-BE49-F238E27FC236}">
                      <a16:creationId xmlns:a16="http://schemas.microsoft.com/office/drawing/2014/main" id="{D46764B9-9861-D847-BC12-2692492065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44" name="Freeform 1129">
                <a:extLst>
                  <a:ext uri="{FF2B5EF4-FFF2-40B4-BE49-F238E27FC236}">
                    <a16:creationId xmlns:a16="http://schemas.microsoft.com/office/drawing/2014/main" id="{B4F3D84F-F181-314E-B49C-068D8F62B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45" name="Group 1130">
                <a:extLst>
                  <a:ext uri="{FF2B5EF4-FFF2-40B4-BE49-F238E27FC236}">
                    <a16:creationId xmlns:a16="http://schemas.microsoft.com/office/drawing/2014/main" id="{B706F3BE-8EBF-744D-A284-5BA8089B74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57" name="AutoShape 1131">
                  <a:extLst>
                    <a:ext uri="{FF2B5EF4-FFF2-40B4-BE49-F238E27FC236}">
                      <a16:creationId xmlns:a16="http://schemas.microsoft.com/office/drawing/2014/main" id="{CC611FD0-B111-8741-B019-39DF4624D0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58" name="AutoShape 1132">
                  <a:extLst>
                    <a:ext uri="{FF2B5EF4-FFF2-40B4-BE49-F238E27FC236}">
                      <a16:creationId xmlns:a16="http://schemas.microsoft.com/office/drawing/2014/main" id="{6E0E6AC5-2904-3D42-95C8-19C274BF2E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46" name="Rectangle 1133">
                <a:extLst>
                  <a:ext uri="{FF2B5EF4-FFF2-40B4-BE49-F238E27FC236}">
                    <a16:creationId xmlns:a16="http://schemas.microsoft.com/office/drawing/2014/main" id="{EF89D145-6821-B94A-ADE7-83236D9F4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47" name="Freeform 1134">
                <a:extLst>
                  <a:ext uri="{FF2B5EF4-FFF2-40B4-BE49-F238E27FC236}">
                    <a16:creationId xmlns:a16="http://schemas.microsoft.com/office/drawing/2014/main" id="{69502317-FBA4-9B45-B8ED-7A4841236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8" name="Freeform 1135">
                <a:extLst>
                  <a:ext uri="{FF2B5EF4-FFF2-40B4-BE49-F238E27FC236}">
                    <a16:creationId xmlns:a16="http://schemas.microsoft.com/office/drawing/2014/main" id="{6A785413-17DF-EF48-ABF3-F9079AFF6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9" name="Oval 1136">
                <a:extLst>
                  <a:ext uri="{FF2B5EF4-FFF2-40B4-BE49-F238E27FC236}">
                    <a16:creationId xmlns:a16="http://schemas.microsoft.com/office/drawing/2014/main" id="{2DF05466-3F03-E449-A969-4FADEE213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50" name="Freeform 1137">
                <a:extLst>
                  <a:ext uri="{FF2B5EF4-FFF2-40B4-BE49-F238E27FC236}">
                    <a16:creationId xmlns:a16="http://schemas.microsoft.com/office/drawing/2014/main" id="{558904FB-0B9A-C040-9FAF-8EB4E713A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1" name="AutoShape 1138">
                <a:extLst>
                  <a:ext uri="{FF2B5EF4-FFF2-40B4-BE49-F238E27FC236}">
                    <a16:creationId xmlns:a16="http://schemas.microsoft.com/office/drawing/2014/main" id="{8740D697-E564-9F4B-8AFD-95581B896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52" name="AutoShape 1139">
                <a:extLst>
                  <a:ext uri="{FF2B5EF4-FFF2-40B4-BE49-F238E27FC236}">
                    <a16:creationId xmlns:a16="http://schemas.microsoft.com/office/drawing/2014/main" id="{CE0D8365-830A-6943-856E-82F8AA108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53" name="Oval 1140">
                <a:extLst>
                  <a:ext uri="{FF2B5EF4-FFF2-40B4-BE49-F238E27FC236}">
                    <a16:creationId xmlns:a16="http://schemas.microsoft.com/office/drawing/2014/main" id="{AF2ACFCC-2A06-4243-91E6-0548F7678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54" name="Oval 1141">
                <a:extLst>
                  <a:ext uri="{FF2B5EF4-FFF2-40B4-BE49-F238E27FC236}">
                    <a16:creationId xmlns:a16="http://schemas.microsoft.com/office/drawing/2014/main" id="{661651C9-38CB-CA44-B0FC-8888EB068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55" name="Oval 1142">
                <a:extLst>
                  <a:ext uri="{FF2B5EF4-FFF2-40B4-BE49-F238E27FC236}">
                    <a16:creationId xmlns:a16="http://schemas.microsoft.com/office/drawing/2014/main" id="{EC687CBB-03B9-F545-96B8-62C62AE00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56" name="Rectangle 1143">
                <a:extLst>
                  <a:ext uri="{FF2B5EF4-FFF2-40B4-BE49-F238E27FC236}">
                    <a16:creationId xmlns:a16="http://schemas.microsoft.com/office/drawing/2014/main" id="{85643665-8E91-D54F-BAAC-C570CB51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7501" name="Group 1144">
              <a:extLst>
                <a:ext uri="{FF2B5EF4-FFF2-40B4-BE49-F238E27FC236}">
                  <a16:creationId xmlns:a16="http://schemas.microsoft.com/office/drawing/2014/main" id="{194DDC52-B34C-6541-95B6-1A6E2A40F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17601" name="Freeform 1145">
                <a:extLst>
                  <a:ext uri="{FF2B5EF4-FFF2-40B4-BE49-F238E27FC236}">
                    <a16:creationId xmlns:a16="http://schemas.microsoft.com/office/drawing/2014/main" id="{9EEF7A74-96D1-9C4E-9714-038CB125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2" name="Rectangle 1146">
                <a:extLst>
                  <a:ext uri="{FF2B5EF4-FFF2-40B4-BE49-F238E27FC236}">
                    <a16:creationId xmlns:a16="http://schemas.microsoft.com/office/drawing/2014/main" id="{C1F7159A-E580-1544-89F9-EF20E47D1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03" name="Freeform 1147">
                <a:extLst>
                  <a:ext uri="{FF2B5EF4-FFF2-40B4-BE49-F238E27FC236}">
                    <a16:creationId xmlns:a16="http://schemas.microsoft.com/office/drawing/2014/main" id="{928D11AF-2CC9-2646-8ECE-4E7389C15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4" name="Freeform 1148">
                <a:extLst>
                  <a:ext uri="{FF2B5EF4-FFF2-40B4-BE49-F238E27FC236}">
                    <a16:creationId xmlns:a16="http://schemas.microsoft.com/office/drawing/2014/main" id="{DE12DB33-95F8-4A49-8931-76AC9C092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5" name="Rectangle 1149">
                <a:extLst>
                  <a:ext uri="{FF2B5EF4-FFF2-40B4-BE49-F238E27FC236}">
                    <a16:creationId xmlns:a16="http://schemas.microsoft.com/office/drawing/2014/main" id="{01B6A052-8566-9041-85BA-D144C1613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06" name="Group 1150">
                <a:extLst>
                  <a:ext uri="{FF2B5EF4-FFF2-40B4-BE49-F238E27FC236}">
                    <a16:creationId xmlns:a16="http://schemas.microsoft.com/office/drawing/2014/main" id="{86F0F836-878C-044E-968D-38F5A677B2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7631" name="AutoShape 1151">
                  <a:extLst>
                    <a:ext uri="{FF2B5EF4-FFF2-40B4-BE49-F238E27FC236}">
                      <a16:creationId xmlns:a16="http://schemas.microsoft.com/office/drawing/2014/main" id="{BE2B7CAC-646B-6641-B202-51F026AF34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32" name="AutoShape 1152">
                  <a:extLst>
                    <a:ext uri="{FF2B5EF4-FFF2-40B4-BE49-F238E27FC236}">
                      <a16:creationId xmlns:a16="http://schemas.microsoft.com/office/drawing/2014/main" id="{2D275573-B9E9-3546-BEB4-55759AAF89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07" name="Rectangle 1153">
                <a:extLst>
                  <a:ext uri="{FF2B5EF4-FFF2-40B4-BE49-F238E27FC236}">
                    <a16:creationId xmlns:a16="http://schemas.microsoft.com/office/drawing/2014/main" id="{ACCD3D1E-6E1D-4948-A586-881FD4445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08" name="Group 1154">
                <a:extLst>
                  <a:ext uri="{FF2B5EF4-FFF2-40B4-BE49-F238E27FC236}">
                    <a16:creationId xmlns:a16="http://schemas.microsoft.com/office/drawing/2014/main" id="{CD7B37CB-BCC0-4F40-98CA-DC039A51A5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7629" name="AutoShape 1155">
                  <a:extLst>
                    <a:ext uri="{FF2B5EF4-FFF2-40B4-BE49-F238E27FC236}">
                      <a16:creationId xmlns:a16="http://schemas.microsoft.com/office/drawing/2014/main" id="{F4DBAD75-5719-C945-86A9-6C23C050C1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30" name="AutoShape 1156">
                  <a:extLst>
                    <a:ext uri="{FF2B5EF4-FFF2-40B4-BE49-F238E27FC236}">
                      <a16:creationId xmlns:a16="http://schemas.microsoft.com/office/drawing/2014/main" id="{9ECDADBE-CC4F-FB48-B2AC-C775DB17D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09" name="Rectangle 1157">
                <a:extLst>
                  <a:ext uri="{FF2B5EF4-FFF2-40B4-BE49-F238E27FC236}">
                    <a16:creationId xmlns:a16="http://schemas.microsoft.com/office/drawing/2014/main" id="{2B4048E9-7869-B74C-86F6-FD049EAA1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10" name="Rectangle 1158">
                <a:extLst>
                  <a:ext uri="{FF2B5EF4-FFF2-40B4-BE49-F238E27FC236}">
                    <a16:creationId xmlns:a16="http://schemas.microsoft.com/office/drawing/2014/main" id="{8C22931C-2EFA-5A4D-9ADF-5779D20E1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17611" name="Group 1159">
                <a:extLst>
                  <a:ext uri="{FF2B5EF4-FFF2-40B4-BE49-F238E27FC236}">
                    <a16:creationId xmlns:a16="http://schemas.microsoft.com/office/drawing/2014/main" id="{CD06F3A9-0D98-C346-89D7-09A670E8E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7627" name="AutoShape 1160">
                  <a:extLst>
                    <a:ext uri="{FF2B5EF4-FFF2-40B4-BE49-F238E27FC236}">
                      <a16:creationId xmlns:a16="http://schemas.microsoft.com/office/drawing/2014/main" id="{372E87CA-826B-B24B-9783-CADF5D8420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28" name="AutoShape 1161">
                  <a:extLst>
                    <a:ext uri="{FF2B5EF4-FFF2-40B4-BE49-F238E27FC236}">
                      <a16:creationId xmlns:a16="http://schemas.microsoft.com/office/drawing/2014/main" id="{6A9B9256-EE67-5848-B3E0-02F13D3AF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12" name="Freeform 1162">
                <a:extLst>
                  <a:ext uri="{FF2B5EF4-FFF2-40B4-BE49-F238E27FC236}">
                    <a16:creationId xmlns:a16="http://schemas.microsoft.com/office/drawing/2014/main" id="{712140A9-EF0E-BB4E-A125-53801D85B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13" name="Group 1163">
                <a:extLst>
                  <a:ext uri="{FF2B5EF4-FFF2-40B4-BE49-F238E27FC236}">
                    <a16:creationId xmlns:a16="http://schemas.microsoft.com/office/drawing/2014/main" id="{FF21B18A-E342-1F43-AE98-62551E2D9F0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7625" name="AutoShape 1164">
                  <a:extLst>
                    <a:ext uri="{FF2B5EF4-FFF2-40B4-BE49-F238E27FC236}">
                      <a16:creationId xmlns:a16="http://schemas.microsoft.com/office/drawing/2014/main" id="{FE120A50-FF84-C346-9C9B-8434D38C8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7626" name="AutoShape 1165">
                  <a:extLst>
                    <a:ext uri="{FF2B5EF4-FFF2-40B4-BE49-F238E27FC236}">
                      <a16:creationId xmlns:a16="http://schemas.microsoft.com/office/drawing/2014/main" id="{A3A804B2-1AD1-D443-90AD-AD22FFF472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17614" name="Rectangle 1166">
                <a:extLst>
                  <a:ext uri="{FF2B5EF4-FFF2-40B4-BE49-F238E27FC236}">
                    <a16:creationId xmlns:a16="http://schemas.microsoft.com/office/drawing/2014/main" id="{E83833CE-3821-6541-9926-134F0AD70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15" name="Freeform 1167">
                <a:extLst>
                  <a:ext uri="{FF2B5EF4-FFF2-40B4-BE49-F238E27FC236}">
                    <a16:creationId xmlns:a16="http://schemas.microsoft.com/office/drawing/2014/main" id="{82D99B32-C643-0C4F-A508-3983FEE96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6" name="Freeform 1168">
                <a:extLst>
                  <a:ext uri="{FF2B5EF4-FFF2-40B4-BE49-F238E27FC236}">
                    <a16:creationId xmlns:a16="http://schemas.microsoft.com/office/drawing/2014/main" id="{B1D76256-2DE1-7247-920F-1C95E5F2E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7" name="Oval 1169">
                <a:extLst>
                  <a:ext uri="{FF2B5EF4-FFF2-40B4-BE49-F238E27FC236}">
                    <a16:creationId xmlns:a16="http://schemas.microsoft.com/office/drawing/2014/main" id="{FDC2F58E-6993-5540-BED6-3803F4CBCC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18" name="Freeform 1170">
                <a:extLst>
                  <a:ext uri="{FF2B5EF4-FFF2-40B4-BE49-F238E27FC236}">
                    <a16:creationId xmlns:a16="http://schemas.microsoft.com/office/drawing/2014/main" id="{9C9560D9-50D5-3943-BA46-E2F1D9EE2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9" name="AutoShape 1171">
                <a:extLst>
                  <a:ext uri="{FF2B5EF4-FFF2-40B4-BE49-F238E27FC236}">
                    <a16:creationId xmlns:a16="http://schemas.microsoft.com/office/drawing/2014/main" id="{9A891CD7-293A-8047-A06A-31E63E01D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20" name="AutoShape 1172">
                <a:extLst>
                  <a:ext uri="{FF2B5EF4-FFF2-40B4-BE49-F238E27FC236}">
                    <a16:creationId xmlns:a16="http://schemas.microsoft.com/office/drawing/2014/main" id="{55D4D918-F36B-7242-8D8B-F6A204F17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21" name="Oval 1173">
                <a:extLst>
                  <a:ext uri="{FF2B5EF4-FFF2-40B4-BE49-F238E27FC236}">
                    <a16:creationId xmlns:a16="http://schemas.microsoft.com/office/drawing/2014/main" id="{8597DBFA-81E2-3C4F-9C76-2DBEC53A3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22" name="Oval 1174">
                <a:extLst>
                  <a:ext uri="{FF2B5EF4-FFF2-40B4-BE49-F238E27FC236}">
                    <a16:creationId xmlns:a16="http://schemas.microsoft.com/office/drawing/2014/main" id="{612DAE17-397D-9944-89D1-AC8D6FDBD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23" name="Oval 1175">
                <a:extLst>
                  <a:ext uri="{FF2B5EF4-FFF2-40B4-BE49-F238E27FC236}">
                    <a16:creationId xmlns:a16="http://schemas.microsoft.com/office/drawing/2014/main" id="{C0B987A0-E9A3-0144-BD95-8AFE0A105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624" name="Rectangle 1176">
                <a:extLst>
                  <a:ext uri="{FF2B5EF4-FFF2-40B4-BE49-F238E27FC236}">
                    <a16:creationId xmlns:a16="http://schemas.microsoft.com/office/drawing/2014/main" id="{F2116AC0-FDAC-FA40-B4A7-1D58F19A0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17502" name="Group 1177">
              <a:extLst>
                <a:ext uri="{FF2B5EF4-FFF2-40B4-BE49-F238E27FC236}">
                  <a16:creationId xmlns:a16="http://schemas.microsoft.com/office/drawing/2014/main" id="{B69216A6-1586-0542-A906-09929E1D6D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17578" name="Picture 1178" descr="antenna_stylized">
                <a:extLst>
                  <a:ext uri="{FF2B5EF4-FFF2-40B4-BE49-F238E27FC236}">
                    <a16:creationId xmlns:a16="http://schemas.microsoft.com/office/drawing/2014/main" id="{2D322518-9672-0141-9FB0-1D6A2BC8F0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79" name="Picture 1179" descr="laptop_keyboard">
                <a:extLst>
                  <a:ext uri="{FF2B5EF4-FFF2-40B4-BE49-F238E27FC236}">
                    <a16:creationId xmlns:a16="http://schemas.microsoft.com/office/drawing/2014/main" id="{0C62BB47-DF53-0144-B675-4F447E6E2E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0" name="Freeform 1180">
                <a:extLst>
                  <a:ext uri="{FF2B5EF4-FFF2-40B4-BE49-F238E27FC236}">
                    <a16:creationId xmlns:a16="http://schemas.microsoft.com/office/drawing/2014/main" id="{689F39F8-5870-BB40-9040-3D13C1F90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81" name="Picture 1181" descr="screen">
                <a:extLst>
                  <a:ext uri="{FF2B5EF4-FFF2-40B4-BE49-F238E27FC236}">
                    <a16:creationId xmlns:a16="http://schemas.microsoft.com/office/drawing/2014/main" id="{77C24501-680A-A74E-A29A-8F86432127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82" name="Freeform 1182">
                <a:extLst>
                  <a:ext uri="{FF2B5EF4-FFF2-40B4-BE49-F238E27FC236}">
                    <a16:creationId xmlns:a16="http://schemas.microsoft.com/office/drawing/2014/main" id="{2923FE6C-7360-084F-AE70-689D514F7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3" name="Freeform 1183">
                <a:extLst>
                  <a:ext uri="{FF2B5EF4-FFF2-40B4-BE49-F238E27FC236}">
                    <a16:creationId xmlns:a16="http://schemas.microsoft.com/office/drawing/2014/main" id="{467D4DAE-481A-5F4A-B341-49ABDF98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4" name="Freeform 1184">
                <a:extLst>
                  <a:ext uri="{FF2B5EF4-FFF2-40B4-BE49-F238E27FC236}">
                    <a16:creationId xmlns:a16="http://schemas.microsoft.com/office/drawing/2014/main" id="{8C950D9E-2DDB-054F-A39B-D948D5FBD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5" name="Freeform 1185">
                <a:extLst>
                  <a:ext uri="{FF2B5EF4-FFF2-40B4-BE49-F238E27FC236}">
                    <a16:creationId xmlns:a16="http://schemas.microsoft.com/office/drawing/2014/main" id="{B8D83981-93C6-A84D-B303-03E0DB053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6" name="Freeform 1186">
                <a:extLst>
                  <a:ext uri="{FF2B5EF4-FFF2-40B4-BE49-F238E27FC236}">
                    <a16:creationId xmlns:a16="http://schemas.microsoft.com/office/drawing/2014/main" id="{C6B4F243-4528-1147-963A-546D961C9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7" name="Freeform 1187">
                <a:extLst>
                  <a:ext uri="{FF2B5EF4-FFF2-40B4-BE49-F238E27FC236}">
                    <a16:creationId xmlns:a16="http://schemas.microsoft.com/office/drawing/2014/main" id="{515B1472-92AF-174E-993C-54B429073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88" name="Group 1188">
                <a:extLst>
                  <a:ext uri="{FF2B5EF4-FFF2-40B4-BE49-F238E27FC236}">
                    <a16:creationId xmlns:a16="http://schemas.microsoft.com/office/drawing/2014/main" id="{B250C2A6-7AD1-684B-BB21-8D61834BDB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95" name="Freeform 1189">
                  <a:extLst>
                    <a:ext uri="{FF2B5EF4-FFF2-40B4-BE49-F238E27FC236}">
                      <a16:creationId xmlns:a16="http://schemas.microsoft.com/office/drawing/2014/main" id="{436D4418-D80F-CE4A-B784-6DAE658BA9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6" name="Freeform 1190">
                  <a:extLst>
                    <a:ext uri="{FF2B5EF4-FFF2-40B4-BE49-F238E27FC236}">
                      <a16:creationId xmlns:a16="http://schemas.microsoft.com/office/drawing/2014/main" id="{9AA2F966-0BF4-EF4F-90AA-6646FC47A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7" name="Freeform 1191">
                  <a:extLst>
                    <a:ext uri="{FF2B5EF4-FFF2-40B4-BE49-F238E27FC236}">
                      <a16:creationId xmlns:a16="http://schemas.microsoft.com/office/drawing/2014/main" id="{9CD2F2CF-20E1-784A-9FA5-4DD3A17BE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8" name="Freeform 1192">
                  <a:extLst>
                    <a:ext uri="{FF2B5EF4-FFF2-40B4-BE49-F238E27FC236}">
                      <a16:creationId xmlns:a16="http://schemas.microsoft.com/office/drawing/2014/main" id="{94241927-0881-4441-8A30-12DBF29A0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99" name="Freeform 1193">
                  <a:extLst>
                    <a:ext uri="{FF2B5EF4-FFF2-40B4-BE49-F238E27FC236}">
                      <a16:creationId xmlns:a16="http://schemas.microsoft.com/office/drawing/2014/main" id="{6AD47800-1040-3943-BD7A-F699BEC05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00" name="Freeform 1194">
                  <a:extLst>
                    <a:ext uri="{FF2B5EF4-FFF2-40B4-BE49-F238E27FC236}">
                      <a16:creationId xmlns:a16="http://schemas.microsoft.com/office/drawing/2014/main" id="{95AF382B-C290-4E4D-81AC-2ECDAFF55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89" name="Freeform 1195">
                <a:extLst>
                  <a:ext uri="{FF2B5EF4-FFF2-40B4-BE49-F238E27FC236}">
                    <a16:creationId xmlns:a16="http://schemas.microsoft.com/office/drawing/2014/main" id="{12D90584-EFC8-3948-8AB0-E12211774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0" name="Freeform 1196">
                <a:extLst>
                  <a:ext uri="{FF2B5EF4-FFF2-40B4-BE49-F238E27FC236}">
                    <a16:creationId xmlns:a16="http://schemas.microsoft.com/office/drawing/2014/main" id="{81D7D133-CD32-6542-BE40-D8AD8B787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1" name="Freeform 1197">
                <a:extLst>
                  <a:ext uri="{FF2B5EF4-FFF2-40B4-BE49-F238E27FC236}">
                    <a16:creationId xmlns:a16="http://schemas.microsoft.com/office/drawing/2014/main" id="{631B944A-E6CE-9046-8862-5C0CC0E19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2" name="Freeform 1198">
                <a:extLst>
                  <a:ext uri="{FF2B5EF4-FFF2-40B4-BE49-F238E27FC236}">
                    <a16:creationId xmlns:a16="http://schemas.microsoft.com/office/drawing/2014/main" id="{EC32C4A4-D2FB-354C-A28A-AED174E45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3" name="Freeform 1199">
                <a:extLst>
                  <a:ext uri="{FF2B5EF4-FFF2-40B4-BE49-F238E27FC236}">
                    <a16:creationId xmlns:a16="http://schemas.microsoft.com/office/drawing/2014/main" id="{1829D50C-F1A6-4F45-A81C-8F0457F0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4" name="Freeform 1200">
                <a:extLst>
                  <a:ext uri="{FF2B5EF4-FFF2-40B4-BE49-F238E27FC236}">
                    <a16:creationId xmlns:a16="http://schemas.microsoft.com/office/drawing/2014/main" id="{A92D7E2D-24CE-2D47-989C-413BCCF0CF15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3" name="Group 1201">
              <a:extLst>
                <a:ext uri="{FF2B5EF4-FFF2-40B4-BE49-F238E27FC236}">
                  <a16:creationId xmlns:a16="http://schemas.microsoft.com/office/drawing/2014/main" id="{ED79F4E8-A688-3F4C-9111-09F72849A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17555" name="Picture 1202" descr="antenna_stylized">
                <a:extLst>
                  <a:ext uri="{FF2B5EF4-FFF2-40B4-BE49-F238E27FC236}">
                    <a16:creationId xmlns:a16="http://schemas.microsoft.com/office/drawing/2014/main" id="{8221ABEE-46DE-DA43-9BB5-F073A93734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56" name="Picture 1203" descr="laptop_keyboard">
                <a:extLst>
                  <a:ext uri="{FF2B5EF4-FFF2-40B4-BE49-F238E27FC236}">
                    <a16:creationId xmlns:a16="http://schemas.microsoft.com/office/drawing/2014/main" id="{BE75AFCE-A301-784F-8DCD-237CA32971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7" name="Freeform 1204">
                <a:extLst>
                  <a:ext uri="{FF2B5EF4-FFF2-40B4-BE49-F238E27FC236}">
                    <a16:creationId xmlns:a16="http://schemas.microsoft.com/office/drawing/2014/main" id="{375F9797-D277-5E4F-8DD9-3CFEA7793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58" name="Picture 1205" descr="screen">
                <a:extLst>
                  <a:ext uri="{FF2B5EF4-FFF2-40B4-BE49-F238E27FC236}">
                    <a16:creationId xmlns:a16="http://schemas.microsoft.com/office/drawing/2014/main" id="{42493EB8-BE00-5749-9A73-06D773FA26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59" name="Freeform 1206">
                <a:extLst>
                  <a:ext uri="{FF2B5EF4-FFF2-40B4-BE49-F238E27FC236}">
                    <a16:creationId xmlns:a16="http://schemas.microsoft.com/office/drawing/2014/main" id="{F30C5A53-336C-224E-8195-B2281A63C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0" name="Freeform 1207">
                <a:extLst>
                  <a:ext uri="{FF2B5EF4-FFF2-40B4-BE49-F238E27FC236}">
                    <a16:creationId xmlns:a16="http://schemas.microsoft.com/office/drawing/2014/main" id="{CFF07CF5-9F43-8C48-83C1-0983835C7F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1" name="Freeform 1208">
                <a:extLst>
                  <a:ext uri="{FF2B5EF4-FFF2-40B4-BE49-F238E27FC236}">
                    <a16:creationId xmlns:a16="http://schemas.microsoft.com/office/drawing/2014/main" id="{F2CD9F10-5148-D94D-AEEB-FE382E283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2" name="Freeform 1209">
                <a:extLst>
                  <a:ext uri="{FF2B5EF4-FFF2-40B4-BE49-F238E27FC236}">
                    <a16:creationId xmlns:a16="http://schemas.microsoft.com/office/drawing/2014/main" id="{743AE676-BDF8-714F-A73B-219B1C926D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3" name="Freeform 1210">
                <a:extLst>
                  <a:ext uri="{FF2B5EF4-FFF2-40B4-BE49-F238E27FC236}">
                    <a16:creationId xmlns:a16="http://schemas.microsoft.com/office/drawing/2014/main" id="{96AC445D-DBE9-DF43-9B79-7371D5897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4" name="Freeform 1211">
                <a:extLst>
                  <a:ext uri="{FF2B5EF4-FFF2-40B4-BE49-F238E27FC236}">
                    <a16:creationId xmlns:a16="http://schemas.microsoft.com/office/drawing/2014/main" id="{AB9BB51D-A4A8-8B48-858F-001E83F6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65" name="Group 1212">
                <a:extLst>
                  <a:ext uri="{FF2B5EF4-FFF2-40B4-BE49-F238E27FC236}">
                    <a16:creationId xmlns:a16="http://schemas.microsoft.com/office/drawing/2014/main" id="{8F7220BF-24EB-694D-861A-29DF9FD36D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72" name="Freeform 1213">
                  <a:extLst>
                    <a:ext uri="{FF2B5EF4-FFF2-40B4-BE49-F238E27FC236}">
                      <a16:creationId xmlns:a16="http://schemas.microsoft.com/office/drawing/2014/main" id="{BCE5EB08-4103-4045-9C0D-1A9F77613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3" name="Freeform 1214">
                  <a:extLst>
                    <a:ext uri="{FF2B5EF4-FFF2-40B4-BE49-F238E27FC236}">
                      <a16:creationId xmlns:a16="http://schemas.microsoft.com/office/drawing/2014/main" id="{1FF038A0-E1B6-5540-9917-BAFED3A36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4" name="Freeform 1215">
                  <a:extLst>
                    <a:ext uri="{FF2B5EF4-FFF2-40B4-BE49-F238E27FC236}">
                      <a16:creationId xmlns:a16="http://schemas.microsoft.com/office/drawing/2014/main" id="{AD23B2D3-280D-A741-9208-A2D6D3366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5" name="Freeform 1216">
                  <a:extLst>
                    <a:ext uri="{FF2B5EF4-FFF2-40B4-BE49-F238E27FC236}">
                      <a16:creationId xmlns:a16="http://schemas.microsoft.com/office/drawing/2014/main" id="{16A6DA12-5F5E-3647-B9CA-D7D1B6041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6" name="Freeform 1217">
                  <a:extLst>
                    <a:ext uri="{FF2B5EF4-FFF2-40B4-BE49-F238E27FC236}">
                      <a16:creationId xmlns:a16="http://schemas.microsoft.com/office/drawing/2014/main" id="{5E6625FD-4702-D242-AB5F-E86321B19C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77" name="Freeform 1218">
                  <a:extLst>
                    <a:ext uri="{FF2B5EF4-FFF2-40B4-BE49-F238E27FC236}">
                      <a16:creationId xmlns:a16="http://schemas.microsoft.com/office/drawing/2014/main" id="{0333225A-35CF-674B-927D-4C36CB9D30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66" name="Freeform 1219">
                <a:extLst>
                  <a:ext uri="{FF2B5EF4-FFF2-40B4-BE49-F238E27FC236}">
                    <a16:creationId xmlns:a16="http://schemas.microsoft.com/office/drawing/2014/main" id="{1F38DEA9-0EFC-1841-A242-3B97BF40E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7" name="Freeform 1220">
                <a:extLst>
                  <a:ext uri="{FF2B5EF4-FFF2-40B4-BE49-F238E27FC236}">
                    <a16:creationId xmlns:a16="http://schemas.microsoft.com/office/drawing/2014/main" id="{413502C9-BA90-3646-AD24-C9C712634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8" name="Freeform 1221">
                <a:extLst>
                  <a:ext uri="{FF2B5EF4-FFF2-40B4-BE49-F238E27FC236}">
                    <a16:creationId xmlns:a16="http://schemas.microsoft.com/office/drawing/2014/main" id="{9FE118D0-DAA4-074F-83F8-6890DD461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9" name="Freeform 1222">
                <a:extLst>
                  <a:ext uri="{FF2B5EF4-FFF2-40B4-BE49-F238E27FC236}">
                    <a16:creationId xmlns:a16="http://schemas.microsoft.com/office/drawing/2014/main" id="{A4EC62B8-CDC4-134C-BAF0-D5AAE4130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0" name="Freeform 1223">
                <a:extLst>
                  <a:ext uri="{FF2B5EF4-FFF2-40B4-BE49-F238E27FC236}">
                    <a16:creationId xmlns:a16="http://schemas.microsoft.com/office/drawing/2014/main" id="{E3C0D015-4638-8B40-A869-8EC9E836A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1" name="Freeform 1224">
                <a:extLst>
                  <a:ext uri="{FF2B5EF4-FFF2-40B4-BE49-F238E27FC236}">
                    <a16:creationId xmlns:a16="http://schemas.microsoft.com/office/drawing/2014/main" id="{8F2B1FCB-655B-1242-A43B-9070353A740A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4" name="Group 1225">
              <a:extLst>
                <a:ext uri="{FF2B5EF4-FFF2-40B4-BE49-F238E27FC236}">
                  <a16:creationId xmlns:a16="http://schemas.microsoft.com/office/drawing/2014/main" id="{0FF79FD1-5A77-2347-893F-2C179A7F65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17532" name="Picture 1226" descr="antenna_stylized">
                <a:extLst>
                  <a:ext uri="{FF2B5EF4-FFF2-40B4-BE49-F238E27FC236}">
                    <a16:creationId xmlns:a16="http://schemas.microsoft.com/office/drawing/2014/main" id="{6136E985-FEA4-544C-9D84-FDA145F368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33" name="Picture 1227" descr="laptop_keyboard">
                <a:extLst>
                  <a:ext uri="{FF2B5EF4-FFF2-40B4-BE49-F238E27FC236}">
                    <a16:creationId xmlns:a16="http://schemas.microsoft.com/office/drawing/2014/main" id="{7FBFDCF6-927A-5C46-BD2D-52ABDB0E80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4" name="Freeform 1228">
                <a:extLst>
                  <a:ext uri="{FF2B5EF4-FFF2-40B4-BE49-F238E27FC236}">
                    <a16:creationId xmlns:a16="http://schemas.microsoft.com/office/drawing/2014/main" id="{97DF5691-C8B2-B24B-8D87-66C96879C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35" name="Picture 1229" descr="screen">
                <a:extLst>
                  <a:ext uri="{FF2B5EF4-FFF2-40B4-BE49-F238E27FC236}">
                    <a16:creationId xmlns:a16="http://schemas.microsoft.com/office/drawing/2014/main" id="{4582F3D6-957E-2D4C-A748-EAAB5F772F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6" name="Freeform 1230">
                <a:extLst>
                  <a:ext uri="{FF2B5EF4-FFF2-40B4-BE49-F238E27FC236}">
                    <a16:creationId xmlns:a16="http://schemas.microsoft.com/office/drawing/2014/main" id="{8E8B81E6-898E-A04A-8E3A-2A4BD070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Freeform 1231">
                <a:extLst>
                  <a:ext uri="{FF2B5EF4-FFF2-40B4-BE49-F238E27FC236}">
                    <a16:creationId xmlns:a16="http://schemas.microsoft.com/office/drawing/2014/main" id="{BBB2C2CF-1A48-F842-BFF0-13D43534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Freeform 1232">
                <a:extLst>
                  <a:ext uri="{FF2B5EF4-FFF2-40B4-BE49-F238E27FC236}">
                    <a16:creationId xmlns:a16="http://schemas.microsoft.com/office/drawing/2014/main" id="{3D611920-6AB1-464D-9B5D-05B5488EC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Freeform 1233">
                <a:extLst>
                  <a:ext uri="{FF2B5EF4-FFF2-40B4-BE49-F238E27FC236}">
                    <a16:creationId xmlns:a16="http://schemas.microsoft.com/office/drawing/2014/main" id="{1C66F72E-D7D4-B542-9A8D-F828A56C9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0" name="Freeform 1234">
                <a:extLst>
                  <a:ext uri="{FF2B5EF4-FFF2-40B4-BE49-F238E27FC236}">
                    <a16:creationId xmlns:a16="http://schemas.microsoft.com/office/drawing/2014/main" id="{57FF6A0B-A19A-DD46-A70A-61E9A1BE0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1" name="Freeform 1235">
                <a:extLst>
                  <a:ext uri="{FF2B5EF4-FFF2-40B4-BE49-F238E27FC236}">
                    <a16:creationId xmlns:a16="http://schemas.microsoft.com/office/drawing/2014/main" id="{DB3CF0B9-5633-BE4E-8BB9-8F268A872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42" name="Group 1236">
                <a:extLst>
                  <a:ext uri="{FF2B5EF4-FFF2-40B4-BE49-F238E27FC236}">
                    <a16:creationId xmlns:a16="http://schemas.microsoft.com/office/drawing/2014/main" id="{AF54C976-F4CF-314D-B398-75D7CC9DF5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49" name="Freeform 1237">
                  <a:extLst>
                    <a:ext uri="{FF2B5EF4-FFF2-40B4-BE49-F238E27FC236}">
                      <a16:creationId xmlns:a16="http://schemas.microsoft.com/office/drawing/2014/main" id="{666AF6E6-7326-6546-B377-6CD1B7B0BF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0" name="Freeform 1238">
                  <a:extLst>
                    <a:ext uri="{FF2B5EF4-FFF2-40B4-BE49-F238E27FC236}">
                      <a16:creationId xmlns:a16="http://schemas.microsoft.com/office/drawing/2014/main" id="{417D9DEE-A432-F048-A552-B1269C90C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Freeform 1239">
                  <a:extLst>
                    <a:ext uri="{FF2B5EF4-FFF2-40B4-BE49-F238E27FC236}">
                      <a16:creationId xmlns:a16="http://schemas.microsoft.com/office/drawing/2014/main" id="{A32FDBF6-E782-9D4D-B4E8-4D6797F11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Freeform 1240">
                  <a:extLst>
                    <a:ext uri="{FF2B5EF4-FFF2-40B4-BE49-F238E27FC236}">
                      <a16:creationId xmlns:a16="http://schemas.microsoft.com/office/drawing/2014/main" id="{27063C4F-5DE8-6B4C-AC21-6957DA210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Freeform 1241">
                  <a:extLst>
                    <a:ext uri="{FF2B5EF4-FFF2-40B4-BE49-F238E27FC236}">
                      <a16:creationId xmlns:a16="http://schemas.microsoft.com/office/drawing/2014/main" id="{005943E7-A32A-5244-AE95-83A647ABB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4" name="Freeform 1242">
                  <a:extLst>
                    <a:ext uri="{FF2B5EF4-FFF2-40B4-BE49-F238E27FC236}">
                      <a16:creationId xmlns:a16="http://schemas.microsoft.com/office/drawing/2014/main" id="{6D5A2C63-C4FA-5548-BDC0-0FD02AD98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3" name="Freeform 1243">
                <a:extLst>
                  <a:ext uri="{FF2B5EF4-FFF2-40B4-BE49-F238E27FC236}">
                    <a16:creationId xmlns:a16="http://schemas.microsoft.com/office/drawing/2014/main" id="{137B33E5-D587-1D4C-942C-1546A6FEF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Freeform 1244">
                <a:extLst>
                  <a:ext uri="{FF2B5EF4-FFF2-40B4-BE49-F238E27FC236}">
                    <a16:creationId xmlns:a16="http://schemas.microsoft.com/office/drawing/2014/main" id="{6BBBBCF3-D7FC-1A4A-B87F-82E4CB11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Freeform 1245">
                <a:extLst>
                  <a:ext uri="{FF2B5EF4-FFF2-40B4-BE49-F238E27FC236}">
                    <a16:creationId xmlns:a16="http://schemas.microsoft.com/office/drawing/2014/main" id="{EF7BC3C7-76BB-B540-8E56-63D278D42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6" name="Freeform 1246">
                <a:extLst>
                  <a:ext uri="{FF2B5EF4-FFF2-40B4-BE49-F238E27FC236}">
                    <a16:creationId xmlns:a16="http://schemas.microsoft.com/office/drawing/2014/main" id="{6C3EBFA1-19D2-E34F-BD0A-565ACF6D7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Freeform 1247">
                <a:extLst>
                  <a:ext uri="{FF2B5EF4-FFF2-40B4-BE49-F238E27FC236}">
                    <a16:creationId xmlns:a16="http://schemas.microsoft.com/office/drawing/2014/main" id="{BFF5486C-5DE1-9247-93BF-1A3DC15A2B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Freeform 1248">
                <a:extLst>
                  <a:ext uri="{FF2B5EF4-FFF2-40B4-BE49-F238E27FC236}">
                    <a16:creationId xmlns:a16="http://schemas.microsoft.com/office/drawing/2014/main" id="{C0EE71C5-B471-6C41-A8B2-FAABB87F2659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5" name="Group 1249">
              <a:extLst>
                <a:ext uri="{FF2B5EF4-FFF2-40B4-BE49-F238E27FC236}">
                  <a16:creationId xmlns:a16="http://schemas.microsoft.com/office/drawing/2014/main" id="{462E2AC6-086A-0D48-B0A7-65BAE1AEE4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17530" name="Picture 1250" descr="desktop_computer_stylized_medium">
                <a:extLst>
                  <a:ext uri="{FF2B5EF4-FFF2-40B4-BE49-F238E27FC236}">
                    <a16:creationId xmlns:a16="http://schemas.microsoft.com/office/drawing/2014/main" id="{822BF29E-B99C-6443-AB15-F7B871017E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31" name="Freeform 1251">
                <a:extLst>
                  <a:ext uri="{FF2B5EF4-FFF2-40B4-BE49-F238E27FC236}">
                    <a16:creationId xmlns:a16="http://schemas.microsoft.com/office/drawing/2014/main" id="{0AF4B995-0708-CA49-BF87-1D8B72F03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7506" name="Group 1252">
              <a:extLst>
                <a:ext uri="{FF2B5EF4-FFF2-40B4-BE49-F238E27FC236}">
                  <a16:creationId xmlns:a16="http://schemas.microsoft.com/office/drawing/2014/main" id="{555372A1-F8AB-3F43-BAE4-E9BB78C73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17507" name="Picture 1253" descr="antenna_stylized">
                <a:extLst>
                  <a:ext uri="{FF2B5EF4-FFF2-40B4-BE49-F238E27FC236}">
                    <a16:creationId xmlns:a16="http://schemas.microsoft.com/office/drawing/2014/main" id="{F31BCF09-2DE1-AD4C-994E-47B1A2D0C5C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508" name="Picture 1254" descr="laptop_keyboard">
                <a:extLst>
                  <a:ext uri="{FF2B5EF4-FFF2-40B4-BE49-F238E27FC236}">
                    <a16:creationId xmlns:a16="http://schemas.microsoft.com/office/drawing/2014/main" id="{22832706-5DE8-FA46-8F29-D67709F4FF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09" name="Freeform 1255">
                <a:extLst>
                  <a:ext uri="{FF2B5EF4-FFF2-40B4-BE49-F238E27FC236}">
                    <a16:creationId xmlns:a16="http://schemas.microsoft.com/office/drawing/2014/main" id="{B64A892D-8C7E-6540-A046-AABCCCB21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510" name="Picture 1256" descr="screen">
                <a:extLst>
                  <a:ext uri="{FF2B5EF4-FFF2-40B4-BE49-F238E27FC236}">
                    <a16:creationId xmlns:a16="http://schemas.microsoft.com/office/drawing/2014/main" id="{8462371F-CDF2-3F47-903F-8523B70DA6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Freeform 1257">
                <a:extLst>
                  <a:ext uri="{FF2B5EF4-FFF2-40B4-BE49-F238E27FC236}">
                    <a16:creationId xmlns:a16="http://schemas.microsoft.com/office/drawing/2014/main" id="{15420114-0FDE-1741-A6E4-084D6C61E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2" name="Freeform 1258">
                <a:extLst>
                  <a:ext uri="{FF2B5EF4-FFF2-40B4-BE49-F238E27FC236}">
                    <a16:creationId xmlns:a16="http://schemas.microsoft.com/office/drawing/2014/main" id="{115EA024-B87D-F34A-BB77-2AD98578D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Freeform 1259">
                <a:extLst>
                  <a:ext uri="{FF2B5EF4-FFF2-40B4-BE49-F238E27FC236}">
                    <a16:creationId xmlns:a16="http://schemas.microsoft.com/office/drawing/2014/main" id="{84B6B471-4279-6F4B-88E4-9ABEDE23C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Freeform 1260">
                <a:extLst>
                  <a:ext uri="{FF2B5EF4-FFF2-40B4-BE49-F238E27FC236}">
                    <a16:creationId xmlns:a16="http://schemas.microsoft.com/office/drawing/2014/main" id="{0B1BFA06-42B1-E343-9129-016AC98FE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5" name="Freeform 1261">
                <a:extLst>
                  <a:ext uri="{FF2B5EF4-FFF2-40B4-BE49-F238E27FC236}">
                    <a16:creationId xmlns:a16="http://schemas.microsoft.com/office/drawing/2014/main" id="{D09C04D8-A020-1F4E-BAF8-F64DA978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6" name="Freeform 1262">
                <a:extLst>
                  <a:ext uri="{FF2B5EF4-FFF2-40B4-BE49-F238E27FC236}">
                    <a16:creationId xmlns:a16="http://schemas.microsoft.com/office/drawing/2014/main" id="{1A8AF311-0F91-284A-821F-5A70D3EFB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517" name="Group 1263">
                <a:extLst>
                  <a:ext uri="{FF2B5EF4-FFF2-40B4-BE49-F238E27FC236}">
                    <a16:creationId xmlns:a16="http://schemas.microsoft.com/office/drawing/2014/main" id="{DF172FD9-FC21-4843-AEB3-49D316697D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17524" name="Freeform 1264">
                  <a:extLst>
                    <a:ext uri="{FF2B5EF4-FFF2-40B4-BE49-F238E27FC236}">
                      <a16:creationId xmlns:a16="http://schemas.microsoft.com/office/drawing/2014/main" id="{8524D051-321A-B144-A30C-7F2839130F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Freeform 1265">
                  <a:extLst>
                    <a:ext uri="{FF2B5EF4-FFF2-40B4-BE49-F238E27FC236}">
                      <a16:creationId xmlns:a16="http://schemas.microsoft.com/office/drawing/2014/main" id="{39DC4231-48A1-4645-A7B0-2CEF806E52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Freeform 1266">
                  <a:extLst>
                    <a:ext uri="{FF2B5EF4-FFF2-40B4-BE49-F238E27FC236}">
                      <a16:creationId xmlns:a16="http://schemas.microsoft.com/office/drawing/2014/main" id="{E0804D9E-C306-E54C-8E96-150777C091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Freeform 1267">
                  <a:extLst>
                    <a:ext uri="{FF2B5EF4-FFF2-40B4-BE49-F238E27FC236}">
                      <a16:creationId xmlns:a16="http://schemas.microsoft.com/office/drawing/2014/main" id="{25C0D71C-5EF8-D449-A917-2E12D2E8C3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Freeform 1268">
                  <a:extLst>
                    <a:ext uri="{FF2B5EF4-FFF2-40B4-BE49-F238E27FC236}">
                      <a16:creationId xmlns:a16="http://schemas.microsoft.com/office/drawing/2014/main" id="{75A306ED-F3B4-9646-9CC9-442222D7A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Freeform 1269">
                  <a:extLst>
                    <a:ext uri="{FF2B5EF4-FFF2-40B4-BE49-F238E27FC236}">
                      <a16:creationId xmlns:a16="http://schemas.microsoft.com/office/drawing/2014/main" id="{28E4D213-5FCC-EF4C-BA5C-AB3B65099E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8" name="Freeform 1270">
                <a:extLst>
                  <a:ext uri="{FF2B5EF4-FFF2-40B4-BE49-F238E27FC236}">
                    <a16:creationId xmlns:a16="http://schemas.microsoft.com/office/drawing/2014/main" id="{8F152392-856A-B841-BE6B-191F6C557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9" name="Freeform 1271">
                <a:extLst>
                  <a:ext uri="{FF2B5EF4-FFF2-40B4-BE49-F238E27FC236}">
                    <a16:creationId xmlns:a16="http://schemas.microsoft.com/office/drawing/2014/main" id="{38575BBF-A84D-2349-A824-8208111B4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0" name="Freeform 1272">
                <a:extLst>
                  <a:ext uri="{FF2B5EF4-FFF2-40B4-BE49-F238E27FC236}">
                    <a16:creationId xmlns:a16="http://schemas.microsoft.com/office/drawing/2014/main" id="{EA3BDE1E-91AE-E44A-87FC-20F99DCD0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1" name="Freeform 1273">
                <a:extLst>
                  <a:ext uri="{FF2B5EF4-FFF2-40B4-BE49-F238E27FC236}">
                    <a16:creationId xmlns:a16="http://schemas.microsoft.com/office/drawing/2014/main" id="{CF581B41-F783-B849-AF7E-6E56FF0B9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2" name="Freeform 1274">
                <a:extLst>
                  <a:ext uri="{FF2B5EF4-FFF2-40B4-BE49-F238E27FC236}">
                    <a16:creationId xmlns:a16="http://schemas.microsoft.com/office/drawing/2014/main" id="{ECF9E73A-CD38-8C4A-B9B0-2FD358E4F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" name="Freeform 1275">
                <a:extLst>
                  <a:ext uri="{FF2B5EF4-FFF2-40B4-BE49-F238E27FC236}">
                    <a16:creationId xmlns:a16="http://schemas.microsoft.com/office/drawing/2014/main" id="{E1F03CE1-B8EC-4A4F-996D-E56E2A3F5F9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7412" name="Picture 864" descr="underline_base">
            <a:extLst>
              <a:ext uri="{FF2B5EF4-FFF2-40B4-BE49-F238E27FC236}">
                <a16:creationId xmlns:a16="http://schemas.microsoft.com/office/drawing/2014/main" id="{D8859DAA-FA78-0D43-B5DC-1150E4C3E635}"/>
              </a:ext>
            </a:extLst>
          </p:cNvPr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869156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>
            <a:extLst>
              <a:ext uri="{FF2B5EF4-FFF2-40B4-BE49-F238E27FC236}">
                <a16:creationId xmlns:a16="http://schemas.microsoft.com/office/drawing/2014/main" id="{9A0E9E13-3033-CF46-9772-B92347E8B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4928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Introduction –Why a Transport Layer?</a:t>
            </a:r>
          </a:p>
        </p:txBody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FCEE2A2C-C28B-0748-81B9-6F5C7D8262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511300"/>
            <a:ext cx="4086225" cy="51149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provide</a:t>
            </a:r>
            <a:r>
              <a:rPr lang="en-US" sz="2400" i="1" dirty="0">
                <a:solidFill>
                  <a:srgbClr val="FF0000"/>
                </a:solidFill>
                <a:ea typeface="ＭＳ Ｐゴシック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logical communication channel</a:t>
            </a:r>
            <a:r>
              <a:rPr lang="en-US" sz="2400" dirty="0">
                <a:ea typeface="ＭＳ Ｐゴシック" charset="0"/>
                <a:cs typeface="+mn-cs"/>
              </a:rPr>
              <a:t> between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+mn-cs"/>
              </a:rPr>
              <a:t>app processes</a:t>
            </a:r>
            <a:r>
              <a:rPr lang="en-US" sz="2400" dirty="0">
                <a:ea typeface="ＭＳ Ｐゴシック" charset="0"/>
                <a:cs typeface="+mn-cs"/>
              </a:rPr>
              <a:t> running on different hosts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transport protocols run in end systems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send side: breaks app messages into 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segments</a:t>
            </a:r>
            <a:r>
              <a:rPr lang="en-US" dirty="0">
                <a:ea typeface="ＭＳ Ｐゴシック" charset="0"/>
              </a:rPr>
              <a:t>, passes to  network layer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>
                <a:ea typeface="ＭＳ Ｐゴシック" charset="0"/>
              </a:rPr>
              <a:t>rcv</a:t>
            </a:r>
            <a:r>
              <a:rPr lang="en-US" dirty="0">
                <a:ea typeface="ＭＳ Ｐゴシック" charset="0"/>
              </a:rPr>
              <a:t> side: reassembles segments into messages, passes to app layer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more than one transport protocol available to apps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Internet: TCP and UDP</a:t>
            </a:r>
          </a:p>
        </p:txBody>
      </p:sp>
      <p:grpSp>
        <p:nvGrpSpPr>
          <p:cNvPr id="35485" name="Group 669">
            <a:extLst>
              <a:ext uri="{FF2B5EF4-FFF2-40B4-BE49-F238E27FC236}">
                <a16:creationId xmlns:a16="http://schemas.microsoft.com/office/drawing/2014/main" id="{9AECC752-20A4-1848-8AA4-915D6E155CE0}"/>
              </a:ext>
            </a:extLst>
          </p:cNvPr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7431" name="Group 670">
              <a:extLst>
                <a:ext uri="{FF2B5EF4-FFF2-40B4-BE49-F238E27FC236}">
                  <a16:creationId xmlns:a16="http://schemas.microsoft.com/office/drawing/2014/main" id="{6D260A01-F715-CE42-AC04-F9FAAC502E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33" name="Rectangle 671">
                <a:extLst>
                  <a:ext uri="{FF2B5EF4-FFF2-40B4-BE49-F238E27FC236}">
                    <a16:creationId xmlns:a16="http://schemas.microsoft.com/office/drawing/2014/main" id="{FDBEB428-0C93-BD4F-89A6-23E3C8AD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34" name="Rectangle 672">
                <a:extLst>
                  <a:ext uri="{FF2B5EF4-FFF2-40B4-BE49-F238E27FC236}">
                    <a16:creationId xmlns:a16="http://schemas.microsoft.com/office/drawing/2014/main" id="{A49C8B52-AB88-6643-8DE2-792E661BE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35" name="Rectangle 673">
                <a:extLst>
                  <a:ext uri="{FF2B5EF4-FFF2-40B4-BE49-F238E27FC236}">
                    <a16:creationId xmlns:a16="http://schemas.microsoft.com/office/drawing/2014/main" id="{01862271-6FB5-E04E-9B7C-309FFB8FE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36" name="Text Box 674">
                <a:extLst>
                  <a:ext uri="{FF2B5EF4-FFF2-40B4-BE49-F238E27FC236}">
                    <a16:creationId xmlns:a16="http://schemas.microsoft.com/office/drawing/2014/main" id="{45B8809B-BFF4-5F44-BB8D-E1CAE6301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panose="020B0604030504040204" pitchFamily="34" charset="0"/>
                  </a:rPr>
                  <a:t>transport</a:t>
                </a:r>
                <a:endParaRPr lang="en-US" altLang="en-US" sz="1000">
                  <a:latin typeface="Tahoma" panose="020B0604030504040204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physical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7437" name="Line 675">
                <a:extLst>
                  <a:ext uri="{FF2B5EF4-FFF2-40B4-BE49-F238E27FC236}">
                    <a16:creationId xmlns:a16="http://schemas.microsoft.com/office/drawing/2014/main" id="{2B51F5E4-C3C5-4743-8505-5FB772422B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Line 676">
                <a:extLst>
                  <a:ext uri="{FF2B5EF4-FFF2-40B4-BE49-F238E27FC236}">
                    <a16:creationId xmlns:a16="http://schemas.microsoft.com/office/drawing/2014/main" id="{5306F224-4057-3048-9028-5B655F6CB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Line 677">
                <a:extLst>
                  <a:ext uri="{FF2B5EF4-FFF2-40B4-BE49-F238E27FC236}">
                    <a16:creationId xmlns:a16="http://schemas.microsoft.com/office/drawing/2014/main" id="{9D8F2722-0EED-724C-AEF4-692D992BF5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32" name="Freeform 678">
              <a:extLst>
                <a:ext uri="{FF2B5EF4-FFF2-40B4-BE49-F238E27FC236}">
                  <a16:creationId xmlns:a16="http://schemas.microsoft.com/office/drawing/2014/main" id="{8BFAF0F2-41C6-DD4C-A897-33C7876E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114" name="Group 298">
            <a:extLst>
              <a:ext uri="{FF2B5EF4-FFF2-40B4-BE49-F238E27FC236}">
                <a16:creationId xmlns:a16="http://schemas.microsoft.com/office/drawing/2014/main" id="{D8E04B98-66D1-3E41-80A3-B84345FB577B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17427" name="Rectangle 295">
              <a:extLst>
                <a:ext uri="{FF2B5EF4-FFF2-40B4-BE49-F238E27FC236}">
                  <a16:creationId xmlns:a16="http://schemas.microsoft.com/office/drawing/2014/main" id="{B2166F69-6299-9649-B803-8AAFE44AA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7428" name="Text Box 293">
              <a:extLst>
                <a:ext uri="{FF2B5EF4-FFF2-40B4-BE49-F238E27FC236}">
                  <a16:creationId xmlns:a16="http://schemas.microsoft.com/office/drawing/2014/main" id="{111CF4E6-FA6E-EC46-BD57-34CB7443A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panose="020B0604030504040204" pitchFamily="34" charset="0"/>
                </a:rPr>
                <a:t>logical end-end transport</a:t>
              </a: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17429" name="Freeform 296">
              <a:extLst>
                <a:ext uri="{FF2B5EF4-FFF2-40B4-BE49-F238E27FC236}">
                  <a16:creationId xmlns:a16="http://schemas.microsoft.com/office/drawing/2014/main" id="{BE27DD58-6273-5240-85C8-4658FC601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Freeform 297">
              <a:extLst>
                <a:ext uri="{FF2B5EF4-FFF2-40B4-BE49-F238E27FC236}">
                  <a16:creationId xmlns:a16="http://schemas.microsoft.com/office/drawing/2014/main" id="{7ED1485B-6C19-CC4C-941F-CE8545860E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5681" name="Group 865">
            <a:extLst>
              <a:ext uri="{FF2B5EF4-FFF2-40B4-BE49-F238E27FC236}">
                <a16:creationId xmlns:a16="http://schemas.microsoft.com/office/drawing/2014/main" id="{CB86E0D9-5671-8C43-8790-64E6A7FF4007}"/>
              </a:ext>
            </a:extLst>
          </p:cNvPr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7418" name="Group 866">
              <a:extLst>
                <a:ext uri="{FF2B5EF4-FFF2-40B4-BE49-F238E27FC236}">
                  <a16:creationId xmlns:a16="http://schemas.microsoft.com/office/drawing/2014/main" id="{E6658160-EB09-3B42-844B-1AA5975956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7420" name="Rectangle 867">
                <a:extLst>
                  <a:ext uri="{FF2B5EF4-FFF2-40B4-BE49-F238E27FC236}">
                    <a16:creationId xmlns:a16="http://schemas.microsoft.com/office/drawing/2014/main" id="{09F5D8DD-6E67-3A4D-B693-189765E65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21" name="Rectangle 868">
                <a:extLst>
                  <a:ext uri="{FF2B5EF4-FFF2-40B4-BE49-F238E27FC236}">
                    <a16:creationId xmlns:a16="http://schemas.microsoft.com/office/drawing/2014/main" id="{BFADDD11-8370-8542-B18E-CF76AB8DF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22" name="Rectangle 869">
                <a:extLst>
                  <a:ext uri="{FF2B5EF4-FFF2-40B4-BE49-F238E27FC236}">
                    <a16:creationId xmlns:a16="http://schemas.microsoft.com/office/drawing/2014/main" id="{4637EBCC-783B-2C4A-A124-6EEA630F8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7423" name="Text Box 870">
                <a:extLst>
                  <a:ext uri="{FF2B5EF4-FFF2-40B4-BE49-F238E27FC236}">
                    <a16:creationId xmlns:a16="http://schemas.microsoft.com/office/drawing/2014/main" id="{736B22CB-EA27-EB48-9517-9C9576FC16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panose="020B0604030504040204" pitchFamily="34" charset="0"/>
                  </a:rPr>
                  <a:t>transport</a:t>
                </a:r>
                <a:endParaRPr lang="en-US" altLang="en-US" sz="1000">
                  <a:latin typeface="Tahoma" panose="020B0604030504040204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physical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17424" name="Line 871">
                <a:extLst>
                  <a:ext uri="{FF2B5EF4-FFF2-40B4-BE49-F238E27FC236}">
                    <a16:creationId xmlns:a16="http://schemas.microsoft.com/office/drawing/2014/main" id="{44464E64-241C-A849-9BC1-280834209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872">
                <a:extLst>
                  <a:ext uri="{FF2B5EF4-FFF2-40B4-BE49-F238E27FC236}">
                    <a16:creationId xmlns:a16="http://schemas.microsoft.com/office/drawing/2014/main" id="{8ECD79AE-27C3-E747-B184-2D4BBF187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Line 873">
                <a:extLst>
                  <a:ext uri="{FF2B5EF4-FFF2-40B4-BE49-F238E27FC236}">
                    <a16:creationId xmlns:a16="http://schemas.microsoft.com/office/drawing/2014/main" id="{06B87375-7DE9-F54D-84CC-C9D9DB5E7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19" name="Freeform 874">
              <a:extLst>
                <a:ext uri="{FF2B5EF4-FFF2-40B4-BE49-F238E27FC236}">
                  <a16:creationId xmlns:a16="http://schemas.microsoft.com/office/drawing/2014/main" id="{8D28553F-AB78-824A-B9A9-EDA9EDA79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>
            <a:extLst>
              <a:ext uri="{FF2B5EF4-FFF2-40B4-BE49-F238E27FC236}">
                <a16:creationId xmlns:a16="http://schemas.microsoft.com/office/drawing/2014/main" id="{87CCAD25-F6A2-DF47-A137-561A7B34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F86B6B3B-0B51-DF40-937E-8401981EC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2DEC83B4-862F-9544-A9B6-BC50929843BF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50179" name="Picture 60" descr="underline_base">
            <a:extLst>
              <a:ext uri="{FF2B5EF4-FFF2-40B4-BE49-F238E27FC236}">
                <a16:creationId xmlns:a16="http://schemas.microsoft.com/office/drawing/2014/main" id="{EF15499E-995C-DB40-A453-378B14D01F9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8429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2">
            <a:extLst>
              <a:ext uri="{FF2B5EF4-FFF2-40B4-BE49-F238E27FC236}">
                <a16:creationId xmlns:a16="http://schemas.microsoft.com/office/drawing/2014/main" id="{F0197118-B223-F443-833C-BEFAF3EB5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63513"/>
            <a:ext cx="7772400" cy="963612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Pipelining: increased utilization</a:t>
            </a:r>
          </a:p>
        </p:txBody>
      </p:sp>
      <p:sp>
        <p:nvSpPr>
          <p:cNvPr id="50181" name="Line 3">
            <a:extLst>
              <a:ext uri="{FF2B5EF4-FFF2-40B4-BE49-F238E27FC236}">
                <a16:creationId xmlns:a16="http://schemas.microsoft.com/office/drawing/2014/main" id="{D068335F-0E33-2943-8B39-96BB7F298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1778000"/>
            <a:ext cx="2082800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2" name="Text Box 4">
            <a:extLst>
              <a:ext uri="{FF2B5EF4-FFF2-40B4-BE49-F238E27FC236}">
                <a16:creationId xmlns:a16="http://schemas.microsoft.com/office/drawing/2014/main" id="{28C1A694-B690-EB42-9518-8F0CD6D0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71625"/>
            <a:ext cx="3086100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first packet bit transmitted, t = 0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83" name="Line 5">
            <a:extLst>
              <a:ext uri="{FF2B5EF4-FFF2-40B4-BE49-F238E27FC236}">
                <a16:creationId xmlns:a16="http://schemas.microsoft.com/office/drawing/2014/main" id="{E861E4B0-09DA-5E4B-85DE-AB21FD7EE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62300" y="1555750"/>
            <a:ext cx="20638" cy="3284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4" name="Line 6">
            <a:extLst>
              <a:ext uri="{FF2B5EF4-FFF2-40B4-BE49-F238E27FC236}">
                <a16:creationId xmlns:a16="http://schemas.microsoft.com/office/drawing/2014/main" id="{1239E957-CF31-3C45-A134-7A958D895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3513" y="1568450"/>
            <a:ext cx="22225" cy="3351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5" name="Text Box 7">
            <a:extLst>
              <a:ext uri="{FF2B5EF4-FFF2-40B4-BE49-F238E27FC236}">
                <a16:creationId xmlns:a16="http://schemas.microsoft.com/office/drawing/2014/main" id="{1F222AA7-2657-FD48-8F90-A99DA2B3D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1228725"/>
            <a:ext cx="1042988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sender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86" name="Text Box 8">
            <a:extLst>
              <a:ext uri="{FF2B5EF4-FFF2-40B4-BE49-F238E27FC236}">
                <a16:creationId xmlns:a16="http://schemas.microsoft.com/office/drawing/2014/main" id="{4C42EBF3-D4BB-AE46-A2DD-10DAEC579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1228725"/>
            <a:ext cx="1108075" cy="355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receiver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87" name="Line 9">
            <a:extLst>
              <a:ext uri="{FF2B5EF4-FFF2-40B4-BE49-F238E27FC236}">
                <a16:creationId xmlns:a16="http://schemas.microsoft.com/office/drawing/2014/main" id="{F39E27C0-0D11-1441-99AE-72C5B45C4B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2938" y="1773238"/>
            <a:ext cx="2049462" cy="31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Line 10">
            <a:extLst>
              <a:ext uri="{FF2B5EF4-FFF2-40B4-BE49-F238E27FC236}">
                <a16:creationId xmlns:a16="http://schemas.microsoft.com/office/drawing/2014/main" id="{044108EF-4861-F147-A25C-E0E538CA4E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9288" y="3905250"/>
            <a:ext cx="2049462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Freeform 11">
            <a:extLst>
              <a:ext uri="{FF2B5EF4-FFF2-40B4-BE49-F238E27FC236}">
                <a16:creationId xmlns:a16="http://schemas.microsoft.com/office/drawing/2014/main" id="{9426BF67-0774-174A-90D0-74FE20980D40}"/>
              </a:ext>
            </a:extLst>
          </p:cNvPr>
          <p:cNvSpPr>
            <a:spLocks/>
          </p:cNvSpPr>
          <p:nvPr/>
        </p:nvSpPr>
        <p:spPr bwMode="auto">
          <a:xfrm>
            <a:off x="3167063" y="1770063"/>
            <a:ext cx="2087562" cy="1169987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Line 12">
            <a:extLst>
              <a:ext uri="{FF2B5EF4-FFF2-40B4-BE49-F238E27FC236}">
                <a16:creationId xmlns:a16="http://schemas.microsoft.com/office/drawing/2014/main" id="{CA79FE83-92A9-AF49-9F60-0889CE982C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1770063"/>
            <a:ext cx="123825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Line 13">
            <a:extLst>
              <a:ext uri="{FF2B5EF4-FFF2-40B4-BE49-F238E27FC236}">
                <a16:creationId xmlns:a16="http://schemas.microsoft.com/office/drawing/2014/main" id="{8D90F954-2065-9545-865A-2974D356AC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014538"/>
            <a:ext cx="1238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Text Box 14">
            <a:extLst>
              <a:ext uri="{FF2B5EF4-FFF2-40B4-BE49-F238E27FC236}">
                <a16:creationId xmlns:a16="http://schemas.microsoft.com/office/drawing/2014/main" id="{DEB39FF2-A696-904B-99F4-3C7590F6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2754313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RTT 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93" name="Line 15">
            <a:extLst>
              <a:ext uri="{FF2B5EF4-FFF2-40B4-BE49-F238E27FC236}">
                <a16:creationId xmlns:a16="http://schemas.microsoft.com/office/drawing/2014/main" id="{69B8C9F5-2963-D24C-BCCE-7D88211A45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5463" y="3065463"/>
            <a:ext cx="9525" cy="8207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6">
            <a:extLst>
              <a:ext uri="{FF2B5EF4-FFF2-40B4-BE49-F238E27FC236}">
                <a16:creationId xmlns:a16="http://schemas.microsoft.com/office/drawing/2014/main" id="{2286BE80-C35C-D641-AD4E-E38072BB2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70225" y="2036763"/>
            <a:ext cx="1588" cy="776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Text Box 17">
            <a:extLst>
              <a:ext uri="{FF2B5EF4-FFF2-40B4-BE49-F238E27FC236}">
                <a16:creationId xmlns:a16="http://schemas.microsoft.com/office/drawing/2014/main" id="{B23E5A95-A5A0-E347-A630-8FB46EFDF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852613"/>
            <a:ext cx="2740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last bit transmitted, t = L / 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96" name="Line 18">
            <a:extLst>
              <a:ext uri="{FF2B5EF4-FFF2-40B4-BE49-F238E27FC236}">
                <a16:creationId xmlns:a16="http://schemas.microsoft.com/office/drawing/2014/main" id="{FCF6FE3F-3C66-E84E-96D9-CA23CA6577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0" y="2695575"/>
            <a:ext cx="125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7" name="Text Box 19">
            <a:extLst>
              <a:ext uri="{FF2B5EF4-FFF2-40B4-BE49-F238E27FC236}">
                <a16:creationId xmlns:a16="http://schemas.microsoft.com/office/drawing/2014/main" id="{78345B28-E017-C44B-9FEF-FCD1A988A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2517775"/>
            <a:ext cx="2641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first packet bit arrives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198" name="Line 20">
            <a:extLst>
              <a:ext uri="{FF2B5EF4-FFF2-40B4-BE49-F238E27FC236}">
                <a16:creationId xmlns:a16="http://schemas.microsoft.com/office/drawing/2014/main" id="{ED126C22-9992-9546-B79F-B89000CF2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4625" y="2946400"/>
            <a:ext cx="1190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9" name="Text Box 21">
            <a:extLst>
              <a:ext uri="{FF2B5EF4-FFF2-40B4-BE49-F238E27FC236}">
                <a16:creationId xmlns:a16="http://schemas.microsoft.com/office/drawing/2014/main" id="{761337BE-55F9-3B4A-AF7B-98BD57E66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2770188"/>
            <a:ext cx="3581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last packet bit arrives, send ACK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200" name="Text Box 22">
            <a:extLst>
              <a:ext uri="{FF2B5EF4-FFF2-40B4-BE49-F238E27FC236}">
                <a16:creationId xmlns:a16="http://schemas.microsoft.com/office/drawing/2014/main" id="{7271BDAB-431B-0F4B-A7D3-DD53FF31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3562350"/>
            <a:ext cx="263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ACK arrives, send next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packet, t = RTT + L / R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0201" name="Group 23">
            <a:extLst>
              <a:ext uri="{FF2B5EF4-FFF2-40B4-BE49-F238E27FC236}">
                <a16:creationId xmlns:a16="http://schemas.microsoft.com/office/drawing/2014/main" id="{448D9405-5A4C-9342-85E1-48BAE850B085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3892550"/>
            <a:ext cx="1466850" cy="608013"/>
            <a:chOff x="12502" y="21425"/>
            <a:chExt cx="3400" cy="1025"/>
          </a:xfrm>
        </p:grpSpPr>
        <p:sp>
          <p:nvSpPr>
            <p:cNvPr id="50230" name="Line 24">
              <a:extLst>
                <a:ext uri="{FF2B5EF4-FFF2-40B4-BE49-F238E27FC236}">
                  <a16:creationId xmlns:a16="http://schemas.microsoft.com/office/drawing/2014/main" id="{C815DEFE-B0B3-DF4A-93C5-CF56F2A3DC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1" name="Freeform 25">
              <a:extLst>
                <a:ext uri="{FF2B5EF4-FFF2-40B4-BE49-F238E27FC236}">
                  <a16:creationId xmlns:a16="http://schemas.microsoft.com/office/drawing/2014/main" id="{C6E333D6-DB6E-3B42-B2B2-6646450C6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00592 w 1845"/>
                <a:gd name="T3" fmla="*/ 3518657 h 592"/>
                <a:gd name="T4" fmla="*/ 6469755 w 1845"/>
                <a:gd name="T5" fmla="*/ 3518657 h 592"/>
                <a:gd name="T6" fmla="*/ 0 w 1845"/>
                <a:gd name="T7" fmla="*/ 1468291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32" name="Group 26">
              <a:extLst>
                <a:ext uri="{FF2B5EF4-FFF2-40B4-BE49-F238E27FC236}">
                  <a16:creationId xmlns:a16="http://schemas.microsoft.com/office/drawing/2014/main" id="{9CD9E832-4222-2E40-9DDF-BEAF6FAE8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0235" name="Line 27">
                <a:extLst>
                  <a:ext uri="{FF2B5EF4-FFF2-40B4-BE49-F238E27FC236}">
                    <a16:creationId xmlns:a16="http://schemas.microsoft.com/office/drawing/2014/main" id="{BE6E0903-329B-B048-8195-636C0F0D8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6" name="Line 28">
                <a:extLst>
                  <a:ext uri="{FF2B5EF4-FFF2-40B4-BE49-F238E27FC236}">
                    <a16:creationId xmlns:a16="http://schemas.microsoft.com/office/drawing/2014/main" id="{6A7D51F4-4A2B-0248-BA2A-98BD4C59D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33" name="Line 29">
              <a:extLst>
                <a:ext uri="{FF2B5EF4-FFF2-40B4-BE49-F238E27FC236}">
                  <a16:creationId xmlns:a16="http://schemas.microsoft.com/office/drawing/2014/main" id="{270F12A2-4E96-7A49-8BC5-3EF90A1B3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34" name="Line 30">
              <a:extLst>
                <a:ext uri="{FF2B5EF4-FFF2-40B4-BE49-F238E27FC236}">
                  <a16:creationId xmlns:a16="http://schemas.microsoft.com/office/drawing/2014/main" id="{990B8F68-9836-D842-99C2-AEFA37EC9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2" name="Freeform 31">
            <a:extLst>
              <a:ext uri="{FF2B5EF4-FFF2-40B4-BE49-F238E27FC236}">
                <a16:creationId xmlns:a16="http://schemas.microsoft.com/office/drawing/2014/main" id="{36E3ABCB-57D1-3E4E-8F96-600C405C3323}"/>
              </a:ext>
            </a:extLst>
          </p:cNvPr>
          <p:cNvSpPr>
            <a:spLocks/>
          </p:cNvSpPr>
          <p:nvPr/>
        </p:nvSpPr>
        <p:spPr bwMode="auto">
          <a:xfrm>
            <a:off x="3171825" y="2022475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3" name="Freeform 32">
            <a:extLst>
              <a:ext uri="{FF2B5EF4-FFF2-40B4-BE49-F238E27FC236}">
                <a16:creationId xmlns:a16="http://schemas.microsoft.com/office/drawing/2014/main" id="{0F971174-2BEB-FE4E-8A64-C02309E0FD75}"/>
              </a:ext>
            </a:extLst>
          </p:cNvPr>
          <p:cNvSpPr>
            <a:spLocks/>
          </p:cNvSpPr>
          <p:nvPr/>
        </p:nvSpPr>
        <p:spPr bwMode="auto">
          <a:xfrm>
            <a:off x="3171825" y="2273300"/>
            <a:ext cx="2087563" cy="1168400"/>
          </a:xfrm>
          <a:custGeom>
            <a:avLst/>
            <a:gdLst>
              <a:gd name="T0" fmla="*/ 0 w 2902"/>
              <a:gd name="T1" fmla="*/ 0 h 1185"/>
              <a:gd name="T2" fmla="*/ 2147483646 w 2902"/>
              <a:gd name="T3" fmla="*/ 2147483646 h 1185"/>
              <a:gd name="T4" fmla="*/ 2147483646 w 2902"/>
              <a:gd name="T5" fmla="*/ 2147483646 h 1185"/>
              <a:gd name="T6" fmla="*/ 0 w 2902"/>
              <a:gd name="T7" fmla="*/ 2147483646 h 1185"/>
              <a:gd name="T8" fmla="*/ 0 w 2902"/>
              <a:gd name="T9" fmla="*/ 0 h 1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02" h="1185">
                <a:moveTo>
                  <a:pt x="0" y="0"/>
                </a:moveTo>
                <a:lnTo>
                  <a:pt x="2895" y="937"/>
                </a:lnTo>
                <a:lnTo>
                  <a:pt x="2902" y="1185"/>
                </a:lnTo>
                <a:lnTo>
                  <a:pt x="0" y="247"/>
                </a:lnTo>
                <a:lnTo>
                  <a:pt x="0" y="0"/>
                </a:lnTo>
                <a:close/>
              </a:path>
            </a:pathLst>
          </a:custGeom>
          <a:solidFill>
            <a:srgbClr val="00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4" name="Line 33">
            <a:extLst>
              <a:ext uri="{FF2B5EF4-FFF2-40B4-BE49-F238E27FC236}">
                <a16:creationId xmlns:a16="http://schemas.microsoft.com/office/drawing/2014/main" id="{C9F81BE3-A3F1-C54A-B844-FAA13DD36A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2954338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5" name="Line 34">
            <a:extLst>
              <a:ext uri="{FF2B5EF4-FFF2-40B4-BE49-F238E27FC236}">
                <a16:creationId xmlns:a16="http://schemas.microsoft.com/office/drawing/2014/main" id="{CB9A6236-48AA-AF41-B589-E02203C3E1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9288" y="3205163"/>
            <a:ext cx="2065337" cy="9318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0206" name="Group 35">
            <a:extLst>
              <a:ext uri="{FF2B5EF4-FFF2-40B4-BE49-F238E27FC236}">
                <a16:creationId xmlns:a16="http://schemas.microsoft.com/office/drawing/2014/main" id="{DB2A3BE6-40DE-634E-AC0C-1792F7027D12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4130675"/>
            <a:ext cx="1466850" cy="606425"/>
            <a:chOff x="12502" y="21425"/>
            <a:chExt cx="3400" cy="1025"/>
          </a:xfrm>
        </p:grpSpPr>
        <p:sp>
          <p:nvSpPr>
            <p:cNvPr id="50223" name="Line 36">
              <a:extLst>
                <a:ext uri="{FF2B5EF4-FFF2-40B4-BE49-F238E27FC236}">
                  <a16:creationId xmlns:a16="http://schemas.microsoft.com/office/drawing/2014/main" id="{7E345700-C13E-514B-9041-0BADA6FC0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4" name="Freeform 37">
              <a:extLst>
                <a:ext uri="{FF2B5EF4-FFF2-40B4-BE49-F238E27FC236}">
                  <a16:creationId xmlns:a16="http://schemas.microsoft.com/office/drawing/2014/main" id="{851F28A7-B941-E644-A1A4-52705E778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00592 w 1845"/>
                <a:gd name="T3" fmla="*/ 3518657 h 592"/>
                <a:gd name="T4" fmla="*/ 6469755 w 1845"/>
                <a:gd name="T5" fmla="*/ 3518657 h 592"/>
                <a:gd name="T6" fmla="*/ 0 w 1845"/>
                <a:gd name="T7" fmla="*/ 1468291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25" name="Group 38">
              <a:extLst>
                <a:ext uri="{FF2B5EF4-FFF2-40B4-BE49-F238E27FC236}">
                  <a16:creationId xmlns:a16="http://schemas.microsoft.com/office/drawing/2014/main" id="{494F4B5B-13AA-AD45-B33C-8B30AA201A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0228" name="Line 39">
                <a:extLst>
                  <a:ext uri="{FF2B5EF4-FFF2-40B4-BE49-F238E27FC236}">
                    <a16:creationId xmlns:a16="http://schemas.microsoft.com/office/drawing/2014/main" id="{4EE98AAC-B2BF-AC4C-B8D9-873D6BF91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9" name="Line 40">
                <a:extLst>
                  <a:ext uri="{FF2B5EF4-FFF2-40B4-BE49-F238E27FC236}">
                    <a16:creationId xmlns:a16="http://schemas.microsoft.com/office/drawing/2014/main" id="{C2E0E7F5-1E9E-D049-AFD8-4010D9571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26" name="Line 41">
              <a:extLst>
                <a:ext uri="{FF2B5EF4-FFF2-40B4-BE49-F238E27FC236}">
                  <a16:creationId xmlns:a16="http://schemas.microsoft.com/office/drawing/2014/main" id="{4CAC4D78-7CBA-CB4A-B91C-F3D0770145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7" name="Line 42">
              <a:extLst>
                <a:ext uri="{FF2B5EF4-FFF2-40B4-BE49-F238E27FC236}">
                  <a16:creationId xmlns:a16="http://schemas.microsoft.com/office/drawing/2014/main" id="{86A196D7-29FD-C24C-BAC5-46487B7AD1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7" name="Group 43">
            <a:extLst>
              <a:ext uri="{FF2B5EF4-FFF2-40B4-BE49-F238E27FC236}">
                <a16:creationId xmlns:a16="http://schemas.microsoft.com/office/drawing/2014/main" id="{3724B5F0-1C40-1548-A36A-FCE16CBEAA36}"/>
              </a:ext>
            </a:extLst>
          </p:cNvPr>
          <p:cNvGrpSpPr>
            <a:grpSpLocks/>
          </p:cNvGrpSpPr>
          <p:nvPr/>
        </p:nvGrpSpPr>
        <p:grpSpPr bwMode="auto">
          <a:xfrm>
            <a:off x="3043238" y="4381500"/>
            <a:ext cx="1466850" cy="606425"/>
            <a:chOff x="12502" y="21425"/>
            <a:chExt cx="3400" cy="1025"/>
          </a:xfrm>
        </p:grpSpPr>
        <p:sp>
          <p:nvSpPr>
            <p:cNvPr id="50216" name="Line 44">
              <a:extLst>
                <a:ext uri="{FF2B5EF4-FFF2-40B4-BE49-F238E27FC236}">
                  <a16:creationId xmlns:a16="http://schemas.microsoft.com/office/drawing/2014/main" id="{B29C1356-0974-AD43-9515-9D309C2967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502" y="21425"/>
              <a:ext cx="28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7" name="Freeform 45">
              <a:extLst>
                <a:ext uri="{FF2B5EF4-FFF2-40B4-BE49-F238E27FC236}">
                  <a16:creationId xmlns:a16="http://schemas.microsoft.com/office/drawing/2014/main" id="{C999DD21-3DF1-4F46-89F8-BCA328149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" y="21438"/>
              <a:ext cx="3075" cy="987"/>
            </a:xfrm>
            <a:custGeom>
              <a:avLst/>
              <a:gdLst>
                <a:gd name="T0" fmla="*/ 0 w 1845"/>
                <a:gd name="T1" fmla="*/ 0 h 592"/>
                <a:gd name="T2" fmla="*/ 10900592 w 1845"/>
                <a:gd name="T3" fmla="*/ 3518657 h 592"/>
                <a:gd name="T4" fmla="*/ 6469755 w 1845"/>
                <a:gd name="T5" fmla="*/ 3518657 h 592"/>
                <a:gd name="T6" fmla="*/ 0 w 1845"/>
                <a:gd name="T7" fmla="*/ 1468291 h 592"/>
                <a:gd name="T8" fmla="*/ 0 w 1845"/>
                <a:gd name="T9" fmla="*/ 0 h 5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5" h="592">
                  <a:moveTo>
                    <a:pt x="0" y="0"/>
                  </a:moveTo>
                  <a:lnTo>
                    <a:pt x="1845" y="592"/>
                  </a:lnTo>
                  <a:lnTo>
                    <a:pt x="1095" y="592"/>
                  </a:lnTo>
                  <a:lnTo>
                    <a:pt x="0" y="24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218" name="Group 46">
              <a:extLst>
                <a:ext uri="{FF2B5EF4-FFF2-40B4-BE49-F238E27FC236}">
                  <a16:creationId xmlns:a16="http://schemas.microsoft.com/office/drawing/2014/main" id="{3922A5E3-114E-B048-B059-0C604D4669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815" y="21425"/>
              <a:ext cx="2776" cy="913"/>
              <a:chOff x="12315" y="13225"/>
              <a:chExt cx="2775" cy="913"/>
            </a:xfrm>
          </p:grpSpPr>
          <p:sp>
            <p:nvSpPr>
              <p:cNvPr id="50221" name="Line 47">
                <a:extLst>
                  <a:ext uri="{FF2B5EF4-FFF2-40B4-BE49-F238E27FC236}">
                    <a16:creationId xmlns:a16="http://schemas.microsoft.com/office/drawing/2014/main" id="{AFD1EA9E-DA08-AB42-9142-705A8DA3E2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15" y="13225"/>
                <a:ext cx="1587" cy="5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2" name="Line 48">
                <a:extLst>
                  <a:ext uri="{FF2B5EF4-FFF2-40B4-BE49-F238E27FC236}">
                    <a16:creationId xmlns:a16="http://schemas.microsoft.com/office/drawing/2014/main" id="{76930144-5CAB-8344-AE26-F000BB381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15" y="13737"/>
                <a:ext cx="1175" cy="4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219" name="Line 49">
              <a:extLst>
                <a:ext uri="{FF2B5EF4-FFF2-40B4-BE49-F238E27FC236}">
                  <a16:creationId xmlns:a16="http://schemas.microsoft.com/office/drawing/2014/main" id="{ABA30BF6-115B-504E-91E9-9F92A2D949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15" y="21837"/>
              <a:ext cx="687" cy="2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20" name="Line 50">
              <a:extLst>
                <a:ext uri="{FF2B5EF4-FFF2-40B4-BE49-F238E27FC236}">
                  <a16:creationId xmlns:a16="http://schemas.microsoft.com/office/drawing/2014/main" id="{BD03199B-383B-0D4E-A2EC-88F70E7CD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15" y="22048"/>
              <a:ext cx="1175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08" name="Line 51">
            <a:extLst>
              <a:ext uri="{FF2B5EF4-FFF2-40B4-BE49-F238E27FC236}">
                <a16:creationId xmlns:a16="http://schemas.microsoft.com/office/drawing/2014/main" id="{BEC9CECC-985F-F540-BE54-6FACC5C02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4050" y="3457575"/>
            <a:ext cx="2065338" cy="931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9" name="Text Box 52">
            <a:extLst>
              <a:ext uri="{FF2B5EF4-FFF2-40B4-BE49-F238E27FC236}">
                <a16:creationId xmlns:a16="http://schemas.microsoft.com/office/drawing/2014/main" id="{399263FA-7D20-704B-82E2-290E4ABC0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3024188"/>
            <a:ext cx="38338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last bit of 2</a:t>
            </a:r>
            <a:r>
              <a:rPr lang="en-US" altLang="en-US" sz="1600" baseline="30000">
                <a:latin typeface="Arial" panose="020B0604020202020204" pitchFamily="34" charset="0"/>
              </a:rPr>
              <a:t>nd</a:t>
            </a:r>
            <a:r>
              <a:rPr lang="en-US" altLang="en-US" sz="1600">
                <a:latin typeface="Arial" panose="020B0604020202020204" pitchFamily="34" charset="0"/>
              </a:rPr>
              <a:t> packet arrives, send ACK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210" name="Line 53">
            <a:extLst>
              <a:ext uri="{FF2B5EF4-FFF2-40B4-BE49-F238E27FC236}">
                <a16:creationId xmlns:a16="http://schemas.microsoft.com/office/drawing/2014/main" id="{B5230A84-E0E0-EB41-B921-ADB48EB124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4625" y="3182938"/>
            <a:ext cx="112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1" name="Line 54">
            <a:extLst>
              <a:ext uri="{FF2B5EF4-FFF2-40B4-BE49-F238E27FC236}">
                <a16:creationId xmlns:a16="http://schemas.microsoft.com/office/drawing/2014/main" id="{19063F7A-0730-CD4D-8E0A-1E26D76739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5738" y="3435350"/>
            <a:ext cx="1127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2" name="Text Box 55">
            <a:extLst>
              <a:ext uri="{FF2B5EF4-FFF2-40B4-BE49-F238E27FC236}">
                <a16:creationId xmlns:a16="http://schemas.microsoft.com/office/drawing/2014/main" id="{84290955-0D35-EA40-9D8C-BF45D05EF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3257550"/>
            <a:ext cx="38385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last bit of 3</a:t>
            </a:r>
            <a:r>
              <a:rPr lang="en-US" altLang="en-US" sz="1600" baseline="30000">
                <a:latin typeface="Arial" panose="020B0604020202020204" pitchFamily="34" charset="0"/>
              </a:rPr>
              <a:t>rd</a:t>
            </a:r>
            <a:r>
              <a:rPr lang="en-US" altLang="en-US" sz="1600">
                <a:latin typeface="Arial" panose="020B0604020202020204" pitchFamily="34" charset="0"/>
              </a:rPr>
              <a:t> packet arrives, send ACK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0213" name="Text Box 57">
            <a:extLst>
              <a:ext uri="{FF2B5EF4-FFF2-40B4-BE49-F238E27FC236}">
                <a16:creationId xmlns:a16="http://schemas.microsoft.com/office/drawing/2014/main" id="{E3ECBAA0-4098-E645-B581-5B266CC0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150" y="4152900"/>
            <a:ext cx="346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</a:rPr>
              <a:t>3-packet pipelining increases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C0000"/>
                </a:solidFill>
                <a:latin typeface="Arial" panose="020B0604020202020204" pitchFamily="34" charset="0"/>
              </a:rPr>
              <a:t> utilization by a factor of 3!</a:t>
            </a:r>
          </a:p>
        </p:txBody>
      </p:sp>
      <p:sp>
        <p:nvSpPr>
          <p:cNvPr id="50214" name="Line 58">
            <a:extLst>
              <a:ext uri="{FF2B5EF4-FFF2-40B4-BE49-F238E27FC236}">
                <a16:creationId xmlns:a16="http://schemas.microsoft.com/office/drawing/2014/main" id="{8FE521F7-1C5F-B64E-AE0D-234E8FC6E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86513" y="4821238"/>
            <a:ext cx="125412" cy="5127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0215" name="Object 61">
            <a:extLst>
              <a:ext uri="{FF2B5EF4-FFF2-40B4-BE49-F238E27FC236}">
                <a16:creationId xmlns:a16="http://schemas.microsoft.com/office/drawing/2014/main" id="{6F2EBC2F-AD5D-9E41-9289-5FF5CB39C6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55750" y="5087938"/>
          <a:ext cx="67484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8" name="Picture" r:id="rId4" imgW="2578100" imgH="355600" progId="Word.Picture.8">
                  <p:embed/>
                </p:oleObj>
              </mc:Choice>
              <mc:Fallback>
                <p:oleObj name="Picture" r:id="rId4" imgW="2578100" imgH="355600" progId="Word.Picture.8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5087938"/>
                        <a:ext cx="67484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4EE4515-955D-644B-862E-AB257FF4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54125"/>
            <a:ext cx="76581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Title 1">
            <a:extLst>
              <a:ext uri="{FF2B5EF4-FFF2-40B4-BE49-F238E27FC236}">
                <a16:creationId xmlns:a16="http://schemas.microsoft.com/office/drawing/2014/main" id="{E3B8A03D-710B-DA42-9AD6-7DEFAC23A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14288"/>
            <a:ext cx="7772400" cy="747712"/>
          </a:xfrm>
        </p:spPr>
        <p:txBody>
          <a:bodyPr/>
          <a:lstStyle/>
          <a:p>
            <a:r>
              <a:rPr lang="en-US" altLang="en-US"/>
              <a:t>“Sliding” Window Concept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A88C9-98DA-8A4B-B9ED-4AF4E90D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C99B1EBC-9B67-EC4A-AC19-07260090E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B597E9E0-C7C2-AA4F-9F3B-5CC8F2AD8F2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cxnSp>
        <p:nvCxnSpPr>
          <p:cNvPr id="51205" name="Straight Arrow Connector 7">
            <a:extLst>
              <a:ext uri="{FF2B5EF4-FFF2-40B4-BE49-F238E27FC236}">
                <a16:creationId xmlns:a16="http://schemas.microsoft.com/office/drawing/2014/main" id="{9A99520A-C996-E949-B326-3BD11CB210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2938" y="3429000"/>
            <a:ext cx="26257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06" name="Rectangle 8">
            <a:extLst>
              <a:ext uri="{FF2B5EF4-FFF2-40B4-BE49-F238E27FC236}">
                <a16:creationId xmlns:a16="http://schemas.microsoft.com/office/drawing/2014/main" id="{F102011F-D810-4040-A35C-5569934A7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468938"/>
            <a:ext cx="2790825" cy="268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C5987-FFFB-0C42-966A-8E886556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5854700"/>
            <a:ext cx="3189287" cy="8334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Packet 3 ACK received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Now packet 2 (waiting in buffer)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can be sent</a:t>
            </a:r>
          </a:p>
        </p:txBody>
      </p:sp>
      <p:pic>
        <p:nvPicPr>
          <p:cNvPr id="13" name="Picture 12" descr="A picture containing knife, table&#10;&#10;Description automatically generated">
            <a:extLst>
              <a:ext uri="{FF2B5EF4-FFF2-40B4-BE49-F238E27FC236}">
                <a16:creationId xmlns:a16="http://schemas.microsoft.com/office/drawing/2014/main" id="{D8CF0158-01F4-4447-9E3F-B34B3214B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673475"/>
            <a:ext cx="7861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703FD0-612E-AD4E-8E9C-BEA8E3EFE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4557713"/>
            <a:ext cx="2789237" cy="2365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6A7EA-434B-774B-80B5-BAE26A5EF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5256213"/>
            <a:ext cx="2789237" cy="23653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1211" name="TextBox 15">
            <a:extLst>
              <a:ext uri="{FF2B5EF4-FFF2-40B4-BE49-F238E27FC236}">
                <a16:creationId xmlns:a16="http://schemas.microsoft.com/office/drawing/2014/main" id="{8BA5D836-99BF-D64E-BBB7-5A66B5F7C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513138"/>
            <a:ext cx="477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Window slides right when a </a:t>
            </a:r>
            <a:r>
              <a:rPr lang="en-US" altLang="en-US" sz="1600" b="1">
                <a:latin typeface="Tahoma" panose="020B0604030504040204" pitchFamily="34" charset="0"/>
              </a:rPr>
              <a:t>sent</a:t>
            </a:r>
            <a:r>
              <a:rPr lang="en-US" altLang="en-US" sz="1600">
                <a:latin typeface="Tahoma" panose="020B0604030504040204" pitchFamily="34" charset="0"/>
              </a:rPr>
              <a:t> packet is </a:t>
            </a:r>
            <a:r>
              <a:rPr lang="en-US" altLang="en-US" sz="1600" b="1">
                <a:latin typeface="Tahoma" panose="020B0604030504040204" pitchFamily="34" charset="0"/>
              </a:rPr>
              <a:t>ACKed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800262C-E7AE-BA4C-AAAA-3B48164CFD8D}"/>
              </a:ext>
            </a:extLst>
          </p:cNvPr>
          <p:cNvCxnSpPr>
            <a:cxnSpLocks/>
          </p:cNvCxnSpPr>
          <p:nvPr/>
        </p:nvCxnSpPr>
        <p:spPr bwMode="auto">
          <a:xfrm>
            <a:off x="3646488" y="5735638"/>
            <a:ext cx="2789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3" name="Straight Arrow Connector 20">
            <a:extLst>
              <a:ext uri="{FF2B5EF4-FFF2-40B4-BE49-F238E27FC236}">
                <a16:creationId xmlns:a16="http://schemas.microsoft.com/office/drawing/2014/main" id="{42705A18-DBCC-B04F-84F8-EDC47FF2782E}"/>
              </a:ext>
            </a:extLst>
          </p:cNvPr>
          <p:cNvCxnSpPr>
            <a:cxnSpLocks/>
          </p:cNvCxnSpPr>
          <p:nvPr/>
        </p:nvCxnSpPr>
        <p:spPr bwMode="auto">
          <a:xfrm flipH="1">
            <a:off x="6192838" y="1809750"/>
            <a:ext cx="771525" cy="5540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4" name="TextBox 21">
            <a:extLst>
              <a:ext uri="{FF2B5EF4-FFF2-40B4-BE49-F238E27FC236}">
                <a16:creationId xmlns:a16="http://schemas.microsoft.com/office/drawing/2014/main" id="{819EB5CB-D2AE-8C48-9DCF-0A5C1C151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333500"/>
            <a:ext cx="1643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Window of sent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packets – Max 7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None yet ACKed</a:t>
            </a:r>
          </a:p>
        </p:txBody>
      </p:sp>
      <p:sp>
        <p:nvSpPr>
          <p:cNvPr id="51215" name="TextBox 23">
            <a:extLst>
              <a:ext uri="{FF2B5EF4-FFF2-40B4-BE49-F238E27FC236}">
                <a16:creationId xmlns:a16="http://schemas.microsoft.com/office/drawing/2014/main" id="{9A2D3D3B-B5C0-6C44-8294-4E3B85ED3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588" y="1220788"/>
            <a:ext cx="2466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Packets in buffer waiting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to be sent</a:t>
            </a:r>
          </a:p>
        </p:txBody>
      </p:sp>
      <p:cxnSp>
        <p:nvCxnSpPr>
          <p:cNvPr id="51216" name="Straight Arrow Connector 25">
            <a:extLst>
              <a:ext uri="{FF2B5EF4-FFF2-40B4-BE49-F238E27FC236}">
                <a16:creationId xmlns:a16="http://schemas.microsoft.com/office/drawing/2014/main" id="{AF646F70-D251-034A-BD81-41B588833CA0}"/>
              </a:ext>
            </a:extLst>
          </p:cNvPr>
          <p:cNvCxnSpPr>
            <a:cxnSpLocks/>
            <a:stCxn id="51214" idx="2"/>
          </p:cNvCxnSpPr>
          <p:nvPr/>
        </p:nvCxnSpPr>
        <p:spPr bwMode="auto">
          <a:xfrm>
            <a:off x="2686050" y="2165350"/>
            <a:ext cx="487363" cy="117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7" name="TextBox 27">
            <a:extLst>
              <a:ext uri="{FF2B5EF4-FFF2-40B4-BE49-F238E27FC236}">
                <a16:creationId xmlns:a16="http://schemas.microsoft.com/office/drawing/2014/main" id="{1CB334D3-4A79-8640-B686-4D31ADF3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3206750"/>
            <a:ext cx="17097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Packets sent and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ACKS received</a:t>
            </a:r>
          </a:p>
        </p:txBody>
      </p:sp>
      <p:cxnSp>
        <p:nvCxnSpPr>
          <p:cNvPr id="51218" name="Straight Arrow Connector 29">
            <a:extLst>
              <a:ext uri="{FF2B5EF4-FFF2-40B4-BE49-F238E27FC236}">
                <a16:creationId xmlns:a16="http://schemas.microsoft.com/office/drawing/2014/main" id="{088CE2F6-76CC-A54D-A714-0443CF9A2F0D}"/>
              </a:ext>
            </a:extLst>
          </p:cNvPr>
          <p:cNvCxnSpPr>
            <a:cxnSpLocks/>
          </p:cNvCxnSpPr>
          <p:nvPr/>
        </p:nvCxnSpPr>
        <p:spPr bwMode="auto">
          <a:xfrm flipV="1">
            <a:off x="1863725" y="3087688"/>
            <a:ext cx="338138" cy="196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TextBox 31">
            <a:extLst>
              <a:ext uri="{FF2B5EF4-FFF2-40B4-BE49-F238E27FC236}">
                <a16:creationId xmlns:a16="http://schemas.microsoft.com/office/drawing/2014/main" id="{43702835-0FF9-A344-8D6D-B073E13F3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075" y="3073400"/>
            <a:ext cx="1165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Seq Nos of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packets</a:t>
            </a:r>
          </a:p>
        </p:txBody>
      </p:sp>
      <p:cxnSp>
        <p:nvCxnSpPr>
          <p:cNvPr id="51220" name="Straight Arrow Connector 33">
            <a:extLst>
              <a:ext uri="{FF2B5EF4-FFF2-40B4-BE49-F238E27FC236}">
                <a16:creationId xmlns:a16="http://schemas.microsoft.com/office/drawing/2014/main" id="{58D1501E-34B9-644E-A0F8-41C8564ACFE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204075" y="294163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1221" name="Picture 60" descr="underline_base">
            <a:extLst>
              <a:ext uri="{FF2B5EF4-FFF2-40B4-BE49-F238E27FC236}">
                <a16:creationId xmlns:a16="http://schemas.microsoft.com/office/drawing/2014/main" id="{39BF55C6-46CE-CD4B-9DAF-382D9A67AEAB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4375"/>
            <a:ext cx="63373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7C257C3-74F7-2042-ACFA-A41AAE50B91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70588" y="5373688"/>
            <a:ext cx="222250" cy="706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2137631-55E2-0E44-8691-EEEAC4C504B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06788" y="5373688"/>
            <a:ext cx="412750" cy="525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FB522F9-D54D-4346-893F-B8F9357D74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08700" y="3030538"/>
            <a:ext cx="84138" cy="1624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5">
            <a:extLst>
              <a:ext uri="{FF2B5EF4-FFF2-40B4-BE49-F238E27FC236}">
                <a16:creationId xmlns:a16="http://schemas.microsoft.com/office/drawing/2014/main" id="{E7E906FC-E22B-2F4F-A05E-2E0F7665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3250" name="Slide Number Placeholder 6">
            <a:extLst>
              <a:ext uri="{FF2B5EF4-FFF2-40B4-BE49-F238E27FC236}">
                <a16:creationId xmlns:a16="http://schemas.microsoft.com/office/drawing/2014/main" id="{A56BE873-56DF-8D41-AFF9-8AF596F45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A35FC3E-C561-F64C-B0C3-7E60B307B132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53251" name="Picture 7" descr="underline_base">
            <a:extLst>
              <a:ext uri="{FF2B5EF4-FFF2-40B4-BE49-F238E27FC236}">
                <a16:creationId xmlns:a16="http://schemas.microsoft.com/office/drawing/2014/main" id="{62DF82F8-F657-2641-BD36-DB35ACCBB59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62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2">
            <a:extLst>
              <a:ext uri="{FF2B5EF4-FFF2-40B4-BE49-F238E27FC236}">
                <a16:creationId xmlns:a16="http://schemas.microsoft.com/office/drawing/2014/main" id="{02187BF6-A0E0-4F44-B136-61154F9E8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568325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Pipelined protocols: overview</a:t>
            </a:r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E96BCBBB-2D5D-6541-AC80-13E7E1AA09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0813" y="2100263"/>
            <a:ext cx="4289425" cy="4848225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Go-back-N: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unack’ed packets in pipeline (window)</a:t>
            </a:r>
          </a:p>
          <a:p>
            <a:pPr>
              <a:lnSpc>
                <a:spcPct val="75000"/>
              </a:lnSpc>
            </a:pPr>
            <a:r>
              <a:rPr lang="en-US" altLang="en-US"/>
              <a:t>receiver only sends </a:t>
            </a:r>
            <a:r>
              <a:rPr lang="en-US" altLang="en-US" i="1">
                <a:solidFill>
                  <a:srgbClr val="CC0000"/>
                </a:solidFill>
              </a:rPr>
              <a:t>cumulative ack</a:t>
            </a:r>
          </a:p>
          <a:p>
            <a:pPr lvl="1"/>
            <a:r>
              <a:rPr lang="en-US" altLang="en-US"/>
              <a:t>doesn’</a:t>
            </a:r>
            <a:r>
              <a:rPr lang="en-US" altLang="ja-JP"/>
              <a:t>t ack packet if there’s a gap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has timer for oldest </a:t>
            </a:r>
            <a:r>
              <a:rPr lang="en-US" altLang="en-US">
                <a:solidFill>
                  <a:srgbClr val="C00000"/>
                </a:solidFill>
              </a:rPr>
              <a:t>unack’ed</a:t>
            </a:r>
            <a:r>
              <a:rPr lang="en-US" altLang="en-US"/>
              <a:t> packet</a:t>
            </a:r>
          </a:p>
          <a:p>
            <a:pPr lvl="1"/>
            <a:r>
              <a:rPr lang="en-US" altLang="en-US"/>
              <a:t>when timer expires, retransmit </a:t>
            </a:r>
            <a:r>
              <a:rPr lang="en-US" altLang="en-US" i="1">
                <a:solidFill>
                  <a:srgbClr val="C00000"/>
                </a:solidFill>
              </a:rPr>
              <a:t>all</a:t>
            </a:r>
            <a:r>
              <a:rPr lang="en-US" altLang="en-US"/>
              <a:t> unack’ed packets</a:t>
            </a:r>
          </a:p>
        </p:txBody>
      </p:sp>
      <p:sp>
        <p:nvSpPr>
          <p:cNvPr id="53254" name="Rectangle 4">
            <a:extLst>
              <a:ext uri="{FF2B5EF4-FFF2-40B4-BE49-F238E27FC236}">
                <a16:creationId xmlns:a16="http://schemas.microsoft.com/office/drawing/2014/main" id="{F2969AFD-A20A-9749-B332-CDDCFAE165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100263"/>
            <a:ext cx="4421188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u="sng">
                <a:solidFill>
                  <a:srgbClr val="CC0000"/>
                </a:solidFill>
              </a:rPr>
              <a:t>Selective Repeat:</a:t>
            </a:r>
          </a:p>
          <a:p>
            <a:pPr>
              <a:lnSpc>
                <a:spcPct val="75000"/>
              </a:lnSpc>
            </a:pPr>
            <a:r>
              <a:rPr lang="en-US" altLang="en-US"/>
              <a:t>sender can have up to N unack’</a:t>
            </a:r>
            <a:r>
              <a:rPr lang="en-US" altLang="ja-JP"/>
              <a:t>ed packets in pipeline</a:t>
            </a:r>
          </a:p>
          <a:p>
            <a:pPr>
              <a:lnSpc>
                <a:spcPct val="75000"/>
              </a:lnSpc>
            </a:pPr>
            <a:r>
              <a:rPr lang="en-US" altLang="en-US"/>
              <a:t>rcvr sends </a:t>
            </a:r>
            <a:r>
              <a:rPr lang="en-US" altLang="en-US" i="1">
                <a:solidFill>
                  <a:srgbClr val="CC0000"/>
                </a:solidFill>
              </a:rPr>
              <a:t>individual ack</a:t>
            </a:r>
            <a:r>
              <a:rPr lang="en-US" altLang="en-US"/>
              <a:t> for each packet (each ack has a specific seq #)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/>
          </a:p>
          <a:p>
            <a:pPr>
              <a:lnSpc>
                <a:spcPct val="75000"/>
              </a:lnSpc>
              <a:spcBef>
                <a:spcPct val="0"/>
              </a:spcBef>
            </a:pPr>
            <a:r>
              <a:rPr lang="en-US" altLang="en-US"/>
              <a:t>sender maintains timer for each </a:t>
            </a:r>
            <a:r>
              <a:rPr lang="en-US" altLang="en-US">
                <a:solidFill>
                  <a:srgbClr val="C00000"/>
                </a:solidFill>
              </a:rPr>
              <a:t>unack’ed</a:t>
            </a:r>
            <a:r>
              <a:rPr lang="en-US" altLang="en-US"/>
              <a:t> packet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when timer expires, retransmit only that unack’ed packet</a:t>
            </a:r>
          </a:p>
          <a:p>
            <a:pPr>
              <a:lnSpc>
                <a:spcPct val="70000"/>
              </a:lnSpc>
            </a:pPr>
            <a:endParaRPr lang="en-US" altLang="en-US"/>
          </a:p>
        </p:txBody>
      </p:sp>
      <p:sp>
        <p:nvSpPr>
          <p:cNvPr id="53255" name="TextBox 1">
            <a:extLst>
              <a:ext uri="{FF2B5EF4-FFF2-40B4-BE49-F238E27FC236}">
                <a16:creationId xmlns:a16="http://schemas.microsoft.com/office/drawing/2014/main" id="{28196C2E-A2F1-2D44-A94E-D16864FB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009650"/>
            <a:ext cx="8223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Tahoma" panose="020B0604030504040204" pitchFamily="34" charset="0"/>
              </a:rPr>
              <a:t>ACKs</a:t>
            </a:r>
            <a:r>
              <a:rPr lang="en-US" altLang="en-US" sz="2000">
                <a:latin typeface="Tahoma" panose="020B0604030504040204" pitchFamily="34" charset="0"/>
              </a:rPr>
              <a:t>: how to manage with losses, delays, duplicates when many pkts</a:t>
            </a:r>
            <a:endParaRPr lang="en-US" altLang="en-US" sz="2000">
              <a:solidFill>
                <a:srgbClr val="C00000"/>
              </a:solidFill>
              <a:latin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Tahoma" panose="020B0604030504040204" pitchFamily="34" charset="0"/>
              </a:rPr>
              <a:t>Q</a:t>
            </a:r>
            <a:r>
              <a:rPr lang="en-US" altLang="en-US" sz="2000">
                <a:latin typeface="Tahoma" panose="020B0604030504040204" pitchFamily="34" charset="0"/>
              </a:rPr>
              <a:t>: how do we ACK the “multiple” pkts that are in flight?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C00000"/>
                </a:solidFill>
                <a:latin typeface="Tahoma" panose="020B0604030504040204" pitchFamily="34" charset="0"/>
              </a:rPr>
              <a:t>A</a:t>
            </a:r>
            <a:r>
              <a:rPr lang="en-US" altLang="en-US" sz="2000">
                <a:latin typeface="Tahoma" panose="020B0604030504040204" pitchFamily="34" charset="0"/>
              </a:rPr>
              <a:t>: each pkt has a seq#.... limit # pkts in flight (window)….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ooter Placeholder 5">
            <a:extLst>
              <a:ext uri="{FF2B5EF4-FFF2-40B4-BE49-F238E27FC236}">
                <a16:creationId xmlns:a16="http://schemas.microsoft.com/office/drawing/2014/main" id="{72ABBBFE-3BCE-2046-B638-A83F1A5D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4274" name="Slide Number Placeholder 6">
            <a:extLst>
              <a:ext uri="{FF2B5EF4-FFF2-40B4-BE49-F238E27FC236}">
                <a16:creationId xmlns:a16="http://schemas.microsoft.com/office/drawing/2014/main" id="{BC724496-B0BF-B34F-B0E8-291AA538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F4B54B9-92FE-1F46-9509-3B29CB19B883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0CF68E4-C248-5C41-8ACA-235C8FF43E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Go-Back-N: sender</a:t>
            </a: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638015BF-3C1F-AE4D-826A-1C6F13109B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14450"/>
            <a:ext cx="8324850" cy="1219200"/>
          </a:xfrm>
        </p:spPr>
        <p:txBody>
          <a:bodyPr/>
          <a:lstStyle/>
          <a:p>
            <a:r>
              <a:rPr lang="en-US" altLang="en-US" sz="2400"/>
              <a:t>k-bit seq # in pkt header</a:t>
            </a:r>
          </a:p>
          <a:p>
            <a:r>
              <a:rPr lang="ja-JP" altLang="en-US" sz="2400"/>
              <a:t>“</a:t>
            </a:r>
            <a:r>
              <a:rPr lang="en-US" altLang="ja-JP" sz="2400"/>
              <a:t>window</a:t>
            </a:r>
            <a:r>
              <a:rPr lang="ja-JP" altLang="en-US" sz="2400"/>
              <a:t>”</a:t>
            </a:r>
            <a:r>
              <a:rPr lang="en-US" altLang="ja-JP" sz="2400"/>
              <a:t> of up to N consecutive unack’ed pkts allowed between sender and receiver</a:t>
            </a:r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54277" name="Picture 4" descr="gbn_seqnum">
            <a:extLst>
              <a:ext uri="{FF2B5EF4-FFF2-40B4-BE49-F238E27FC236}">
                <a16:creationId xmlns:a16="http://schemas.microsoft.com/office/drawing/2014/main" id="{5C0BC265-D2BF-1E4C-B61C-F19CD11B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522538"/>
            <a:ext cx="809942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5">
            <a:extLst>
              <a:ext uri="{FF2B5EF4-FFF2-40B4-BE49-F238E27FC236}">
                <a16:creationId xmlns:a16="http://schemas.microsoft.com/office/drawing/2014/main" id="{76FB3DCF-4B67-3B44-A30C-8A9F1AE9E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4149725"/>
            <a:ext cx="832485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6858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/>
              <a:t>ACK(</a:t>
            </a:r>
            <a:r>
              <a:rPr lang="en-US" altLang="en-US" sz="2400">
                <a:solidFill>
                  <a:srgbClr val="C00000"/>
                </a:solidFill>
              </a:rPr>
              <a:t>n+1</a:t>
            </a:r>
            <a:r>
              <a:rPr lang="en-US" altLang="en-US" sz="2400"/>
              <a:t>): ACKs all pkts up to and including seq # n  </a:t>
            </a:r>
            <a:r>
              <a:rPr lang="ja-JP" altLang="en-US" sz="2400" i="1">
                <a:solidFill>
                  <a:srgbClr val="CC0000"/>
                </a:solidFill>
              </a:rPr>
              <a:t>“</a:t>
            </a:r>
            <a:r>
              <a:rPr lang="en-US" altLang="ja-JP" sz="2400" i="1">
                <a:solidFill>
                  <a:srgbClr val="CC0000"/>
                </a:solidFill>
              </a:rPr>
              <a:t>cumulative ACK</a:t>
            </a:r>
            <a:r>
              <a:rPr lang="ja-JP" altLang="en-US" sz="2400" i="1">
                <a:solidFill>
                  <a:srgbClr val="CC0000"/>
                </a:solidFill>
              </a:rPr>
              <a:t>”</a:t>
            </a:r>
            <a:r>
              <a:rPr lang="en-US" altLang="ja-JP" sz="2400" i="1">
                <a:solidFill>
                  <a:srgbClr val="CC0000"/>
                </a:solidFill>
              </a:rPr>
              <a:t> </a:t>
            </a:r>
            <a:r>
              <a:rPr lang="en-US" altLang="ja-JP" sz="2400" i="1">
                <a:solidFill>
                  <a:srgbClr val="CC0000"/>
                </a:solidFill>
                <a:sym typeface="Wingdings" pitchFamily="2" charset="2"/>
              </a:rPr>
              <a:t> waiting for next packet with seq # n+1</a:t>
            </a:r>
            <a:endParaRPr lang="en-US" altLang="ja-JP" sz="2400" i="1">
              <a:solidFill>
                <a:srgbClr val="CC0000"/>
              </a:solidFill>
            </a:endParaRPr>
          </a:p>
          <a:p>
            <a:pPr lvl="1"/>
            <a:r>
              <a:rPr lang="en-US" altLang="en-US" sz="2400"/>
              <a:t>may receive duplicate ACKs</a:t>
            </a:r>
            <a:endParaRPr lang="en-US" altLang="en-US" sz="2000"/>
          </a:p>
          <a:p>
            <a:r>
              <a:rPr lang="en-US" altLang="en-US" sz="2400"/>
              <a:t>timer for </a:t>
            </a:r>
            <a:r>
              <a:rPr lang="en-US" altLang="en-US" sz="2400">
                <a:solidFill>
                  <a:srgbClr val="C00000"/>
                </a:solidFill>
              </a:rPr>
              <a:t>oldest</a:t>
            </a:r>
            <a:r>
              <a:rPr lang="en-US" altLang="en-US" sz="2400"/>
              <a:t> in-flight un ACK’ed pkt</a:t>
            </a:r>
          </a:p>
          <a:p>
            <a:r>
              <a:rPr lang="en-US" altLang="en-US" sz="2400" i="1"/>
              <a:t>timeout(n):</a:t>
            </a:r>
            <a:r>
              <a:rPr lang="en-US" altLang="en-US" sz="2400"/>
              <a:t> retransmit packet n and all unACK’ed pkts in window (</a:t>
            </a:r>
            <a:r>
              <a:rPr lang="en-US" altLang="en-US" sz="2400">
                <a:solidFill>
                  <a:srgbClr val="C00000"/>
                </a:solidFill>
              </a:rPr>
              <a:t>note</a:t>
            </a:r>
            <a:r>
              <a:rPr lang="en-US" altLang="en-US" sz="2400"/>
              <a:t> window is all “</a:t>
            </a:r>
            <a:r>
              <a:rPr lang="en-US" altLang="en-US" sz="2400" b="1" u="sng"/>
              <a:t>unack’ed</a:t>
            </a:r>
            <a:r>
              <a:rPr lang="en-US" altLang="en-US" sz="2400"/>
              <a:t>” pkts and unsent pkts)</a:t>
            </a:r>
          </a:p>
          <a:p>
            <a:r>
              <a:rPr lang="en-US" altLang="en-US" sz="2400"/>
              <a:t>all ACK’ed packets delivered to upper layer</a:t>
            </a:r>
            <a:endParaRPr lang="en-US" altLang="en-US" sz="2800"/>
          </a:p>
          <a:p>
            <a:pPr>
              <a:buSzPct val="65000"/>
              <a:buFont typeface="Wingdings" pitchFamily="2" charset="2"/>
              <a:buChar char="v"/>
            </a:pPr>
            <a:endParaRPr lang="en-US" altLang="en-US" sz="2800"/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id="{299AC538-9798-8446-A20F-F20BF3D97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789238"/>
            <a:ext cx="2206625" cy="636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pic>
        <p:nvPicPr>
          <p:cNvPr id="54280" name="Picture 9" descr="underline_base">
            <a:extLst>
              <a:ext uri="{FF2B5EF4-FFF2-40B4-BE49-F238E27FC236}">
                <a16:creationId xmlns:a16="http://schemas.microsoft.com/office/drawing/2014/main" id="{B6A91463-F6B6-494E-9164-C90424CA842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85090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81" name="Straight Arrow Connector 2">
            <a:extLst>
              <a:ext uri="{FF2B5EF4-FFF2-40B4-BE49-F238E27FC236}">
                <a16:creationId xmlns:a16="http://schemas.microsoft.com/office/drawing/2014/main" id="{9D88ECA4-CC4E-D74B-ABA1-5373C34DAC0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46250" y="3681413"/>
            <a:ext cx="868363" cy="16049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3">
            <a:extLst>
              <a:ext uri="{FF2B5EF4-FFF2-40B4-BE49-F238E27FC236}">
                <a16:creationId xmlns:a16="http://schemas.microsoft.com/office/drawing/2014/main" id="{825910B5-1540-3745-A45E-17A4B2B6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5298" name="Slide Number Placeholder 4">
            <a:extLst>
              <a:ext uri="{FF2B5EF4-FFF2-40B4-BE49-F238E27FC236}">
                <a16:creationId xmlns:a16="http://schemas.microsoft.com/office/drawing/2014/main" id="{E6C5C7F0-E791-B94B-8806-76B61D99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D7785592-D11C-BB4C-924A-F08759390EC7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E2FFECC1-2729-AE4F-9A6F-E80FBBA177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04788"/>
            <a:ext cx="7772400" cy="4270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GBN in action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BC136B17-D48B-AC4A-9CE3-21107CE76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1412875"/>
            <a:ext cx="2209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(wait – window full)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85512BE1-BE79-794E-815B-86F19474A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1041400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D3034F66-0E7A-7A42-8881-9FB665900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3288" y="1060450"/>
            <a:ext cx="1071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55303" name="Line 14">
            <a:extLst>
              <a:ext uri="{FF2B5EF4-FFF2-40B4-BE49-F238E27FC236}">
                <a16:creationId xmlns:a16="http://schemas.microsoft.com/office/drawing/2014/main" id="{B7623398-3C73-EA48-8A81-A49546046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57900" y="1658938"/>
            <a:ext cx="11113" cy="4538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04" name="Text Box 15">
            <a:extLst>
              <a:ext uri="{FF2B5EF4-FFF2-40B4-BE49-F238E27FC236}">
                <a16:creationId xmlns:a16="http://schemas.microsoft.com/office/drawing/2014/main" id="{50174BEA-DC7B-A34B-8805-C34A91F6E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1854200"/>
            <a:ext cx="2568575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pkt0,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pkt1, send ack2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pkt3,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(re)send ack2</a:t>
            </a:r>
          </a:p>
        </p:txBody>
      </p:sp>
      <p:sp>
        <p:nvSpPr>
          <p:cNvPr id="55305" name="Text Box 22">
            <a:extLst>
              <a:ext uri="{FF2B5EF4-FFF2-40B4-BE49-F238E27FC236}">
                <a16:creationId xmlns:a16="http://schemas.microsoft.com/office/drawing/2014/main" id="{F0CE20E7-3705-5A45-A981-EBA2671EB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3016250"/>
            <a:ext cx="21542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ack1,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ack2,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55307" name="Picture 34" descr="alarm_clock_ringing">
            <a:extLst>
              <a:ext uri="{FF2B5EF4-FFF2-40B4-BE49-F238E27FC236}">
                <a16:creationId xmlns:a16="http://schemas.microsoft.com/office/drawing/2014/main" id="{BCB8F354-CEDF-2C41-9796-4FCD03831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138613"/>
            <a:ext cx="436562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8" name="Text Box 35">
            <a:extLst>
              <a:ext uri="{FF2B5EF4-FFF2-40B4-BE49-F238E27FC236}">
                <a16:creationId xmlns:a16="http://schemas.microsoft.com/office/drawing/2014/main" id="{0131A202-033C-334C-AB6A-1C8A7D0E5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4379913"/>
            <a:ext cx="15382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 u="sng">
                <a:solidFill>
                  <a:srgbClr val="FF0000"/>
                </a:solidFill>
                <a:latin typeface="Tahoma" panose="020B0604030504040204" pitchFamily="34" charset="0"/>
              </a:rPr>
              <a:t>pkt 2</a:t>
            </a:r>
            <a:r>
              <a:rPr lang="en-US" altLang="en-US" sz="1800" i="1">
                <a:solidFill>
                  <a:srgbClr val="FF0000"/>
                </a:solidFill>
                <a:latin typeface="Tahoma" panose="020B0604030504040204" pitchFamily="34" charset="0"/>
              </a:rPr>
              <a:t> timeout</a:t>
            </a:r>
          </a:p>
        </p:txBody>
      </p:sp>
      <p:sp>
        <p:nvSpPr>
          <p:cNvPr id="3" name="Text Box 36">
            <a:extLst>
              <a:ext uri="{FF2B5EF4-FFF2-40B4-BE49-F238E27FC236}">
                <a16:creationId xmlns:a16="http://schemas.microsoft.com/office/drawing/2014/main" id="{899AA4DB-BFD3-4046-AE39-3BDF9D07E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6838" y="4594225"/>
            <a:ext cx="1246187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pkt2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pkt3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pkt4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pkt5</a:t>
            </a:r>
          </a:p>
        </p:txBody>
      </p:sp>
      <p:sp>
        <p:nvSpPr>
          <p:cNvPr id="55309" name="Line 7">
            <a:extLst>
              <a:ext uri="{FF2B5EF4-FFF2-40B4-BE49-F238E27FC236}">
                <a16:creationId xmlns:a16="http://schemas.microsoft.com/office/drawing/2014/main" id="{27F883A7-19D4-BB46-AFF2-4611BFB6C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16065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0" name="Line 11">
            <a:extLst>
              <a:ext uri="{FF2B5EF4-FFF2-40B4-BE49-F238E27FC236}">
                <a16:creationId xmlns:a16="http://schemas.microsoft.com/office/drawing/2014/main" id="{13E94A3B-FD2B-E343-9445-4B0BF9558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1125" y="1881188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1" name="Line 12">
            <a:extLst>
              <a:ext uri="{FF2B5EF4-FFF2-40B4-BE49-F238E27FC236}">
                <a16:creationId xmlns:a16="http://schemas.microsoft.com/office/drawing/2014/main" id="{DFF36FB3-0577-F846-8E57-990C0B360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2144713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2" name="Line 13">
            <a:extLst>
              <a:ext uri="{FF2B5EF4-FFF2-40B4-BE49-F238E27FC236}">
                <a16:creationId xmlns:a16="http://schemas.microsoft.com/office/drawing/2014/main" id="{C4D4FA37-0D9C-B444-97D3-D5AA66BC9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3350" y="2430463"/>
            <a:ext cx="2100263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3" name="Line 17">
            <a:extLst>
              <a:ext uri="{FF2B5EF4-FFF2-40B4-BE49-F238E27FC236}">
                <a16:creationId xmlns:a16="http://schemas.microsoft.com/office/drawing/2014/main" id="{9C85B6BF-5DD4-6F4C-8195-27EF79A35A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9063" y="2130425"/>
            <a:ext cx="2014537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4" name="Text Box 19">
            <a:extLst>
              <a:ext uri="{FF2B5EF4-FFF2-40B4-BE49-F238E27FC236}">
                <a16:creationId xmlns:a16="http://schemas.microsoft.com/office/drawing/2014/main" id="{DB679E04-DB91-1A41-B0A1-BF8B94CEE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0" y="2179638"/>
            <a:ext cx="34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5315" name="Text Box 20">
            <a:extLst>
              <a:ext uri="{FF2B5EF4-FFF2-40B4-BE49-F238E27FC236}">
                <a16:creationId xmlns:a16="http://schemas.microsoft.com/office/drawing/2014/main" id="{C648DF84-912E-7343-99C5-DEF30C1EF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2200275"/>
            <a:ext cx="522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Tahoma" panose="020B0604030504040204" pitchFamily="34" charset="0"/>
              </a:rPr>
              <a:t>loss</a:t>
            </a:r>
          </a:p>
        </p:txBody>
      </p:sp>
      <p:sp>
        <p:nvSpPr>
          <p:cNvPr id="55316" name="Line 21">
            <a:extLst>
              <a:ext uri="{FF2B5EF4-FFF2-40B4-BE49-F238E27FC236}">
                <a16:creationId xmlns:a16="http://schemas.microsoft.com/office/drawing/2014/main" id="{47DD0929-AFC8-DB48-B08B-E2CF8EB9BA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25888" y="2416175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7" name="Line 24">
            <a:extLst>
              <a:ext uri="{FF2B5EF4-FFF2-40B4-BE49-F238E27FC236}">
                <a16:creationId xmlns:a16="http://schemas.microsoft.com/office/drawing/2014/main" id="{7F9027DE-F40B-794E-AB53-38764C43D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3252788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8" name="Line 25">
            <a:extLst>
              <a:ext uri="{FF2B5EF4-FFF2-40B4-BE49-F238E27FC236}">
                <a16:creationId xmlns:a16="http://schemas.microsoft.com/office/drawing/2014/main" id="{E38C5ADA-8722-CB4A-8172-E89B8D0D6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0813" y="3571875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19" name="Line 26">
            <a:extLst>
              <a:ext uri="{FF2B5EF4-FFF2-40B4-BE49-F238E27FC236}">
                <a16:creationId xmlns:a16="http://schemas.microsoft.com/office/drawing/2014/main" id="{B6E357F8-AA0B-1C46-88D1-273A24E693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7638" y="2946400"/>
            <a:ext cx="2014537" cy="11001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5321" name="Group 29">
            <a:extLst>
              <a:ext uri="{FF2B5EF4-FFF2-40B4-BE49-F238E27FC236}">
                <a16:creationId xmlns:a16="http://schemas.microsoft.com/office/drawing/2014/main" id="{2D187370-0EAC-A64D-9C9A-86D487A0D4FE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3530600"/>
            <a:ext cx="142875" cy="1030288"/>
            <a:chOff x="3651" y="1878"/>
            <a:chExt cx="78" cy="963"/>
          </a:xfrm>
        </p:grpSpPr>
        <p:sp>
          <p:nvSpPr>
            <p:cNvPr id="55380" name="Line 30">
              <a:extLst>
                <a:ext uri="{FF2B5EF4-FFF2-40B4-BE49-F238E27FC236}">
                  <a16:creationId xmlns:a16="http://schemas.microsoft.com/office/drawing/2014/main" id="{F9D4C776-06E5-4741-9C54-107F13184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81" name="Line 31">
              <a:extLst>
                <a:ext uri="{FF2B5EF4-FFF2-40B4-BE49-F238E27FC236}">
                  <a16:creationId xmlns:a16="http://schemas.microsoft.com/office/drawing/2014/main" id="{C40FAA24-4F8C-7444-856F-11E687458D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382" name="Line 32">
              <a:extLst>
                <a:ext uri="{FF2B5EF4-FFF2-40B4-BE49-F238E27FC236}">
                  <a16:creationId xmlns:a16="http://schemas.microsoft.com/office/drawing/2014/main" id="{869866C5-1614-3348-9FFE-77A896F103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" name="Line 37">
            <a:extLst>
              <a:ext uri="{FF2B5EF4-FFF2-40B4-BE49-F238E27FC236}">
                <a16:creationId xmlns:a16="http://schemas.microsoft.com/office/drawing/2014/main" id="{AB2CCF88-5ABE-FA4A-A33C-8E26E3FF1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0" y="47656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2" name="Line 38">
            <a:extLst>
              <a:ext uri="{FF2B5EF4-FFF2-40B4-BE49-F238E27FC236}">
                <a16:creationId xmlns:a16="http://schemas.microsoft.com/office/drawing/2014/main" id="{D53F8A4C-5045-7B48-9A2C-2EDB224B2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9063" y="5010150"/>
            <a:ext cx="2101850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3" name="Line 39">
            <a:extLst>
              <a:ext uri="{FF2B5EF4-FFF2-40B4-BE49-F238E27FC236}">
                <a16:creationId xmlns:a16="http://schemas.microsoft.com/office/drawing/2014/main" id="{20C6F62C-FA36-E842-89CE-527B99573E2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2713" y="524351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4" name="Line 40">
            <a:extLst>
              <a:ext uri="{FF2B5EF4-FFF2-40B4-BE49-F238E27FC236}">
                <a16:creationId xmlns:a16="http://schemas.microsoft.com/office/drawing/2014/main" id="{ADD230E5-995D-2341-BA68-9C7BE94599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54768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25" name="Text Box 41">
            <a:extLst>
              <a:ext uri="{FF2B5EF4-FFF2-40B4-BE49-F238E27FC236}">
                <a16:creationId xmlns:a16="http://schemas.microsoft.com/office/drawing/2014/main" id="{CB5BF4BF-4C21-CA44-B579-823043EB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3378200"/>
            <a:ext cx="241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pkt4,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(re)send ack2</a:t>
            </a:r>
          </a:p>
        </p:txBody>
      </p:sp>
      <p:sp>
        <p:nvSpPr>
          <p:cNvPr id="55326" name="Text Box 42">
            <a:extLst>
              <a:ext uri="{FF2B5EF4-FFF2-40B4-BE49-F238E27FC236}">
                <a16:creationId xmlns:a16="http://schemas.microsoft.com/office/drawing/2014/main" id="{2C5290B6-532F-0A43-B2BA-AD9B49C94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3898900"/>
            <a:ext cx="241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pkt5, discard,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(re)send ack2</a:t>
            </a:r>
          </a:p>
        </p:txBody>
      </p:sp>
      <p:sp>
        <p:nvSpPr>
          <p:cNvPr id="55327" name="Text Box 43">
            <a:extLst>
              <a:ext uri="{FF2B5EF4-FFF2-40B4-BE49-F238E27FC236}">
                <a16:creationId xmlns:a16="http://schemas.microsoft.com/office/drawing/2014/main" id="{DF86A603-6CDE-7B4B-9350-B90EC366E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5053013"/>
            <a:ext cx="2173287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pkt2, send ack3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pkt3, send ack4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pkt4, send ack5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pkt5, send ack6</a:t>
            </a:r>
          </a:p>
        </p:txBody>
      </p:sp>
      <p:sp>
        <p:nvSpPr>
          <p:cNvPr id="55328" name="Text Box 44">
            <a:extLst>
              <a:ext uri="{FF2B5EF4-FFF2-40B4-BE49-F238E27FC236}">
                <a16:creationId xmlns:a16="http://schemas.microsoft.com/office/drawing/2014/main" id="{B3F6739F-F460-F24B-8EDE-75CEF40E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3881438"/>
            <a:ext cx="1811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ignore duplicate ACK</a:t>
            </a:r>
          </a:p>
        </p:txBody>
      </p:sp>
      <p:grpSp>
        <p:nvGrpSpPr>
          <p:cNvPr id="55329" name="Group 65">
            <a:extLst>
              <a:ext uri="{FF2B5EF4-FFF2-40B4-BE49-F238E27FC236}">
                <a16:creationId xmlns:a16="http://schemas.microsoft.com/office/drawing/2014/main" id="{71C03445-5787-4444-B241-2B1E628C08E7}"/>
              </a:ext>
            </a:extLst>
          </p:cNvPr>
          <p:cNvGrpSpPr>
            <a:grpSpLocks/>
          </p:cNvGrpSpPr>
          <p:nvPr/>
        </p:nvGrpSpPr>
        <p:grpSpPr bwMode="auto">
          <a:xfrm>
            <a:off x="182563" y="1450975"/>
            <a:ext cx="1512887" cy="304800"/>
            <a:chOff x="115" y="914"/>
            <a:chExt cx="953" cy="192"/>
          </a:xfrm>
        </p:grpSpPr>
        <p:sp>
          <p:nvSpPr>
            <p:cNvPr id="55378" name="Rectangle 60">
              <a:extLst>
                <a:ext uri="{FF2B5EF4-FFF2-40B4-BE49-F238E27FC236}">
                  <a16:creationId xmlns:a16="http://schemas.microsoft.com/office/drawing/2014/main" id="{2CEC0B88-E658-8B4B-9BDE-D6D5EA797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79" name="Text Box 46">
              <a:extLst>
                <a:ext uri="{FF2B5EF4-FFF2-40B4-BE49-F238E27FC236}">
                  <a16:creationId xmlns:a16="http://schemas.microsoft.com/office/drawing/2014/main" id="{8EC85616-88AE-4A4D-A658-B5667D08C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sp>
        <p:nvSpPr>
          <p:cNvPr id="55330" name="Text Box 59">
            <a:extLst>
              <a:ext uri="{FF2B5EF4-FFF2-40B4-BE49-F238E27FC236}">
                <a16:creationId xmlns:a16="http://schemas.microsoft.com/office/drawing/2014/main" id="{6521B0D8-559B-D341-A3E9-E5E3E06E4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" y="1104900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>
                <a:solidFill>
                  <a:srgbClr val="000099"/>
                </a:solidFill>
                <a:latin typeface="Tahoma" panose="020B0604030504040204" pitchFamily="34" charset="0"/>
              </a:rPr>
              <a:t>sender window (N=4)</a:t>
            </a:r>
          </a:p>
        </p:txBody>
      </p:sp>
      <p:grpSp>
        <p:nvGrpSpPr>
          <p:cNvPr id="55331" name="Group 67">
            <a:extLst>
              <a:ext uri="{FF2B5EF4-FFF2-40B4-BE49-F238E27FC236}">
                <a16:creationId xmlns:a16="http://schemas.microsoft.com/office/drawing/2014/main" id="{D3939186-5E38-D047-A0DD-7D8EB762C139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1736725"/>
            <a:ext cx="1512887" cy="304800"/>
            <a:chOff x="115" y="914"/>
            <a:chExt cx="953" cy="192"/>
          </a:xfrm>
        </p:grpSpPr>
        <p:sp>
          <p:nvSpPr>
            <p:cNvPr id="55376" name="Rectangle 68">
              <a:extLst>
                <a:ext uri="{FF2B5EF4-FFF2-40B4-BE49-F238E27FC236}">
                  <a16:creationId xmlns:a16="http://schemas.microsoft.com/office/drawing/2014/main" id="{80751232-7B28-D64A-93E3-E79040598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77" name="Text Box 69">
              <a:extLst>
                <a:ext uri="{FF2B5EF4-FFF2-40B4-BE49-F238E27FC236}">
                  <a16:creationId xmlns:a16="http://schemas.microsoft.com/office/drawing/2014/main" id="{714CB3FA-D4AB-9D44-BB56-0D22808CFA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grpSp>
        <p:nvGrpSpPr>
          <p:cNvPr id="55332" name="Group 70">
            <a:extLst>
              <a:ext uri="{FF2B5EF4-FFF2-40B4-BE49-F238E27FC236}">
                <a16:creationId xmlns:a16="http://schemas.microsoft.com/office/drawing/2014/main" id="{66C217FD-76C2-1D4F-8B18-4D65DEA40437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2022475"/>
            <a:ext cx="1512888" cy="304800"/>
            <a:chOff x="115" y="914"/>
            <a:chExt cx="953" cy="192"/>
          </a:xfrm>
        </p:grpSpPr>
        <p:sp>
          <p:nvSpPr>
            <p:cNvPr id="55374" name="Rectangle 71">
              <a:extLst>
                <a:ext uri="{FF2B5EF4-FFF2-40B4-BE49-F238E27FC236}">
                  <a16:creationId xmlns:a16="http://schemas.microsoft.com/office/drawing/2014/main" id="{CDBF4520-4DF0-FA48-BBC4-79BDCC9F9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75" name="Text Box 72">
              <a:extLst>
                <a:ext uri="{FF2B5EF4-FFF2-40B4-BE49-F238E27FC236}">
                  <a16:creationId xmlns:a16="http://schemas.microsoft.com/office/drawing/2014/main" id="{689EE6AE-C3D9-1C4A-A1EC-1EACAF4A6E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grpSp>
        <p:nvGrpSpPr>
          <p:cNvPr id="55333" name="Group 73">
            <a:extLst>
              <a:ext uri="{FF2B5EF4-FFF2-40B4-BE49-F238E27FC236}">
                <a16:creationId xmlns:a16="http://schemas.microsoft.com/office/drawing/2014/main" id="{D6921C2C-9BCB-C947-B6A4-5712D49247C9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2297113"/>
            <a:ext cx="1512888" cy="304800"/>
            <a:chOff x="115" y="914"/>
            <a:chExt cx="953" cy="192"/>
          </a:xfrm>
        </p:grpSpPr>
        <p:sp>
          <p:nvSpPr>
            <p:cNvPr id="55372" name="Rectangle 74">
              <a:extLst>
                <a:ext uri="{FF2B5EF4-FFF2-40B4-BE49-F238E27FC236}">
                  <a16:creationId xmlns:a16="http://schemas.microsoft.com/office/drawing/2014/main" id="{51D24423-9A97-994C-8D21-B810807AF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73" name="Text Box 75">
              <a:extLst>
                <a:ext uri="{FF2B5EF4-FFF2-40B4-BE49-F238E27FC236}">
                  <a16:creationId xmlns:a16="http://schemas.microsoft.com/office/drawing/2014/main" id="{7B6B491B-AE92-4947-98D7-774D433A8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sp>
        <p:nvSpPr>
          <p:cNvPr id="55334" name="Rectangle 79">
            <a:extLst>
              <a:ext uri="{FF2B5EF4-FFF2-40B4-BE49-F238E27FC236}">
                <a16:creationId xmlns:a16="http://schemas.microsoft.com/office/drawing/2014/main" id="{E919F59A-BCE7-1340-A128-DCD5E1B43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101975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5335" name="Text Box 80">
            <a:extLst>
              <a:ext uri="{FF2B5EF4-FFF2-40B4-BE49-F238E27FC236}">
                <a16:creationId xmlns:a16="http://schemas.microsoft.com/office/drawing/2014/main" id="{96A92854-35A3-AA4E-A90B-B440CBAB1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3067050"/>
            <a:ext cx="1512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0 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1 2 3 4</a:t>
            </a:r>
            <a:r>
              <a:rPr lang="en-US" altLang="en-US" sz="1400">
                <a:latin typeface="Arial" panose="020B0604020202020204" pitchFamily="34" charset="0"/>
              </a:rPr>
              <a:t> 5 6 7 8 </a:t>
            </a:r>
          </a:p>
        </p:txBody>
      </p:sp>
      <p:grpSp>
        <p:nvGrpSpPr>
          <p:cNvPr id="55336" name="Group 84">
            <a:extLst>
              <a:ext uri="{FF2B5EF4-FFF2-40B4-BE49-F238E27FC236}">
                <a16:creationId xmlns:a16="http://schemas.microsoft.com/office/drawing/2014/main" id="{937AD173-7CB2-234B-A716-8500626AABFB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3341688"/>
            <a:ext cx="1512888" cy="304800"/>
            <a:chOff x="112" y="2105"/>
            <a:chExt cx="953" cy="192"/>
          </a:xfrm>
        </p:grpSpPr>
        <p:sp>
          <p:nvSpPr>
            <p:cNvPr id="55370" name="Rectangle 82">
              <a:extLst>
                <a:ext uri="{FF2B5EF4-FFF2-40B4-BE49-F238E27FC236}">
                  <a16:creationId xmlns:a16="http://schemas.microsoft.com/office/drawing/2014/main" id="{81E70235-A6FC-C64A-9342-156EB3C4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71" name="Text Box 83">
              <a:extLst>
                <a:ext uri="{FF2B5EF4-FFF2-40B4-BE49-F238E27FC236}">
                  <a16:creationId xmlns:a16="http://schemas.microsoft.com/office/drawing/2014/main" id="{6FB304C0-32EF-0E49-8C81-1E4DC2C35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5337" name="Group 85">
            <a:extLst>
              <a:ext uri="{FF2B5EF4-FFF2-40B4-BE49-F238E27FC236}">
                <a16:creationId xmlns:a16="http://schemas.microsoft.com/office/drawing/2014/main" id="{C99FBDE1-2C11-B64A-A0C3-9C926DE9CED0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4635500"/>
            <a:ext cx="1512887" cy="304800"/>
            <a:chOff x="112" y="2105"/>
            <a:chExt cx="953" cy="192"/>
          </a:xfrm>
        </p:grpSpPr>
        <p:sp>
          <p:nvSpPr>
            <p:cNvPr id="55368" name="Rectangle 86">
              <a:extLst>
                <a:ext uri="{FF2B5EF4-FFF2-40B4-BE49-F238E27FC236}">
                  <a16:creationId xmlns:a16="http://schemas.microsoft.com/office/drawing/2014/main" id="{DB55A3C3-3D46-EA49-8160-A6F05C1FE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69" name="Text Box 87">
              <a:extLst>
                <a:ext uri="{FF2B5EF4-FFF2-40B4-BE49-F238E27FC236}">
                  <a16:creationId xmlns:a16="http://schemas.microsoft.com/office/drawing/2014/main" id="{F955A98F-EDCD-E24B-BA8A-8B3E9FD404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5338" name="Group 88">
            <a:extLst>
              <a:ext uri="{FF2B5EF4-FFF2-40B4-BE49-F238E27FC236}">
                <a16:creationId xmlns:a16="http://schemas.microsoft.com/office/drawing/2014/main" id="{7E1A730E-4FE5-4E44-ADD8-C5D03CE66903}"/>
              </a:ext>
            </a:extLst>
          </p:cNvPr>
          <p:cNvGrpSpPr>
            <a:grpSpLocks/>
          </p:cNvGrpSpPr>
          <p:nvPr/>
        </p:nvGrpSpPr>
        <p:grpSpPr bwMode="auto">
          <a:xfrm>
            <a:off x="174625" y="4876800"/>
            <a:ext cx="1512888" cy="304800"/>
            <a:chOff x="112" y="2105"/>
            <a:chExt cx="953" cy="192"/>
          </a:xfrm>
        </p:grpSpPr>
        <p:sp>
          <p:nvSpPr>
            <p:cNvPr id="55366" name="Rectangle 89">
              <a:extLst>
                <a:ext uri="{FF2B5EF4-FFF2-40B4-BE49-F238E27FC236}">
                  <a16:creationId xmlns:a16="http://schemas.microsoft.com/office/drawing/2014/main" id="{35D36921-BC48-B244-BFF0-BCF5C834C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67" name="Text Box 90">
              <a:extLst>
                <a:ext uri="{FF2B5EF4-FFF2-40B4-BE49-F238E27FC236}">
                  <a16:creationId xmlns:a16="http://schemas.microsoft.com/office/drawing/2014/main" id="{9C47626F-6B36-3F4A-BE52-9A3AE60956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5339" name="Group 91">
            <a:extLst>
              <a:ext uri="{FF2B5EF4-FFF2-40B4-BE49-F238E27FC236}">
                <a16:creationId xmlns:a16="http://schemas.microsoft.com/office/drawing/2014/main" id="{851B6F75-3106-0B44-9248-05862EC7AC01}"/>
              </a:ext>
            </a:extLst>
          </p:cNvPr>
          <p:cNvGrpSpPr>
            <a:grpSpLocks/>
          </p:cNvGrpSpPr>
          <p:nvPr/>
        </p:nvGrpSpPr>
        <p:grpSpPr bwMode="auto">
          <a:xfrm>
            <a:off x="171450" y="5140325"/>
            <a:ext cx="1512888" cy="304800"/>
            <a:chOff x="112" y="2105"/>
            <a:chExt cx="953" cy="192"/>
          </a:xfrm>
        </p:grpSpPr>
        <p:sp>
          <p:nvSpPr>
            <p:cNvPr id="55364" name="Rectangle 92">
              <a:extLst>
                <a:ext uri="{FF2B5EF4-FFF2-40B4-BE49-F238E27FC236}">
                  <a16:creationId xmlns:a16="http://schemas.microsoft.com/office/drawing/2014/main" id="{3B8850DB-7D8B-BA4D-961C-63FC6154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65" name="Text Box 93">
              <a:extLst>
                <a:ext uri="{FF2B5EF4-FFF2-40B4-BE49-F238E27FC236}">
                  <a16:creationId xmlns:a16="http://schemas.microsoft.com/office/drawing/2014/main" id="{634E5E7E-79E5-234C-980C-23EA1BCC2A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5340" name="Group 94">
            <a:extLst>
              <a:ext uri="{FF2B5EF4-FFF2-40B4-BE49-F238E27FC236}">
                <a16:creationId xmlns:a16="http://schemas.microsoft.com/office/drawing/2014/main" id="{6DBB5CD3-9153-D542-9730-524BB6EA885C}"/>
              </a:ext>
            </a:extLst>
          </p:cNvPr>
          <p:cNvGrpSpPr>
            <a:grpSpLocks/>
          </p:cNvGrpSpPr>
          <p:nvPr/>
        </p:nvGrpSpPr>
        <p:grpSpPr bwMode="auto">
          <a:xfrm>
            <a:off x="168275" y="5381625"/>
            <a:ext cx="1512888" cy="304800"/>
            <a:chOff x="112" y="2105"/>
            <a:chExt cx="953" cy="192"/>
          </a:xfrm>
        </p:grpSpPr>
        <p:sp>
          <p:nvSpPr>
            <p:cNvPr id="55362" name="Rectangle 95">
              <a:extLst>
                <a:ext uri="{FF2B5EF4-FFF2-40B4-BE49-F238E27FC236}">
                  <a16:creationId xmlns:a16="http://schemas.microsoft.com/office/drawing/2014/main" id="{4017336A-CED6-B946-9FE5-23194A1CB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5363" name="Text Box 96">
              <a:extLst>
                <a:ext uri="{FF2B5EF4-FFF2-40B4-BE49-F238E27FC236}">
                  <a16:creationId xmlns:a16="http://schemas.microsoft.com/office/drawing/2014/main" id="{8218CAAF-5C0B-EC4A-B1AD-643050B2D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pic>
        <p:nvPicPr>
          <p:cNvPr id="55341" name="Picture 97" descr="underline_base">
            <a:extLst>
              <a:ext uri="{FF2B5EF4-FFF2-40B4-BE49-F238E27FC236}">
                <a16:creationId xmlns:a16="http://schemas.microsoft.com/office/drawing/2014/main" id="{AAD61FEB-6B92-C847-A41A-2C5816E2219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674688"/>
            <a:ext cx="32734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42" name="Line 98">
            <a:extLst>
              <a:ext uri="{FF2B5EF4-FFF2-40B4-BE49-F238E27FC236}">
                <a16:creationId xmlns:a16="http://schemas.microsoft.com/office/drawing/2014/main" id="{F36664D0-FFF5-D34B-84FE-42C1345D3A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00" y="3757613"/>
            <a:ext cx="1033463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43" name="Line 99">
            <a:extLst>
              <a:ext uri="{FF2B5EF4-FFF2-40B4-BE49-F238E27FC236}">
                <a16:creationId xmlns:a16="http://schemas.microsoft.com/office/drawing/2014/main" id="{E9EFF427-FEE2-4C47-9A75-E3B445E195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7450" y="4067175"/>
            <a:ext cx="1033463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44" name="Line 100">
            <a:extLst>
              <a:ext uri="{FF2B5EF4-FFF2-40B4-BE49-F238E27FC236}">
                <a16:creationId xmlns:a16="http://schemas.microsoft.com/office/drawing/2014/main" id="{7D58C22D-4A38-9141-8006-E4DEB1EDD1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2688" y="5257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45" name="Line 101">
            <a:extLst>
              <a:ext uri="{FF2B5EF4-FFF2-40B4-BE49-F238E27FC236}">
                <a16:creationId xmlns:a16="http://schemas.microsoft.com/office/drawing/2014/main" id="{9275FFCE-ED94-E74A-84E0-4432D3B4A7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5511800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46" name="Line 102">
            <a:extLst>
              <a:ext uri="{FF2B5EF4-FFF2-40B4-BE49-F238E27FC236}">
                <a16:creationId xmlns:a16="http://schemas.microsoft.com/office/drawing/2014/main" id="{A07A57F3-66A4-7144-B6CD-2E1E35CFFE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60938" y="5754688"/>
            <a:ext cx="1033462" cy="56356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5347" name="Line 103">
            <a:extLst>
              <a:ext uri="{FF2B5EF4-FFF2-40B4-BE49-F238E27FC236}">
                <a16:creationId xmlns:a16="http://schemas.microsoft.com/office/drawing/2014/main" id="{BC68231D-5E26-3944-B710-E87654FBAB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5063" y="5997575"/>
            <a:ext cx="1033462" cy="56356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07728-55A2-F340-9803-7745D8F55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6080125"/>
            <a:ext cx="4424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Timer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reset</a:t>
            </a:r>
            <a:r>
              <a:rPr lang="en-US" altLang="en-US" sz="1600">
                <a:latin typeface="Tahoma" panose="020B0604030504040204" pitchFamily="34" charset="0"/>
              </a:rPr>
              <a:t> after every received ACK for oldest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unACKed pkt.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BDE0C0D-BF9C-D543-A0E8-E6A85A2916A0}"/>
              </a:ext>
            </a:extLst>
          </p:cNvPr>
          <p:cNvCxnSpPr>
            <a:cxnSpLocks/>
          </p:cNvCxnSpPr>
          <p:nvPr/>
        </p:nvCxnSpPr>
        <p:spPr bwMode="auto">
          <a:xfrm flipV="1">
            <a:off x="1301750" y="3627438"/>
            <a:ext cx="528638" cy="2478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FBBF305-2A7C-584B-9B87-32E2F7EBD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5559425"/>
            <a:ext cx="3005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GBN - resend all pkts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in window (here n=</a:t>
            </a:r>
            <a:r>
              <a:rPr lang="en-US" altLang="en-US" sz="1600" b="1" u="sng">
                <a:solidFill>
                  <a:srgbClr val="C00000"/>
                </a:solidFill>
                <a:latin typeface="Tahoma" panose="020B0604030504040204" pitchFamily="34" charset="0"/>
              </a:rPr>
              <a:t>2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 onwards)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B3FC1E6-BE1A-1847-A01C-0613F72F1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725" y="4473575"/>
            <a:ext cx="2938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GBN – discard all pkts that are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out of order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CC26E7-8ACA-1A44-8DB3-73F0B051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32200"/>
            <a:ext cx="2174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-GBN - only one timer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-tracks oldest pkt in queue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-updated every ACK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A607B3-CA46-A246-BC8D-92CD33E85F73}"/>
              </a:ext>
            </a:extLst>
          </p:cNvPr>
          <p:cNvCxnSpPr>
            <a:cxnSpLocks/>
          </p:cNvCxnSpPr>
          <p:nvPr/>
        </p:nvCxnSpPr>
        <p:spPr bwMode="auto">
          <a:xfrm>
            <a:off x="1212850" y="4181475"/>
            <a:ext cx="781050" cy="2190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98919D8-7D70-0548-B0B2-CEF9C9C5AE3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31825" y="3619500"/>
            <a:ext cx="176213" cy="368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0" name="Picture 34" descr="alarm_clock_ringing">
            <a:extLst>
              <a:ext uri="{FF2B5EF4-FFF2-40B4-BE49-F238E27FC236}">
                <a16:creationId xmlns:a16="http://schemas.microsoft.com/office/drawing/2014/main" id="{10E56368-AD59-2E44-A41F-A1A0E89E7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529138"/>
            <a:ext cx="4365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74FB53-4DF0-604C-9354-2D100915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3200" y="4943475"/>
            <a:ext cx="12176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Timer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reset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for pkt(2)</a:t>
            </a:r>
          </a:p>
        </p:txBody>
      </p:sp>
      <p:sp>
        <p:nvSpPr>
          <p:cNvPr id="55357" name="TextBox 2">
            <a:extLst>
              <a:ext uri="{FF2B5EF4-FFF2-40B4-BE49-F238E27FC236}">
                <a16:creationId xmlns:a16="http://schemas.microsoft.com/office/drawing/2014/main" id="{4E305524-2F42-B746-9C66-A8E7CE316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0075" y="1152525"/>
            <a:ext cx="820738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n+1=1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0+1=1</a:t>
            </a:r>
          </a:p>
        </p:txBody>
      </p:sp>
      <p:cxnSp>
        <p:nvCxnSpPr>
          <p:cNvPr id="55358" name="Straight Arrow Connector 6">
            <a:extLst>
              <a:ext uri="{FF2B5EF4-FFF2-40B4-BE49-F238E27FC236}">
                <a16:creationId xmlns:a16="http://schemas.microsoft.com/office/drawing/2014/main" id="{F745FB39-1A0F-3849-8E85-59262932E0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472488" y="1771650"/>
            <a:ext cx="315912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359" name="TextBox 88">
            <a:extLst>
              <a:ext uri="{FF2B5EF4-FFF2-40B4-BE49-F238E27FC236}">
                <a16:creationId xmlns:a16="http://schemas.microsoft.com/office/drawing/2014/main" id="{8D3C3711-3C29-A741-901F-FB20854C1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911225"/>
            <a:ext cx="560387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n=0</a:t>
            </a:r>
          </a:p>
        </p:txBody>
      </p:sp>
      <p:cxnSp>
        <p:nvCxnSpPr>
          <p:cNvPr id="55360" name="Straight Arrow Connector 90">
            <a:extLst>
              <a:ext uri="{FF2B5EF4-FFF2-40B4-BE49-F238E27FC236}">
                <a16:creationId xmlns:a16="http://schemas.microsoft.com/office/drawing/2014/main" id="{0DFF99EA-E37C-C74B-9E07-0C025113DCE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52863" y="1290638"/>
            <a:ext cx="315912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FD78FDF-1735-8446-B04A-EDC3CB889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4664075"/>
            <a:ext cx="1176338" cy="949325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8" grpId="0"/>
      <p:bldP spid="2" grpId="0"/>
      <p:bldP spid="9" grpId="0"/>
      <p:bldP spid="85" grpId="0"/>
      <p:bldP spid="17" grpId="0"/>
      <p:bldP spid="16" grpId="0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Footer Placeholder 5">
            <a:extLst>
              <a:ext uri="{FF2B5EF4-FFF2-40B4-BE49-F238E27FC236}">
                <a16:creationId xmlns:a16="http://schemas.microsoft.com/office/drawing/2014/main" id="{B8334FB9-959A-3A46-A5FD-E3345E942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C5472A54-BBB7-D64F-BEFC-1B66E825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B307BAD3-940A-7F46-B51A-36BE620B631E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56323" name="Picture 4" descr="underline_base">
            <a:extLst>
              <a:ext uri="{FF2B5EF4-FFF2-40B4-BE49-F238E27FC236}">
                <a16:creationId xmlns:a16="http://schemas.microsoft.com/office/drawing/2014/main" id="{C3F36695-7106-5E40-B5F5-C92BCA6D9E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1038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>
            <a:extLst>
              <a:ext uri="{FF2B5EF4-FFF2-40B4-BE49-F238E27FC236}">
                <a16:creationId xmlns:a16="http://schemas.microsoft.com/office/drawing/2014/main" id="{60E43B4A-6274-644A-ACF9-6BDEF38F6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1435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Selective repeat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622F3183-1DF0-4147-9C3F-EFD502EB35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2450" y="977900"/>
            <a:ext cx="7562850" cy="5578475"/>
          </a:xfrm>
        </p:spPr>
        <p:txBody>
          <a:bodyPr/>
          <a:lstStyle/>
          <a:p>
            <a:r>
              <a:rPr lang="en-US" altLang="en-US"/>
              <a:t>receiver </a:t>
            </a:r>
            <a:r>
              <a:rPr lang="en-US" altLang="en-US" i="1">
                <a:solidFill>
                  <a:srgbClr val="C00000"/>
                </a:solidFill>
              </a:rPr>
              <a:t>individually</a:t>
            </a:r>
            <a:r>
              <a:rPr lang="en-US" altLang="en-US"/>
              <a:t> acknowledges all correctly received pkts</a:t>
            </a:r>
          </a:p>
          <a:p>
            <a:pPr lvl="1"/>
            <a:r>
              <a:rPr lang="en-US" altLang="en-US"/>
              <a:t>buffers pkts, as needed, for eventual in-order delivery to upper layer</a:t>
            </a:r>
          </a:p>
          <a:p>
            <a:r>
              <a:rPr lang="en-US" altLang="en-US"/>
              <a:t>sender only resends pkts for which ACK not received</a:t>
            </a:r>
          </a:p>
          <a:p>
            <a:pPr lvl="1"/>
            <a:r>
              <a:rPr lang="en-US" altLang="en-US"/>
              <a:t>sender timer for each unACKed pkt (</a:t>
            </a:r>
            <a:r>
              <a:rPr lang="en-US" altLang="en-US">
                <a:solidFill>
                  <a:srgbClr val="C00000"/>
                </a:solidFill>
              </a:rPr>
              <a:t>actually,</a:t>
            </a:r>
            <a:r>
              <a:rPr lang="en-US" altLang="en-US"/>
              <a:t> oldest unACKed pkt, timer reset everytime a pkt is ACKed for oldest unACKed packet, all ACKed packets marked as received, and no timer reset if packets are not oldest)</a:t>
            </a:r>
          </a:p>
          <a:p>
            <a:r>
              <a:rPr lang="en-US" altLang="en-US"/>
              <a:t>sender window</a:t>
            </a:r>
          </a:p>
          <a:p>
            <a:pPr lvl="1"/>
            <a:r>
              <a:rPr lang="en-US" altLang="en-US" i="1"/>
              <a:t>N</a:t>
            </a:r>
            <a:r>
              <a:rPr lang="en-US" altLang="en-US"/>
              <a:t> consecutive seq #</a:t>
            </a:r>
            <a:r>
              <a:rPr lang="ja-JP" altLang="en-US"/>
              <a:t>’</a:t>
            </a:r>
            <a:r>
              <a:rPr lang="en-US" altLang="ja-JP"/>
              <a:t>s</a:t>
            </a:r>
          </a:p>
          <a:p>
            <a:pPr lvl="1"/>
            <a:r>
              <a:rPr lang="en-US" altLang="en-US"/>
              <a:t>Limit on seq #s of sent, unACKed pkts (max window size is set for transmission)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3">
            <a:extLst>
              <a:ext uri="{FF2B5EF4-FFF2-40B4-BE49-F238E27FC236}">
                <a16:creationId xmlns:a16="http://schemas.microsoft.com/office/drawing/2014/main" id="{13A90683-5A90-5049-AB2E-228789E0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7346" name="Slide Number Placeholder 4">
            <a:extLst>
              <a:ext uri="{FF2B5EF4-FFF2-40B4-BE49-F238E27FC236}">
                <a16:creationId xmlns:a16="http://schemas.microsoft.com/office/drawing/2014/main" id="{42EE0816-AE89-B241-B588-56A8EEF4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EA9B4E6F-69F3-AD40-96F8-C822BC4029C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76AB4A8F-A700-1745-8148-FE716A437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50" y="182563"/>
            <a:ext cx="8486775" cy="8985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 sender, receiver windows</a:t>
            </a:r>
            <a:endParaRPr lang="en-US">
              <a:ea typeface="ＭＳ Ｐゴシック" charset="0"/>
              <a:cs typeface="+mj-cs"/>
            </a:endParaRPr>
          </a:p>
        </p:txBody>
      </p:sp>
      <p:pic>
        <p:nvPicPr>
          <p:cNvPr id="57348" name="Picture 3" descr="sr_seqnum">
            <a:extLst>
              <a:ext uri="{FF2B5EF4-FFF2-40B4-BE49-F238E27FC236}">
                <a16:creationId xmlns:a16="http://schemas.microsoft.com/office/drawing/2014/main" id="{72362BEC-13FE-BC4D-8829-A9F78AC8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04938"/>
            <a:ext cx="8235950" cy="491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4">
            <a:extLst>
              <a:ext uri="{FF2B5EF4-FFF2-40B4-BE49-F238E27FC236}">
                <a16:creationId xmlns:a16="http://schemas.microsoft.com/office/drawing/2014/main" id="{331C542B-89D6-3F4A-90BD-E03B398A4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917700"/>
            <a:ext cx="2130425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7350" name="Rectangle 5">
            <a:extLst>
              <a:ext uri="{FF2B5EF4-FFF2-40B4-BE49-F238E27FC236}">
                <a16:creationId xmlns:a16="http://schemas.microsoft.com/office/drawing/2014/main" id="{3ABD7B50-45A9-3C41-8945-310DBD171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825" y="4516438"/>
            <a:ext cx="2130425" cy="57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pic>
        <p:nvPicPr>
          <p:cNvPr id="57351" name="Picture 6" descr="underline_base">
            <a:extLst>
              <a:ext uri="{FF2B5EF4-FFF2-40B4-BE49-F238E27FC236}">
                <a16:creationId xmlns:a16="http://schemas.microsoft.com/office/drawing/2014/main" id="{B6D4DD0B-164D-5D46-BA5C-1A091E6D69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23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3D7342-B54F-F84F-A06E-1EACFB698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1828800"/>
            <a:ext cx="611187" cy="7032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6663338-0493-AB48-A1DA-7D22C87151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17663" y="2813050"/>
            <a:ext cx="0" cy="152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7C5AE97-B0A6-4244-B949-BD532542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3429000"/>
            <a:ext cx="282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250C7-5EDB-694A-AC66-29ABF848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3533775"/>
            <a:ext cx="1658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ACKs sent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Not yet received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at sender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6B2BD9-6606-324A-AE62-A0604A6CE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4443413"/>
            <a:ext cx="611187" cy="70326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3">
            <a:extLst>
              <a:ext uri="{FF2B5EF4-FFF2-40B4-BE49-F238E27FC236}">
                <a16:creationId xmlns:a16="http://schemas.microsoft.com/office/drawing/2014/main" id="{166562F6-25E3-EE48-B55F-A17CC4285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ECA2E501-2F31-E84A-B85F-2F1F6D38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832B96C-3077-604D-9D72-61321566E10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58371" name="Picture 94" descr="underline_base">
            <a:extLst>
              <a:ext uri="{FF2B5EF4-FFF2-40B4-BE49-F238E27FC236}">
                <a16:creationId xmlns:a16="http://schemas.microsoft.com/office/drawing/2014/main" id="{663796AC-84F9-4242-8652-4F875739F08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806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>
            <a:extLst>
              <a:ext uri="{FF2B5EF4-FFF2-40B4-BE49-F238E27FC236}">
                <a16:creationId xmlns:a16="http://schemas.microsoft.com/office/drawing/2014/main" id="{BFAB3DAA-A0A2-9A44-8EB0-0D805CE19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198438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+mj-cs"/>
              </a:rPr>
              <a:t>Selective repeat in action</a:t>
            </a:r>
          </a:p>
        </p:txBody>
      </p:sp>
      <p:sp>
        <p:nvSpPr>
          <p:cNvPr id="58373" name="Text Box 4">
            <a:extLst>
              <a:ext uri="{FF2B5EF4-FFF2-40B4-BE49-F238E27FC236}">
                <a16:creationId xmlns:a16="http://schemas.microsoft.com/office/drawing/2014/main" id="{609500A3-E22B-1D42-AE99-5C3B4D7A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1490663"/>
            <a:ext cx="12461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pkt0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pkt1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pkt2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pkt3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(wait)</a:t>
            </a:r>
          </a:p>
        </p:txBody>
      </p:sp>
      <p:sp>
        <p:nvSpPr>
          <p:cNvPr id="58374" name="Text Box 5">
            <a:extLst>
              <a:ext uri="{FF2B5EF4-FFF2-40B4-BE49-F238E27FC236}">
                <a16:creationId xmlns:a16="http://schemas.microsoft.com/office/drawing/2014/main" id="{F37A0E52-8653-454F-B16B-ED91B3421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6088" y="1119188"/>
            <a:ext cx="936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0099"/>
                </a:solidFill>
                <a:latin typeface="Tahoma" panose="020B0604030504040204" pitchFamily="34" charset="0"/>
              </a:rPr>
              <a:t>sender</a:t>
            </a:r>
          </a:p>
        </p:txBody>
      </p:sp>
      <p:sp>
        <p:nvSpPr>
          <p:cNvPr id="58375" name="Text Box 6">
            <a:extLst>
              <a:ext uri="{FF2B5EF4-FFF2-40B4-BE49-F238E27FC236}">
                <a16:creationId xmlns:a16="http://schemas.microsoft.com/office/drawing/2014/main" id="{98793AE5-EBCC-554C-9E09-018CBDA30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25" y="1138238"/>
            <a:ext cx="1071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u="sng">
                <a:solidFill>
                  <a:srgbClr val="008000"/>
                </a:solidFill>
                <a:latin typeface="Tahoma" panose="020B0604030504040204" pitchFamily="34" charset="0"/>
              </a:rPr>
              <a:t>receiver</a:t>
            </a:r>
          </a:p>
        </p:txBody>
      </p:sp>
      <p:sp>
        <p:nvSpPr>
          <p:cNvPr id="58376" name="Line 7">
            <a:extLst>
              <a:ext uri="{FF2B5EF4-FFF2-40B4-BE49-F238E27FC236}">
                <a16:creationId xmlns:a16="http://schemas.microsoft.com/office/drawing/2014/main" id="{564C52B3-ADA9-3B48-9344-161AD5BE7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1238" y="1736725"/>
            <a:ext cx="11112" cy="453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77" name="Text Box 8">
            <a:extLst>
              <a:ext uri="{FF2B5EF4-FFF2-40B4-BE49-F238E27FC236}">
                <a16:creationId xmlns:a16="http://schemas.microsoft.com/office/drawing/2014/main" id="{90C44941-6A44-E64F-8F82-9EE7AE67E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1931988"/>
            <a:ext cx="25685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pkt0, send ack0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pkt1, send ack1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pkt3,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send ack3</a:t>
            </a:r>
          </a:p>
        </p:txBody>
      </p:sp>
      <p:sp>
        <p:nvSpPr>
          <p:cNvPr id="58378" name="Text Box 9">
            <a:extLst>
              <a:ext uri="{FF2B5EF4-FFF2-40B4-BE49-F238E27FC236}">
                <a16:creationId xmlns:a16="http://schemas.microsoft.com/office/drawing/2014/main" id="{10C8B5FF-E2C3-6543-9930-F1054649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3094038"/>
            <a:ext cx="21542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ack0, send pkt4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ack1, send pkt5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pic>
        <p:nvPicPr>
          <p:cNvPr id="58379" name="Picture 10" descr="alarm_clock_ringing">
            <a:extLst>
              <a:ext uri="{FF2B5EF4-FFF2-40B4-BE49-F238E27FC236}">
                <a16:creationId xmlns:a16="http://schemas.microsoft.com/office/drawing/2014/main" id="{E9C03A6D-770A-0642-B6C2-4DF89C7F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4241800"/>
            <a:ext cx="4365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Text Box 11">
            <a:extLst>
              <a:ext uri="{FF2B5EF4-FFF2-40B4-BE49-F238E27FC236}">
                <a16:creationId xmlns:a16="http://schemas.microsoft.com/office/drawing/2014/main" id="{729CD759-6A77-9049-9EE2-75239E05D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38" y="4457700"/>
            <a:ext cx="1538287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0000"/>
                </a:solidFill>
                <a:latin typeface="Tahoma" panose="020B0604030504040204" pitchFamily="34" charset="0"/>
              </a:rPr>
              <a:t>pkt 2 timeout</a:t>
            </a:r>
          </a:p>
        </p:txBody>
      </p:sp>
      <p:sp>
        <p:nvSpPr>
          <p:cNvPr id="58381" name="Text Box 12">
            <a:extLst>
              <a:ext uri="{FF2B5EF4-FFF2-40B4-BE49-F238E27FC236}">
                <a16:creationId xmlns:a16="http://schemas.microsoft.com/office/drawing/2014/main" id="{6B414DE6-10CB-9249-A354-D94DFFEC5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0175" y="4672013"/>
            <a:ext cx="1246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send  pkt2</a:t>
            </a:r>
          </a:p>
        </p:txBody>
      </p:sp>
      <p:sp>
        <p:nvSpPr>
          <p:cNvPr id="58382" name="Line 14">
            <a:extLst>
              <a:ext uri="{FF2B5EF4-FFF2-40B4-BE49-F238E27FC236}">
                <a16:creationId xmlns:a16="http://schemas.microsoft.com/office/drawing/2014/main" id="{A1C12044-AB26-D24D-925B-15810BF4C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050" y="1684338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3" name="Line 15">
            <a:extLst>
              <a:ext uri="{FF2B5EF4-FFF2-40B4-BE49-F238E27FC236}">
                <a16:creationId xmlns:a16="http://schemas.microsoft.com/office/drawing/2014/main" id="{EFDAD9AC-1DCC-1646-A965-20A51A34D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1958975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Line 16">
            <a:extLst>
              <a:ext uri="{FF2B5EF4-FFF2-40B4-BE49-F238E27FC236}">
                <a16:creationId xmlns:a16="http://schemas.microsoft.com/office/drawing/2014/main" id="{35E38F87-8717-9A4D-9D08-A6FA95C199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0338" y="2222500"/>
            <a:ext cx="876300" cy="2000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5" name="Line 17">
            <a:extLst>
              <a:ext uri="{FF2B5EF4-FFF2-40B4-BE49-F238E27FC236}">
                <a16:creationId xmlns:a16="http://schemas.microsoft.com/office/drawing/2014/main" id="{16A8FB03-3D6D-C74E-B2AC-ECE97005F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6688" y="2508250"/>
            <a:ext cx="2100262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Line 18">
            <a:extLst>
              <a:ext uri="{FF2B5EF4-FFF2-40B4-BE49-F238E27FC236}">
                <a16:creationId xmlns:a16="http://schemas.microsoft.com/office/drawing/2014/main" id="{C808AA67-A397-7449-81F5-95EED71E2A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2400" y="2208213"/>
            <a:ext cx="2014538" cy="1066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7" name="Text Box 19">
            <a:extLst>
              <a:ext uri="{FF2B5EF4-FFF2-40B4-BE49-F238E27FC236}">
                <a16:creationId xmlns:a16="http://schemas.microsoft.com/office/drawing/2014/main" id="{CA0F1E75-6F8A-854C-9036-65A770E76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2338" y="2257425"/>
            <a:ext cx="34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58388" name="Text Box 20">
            <a:extLst>
              <a:ext uri="{FF2B5EF4-FFF2-40B4-BE49-F238E27FC236}">
                <a16:creationId xmlns:a16="http://schemas.microsoft.com/office/drawing/2014/main" id="{E630BB5B-E3EF-AF41-8C9B-47C302B55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2278063"/>
            <a:ext cx="522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FF0000"/>
                </a:solidFill>
                <a:latin typeface="Tahoma" panose="020B0604030504040204" pitchFamily="34" charset="0"/>
              </a:rPr>
              <a:t>loss</a:t>
            </a:r>
          </a:p>
        </p:txBody>
      </p:sp>
      <p:sp>
        <p:nvSpPr>
          <p:cNvPr id="58389" name="Line 21">
            <a:extLst>
              <a:ext uri="{FF2B5EF4-FFF2-40B4-BE49-F238E27FC236}">
                <a16:creationId xmlns:a16="http://schemas.microsoft.com/office/drawing/2014/main" id="{7C29282C-7814-4D46-B9E1-04FC447EBA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59225" y="2493963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0" name="Line 22">
            <a:extLst>
              <a:ext uri="{FF2B5EF4-FFF2-40B4-BE49-F238E27FC236}">
                <a16:creationId xmlns:a16="http://schemas.microsoft.com/office/drawing/2014/main" id="{3D066822-7A2F-1D41-B8B0-AF361BE2C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330575"/>
            <a:ext cx="2100263" cy="468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1" name="Line 23">
            <a:extLst>
              <a:ext uri="{FF2B5EF4-FFF2-40B4-BE49-F238E27FC236}">
                <a16:creationId xmlns:a16="http://schemas.microsoft.com/office/drawing/2014/main" id="{30DE2795-B91D-E44C-83AD-1C0F1E272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3649663"/>
            <a:ext cx="2101850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2" name="Line 24">
            <a:extLst>
              <a:ext uri="{FF2B5EF4-FFF2-40B4-BE49-F238E27FC236}">
                <a16:creationId xmlns:a16="http://schemas.microsoft.com/office/drawing/2014/main" id="{19F6D551-5DC6-2644-ADA3-51A5E6034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0975" y="3024188"/>
            <a:ext cx="2014538" cy="11001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58393" name="Group 25">
            <a:extLst>
              <a:ext uri="{FF2B5EF4-FFF2-40B4-BE49-F238E27FC236}">
                <a16:creationId xmlns:a16="http://schemas.microsoft.com/office/drawing/2014/main" id="{A157904F-1876-A447-A018-EAB37D5B89D4}"/>
              </a:ext>
            </a:extLst>
          </p:cNvPr>
          <p:cNvGrpSpPr>
            <a:grpSpLocks/>
          </p:cNvGrpSpPr>
          <p:nvPr/>
        </p:nvGrpSpPr>
        <p:grpSpPr bwMode="auto">
          <a:xfrm>
            <a:off x="3756025" y="3648075"/>
            <a:ext cx="198438" cy="1027113"/>
            <a:chOff x="3651" y="1878"/>
            <a:chExt cx="78" cy="963"/>
          </a:xfrm>
        </p:grpSpPr>
        <p:sp>
          <p:nvSpPr>
            <p:cNvPr id="58443" name="Line 26">
              <a:extLst>
                <a:ext uri="{FF2B5EF4-FFF2-40B4-BE49-F238E27FC236}">
                  <a16:creationId xmlns:a16="http://schemas.microsoft.com/office/drawing/2014/main" id="{EDA138B7-3DB3-2446-9689-8CCEB889F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9" y="1879"/>
              <a:ext cx="0" cy="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44" name="Line 27">
              <a:extLst>
                <a:ext uri="{FF2B5EF4-FFF2-40B4-BE49-F238E27FC236}">
                  <a16:creationId xmlns:a16="http://schemas.microsoft.com/office/drawing/2014/main" id="{8E5219D9-D853-5E46-8A0B-7785D05E1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1878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8445" name="Line 28">
              <a:extLst>
                <a:ext uri="{FF2B5EF4-FFF2-40B4-BE49-F238E27FC236}">
                  <a16:creationId xmlns:a16="http://schemas.microsoft.com/office/drawing/2014/main" id="{E75B223C-BEE8-FD4C-A12E-A679A60D3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51" y="2841"/>
              <a:ext cx="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94" name="Line 29">
            <a:extLst>
              <a:ext uri="{FF2B5EF4-FFF2-40B4-BE49-F238E27FC236}">
                <a16:creationId xmlns:a16="http://schemas.microsoft.com/office/drawing/2014/main" id="{B3889C87-F862-8B43-9525-787808CB2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563" y="4843463"/>
            <a:ext cx="2100262" cy="4683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95" name="Text Box 33">
            <a:extLst>
              <a:ext uri="{FF2B5EF4-FFF2-40B4-BE49-F238E27FC236}">
                <a16:creationId xmlns:a16="http://schemas.microsoft.com/office/drawing/2014/main" id="{C8DE1726-6DD0-614A-A854-DB640B83B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529013"/>
            <a:ext cx="230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pkt4,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send ack4</a:t>
            </a:r>
          </a:p>
        </p:txBody>
      </p:sp>
      <p:sp>
        <p:nvSpPr>
          <p:cNvPr id="58396" name="Text Box 34">
            <a:extLst>
              <a:ext uri="{FF2B5EF4-FFF2-40B4-BE49-F238E27FC236}">
                <a16:creationId xmlns:a16="http://schemas.microsoft.com/office/drawing/2014/main" id="{C75BE5F3-8099-F648-9945-C25E481CC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550" y="4008438"/>
            <a:ext cx="2300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receive pkt5, buffer,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           send ack5</a:t>
            </a:r>
          </a:p>
        </p:txBody>
      </p:sp>
      <p:sp>
        <p:nvSpPr>
          <p:cNvPr id="58397" name="Text Box 35">
            <a:extLst>
              <a:ext uri="{FF2B5EF4-FFF2-40B4-BE49-F238E27FC236}">
                <a16:creationId xmlns:a16="http://schemas.microsoft.com/office/drawing/2014/main" id="{6059B8D9-8625-4F42-888A-7148E187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18075"/>
            <a:ext cx="21844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rcv pkt2; send ack2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deliver pkt2,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pkt3, pkt4, pkt5</a:t>
            </a:r>
          </a:p>
        </p:txBody>
      </p:sp>
      <p:sp>
        <p:nvSpPr>
          <p:cNvPr id="58398" name="Text Box 36">
            <a:extLst>
              <a:ext uri="{FF2B5EF4-FFF2-40B4-BE49-F238E27FC236}">
                <a16:creationId xmlns:a16="http://schemas.microsoft.com/office/drawing/2014/main" id="{C0FAA719-03CB-0B46-A63D-228555409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959225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record ack3 arrived</a:t>
            </a:r>
          </a:p>
        </p:txBody>
      </p:sp>
      <p:grpSp>
        <p:nvGrpSpPr>
          <p:cNvPr id="58399" name="Group 37">
            <a:extLst>
              <a:ext uri="{FF2B5EF4-FFF2-40B4-BE49-F238E27FC236}">
                <a16:creationId xmlns:a16="http://schemas.microsoft.com/office/drawing/2014/main" id="{DD6DFCF8-1FFF-DF4B-A631-7B1245B472F7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528763"/>
            <a:ext cx="1512888" cy="304800"/>
            <a:chOff x="115" y="914"/>
            <a:chExt cx="953" cy="192"/>
          </a:xfrm>
        </p:grpSpPr>
        <p:sp>
          <p:nvSpPr>
            <p:cNvPr id="58441" name="Rectangle 38">
              <a:extLst>
                <a:ext uri="{FF2B5EF4-FFF2-40B4-BE49-F238E27FC236}">
                  <a16:creationId xmlns:a16="http://schemas.microsoft.com/office/drawing/2014/main" id="{0B33D3E5-3A1A-B149-84FE-406D47700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42" name="Text Box 39">
              <a:extLst>
                <a:ext uri="{FF2B5EF4-FFF2-40B4-BE49-F238E27FC236}">
                  <a16:creationId xmlns:a16="http://schemas.microsoft.com/office/drawing/2014/main" id="{9BA2B113-A765-C644-BF1E-4402E8CE3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sp>
        <p:nvSpPr>
          <p:cNvPr id="58400" name="Text Box 40">
            <a:extLst>
              <a:ext uri="{FF2B5EF4-FFF2-40B4-BE49-F238E27FC236}">
                <a16:creationId xmlns:a16="http://schemas.microsoft.com/office/drawing/2014/main" id="{D3EC6330-AE9F-8B46-8885-63E15B9B5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1182688"/>
            <a:ext cx="2146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 u="sng">
                <a:solidFill>
                  <a:srgbClr val="000099"/>
                </a:solidFill>
                <a:latin typeface="Tahoma" panose="020B0604030504040204" pitchFamily="34" charset="0"/>
              </a:rPr>
              <a:t>sender window (N=4)</a:t>
            </a:r>
          </a:p>
        </p:txBody>
      </p:sp>
      <p:sp>
        <p:nvSpPr>
          <p:cNvPr id="58401" name="Rectangle 41">
            <a:extLst>
              <a:ext uri="{FF2B5EF4-FFF2-40B4-BE49-F238E27FC236}">
                <a16:creationId xmlns:a16="http://schemas.microsoft.com/office/drawing/2014/main" id="{4D70DE68-2181-0743-B3B9-B8552EF5D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2692400"/>
            <a:ext cx="606425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grpSp>
        <p:nvGrpSpPr>
          <p:cNvPr id="58402" name="Group 42">
            <a:extLst>
              <a:ext uri="{FF2B5EF4-FFF2-40B4-BE49-F238E27FC236}">
                <a16:creationId xmlns:a16="http://schemas.microsoft.com/office/drawing/2014/main" id="{459324B5-DD98-1F4C-8191-F376D0F1FC2D}"/>
              </a:ext>
            </a:extLst>
          </p:cNvPr>
          <p:cNvGrpSpPr>
            <a:grpSpLocks/>
          </p:cNvGrpSpPr>
          <p:nvPr/>
        </p:nvGrpSpPr>
        <p:grpSpPr bwMode="auto">
          <a:xfrm>
            <a:off x="212725" y="1814513"/>
            <a:ext cx="1512888" cy="304800"/>
            <a:chOff x="115" y="914"/>
            <a:chExt cx="953" cy="192"/>
          </a:xfrm>
        </p:grpSpPr>
        <p:sp>
          <p:nvSpPr>
            <p:cNvPr id="58439" name="Rectangle 43">
              <a:extLst>
                <a:ext uri="{FF2B5EF4-FFF2-40B4-BE49-F238E27FC236}">
                  <a16:creationId xmlns:a16="http://schemas.microsoft.com/office/drawing/2014/main" id="{C96E882B-FBAD-164F-996F-80C06680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40" name="Text Box 44">
              <a:extLst>
                <a:ext uri="{FF2B5EF4-FFF2-40B4-BE49-F238E27FC236}">
                  <a16:creationId xmlns:a16="http://schemas.microsoft.com/office/drawing/2014/main" id="{D39992A2-1026-F94B-A13B-11759D5881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grpSp>
        <p:nvGrpSpPr>
          <p:cNvPr id="58403" name="Group 45">
            <a:extLst>
              <a:ext uri="{FF2B5EF4-FFF2-40B4-BE49-F238E27FC236}">
                <a16:creationId xmlns:a16="http://schemas.microsoft.com/office/drawing/2014/main" id="{7680730D-8030-9846-86A3-1A6B50DB2CB2}"/>
              </a:ext>
            </a:extLst>
          </p:cNvPr>
          <p:cNvGrpSpPr>
            <a:grpSpLocks/>
          </p:cNvGrpSpPr>
          <p:nvPr/>
        </p:nvGrpSpPr>
        <p:grpSpPr bwMode="auto">
          <a:xfrm>
            <a:off x="220663" y="2100263"/>
            <a:ext cx="1512887" cy="304800"/>
            <a:chOff x="115" y="914"/>
            <a:chExt cx="953" cy="192"/>
          </a:xfrm>
        </p:grpSpPr>
        <p:sp>
          <p:nvSpPr>
            <p:cNvPr id="58437" name="Rectangle 46">
              <a:extLst>
                <a:ext uri="{FF2B5EF4-FFF2-40B4-BE49-F238E27FC236}">
                  <a16:creationId xmlns:a16="http://schemas.microsoft.com/office/drawing/2014/main" id="{F9358830-5BFA-1044-9B3C-B33F41D45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38" name="Text Box 47">
              <a:extLst>
                <a:ext uri="{FF2B5EF4-FFF2-40B4-BE49-F238E27FC236}">
                  <a16:creationId xmlns:a16="http://schemas.microsoft.com/office/drawing/2014/main" id="{275F5819-4E4A-214C-A9B9-DA6B27EE2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grpSp>
        <p:nvGrpSpPr>
          <p:cNvPr id="58404" name="Group 48">
            <a:extLst>
              <a:ext uri="{FF2B5EF4-FFF2-40B4-BE49-F238E27FC236}">
                <a16:creationId xmlns:a16="http://schemas.microsoft.com/office/drawing/2014/main" id="{6AC069A3-BA04-4B43-9F1B-4C62BA67596B}"/>
              </a:ext>
            </a:extLst>
          </p:cNvPr>
          <p:cNvGrpSpPr>
            <a:grpSpLocks/>
          </p:cNvGrpSpPr>
          <p:nvPr/>
        </p:nvGrpSpPr>
        <p:grpSpPr bwMode="auto">
          <a:xfrm>
            <a:off x="217488" y="2374900"/>
            <a:ext cx="1512887" cy="304800"/>
            <a:chOff x="115" y="914"/>
            <a:chExt cx="953" cy="192"/>
          </a:xfrm>
        </p:grpSpPr>
        <p:sp>
          <p:nvSpPr>
            <p:cNvPr id="58435" name="Rectangle 49">
              <a:extLst>
                <a:ext uri="{FF2B5EF4-FFF2-40B4-BE49-F238E27FC236}">
                  <a16:creationId xmlns:a16="http://schemas.microsoft.com/office/drawing/2014/main" id="{A37ABBE0-6F35-8244-80CC-6A584E91B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936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36" name="Text Box 50">
              <a:extLst>
                <a:ext uri="{FF2B5EF4-FFF2-40B4-BE49-F238E27FC236}">
                  <a16:creationId xmlns:a16="http://schemas.microsoft.com/office/drawing/2014/main" id="{4F9AA294-5102-5044-9525-4B783A060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914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0 1 2 3 </a:t>
              </a:r>
              <a:r>
                <a:rPr lang="en-US" altLang="en-US" sz="1400">
                  <a:latin typeface="Arial" panose="020B0604020202020204" pitchFamily="34" charset="0"/>
                </a:rPr>
                <a:t>4 5 6 7 8 </a:t>
              </a:r>
            </a:p>
          </p:txBody>
        </p:sp>
      </p:grpSp>
      <p:sp>
        <p:nvSpPr>
          <p:cNvPr id="58405" name="Rectangle 51">
            <a:extLst>
              <a:ext uri="{FF2B5EF4-FFF2-40B4-BE49-F238E27FC236}">
                <a16:creationId xmlns:a16="http://schemas.microsoft.com/office/drawing/2014/main" id="{480E490A-D01A-524B-8E05-54797EEE9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179763"/>
            <a:ext cx="628650" cy="228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58406" name="Text Box 52">
            <a:extLst>
              <a:ext uri="{FF2B5EF4-FFF2-40B4-BE49-F238E27FC236}">
                <a16:creationId xmlns:a16="http://schemas.microsoft.com/office/drawing/2014/main" id="{BA3406D7-C500-7A45-8D92-52967079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144838"/>
            <a:ext cx="151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0 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1 2 3 4</a:t>
            </a:r>
            <a:r>
              <a:rPr lang="en-US" altLang="en-US" sz="1400">
                <a:latin typeface="Arial" panose="020B0604020202020204" pitchFamily="34" charset="0"/>
              </a:rPr>
              <a:t> 5 6 7 8 </a:t>
            </a:r>
          </a:p>
        </p:txBody>
      </p:sp>
      <p:grpSp>
        <p:nvGrpSpPr>
          <p:cNvPr id="58407" name="Group 53">
            <a:extLst>
              <a:ext uri="{FF2B5EF4-FFF2-40B4-BE49-F238E27FC236}">
                <a16:creationId xmlns:a16="http://schemas.microsoft.com/office/drawing/2014/main" id="{05F8C637-BCD8-9944-AC2E-AF5D10B112C4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3419475"/>
            <a:ext cx="1512887" cy="304800"/>
            <a:chOff x="112" y="2105"/>
            <a:chExt cx="953" cy="192"/>
          </a:xfrm>
        </p:grpSpPr>
        <p:sp>
          <p:nvSpPr>
            <p:cNvPr id="58433" name="Rectangle 54">
              <a:extLst>
                <a:ext uri="{FF2B5EF4-FFF2-40B4-BE49-F238E27FC236}">
                  <a16:creationId xmlns:a16="http://schemas.microsoft.com/office/drawing/2014/main" id="{9BB17937-8751-B24A-A7E3-49D564A14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34" name="Text Box 55">
              <a:extLst>
                <a:ext uri="{FF2B5EF4-FFF2-40B4-BE49-F238E27FC236}">
                  <a16:creationId xmlns:a16="http://schemas.microsoft.com/office/drawing/2014/main" id="{F90832DE-935D-1A4F-914E-4B5C79BB9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8408" name="Group 56">
            <a:extLst>
              <a:ext uri="{FF2B5EF4-FFF2-40B4-BE49-F238E27FC236}">
                <a16:creationId xmlns:a16="http://schemas.microsoft.com/office/drawing/2014/main" id="{C29F358D-4B74-9D4C-8A5B-6A4C9B75566B}"/>
              </a:ext>
            </a:extLst>
          </p:cNvPr>
          <p:cNvGrpSpPr>
            <a:grpSpLocks/>
          </p:cNvGrpSpPr>
          <p:nvPr/>
        </p:nvGrpSpPr>
        <p:grpSpPr bwMode="auto">
          <a:xfrm>
            <a:off x="200025" y="4713288"/>
            <a:ext cx="1512888" cy="304800"/>
            <a:chOff x="112" y="2105"/>
            <a:chExt cx="953" cy="192"/>
          </a:xfrm>
        </p:grpSpPr>
        <p:sp>
          <p:nvSpPr>
            <p:cNvPr id="58431" name="Rectangle 57">
              <a:extLst>
                <a:ext uri="{FF2B5EF4-FFF2-40B4-BE49-F238E27FC236}">
                  <a16:creationId xmlns:a16="http://schemas.microsoft.com/office/drawing/2014/main" id="{1D992334-4A1C-704D-A220-2E7FE9F1F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32" name="Text Box 58">
              <a:extLst>
                <a:ext uri="{FF2B5EF4-FFF2-40B4-BE49-F238E27FC236}">
                  <a16:creationId xmlns:a16="http://schemas.microsoft.com/office/drawing/2014/main" id="{280D35B6-62D4-6F45-A261-DEDF99B1D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8409" name="Group 59">
            <a:extLst>
              <a:ext uri="{FF2B5EF4-FFF2-40B4-BE49-F238E27FC236}">
                <a16:creationId xmlns:a16="http://schemas.microsoft.com/office/drawing/2014/main" id="{08C368FA-1CD8-5A46-A7A1-5B996388D554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4954588"/>
            <a:ext cx="1512887" cy="304800"/>
            <a:chOff x="112" y="2105"/>
            <a:chExt cx="953" cy="192"/>
          </a:xfrm>
        </p:grpSpPr>
        <p:sp>
          <p:nvSpPr>
            <p:cNvPr id="58429" name="Rectangle 60">
              <a:extLst>
                <a:ext uri="{FF2B5EF4-FFF2-40B4-BE49-F238E27FC236}">
                  <a16:creationId xmlns:a16="http://schemas.microsoft.com/office/drawing/2014/main" id="{4A9F6273-F389-084E-889F-A5B7E9064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30" name="Text Box 61">
              <a:extLst>
                <a:ext uri="{FF2B5EF4-FFF2-40B4-BE49-F238E27FC236}">
                  <a16:creationId xmlns:a16="http://schemas.microsoft.com/office/drawing/2014/main" id="{4656AC82-B961-0248-8D31-31B5C64D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8410" name="Group 62">
            <a:extLst>
              <a:ext uri="{FF2B5EF4-FFF2-40B4-BE49-F238E27FC236}">
                <a16:creationId xmlns:a16="http://schemas.microsoft.com/office/drawing/2014/main" id="{58FCB611-8AE3-3844-87B7-C46638F41F7D}"/>
              </a:ext>
            </a:extLst>
          </p:cNvPr>
          <p:cNvGrpSpPr>
            <a:grpSpLocks/>
          </p:cNvGrpSpPr>
          <p:nvPr/>
        </p:nvGrpSpPr>
        <p:grpSpPr bwMode="auto">
          <a:xfrm>
            <a:off x="204788" y="5218113"/>
            <a:ext cx="1512887" cy="304800"/>
            <a:chOff x="112" y="2105"/>
            <a:chExt cx="953" cy="192"/>
          </a:xfrm>
        </p:grpSpPr>
        <p:sp>
          <p:nvSpPr>
            <p:cNvPr id="58427" name="Rectangle 63">
              <a:extLst>
                <a:ext uri="{FF2B5EF4-FFF2-40B4-BE49-F238E27FC236}">
                  <a16:creationId xmlns:a16="http://schemas.microsoft.com/office/drawing/2014/main" id="{A2094F40-9D95-754B-84BC-F4D432C23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28" name="Text Box 64">
              <a:extLst>
                <a:ext uri="{FF2B5EF4-FFF2-40B4-BE49-F238E27FC236}">
                  <a16:creationId xmlns:a16="http://schemas.microsoft.com/office/drawing/2014/main" id="{A831AF6C-C389-0A49-9586-B20F60FB70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grpSp>
        <p:nvGrpSpPr>
          <p:cNvPr id="58411" name="Group 65">
            <a:extLst>
              <a:ext uri="{FF2B5EF4-FFF2-40B4-BE49-F238E27FC236}">
                <a16:creationId xmlns:a16="http://schemas.microsoft.com/office/drawing/2014/main" id="{E720FCAA-382E-4643-8C95-623F6498C917}"/>
              </a:ext>
            </a:extLst>
          </p:cNvPr>
          <p:cNvGrpSpPr>
            <a:grpSpLocks/>
          </p:cNvGrpSpPr>
          <p:nvPr/>
        </p:nvGrpSpPr>
        <p:grpSpPr bwMode="auto">
          <a:xfrm>
            <a:off x="201613" y="5459413"/>
            <a:ext cx="1512887" cy="304800"/>
            <a:chOff x="112" y="2105"/>
            <a:chExt cx="953" cy="192"/>
          </a:xfrm>
        </p:grpSpPr>
        <p:sp>
          <p:nvSpPr>
            <p:cNvPr id="58425" name="Rectangle 66">
              <a:extLst>
                <a:ext uri="{FF2B5EF4-FFF2-40B4-BE49-F238E27FC236}">
                  <a16:creationId xmlns:a16="http://schemas.microsoft.com/office/drawing/2014/main" id="{09B57D7D-A516-D647-B28E-67084CCE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" y="2127"/>
              <a:ext cx="396" cy="144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8426" name="Text Box 67">
              <a:extLst>
                <a:ext uri="{FF2B5EF4-FFF2-40B4-BE49-F238E27FC236}">
                  <a16:creationId xmlns:a16="http://schemas.microsoft.com/office/drawing/2014/main" id="{F4BE171B-1185-DD48-8556-D1EC32093C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" y="2105"/>
              <a:ext cx="9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0 1</a:t>
              </a:r>
              <a:r>
                <a:rPr lang="en-US" altLang="en-US" sz="1400">
                  <a:solidFill>
                    <a:schemeClr val="bg1"/>
                  </a:solidFill>
                  <a:latin typeface="Arial" panose="020B0604020202020204" pitchFamily="34" charset="0"/>
                </a:rPr>
                <a:t> 2 3 4 5</a:t>
              </a:r>
              <a:r>
                <a:rPr lang="en-US" altLang="en-US" sz="1400">
                  <a:latin typeface="Arial" panose="020B0604020202020204" pitchFamily="34" charset="0"/>
                </a:rPr>
                <a:t> 6 7 8 </a:t>
              </a:r>
            </a:p>
          </p:txBody>
        </p:sp>
      </p:grpSp>
      <p:sp>
        <p:nvSpPr>
          <p:cNvPr id="58412" name="Line 88">
            <a:extLst>
              <a:ext uri="{FF2B5EF4-FFF2-40B4-BE49-F238E27FC236}">
                <a16:creationId xmlns:a16="http://schemas.microsoft.com/office/drawing/2014/main" id="{8E9D4484-EDE6-6246-AF59-3764C5D099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65575" y="3833813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3" name="Line 89">
            <a:extLst>
              <a:ext uri="{FF2B5EF4-FFF2-40B4-BE49-F238E27FC236}">
                <a16:creationId xmlns:a16="http://schemas.microsoft.com/office/drawing/2014/main" id="{343FFD0C-37FD-0F40-A95D-3E057FCBE9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7963" y="4141788"/>
            <a:ext cx="2070100" cy="1344612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414" name="Text Box 90">
            <a:extLst>
              <a:ext uri="{FF2B5EF4-FFF2-40B4-BE49-F238E27FC236}">
                <a16:creationId xmlns:a16="http://schemas.microsoft.com/office/drawing/2014/main" id="{38073ABB-CD2A-314C-B2AC-FFFE0130D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5003800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record ack4 arrived</a:t>
            </a:r>
          </a:p>
        </p:txBody>
      </p:sp>
      <p:sp>
        <p:nvSpPr>
          <p:cNvPr id="58415" name="Text Box 91">
            <a:extLst>
              <a:ext uri="{FF2B5EF4-FFF2-40B4-BE49-F238E27FC236}">
                <a16:creationId xmlns:a16="http://schemas.microsoft.com/office/drawing/2014/main" id="{F4966719-DEC3-E74A-96B6-47D0BEE85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5300663"/>
            <a:ext cx="1698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record ack5 arrived</a:t>
            </a:r>
          </a:p>
        </p:txBody>
      </p:sp>
      <p:sp>
        <p:nvSpPr>
          <p:cNvPr id="58416" name="Line 92">
            <a:extLst>
              <a:ext uri="{FF2B5EF4-FFF2-40B4-BE49-F238E27FC236}">
                <a16:creationId xmlns:a16="http://schemas.microsoft.com/office/drawing/2014/main" id="{B77DD17C-851E-164A-9F6F-B7CDE35A11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29213" y="5353050"/>
            <a:ext cx="922337" cy="574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42" name="Text Box 93">
            <a:extLst>
              <a:ext uri="{FF2B5EF4-FFF2-40B4-BE49-F238E27FC236}">
                <a16:creationId xmlns:a16="http://schemas.microsoft.com/office/drawing/2014/main" id="{26A69281-3434-CD43-B617-53EDDBCF9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61050"/>
            <a:ext cx="3498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panose="020B0604030504040204" pitchFamily="34" charset="0"/>
              </a:rPr>
              <a:t>Q: what happens when ack2 arrives?</a:t>
            </a:r>
          </a:p>
        </p:txBody>
      </p:sp>
      <p:sp>
        <p:nvSpPr>
          <p:cNvPr id="58418" name="TextBox 71">
            <a:extLst>
              <a:ext uri="{FF2B5EF4-FFF2-40B4-BE49-F238E27FC236}">
                <a16:creationId xmlns:a16="http://schemas.microsoft.com/office/drawing/2014/main" id="{1CF97242-5570-F74C-9DA1-874A6E8C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0" y="3767138"/>
            <a:ext cx="1857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SR: every pkt has a timer or oldest unACKed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AB0DA8-71EE-1E43-9348-D6F30E88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6143625"/>
            <a:ext cx="5719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window moves forward to cover all now ACKed pkts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that are in seq. Here it will be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6</a:t>
            </a:r>
            <a:r>
              <a:rPr lang="en-US" altLang="en-US" sz="1600">
                <a:latin typeface="Tahoma" panose="020B0604030504040204" pitchFamily="34" charset="0"/>
              </a:rPr>
              <a:t> as 3,4,5 all previously ACKed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EC7DF76-C68D-9142-9E60-A27B3962C35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1260475" y="5734050"/>
            <a:ext cx="111125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2707D82-3D17-BB4A-87B4-C5DB1CFB29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608388" y="5584825"/>
            <a:ext cx="395287" cy="927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D5EE68-C83E-9C48-B203-518864C04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5734050"/>
            <a:ext cx="2270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panose="020B0604030504040204" pitchFamily="34" charset="0"/>
              </a:rPr>
              <a:t>Q: window at receiver?</a:t>
            </a:r>
          </a:p>
        </p:txBody>
      </p:sp>
      <p:sp>
        <p:nvSpPr>
          <p:cNvPr id="58423" name="TextBox 4">
            <a:extLst>
              <a:ext uri="{FF2B5EF4-FFF2-40B4-BE49-F238E27FC236}">
                <a16:creationId xmlns:a16="http://schemas.microsoft.com/office/drawing/2014/main" id="{4E7E9431-EE41-304E-BE02-0B6F2DC6C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311525"/>
            <a:ext cx="1990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deliver pkt0, pkt1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96678-BCEE-AF42-9805-59C8751D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6021388"/>
            <a:ext cx="2439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moves forward to 6 once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pkt 2 arrives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42" grpId="0"/>
      <p:bldP spid="2" grpId="0"/>
      <p:bldP spid="10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6">
            <a:extLst>
              <a:ext uri="{FF2B5EF4-FFF2-40B4-BE49-F238E27FC236}">
                <a16:creationId xmlns:a16="http://schemas.microsoft.com/office/drawing/2014/main" id="{4A61AE2A-BFCD-D74D-AE3B-F9093FC8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A8ED055-A1A5-4D44-B261-3B5E2679A783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2766D8A9-05F6-F04E-A404-F45D28ED6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288" y="217488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>
                <a:ea typeface="ＭＳ Ｐゴシック" charset="0"/>
                <a:cs typeface="+mj-cs"/>
              </a:rPr>
              <a:t>Selective repeat:</a:t>
            </a:r>
            <a:br>
              <a:rPr lang="en-US" sz="3600">
                <a:ea typeface="ＭＳ Ｐゴシック" charset="0"/>
                <a:cs typeface="+mj-cs"/>
              </a:rPr>
            </a:br>
            <a:r>
              <a:rPr lang="en-US" sz="3600">
                <a:ea typeface="ＭＳ Ｐゴシック" charset="0"/>
                <a:cs typeface="+mj-cs"/>
              </a:rPr>
              <a:t>dilemma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E4A4F89-42A0-FB4F-AC36-92EAB74A00D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524000"/>
            <a:ext cx="3276600" cy="3530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example: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seq #</a:t>
            </a:r>
            <a:r>
              <a:rPr lang="ja-JP" altLang="en-US" sz="2400"/>
              <a:t>’</a:t>
            </a:r>
            <a:r>
              <a:rPr lang="en-US" altLang="ja-JP" sz="2400"/>
              <a:t>s: 0, 1, 2, 3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window size=3</a:t>
            </a:r>
            <a:endParaRPr lang="en-US" altLang="en-US"/>
          </a:p>
        </p:txBody>
      </p:sp>
      <p:sp>
        <p:nvSpPr>
          <p:cNvPr id="59396" name="Text Box 40">
            <a:extLst>
              <a:ext uri="{FF2B5EF4-FFF2-40B4-BE49-F238E27FC236}">
                <a16:creationId xmlns:a16="http://schemas.microsoft.com/office/drawing/2014/main" id="{4AFE1696-B3B3-DA4A-95A6-0FFF1A68F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195263"/>
            <a:ext cx="1458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receiver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(after receipt)</a:t>
            </a:r>
          </a:p>
        </p:txBody>
      </p:sp>
      <p:sp>
        <p:nvSpPr>
          <p:cNvPr id="59397" name="Text Box 41">
            <a:extLst>
              <a:ext uri="{FF2B5EF4-FFF2-40B4-BE49-F238E27FC236}">
                <a16:creationId xmlns:a16="http://schemas.microsoft.com/office/drawing/2014/main" id="{FE731B74-5B2B-D744-B647-64567261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198438"/>
            <a:ext cx="1365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sender window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(after receipt)</a:t>
            </a:r>
          </a:p>
        </p:txBody>
      </p:sp>
      <p:sp>
        <p:nvSpPr>
          <p:cNvPr id="59398" name="Line 58">
            <a:extLst>
              <a:ext uri="{FF2B5EF4-FFF2-40B4-BE49-F238E27FC236}">
                <a16:creationId xmlns:a16="http://schemas.microsoft.com/office/drawing/2014/main" id="{5FA9F026-7FDE-B449-ADE6-D60D13FA4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88975"/>
            <a:ext cx="1109663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9" name="Line 59">
            <a:extLst>
              <a:ext uri="{FF2B5EF4-FFF2-40B4-BE49-F238E27FC236}">
                <a16:creationId xmlns:a16="http://schemas.microsoft.com/office/drawing/2014/main" id="{CC7ACA37-E2C8-0E4D-83FE-9181BD9FD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00900" y="688975"/>
            <a:ext cx="1109663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73889" name="Group 129">
            <a:extLst>
              <a:ext uri="{FF2B5EF4-FFF2-40B4-BE49-F238E27FC236}">
                <a16:creationId xmlns:a16="http://schemas.microsoft.com/office/drawing/2014/main" id="{2F7CB9C2-C80D-E24C-A7A7-71EDF6B8309C}"/>
              </a:ext>
            </a:extLst>
          </p:cNvPr>
          <p:cNvGrpSpPr>
            <a:grpSpLocks/>
          </p:cNvGrpSpPr>
          <p:nvPr/>
        </p:nvGrpSpPr>
        <p:grpSpPr bwMode="auto">
          <a:xfrm>
            <a:off x="4438650" y="4025900"/>
            <a:ext cx="4752975" cy="2416175"/>
            <a:chOff x="2796" y="2536"/>
            <a:chExt cx="2994" cy="1522"/>
          </a:xfrm>
        </p:grpSpPr>
        <p:grpSp>
          <p:nvGrpSpPr>
            <p:cNvPr id="59450" name="Group 8">
              <a:extLst>
                <a:ext uri="{FF2B5EF4-FFF2-40B4-BE49-F238E27FC236}">
                  <a16:creationId xmlns:a16="http://schemas.microsoft.com/office/drawing/2014/main" id="{56B3B343-A6AC-C844-8A04-0B12103612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08" y="2584"/>
              <a:ext cx="649" cy="173"/>
              <a:chOff x="1895" y="3931"/>
              <a:chExt cx="649" cy="173"/>
            </a:xfrm>
          </p:grpSpPr>
          <p:sp>
            <p:nvSpPr>
              <p:cNvPr id="59484" name="Rectangle 7">
                <a:extLst>
                  <a:ext uri="{FF2B5EF4-FFF2-40B4-BE49-F238E27FC236}">
                    <a16:creationId xmlns:a16="http://schemas.microsoft.com/office/drawing/2014/main" id="{BD6F6E5A-9AA3-7D4B-AC05-BDCCF8801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85" name="Text Box 6">
                <a:extLst>
                  <a:ext uri="{FF2B5EF4-FFF2-40B4-BE49-F238E27FC236}">
                    <a16:creationId xmlns:a16="http://schemas.microsoft.com/office/drawing/2014/main" id="{11F4E82A-D4AE-A745-AED3-9699A2976F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grpSp>
          <p:nvGrpSpPr>
            <p:cNvPr id="59451" name="Group 9">
              <a:extLst>
                <a:ext uri="{FF2B5EF4-FFF2-40B4-BE49-F238E27FC236}">
                  <a16:creationId xmlns:a16="http://schemas.microsoft.com/office/drawing/2014/main" id="{FAC9E67B-ABA9-2744-B77E-893493CDC5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2757"/>
              <a:ext cx="649" cy="173"/>
              <a:chOff x="1895" y="3931"/>
              <a:chExt cx="649" cy="173"/>
            </a:xfrm>
          </p:grpSpPr>
          <p:sp>
            <p:nvSpPr>
              <p:cNvPr id="59482" name="Rectangle 10">
                <a:extLst>
                  <a:ext uri="{FF2B5EF4-FFF2-40B4-BE49-F238E27FC236}">
                    <a16:creationId xmlns:a16="http://schemas.microsoft.com/office/drawing/2014/main" id="{95655585-2DC0-E54D-A875-F9F4FA3884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83" name="Text Box 11">
                <a:extLst>
                  <a:ext uri="{FF2B5EF4-FFF2-40B4-BE49-F238E27FC236}">
                    <a16:creationId xmlns:a16="http://schemas.microsoft.com/office/drawing/2014/main" id="{D950C931-E774-0A40-BEE7-8F0E9F635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grpSp>
          <p:nvGrpSpPr>
            <p:cNvPr id="59452" name="Group 12">
              <a:extLst>
                <a:ext uri="{FF2B5EF4-FFF2-40B4-BE49-F238E27FC236}">
                  <a16:creationId xmlns:a16="http://schemas.microsoft.com/office/drawing/2014/main" id="{63AD2B91-DD43-6948-A005-0F7B327EE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5" y="2923"/>
              <a:ext cx="649" cy="173"/>
              <a:chOff x="1895" y="3931"/>
              <a:chExt cx="649" cy="173"/>
            </a:xfrm>
          </p:grpSpPr>
          <p:sp>
            <p:nvSpPr>
              <p:cNvPr id="59480" name="Rectangle 13">
                <a:extLst>
                  <a:ext uri="{FF2B5EF4-FFF2-40B4-BE49-F238E27FC236}">
                    <a16:creationId xmlns:a16="http://schemas.microsoft.com/office/drawing/2014/main" id="{46B667E2-8335-0F4B-898D-2C8D65CDA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81" name="Text Box 14">
                <a:extLst>
                  <a:ext uri="{FF2B5EF4-FFF2-40B4-BE49-F238E27FC236}">
                    <a16:creationId xmlns:a16="http://schemas.microsoft.com/office/drawing/2014/main" id="{57236D53-D204-2149-87CA-126800BBB1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sp>
          <p:nvSpPr>
            <p:cNvPr id="59453" name="Line 15">
              <a:extLst>
                <a:ext uri="{FF2B5EF4-FFF2-40B4-BE49-F238E27FC236}">
                  <a16:creationId xmlns:a16="http://schemas.microsoft.com/office/drawing/2014/main" id="{46A63C6D-E39C-DF48-BEDC-A6EB497E9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2671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54" name="Line 16">
              <a:extLst>
                <a:ext uri="{FF2B5EF4-FFF2-40B4-BE49-F238E27FC236}">
                  <a16:creationId xmlns:a16="http://schemas.microsoft.com/office/drawing/2014/main" id="{39E92ACC-1173-1749-B597-9410A0526E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" y="2851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55" name="Line 17">
              <a:extLst>
                <a:ext uri="{FF2B5EF4-FFF2-40B4-BE49-F238E27FC236}">
                  <a16:creationId xmlns:a16="http://schemas.microsoft.com/office/drawing/2014/main" id="{50FC5D83-685A-1C41-8230-F40554E77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7" y="3031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56" name="Text Box 18">
              <a:extLst>
                <a:ext uri="{FF2B5EF4-FFF2-40B4-BE49-F238E27FC236}">
                  <a16:creationId xmlns:a16="http://schemas.microsoft.com/office/drawing/2014/main" id="{F24C89CA-407D-A249-99DD-C770914CF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0" y="253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pkt0</a:t>
              </a:r>
            </a:p>
          </p:txBody>
        </p:sp>
        <p:sp>
          <p:nvSpPr>
            <p:cNvPr id="59457" name="Text Box 19">
              <a:extLst>
                <a:ext uri="{FF2B5EF4-FFF2-40B4-BE49-F238E27FC236}">
                  <a16:creationId xmlns:a16="http://schemas.microsoft.com/office/drawing/2014/main" id="{3FD068CB-1D87-DD44-B76F-4428F935A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8" y="271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pkt1</a:t>
              </a:r>
            </a:p>
          </p:txBody>
        </p:sp>
        <p:sp>
          <p:nvSpPr>
            <p:cNvPr id="59458" name="Text Box 20">
              <a:extLst>
                <a:ext uri="{FF2B5EF4-FFF2-40B4-BE49-F238E27FC236}">
                  <a16:creationId xmlns:a16="http://schemas.microsoft.com/office/drawing/2014/main" id="{C529E9A7-599F-2D4F-B4C9-83D5BB3FA0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6" y="2896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pkt2</a:t>
              </a:r>
            </a:p>
          </p:txBody>
        </p:sp>
        <p:grpSp>
          <p:nvGrpSpPr>
            <p:cNvPr id="59459" name="Group 23">
              <a:extLst>
                <a:ext uri="{FF2B5EF4-FFF2-40B4-BE49-F238E27FC236}">
                  <a16:creationId xmlns:a16="http://schemas.microsoft.com/office/drawing/2014/main" id="{DDBF3069-E109-A646-813F-1E6854C13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7" y="3573"/>
              <a:ext cx="649" cy="173"/>
              <a:chOff x="1895" y="3931"/>
              <a:chExt cx="649" cy="173"/>
            </a:xfrm>
          </p:grpSpPr>
          <p:sp>
            <p:nvSpPr>
              <p:cNvPr id="59478" name="Rectangle 24">
                <a:extLst>
                  <a:ext uri="{FF2B5EF4-FFF2-40B4-BE49-F238E27FC236}">
                    <a16:creationId xmlns:a16="http://schemas.microsoft.com/office/drawing/2014/main" id="{28C310C1-F297-6C41-8CE5-5C98A0BC9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79" name="Text Box 25">
                <a:extLst>
                  <a:ext uri="{FF2B5EF4-FFF2-40B4-BE49-F238E27FC236}">
                    <a16:creationId xmlns:a16="http://schemas.microsoft.com/office/drawing/2014/main" id="{8430583C-70AF-1941-A7E6-2CC477C0A6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sp>
          <p:nvSpPr>
            <p:cNvPr id="59460" name="Line 32">
              <a:extLst>
                <a:ext uri="{FF2B5EF4-FFF2-40B4-BE49-F238E27FC236}">
                  <a16:creationId xmlns:a16="http://schemas.microsoft.com/office/drawing/2014/main" id="{6113AD34-D30A-4F49-8CC4-83F6DC265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9" y="3657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61" name="Text Box 35">
              <a:extLst>
                <a:ext uri="{FF2B5EF4-FFF2-40B4-BE49-F238E27FC236}">
                  <a16:creationId xmlns:a16="http://schemas.microsoft.com/office/drawing/2014/main" id="{F18C6F0D-637E-9847-B43E-7D2FFC4836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2" y="3664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pkt0</a:t>
              </a:r>
            </a:p>
          </p:txBody>
        </p:sp>
        <p:sp>
          <p:nvSpPr>
            <p:cNvPr id="59462" name="Text Box 39">
              <a:extLst>
                <a:ext uri="{FF2B5EF4-FFF2-40B4-BE49-F238E27FC236}">
                  <a16:creationId xmlns:a16="http://schemas.microsoft.com/office/drawing/2014/main" id="{C3057CAA-141D-3546-85DC-128D2B38A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7" y="3322"/>
              <a:ext cx="87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timeout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retransmit pkt0</a:t>
              </a:r>
            </a:p>
          </p:txBody>
        </p:sp>
        <p:sp>
          <p:nvSpPr>
            <p:cNvPr id="59463" name="Rectangle 45">
              <a:extLst>
                <a:ext uri="{FF2B5EF4-FFF2-40B4-BE49-F238E27FC236}">
                  <a16:creationId xmlns:a16="http://schemas.microsoft.com/office/drawing/2014/main" id="{5CB90FC8-AE8A-724B-BD19-93CA8A2E49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" y="2774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64" name="Text Box 46">
              <a:extLst>
                <a:ext uri="{FF2B5EF4-FFF2-40B4-BE49-F238E27FC236}">
                  <a16:creationId xmlns:a16="http://schemas.microsoft.com/office/drawing/2014/main" id="{13D03244-FBC4-F543-81EB-BE5CDF7018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" y="2743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 1 2 3</a:t>
              </a:r>
              <a:r>
                <a:rPr lang="en-US" altLang="en-US" sz="1200">
                  <a:latin typeface="Arial" panose="020B0604020202020204" pitchFamily="34" charset="0"/>
                </a:rPr>
                <a:t> 0 1 2</a:t>
              </a:r>
            </a:p>
          </p:txBody>
        </p:sp>
        <p:sp>
          <p:nvSpPr>
            <p:cNvPr id="59465" name="Rectangle 50">
              <a:extLst>
                <a:ext uri="{FF2B5EF4-FFF2-40B4-BE49-F238E27FC236}">
                  <a16:creationId xmlns:a16="http://schemas.microsoft.com/office/drawing/2014/main" id="{516CD54E-C62A-4040-B4D5-5F142441F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294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66" name="Text Box 51">
              <a:extLst>
                <a:ext uri="{FF2B5EF4-FFF2-40B4-BE49-F238E27FC236}">
                  <a16:creationId xmlns:a16="http://schemas.microsoft.com/office/drawing/2014/main" id="{061620CF-FC04-A64A-B4C0-94601FA7D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91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 2 3 0</a:t>
              </a:r>
              <a:r>
                <a:rPr lang="en-US" altLang="en-US" sz="1200">
                  <a:latin typeface="Arial" panose="020B0604020202020204" pitchFamily="34" charset="0"/>
                </a:rPr>
                <a:t> 1 2</a:t>
              </a:r>
            </a:p>
          </p:txBody>
        </p:sp>
        <p:sp>
          <p:nvSpPr>
            <p:cNvPr id="59467" name="Rectangle 53">
              <a:extLst>
                <a:ext uri="{FF2B5EF4-FFF2-40B4-BE49-F238E27FC236}">
                  <a16:creationId xmlns:a16="http://schemas.microsoft.com/office/drawing/2014/main" id="{A2868887-296D-194B-AC6B-A53C9EFFB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7" y="3111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68" name="Text Box 54">
              <a:extLst>
                <a:ext uri="{FF2B5EF4-FFF2-40B4-BE49-F238E27FC236}">
                  <a16:creationId xmlns:a16="http://schemas.microsoft.com/office/drawing/2014/main" id="{15ADD9A0-ACC0-054B-854A-74B489623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0" y="3082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3 0 1</a:t>
              </a:r>
              <a:r>
                <a:rPr lang="en-US" altLang="en-US" sz="1200"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59469" name="Line 62">
              <a:extLst>
                <a:ext uri="{FF2B5EF4-FFF2-40B4-BE49-F238E27FC236}">
                  <a16:creationId xmlns:a16="http://schemas.microsoft.com/office/drawing/2014/main" id="{C52EA335-3FDB-BD44-8614-F210378AC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2826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70" name="Line 63">
              <a:extLst>
                <a:ext uri="{FF2B5EF4-FFF2-40B4-BE49-F238E27FC236}">
                  <a16:creationId xmlns:a16="http://schemas.microsoft.com/office/drawing/2014/main" id="{C13FD8FE-9672-F548-AC5B-FF1F950DE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63" y="2992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71" name="Line 64">
              <a:extLst>
                <a:ext uri="{FF2B5EF4-FFF2-40B4-BE49-F238E27FC236}">
                  <a16:creationId xmlns:a16="http://schemas.microsoft.com/office/drawing/2014/main" id="{09DE400A-376D-614C-ABDF-C447F0B9A0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2" y="3158"/>
              <a:ext cx="822" cy="3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72" name="Text Box 65">
              <a:extLst>
                <a:ext uri="{FF2B5EF4-FFF2-40B4-BE49-F238E27FC236}">
                  <a16:creationId xmlns:a16="http://schemas.microsoft.com/office/drawing/2014/main" id="{90364C52-7227-F34F-BA19-23DCAC58C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8" y="304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59473" name="Text Box 66">
              <a:extLst>
                <a:ext uri="{FF2B5EF4-FFF2-40B4-BE49-F238E27FC236}">
                  <a16:creationId xmlns:a16="http://schemas.microsoft.com/office/drawing/2014/main" id="{3C7ED977-2CCB-DF45-9162-D17E04237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228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59474" name="Text Box 67">
              <a:extLst>
                <a:ext uri="{FF2B5EF4-FFF2-40B4-BE49-F238E27FC236}">
                  <a16:creationId xmlns:a16="http://schemas.microsoft.com/office/drawing/2014/main" id="{CED8E43B-9A51-9440-90CB-DE71DD38D1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" y="3387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59475" name="Text Box 68">
              <a:extLst>
                <a:ext uri="{FF2B5EF4-FFF2-40B4-BE49-F238E27FC236}">
                  <a16:creationId xmlns:a16="http://schemas.microsoft.com/office/drawing/2014/main" id="{168A12B5-81B2-8F41-B9F3-1593AD135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5" y="3651"/>
              <a:ext cx="127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panose="020B0604030504040204" pitchFamily="34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panose="020B0604030504040204" pitchFamily="34" charset="0"/>
                </a:rPr>
                <a:t>with seq number 0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panose="020B0604030504040204" pitchFamily="34" charset="0"/>
                </a:rPr>
                <a:t>Unaware it is a DUPLICATE</a:t>
              </a:r>
            </a:p>
          </p:txBody>
        </p:sp>
        <p:sp>
          <p:nvSpPr>
            <p:cNvPr id="59476" name="Line 69">
              <a:extLst>
                <a:ext uri="{FF2B5EF4-FFF2-40B4-BE49-F238E27FC236}">
                  <a16:creationId xmlns:a16="http://schemas.microsoft.com/office/drawing/2014/main" id="{0B40F473-8BE4-4F49-88AA-B5B55A660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2" y="3269"/>
              <a:ext cx="0" cy="4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77" name="Text Box 117">
              <a:extLst>
                <a:ext uri="{FF2B5EF4-FFF2-40B4-BE49-F238E27FC236}">
                  <a16:creationId xmlns:a16="http://schemas.microsoft.com/office/drawing/2014/main" id="{CDADDB6C-1346-9D4E-AFC0-51D12D9CD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6" y="3813"/>
              <a:ext cx="6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(b) oops!</a:t>
              </a:r>
            </a:p>
          </p:txBody>
        </p:sp>
      </p:grpSp>
      <p:grpSp>
        <p:nvGrpSpPr>
          <p:cNvPr id="59401" name="Group 128">
            <a:extLst>
              <a:ext uri="{FF2B5EF4-FFF2-40B4-BE49-F238E27FC236}">
                <a16:creationId xmlns:a16="http://schemas.microsoft.com/office/drawing/2014/main" id="{A87B9123-3773-DB40-B19B-1CDAA95258C2}"/>
              </a:ext>
            </a:extLst>
          </p:cNvPr>
          <p:cNvGrpSpPr>
            <a:grpSpLocks/>
          </p:cNvGrpSpPr>
          <p:nvPr/>
        </p:nvGrpSpPr>
        <p:grpSpPr bwMode="auto">
          <a:xfrm>
            <a:off x="4449763" y="825500"/>
            <a:ext cx="4294187" cy="2138363"/>
            <a:chOff x="2803" y="520"/>
            <a:chExt cx="2705" cy="1347"/>
          </a:xfrm>
        </p:grpSpPr>
        <p:grpSp>
          <p:nvGrpSpPr>
            <p:cNvPr id="59414" name="Group 72">
              <a:extLst>
                <a:ext uri="{FF2B5EF4-FFF2-40B4-BE49-F238E27FC236}">
                  <a16:creationId xmlns:a16="http://schemas.microsoft.com/office/drawing/2014/main" id="{02AEC9BF-5609-8045-A689-169839DCF8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9" y="568"/>
              <a:ext cx="649" cy="173"/>
              <a:chOff x="1895" y="3931"/>
              <a:chExt cx="649" cy="173"/>
            </a:xfrm>
          </p:grpSpPr>
          <p:sp>
            <p:nvSpPr>
              <p:cNvPr id="59448" name="Rectangle 73">
                <a:extLst>
                  <a:ext uri="{FF2B5EF4-FFF2-40B4-BE49-F238E27FC236}">
                    <a16:creationId xmlns:a16="http://schemas.microsoft.com/office/drawing/2014/main" id="{17B02658-CD92-5B40-B6A2-401989ABA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49" name="Text Box 74">
                <a:extLst>
                  <a:ext uri="{FF2B5EF4-FFF2-40B4-BE49-F238E27FC236}">
                    <a16:creationId xmlns:a16="http://schemas.microsoft.com/office/drawing/2014/main" id="{D517F1F2-5763-C745-8C27-B2ADBE45E3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grpSp>
          <p:nvGrpSpPr>
            <p:cNvPr id="59415" name="Group 75">
              <a:extLst>
                <a:ext uri="{FF2B5EF4-FFF2-40B4-BE49-F238E27FC236}">
                  <a16:creationId xmlns:a16="http://schemas.microsoft.com/office/drawing/2014/main" id="{07E2BF22-F3EC-C349-966D-A1533D43CF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1" y="741"/>
              <a:ext cx="649" cy="173"/>
              <a:chOff x="1895" y="3931"/>
              <a:chExt cx="649" cy="173"/>
            </a:xfrm>
          </p:grpSpPr>
          <p:sp>
            <p:nvSpPr>
              <p:cNvPr id="59446" name="Rectangle 76">
                <a:extLst>
                  <a:ext uri="{FF2B5EF4-FFF2-40B4-BE49-F238E27FC236}">
                    <a16:creationId xmlns:a16="http://schemas.microsoft.com/office/drawing/2014/main" id="{F0B44EE9-869E-9D41-AA20-6039A8CF2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47" name="Text Box 77">
                <a:extLst>
                  <a:ext uri="{FF2B5EF4-FFF2-40B4-BE49-F238E27FC236}">
                    <a16:creationId xmlns:a16="http://schemas.microsoft.com/office/drawing/2014/main" id="{309311BB-9724-054B-B405-9CB8DFF2B2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grpSp>
          <p:nvGrpSpPr>
            <p:cNvPr id="59416" name="Group 78">
              <a:extLst>
                <a:ext uri="{FF2B5EF4-FFF2-40B4-BE49-F238E27FC236}">
                  <a16:creationId xmlns:a16="http://schemas.microsoft.com/office/drawing/2014/main" id="{F7BBC834-CF48-0545-A02A-98AB7B0725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6" y="907"/>
              <a:ext cx="649" cy="173"/>
              <a:chOff x="1895" y="3931"/>
              <a:chExt cx="649" cy="173"/>
            </a:xfrm>
          </p:grpSpPr>
          <p:sp>
            <p:nvSpPr>
              <p:cNvPr id="59444" name="Rectangle 79">
                <a:extLst>
                  <a:ext uri="{FF2B5EF4-FFF2-40B4-BE49-F238E27FC236}">
                    <a16:creationId xmlns:a16="http://schemas.microsoft.com/office/drawing/2014/main" id="{865B46BF-5315-CC43-B897-C0B711171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" y="3962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45" name="Text Box 80">
                <a:extLst>
                  <a:ext uri="{FF2B5EF4-FFF2-40B4-BE49-F238E27FC236}">
                    <a16:creationId xmlns:a16="http://schemas.microsoft.com/office/drawing/2014/main" id="{5C9AFF7E-DF7E-7944-BA71-D76AAC80B2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3931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0 1 2</a:t>
                </a:r>
                <a:r>
                  <a:rPr lang="en-US" altLang="en-US" sz="1200">
                    <a:latin typeface="Arial" panose="020B0604020202020204" pitchFamily="34" charset="0"/>
                  </a:rPr>
                  <a:t> 3 0 1 2</a:t>
                </a:r>
              </a:p>
            </p:txBody>
          </p:sp>
        </p:grpSp>
        <p:sp>
          <p:nvSpPr>
            <p:cNvPr id="59417" name="Line 81">
              <a:extLst>
                <a:ext uri="{FF2B5EF4-FFF2-40B4-BE49-F238E27FC236}">
                  <a16:creationId xmlns:a16="http://schemas.microsoft.com/office/drawing/2014/main" id="{2C105AAE-19BA-664C-8EFE-9D38C1F93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0" y="655"/>
              <a:ext cx="1151" cy="15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8" name="Line 82">
              <a:extLst>
                <a:ext uri="{FF2B5EF4-FFF2-40B4-BE49-F238E27FC236}">
                  <a16:creationId xmlns:a16="http://schemas.microsoft.com/office/drawing/2014/main" id="{34BF6B70-DD3E-E843-8E41-CE6D6B23A8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9" y="835"/>
              <a:ext cx="1139" cy="144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9" name="Line 83">
              <a:extLst>
                <a:ext uri="{FF2B5EF4-FFF2-40B4-BE49-F238E27FC236}">
                  <a16:creationId xmlns:a16="http://schemas.microsoft.com/office/drawing/2014/main" id="{03473B40-7A60-FE41-B09F-2AD5764DA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8" y="1015"/>
              <a:ext cx="1124" cy="132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20" name="Text Box 84">
              <a:extLst>
                <a:ext uri="{FF2B5EF4-FFF2-40B4-BE49-F238E27FC236}">
                  <a16:creationId xmlns:a16="http://schemas.microsoft.com/office/drawing/2014/main" id="{4F5404A6-57B4-F544-9855-989775ECC6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9" y="52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pkt0</a:t>
              </a:r>
            </a:p>
          </p:txBody>
        </p:sp>
        <p:sp>
          <p:nvSpPr>
            <p:cNvPr id="59421" name="Text Box 85">
              <a:extLst>
                <a:ext uri="{FF2B5EF4-FFF2-40B4-BE49-F238E27FC236}">
                  <a16:creationId xmlns:a16="http://schemas.microsoft.com/office/drawing/2014/main" id="{5F26A1D5-A599-EB49-88A0-91395DDD4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70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pkt1</a:t>
              </a:r>
            </a:p>
          </p:txBody>
        </p:sp>
        <p:sp>
          <p:nvSpPr>
            <p:cNvPr id="59422" name="Text Box 86">
              <a:extLst>
                <a:ext uri="{FF2B5EF4-FFF2-40B4-BE49-F238E27FC236}">
                  <a16:creationId xmlns:a16="http://schemas.microsoft.com/office/drawing/2014/main" id="{CA02B590-3725-2F42-A49B-B866B4FB4A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7" y="880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pkt2</a:t>
              </a:r>
            </a:p>
          </p:txBody>
        </p:sp>
        <p:sp>
          <p:nvSpPr>
            <p:cNvPr id="59423" name="Rectangle 88">
              <a:extLst>
                <a:ext uri="{FF2B5EF4-FFF2-40B4-BE49-F238E27FC236}">
                  <a16:creationId xmlns:a16="http://schemas.microsoft.com/office/drawing/2014/main" id="{18E19751-7E8C-734B-AEB4-D314303FA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" y="1394"/>
              <a:ext cx="253" cy="11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24" name="Text Box 89">
              <a:extLst>
                <a:ext uri="{FF2B5EF4-FFF2-40B4-BE49-F238E27FC236}">
                  <a16:creationId xmlns:a16="http://schemas.microsoft.com/office/drawing/2014/main" id="{4B43729F-44DC-C145-A356-16321B4044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8" y="1365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 2</a:t>
              </a:r>
              <a:r>
                <a:rPr lang="en-US" altLang="en-US" sz="1200">
                  <a:latin typeface="Arial" panose="020B0604020202020204" pitchFamily="34" charset="0"/>
                </a:rPr>
                <a:t> 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3 0</a:t>
              </a:r>
              <a:r>
                <a:rPr lang="en-US" altLang="en-US" sz="1200">
                  <a:latin typeface="Arial" panose="020B0604020202020204" pitchFamily="34" charset="0"/>
                </a:rPr>
                <a:t> 1 2</a:t>
              </a:r>
            </a:p>
          </p:txBody>
        </p:sp>
        <p:sp>
          <p:nvSpPr>
            <p:cNvPr id="59425" name="Line 90">
              <a:extLst>
                <a:ext uri="{FF2B5EF4-FFF2-40B4-BE49-F238E27FC236}">
                  <a16:creationId xmlns:a16="http://schemas.microsoft.com/office/drawing/2014/main" id="{896F4DE0-F1B6-3A49-B494-270F76B253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0" y="1473"/>
              <a:ext cx="1124" cy="14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26" name="Text Box 91">
              <a:extLst>
                <a:ext uri="{FF2B5EF4-FFF2-40B4-BE49-F238E27FC236}">
                  <a16:creationId xmlns:a16="http://schemas.microsoft.com/office/drawing/2014/main" id="{96D3E905-86AB-B44A-AED9-0F79A4FA1D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478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pkt0</a:t>
              </a:r>
            </a:p>
          </p:txBody>
        </p:sp>
        <p:sp>
          <p:nvSpPr>
            <p:cNvPr id="59427" name="Rectangle 95">
              <a:extLst>
                <a:ext uri="{FF2B5EF4-FFF2-40B4-BE49-F238E27FC236}">
                  <a16:creationId xmlns:a16="http://schemas.microsoft.com/office/drawing/2014/main" id="{BEF5846A-7F40-2F48-9A58-467A3FA06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758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28" name="Text Box 96">
              <a:extLst>
                <a:ext uri="{FF2B5EF4-FFF2-40B4-BE49-F238E27FC236}">
                  <a16:creationId xmlns:a16="http://schemas.microsoft.com/office/drawing/2014/main" id="{DB7F6B11-A565-7345-904B-B5722650D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727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 1 2 3</a:t>
              </a:r>
              <a:r>
                <a:rPr lang="en-US" altLang="en-US" sz="1200">
                  <a:latin typeface="Arial" panose="020B0604020202020204" pitchFamily="34" charset="0"/>
                </a:rPr>
                <a:t> 0 1 2</a:t>
              </a:r>
            </a:p>
          </p:txBody>
        </p:sp>
        <p:sp>
          <p:nvSpPr>
            <p:cNvPr id="59429" name="Rectangle 97">
              <a:extLst>
                <a:ext uri="{FF2B5EF4-FFF2-40B4-BE49-F238E27FC236}">
                  <a16:creationId xmlns:a16="http://schemas.microsoft.com/office/drawing/2014/main" id="{3174FDCC-C4DC-F44B-9CF5-84227FCA0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6" y="929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30" name="Text Box 98">
              <a:extLst>
                <a:ext uri="{FF2B5EF4-FFF2-40B4-BE49-F238E27FC236}">
                  <a16:creationId xmlns:a16="http://schemas.microsoft.com/office/drawing/2014/main" id="{C53A6293-D1BA-1341-9EC2-D75EA4EB1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19" y="900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0 1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 2 3 0</a:t>
              </a:r>
              <a:r>
                <a:rPr lang="en-US" altLang="en-US" sz="1200">
                  <a:latin typeface="Arial" panose="020B0604020202020204" pitchFamily="34" charset="0"/>
                </a:rPr>
                <a:t> 1 2</a:t>
              </a:r>
            </a:p>
          </p:txBody>
        </p:sp>
        <p:sp>
          <p:nvSpPr>
            <p:cNvPr id="59431" name="Rectangle 99">
              <a:extLst>
                <a:ext uri="{FF2B5EF4-FFF2-40B4-BE49-F238E27FC236}">
                  <a16:creationId xmlns:a16="http://schemas.microsoft.com/office/drawing/2014/main" id="{533B5C15-6E4B-6549-BDEE-9969CFDA9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1095"/>
              <a:ext cx="253" cy="11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59432" name="Text Box 100">
              <a:extLst>
                <a:ext uri="{FF2B5EF4-FFF2-40B4-BE49-F238E27FC236}">
                  <a16:creationId xmlns:a16="http://schemas.microsoft.com/office/drawing/2014/main" id="{81A82192-445F-984A-894E-27607D81B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1" y="1066"/>
              <a:ext cx="64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Arial" panose="020B0604020202020204" pitchFamily="34" charset="0"/>
                </a:rPr>
                <a:t>0 1 2 </a:t>
              </a:r>
              <a:r>
                <a:rPr lang="en-US" altLang="en-US" sz="1200">
                  <a:solidFill>
                    <a:schemeClr val="bg1"/>
                  </a:solidFill>
                  <a:latin typeface="Arial" panose="020B0604020202020204" pitchFamily="34" charset="0"/>
                </a:rPr>
                <a:t>3 0 1</a:t>
              </a:r>
              <a:r>
                <a:rPr lang="en-US" altLang="en-US" sz="1200">
                  <a:latin typeface="Arial" panose="020B0604020202020204" pitchFamily="34" charset="0"/>
                </a:rPr>
                <a:t> 2</a:t>
              </a:r>
            </a:p>
          </p:txBody>
        </p:sp>
        <p:sp>
          <p:nvSpPr>
            <p:cNvPr id="59433" name="Line 103">
              <a:extLst>
                <a:ext uri="{FF2B5EF4-FFF2-40B4-BE49-F238E27FC236}">
                  <a16:creationId xmlns:a16="http://schemas.microsoft.com/office/drawing/2014/main" id="{4CFB3E8E-6793-564E-A56E-E1E88FB728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3" y="810"/>
              <a:ext cx="1124" cy="46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34" name="Line 104">
              <a:extLst>
                <a:ext uri="{FF2B5EF4-FFF2-40B4-BE49-F238E27FC236}">
                  <a16:creationId xmlns:a16="http://schemas.microsoft.com/office/drawing/2014/main" id="{53A4884B-AB25-B246-B3EF-2CFA22EC6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65" y="976"/>
              <a:ext cx="1131" cy="478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35" name="Text Box 107">
              <a:extLst>
                <a:ext uri="{FF2B5EF4-FFF2-40B4-BE49-F238E27FC236}">
                  <a16:creationId xmlns:a16="http://schemas.microsoft.com/office/drawing/2014/main" id="{8CB3A1E5-7112-2741-AAD6-504FD7813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" y="1245"/>
              <a:ext cx="20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solidFill>
                    <a:srgbClr val="FF0000"/>
                  </a:solidFill>
                  <a:latin typeface="Tahoma" panose="020B0604030504040204" pitchFamily="34" charset="0"/>
                </a:rPr>
                <a:t>X</a:t>
              </a:r>
            </a:p>
          </p:txBody>
        </p:sp>
        <p:sp>
          <p:nvSpPr>
            <p:cNvPr id="59436" name="Text Box 109">
              <a:extLst>
                <a:ext uri="{FF2B5EF4-FFF2-40B4-BE49-F238E27FC236}">
                  <a16:creationId xmlns:a16="http://schemas.microsoft.com/office/drawing/2014/main" id="{536BFE3F-0692-994B-BCFC-48349CBB7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6" y="1501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panose="020B0604030504040204" pitchFamily="34" charset="0"/>
                </a:rPr>
                <a:t>will accept packet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 i="1">
                  <a:solidFill>
                    <a:srgbClr val="CC0000"/>
                  </a:solidFill>
                  <a:latin typeface="Tahoma" panose="020B0604030504040204" pitchFamily="34" charset="0"/>
                </a:rPr>
                <a:t>with seq number 0</a:t>
              </a:r>
            </a:p>
          </p:txBody>
        </p:sp>
        <p:sp>
          <p:nvSpPr>
            <p:cNvPr id="59437" name="Line 110">
              <a:extLst>
                <a:ext uri="{FF2B5EF4-FFF2-40B4-BE49-F238E27FC236}">
                  <a16:creationId xmlns:a16="http://schemas.microsoft.com/office/drawing/2014/main" id="{CA77682C-A4C8-B94D-9DA6-B8B98E1FA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033" y="1253"/>
              <a:ext cx="0" cy="281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38" name="Line 112">
              <a:extLst>
                <a:ext uri="{FF2B5EF4-FFF2-40B4-BE49-F238E27FC236}">
                  <a16:creationId xmlns:a16="http://schemas.microsoft.com/office/drawing/2014/main" id="{F99F93B4-6A8C-2142-B0EF-BD38F9048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5" y="1290"/>
              <a:ext cx="372" cy="46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9439" name="Group 115">
              <a:extLst>
                <a:ext uri="{FF2B5EF4-FFF2-40B4-BE49-F238E27FC236}">
                  <a16:creationId xmlns:a16="http://schemas.microsoft.com/office/drawing/2014/main" id="{4939D139-B4C9-1949-92D8-D6A29E1A6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38" y="1185"/>
              <a:ext cx="649" cy="173"/>
              <a:chOff x="2667" y="3750"/>
              <a:chExt cx="649" cy="173"/>
            </a:xfrm>
          </p:grpSpPr>
          <p:sp>
            <p:nvSpPr>
              <p:cNvPr id="59442" name="Rectangle 113">
                <a:extLst>
                  <a:ext uri="{FF2B5EF4-FFF2-40B4-BE49-F238E27FC236}">
                    <a16:creationId xmlns:a16="http://schemas.microsoft.com/office/drawing/2014/main" id="{7260DD34-FE09-8741-B54C-135FFD410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" y="3779"/>
                <a:ext cx="253" cy="119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59443" name="Text Box 114">
                <a:extLst>
                  <a:ext uri="{FF2B5EF4-FFF2-40B4-BE49-F238E27FC236}">
                    <a16:creationId xmlns:a16="http://schemas.microsoft.com/office/drawing/2014/main" id="{8E2079DB-F0DA-8940-879A-BB55C1907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3750"/>
                <a:ext cx="64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0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1 2</a:t>
                </a:r>
                <a:r>
                  <a:rPr lang="en-US" altLang="en-US" sz="1200">
                    <a:latin typeface="Arial" panose="020B0604020202020204" pitchFamily="34" charset="0"/>
                  </a:rPr>
                  <a:t> </a:t>
                </a: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3 </a:t>
                </a:r>
                <a:r>
                  <a:rPr lang="en-US" altLang="en-US" sz="1200">
                    <a:latin typeface="Arial" panose="020B0604020202020204" pitchFamily="34" charset="0"/>
                  </a:rPr>
                  <a:t>0 1 2</a:t>
                </a:r>
              </a:p>
            </p:txBody>
          </p:sp>
        </p:grpSp>
        <p:sp>
          <p:nvSpPr>
            <p:cNvPr id="59440" name="Text Box 116">
              <a:extLst>
                <a:ext uri="{FF2B5EF4-FFF2-40B4-BE49-F238E27FC236}">
                  <a16:creationId xmlns:a16="http://schemas.microsoft.com/office/drawing/2014/main" id="{35C8857C-9E5A-3043-859D-CDF1D97E54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1154"/>
              <a:ext cx="33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pkt3</a:t>
              </a:r>
            </a:p>
          </p:txBody>
        </p:sp>
        <p:sp>
          <p:nvSpPr>
            <p:cNvPr id="59441" name="Text Box 119">
              <a:extLst>
                <a:ext uri="{FF2B5EF4-FFF2-40B4-BE49-F238E27FC236}">
                  <a16:creationId xmlns:a16="http://schemas.microsoft.com/office/drawing/2014/main" id="{B25C92C6-553D-0C4D-A708-F615D6F3DE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3" y="1655"/>
              <a:ext cx="9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(a) no problem</a:t>
              </a:r>
            </a:p>
          </p:txBody>
        </p:sp>
      </p:grpSp>
      <p:grpSp>
        <p:nvGrpSpPr>
          <p:cNvPr id="373882" name="Group 122">
            <a:extLst>
              <a:ext uri="{FF2B5EF4-FFF2-40B4-BE49-F238E27FC236}">
                <a16:creationId xmlns:a16="http://schemas.microsoft.com/office/drawing/2014/main" id="{9A18A5DD-5EC1-5944-B7EF-C8F44965A235}"/>
              </a:ext>
            </a:extLst>
          </p:cNvPr>
          <p:cNvGrpSpPr>
            <a:grpSpLocks/>
          </p:cNvGrpSpPr>
          <p:nvPr/>
        </p:nvGrpSpPr>
        <p:grpSpPr bwMode="auto">
          <a:xfrm>
            <a:off x="6434138" y="890588"/>
            <a:ext cx="517525" cy="5278437"/>
            <a:chOff x="3821" y="550"/>
            <a:chExt cx="326" cy="3325"/>
          </a:xfrm>
        </p:grpSpPr>
        <p:pic>
          <p:nvPicPr>
            <p:cNvPr id="59412" name="Picture 5" descr="curtain">
              <a:extLst>
                <a:ext uri="{FF2B5EF4-FFF2-40B4-BE49-F238E27FC236}">
                  <a16:creationId xmlns:a16="http://schemas.microsoft.com/office/drawing/2014/main" id="{858BFDE1-AE83-5B4F-85CA-BD922B450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550"/>
              <a:ext cx="284" cy="1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3" name="Picture 111" descr="curtain">
              <a:extLst>
                <a:ext uri="{FF2B5EF4-FFF2-40B4-BE49-F238E27FC236}">
                  <a16:creationId xmlns:a16="http://schemas.microsoft.com/office/drawing/2014/main" id="{2143BBAA-73F2-0C41-8543-28C4A3465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" y="2564"/>
              <a:ext cx="326" cy="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3881" name="Text Box 121">
            <a:extLst>
              <a:ext uri="{FF2B5EF4-FFF2-40B4-BE49-F238E27FC236}">
                <a16:creationId xmlns:a16="http://schemas.microsoft.com/office/drawing/2014/main" id="{BF780B87-7C7A-1C4E-B23E-20C97D776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3049588"/>
            <a:ext cx="383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panose="020B0604030504040204" pitchFamily="34" charset="0"/>
              </a:rPr>
              <a:t>receiver can</a:t>
            </a:r>
            <a:r>
              <a:rPr lang="ja-JP" altLang="en-US" sz="1600" i="1">
                <a:latin typeface="Tahoma" panose="020B0604030504040204" pitchFamily="34" charset="0"/>
              </a:rPr>
              <a:t>’</a:t>
            </a:r>
            <a:r>
              <a:rPr lang="en-US" altLang="ja-JP" sz="1600" i="1">
                <a:latin typeface="Tahoma" panose="020B0604030504040204" pitchFamily="34" charset="0"/>
              </a:rPr>
              <a:t>t see sender side.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latin typeface="Tahoma" panose="020B0604030504040204" pitchFamily="34" charset="0"/>
              </a:rPr>
              <a:t>receiver behavior identical in both cases!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CC0000"/>
                </a:solidFill>
                <a:latin typeface="Tahoma" panose="020B0604030504040204" pitchFamily="34" charset="0"/>
              </a:rPr>
              <a:t>something</a:t>
            </a:r>
            <a:r>
              <a:rPr lang="ja-JP" altLang="en-US" sz="1600" i="1">
                <a:solidFill>
                  <a:srgbClr val="CC0000"/>
                </a:solidFill>
                <a:latin typeface="Tahoma" panose="020B0604030504040204" pitchFamily="34" charset="0"/>
              </a:rPr>
              <a:t>’</a:t>
            </a:r>
            <a:r>
              <a:rPr lang="en-US" altLang="ja-JP" sz="1600" i="1">
                <a:solidFill>
                  <a:srgbClr val="CC0000"/>
                </a:solidFill>
                <a:latin typeface="Tahoma" panose="020B0604030504040204" pitchFamily="34" charset="0"/>
              </a:rPr>
              <a:t>s (very) wrong!</a:t>
            </a:r>
            <a:endParaRPr lang="en-US" altLang="en-US" sz="1600" i="1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pic>
        <p:nvPicPr>
          <p:cNvPr id="59404" name="Picture 123" descr="underline_base">
            <a:extLst>
              <a:ext uri="{FF2B5EF4-FFF2-40B4-BE49-F238E27FC236}">
                <a16:creationId xmlns:a16="http://schemas.microsoft.com/office/drawing/2014/main" id="{8109CE2E-8569-604E-97CB-65BDF22C9BF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157288"/>
            <a:ext cx="3076575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84" name="Rectangle 124">
            <a:extLst>
              <a:ext uri="{FF2B5EF4-FFF2-40B4-BE49-F238E27FC236}">
                <a16:creationId xmlns:a16="http://schemas.microsoft.com/office/drawing/2014/main" id="{B7E42ADC-F3A4-C241-B608-03366812F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2879725"/>
            <a:ext cx="3276600" cy="1554163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receiver sees no difference in two scenarios!</a:t>
            </a:r>
          </a:p>
          <a:p>
            <a:pPr marL="292100" indent="-2921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  <a:ea typeface="ＭＳ Ｐゴシック" charset="0"/>
              </a:rPr>
              <a:t>duplicate data accepted as new in (b)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400" dirty="0">
              <a:latin typeface="Gill Sans MT" charset="0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0419D-71EA-C143-9AC7-A8B3AECC6A4B}"/>
              </a:ext>
            </a:extLst>
          </p:cNvPr>
          <p:cNvSpPr txBox="1"/>
          <p:nvPr/>
        </p:nvSpPr>
        <p:spPr>
          <a:xfrm>
            <a:off x="185738" y="6027738"/>
            <a:ext cx="428148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A:</a:t>
            </a:r>
            <a:r>
              <a:rPr lang="en-US" sz="2400" dirty="0">
                <a:latin typeface="+mn-lt"/>
              </a:rPr>
              <a:t>  window size must be &lt;&lt; than</a:t>
            </a:r>
          </a:p>
          <a:p>
            <a:pPr>
              <a:defRPr/>
            </a:pPr>
            <a:r>
              <a:rPr lang="en-US" sz="2400" dirty="0" err="1">
                <a:latin typeface="+mn-lt"/>
              </a:rPr>
              <a:t>seq</a:t>
            </a:r>
            <a:r>
              <a:rPr lang="en-US" sz="2400" dirty="0">
                <a:latin typeface="+mn-lt"/>
              </a:rPr>
              <a:t> #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A41F2E-FBFB-9042-A525-B014905EF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4473575"/>
            <a:ext cx="31877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00"/>
                </a:solidFill>
              </a:rPr>
              <a:t>Q:</a:t>
            </a:r>
            <a:r>
              <a:rPr lang="en-US" altLang="en-US" sz="2400"/>
              <a:t> what relationship between seq # size and window size to avoid problem in (b)?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5CF0790-EF96-C243-9046-3E53CB47D6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879850" y="3706813"/>
            <a:ext cx="1296988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7F9FFB2-2E96-A049-BB43-DD98D8C7E5E7}"/>
              </a:ext>
            </a:extLst>
          </p:cNvPr>
          <p:cNvSpPr txBox="1"/>
          <p:nvPr/>
        </p:nvSpPr>
        <p:spPr>
          <a:xfrm>
            <a:off x="1976438" y="6396038"/>
            <a:ext cx="19145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sym typeface="Wingdings" pitchFamily="2" charset="2"/>
              </a:rPr>
              <a:t> half or less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59410" name="Straight Arrow Connector 6">
            <a:extLst>
              <a:ext uri="{FF2B5EF4-FFF2-40B4-BE49-F238E27FC236}">
                <a16:creationId xmlns:a16="http://schemas.microsoft.com/office/drawing/2014/main" id="{81AAFC63-964E-3946-8B9F-108648EBD9EB}"/>
              </a:ext>
            </a:extLst>
          </p:cNvPr>
          <p:cNvCxnSpPr>
            <a:cxnSpLocks noChangeShapeType="1"/>
            <a:stCxn id="59426" idx="1"/>
          </p:cNvCxnSpPr>
          <p:nvPr/>
        </p:nvCxnSpPr>
        <p:spPr bwMode="auto">
          <a:xfrm flipH="1" flipV="1">
            <a:off x="5176838" y="2401888"/>
            <a:ext cx="450850" cy="968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1" name="Straight Arrow Connector 94">
            <a:extLst>
              <a:ext uri="{FF2B5EF4-FFF2-40B4-BE49-F238E27FC236}">
                <a16:creationId xmlns:a16="http://schemas.microsoft.com/office/drawing/2014/main" id="{B1914DA9-3F0A-FE44-81F6-2879A52311D7}"/>
              </a:ext>
            </a:extLst>
          </p:cNvPr>
          <p:cNvCxnSpPr>
            <a:cxnSpLocks/>
            <a:stCxn id="59461" idx="1"/>
          </p:cNvCxnSpPr>
          <p:nvPr/>
        </p:nvCxnSpPr>
        <p:spPr bwMode="auto">
          <a:xfrm flipH="1">
            <a:off x="4567238" y="5969000"/>
            <a:ext cx="9286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3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73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881" grpId="0"/>
      <p:bldP spid="373884" grpId="0"/>
      <p:bldP spid="3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oter Placeholder 5">
            <a:extLst>
              <a:ext uri="{FF2B5EF4-FFF2-40B4-BE49-F238E27FC236}">
                <a16:creationId xmlns:a16="http://schemas.microsoft.com/office/drawing/2014/main" id="{4EDF27EE-EBF2-814B-A0C9-08116544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60418" name="Slide Number Placeholder 6">
            <a:extLst>
              <a:ext uri="{FF2B5EF4-FFF2-40B4-BE49-F238E27FC236}">
                <a16:creationId xmlns:a16="http://schemas.microsoft.com/office/drawing/2014/main" id="{47CCA1CD-25A9-F547-B5CF-BB7112F7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33488078-AB84-1B46-BCC2-1718A075357D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6144B327-2DB5-D84B-992B-2CE570851E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57349" name="Rectangle 3">
            <a:extLst>
              <a:ext uri="{FF2B5EF4-FFF2-40B4-BE49-F238E27FC236}">
                <a16:creationId xmlns:a16="http://schemas.microsoft.com/office/drawing/2014/main" id="{306402DA-31C9-0041-9EA7-A79F82E64B0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57350" name="Rectangle 4">
            <a:extLst>
              <a:ext uri="{FF2B5EF4-FFF2-40B4-BE49-F238E27FC236}">
                <a16:creationId xmlns:a16="http://schemas.microsoft.com/office/drawing/2014/main" id="{F78E22C5-F023-4C4D-8C0F-E9E4C2CEBB7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60422" name="Picture 5" descr="underline_base">
            <a:extLst>
              <a:ext uri="{FF2B5EF4-FFF2-40B4-BE49-F238E27FC236}">
                <a16:creationId xmlns:a16="http://schemas.microsoft.com/office/drawing/2014/main" id="{85EA36CC-76AB-5F4E-8313-90094141EE0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5">
            <a:extLst>
              <a:ext uri="{FF2B5EF4-FFF2-40B4-BE49-F238E27FC236}">
                <a16:creationId xmlns:a16="http://schemas.microsoft.com/office/drawing/2014/main" id="{4DFEDC34-FB48-CD4E-A790-9DB2DF4FF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20482" name="Slide Number Placeholder 6">
            <a:extLst>
              <a:ext uri="{FF2B5EF4-FFF2-40B4-BE49-F238E27FC236}">
                <a16:creationId xmlns:a16="http://schemas.microsoft.com/office/drawing/2014/main" id="{DF4A40A1-8CE6-8C4C-97E9-73A8F560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C07D040-B772-2F4E-A151-F8EE90D11A9E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20483" name="Picture 10" descr="underline_base">
            <a:extLst>
              <a:ext uri="{FF2B5EF4-FFF2-40B4-BE49-F238E27FC236}">
                <a16:creationId xmlns:a16="http://schemas.microsoft.com/office/drawing/2014/main" id="{9A64E372-A188-6A4D-B9B5-62C2415A83C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39813"/>
            <a:ext cx="65817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>
            <a:extLst>
              <a:ext uri="{FF2B5EF4-FFF2-40B4-BE49-F238E27FC236}">
                <a16:creationId xmlns:a16="http://schemas.microsoft.com/office/drawing/2014/main" id="{8FC19376-5F7B-9543-AB06-2FBF68DE9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Transport vs. Network Layer</a:t>
            </a:r>
          </a:p>
        </p:txBody>
      </p:sp>
      <p:sp>
        <p:nvSpPr>
          <p:cNvPr id="5126" name="Rectangle 3">
            <a:extLst>
              <a:ext uri="{FF2B5EF4-FFF2-40B4-BE49-F238E27FC236}">
                <a16:creationId xmlns:a16="http://schemas.microsoft.com/office/drawing/2014/main" id="{B7753730-7380-1F4D-8027-E7F38EB630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89088"/>
            <a:ext cx="3810000" cy="464820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000099"/>
                </a:solidFill>
                <a:ea typeface="ＭＳ Ｐゴシック" charset="0"/>
                <a:cs typeface="+mn-cs"/>
              </a:rPr>
              <a:t>network layer:</a:t>
            </a:r>
            <a:r>
              <a:rPr lang="en-US" sz="3200" dirty="0">
                <a:ea typeface="ＭＳ Ｐゴシック" charset="0"/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3200" dirty="0">
                <a:ea typeface="ＭＳ Ｐゴシック" charset="0"/>
                <a:cs typeface="+mn-cs"/>
              </a:rPr>
              <a:t> between end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  <a:cs typeface="+mn-cs"/>
              </a:rPr>
              <a:t>devices</a:t>
            </a:r>
            <a:r>
              <a:rPr lang="en-US" sz="3200" dirty="0">
                <a:ea typeface="ＭＳ Ｐゴシック" charset="0"/>
                <a:cs typeface="+mn-cs"/>
              </a:rPr>
              <a:t> (hosts)</a:t>
            </a:r>
          </a:p>
          <a:p>
            <a:pPr>
              <a:lnSpc>
                <a:spcPct val="70000"/>
              </a:lnSpc>
              <a:buFont typeface="Wingdings" charset="2"/>
              <a:buChar char="§"/>
              <a:defRPr/>
            </a:pPr>
            <a:r>
              <a:rPr lang="en-US" sz="3200" i="1" dirty="0">
                <a:solidFill>
                  <a:srgbClr val="000099"/>
                </a:solidFill>
                <a:ea typeface="ＭＳ Ｐゴシック" charset="0"/>
                <a:cs typeface="+mn-cs"/>
              </a:rPr>
              <a:t>transport layer:</a:t>
            </a:r>
            <a:r>
              <a:rPr lang="en-US" sz="3200" dirty="0">
                <a:ea typeface="ＭＳ Ｐゴシック" charset="0"/>
                <a:cs typeface="+mn-cs"/>
              </a:rPr>
              <a:t>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  <a:cs typeface="+mn-cs"/>
              </a:rPr>
              <a:t>logical communication</a:t>
            </a:r>
            <a:r>
              <a:rPr lang="en-US" sz="3200" dirty="0">
                <a:ea typeface="ＭＳ Ｐゴシック" charset="0"/>
                <a:cs typeface="+mn-cs"/>
              </a:rPr>
              <a:t> between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  <a:cs typeface="+mn-cs"/>
              </a:rPr>
              <a:t>processes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relies on network layer services</a:t>
            </a:r>
          </a:p>
          <a:p>
            <a:pPr lvl="1">
              <a:lnSpc>
                <a:spcPct val="70000"/>
              </a:lnSpc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(can) enhance network layer services</a:t>
            </a:r>
          </a:p>
        </p:txBody>
      </p:sp>
      <p:sp>
        <p:nvSpPr>
          <p:cNvPr id="20486" name="Rectangle 4">
            <a:extLst>
              <a:ext uri="{FF2B5EF4-FFF2-40B4-BE49-F238E27FC236}">
                <a16:creationId xmlns:a16="http://schemas.microsoft.com/office/drawing/2014/main" id="{C62FDD15-C117-494F-AD8B-BA0E4553421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60913" y="2100263"/>
            <a:ext cx="3967162" cy="3595687"/>
          </a:xfrm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400" i="1"/>
              <a:t>12 kids in Ann</a:t>
            </a:r>
            <a:r>
              <a:rPr lang="ja-JP" altLang="en-US" sz="2400" i="1"/>
              <a:t>’</a:t>
            </a:r>
            <a:r>
              <a:rPr lang="en-US" altLang="ja-JP" sz="2400" i="1"/>
              <a:t>s house sending letters to 12 kids in Bill</a:t>
            </a:r>
            <a:r>
              <a:rPr lang="ja-JP" altLang="en-US" sz="2400" i="1"/>
              <a:t>’</a:t>
            </a:r>
            <a:r>
              <a:rPr lang="en-US" altLang="ja-JP" sz="2400" i="1"/>
              <a:t>s house:</a:t>
            </a:r>
            <a:endParaRPr lang="en-US" altLang="ja-JP" sz="2400"/>
          </a:p>
          <a:p>
            <a:pPr>
              <a:lnSpc>
                <a:spcPct val="70000"/>
              </a:lnSpc>
            </a:pPr>
            <a:r>
              <a:rPr lang="en-US" altLang="en-US" sz="2400"/>
              <a:t>hosts = houses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processes = kids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app messages = letters in envelopes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transport protocol = Ann and Bill who sort the letters from and to the kids</a:t>
            </a:r>
          </a:p>
          <a:p>
            <a:pPr>
              <a:lnSpc>
                <a:spcPct val="70000"/>
              </a:lnSpc>
            </a:pPr>
            <a:r>
              <a:rPr lang="en-US" altLang="en-US" sz="2400"/>
              <a:t>network-layer protocol = postal service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altLang="en-US" sz="2400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3B3E75A7-6A03-C341-8702-3B22A4DC0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963" y="1947863"/>
            <a:ext cx="4016375" cy="383698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216548BD-3491-1C45-B126-75E64DE50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2700" y="1724025"/>
            <a:ext cx="2311400" cy="436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45000"/>
              </a:spcBef>
              <a:buSzPct val="65000"/>
              <a:buFont typeface="Wingdings" pitchFamily="2" charset="2"/>
              <a:buNone/>
            </a:pPr>
            <a:r>
              <a:rPr lang="en-US" altLang="en-US" sz="2800" i="1">
                <a:solidFill>
                  <a:srgbClr val="000099"/>
                </a:solidFill>
              </a:rPr>
              <a:t>human analogy:</a:t>
            </a:r>
            <a:endParaRPr lang="en-US" altLang="en-US" sz="2800" i="1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5">
            <a:extLst>
              <a:ext uri="{FF2B5EF4-FFF2-40B4-BE49-F238E27FC236}">
                <a16:creationId xmlns:a16="http://schemas.microsoft.com/office/drawing/2014/main" id="{F7CDD83C-9088-2845-8EAA-0ADCD041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61442" name="Slide Number Placeholder 6">
            <a:extLst>
              <a:ext uri="{FF2B5EF4-FFF2-40B4-BE49-F238E27FC236}">
                <a16:creationId xmlns:a16="http://schemas.microsoft.com/office/drawing/2014/main" id="{983D16ED-5C5C-DD4F-BBE5-6CF66AB6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BA73051-2E13-764E-84A4-4FCB455657E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D6CA1BD0-4FE7-CE44-BF2D-6BDC6E05A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252413"/>
            <a:ext cx="8243888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Overview  </a:t>
            </a:r>
            <a:r>
              <a:rPr lang="en-US" sz="2400">
                <a:ea typeface="ＭＳ Ｐゴシック" charset="0"/>
                <a:cs typeface="+mj-cs"/>
              </a:rPr>
              <a:t>RFCs: 793,1122,1323, 2018, 2581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C26E22E0-23BA-2A4E-9468-4C89140B69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10125" y="1552575"/>
            <a:ext cx="3895725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MSS: maximum segment size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connection-oriented:</a:t>
            </a:r>
            <a:r>
              <a:rPr lang="en-US">
                <a:ea typeface="ＭＳ Ｐゴシック" charset="0"/>
                <a:cs typeface="+mn-cs"/>
              </a:rPr>
              <a:t>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handshaking (exchange of control msgs) inits sender, receiver state before data exchange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sender will not overwhelm receiver</a:t>
            </a:r>
          </a:p>
        </p:txBody>
      </p:sp>
      <p:sp>
        <p:nvSpPr>
          <p:cNvPr id="61445" name="Rectangle 4">
            <a:extLst>
              <a:ext uri="{FF2B5EF4-FFF2-40B4-BE49-F238E27FC236}">
                <a16:creationId xmlns:a16="http://schemas.microsoft.com/office/drawing/2014/main" id="{B6DDB163-F67A-9B43-98AC-1BE3C59DD35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</a:rPr>
              <a:t>point-to-point:</a:t>
            </a:r>
          </a:p>
          <a:p>
            <a:pPr lvl="1"/>
            <a:r>
              <a:rPr lang="en-US" altLang="en-US"/>
              <a:t>one sender, one receiver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</a:p>
          <a:p>
            <a:r>
              <a:rPr lang="en-US" altLang="en-US">
                <a:solidFill>
                  <a:srgbClr val="CC0000"/>
                </a:solidFill>
              </a:rPr>
              <a:t>reliable, in-order </a:t>
            </a:r>
            <a:r>
              <a:rPr lang="en-US" altLang="en-US" i="1">
                <a:solidFill>
                  <a:srgbClr val="CC0000"/>
                </a:solidFill>
              </a:rPr>
              <a:t>byte stream:</a:t>
            </a:r>
          </a:p>
          <a:p>
            <a:pPr lvl="1"/>
            <a:r>
              <a:rPr lang="en-US" altLang="en-US"/>
              <a:t>no </a:t>
            </a:r>
            <a:r>
              <a:rPr lang="ja-JP" altLang="en-US"/>
              <a:t>“</a:t>
            </a:r>
            <a:r>
              <a:rPr lang="en-US" altLang="ja-JP"/>
              <a:t>message boundaries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>
                <a:solidFill>
                  <a:srgbClr val="CC0000"/>
                </a:solidFill>
              </a:rPr>
              <a:t>pipelined:</a:t>
            </a:r>
          </a:p>
          <a:p>
            <a:pPr lvl="1"/>
            <a:r>
              <a:rPr lang="en-US" altLang="en-US"/>
              <a:t>TCP congestion and flow control set window size</a:t>
            </a:r>
            <a:endParaRPr lang="en-US" altLang="en-US" i="1"/>
          </a:p>
          <a:p>
            <a:endParaRPr lang="en-US" altLang="en-US"/>
          </a:p>
        </p:txBody>
      </p:sp>
      <p:pic>
        <p:nvPicPr>
          <p:cNvPr id="61446" name="Picture 6" descr="underline_base">
            <a:extLst>
              <a:ext uri="{FF2B5EF4-FFF2-40B4-BE49-F238E27FC236}">
                <a16:creationId xmlns:a16="http://schemas.microsoft.com/office/drawing/2014/main" id="{B52F12DA-4F69-3C48-A57A-639E9235E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551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DAB83ECD-2AB8-6D46-AB63-20593078B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1963" y="47625"/>
            <a:ext cx="8266112" cy="485775"/>
          </a:xfrm>
        </p:spPr>
        <p:txBody>
          <a:bodyPr/>
          <a:lstStyle/>
          <a:p>
            <a:r>
              <a:rPr lang="en-US" altLang="en-US" sz="4000"/>
              <a:t>Segments? Packets? Frames?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684C9E-08D5-9549-831A-5751EB0F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2467" name="Slide Number Placeholder 2">
            <a:extLst>
              <a:ext uri="{FF2B5EF4-FFF2-40B4-BE49-F238E27FC236}">
                <a16:creationId xmlns:a16="http://schemas.microsoft.com/office/drawing/2014/main" id="{BA45E5F1-EDC8-194E-8111-585333018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1-</a:t>
            </a:r>
            <a:fld id="{DE585C7C-E989-6C4D-95C6-91DF563AE36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62468" name="Object 2">
            <a:extLst>
              <a:ext uri="{FF2B5EF4-FFF2-40B4-BE49-F238E27FC236}">
                <a16:creationId xmlns:a16="http://schemas.microsoft.com/office/drawing/2014/main" id="{3B327355-BA95-4D47-8A97-739033816A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" y="4240213"/>
          <a:ext cx="856615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2" name="VISIO" r:id="rId4" imgW="12319000" imgH="1428750" progId="Visio.Drawing.4">
                  <p:embed/>
                </p:oleObj>
              </mc:Choice>
              <mc:Fallback>
                <p:oleObj name="VISIO" r:id="rId4" imgW="12319000" imgH="1428750" progId="Visio.Drawing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4240213"/>
                        <a:ext cx="856615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69" name="Picture 193" descr="underline_base">
            <a:extLst>
              <a:ext uri="{FF2B5EF4-FFF2-40B4-BE49-F238E27FC236}">
                <a16:creationId xmlns:a16="http://schemas.microsoft.com/office/drawing/2014/main" id="{E49335D4-F2C2-C743-BB6B-BFDB5BBB17BD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6263" y="531813"/>
            <a:ext cx="5557837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0" name="Group 26">
            <a:extLst>
              <a:ext uri="{FF2B5EF4-FFF2-40B4-BE49-F238E27FC236}">
                <a16:creationId xmlns:a16="http://schemas.microsoft.com/office/drawing/2014/main" id="{32B8CA41-E938-B84E-8414-573F25749028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947738"/>
            <a:ext cx="8451850" cy="5608637"/>
            <a:chOff x="304520" y="947506"/>
            <a:chExt cx="8452022" cy="5609290"/>
          </a:xfrm>
        </p:grpSpPr>
        <p:grpSp>
          <p:nvGrpSpPr>
            <p:cNvPr id="62471" name="Group 24">
              <a:extLst>
                <a:ext uri="{FF2B5EF4-FFF2-40B4-BE49-F238E27FC236}">
                  <a16:creationId xmlns:a16="http://schemas.microsoft.com/office/drawing/2014/main" id="{E1D98815-8EAE-1B4C-9901-9F46B8BD6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520" y="947506"/>
              <a:ext cx="8452022" cy="4477443"/>
              <a:chOff x="333632" y="1799789"/>
              <a:chExt cx="8452022" cy="4477443"/>
            </a:xfrm>
          </p:grpSpPr>
          <p:sp>
            <p:nvSpPr>
              <p:cNvPr id="62480" name="Left Brace 8">
                <a:extLst>
                  <a:ext uri="{FF2B5EF4-FFF2-40B4-BE49-F238E27FC236}">
                    <a16:creationId xmlns:a16="http://schemas.microsoft.com/office/drawing/2014/main" id="{C621E109-2F14-C740-BE6B-A0A2DAD5ED4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943732" y="2317922"/>
                <a:ext cx="457200" cy="4038600"/>
              </a:xfrm>
              <a:prstGeom prst="leftBrace">
                <a:avLst>
                  <a:gd name="adj1" fmla="val 8343"/>
                  <a:gd name="adj2" fmla="val 49083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81" name="Left Brace 9">
                <a:extLst>
                  <a:ext uri="{FF2B5EF4-FFF2-40B4-BE49-F238E27FC236}">
                    <a16:creationId xmlns:a16="http://schemas.microsoft.com/office/drawing/2014/main" id="{9BAAE1BA-D42B-B545-BD68-F7446E3EDCD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300609" y="699417"/>
                <a:ext cx="457200" cy="5334000"/>
              </a:xfrm>
              <a:prstGeom prst="leftBrace">
                <a:avLst>
                  <a:gd name="adj1" fmla="val 8318"/>
                  <a:gd name="adj2" fmla="val 49083"/>
                </a:avLst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82" name="Left Brace 10">
                <a:extLst>
                  <a:ext uri="{FF2B5EF4-FFF2-40B4-BE49-F238E27FC236}">
                    <a16:creationId xmlns:a16="http://schemas.microsoft.com/office/drawing/2014/main" id="{11A64449-E8E6-E440-AD86-FF99993D00C6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272006" y="-1567654"/>
                <a:ext cx="514405" cy="7924800"/>
              </a:xfrm>
              <a:prstGeom prst="leftBrace">
                <a:avLst>
                  <a:gd name="adj1" fmla="val 8345"/>
                  <a:gd name="adj2" fmla="val 48903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ED5A404-559C-694C-90C6-3E8ADD4AB2FF}"/>
                  </a:ext>
                </a:extLst>
              </p:cNvPr>
              <p:cNvSpPr txBox="1"/>
              <p:nvPr/>
            </p:nvSpPr>
            <p:spPr>
              <a:xfrm>
                <a:off x="3397569" y="3789157"/>
                <a:ext cx="3548135" cy="3381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transport layer </a:t>
                </a:r>
                <a:r>
                  <a:rPr lang="en-US" u="sng" dirty="0">
                    <a:latin typeface="+mn-lt"/>
                  </a:rPr>
                  <a:t>segment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with header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t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423A4EA-2D96-4242-B348-905190A4CB71}"/>
                  </a:ext>
                </a:extLst>
              </p:cNvPr>
              <p:cNvSpPr txBox="1"/>
              <p:nvPr/>
            </p:nvSpPr>
            <p:spPr>
              <a:xfrm>
                <a:off x="2775257" y="2815907"/>
                <a:ext cx="3568773" cy="3397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network layer </a:t>
                </a:r>
                <a:r>
                  <a:rPr lang="en-US" u="sng" dirty="0">
                    <a:latin typeface="+mn-lt"/>
                  </a:rPr>
                  <a:t>datagram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with header </a:t>
                </a:r>
                <a:r>
                  <a:rPr lang="en-US" dirty="0" err="1"/>
                  <a:t>H</a:t>
                </a:r>
                <a:r>
                  <a:rPr lang="en-US" baseline="-25000" dirty="0" err="1"/>
                  <a:t>n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5E8D6A5-BE50-5046-9D0B-9A35893CDF80}"/>
                  </a:ext>
                </a:extLst>
              </p:cNvPr>
              <p:cNvSpPr txBox="1"/>
              <p:nvPr/>
            </p:nvSpPr>
            <p:spPr>
              <a:xfrm>
                <a:off x="3397569" y="1799789"/>
                <a:ext cx="3429070" cy="33817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>
                    <a:latin typeface="+mn-lt"/>
                  </a:rPr>
                  <a:t>link layer </a:t>
                </a:r>
                <a:r>
                  <a:rPr lang="en-US" u="sng" dirty="0">
                    <a:latin typeface="+mn-lt"/>
                  </a:rPr>
                  <a:t>frame</a:t>
                </a:r>
                <a:r>
                  <a:rPr lang="en-US" dirty="0">
                    <a:latin typeface="+mn-lt"/>
                  </a:rPr>
                  <a:t> with header and trailer</a:t>
                </a:r>
                <a:endParaRPr lang="en-US" baseline="-25000" dirty="0">
                  <a:latin typeface="+mn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A9FACFE-4798-2D42-90D3-CC12F765FFD6}"/>
                  </a:ext>
                </a:extLst>
              </p:cNvPr>
              <p:cNvSpPr txBox="1"/>
              <p:nvPr/>
            </p:nvSpPr>
            <p:spPr>
              <a:xfrm>
                <a:off x="457460" y="5300633"/>
                <a:ext cx="1211288" cy="4000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 err="1">
                    <a:latin typeface="+mn-lt"/>
                  </a:rPr>
                  <a:t>link</a:t>
                </a:r>
                <a:r>
                  <a:rPr lang="en-US" baseline="-25000" dirty="0" err="1">
                    <a:latin typeface="+mn-lt"/>
                  </a:rPr>
                  <a:t>h</a:t>
                </a:r>
                <a:endParaRPr lang="en-US" baseline="-25000" dirty="0">
                  <a:latin typeface="+mn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7636F44-69B9-0E44-B911-0F02B6E3BB2A}"/>
                  </a:ext>
                </a:extLst>
              </p:cNvPr>
              <p:cNvSpPr txBox="1"/>
              <p:nvPr/>
            </p:nvSpPr>
            <p:spPr>
              <a:xfrm>
                <a:off x="1816387" y="5267292"/>
                <a:ext cx="1154136" cy="4000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 err="1">
                    <a:latin typeface="+mn-lt"/>
                  </a:rPr>
                  <a:t>network</a:t>
                </a:r>
                <a:r>
                  <a:rPr lang="en-US" baseline="-25000" dirty="0" err="1">
                    <a:latin typeface="+mn-lt"/>
                  </a:rPr>
                  <a:t>h</a:t>
                </a:r>
                <a:endParaRPr lang="en-US" baseline="-25000" dirty="0">
                  <a:latin typeface="+mn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5A8EA2B-A6A5-9C42-89A5-1C4755533181}"/>
                  </a:ext>
                </a:extLst>
              </p:cNvPr>
              <p:cNvSpPr txBox="1"/>
              <p:nvPr/>
            </p:nvSpPr>
            <p:spPr>
              <a:xfrm>
                <a:off x="3118164" y="5279994"/>
                <a:ext cx="1297014" cy="4000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 err="1">
                    <a:latin typeface="+mn-lt"/>
                  </a:rPr>
                  <a:t>transport</a:t>
                </a:r>
                <a:r>
                  <a:rPr lang="en-US" baseline="-25000" dirty="0" err="1">
                    <a:latin typeface="+mn-lt"/>
                  </a:rPr>
                  <a:t>h</a:t>
                </a:r>
                <a:endParaRPr lang="en-US" baseline="-25000" dirty="0">
                  <a:latin typeface="+mn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0CB4EA-8601-6043-8D10-815F521304FF}"/>
                  </a:ext>
                </a:extLst>
              </p:cNvPr>
              <p:cNvSpPr txBox="1"/>
              <p:nvPr/>
            </p:nvSpPr>
            <p:spPr>
              <a:xfrm>
                <a:off x="7282261" y="5279994"/>
                <a:ext cx="1297013" cy="4000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dirty="0" err="1">
                    <a:latin typeface="+mn-lt"/>
                  </a:rPr>
                  <a:t>link</a:t>
                </a:r>
                <a:r>
                  <a:rPr lang="en-US" sz="2000" baseline="-25000" dirty="0" err="1">
                    <a:latin typeface="+mn-lt"/>
                  </a:rPr>
                  <a:t>t</a:t>
                </a:r>
                <a:endParaRPr lang="en-US" baseline="-25000" dirty="0">
                  <a:latin typeface="+mn-lt"/>
                </a:endParaRPr>
              </a:p>
            </p:txBody>
          </p:sp>
          <p:sp>
            <p:nvSpPr>
              <p:cNvPr id="62490" name="Rectangle 23">
                <a:extLst>
                  <a:ext uri="{FF2B5EF4-FFF2-40B4-BE49-F238E27FC236}">
                    <a16:creationId xmlns:a16="http://schemas.microsoft.com/office/drawing/2014/main" id="{CAE8F95F-AD4F-EA43-8E4C-4924FC62C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632" y="5918886"/>
                <a:ext cx="8452022" cy="3583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2472" name="Left Brace 18">
              <a:extLst>
                <a:ext uri="{FF2B5EF4-FFF2-40B4-BE49-F238E27FC236}">
                  <a16:creationId xmlns:a16="http://schemas.microsoft.com/office/drawing/2014/main" id="{E94B56D7-0DD7-3943-B0B1-5B142D3D6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658567" y="2786761"/>
              <a:ext cx="312890" cy="2811336"/>
            </a:xfrm>
            <a:prstGeom prst="leftBrace">
              <a:avLst>
                <a:gd name="adj1" fmla="val 8320"/>
                <a:gd name="adj2" fmla="val 49083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E1D5CF-B7C7-034F-9171-920C4185E321}"/>
                </a:ext>
              </a:extLst>
            </p:cNvPr>
            <p:cNvSpPr txBox="1"/>
            <p:nvPr/>
          </p:nvSpPr>
          <p:spPr>
            <a:xfrm>
              <a:off x="5378273" y="3760884"/>
              <a:ext cx="871556" cy="3381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n-lt"/>
                </a:rPr>
                <a:t>message</a:t>
              </a:r>
            </a:p>
          </p:txBody>
        </p:sp>
        <p:grpSp>
          <p:nvGrpSpPr>
            <p:cNvPr id="62474" name="Group 16">
              <a:extLst>
                <a:ext uri="{FF2B5EF4-FFF2-40B4-BE49-F238E27FC236}">
                  <a16:creationId xmlns:a16="http://schemas.microsoft.com/office/drawing/2014/main" id="{7E9EBEF5-E99E-F94F-B974-B571A047C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7362" y="4907222"/>
              <a:ext cx="5585469" cy="964306"/>
              <a:chOff x="1702028" y="5800094"/>
              <a:chExt cx="5585469" cy="964306"/>
            </a:xfrm>
          </p:grpSpPr>
          <p:sp>
            <p:nvSpPr>
              <p:cNvPr id="62476" name="Left Brace 4">
                <a:extLst>
                  <a:ext uri="{FF2B5EF4-FFF2-40B4-BE49-F238E27FC236}">
                    <a16:creationId xmlns:a16="http://schemas.microsoft.com/office/drawing/2014/main" id="{2936FE61-1FE5-1A4C-BA98-2F8EF4DDA0BB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288170" y="3765072"/>
                <a:ext cx="413186" cy="5585469"/>
              </a:xfrm>
              <a:prstGeom prst="leftBrace">
                <a:avLst>
                  <a:gd name="adj1" fmla="val 8324"/>
                  <a:gd name="adj2" fmla="val 50597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2477" name="Left Brace 22">
                <a:extLst>
                  <a:ext uri="{FF2B5EF4-FFF2-40B4-BE49-F238E27FC236}">
                    <a16:creationId xmlns:a16="http://schemas.microsoft.com/office/drawing/2014/main" id="{791F53AC-7204-D249-AE10-BDE2B6A41FB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5665129" y="4617498"/>
                <a:ext cx="289098" cy="2811337"/>
              </a:xfrm>
              <a:prstGeom prst="leftBrace">
                <a:avLst>
                  <a:gd name="adj1" fmla="val 8329"/>
                  <a:gd name="adj2" fmla="val 49083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78" name="TextBox 5">
                <a:extLst>
                  <a:ext uri="{FF2B5EF4-FFF2-40B4-BE49-F238E27FC236}">
                    <a16:creationId xmlns:a16="http://schemas.microsoft.com/office/drawing/2014/main" id="{E888BC28-5AF6-FE4B-93F4-55B4D2F0E0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726" y="5800094"/>
                <a:ext cx="56868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MSS</a:t>
                </a:r>
              </a:p>
            </p:txBody>
          </p:sp>
          <p:sp>
            <p:nvSpPr>
              <p:cNvPr id="62479" name="TextBox 6">
                <a:extLst>
                  <a:ext uri="{FF2B5EF4-FFF2-40B4-BE49-F238E27FC236}">
                    <a16:creationId xmlns:a16="http://schemas.microsoft.com/office/drawing/2014/main" id="{65AB47DF-35EA-D94D-B051-F4A247866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6077" y="6296781"/>
                <a:ext cx="5982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MTU</a:t>
                </a:r>
              </a:p>
            </p:txBody>
          </p:sp>
        </p:grpSp>
        <p:sp>
          <p:nvSpPr>
            <p:cNvPr id="62475" name="TextBox 7">
              <a:extLst>
                <a:ext uri="{FF2B5EF4-FFF2-40B4-BE49-F238E27FC236}">
                  <a16:creationId xmlns:a16="http://schemas.microsoft.com/office/drawing/2014/main" id="{AA8FFE42-C8D2-ED48-BD2B-77638C1A21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019" y="5972021"/>
              <a:ext cx="47714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u="sng">
                  <a:latin typeface="Tahoma" panose="020B0604030504040204" pitchFamily="34" charset="0"/>
                </a:rPr>
                <a:t>MSS</a:t>
              </a:r>
              <a:r>
                <a:rPr lang="en-US" altLang="en-US" sz="1600">
                  <a:latin typeface="Tahoma" panose="020B0604030504040204" pitchFamily="34" charset="0"/>
                </a:rPr>
                <a:t>=Max. Segment Size – Data field of Transport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u="sng">
                  <a:latin typeface="Tahoma" panose="020B0604030504040204" pitchFamily="34" charset="0"/>
                </a:rPr>
                <a:t>MT</a:t>
              </a:r>
              <a:r>
                <a:rPr lang="en-US" altLang="en-US" sz="1600">
                  <a:latin typeface="Tahoma" panose="020B0604030504040204" pitchFamily="34" charset="0"/>
                </a:rPr>
                <a:t>U=Max. Trans. Unit – Data field/Payload of Link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3">
            <a:extLst>
              <a:ext uri="{FF2B5EF4-FFF2-40B4-BE49-F238E27FC236}">
                <a16:creationId xmlns:a16="http://schemas.microsoft.com/office/drawing/2014/main" id="{1B5C995D-66C7-2F43-8C32-CEEB4581A3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64514" name="Slide Number Placeholder 4">
            <a:extLst>
              <a:ext uri="{FF2B5EF4-FFF2-40B4-BE49-F238E27FC236}">
                <a16:creationId xmlns:a16="http://schemas.microsoft.com/office/drawing/2014/main" id="{86C5DB51-75B4-6A48-A41B-3033FB0954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2CFA1362-539D-0A40-8774-06F50C4BB557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64515" name="Picture 57" descr="underline_base">
            <a:extLst>
              <a:ext uri="{FF2B5EF4-FFF2-40B4-BE49-F238E27FC236}">
                <a16:creationId xmlns:a16="http://schemas.microsoft.com/office/drawing/2014/main" id="{C99C9232-EB91-4A4E-812E-1C99B47322A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889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2">
            <a:extLst>
              <a:ext uri="{FF2B5EF4-FFF2-40B4-BE49-F238E27FC236}">
                <a16:creationId xmlns:a16="http://schemas.microsoft.com/office/drawing/2014/main" id="{1B65885B-F9D4-EA44-850A-3ED26313F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88" y="87313"/>
            <a:ext cx="7772400" cy="42703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 segment structure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64517" name="Rectangle 4">
            <a:extLst>
              <a:ext uri="{FF2B5EF4-FFF2-40B4-BE49-F238E27FC236}">
                <a16:creationId xmlns:a16="http://schemas.microsoft.com/office/drawing/2014/main" id="{C6AE9E3F-564F-3F45-97BD-94EE794D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188" y="1512888"/>
            <a:ext cx="3951287" cy="4824412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64518" name="Rectangle 5">
            <a:extLst>
              <a:ext uri="{FF2B5EF4-FFF2-40B4-BE49-F238E27FC236}">
                <a16:creationId xmlns:a16="http://schemas.microsoft.com/office/drawing/2014/main" id="{B0065A55-56E9-FD48-86FE-B72646906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463" y="1628775"/>
            <a:ext cx="3951287" cy="4805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19" name="Text Box 6">
            <a:extLst>
              <a:ext uri="{FF2B5EF4-FFF2-40B4-BE49-F238E27FC236}">
                <a16:creationId xmlns:a16="http://schemas.microsoft.com/office/drawing/2014/main" id="{E35CE5E2-1534-1944-8B36-91727B507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1587500"/>
            <a:ext cx="1663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source port #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20" name="Text Box 7">
            <a:extLst>
              <a:ext uri="{FF2B5EF4-FFF2-40B4-BE49-F238E27FC236}">
                <a16:creationId xmlns:a16="http://schemas.microsoft.com/office/drawing/2014/main" id="{15A41868-93A1-564A-BD53-72180F0A9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1592263"/>
            <a:ext cx="1381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dest port #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4521" name="Line 8">
            <a:extLst>
              <a:ext uri="{FF2B5EF4-FFF2-40B4-BE49-F238E27FC236}">
                <a16:creationId xmlns:a16="http://schemas.microsoft.com/office/drawing/2014/main" id="{8CC9A7D3-DE41-D544-B6AC-151D042418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4638" y="2003425"/>
            <a:ext cx="394652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9">
            <a:extLst>
              <a:ext uri="{FF2B5EF4-FFF2-40B4-BE49-F238E27FC236}">
                <a16:creationId xmlns:a16="http://schemas.microsoft.com/office/drawing/2014/main" id="{4A100AB9-6FFF-3B48-A90A-73E76E28A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2382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0">
            <a:extLst>
              <a:ext uri="{FF2B5EF4-FFF2-40B4-BE49-F238E27FC236}">
                <a16:creationId xmlns:a16="http://schemas.microsoft.com/office/drawing/2014/main" id="{EECF32F0-7BDE-C64E-AFA7-845CD3A285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54563" y="1628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4" name="Text Box 11">
            <a:extLst>
              <a:ext uri="{FF2B5EF4-FFF2-40B4-BE49-F238E27FC236}">
                <a16:creationId xmlns:a16="http://schemas.microsoft.com/office/drawing/2014/main" id="{6C0776D2-2306-9544-A0C2-1A75EBC7F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1098550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32 bits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25" name="Line 12">
            <a:extLst>
              <a:ext uri="{FF2B5EF4-FFF2-40B4-BE49-F238E27FC236}">
                <a16:creationId xmlns:a16="http://schemas.microsoft.com/office/drawing/2014/main" id="{2E4C3B45-0D2A-B741-B43D-C3B456BFA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7488" y="1344613"/>
            <a:ext cx="1427162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3">
            <a:extLst>
              <a:ext uri="{FF2B5EF4-FFF2-40B4-BE49-F238E27FC236}">
                <a16:creationId xmlns:a16="http://schemas.microsoft.com/office/drawing/2014/main" id="{ABF116D4-7C32-2A4E-A011-4786FD2DD04E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2789238" y="1355725"/>
            <a:ext cx="134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Text Box 14">
            <a:extLst>
              <a:ext uri="{FF2B5EF4-FFF2-40B4-BE49-F238E27FC236}">
                <a16:creationId xmlns:a16="http://schemas.microsoft.com/office/drawing/2014/main" id="{6E0EFAB3-F061-E248-B1A4-ED0BA6785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4567238"/>
            <a:ext cx="2005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data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(variable length)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28" name="Text Box 15">
            <a:extLst>
              <a:ext uri="{FF2B5EF4-FFF2-40B4-BE49-F238E27FC236}">
                <a16:creationId xmlns:a16="http://schemas.microsoft.com/office/drawing/2014/main" id="{EA5C5E97-FEF7-B942-9DB4-11E2301C6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1982788"/>
            <a:ext cx="2486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sequence number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29" name="Line 16">
            <a:extLst>
              <a:ext uri="{FF2B5EF4-FFF2-40B4-BE49-F238E27FC236}">
                <a16:creationId xmlns:a16="http://schemas.microsoft.com/office/drawing/2014/main" id="{6A35A821-5760-EC46-8543-6DF918601F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7813" y="2763838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0" name="Text Box 17">
            <a:extLst>
              <a:ext uri="{FF2B5EF4-FFF2-40B4-BE49-F238E27FC236}">
                <a16:creationId xmlns:a16="http://schemas.microsoft.com/office/drawing/2014/main" id="{C22B2A77-C7DE-3A4F-8497-D59215ADC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2382838"/>
            <a:ext cx="3409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acknowledgement number</a:t>
            </a:r>
          </a:p>
        </p:txBody>
      </p:sp>
      <p:sp>
        <p:nvSpPr>
          <p:cNvPr id="64531" name="Line 18">
            <a:extLst>
              <a:ext uri="{FF2B5EF4-FFF2-40B4-BE49-F238E27FC236}">
                <a16:creationId xmlns:a16="http://schemas.microsoft.com/office/drawing/2014/main" id="{442B463B-EF5C-704A-B0F8-8D68836591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3050" y="3159125"/>
            <a:ext cx="39512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2" name="Line 19">
            <a:extLst>
              <a:ext uri="{FF2B5EF4-FFF2-40B4-BE49-F238E27FC236}">
                <a16:creationId xmlns:a16="http://schemas.microsoft.com/office/drawing/2014/main" id="{14A21EC1-4C23-0246-8CE3-125558FE7A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3549650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3" name="Line 20">
            <a:extLst>
              <a:ext uri="{FF2B5EF4-FFF2-40B4-BE49-F238E27FC236}">
                <a16:creationId xmlns:a16="http://schemas.microsoft.com/office/drawing/2014/main" id="{27EF8BAB-43B5-3D48-B785-5A8C7D80B9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8288" y="4111625"/>
            <a:ext cx="395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4" name="Line 21">
            <a:extLst>
              <a:ext uri="{FF2B5EF4-FFF2-40B4-BE49-F238E27FC236}">
                <a16:creationId xmlns:a16="http://schemas.microsoft.com/office/drawing/2014/main" id="{CCA96A70-6AE2-B849-B0AD-91F4B0D15F0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8850" y="2767013"/>
            <a:ext cx="4763" cy="777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35" name="Text Box 22">
            <a:extLst>
              <a:ext uri="{FF2B5EF4-FFF2-40B4-BE49-F238E27FC236}">
                <a16:creationId xmlns:a16="http://schemas.microsoft.com/office/drawing/2014/main" id="{1C6EDED3-2B41-7540-8898-4C9414C15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2770188"/>
            <a:ext cx="174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receive window</a:t>
            </a:r>
          </a:p>
        </p:txBody>
      </p:sp>
      <p:sp>
        <p:nvSpPr>
          <p:cNvPr id="64536" name="Text Box 23">
            <a:extLst>
              <a:ext uri="{FF2B5EF4-FFF2-40B4-BE49-F238E27FC236}">
                <a16:creationId xmlns:a16="http://schemas.microsoft.com/office/drawing/2014/main" id="{19690AB3-801E-AC41-8DB0-D335EA666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3165475"/>
            <a:ext cx="182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u="sng">
                <a:latin typeface="Arial" panose="020B0604020202020204" pitchFamily="34" charset="0"/>
              </a:rPr>
              <a:t>U</a:t>
            </a:r>
            <a:r>
              <a:rPr lang="en-US" altLang="en-US" sz="1800">
                <a:latin typeface="Arial" panose="020B0604020202020204" pitchFamily="34" charset="0"/>
              </a:rPr>
              <a:t>rg data pointer</a:t>
            </a:r>
          </a:p>
        </p:txBody>
      </p:sp>
      <p:sp>
        <p:nvSpPr>
          <p:cNvPr id="64537" name="Text Box 24">
            <a:extLst>
              <a:ext uri="{FF2B5EF4-FFF2-40B4-BE49-F238E27FC236}">
                <a16:creationId xmlns:a16="http://schemas.microsoft.com/office/drawing/2014/main" id="{CAEFF02A-CD25-C048-BB91-99614B7F3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146425"/>
            <a:ext cx="1212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checksum</a:t>
            </a:r>
          </a:p>
        </p:txBody>
      </p:sp>
      <p:sp>
        <p:nvSpPr>
          <p:cNvPr id="64538" name="Text Box 25">
            <a:extLst>
              <a:ext uri="{FF2B5EF4-FFF2-40B4-BE49-F238E27FC236}">
                <a16:creationId xmlns:a16="http://schemas.microsoft.com/office/drawing/2014/main" id="{2F36F0DF-DE14-DD4D-A6BB-DB5D56C9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313" y="279876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F</a:t>
            </a:r>
            <a:endParaRPr lang="en-US" altLang="en-US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4539" name="Line 26">
            <a:extLst>
              <a:ext uri="{FF2B5EF4-FFF2-40B4-BE49-F238E27FC236}">
                <a16:creationId xmlns:a16="http://schemas.microsoft.com/office/drawing/2014/main" id="{3A2F5EC0-D762-844F-AB59-BB35415736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11688" y="2757488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0" name="Line 27">
            <a:extLst>
              <a:ext uri="{FF2B5EF4-FFF2-40B4-BE49-F238E27FC236}">
                <a16:creationId xmlns:a16="http://schemas.microsoft.com/office/drawing/2014/main" id="{32B0D057-C55F-4C45-A841-BA8327971B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9763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1" name="Line 28">
            <a:extLst>
              <a:ext uri="{FF2B5EF4-FFF2-40B4-BE49-F238E27FC236}">
                <a16:creationId xmlns:a16="http://schemas.microsoft.com/office/drawing/2014/main" id="{57BF3C46-523C-F241-8895-8C9F79C22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3075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2" name="Line 29">
            <a:extLst>
              <a:ext uri="{FF2B5EF4-FFF2-40B4-BE49-F238E27FC236}">
                <a16:creationId xmlns:a16="http://schemas.microsoft.com/office/drawing/2014/main" id="{E3C299D1-6D3A-3E4E-A7C4-AB53026CC2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1150" y="2767013"/>
            <a:ext cx="0" cy="392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3" name="Line 30">
            <a:extLst>
              <a:ext uri="{FF2B5EF4-FFF2-40B4-BE49-F238E27FC236}">
                <a16:creationId xmlns:a16="http://schemas.microsoft.com/office/drawing/2014/main" id="{3F29E990-69DD-AE42-930A-6E702599D4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3988" y="2762250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4" name="Line 31">
            <a:extLst>
              <a:ext uri="{FF2B5EF4-FFF2-40B4-BE49-F238E27FC236}">
                <a16:creationId xmlns:a16="http://schemas.microsoft.com/office/drawing/2014/main" id="{76E62771-DB40-734E-A15A-08FC78351A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92538" y="27717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45" name="Text Box 32">
            <a:extLst>
              <a:ext uri="{FF2B5EF4-FFF2-40B4-BE49-F238E27FC236}">
                <a16:creationId xmlns:a16="http://schemas.microsoft.com/office/drawing/2014/main" id="{C0773C2A-54E2-6343-94F0-FF88AA41F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625" y="2794000"/>
            <a:ext cx="3190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S</a:t>
            </a:r>
            <a:endParaRPr lang="en-US" altLang="en-US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4546" name="Text Box 33">
            <a:extLst>
              <a:ext uri="{FF2B5EF4-FFF2-40B4-BE49-F238E27FC236}">
                <a16:creationId xmlns:a16="http://schemas.microsoft.com/office/drawing/2014/main" id="{E6EA18DD-C016-7D4C-9150-13F6F0DB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794000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B050"/>
                </a:solidFill>
                <a:latin typeface="Arial" panose="020B0604020202020204" pitchFamily="34" charset="0"/>
              </a:rPr>
              <a:t>R</a:t>
            </a:r>
            <a:endParaRPr lang="en-US" altLang="en-US" sz="240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64547" name="Text Box 34">
            <a:extLst>
              <a:ext uri="{FF2B5EF4-FFF2-40B4-BE49-F238E27FC236}">
                <a16:creationId xmlns:a16="http://schemas.microsoft.com/office/drawing/2014/main" id="{D47D1E53-094C-BA49-B1BE-01C823F6E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48" name="Text Box 35">
            <a:extLst>
              <a:ext uri="{FF2B5EF4-FFF2-40B4-BE49-F238E27FC236}">
                <a16:creationId xmlns:a16="http://schemas.microsoft.com/office/drawing/2014/main" id="{94848B8E-C48C-3143-AE03-E04EC81F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2789238"/>
            <a:ext cx="3190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49" name="Text Box 36">
            <a:extLst>
              <a:ext uri="{FF2B5EF4-FFF2-40B4-BE49-F238E27FC236}">
                <a16:creationId xmlns:a16="http://schemas.microsoft.com/office/drawing/2014/main" id="{88805235-6D16-5A42-8BB8-3D2BB84C9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575" y="2789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U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50" name="Text Box 37">
            <a:extLst>
              <a:ext uri="{FF2B5EF4-FFF2-40B4-BE49-F238E27FC236}">
                <a16:creationId xmlns:a16="http://schemas.microsoft.com/office/drawing/2014/main" id="{F6157A3D-C51F-7042-BD20-53B9E0BE7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2776538"/>
            <a:ext cx="466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head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len</a:t>
            </a:r>
            <a:endParaRPr lang="en-US" altLang="en-US" sz="1100">
              <a:latin typeface="Arial" panose="020B0604020202020204" pitchFamily="34" charset="0"/>
            </a:endParaRPr>
          </a:p>
        </p:txBody>
      </p:sp>
      <p:sp>
        <p:nvSpPr>
          <p:cNvPr id="64551" name="Text Box 38">
            <a:extLst>
              <a:ext uri="{FF2B5EF4-FFF2-40B4-BE49-F238E27FC236}">
                <a16:creationId xmlns:a16="http://schemas.microsoft.com/office/drawing/2014/main" id="{181294E5-B432-F34D-A92E-3B87F7A6D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2803525"/>
            <a:ext cx="431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not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latin typeface="Arial" panose="020B0604020202020204" pitchFamily="34" charset="0"/>
              </a:rPr>
              <a:t>used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4552" name="Line 39">
            <a:extLst>
              <a:ext uri="{FF2B5EF4-FFF2-40B4-BE49-F238E27FC236}">
                <a16:creationId xmlns:a16="http://schemas.microsoft.com/office/drawing/2014/main" id="{D5D1976F-A0FF-8D4C-8DB9-BF17620800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71825" y="2784475"/>
            <a:ext cx="0" cy="392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3" name="Text Box 40">
            <a:extLst>
              <a:ext uri="{FF2B5EF4-FFF2-40B4-BE49-F238E27FC236}">
                <a16:creationId xmlns:a16="http://schemas.microsoft.com/office/drawing/2014/main" id="{865167BE-2ACB-1844-8111-9A1D60E4D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648075"/>
            <a:ext cx="4043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options (variable length – Max 40)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4554" name="Text Box 41">
            <a:extLst>
              <a:ext uri="{FF2B5EF4-FFF2-40B4-BE49-F238E27FC236}">
                <a16:creationId xmlns:a16="http://schemas.microsoft.com/office/drawing/2014/main" id="{DDAC4C6C-1FAD-3B41-A3B3-B30090EE7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427163"/>
            <a:ext cx="2236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U-URG: urgent data</a:t>
            </a:r>
          </a:p>
        </p:txBody>
      </p:sp>
      <p:sp>
        <p:nvSpPr>
          <p:cNvPr id="64555" name="Text Box 42">
            <a:extLst>
              <a:ext uri="{FF2B5EF4-FFF2-40B4-BE49-F238E27FC236}">
                <a16:creationId xmlns:a16="http://schemas.microsoft.com/office/drawing/2014/main" id="{4357C773-B1E7-4140-98FC-E90D9C85B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563" y="1846263"/>
            <a:ext cx="168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A-ACK: ACK #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field valid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4556" name="Text Box 43">
            <a:extLst>
              <a:ext uri="{FF2B5EF4-FFF2-40B4-BE49-F238E27FC236}">
                <a16:creationId xmlns:a16="http://schemas.microsoft.com/office/drawing/2014/main" id="{D66CF278-B2C3-B74F-8DB6-5ECF5DFD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794000"/>
            <a:ext cx="2030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P-PSH: push data</a:t>
            </a:r>
          </a:p>
        </p:txBody>
      </p:sp>
      <p:sp>
        <p:nvSpPr>
          <p:cNvPr id="64557" name="Text Box 44">
            <a:extLst>
              <a:ext uri="{FF2B5EF4-FFF2-40B4-BE49-F238E27FC236}">
                <a16:creationId xmlns:a16="http://schemas.microsoft.com/office/drawing/2014/main" id="{3C81E847-F6EB-2143-A273-410D7FD3E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813" y="3627438"/>
            <a:ext cx="2479676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B050"/>
                </a:solidFill>
                <a:latin typeface="Arial" panose="020B0604020202020204" pitchFamily="34" charset="0"/>
              </a:rPr>
              <a:t>R-RST, S-SYN, F-FIN</a:t>
            </a:r>
            <a:r>
              <a:rPr lang="en-US" altLang="en-US" sz="1800">
                <a:latin typeface="Arial" panose="020B0604020202020204" pitchFamily="34" charset="0"/>
              </a:rPr>
              <a:t>: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connection estab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(setup, teardown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commands)</a:t>
            </a:r>
          </a:p>
        </p:txBody>
      </p:sp>
      <p:sp>
        <p:nvSpPr>
          <p:cNvPr id="64558" name="Line 45">
            <a:extLst>
              <a:ext uri="{FF2B5EF4-FFF2-40B4-BE49-F238E27FC236}">
                <a16:creationId xmlns:a16="http://schemas.microsoft.com/office/drawing/2014/main" id="{7FF43260-9DBE-AA45-8808-7B26599F1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1800225"/>
            <a:ext cx="1495425" cy="1028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59" name="Line 46">
            <a:extLst>
              <a:ext uri="{FF2B5EF4-FFF2-40B4-BE49-F238E27FC236}">
                <a16:creationId xmlns:a16="http://schemas.microsoft.com/office/drawing/2014/main" id="{A1558D1D-2CFB-0E41-BE8D-0434D370F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7263" y="2182813"/>
            <a:ext cx="1800225" cy="854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0" name="Line 47">
            <a:extLst>
              <a:ext uri="{FF2B5EF4-FFF2-40B4-BE49-F238E27FC236}">
                <a16:creationId xmlns:a16="http://schemas.microsoft.com/office/drawing/2014/main" id="{738F7F7C-DDF0-7046-8125-AB811513E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24088" y="2982913"/>
            <a:ext cx="1946275" cy="1381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1" name="Freeform 48">
            <a:extLst>
              <a:ext uri="{FF2B5EF4-FFF2-40B4-BE49-F238E27FC236}">
                <a16:creationId xmlns:a16="http://schemas.microsoft.com/office/drawing/2014/main" id="{184E452F-17AC-2B47-8876-1A626FC231A6}"/>
              </a:ext>
            </a:extLst>
          </p:cNvPr>
          <p:cNvSpPr>
            <a:spLocks/>
          </p:cNvSpPr>
          <p:nvPr/>
        </p:nvSpPr>
        <p:spPr bwMode="auto">
          <a:xfrm>
            <a:off x="2390775" y="3105150"/>
            <a:ext cx="2314575" cy="704850"/>
          </a:xfrm>
          <a:custGeom>
            <a:avLst/>
            <a:gdLst>
              <a:gd name="T0" fmla="*/ 0 w 1458"/>
              <a:gd name="T1" fmla="*/ 2147483646 h 444"/>
              <a:gd name="T2" fmla="*/ 2147483646 w 1458"/>
              <a:gd name="T3" fmla="*/ 0 h 444"/>
              <a:gd name="T4" fmla="*/ 2147483646 w 1458"/>
              <a:gd name="T5" fmla="*/ 2147483646 h 4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58" h="444">
                <a:moveTo>
                  <a:pt x="0" y="444"/>
                </a:moveTo>
                <a:lnTo>
                  <a:pt x="1248" y="0"/>
                </a:lnTo>
                <a:lnTo>
                  <a:pt x="1458" y="6"/>
                </a:lnTo>
              </a:path>
            </a:pathLst>
          </a:cu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2" name="Text Box 49">
            <a:extLst>
              <a:ext uri="{FF2B5EF4-FFF2-40B4-BE49-F238E27FC236}">
                <a16:creationId xmlns:a16="http://schemas.microsoft.com/office/drawing/2014/main" id="{6D008119-A908-EA42-AC15-A4E12996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9025" y="3008313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#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rcvr willing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to accept</a:t>
            </a:r>
          </a:p>
        </p:txBody>
      </p:sp>
      <p:sp>
        <p:nvSpPr>
          <p:cNvPr id="64563" name="Text Box 50">
            <a:extLst>
              <a:ext uri="{FF2B5EF4-FFF2-40B4-BE49-F238E27FC236}">
                <a16:creationId xmlns:a16="http://schemas.microsoft.com/office/drawing/2014/main" id="{19E8FB35-9927-AD4E-8882-3BED940E9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1522413"/>
            <a:ext cx="1771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counting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by bytes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of data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(not segments!)</a:t>
            </a:r>
          </a:p>
        </p:txBody>
      </p:sp>
      <p:sp>
        <p:nvSpPr>
          <p:cNvPr id="64564" name="Text Box 51">
            <a:extLst>
              <a:ext uri="{FF2B5EF4-FFF2-40B4-BE49-F238E27FC236}">
                <a16:creationId xmlns:a16="http://schemas.microsoft.com/office/drawing/2014/main" id="{71214EFD-C4D1-A14C-8270-311BB6F89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421313"/>
            <a:ext cx="13652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Internet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checksum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(as in UDP)</a:t>
            </a:r>
          </a:p>
        </p:txBody>
      </p:sp>
      <p:sp>
        <p:nvSpPr>
          <p:cNvPr id="64565" name="Line 52">
            <a:extLst>
              <a:ext uri="{FF2B5EF4-FFF2-40B4-BE49-F238E27FC236}">
                <a16:creationId xmlns:a16="http://schemas.microsoft.com/office/drawing/2014/main" id="{38C53DFE-7C69-9F46-ADB2-2FE2E9C09B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4100" y="3429000"/>
            <a:ext cx="2047875" cy="2478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6" name="Line 53">
            <a:extLst>
              <a:ext uri="{FF2B5EF4-FFF2-40B4-BE49-F238E27FC236}">
                <a16:creationId xmlns:a16="http://schemas.microsoft.com/office/drawing/2014/main" id="{9D5BF4C1-3AF4-A64A-B4DD-B3A8FF5711D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86550" y="3019425"/>
            <a:ext cx="809625" cy="4667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7" name="Line 54">
            <a:extLst>
              <a:ext uri="{FF2B5EF4-FFF2-40B4-BE49-F238E27FC236}">
                <a16:creationId xmlns:a16="http://schemas.microsoft.com/office/drawing/2014/main" id="{D76A5520-AE7E-214E-8E4D-A164661130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9875" y="1724025"/>
            <a:ext cx="552450" cy="885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8" name="Line 55">
            <a:extLst>
              <a:ext uri="{FF2B5EF4-FFF2-40B4-BE49-F238E27FC236}">
                <a16:creationId xmlns:a16="http://schemas.microsoft.com/office/drawing/2014/main" id="{72568D2F-4B55-E74E-A93C-7FB1776C85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1775" y="1714500"/>
            <a:ext cx="571500" cy="523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69" name="Line 26">
            <a:extLst>
              <a:ext uri="{FF2B5EF4-FFF2-40B4-BE49-F238E27FC236}">
                <a16:creationId xmlns:a16="http://schemas.microsoft.com/office/drawing/2014/main" id="{DBC1E369-5C08-FF40-9BA5-16B5AA994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9163" y="2767013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70" name="TextBox 1">
            <a:extLst>
              <a:ext uri="{FF2B5EF4-FFF2-40B4-BE49-F238E27FC236}">
                <a16:creationId xmlns:a16="http://schemas.microsoft.com/office/drawing/2014/main" id="{DD59EE23-F3DB-E349-A2CC-CC58892B21E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21844" y="2855119"/>
            <a:ext cx="4064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FF0000"/>
                </a:solidFill>
                <a:latin typeface="Tahoma" panose="020B0604030504040204" pitchFamily="34" charset="0"/>
              </a:rPr>
              <a:t>cwr</a:t>
            </a:r>
          </a:p>
        </p:txBody>
      </p:sp>
      <p:cxnSp>
        <p:nvCxnSpPr>
          <p:cNvPr id="64571" name="Straight Connector 3">
            <a:extLst>
              <a:ext uri="{FF2B5EF4-FFF2-40B4-BE49-F238E27FC236}">
                <a16:creationId xmlns:a16="http://schemas.microsoft.com/office/drawing/2014/main" id="{A9DADDA3-6068-7948-9814-27593BE5BCAB}"/>
              </a:ext>
            </a:extLst>
          </p:cNvPr>
          <p:cNvCxnSpPr>
            <a:cxnSpLocks/>
          </p:cNvCxnSpPr>
          <p:nvPr/>
        </p:nvCxnSpPr>
        <p:spPr bwMode="auto">
          <a:xfrm>
            <a:off x="3635375" y="2763838"/>
            <a:ext cx="0" cy="4127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72" name="TextBox 7">
            <a:extLst>
              <a:ext uri="{FF2B5EF4-FFF2-40B4-BE49-F238E27FC236}">
                <a16:creationId xmlns:a16="http://schemas.microsoft.com/office/drawing/2014/main" id="{4286A327-0B92-3747-993F-33A6AC89E2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505994" y="2878932"/>
            <a:ext cx="419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rgbClr val="FF0000"/>
                </a:solidFill>
                <a:latin typeface="Tahoma" panose="020B0604030504040204" pitchFamily="34" charset="0"/>
              </a:rPr>
              <a:t>ECN</a:t>
            </a:r>
          </a:p>
        </p:txBody>
      </p:sp>
      <p:cxnSp>
        <p:nvCxnSpPr>
          <p:cNvPr id="64573" name="Straight Connector 9">
            <a:extLst>
              <a:ext uri="{FF2B5EF4-FFF2-40B4-BE49-F238E27FC236}">
                <a16:creationId xmlns:a16="http://schemas.microsoft.com/office/drawing/2014/main" id="{B0AFDD50-294D-0049-A7D8-DC963F634E38}"/>
              </a:ext>
            </a:extLst>
          </p:cNvPr>
          <p:cNvCxnSpPr>
            <a:cxnSpLocks noChangeShapeType="1"/>
            <a:stCxn id="64536" idx="3"/>
          </p:cNvCxnSpPr>
          <p:nvPr/>
        </p:nvCxnSpPr>
        <p:spPr bwMode="auto">
          <a:xfrm>
            <a:off x="6718300" y="3349625"/>
            <a:ext cx="941388" cy="12176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74" name="TextBox 10">
            <a:extLst>
              <a:ext uri="{FF2B5EF4-FFF2-40B4-BE49-F238E27FC236}">
                <a16:creationId xmlns:a16="http://schemas.microsoft.com/office/drawing/2014/main" id="{D6C55C61-4789-7740-AE22-5D4588996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2063" y="4532313"/>
            <a:ext cx="15938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this points to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control info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embedded in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data when U=1</a:t>
            </a:r>
          </a:p>
        </p:txBody>
      </p:sp>
      <p:cxnSp>
        <p:nvCxnSpPr>
          <p:cNvPr id="64575" name="Straight Connector 12">
            <a:extLst>
              <a:ext uri="{FF2B5EF4-FFF2-40B4-BE49-F238E27FC236}">
                <a16:creationId xmlns:a16="http://schemas.microsoft.com/office/drawing/2014/main" id="{6A28C629-1D1A-7040-9736-198162FB3AAB}"/>
              </a:ext>
            </a:extLst>
          </p:cNvPr>
          <p:cNvCxnSpPr>
            <a:cxnSpLocks/>
          </p:cNvCxnSpPr>
          <p:nvPr/>
        </p:nvCxnSpPr>
        <p:spPr bwMode="auto">
          <a:xfrm>
            <a:off x="3878263" y="3122613"/>
            <a:ext cx="3733800" cy="16256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76" name="Elbow Connector 15">
            <a:extLst>
              <a:ext uri="{FF2B5EF4-FFF2-40B4-BE49-F238E27FC236}">
                <a16:creationId xmlns:a16="http://schemas.microsoft.com/office/drawing/2014/main" id="{29AA25B5-725E-1249-ADA2-BB6FB49D56FB}"/>
              </a:ext>
            </a:extLst>
          </p:cNvPr>
          <p:cNvCxnSpPr>
            <a:cxnSpLocks/>
          </p:cNvCxnSpPr>
          <p:nvPr/>
        </p:nvCxnSpPr>
        <p:spPr bwMode="auto">
          <a:xfrm>
            <a:off x="3408363" y="3186113"/>
            <a:ext cx="3771900" cy="2689225"/>
          </a:xfrm>
          <a:prstGeom prst="bentConnector3">
            <a:avLst>
              <a:gd name="adj1" fmla="val 9866"/>
            </a:avLst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77" name="TextBox 24">
            <a:extLst>
              <a:ext uri="{FF2B5EF4-FFF2-40B4-BE49-F238E27FC236}">
                <a16:creationId xmlns:a16="http://schemas.microsoft.com/office/drawing/2014/main" id="{869CDC36-B2B7-A74B-BA2E-E878C317E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5586413"/>
            <a:ext cx="1787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cwr, ecn</a:t>
            </a:r>
            <a:r>
              <a:rPr lang="en-US" altLang="en-US" sz="1600">
                <a:latin typeface="Tahoma" panose="020B0604030504040204" pitchFamily="34" charset="0"/>
              </a:rPr>
              <a:t>: network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congestion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bits</a:t>
            </a:r>
          </a:p>
        </p:txBody>
      </p:sp>
      <p:sp>
        <p:nvSpPr>
          <p:cNvPr id="64578" name="Rectangle 2">
            <a:extLst>
              <a:ext uri="{FF2B5EF4-FFF2-40B4-BE49-F238E27FC236}">
                <a16:creationId xmlns:a16="http://schemas.microsoft.com/office/drawing/2014/main" id="{9DC5E29A-2C84-D34A-BD32-FF625EF16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38" y="596900"/>
            <a:ext cx="8648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TCP uses a default segment size called the Maximum Segment Size – MSS --&gt; “&lt; MTU”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Exchanges that information with receiving side.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MSS consists of data portion of TCP segment.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4">
            <a:extLst>
              <a:ext uri="{FF2B5EF4-FFF2-40B4-BE49-F238E27FC236}">
                <a16:creationId xmlns:a16="http://schemas.microsoft.com/office/drawing/2014/main" id="{5EA77C23-89E1-014B-9D83-503F7485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2638" y="6470650"/>
            <a:ext cx="563562" cy="38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25650AC-F1F5-D248-A2DF-6DEB0F709291}" type="slidenum">
              <a:rPr lang="en-US" altLang="en-US" sz="1400" smtClean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E3B6AE1B-9084-BA44-BF40-75BDB88220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73100"/>
          </a:xfrm>
        </p:spPr>
        <p:txBody>
          <a:bodyPr/>
          <a:lstStyle/>
          <a:p>
            <a:r>
              <a:rPr lang="en-US" altLang="en-US"/>
              <a:t>Sequence Nos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ED53E14-6C35-A14E-8765-F78DF9A2DF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081088"/>
            <a:ext cx="7772400" cy="3960812"/>
          </a:xfrm>
        </p:spPr>
        <p:txBody>
          <a:bodyPr/>
          <a:lstStyle/>
          <a:p>
            <a:pPr>
              <a:tabLst>
                <a:tab pos="4973638" algn="l"/>
                <a:tab pos="5661025" algn="l"/>
              </a:tabLst>
            </a:pPr>
            <a:r>
              <a:rPr lang="en-US" altLang="en-US"/>
              <a:t>sequence number is 32 bits long </a:t>
            </a:r>
          </a:p>
          <a:p>
            <a:pPr lvl="1">
              <a:tabLst>
                <a:tab pos="4973638" algn="l"/>
                <a:tab pos="5661025" algn="l"/>
              </a:tabLst>
            </a:pPr>
            <a:r>
              <a:rPr lang="en-US" altLang="en-US"/>
              <a:t>the range of SeqNo is </a:t>
            </a:r>
          </a:p>
          <a:p>
            <a:pPr lvl="3">
              <a:buFontTx/>
              <a:buNone/>
              <a:tabLst>
                <a:tab pos="4973638" algn="l"/>
                <a:tab pos="5661025" algn="l"/>
              </a:tabLst>
            </a:pPr>
            <a:r>
              <a:rPr lang="en-US" altLang="en-US">
                <a:latin typeface="Times New Roman" panose="02020603050405020304" pitchFamily="18" charset="0"/>
              </a:rPr>
              <a:t>0 </a:t>
            </a:r>
            <a:r>
              <a:rPr lang="en-US" altLang="en-US">
                <a:latin typeface="Times New Roman" panose="02020603050405020304" pitchFamily="18" charset="0"/>
                <a:sym typeface="Math3"/>
              </a:rPr>
              <a:t>&lt;= SeqNo &lt;= 2</a:t>
            </a:r>
            <a:r>
              <a:rPr lang="en-US" altLang="en-US" baseline="30000">
                <a:latin typeface="Times New Roman" panose="02020603050405020304" pitchFamily="18" charset="0"/>
                <a:sym typeface="Math3"/>
              </a:rPr>
              <a:t>32</a:t>
            </a:r>
            <a:r>
              <a:rPr lang="en-US" altLang="en-US">
                <a:latin typeface="Times New Roman" panose="02020603050405020304" pitchFamily="18" charset="0"/>
                <a:sym typeface="Math3"/>
              </a:rPr>
              <a:t> -1  </a:t>
            </a:r>
            <a:r>
              <a:rPr lang="en-US" altLang="en-US">
                <a:latin typeface="Almanac MT"/>
                <a:sym typeface="Symbol" pitchFamily="2" charset="2"/>
              </a:rPr>
              <a:t></a:t>
            </a:r>
            <a:r>
              <a:rPr lang="en-US" altLang="en-US">
                <a:latin typeface="Times New Roman" panose="02020603050405020304" pitchFamily="18" charset="0"/>
                <a:sym typeface="Math3"/>
              </a:rPr>
              <a:t> 4.3 Gbyte 	</a:t>
            </a:r>
          </a:p>
          <a:p>
            <a:pPr lvl="1">
              <a:tabLst>
                <a:tab pos="4973638" algn="l"/>
                <a:tab pos="5661025" algn="l"/>
              </a:tabLst>
            </a:pPr>
            <a:r>
              <a:rPr lang="en-US" altLang="en-US"/>
              <a:t>a </a:t>
            </a:r>
            <a:r>
              <a:rPr lang="en-US" altLang="en-US">
                <a:solidFill>
                  <a:srgbClr val="C00000"/>
                </a:solidFill>
              </a:rPr>
              <a:t>sequence number </a:t>
            </a:r>
            <a:r>
              <a:rPr lang="en-US" altLang="en-US"/>
              <a:t>identifies a specific </a:t>
            </a:r>
            <a:r>
              <a:rPr lang="en-US" altLang="en-US">
                <a:solidFill>
                  <a:srgbClr val="C00000"/>
                </a:solidFill>
              </a:rPr>
              <a:t>byte</a:t>
            </a:r>
            <a:r>
              <a:rPr lang="en-US" altLang="en-US"/>
              <a:t> in the byte stream. Each </a:t>
            </a:r>
            <a:r>
              <a:rPr lang="en-US" altLang="en-US">
                <a:solidFill>
                  <a:srgbClr val="C00000"/>
                </a:solidFill>
              </a:rPr>
              <a:t>byte</a:t>
            </a:r>
            <a:r>
              <a:rPr lang="en-US" altLang="en-US"/>
              <a:t> has a sequence number</a:t>
            </a:r>
          </a:p>
          <a:p>
            <a:pPr lvl="1">
              <a:tabLst>
                <a:tab pos="4973638" algn="l"/>
                <a:tab pos="5661025" algn="l"/>
              </a:tabLst>
            </a:pPr>
            <a:r>
              <a:rPr lang="en-US" altLang="en-US"/>
              <a:t>an </a:t>
            </a:r>
            <a:r>
              <a:rPr lang="en-US" altLang="en-US">
                <a:solidFill>
                  <a:srgbClr val="C00000"/>
                </a:solidFill>
              </a:rPr>
              <a:t>Initial Sequence Number (ISN) </a:t>
            </a:r>
            <a:r>
              <a:rPr lang="en-US" altLang="en-US"/>
              <a:t>for a new connection is picked randomly at each end of the connection and is exchanged during connection establishment</a:t>
            </a:r>
          </a:p>
          <a:p>
            <a:pPr lvl="1" algn="r">
              <a:buFontTx/>
              <a:buNone/>
              <a:tabLst>
                <a:tab pos="4973638" algn="l"/>
                <a:tab pos="5661025" algn="l"/>
              </a:tabLst>
            </a:pPr>
            <a:endParaRPr lang="en-US" altLang="en-US" i="1">
              <a:solidFill>
                <a:schemeClr val="folHlink"/>
              </a:solidFill>
            </a:endParaRPr>
          </a:p>
        </p:txBody>
      </p:sp>
      <p:pic>
        <p:nvPicPr>
          <p:cNvPr id="65540" name="Picture 35" descr="underline_base">
            <a:extLst>
              <a:ext uri="{FF2B5EF4-FFF2-40B4-BE49-F238E27FC236}">
                <a16:creationId xmlns:a16="http://schemas.microsoft.com/office/drawing/2014/main" id="{41A93910-B9AC-0E41-B6E4-AD97F835A84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3462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541" name="Group 29">
            <a:extLst>
              <a:ext uri="{FF2B5EF4-FFF2-40B4-BE49-F238E27FC236}">
                <a16:creationId xmlns:a16="http://schemas.microsoft.com/office/drawing/2014/main" id="{9B384590-85D6-6C4B-BCCF-C0133A3A7D2D}"/>
              </a:ext>
            </a:extLst>
          </p:cNvPr>
          <p:cNvGrpSpPr>
            <a:grpSpLocks/>
          </p:cNvGrpSpPr>
          <p:nvPr/>
        </p:nvGrpSpPr>
        <p:grpSpPr bwMode="auto">
          <a:xfrm>
            <a:off x="506413" y="4959350"/>
            <a:ext cx="8296275" cy="1700213"/>
            <a:chOff x="506628" y="4959179"/>
            <a:chExt cx="8296481" cy="1701113"/>
          </a:xfrm>
        </p:grpSpPr>
        <p:grpSp>
          <p:nvGrpSpPr>
            <p:cNvPr id="65542" name="Group 21">
              <a:extLst>
                <a:ext uri="{FF2B5EF4-FFF2-40B4-BE49-F238E27FC236}">
                  <a16:creationId xmlns:a16="http://schemas.microsoft.com/office/drawing/2014/main" id="{EA046AFD-6F22-3C44-BAA0-CF4859727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053" y="5128054"/>
              <a:ext cx="8155461" cy="1017373"/>
              <a:chOff x="506627" y="5301049"/>
              <a:chExt cx="7760043" cy="1017373"/>
            </a:xfrm>
          </p:grpSpPr>
          <p:sp>
            <p:nvSpPr>
              <p:cNvPr id="65555" name="Rectangle 1">
                <a:extLst>
                  <a:ext uri="{FF2B5EF4-FFF2-40B4-BE49-F238E27FC236}">
                    <a16:creationId xmlns:a16="http://schemas.microsoft.com/office/drawing/2014/main" id="{1AEBC14C-FB3A-9B4C-AADA-D3D4ADAA9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27" y="5313405"/>
                <a:ext cx="7760043" cy="9885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cxnSp>
            <p:nvCxnSpPr>
              <p:cNvPr id="65556" name="Straight Connector 3">
                <a:extLst>
                  <a:ext uri="{FF2B5EF4-FFF2-40B4-BE49-F238E27FC236}">
                    <a16:creationId xmlns:a16="http://schemas.microsoft.com/office/drawing/2014/main" id="{1859FE0D-3786-7546-A1CD-201560889D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97459" y="5325762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7" name="Straight Connector 8">
                <a:extLst>
                  <a:ext uri="{FF2B5EF4-FFF2-40B4-BE49-F238E27FC236}">
                    <a16:creationId xmlns:a16="http://schemas.microsoft.com/office/drawing/2014/main" id="{17ACB3BA-5446-C54B-A9B9-B000FB3861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92410" y="5317524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8" name="Straight Connector 9">
                <a:extLst>
                  <a:ext uri="{FF2B5EF4-FFF2-40B4-BE49-F238E27FC236}">
                    <a16:creationId xmlns:a16="http://schemas.microsoft.com/office/drawing/2014/main" id="{8B1175DF-6AB3-BD44-8758-7311FCDABB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36788" y="5309286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59" name="Straight Connector 10">
                <a:extLst>
                  <a:ext uri="{FF2B5EF4-FFF2-40B4-BE49-F238E27FC236}">
                    <a16:creationId xmlns:a16="http://schemas.microsoft.com/office/drawing/2014/main" id="{87615FE3-BCE0-9640-BC6E-E9983B6AA5B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69956" y="5301049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0" name="Straight Connector 11">
                <a:extLst>
                  <a:ext uri="{FF2B5EF4-FFF2-40B4-BE49-F238E27FC236}">
                    <a16:creationId xmlns:a16="http://schemas.microsoft.com/office/drawing/2014/main" id="{3A61B11E-A93E-C846-B5B6-D937C91595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40194" y="5317524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1" name="Straight Connector 12">
                <a:extLst>
                  <a:ext uri="{FF2B5EF4-FFF2-40B4-BE49-F238E27FC236}">
                    <a16:creationId xmlns:a16="http://schemas.microsoft.com/office/drawing/2014/main" id="{E354F0CA-E4BB-CC41-A3E3-2034105819E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35147" y="5321642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562" name="Straight Connector 13">
                <a:extLst>
                  <a:ext uri="{FF2B5EF4-FFF2-40B4-BE49-F238E27FC236}">
                    <a16:creationId xmlns:a16="http://schemas.microsoft.com/office/drawing/2014/main" id="{3A532825-B6F7-F649-BAE8-F546A70C67F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49979" y="5313405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3" name="TextBox 6">
                <a:extLst>
                  <a:ext uri="{FF2B5EF4-FFF2-40B4-BE49-F238E27FC236}">
                    <a16:creationId xmlns:a16="http://schemas.microsoft.com/office/drawing/2014/main" id="{29C3203A-6C0C-164A-B61B-E2951206E9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335" y="5597611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65564" name="TextBox 23">
                <a:extLst>
                  <a:ext uri="{FF2B5EF4-FFF2-40B4-BE49-F238E27FC236}">
                    <a16:creationId xmlns:a16="http://schemas.microsoft.com/office/drawing/2014/main" id="{5DC2ADCE-7DC7-154F-98BD-DAF6E46609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8713" y="560173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65565" name="TextBox 24">
                <a:extLst>
                  <a:ext uri="{FF2B5EF4-FFF2-40B4-BE49-F238E27FC236}">
                    <a16:creationId xmlns:a16="http://schemas.microsoft.com/office/drawing/2014/main" id="{D106ADA5-3BB0-2943-9F68-DFE203FB9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384" y="5601729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1499</a:t>
                </a:r>
              </a:p>
            </p:txBody>
          </p:sp>
          <p:sp>
            <p:nvSpPr>
              <p:cNvPr id="65566" name="TextBox 26">
                <a:extLst>
                  <a:ext uri="{FF2B5EF4-FFF2-40B4-BE49-F238E27FC236}">
                    <a16:creationId xmlns:a16="http://schemas.microsoft.com/office/drawing/2014/main" id="{C4AC4C66-07DF-214A-A956-4B99F7DC7E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7622" y="5659395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5500</a:t>
                </a:r>
              </a:p>
            </p:txBody>
          </p:sp>
          <p:cxnSp>
            <p:nvCxnSpPr>
              <p:cNvPr id="65567" name="Straight Connector 27">
                <a:extLst>
                  <a:ext uri="{FF2B5EF4-FFF2-40B4-BE49-F238E27FC236}">
                    <a16:creationId xmlns:a16="http://schemas.microsoft.com/office/drawing/2014/main" id="{8A53FAD7-D566-1A40-9A37-CF2128450AB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91880" y="5313405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68" name="TextBox 28">
                <a:extLst>
                  <a:ext uri="{FF2B5EF4-FFF2-40B4-BE49-F238E27FC236}">
                    <a16:creationId xmlns:a16="http://schemas.microsoft.com/office/drawing/2014/main" id="{8E7E220F-F5E2-DB4D-A736-7E5FA6F8F0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2315" y="5609970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1500</a:t>
                </a:r>
              </a:p>
            </p:txBody>
          </p:sp>
          <p:cxnSp>
            <p:nvCxnSpPr>
              <p:cNvPr id="65569" name="Straight Connector 33">
                <a:extLst>
                  <a:ext uri="{FF2B5EF4-FFF2-40B4-BE49-F238E27FC236}">
                    <a16:creationId xmlns:a16="http://schemas.microsoft.com/office/drawing/2014/main" id="{E24DD874-878A-7744-9B48-A72B4E84AAE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74475" y="5329881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5570" name="TextBox 34">
                <a:extLst>
                  <a:ext uri="{FF2B5EF4-FFF2-40B4-BE49-F238E27FC236}">
                    <a16:creationId xmlns:a16="http://schemas.microsoft.com/office/drawing/2014/main" id="{82FA391D-9501-454B-8BBF-163AD7AF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2812" y="5601732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2590</a:t>
                </a:r>
              </a:p>
            </p:txBody>
          </p:sp>
          <p:sp>
            <p:nvSpPr>
              <p:cNvPr id="65571" name="TextBox 35">
                <a:extLst>
                  <a:ext uri="{FF2B5EF4-FFF2-40B4-BE49-F238E27FC236}">
                    <a16:creationId xmlns:a16="http://schemas.microsoft.com/office/drawing/2014/main" id="{3635273C-1545-1C4F-B9A3-BC3A2FA4B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0121" y="5581138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2591</a:t>
                </a:r>
              </a:p>
            </p:txBody>
          </p:sp>
        </p:grpSp>
        <p:sp>
          <p:nvSpPr>
            <p:cNvPr id="65543" name="TextBox 5">
              <a:extLst>
                <a:ext uri="{FF2B5EF4-FFF2-40B4-BE49-F238E27FC236}">
                  <a16:creationId xmlns:a16="http://schemas.microsoft.com/office/drawing/2014/main" id="{7B831EF9-AF51-2846-9F15-4611B7E404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924" y="4992129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4" name="TextBox 16">
              <a:extLst>
                <a:ext uri="{FF2B5EF4-FFF2-40B4-BE49-F238E27FC236}">
                  <a16:creationId xmlns:a16="http://schemas.microsoft.com/office/drawing/2014/main" id="{5D17C34C-F3CF-F440-8F23-DC163C9CDB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449" y="5939480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5" name="TextBox 17">
              <a:extLst>
                <a:ext uri="{FF2B5EF4-FFF2-40B4-BE49-F238E27FC236}">
                  <a16:creationId xmlns:a16="http://schemas.microsoft.com/office/drawing/2014/main" id="{50544507-C78A-C345-8CBB-67400D36B6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989" y="5931242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6" name="TextBox 18">
              <a:extLst>
                <a:ext uri="{FF2B5EF4-FFF2-40B4-BE49-F238E27FC236}">
                  <a16:creationId xmlns:a16="http://schemas.microsoft.com/office/drawing/2014/main" id="{7704BDDB-3F23-D14E-98E8-7502E42AB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2110" y="4959179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7" name="TextBox 19">
              <a:extLst>
                <a:ext uri="{FF2B5EF4-FFF2-40B4-BE49-F238E27FC236}">
                  <a16:creationId xmlns:a16="http://schemas.microsoft.com/office/drawing/2014/main" id="{C9D6E1F7-E9B0-5342-8CB0-67E762441F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7006" y="5927123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8" name="TextBox 20">
              <a:extLst>
                <a:ext uri="{FF2B5EF4-FFF2-40B4-BE49-F238E27FC236}">
                  <a16:creationId xmlns:a16="http://schemas.microsoft.com/office/drawing/2014/main" id="{AF996FB8-8CAC-8847-92C5-47EBDA7CD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6412" y="4979773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5549" name="Left Brace 7">
              <a:extLst>
                <a:ext uri="{FF2B5EF4-FFF2-40B4-BE49-F238E27FC236}">
                  <a16:creationId xmlns:a16="http://schemas.microsoft.com/office/drawing/2014/main" id="{FEBEF2F1-DA73-8148-9268-3C967DF8091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00650" y="4621428"/>
              <a:ext cx="160636" cy="3348679"/>
            </a:xfrm>
            <a:prstGeom prst="leftBrace">
              <a:avLst>
                <a:gd name="adj1" fmla="val 8300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5550" name="Left Brace 30">
              <a:extLst>
                <a:ext uri="{FF2B5EF4-FFF2-40B4-BE49-F238E27FC236}">
                  <a16:creationId xmlns:a16="http://schemas.microsoft.com/office/drawing/2014/main" id="{7132AE72-5AB6-B849-8C37-ADED4359A24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080686" y="5055974"/>
              <a:ext cx="135923" cy="2479588"/>
            </a:xfrm>
            <a:prstGeom prst="leftBrace">
              <a:avLst>
                <a:gd name="adj1" fmla="val 8361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5551" name="TextBox 14">
              <a:extLst>
                <a:ext uri="{FF2B5EF4-FFF2-40B4-BE49-F238E27FC236}">
                  <a16:creationId xmlns:a16="http://schemas.microsoft.com/office/drawing/2014/main" id="{100BB085-334B-D94E-B1AA-3C971C2994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0325" y="6383293"/>
              <a:ext cx="21082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Tahoma" panose="020B0604030504040204" pitchFamily="34" charset="0"/>
                </a:rPr>
                <a:t>Segment 1 – 0 to1499 bytes</a:t>
              </a:r>
            </a:p>
          </p:txBody>
        </p:sp>
        <p:sp>
          <p:nvSpPr>
            <p:cNvPr id="65552" name="TextBox 32">
              <a:extLst>
                <a:ext uri="{FF2B5EF4-FFF2-40B4-BE49-F238E27FC236}">
                  <a16:creationId xmlns:a16="http://schemas.microsoft.com/office/drawing/2014/main" id="{49945A23-934A-9A47-9A53-EA811E3F8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1210" y="6370936"/>
              <a:ext cx="24064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Tahoma" panose="020B0604030504040204" pitchFamily="34" charset="0"/>
                </a:rPr>
                <a:t>Segment 2 – 1500 to 2590 bytes</a:t>
              </a:r>
            </a:p>
          </p:txBody>
        </p:sp>
        <p:sp>
          <p:nvSpPr>
            <p:cNvPr id="65553" name="Left Brace 36">
              <a:extLst>
                <a:ext uri="{FF2B5EF4-FFF2-40B4-BE49-F238E27FC236}">
                  <a16:creationId xmlns:a16="http://schemas.microsoft.com/office/drawing/2014/main" id="{39C68776-C7E8-CB4D-B912-AB615947990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533500" y="5136290"/>
              <a:ext cx="144163" cy="2335428"/>
            </a:xfrm>
            <a:prstGeom prst="leftBrace">
              <a:avLst>
                <a:gd name="adj1" fmla="val 8325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5554" name="TextBox 37">
              <a:extLst>
                <a:ext uri="{FF2B5EF4-FFF2-40B4-BE49-F238E27FC236}">
                  <a16:creationId xmlns:a16="http://schemas.microsoft.com/office/drawing/2014/main" id="{A8B26044-F4BB-1B41-8E73-478D1AA7B2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6681" y="6358580"/>
              <a:ext cx="24064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latin typeface="Tahoma" panose="020B0604030504040204" pitchFamily="34" charset="0"/>
                </a:rPr>
                <a:t>Segment 3 – 2591 to 5500 bytes</a:t>
              </a: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4">
            <a:extLst>
              <a:ext uri="{FF2B5EF4-FFF2-40B4-BE49-F238E27FC236}">
                <a16:creationId xmlns:a16="http://schemas.microsoft.com/office/drawing/2014/main" id="{AC31E01E-526E-BF4B-A53F-BD97C7D8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8375" y="6432550"/>
            <a:ext cx="465138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66C8A6A-F37A-5844-A37D-F9AE5E86C530}" type="slidenum">
              <a:rPr lang="en-US" altLang="en-US" sz="1400" smtClean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EBB159B3-C15C-3A4F-A4B4-6636ACFAB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8788" y="142875"/>
            <a:ext cx="7772400" cy="523875"/>
          </a:xfrm>
        </p:spPr>
        <p:txBody>
          <a:bodyPr/>
          <a:lstStyle/>
          <a:p>
            <a:r>
              <a:rPr lang="en-US" altLang="en-US"/>
              <a:t>Acknowledgement Nos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B00977B-7560-944C-BC4B-5EF9A00FE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9575" y="957263"/>
            <a:ext cx="8139113" cy="4206875"/>
          </a:xfrm>
        </p:spPr>
        <p:txBody>
          <a:bodyPr/>
          <a:lstStyle/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800"/>
              <a:t>ACKs can be piggybacked	</a:t>
            </a:r>
          </a:p>
          <a:p>
            <a:pPr lvl="1"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/>
              <a:t>a segment  from A -&gt; B can contain an acknowledgement for data sent in the B -&gt; A direction</a:t>
            </a:r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800"/>
              <a:t>a hosts uses the acknowledgment field to ACK a pkt</a:t>
            </a:r>
          </a:p>
          <a:p>
            <a:pPr lvl="1"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/>
              <a:t>if a host sends an ACK# in a segment it sets the  </a:t>
            </a:r>
            <a:r>
              <a:rPr lang="ja-JP" altLang="en-US" sz="2000"/>
              <a:t>“</a:t>
            </a:r>
            <a:r>
              <a:rPr lang="en-US" altLang="ja-JP" sz="2000" b="1">
                <a:solidFill>
                  <a:srgbClr val="FF0000"/>
                </a:solidFill>
              </a:rPr>
              <a:t>ACK flag</a:t>
            </a:r>
            <a:r>
              <a:rPr lang="ja-JP" altLang="en-US" sz="2000"/>
              <a:t>”</a:t>
            </a:r>
            <a:endParaRPr lang="en-US" altLang="ja-JP" sz="2000"/>
          </a:p>
          <a:p>
            <a:pPr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800"/>
              <a:t>the ACK# contains the </a:t>
            </a:r>
            <a:r>
              <a:rPr lang="en-US" altLang="en-US" sz="2800" b="1">
                <a:solidFill>
                  <a:srgbClr val="FF0000"/>
                </a:solidFill>
              </a:rPr>
              <a:t>next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  <a:r>
              <a:rPr lang="en-US" altLang="en-US" sz="2800"/>
              <a:t>Seq# that a receiving host is expecting to receive from the sender.</a:t>
            </a:r>
            <a:endParaRPr lang="en-US" altLang="en-US" sz="2800">
              <a:solidFill>
                <a:schemeClr val="accent2"/>
              </a:solidFill>
            </a:endParaRPr>
          </a:p>
          <a:p>
            <a:pPr lvl="1"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>
                <a:solidFill>
                  <a:schemeClr val="accent2"/>
                </a:solidFill>
              </a:rPr>
              <a:t>the </a:t>
            </a:r>
            <a:r>
              <a:rPr lang="en-US" altLang="en-US" sz="2000">
                <a:solidFill>
                  <a:srgbClr val="C00000"/>
                </a:solidFill>
              </a:rPr>
              <a:t>ACK#</a:t>
            </a:r>
            <a:r>
              <a:rPr lang="en-US" altLang="en-US" sz="2000">
                <a:solidFill>
                  <a:schemeClr val="accent2"/>
                </a:solidFill>
              </a:rPr>
              <a:t> for a segment with Seq# 0 and data length of 1500 bytes (0-1499)  is  = </a:t>
            </a:r>
            <a:r>
              <a:rPr lang="en-US" altLang="en-US" sz="2000">
                <a:solidFill>
                  <a:srgbClr val="C00000"/>
                </a:solidFill>
              </a:rPr>
              <a:t>1500</a:t>
            </a:r>
          </a:p>
          <a:p>
            <a:pPr lvl="1"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>
                <a:solidFill>
                  <a:schemeClr val="accent2"/>
                </a:solidFill>
              </a:rPr>
              <a:t>next byte TCP </a:t>
            </a:r>
            <a:r>
              <a:rPr lang="en-US" altLang="en-US" sz="2000">
                <a:solidFill>
                  <a:srgbClr val="C00000"/>
                </a:solidFill>
              </a:rPr>
              <a:t>receiver</a:t>
            </a:r>
            <a:r>
              <a:rPr lang="en-US" altLang="en-US" sz="2000">
                <a:solidFill>
                  <a:schemeClr val="accent2"/>
                </a:solidFill>
              </a:rPr>
              <a:t> is expecting is byte # 1500 (received 0-1499)</a:t>
            </a:r>
          </a:p>
          <a:p>
            <a:pPr lvl="1">
              <a:tabLst>
                <a:tab pos="2227263" algn="l"/>
                <a:tab pos="4973638" algn="l"/>
                <a:tab pos="5661025" algn="l"/>
              </a:tabLst>
            </a:pPr>
            <a:r>
              <a:rPr lang="en-US" altLang="en-US" sz="2000">
                <a:solidFill>
                  <a:schemeClr val="accent2"/>
                </a:solidFill>
                <a:sym typeface="Math3"/>
              </a:rPr>
              <a:t>next segment sent from </a:t>
            </a:r>
            <a:r>
              <a:rPr lang="en-US" altLang="en-US" sz="2000">
                <a:solidFill>
                  <a:srgbClr val="C00000"/>
                </a:solidFill>
                <a:sym typeface="Math3"/>
              </a:rPr>
              <a:t>sender</a:t>
            </a:r>
            <a:r>
              <a:rPr lang="en-US" altLang="en-US" sz="2000">
                <a:solidFill>
                  <a:schemeClr val="accent2"/>
                </a:solidFill>
                <a:sym typeface="Math3"/>
              </a:rPr>
              <a:t> should have Seq# = 1500 (1</a:t>
            </a:r>
            <a:r>
              <a:rPr lang="en-US" altLang="en-US" sz="2000" baseline="30000">
                <a:solidFill>
                  <a:schemeClr val="accent2"/>
                </a:solidFill>
                <a:sym typeface="Math3"/>
              </a:rPr>
              <a:t>st</a:t>
            </a:r>
            <a:r>
              <a:rPr lang="en-US" altLang="en-US" sz="2000">
                <a:solidFill>
                  <a:schemeClr val="accent2"/>
                </a:solidFill>
                <a:sym typeface="Math3"/>
              </a:rPr>
              <a:t> byte in that segment is # 1500 in the original data byte stream) </a:t>
            </a:r>
            <a:endParaRPr lang="en-US" altLang="en-US" sz="2000">
              <a:sym typeface="Math3"/>
            </a:endParaRPr>
          </a:p>
        </p:txBody>
      </p:sp>
      <p:grpSp>
        <p:nvGrpSpPr>
          <p:cNvPr id="66564" name="Group 4">
            <a:extLst>
              <a:ext uri="{FF2B5EF4-FFF2-40B4-BE49-F238E27FC236}">
                <a16:creationId xmlns:a16="http://schemas.microsoft.com/office/drawing/2014/main" id="{68B94EC2-09CF-3942-833D-465DACA783A1}"/>
              </a:ext>
            </a:extLst>
          </p:cNvPr>
          <p:cNvGrpSpPr>
            <a:grpSpLocks/>
          </p:cNvGrpSpPr>
          <p:nvPr/>
        </p:nvGrpSpPr>
        <p:grpSpPr bwMode="auto">
          <a:xfrm>
            <a:off x="476250" y="4897438"/>
            <a:ext cx="8582025" cy="1543050"/>
            <a:chOff x="506628" y="4959179"/>
            <a:chExt cx="8581658" cy="1685596"/>
          </a:xfrm>
        </p:grpSpPr>
        <p:grpSp>
          <p:nvGrpSpPr>
            <p:cNvPr id="66566" name="Group 5">
              <a:extLst>
                <a:ext uri="{FF2B5EF4-FFF2-40B4-BE49-F238E27FC236}">
                  <a16:creationId xmlns:a16="http://schemas.microsoft.com/office/drawing/2014/main" id="{CB494430-5FD3-6740-9707-A5748014F8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053" y="5128054"/>
              <a:ext cx="8155461" cy="1017373"/>
              <a:chOff x="506627" y="5301049"/>
              <a:chExt cx="7760043" cy="1017373"/>
            </a:xfrm>
          </p:grpSpPr>
          <p:sp>
            <p:nvSpPr>
              <p:cNvPr id="66579" name="Rectangle 18">
                <a:extLst>
                  <a:ext uri="{FF2B5EF4-FFF2-40B4-BE49-F238E27FC236}">
                    <a16:creationId xmlns:a16="http://schemas.microsoft.com/office/drawing/2014/main" id="{0F125485-A361-6147-B3D5-756650825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27" y="5313405"/>
                <a:ext cx="7760043" cy="98854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cxnSp>
            <p:nvCxnSpPr>
              <p:cNvPr id="66580" name="Straight Connector 19">
                <a:extLst>
                  <a:ext uri="{FF2B5EF4-FFF2-40B4-BE49-F238E27FC236}">
                    <a16:creationId xmlns:a16="http://schemas.microsoft.com/office/drawing/2014/main" id="{C1C5CD46-1909-514A-82E4-E2F9609FD9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1297459" y="5325762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1" name="Straight Connector 20">
                <a:extLst>
                  <a:ext uri="{FF2B5EF4-FFF2-40B4-BE49-F238E27FC236}">
                    <a16:creationId xmlns:a16="http://schemas.microsoft.com/office/drawing/2014/main" id="{94A6C398-07F5-954E-8374-7759D660D6C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092410" y="5317524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2" name="Straight Connector 21">
                <a:extLst>
                  <a:ext uri="{FF2B5EF4-FFF2-40B4-BE49-F238E27FC236}">
                    <a16:creationId xmlns:a16="http://schemas.microsoft.com/office/drawing/2014/main" id="{991E53B1-58DD-EC41-8BE2-655D0C731A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936788" y="5309286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3" name="Straight Connector 22">
                <a:extLst>
                  <a:ext uri="{FF2B5EF4-FFF2-40B4-BE49-F238E27FC236}">
                    <a16:creationId xmlns:a16="http://schemas.microsoft.com/office/drawing/2014/main" id="{22640D41-272A-0B47-B7E7-B2AD8713C2E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3669956" y="5301049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4" name="Straight Connector 23">
                <a:extLst>
                  <a:ext uri="{FF2B5EF4-FFF2-40B4-BE49-F238E27FC236}">
                    <a16:creationId xmlns:a16="http://schemas.microsoft.com/office/drawing/2014/main" id="{CDC160C2-4B0C-B04A-BF56-3F60E22B976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440194" y="5317524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5" name="Straight Connector 24">
                <a:extLst>
                  <a:ext uri="{FF2B5EF4-FFF2-40B4-BE49-F238E27FC236}">
                    <a16:creationId xmlns:a16="http://schemas.microsoft.com/office/drawing/2014/main" id="{9FFB5889-117A-654F-B79F-B23404BEAEA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235147" y="5321642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586" name="Straight Connector 25">
                <a:extLst>
                  <a:ext uri="{FF2B5EF4-FFF2-40B4-BE49-F238E27FC236}">
                    <a16:creationId xmlns:a16="http://schemas.microsoft.com/office/drawing/2014/main" id="{529612EA-A711-F94C-84F0-84A510BF2A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7549979" y="5313405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87" name="TextBox 26">
                <a:extLst>
                  <a:ext uri="{FF2B5EF4-FFF2-40B4-BE49-F238E27FC236}">
                    <a16:creationId xmlns:a16="http://schemas.microsoft.com/office/drawing/2014/main" id="{0CFFC96B-4A12-F84B-B510-B5FBA56482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335" y="5597611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66588" name="TextBox 27">
                <a:extLst>
                  <a:ext uri="{FF2B5EF4-FFF2-40B4-BE49-F238E27FC236}">
                    <a16:creationId xmlns:a16="http://schemas.microsoft.com/office/drawing/2014/main" id="{F06523E3-7EE0-5B40-9D2C-1928A77D1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8713" y="5601730"/>
                <a:ext cx="29687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66589" name="TextBox 28">
                <a:extLst>
                  <a:ext uri="{FF2B5EF4-FFF2-40B4-BE49-F238E27FC236}">
                    <a16:creationId xmlns:a16="http://schemas.microsoft.com/office/drawing/2014/main" id="{26A65775-52C2-DE4B-AD77-B8E2D8637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384" y="5601729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1499</a:t>
                </a:r>
              </a:p>
            </p:txBody>
          </p:sp>
          <p:sp>
            <p:nvSpPr>
              <p:cNvPr id="66590" name="TextBox 29">
                <a:extLst>
                  <a:ext uri="{FF2B5EF4-FFF2-40B4-BE49-F238E27FC236}">
                    <a16:creationId xmlns:a16="http://schemas.microsoft.com/office/drawing/2014/main" id="{09FFE4E4-26F7-8E48-897B-3BD9EA13BF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7622" y="5659395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5500</a:t>
                </a:r>
              </a:p>
            </p:txBody>
          </p:sp>
          <p:cxnSp>
            <p:nvCxnSpPr>
              <p:cNvPr id="66591" name="Straight Connector 30">
                <a:extLst>
                  <a:ext uri="{FF2B5EF4-FFF2-40B4-BE49-F238E27FC236}">
                    <a16:creationId xmlns:a16="http://schemas.microsoft.com/office/drawing/2014/main" id="{0236817E-3A07-7746-B693-3F06AA114B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091880" y="5313405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92" name="TextBox 31">
                <a:extLst>
                  <a:ext uri="{FF2B5EF4-FFF2-40B4-BE49-F238E27FC236}">
                    <a16:creationId xmlns:a16="http://schemas.microsoft.com/office/drawing/2014/main" id="{65C420E4-4249-5E44-B309-8A24842B2F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2315" y="5609970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1500</a:t>
                </a:r>
              </a:p>
            </p:txBody>
          </p:sp>
          <p:cxnSp>
            <p:nvCxnSpPr>
              <p:cNvPr id="66593" name="Straight Connector 32">
                <a:extLst>
                  <a:ext uri="{FF2B5EF4-FFF2-40B4-BE49-F238E27FC236}">
                    <a16:creationId xmlns:a16="http://schemas.microsoft.com/office/drawing/2014/main" id="{E4C76532-7F45-3945-ABF8-2C8B57A3E40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874475" y="5329881"/>
                <a:ext cx="0" cy="988541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594" name="TextBox 33">
                <a:extLst>
                  <a:ext uri="{FF2B5EF4-FFF2-40B4-BE49-F238E27FC236}">
                    <a16:creationId xmlns:a16="http://schemas.microsoft.com/office/drawing/2014/main" id="{B2B262DE-4520-3B46-83C0-4F4222FE9F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2812" y="5601732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2590</a:t>
                </a:r>
              </a:p>
            </p:txBody>
          </p:sp>
          <p:sp>
            <p:nvSpPr>
              <p:cNvPr id="66595" name="TextBox 34">
                <a:extLst>
                  <a:ext uri="{FF2B5EF4-FFF2-40B4-BE49-F238E27FC236}">
                    <a16:creationId xmlns:a16="http://schemas.microsoft.com/office/drawing/2014/main" id="{AFCCE4CB-406C-0044-A6A8-764ACC36A3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00121" y="5581138"/>
                <a:ext cx="6335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2591</a:t>
                </a:r>
              </a:p>
            </p:txBody>
          </p:sp>
        </p:grpSp>
        <p:sp>
          <p:nvSpPr>
            <p:cNvPr id="66567" name="TextBox 6">
              <a:extLst>
                <a:ext uri="{FF2B5EF4-FFF2-40B4-BE49-F238E27FC236}">
                  <a16:creationId xmlns:a16="http://schemas.microsoft.com/office/drawing/2014/main" id="{35DFF032-CA10-0A4D-A29E-A542A104F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924" y="4992129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68" name="TextBox 7">
              <a:extLst>
                <a:ext uri="{FF2B5EF4-FFF2-40B4-BE49-F238E27FC236}">
                  <a16:creationId xmlns:a16="http://schemas.microsoft.com/office/drawing/2014/main" id="{7B81BA15-94E9-4C49-9B79-F40AE546C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5449" y="5939480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69" name="TextBox 8">
              <a:extLst>
                <a:ext uri="{FF2B5EF4-FFF2-40B4-BE49-F238E27FC236}">
                  <a16:creationId xmlns:a16="http://schemas.microsoft.com/office/drawing/2014/main" id="{070EE86D-71BE-654A-936E-5C644C80E7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989" y="5931242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70" name="TextBox 9">
              <a:extLst>
                <a:ext uri="{FF2B5EF4-FFF2-40B4-BE49-F238E27FC236}">
                  <a16:creationId xmlns:a16="http://schemas.microsoft.com/office/drawing/2014/main" id="{248C5B4F-664F-F84B-9516-C128F3551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2110" y="4959179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71" name="TextBox 10">
              <a:extLst>
                <a:ext uri="{FF2B5EF4-FFF2-40B4-BE49-F238E27FC236}">
                  <a16:creationId xmlns:a16="http://schemas.microsoft.com/office/drawing/2014/main" id="{9F17B92D-127F-7B46-90BD-B1233C94C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47006" y="5927123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72" name="TextBox 11">
              <a:extLst>
                <a:ext uri="{FF2B5EF4-FFF2-40B4-BE49-F238E27FC236}">
                  <a16:creationId xmlns:a16="http://schemas.microsoft.com/office/drawing/2014/main" id="{5D55E474-8BC1-854F-9F9D-3B5639527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6412" y="4979773"/>
              <a:ext cx="34176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//</a:t>
              </a:r>
            </a:p>
          </p:txBody>
        </p:sp>
        <p:sp>
          <p:nvSpPr>
            <p:cNvPr id="66573" name="Left Brace 12">
              <a:extLst>
                <a:ext uri="{FF2B5EF4-FFF2-40B4-BE49-F238E27FC236}">
                  <a16:creationId xmlns:a16="http://schemas.microsoft.com/office/drawing/2014/main" id="{6127F086-5062-EC47-AE46-BD130A2D09C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100650" y="4621428"/>
              <a:ext cx="160636" cy="3348679"/>
            </a:xfrm>
            <a:prstGeom prst="leftBrace">
              <a:avLst>
                <a:gd name="adj1" fmla="val 8300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6574" name="Left Brace 13">
              <a:extLst>
                <a:ext uri="{FF2B5EF4-FFF2-40B4-BE49-F238E27FC236}">
                  <a16:creationId xmlns:a16="http://schemas.microsoft.com/office/drawing/2014/main" id="{CF7CB9F1-770D-2345-AF3F-2298F81107C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5080686" y="5055974"/>
              <a:ext cx="135923" cy="2479588"/>
            </a:xfrm>
            <a:prstGeom prst="leftBrace">
              <a:avLst>
                <a:gd name="adj1" fmla="val 8361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6575" name="TextBox 14">
              <a:extLst>
                <a:ext uri="{FF2B5EF4-FFF2-40B4-BE49-F238E27FC236}">
                  <a16:creationId xmlns:a16="http://schemas.microsoft.com/office/drawing/2014/main" id="{41075FCA-EBCF-8243-9DEB-99635E5F2B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023" y="6375756"/>
              <a:ext cx="2286203" cy="2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Segment 1 – 0 to 1499 bytes, Seq#0</a:t>
              </a:r>
            </a:p>
          </p:txBody>
        </p:sp>
        <p:sp>
          <p:nvSpPr>
            <p:cNvPr id="66576" name="TextBox 15">
              <a:extLst>
                <a:ext uri="{FF2B5EF4-FFF2-40B4-BE49-F238E27FC236}">
                  <a16:creationId xmlns:a16="http://schemas.microsoft.com/office/drawing/2014/main" id="{FE9EFB2C-2732-CF40-B2F4-B0539FD14B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787" y="6343936"/>
              <a:ext cx="2709396" cy="2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Segment 2 – 1500 to 2590 bytes, Seq#1500</a:t>
              </a:r>
            </a:p>
          </p:txBody>
        </p:sp>
        <p:sp>
          <p:nvSpPr>
            <p:cNvPr id="66577" name="Left Brace 16">
              <a:extLst>
                <a:ext uri="{FF2B5EF4-FFF2-40B4-BE49-F238E27FC236}">
                  <a16:creationId xmlns:a16="http://schemas.microsoft.com/office/drawing/2014/main" id="{4838D9AE-A610-0447-BFD7-5CF6B93B031C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533500" y="5136290"/>
              <a:ext cx="144163" cy="2335428"/>
            </a:xfrm>
            <a:prstGeom prst="leftBrace">
              <a:avLst>
                <a:gd name="adj1" fmla="val 8325"/>
                <a:gd name="adj2" fmla="val 5312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6578" name="TextBox 17">
              <a:extLst>
                <a:ext uri="{FF2B5EF4-FFF2-40B4-BE49-F238E27FC236}">
                  <a16:creationId xmlns:a16="http://schemas.microsoft.com/office/drawing/2014/main" id="{95C4EA96-828A-6B4A-B88B-6C5EB02DE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8890" y="6370548"/>
              <a:ext cx="2709396" cy="269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Segment 3 – 2591 to 5500 bytes, Seq#2591</a:t>
              </a:r>
            </a:p>
          </p:txBody>
        </p:sp>
      </p:grpSp>
      <p:pic>
        <p:nvPicPr>
          <p:cNvPr id="66565" name="Picture 35" descr="underline_base">
            <a:extLst>
              <a:ext uri="{FF2B5EF4-FFF2-40B4-BE49-F238E27FC236}">
                <a16:creationId xmlns:a16="http://schemas.microsoft.com/office/drawing/2014/main" id="{CF047A8B-74E2-8E4F-AB3C-11D999FAFA1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642938"/>
            <a:ext cx="55118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5">
            <a:extLst>
              <a:ext uri="{FF2B5EF4-FFF2-40B4-BE49-F238E27FC236}">
                <a16:creationId xmlns:a16="http://schemas.microsoft.com/office/drawing/2014/main" id="{F50EFCBA-5E29-7640-B45E-1559AD40BB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67586" name="Slide Number Placeholder 6">
            <a:extLst>
              <a:ext uri="{FF2B5EF4-FFF2-40B4-BE49-F238E27FC236}">
                <a16:creationId xmlns:a16="http://schemas.microsoft.com/office/drawing/2014/main" id="{2E2D4C84-1E93-0949-82F2-F22B7C7865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152B9B16-126C-824B-97D8-18436453535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67587" name="Picture 35" descr="underline_base">
            <a:extLst>
              <a:ext uri="{FF2B5EF4-FFF2-40B4-BE49-F238E27FC236}">
                <a16:creationId xmlns:a16="http://schemas.microsoft.com/office/drawing/2014/main" id="{E2177ABA-195F-B04C-A3EC-08C68D7D161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4">
            <a:extLst>
              <a:ext uri="{FF2B5EF4-FFF2-40B4-BE49-F238E27FC236}">
                <a16:creationId xmlns:a16="http://schemas.microsoft.com/office/drawing/2014/main" id="{97C69740-380A-0449-9A2B-334949A3B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665162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seq. numbers, ACKs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69FCDAA4-56E3-3E4F-AB5B-82D2828392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339850"/>
            <a:ext cx="3927475" cy="4913313"/>
          </a:xfrm>
        </p:spPr>
        <p:txBody>
          <a:bodyPr/>
          <a:lstStyle/>
          <a:p>
            <a:pPr marL="234950" indent="-123825">
              <a:buFont typeface="Wingdings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sequence numbers: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byte stream </a:t>
            </a:r>
            <a:r>
              <a:rPr lang="ja-JP" altLang="en-US"/>
              <a:t>“</a:t>
            </a:r>
            <a:r>
              <a:rPr lang="en-US" altLang="ja-JP"/>
              <a:t>number</a:t>
            </a:r>
            <a:r>
              <a:rPr lang="ja-JP" altLang="en-US"/>
              <a:t>”</a:t>
            </a:r>
            <a:r>
              <a:rPr lang="en-US" altLang="ja-JP"/>
              <a:t> of </a:t>
            </a:r>
            <a:r>
              <a:rPr lang="en-US" altLang="ja-JP">
                <a:solidFill>
                  <a:srgbClr val="C00000"/>
                </a:solidFill>
              </a:rPr>
              <a:t>first byte</a:t>
            </a:r>
            <a:r>
              <a:rPr lang="en-US" altLang="ja-JP"/>
              <a:t> in segment’s data</a:t>
            </a:r>
            <a:endParaRPr lang="en-US" altLang="ja-JP" sz="2000"/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 u="sng">
                <a:solidFill>
                  <a:srgbClr val="CC0000"/>
                </a:solidFill>
              </a:rPr>
              <a:t>acknowledgements:</a:t>
            </a:r>
            <a:endParaRPr lang="en-US" altLang="en-US" sz="2400">
              <a:solidFill>
                <a:srgbClr val="CC0000"/>
              </a:solidFill>
            </a:endParaRPr>
          </a:p>
          <a:p>
            <a:pPr marL="512763" lvl="1" indent="-163513"/>
            <a:r>
              <a:rPr lang="en-US" altLang="en-US"/>
              <a:t>seq # of </a:t>
            </a:r>
            <a:r>
              <a:rPr lang="en-US" altLang="en-US">
                <a:solidFill>
                  <a:srgbClr val="C00000"/>
                </a:solidFill>
              </a:rPr>
              <a:t>next </a:t>
            </a:r>
            <a:r>
              <a:rPr lang="en-US" altLang="en-US"/>
              <a:t>byte expected from other side </a:t>
            </a:r>
          </a:p>
          <a:p>
            <a:pPr marL="512763" lvl="1" indent="-163513"/>
            <a:r>
              <a:rPr lang="en-US" altLang="en-US"/>
              <a:t>cumulative ACK</a:t>
            </a: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>
                <a:solidFill>
                  <a:srgbClr val="CC0000"/>
                </a:solidFill>
              </a:rPr>
              <a:t>Q:</a:t>
            </a:r>
            <a:r>
              <a:rPr lang="en-US" altLang="en-US" sz="2400"/>
              <a:t> how receiver handles out-of-order segments?</a:t>
            </a:r>
          </a:p>
          <a:p>
            <a:pPr marL="234950" indent="-123825">
              <a:buFont typeface="Wingdings" pitchFamily="2" charset="2"/>
              <a:buNone/>
            </a:pPr>
            <a:r>
              <a:rPr lang="en-US" altLang="en-US" sz="2400">
                <a:solidFill>
                  <a:srgbClr val="C00000"/>
                </a:solidFill>
              </a:rPr>
              <a:t>A</a:t>
            </a:r>
            <a:r>
              <a:rPr lang="en-US" altLang="en-US"/>
              <a:t>: </a:t>
            </a:r>
            <a:r>
              <a:rPr lang="en-US" altLang="en-US" sz="2400"/>
              <a:t>TCP spec doesn’</a:t>
            </a:r>
            <a:r>
              <a:rPr lang="en-US" altLang="ja-JP" sz="2400"/>
              <a:t>t say, - up to implementor – GBN, SACK – discard? rearrange?</a:t>
            </a:r>
            <a:endParaRPr lang="en-US" altLang="en-US"/>
          </a:p>
        </p:txBody>
      </p:sp>
      <p:grpSp>
        <p:nvGrpSpPr>
          <p:cNvPr id="187584" name="Group 192">
            <a:extLst>
              <a:ext uri="{FF2B5EF4-FFF2-40B4-BE49-F238E27FC236}">
                <a16:creationId xmlns:a16="http://schemas.microsoft.com/office/drawing/2014/main" id="{406C6BFD-7B69-C04B-AC21-2ED9CD0D0F4B}"/>
              </a:ext>
            </a:extLst>
          </p:cNvPr>
          <p:cNvGrpSpPr>
            <a:grpSpLocks/>
          </p:cNvGrpSpPr>
          <p:nvPr/>
        </p:nvGrpSpPr>
        <p:grpSpPr bwMode="auto">
          <a:xfrm>
            <a:off x="5770563" y="3816350"/>
            <a:ext cx="2897187" cy="2541588"/>
            <a:chOff x="3599" y="2404"/>
            <a:chExt cx="1825" cy="1601"/>
          </a:xfrm>
        </p:grpSpPr>
        <p:sp>
          <p:nvSpPr>
            <p:cNvPr id="67673" name="Rectangle 167">
              <a:extLst>
                <a:ext uri="{FF2B5EF4-FFF2-40B4-BE49-F238E27FC236}">
                  <a16:creationId xmlns:a16="http://schemas.microsoft.com/office/drawing/2014/main" id="{056A7B10-29DB-344B-9919-456569C3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67674" name="Group 148">
              <a:extLst>
                <a:ext uri="{FF2B5EF4-FFF2-40B4-BE49-F238E27FC236}">
                  <a16:creationId xmlns:a16="http://schemas.microsoft.com/office/drawing/2014/main" id="{7B32EA28-BC55-8A42-9506-A653072881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" y="3291"/>
              <a:ext cx="1252" cy="714"/>
              <a:chOff x="1976" y="2984"/>
              <a:chExt cx="1252" cy="714"/>
            </a:xfrm>
          </p:grpSpPr>
          <p:sp>
            <p:nvSpPr>
              <p:cNvPr id="67677" name="Rectangle 149">
                <a:extLst>
                  <a:ext uri="{FF2B5EF4-FFF2-40B4-BE49-F238E27FC236}">
                    <a16:creationId xmlns:a16="http://schemas.microsoft.com/office/drawing/2014/main" id="{18817591-E590-A144-8C03-4F4F46FD8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7678" name="Text Box 150">
                <a:extLst>
                  <a:ext uri="{FF2B5EF4-FFF2-40B4-BE49-F238E27FC236}">
                    <a16:creationId xmlns:a16="http://schemas.microsoft.com/office/drawing/2014/main" id="{841D7482-C72F-6042-A9C5-7D8359C7FD3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source port #</a:t>
                </a:r>
              </a:p>
            </p:txBody>
          </p:sp>
          <p:sp>
            <p:nvSpPr>
              <p:cNvPr id="67679" name="Text Box 151">
                <a:extLst>
                  <a:ext uri="{FF2B5EF4-FFF2-40B4-BE49-F238E27FC236}">
                    <a16:creationId xmlns:a16="http://schemas.microsoft.com/office/drawing/2014/main" id="{399B1BB6-094C-B342-AFEE-BE983C371B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dest port #</a:t>
                </a:r>
              </a:p>
            </p:txBody>
          </p:sp>
          <p:sp>
            <p:nvSpPr>
              <p:cNvPr id="67680" name="Text Box 152">
                <a:extLst>
                  <a:ext uri="{FF2B5EF4-FFF2-40B4-BE49-F238E27FC236}">
                    <a16:creationId xmlns:a16="http://schemas.microsoft.com/office/drawing/2014/main" id="{83881BC4-AC8A-334E-A265-EDACBBCBC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sequence number</a:t>
                </a:r>
              </a:p>
            </p:txBody>
          </p:sp>
          <p:sp>
            <p:nvSpPr>
              <p:cNvPr id="67681" name="Text Box 153">
                <a:extLst>
                  <a:ext uri="{FF2B5EF4-FFF2-40B4-BE49-F238E27FC236}">
                    <a16:creationId xmlns:a16="http://schemas.microsoft.com/office/drawing/2014/main" id="{D209480D-6D9B-2546-B136-A063255170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acknowledgement number</a:t>
                </a:r>
              </a:p>
            </p:txBody>
          </p:sp>
          <p:sp>
            <p:nvSpPr>
              <p:cNvPr id="67682" name="Text Box 154">
                <a:extLst>
                  <a:ext uri="{FF2B5EF4-FFF2-40B4-BE49-F238E27FC236}">
                    <a16:creationId xmlns:a16="http://schemas.microsoft.com/office/drawing/2014/main" id="{D89AFE68-CA8F-1342-AA59-7C469D46A4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checksum</a:t>
                </a:r>
              </a:p>
            </p:txBody>
          </p:sp>
          <p:sp>
            <p:nvSpPr>
              <p:cNvPr id="67683" name="Line 155">
                <a:extLst>
                  <a:ext uri="{FF2B5EF4-FFF2-40B4-BE49-F238E27FC236}">
                    <a16:creationId xmlns:a16="http://schemas.microsoft.com/office/drawing/2014/main" id="{E410CBDC-7B3D-B644-B3CB-5E68FB62E5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4" name="Line 156">
                <a:extLst>
                  <a:ext uri="{FF2B5EF4-FFF2-40B4-BE49-F238E27FC236}">
                    <a16:creationId xmlns:a16="http://schemas.microsoft.com/office/drawing/2014/main" id="{AF4BD3C8-066B-6442-9501-A3DB239A8D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5" name="Line 157">
                <a:extLst>
                  <a:ext uri="{FF2B5EF4-FFF2-40B4-BE49-F238E27FC236}">
                    <a16:creationId xmlns:a16="http://schemas.microsoft.com/office/drawing/2014/main" id="{12048C44-6C66-3049-9595-682886E1F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6" name="Line 158">
                <a:extLst>
                  <a:ext uri="{FF2B5EF4-FFF2-40B4-BE49-F238E27FC236}">
                    <a16:creationId xmlns:a16="http://schemas.microsoft.com/office/drawing/2014/main" id="{A8ECA251-40B5-9344-9540-ADA47902B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7" name="Line 159">
                <a:extLst>
                  <a:ext uri="{FF2B5EF4-FFF2-40B4-BE49-F238E27FC236}">
                    <a16:creationId xmlns:a16="http://schemas.microsoft.com/office/drawing/2014/main" id="{FEC9548D-9E79-C14E-82D5-375A4AD05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8" name="Line 160">
                <a:extLst>
                  <a:ext uri="{FF2B5EF4-FFF2-40B4-BE49-F238E27FC236}">
                    <a16:creationId xmlns:a16="http://schemas.microsoft.com/office/drawing/2014/main" id="{611E5D55-57E0-5B47-BCBA-BB2060EDC1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89" name="Text Box 161">
                <a:extLst>
                  <a:ext uri="{FF2B5EF4-FFF2-40B4-BE49-F238E27FC236}">
                    <a16:creationId xmlns:a16="http://schemas.microsoft.com/office/drawing/2014/main" id="{5D013DE5-4F8D-234F-AB60-CE1AF4531C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rwnd</a:t>
                </a:r>
              </a:p>
            </p:txBody>
          </p:sp>
          <p:sp>
            <p:nvSpPr>
              <p:cNvPr id="67690" name="Text Box 162">
                <a:extLst>
                  <a:ext uri="{FF2B5EF4-FFF2-40B4-BE49-F238E27FC236}">
                    <a16:creationId xmlns:a16="http://schemas.microsoft.com/office/drawing/2014/main" id="{D3D89ED1-8FDE-E242-A6C1-957FBB9E3B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urg pointer</a:t>
                </a:r>
              </a:p>
            </p:txBody>
          </p:sp>
          <p:sp>
            <p:nvSpPr>
              <p:cNvPr id="67691" name="Line 163">
                <a:extLst>
                  <a:ext uri="{FF2B5EF4-FFF2-40B4-BE49-F238E27FC236}">
                    <a16:creationId xmlns:a16="http://schemas.microsoft.com/office/drawing/2014/main" id="{120A6EB0-39E8-574B-9093-DB9089E46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92" name="Line 164">
                <a:extLst>
                  <a:ext uri="{FF2B5EF4-FFF2-40B4-BE49-F238E27FC236}">
                    <a16:creationId xmlns:a16="http://schemas.microsoft.com/office/drawing/2014/main" id="{375213D2-B33E-BB46-8923-37F843F1CF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7675" name="Text Box 166">
              <a:extLst>
                <a:ext uri="{FF2B5EF4-FFF2-40B4-BE49-F238E27FC236}">
                  <a16:creationId xmlns:a16="http://schemas.microsoft.com/office/drawing/2014/main" id="{2C35940C-8F1E-144C-93C2-806BA68B5B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4" y="3092"/>
              <a:ext cx="172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incoming segment to sender</a:t>
              </a:r>
            </a:p>
          </p:txBody>
        </p:sp>
        <p:sp>
          <p:nvSpPr>
            <p:cNvPr id="67676" name="Freeform 168">
              <a:extLst>
                <a:ext uri="{FF2B5EF4-FFF2-40B4-BE49-F238E27FC236}">
                  <a16:creationId xmlns:a16="http://schemas.microsoft.com/office/drawing/2014/main" id="{2ED203EB-D7A2-A540-962E-0E162320182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3599" y="2404"/>
              <a:ext cx="107" cy="119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3110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noFill/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87587" name="Group 195">
            <a:extLst>
              <a:ext uri="{FF2B5EF4-FFF2-40B4-BE49-F238E27FC236}">
                <a16:creationId xmlns:a16="http://schemas.microsoft.com/office/drawing/2014/main" id="{878C15DE-A6F2-454B-8756-9D861F3F54D4}"/>
              </a:ext>
            </a:extLst>
          </p:cNvPr>
          <p:cNvGrpSpPr>
            <a:grpSpLocks/>
          </p:cNvGrpSpPr>
          <p:nvPr/>
        </p:nvGrpSpPr>
        <p:grpSpPr bwMode="auto">
          <a:xfrm>
            <a:off x="6546850" y="5849938"/>
            <a:ext cx="358775" cy="304800"/>
            <a:chOff x="5144" y="3677"/>
            <a:chExt cx="226" cy="192"/>
          </a:xfrm>
        </p:grpSpPr>
        <p:sp>
          <p:nvSpPr>
            <p:cNvPr id="67671" name="Rectangle 194">
              <a:extLst>
                <a:ext uri="{FF2B5EF4-FFF2-40B4-BE49-F238E27FC236}">
                  <a16:creationId xmlns:a16="http://schemas.microsoft.com/office/drawing/2014/main" id="{0CB967A4-E6C9-274D-B88C-761447F2B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2" y="3716"/>
              <a:ext cx="88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72" name="Text Box 193">
              <a:extLst>
                <a:ext uri="{FF2B5EF4-FFF2-40B4-BE49-F238E27FC236}">
                  <a16:creationId xmlns:a16="http://schemas.microsoft.com/office/drawing/2014/main" id="{69A2DE91-0AA5-354C-B87E-B8A2258CA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4" y="3677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Arial Narrow" panose="020B0604020202020204" pitchFamily="34" charset="0"/>
                </a:rPr>
                <a:t>A</a:t>
              </a:r>
            </a:p>
          </p:txBody>
        </p:sp>
      </p:grpSp>
      <p:sp>
        <p:nvSpPr>
          <p:cNvPr id="67592" name="Line 80">
            <a:extLst>
              <a:ext uri="{FF2B5EF4-FFF2-40B4-BE49-F238E27FC236}">
                <a16:creationId xmlns:a16="http://schemas.microsoft.com/office/drawing/2014/main" id="{AD40760B-EB06-3043-83D2-134ABBD3A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0" y="3890963"/>
            <a:ext cx="8683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3" name="Line 82">
            <a:extLst>
              <a:ext uri="{FF2B5EF4-FFF2-40B4-BE49-F238E27FC236}">
                <a16:creationId xmlns:a16="http://schemas.microsoft.com/office/drawing/2014/main" id="{D4DE6F1B-C17B-9D4F-9D84-0FE8689DA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3892550"/>
            <a:ext cx="868362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4" name="Line 83">
            <a:extLst>
              <a:ext uri="{FF2B5EF4-FFF2-40B4-BE49-F238E27FC236}">
                <a16:creationId xmlns:a16="http://schemas.microsoft.com/office/drawing/2014/main" id="{164AD8CD-492A-ED46-AA1A-7653CF243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375" y="3890963"/>
            <a:ext cx="8016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5" name="Line 84">
            <a:extLst>
              <a:ext uri="{FF2B5EF4-FFF2-40B4-BE49-F238E27FC236}">
                <a16:creationId xmlns:a16="http://schemas.microsoft.com/office/drawing/2014/main" id="{B70636DD-930A-2D41-95E4-28729271A4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3892550"/>
            <a:ext cx="528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6" name="Line 87">
            <a:extLst>
              <a:ext uri="{FF2B5EF4-FFF2-40B4-BE49-F238E27FC236}">
                <a16:creationId xmlns:a16="http://schemas.microsoft.com/office/drawing/2014/main" id="{DF1030F3-21A2-514F-AC37-00E610C11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4575" y="3914775"/>
            <a:ext cx="0" cy="233363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7" name="Line 88">
            <a:extLst>
              <a:ext uri="{FF2B5EF4-FFF2-40B4-BE49-F238E27FC236}">
                <a16:creationId xmlns:a16="http://schemas.microsoft.com/office/drawing/2014/main" id="{CFE58EA3-0A51-2841-9573-CC37281BE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3910013"/>
            <a:ext cx="0" cy="233362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64" name="Line 89">
            <a:extLst>
              <a:ext uri="{FF2B5EF4-FFF2-40B4-BE49-F238E27FC236}">
                <a16:creationId xmlns:a16="http://schemas.microsoft.com/office/drawing/2014/main" id="{7D2D67A2-D0ED-9849-BF4B-3AC475534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02450" y="3910013"/>
            <a:ext cx="0" cy="233362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4565" name="Line 90">
            <a:extLst>
              <a:ext uri="{FF2B5EF4-FFF2-40B4-BE49-F238E27FC236}">
                <a16:creationId xmlns:a16="http://schemas.microsoft.com/office/drawing/2014/main" id="{B31A026D-2FF9-C04D-982D-CFE7B641D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9675" y="3910013"/>
            <a:ext cx="0" cy="233362"/>
          </a:xfrm>
          <a:prstGeom prst="line">
            <a:avLst/>
          </a:prstGeom>
          <a:noFill/>
          <a:ln w="19050">
            <a:solidFill>
              <a:schemeClr val="accent3">
                <a:lumMod val="50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67600" name="Text Box 91">
            <a:extLst>
              <a:ext uri="{FF2B5EF4-FFF2-40B4-BE49-F238E27FC236}">
                <a16:creationId xmlns:a16="http://schemas.microsoft.com/office/drawing/2014/main" id="{D606DF49-E835-D849-86FD-74C5DB61C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750" y="4138613"/>
            <a:ext cx="77311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Tahoma" panose="020B0604030504040204" pitchFamily="34" charset="0"/>
              </a:rPr>
              <a:t>sent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  <a:latin typeface="Tahoma" panose="020B0604030504040204" pitchFamily="34" charset="0"/>
              </a:rPr>
              <a:t>ACKed</a:t>
            </a:r>
          </a:p>
        </p:txBody>
      </p:sp>
      <p:sp>
        <p:nvSpPr>
          <p:cNvPr id="67601" name="Text Box 92">
            <a:extLst>
              <a:ext uri="{FF2B5EF4-FFF2-40B4-BE49-F238E27FC236}">
                <a16:creationId xmlns:a16="http://schemas.microsoft.com/office/drawing/2014/main" id="{99ECCB5A-9284-EC43-82DD-592C313A6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1350" y="4144963"/>
            <a:ext cx="113188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C000"/>
                </a:solidFill>
                <a:latin typeface="Tahoma" panose="020B0604030504040204" pitchFamily="34" charset="0"/>
              </a:rPr>
              <a:t>sent, not-yet ACKed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FFC000"/>
                </a:solidFill>
                <a:latin typeface="Tahoma" panose="020B0604030504040204" pitchFamily="34" charset="0"/>
              </a:rPr>
              <a:t>(</a:t>
            </a:r>
            <a:r>
              <a:rPr lang="ja-JP" altLang="en-US" sz="1400" b="1">
                <a:solidFill>
                  <a:srgbClr val="FFC000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1400" b="1">
                <a:solidFill>
                  <a:srgbClr val="FFC000"/>
                </a:solidFill>
                <a:latin typeface="Tahoma" panose="020B0604030504040204" pitchFamily="34" charset="0"/>
              </a:rPr>
              <a:t>in-flight</a:t>
            </a:r>
            <a:r>
              <a:rPr lang="ja-JP" altLang="en-US" sz="1400" b="1">
                <a:solidFill>
                  <a:srgbClr val="FFC000"/>
                </a:solidFill>
                <a:latin typeface="Tahoma" panose="020B0604030504040204" pitchFamily="34" charset="0"/>
              </a:rPr>
              <a:t>”</a:t>
            </a:r>
            <a:r>
              <a:rPr lang="en-US" altLang="ja-JP" sz="1400" b="1">
                <a:solidFill>
                  <a:srgbClr val="FFC000"/>
                </a:solidFill>
                <a:latin typeface="Tahoma" panose="020B0604030504040204" pitchFamily="34" charset="0"/>
              </a:rPr>
              <a:t>)</a:t>
            </a:r>
            <a:endParaRPr lang="en-US" altLang="en-US" sz="1400" b="1">
              <a:solidFill>
                <a:srgbClr val="FFC000"/>
              </a:solidFill>
              <a:latin typeface="Tahoma" panose="020B0604030504040204" pitchFamily="34" charset="0"/>
            </a:endParaRPr>
          </a:p>
        </p:txBody>
      </p:sp>
      <p:sp>
        <p:nvSpPr>
          <p:cNvPr id="64568" name="Text Box 93">
            <a:extLst>
              <a:ext uri="{FF2B5EF4-FFF2-40B4-BE49-F238E27FC236}">
                <a16:creationId xmlns:a16="http://schemas.microsoft.com/office/drawing/2014/main" id="{6520A06D-9B44-3C4B-ADD0-C3089FB36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4140200"/>
            <a:ext cx="1066800" cy="66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usable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but 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</a:rPr>
              <a:t>yet sent</a:t>
            </a:r>
          </a:p>
        </p:txBody>
      </p:sp>
      <p:sp>
        <p:nvSpPr>
          <p:cNvPr id="64569" name="Text Box 94">
            <a:extLst>
              <a:ext uri="{FF2B5EF4-FFF2-40B4-BE49-F238E27FC236}">
                <a16:creationId xmlns:a16="http://schemas.microsoft.com/office/drawing/2014/main" id="{1F433CA4-ABC7-3F4D-9A95-3C51BDAD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8550" y="4144963"/>
            <a:ext cx="819150" cy="476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not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accent3">
                    <a:lumMod val="50000"/>
                  </a:schemeClr>
                </a:solidFill>
                <a:latin typeface="Tahoma" panose="020B0604030504040204" pitchFamily="34" charset="0"/>
              </a:rPr>
              <a:t>usable</a:t>
            </a:r>
          </a:p>
        </p:txBody>
      </p:sp>
      <p:sp>
        <p:nvSpPr>
          <p:cNvPr id="67604" name="Text Box 96">
            <a:extLst>
              <a:ext uri="{FF2B5EF4-FFF2-40B4-BE49-F238E27FC236}">
                <a16:creationId xmlns:a16="http://schemas.microsoft.com/office/drawing/2014/main" id="{A1EB62A3-53C2-BC47-B066-624A78E12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73338"/>
            <a:ext cx="113188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window size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>
                <a:latin typeface="Tahoma" panose="020B0604030504040204" pitchFamily="34" charset="0"/>
              </a:rPr>
              <a:t> N</a:t>
            </a:r>
          </a:p>
        </p:txBody>
      </p:sp>
      <p:grpSp>
        <p:nvGrpSpPr>
          <p:cNvPr id="67605" name="Group 1">
            <a:extLst>
              <a:ext uri="{FF2B5EF4-FFF2-40B4-BE49-F238E27FC236}">
                <a16:creationId xmlns:a16="http://schemas.microsoft.com/office/drawing/2014/main" id="{45D6DDEC-32EE-8043-AC6D-B4515804A0D5}"/>
              </a:ext>
            </a:extLst>
          </p:cNvPr>
          <p:cNvGrpSpPr>
            <a:grpSpLocks/>
          </p:cNvGrpSpPr>
          <p:nvPr/>
        </p:nvGrpSpPr>
        <p:grpSpPr bwMode="auto">
          <a:xfrm>
            <a:off x="4654550" y="2797175"/>
            <a:ext cx="3494088" cy="1068388"/>
            <a:chOff x="4654550" y="2797175"/>
            <a:chExt cx="3494088" cy="1068388"/>
          </a:xfrm>
        </p:grpSpPr>
        <p:sp>
          <p:nvSpPr>
            <p:cNvPr id="67628" name="Rectangle 37">
              <a:extLst>
                <a:ext uri="{FF2B5EF4-FFF2-40B4-BE49-F238E27FC236}">
                  <a16:creationId xmlns:a16="http://schemas.microsoft.com/office/drawing/2014/main" id="{B4DDFDBE-B7F4-3A41-9DA6-F5A2AE097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413" y="3038475"/>
              <a:ext cx="65087" cy="6223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29" name="Rectangle 39">
              <a:extLst>
                <a:ext uri="{FF2B5EF4-FFF2-40B4-BE49-F238E27FC236}">
                  <a16:creationId xmlns:a16="http://schemas.microsoft.com/office/drawing/2014/main" id="{E886B143-5E7E-CD42-B270-009BC9EE8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4250" y="3040063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0" name="Rectangle 40">
              <a:extLst>
                <a:ext uri="{FF2B5EF4-FFF2-40B4-BE49-F238E27FC236}">
                  <a16:creationId xmlns:a16="http://schemas.microsoft.com/office/drawing/2014/main" id="{A4BC77EB-5974-CA4F-8513-84C36B6F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3038475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1" name="Rectangle 41">
              <a:extLst>
                <a:ext uri="{FF2B5EF4-FFF2-40B4-BE49-F238E27FC236}">
                  <a16:creationId xmlns:a16="http://schemas.microsoft.com/office/drawing/2014/main" id="{7E3697B7-38EC-7746-9815-17E396E46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3038475"/>
              <a:ext cx="65087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2" name="Rectangle 42">
              <a:extLst>
                <a:ext uri="{FF2B5EF4-FFF2-40B4-BE49-F238E27FC236}">
                  <a16:creationId xmlns:a16="http://schemas.microsoft.com/office/drawing/2014/main" id="{B93D7AED-6F23-864D-822D-97B9CC8B6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763" y="3038475"/>
              <a:ext cx="65087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3" name="Rectangle 43">
              <a:extLst>
                <a:ext uri="{FF2B5EF4-FFF2-40B4-BE49-F238E27FC236}">
                  <a16:creationId xmlns:a16="http://schemas.microsoft.com/office/drawing/2014/main" id="{54C1B385-0D5B-0D48-94A2-145B35CDD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3038475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4" name="Rectangle 45">
              <a:extLst>
                <a:ext uri="{FF2B5EF4-FFF2-40B4-BE49-F238E27FC236}">
                  <a16:creationId xmlns:a16="http://schemas.microsoft.com/office/drawing/2014/main" id="{AD9A0E6D-7651-5442-BF00-B650F1C9D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3675" y="3038475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5" name="Rectangle 46">
              <a:extLst>
                <a:ext uri="{FF2B5EF4-FFF2-40B4-BE49-F238E27FC236}">
                  <a16:creationId xmlns:a16="http://schemas.microsoft.com/office/drawing/2014/main" id="{516A1E34-E80D-2048-92E5-C3AF8754B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3038475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6" name="Rectangle 47">
              <a:extLst>
                <a:ext uri="{FF2B5EF4-FFF2-40B4-BE49-F238E27FC236}">
                  <a16:creationId xmlns:a16="http://schemas.microsoft.com/office/drawing/2014/main" id="{002165B5-F40E-E84E-BD83-4CD9CAE2F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75" y="3038475"/>
              <a:ext cx="65088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7" name="Rectangle 50">
              <a:extLst>
                <a:ext uri="{FF2B5EF4-FFF2-40B4-BE49-F238E27FC236}">
                  <a16:creationId xmlns:a16="http://schemas.microsoft.com/office/drawing/2014/main" id="{49F20DF6-40E1-D546-BBA1-C38E6E26E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0538" y="3038475"/>
              <a:ext cx="65087" cy="622300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8" name="Rectangle 51">
              <a:extLst>
                <a:ext uri="{FF2B5EF4-FFF2-40B4-BE49-F238E27FC236}">
                  <a16:creationId xmlns:a16="http://schemas.microsoft.com/office/drawing/2014/main" id="{24B16E6C-7B37-544F-ACCE-D862952D6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8963" y="3040063"/>
              <a:ext cx="65087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39" name="Rectangle 52">
              <a:extLst>
                <a:ext uri="{FF2B5EF4-FFF2-40B4-BE49-F238E27FC236}">
                  <a16:creationId xmlns:a16="http://schemas.microsoft.com/office/drawing/2014/main" id="{49A0E086-2C5D-AF4F-AC9E-0081D9C5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5800" y="3038475"/>
              <a:ext cx="65088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0" name="Rectangle 53">
              <a:extLst>
                <a:ext uri="{FF2B5EF4-FFF2-40B4-BE49-F238E27FC236}">
                  <a16:creationId xmlns:a16="http://schemas.microsoft.com/office/drawing/2014/main" id="{8DA1539A-DB71-834B-9237-CFF1756A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2638" y="3038475"/>
              <a:ext cx="65087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1" name="Rectangle 54">
              <a:extLst>
                <a:ext uri="{FF2B5EF4-FFF2-40B4-BE49-F238E27FC236}">
                  <a16:creationId xmlns:a16="http://schemas.microsoft.com/office/drawing/2014/main" id="{85DDF899-58F5-3C4D-A748-49227EAEC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9475" y="3038475"/>
              <a:ext cx="65088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2" name="Rectangle 55">
              <a:extLst>
                <a:ext uri="{FF2B5EF4-FFF2-40B4-BE49-F238E27FC236}">
                  <a16:creationId xmlns:a16="http://schemas.microsoft.com/office/drawing/2014/main" id="{82A36DAB-B57E-3E4C-9C7E-4B6D4477D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3038475"/>
              <a:ext cx="65088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3" name="Rectangle 56">
              <a:extLst>
                <a:ext uri="{FF2B5EF4-FFF2-40B4-BE49-F238E27FC236}">
                  <a16:creationId xmlns:a16="http://schemas.microsoft.com/office/drawing/2014/main" id="{DA43E918-7767-DA48-83E6-90A818600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3038475"/>
              <a:ext cx="65088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4" name="Rectangle 57">
              <a:extLst>
                <a:ext uri="{FF2B5EF4-FFF2-40B4-BE49-F238E27FC236}">
                  <a16:creationId xmlns:a16="http://schemas.microsoft.com/office/drawing/2014/main" id="{3B0AB722-7CA0-8340-8438-BFDCE553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3038475"/>
              <a:ext cx="65088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5" name="Rectangle 58">
              <a:extLst>
                <a:ext uri="{FF2B5EF4-FFF2-40B4-BE49-F238E27FC236}">
                  <a16:creationId xmlns:a16="http://schemas.microsoft.com/office/drawing/2014/main" id="{A0B56EB1-DACB-FF4D-AEBB-3480D4A69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038475"/>
              <a:ext cx="65087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6" name="Rectangle 59">
              <a:extLst>
                <a:ext uri="{FF2B5EF4-FFF2-40B4-BE49-F238E27FC236}">
                  <a16:creationId xmlns:a16="http://schemas.microsoft.com/office/drawing/2014/main" id="{717927AA-746F-9845-98E9-AD86A13F4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7788" y="3038475"/>
              <a:ext cx="65087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7" name="Rectangle 60">
              <a:extLst>
                <a:ext uri="{FF2B5EF4-FFF2-40B4-BE49-F238E27FC236}">
                  <a16:creationId xmlns:a16="http://schemas.microsoft.com/office/drawing/2014/main" id="{319F7634-2A70-704B-AFC4-CF95C165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3038475"/>
              <a:ext cx="65087" cy="622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8" name="Rectangle 61">
              <a:extLst>
                <a:ext uri="{FF2B5EF4-FFF2-40B4-BE49-F238E27FC236}">
                  <a16:creationId xmlns:a16="http://schemas.microsoft.com/office/drawing/2014/main" id="{FBAA045B-4E43-B640-B770-2DC01C39A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700" y="3036888"/>
              <a:ext cx="65088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49" name="Rectangle 62">
              <a:extLst>
                <a:ext uri="{FF2B5EF4-FFF2-40B4-BE49-F238E27FC236}">
                  <a16:creationId xmlns:a16="http://schemas.microsoft.com/office/drawing/2014/main" id="{DF98DA05-D415-B643-AEFA-3367A6D73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3036888"/>
              <a:ext cx="65088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0" name="Rectangle 63">
              <a:extLst>
                <a:ext uri="{FF2B5EF4-FFF2-40B4-BE49-F238E27FC236}">
                  <a16:creationId xmlns:a16="http://schemas.microsoft.com/office/drawing/2014/main" id="{3EC722AA-1CAC-754A-B844-89C321FDB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5613" y="3036888"/>
              <a:ext cx="65087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1" name="Rectangle 64">
              <a:extLst>
                <a:ext uri="{FF2B5EF4-FFF2-40B4-BE49-F238E27FC236}">
                  <a16:creationId xmlns:a16="http://schemas.microsoft.com/office/drawing/2014/main" id="{D24EFD87-9482-FD48-B70F-2880C70A3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3036888"/>
              <a:ext cx="65087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2" name="Rectangle 65">
              <a:extLst>
                <a:ext uri="{FF2B5EF4-FFF2-40B4-BE49-F238E27FC236}">
                  <a16:creationId xmlns:a16="http://schemas.microsoft.com/office/drawing/2014/main" id="{1AF9BBF3-3205-CD48-BA0B-81A9610A5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9763" y="3036888"/>
              <a:ext cx="65087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3" name="Rectangle 66">
              <a:extLst>
                <a:ext uri="{FF2B5EF4-FFF2-40B4-BE49-F238E27FC236}">
                  <a16:creationId xmlns:a16="http://schemas.microsoft.com/office/drawing/2014/main" id="{B6AFE8BB-E01F-2C48-A558-5EB617460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5013" y="3036888"/>
              <a:ext cx="65087" cy="62230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4" name="Rectangle 68">
              <a:extLst>
                <a:ext uri="{FF2B5EF4-FFF2-40B4-BE49-F238E27FC236}">
                  <a16:creationId xmlns:a16="http://schemas.microsoft.com/office/drawing/2014/main" id="{C5F87C42-C0FD-B64A-9BFD-22D0AF102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0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5" name="Rectangle 69">
              <a:extLst>
                <a:ext uri="{FF2B5EF4-FFF2-40B4-BE49-F238E27FC236}">
                  <a16:creationId xmlns:a16="http://schemas.microsoft.com/office/drawing/2014/main" id="{0C8578B8-1A3A-4846-A936-277A1D30D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8688" y="3040063"/>
              <a:ext cx="65087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6" name="Rectangle 70">
              <a:extLst>
                <a:ext uri="{FF2B5EF4-FFF2-40B4-BE49-F238E27FC236}">
                  <a16:creationId xmlns:a16="http://schemas.microsoft.com/office/drawing/2014/main" id="{2C9A378E-82E6-2B40-A0D5-5797A522B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5525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7" name="Rectangle 71">
              <a:extLst>
                <a:ext uri="{FF2B5EF4-FFF2-40B4-BE49-F238E27FC236}">
                  <a16:creationId xmlns:a16="http://schemas.microsoft.com/office/drawing/2014/main" id="{C175D34D-A663-8940-9018-9515DDDE1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950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8" name="Rectangle 72">
              <a:extLst>
                <a:ext uri="{FF2B5EF4-FFF2-40B4-BE49-F238E27FC236}">
                  <a16:creationId xmlns:a16="http://schemas.microsoft.com/office/drawing/2014/main" id="{33F0A958-C1CB-6045-9DCC-717AF15B2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9200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59" name="Rectangle 73">
              <a:extLst>
                <a:ext uri="{FF2B5EF4-FFF2-40B4-BE49-F238E27FC236}">
                  <a16:creationId xmlns:a16="http://schemas.microsoft.com/office/drawing/2014/main" id="{270E2EE7-FF99-0B42-9BC0-BBA8E1B0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4450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60" name="Rectangle 74">
              <a:extLst>
                <a:ext uri="{FF2B5EF4-FFF2-40B4-BE49-F238E27FC236}">
                  <a16:creationId xmlns:a16="http://schemas.microsoft.com/office/drawing/2014/main" id="{76F35AFF-4DFF-344D-AA36-64B0AF6CF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6525" y="3038475"/>
              <a:ext cx="65088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61" name="Rectangle 75">
              <a:extLst>
                <a:ext uri="{FF2B5EF4-FFF2-40B4-BE49-F238E27FC236}">
                  <a16:creationId xmlns:a16="http://schemas.microsoft.com/office/drawing/2014/main" id="{8EF91EBF-D6E8-6E49-B861-CE3FEA56B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3363" y="3038475"/>
              <a:ext cx="65087" cy="6223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62" name="Rectangle 76">
              <a:extLst>
                <a:ext uri="{FF2B5EF4-FFF2-40B4-BE49-F238E27FC236}">
                  <a16:creationId xmlns:a16="http://schemas.microsoft.com/office/drawing/2014/main" id="{E7E51B69-515B-CF49-83F5-1ECEA821A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613" y="3038475"/>
              <a:ext cx="65087" cy="622300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63" name="Rectangle 78">
              <a:extLst>
                <a:ext uri="{FF2B5EF4-FFF2-40B4-BE49-F238E27FC236}">
                  <a16:creationId xmlns:a16="http://schemas.microsoft.com/office/drawing/2014/main" id="{43DE86A0-20DC-1D45-848D-E87F41ACA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4550" y="3776663"/>
              <a:ext cx="3408363" cy="8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67664" name="Rectangle 79">
              <a:extLst>
                <a:ext uri="{FF2B5EF4-FFF2-40B4-BE49-F238E27FC236}">
                  <a16:creationId xmlns:a16="http://schemas.microsoft.com/office/drawing/2014/main" id="{59409BA5-0630-1946-8677-CEA63C1C5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275" y="2928938"/>
              <a:ext cx="3408363" cy="88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67665" name="Group 99">
              <a:extLst>
                <a:ext uri="{FF2B5EF4-FFF2-40B4-BE49-F238E27FC236}">
                  <a16:creationId xmlns:a16="http://schemas.microsoft.com/office/drawing/2014/main" id="{1EE16808-AC44-0649-B046-EED3FD4D2F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57963" y="2797175"/>
              <a:ext cx="593725" cy="136525"/>
              <a:chOff x="4250" y="1692"/>
              <a:chExt cx="374" cy="86"/>
            </a:xfrm>
          </p:grpSpPr>
          <p:sp>
            <p:nvSpPr>
              <p:cNvPr id="67669" name="Line 97">
                <a:extLst>
                  <a:ext uri="{FF2B5EF4-FFF2-40B4-BE49-F238E27FC236}">
                    <a16:creationId xmlns:a16="http://schemas.microsoft.com/office/drawing/2014/main" id="{A9C5A433-5FB1-2E41-AD93-7D4629D214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0" y="1738"/>
                <a:ext cx="37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70" name="Line 98">
                <a:extLst>
                  <a:ext uri="{FF2B5EF4-FFF2-40B4-BE49-F238E27FC236}">
                    <a16:creationId xmlns:a16="http://schemas.microsoft.com/office/drawing/2014/main" id="{49E4A79F-3ECF-DB4D-9298-882866006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2" y="1692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7666" name="Group 100">
              <a:extLst>
                <a:ext uri="{FF2B5EF4-FFF2-40B4-BE49-F238E27FC236}">
                  <a16:creationId xmlns:a16="http://schemas.microsoft.com/office/drawing/2014/main" id="{C2B4F7A3-82E8-0E40-BF6D-1C52CC14233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665788" y="2822575"/>
              <a:ext cx="593725" cy="136525"/>
              <a:chOff x="4250" y="1692"/>
              <a:chExt cx="374" cy="86"/>
            </a:xfrm>
          </p:grpSpPr>
          <p:sp>
            <p:nvSpPr>
              <p:cNvPr id="67667" name="Line 101">
                <a:extLst>
                  <a:ext uri="{FF2B5EF4-FFF2-40B4-BE49-F238E27FC236}">
                    <a16:creationId xmlns:a16="http://schemas.microsoft.com/office/drawing/2014/main" id="{1AAD4740-E509-2B42-BDBB-374C6BC761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7" y="1745"/>
                <a:ext cx="374" cy="0"/>
              </a:xfrm>
              <a:prstGeom prst="line">
                <a:avLst/>
              </a:prstGeom>
              <a:noFill/>
              <a:ln w="28575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68" name="Line 102">
                <a:extLst>
                  <a:ext uri="{FF2B5EF4-FFF2-40B4-BE49-F238E27FC236}">
                    <a16:creationId xmlns:a16="http://schemas.microsoft.com/office/drawing/2014/main" id="{321E2261-5A86-8F43-A55C-D351134B4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9" y="1699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67606" name="Text Box 196">
            <a:extLst>
              <a:ext uri="{FF2B5EF4-FFF2-40B4-BE49-F238E27FC236}">
                <a16:creationId xmlns:a16="http://schemas.microsoft.com/office/drawing/2014/main" id="{A738CB57-BA7D-DA44-8903-D7A267008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650" y="3592513"/>
            <a:ext cx="317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latin typeface="Tahoma" panose="020B0604030504040204" pitchFamily="34" charset="0"/>
              </a:rPr>
              <a:t>sender sequence number space </a:t>
            </a:r>
          </a:p>
        </p:txBody>
      </p:sp>
      <p:grpSp>
        <p:nvGrpSpPr>
          <p:cNvPr id="187591" name="Group 199">
            <a:extLst>
              <a:ext uri="{FF2B5EF4-FFF2-40B4-BE49-F238E27FC236}">
                <a16:creationId xmlns:a16="http://schemas.microsoft.com/office/drawing/2014/main" id="{B1BBFF6B-B955-9542-A5E1-DEF9E726D8F1}"/>
              </a:ext>
            </a:extLst>
          </p:cNvPr>
          <p:cNvGrpSpPr>
            <a:grpSpLocks/>
          </p:cNvGrpSpPr>
          <p:nvPr/>
        </p:nvGrpSpPr>
        <p:grpSpPr bwMode="auto">
          <a:xfrm>
            <a:off x="4449763" y="1068388"/>
            <a:ext cx="2952750" cy="1954212"/>
            <a:chOff x="2768" y="673"/>
            <a:chExt cx="1860" cy="1231"/>
          </a:xfrm>
        </p:grpSpPr>
        <p:sp>
          <p:nvSpPr>
            <p:cNvPr id="67608" name="Rectangle 171">
              <a:extLst>
                <a:ext uri="{FF2B5EF4-FFF2-40B4-BE49-F238E27FC236}">
                  <a16:creationId xmlns:a16="http://schemas.microsoft.com/office/drawing/2014/main" id="{EE034EE0-F0CB-0E46-BBD4-486B2746E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1028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67609" name="Group 172">
              <a:extLst>
                <a:ext uri="{FF2B5EF4-FFF2-40B4-BE49-F238E27FC236}">
                  <a16:creationId xmlns:a16="http://schemas.microsoft.com/office/drawing/2014/main" id="{038786FE-BCBE-6144-992A-E80344B67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20" y="872"/>
              <a:ext cx="1252" cy="714"/>
              <a:chOff x="1976" y="2984"/>
              <a:chExt cx="1252" cy="714"/>
            </a:xfrm>
          </p:grpSpPr>
          <p:sp>
            <p:nvSpPr>
              <p:cNvPr id="67612" name="Rectangle 173">
                <a:extLst>
                  <a:ext uri="{FF2B5EF4-FFF2-40B4-BE49-F238E27FC236}">
                    <a16:creationId xmlns:a16="http://schemas.microsoft.com/office/drawing/2014/main" id="{72D28F4B-7047-E24E-AF9D-EC41772CD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2995"/>
                <a:ext cx="1210" cy="7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67613" name="Text Box 174">
                <a:extLst>
                  <a:ext uri="{FF2B5EF4-FFF2-40B4-BE49-F238E27FC236}">
                    <a16:creationId xmlns:a16="http://schemas.microsoft.com/office/drawing/2014/main" id="{6AE709C9-F9E2-5E43-AC41-F272E08868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source port #</a:t>
                </a:r>
              </a:p>
            </p:txBody>
          </p:sp>
          <p:sp>
            <p:nvSpPr>
              <p:cNvPr id="67614" name="Text Box 175">
                <a:extLst>
                  <a:ext uri="{FF2B5EF4-FFF2-40B4-BE49-F238E27FC236}">
                    <a16:creationId xmlns:a16="http://schemas.microsoft.com/office/drawing/2014/main" id="{71A9E81A-ECAA-8246-B669-682159057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dest port #</a:t>
                </a:r>
              </a:p>
            </p:txBody>
          </p:sp>
          <p:sp>
            <p:nvSpPr>
              <p:cNvPr id="67615" name="Text Box 176">
                <a:extLst>
                  <a:ext uri="{FF2B5EF4-FFF2-40B4-BE49-F238E27FC236}">
                    <a16:creationId xmlns:a16="http://schemas.microsoft.com/office/drawing/2014/main" id="{F6058E14-0EED-2B42-A128-903C814185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solidFill>
                      <a:schemeClr val="bg1"/>
                    </a:solidFill>
                    <a:latin typeface="Arial" panose="020B0604020202020204" pitchFamily="34" charset="0"/>
                  </a:rPr>
                  <a:t>sequence number</a:t>
                </a:r>
              </a:p>
            </p:txBody>
          </p:sp>
          <p:sp>
            <p:nvSpPr>
              <p:cNvPr id="67616" name="Text Box 177">
                <a:extLst>
                  <a:ext uri="{FF2B5EF4-FFF2-40B4-BE49-F238E27FC236}">
                    <a16:creationId xmlns:a16="http://schemas.microsoft.com/office/drawing/2014/main" id="{34157F52-67CB-CD42-813B-8AB0532BFB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6" y="3257"/>
                <a:ext cx="125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acknowledgement number</a:t>
                </a:r>
              </a:p>
            </p:txBody>
          </p:sp>
          <p:sp>
            <p:nvSpPr>
              <p:cNvPr id="67617" name="Text Box 178">
                <a:extLst>
                  <a:ext uri="{FF2B5EF4-FFF2-40B4-BE49-F238E27FC236}">
                    <a16:creationId xmlns:a16="http://schemas.microsoft.com/office/drawing/2014/main" id="{50C87F02-996D-6E4A-9FDC-258030C0A5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checksum</a:t>
                </a:r>
              </a:p>
            </p:txBody>
          </p:sp>
          <p:sp>
            <p:nvSpPr>
              <p:cNvPr id="67618" name="Line 179">
                <a:extLst>
                  <a:ext uri="{FF2B5EF4-FFF2-40B4-BE49-F238E27FC236}">
                    <a16:creationId xmlns:a16="http://schemas.microsoft.com/office/drawing/2014/main" id="{2D493629-4CFD-AE4D-A836-DD8F04A18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13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19" name="Line 180">
                <a:extLst>
                  <a:ext uri="{FF2B5EF4-FFF2-40B4-BE49-F238E27FC236}">
                    <a16:creationId xmlns:a16="http://schemas.microsoft.com/office/drawing/2014/main" id="{E8C0862A-2765-8D43-A2C4-F70B872281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27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0" name="Line 181">
                <a:extLst>
                  <a:ext uri="{FF2B5EF4-FFF2-40B4-BE49-F238E27FC236}">
                    <a16:creationId xmlns:a16="http://schemas.microsoft.com/office/drawing/2014/main" id="{75534BFA-7153-DA41-A31A-97E3BC5E44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1" name="Line 182">
                <a:extLst>
                  <a:ext uri="{FF2B5EF4-FFF2-40B4-BE49-F238E27FC236}">
                    <a16:creationId xmlns:a16="http://schemas.microsoft.com/office/drawing/2014/main" id="{C8A270BC-2393-F145-A190-7744F2E85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2" name="Line 183">
                <a:extLst>
                  <a:ext uri="{FF2B5EF4-FFF2-40B4-BE49-F238E27FC236}">
                    <a16:creationId xmlns:a16="http://schemas.microsoft.com/office/drawing/2014/main" id="{5252B11F-B116-9C4A-8601-13D5C5A98F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3" name="Line 184">
                <a:extLst>
                  <a:ext uri="{FF2B5EF4-FFF2-40B4-BE49-F238E27FC236}">
                    <a16:creationId xmlns:a16="http://schemas.microsoft.com/office/drawing/2014/main" id="{BCDFCEA8-66E6-F245-87DE-98FC3A6A3B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4" name="Text Box 185">
                <a:extLst>
                  <a:ext uri="{FF2B5EF4-FFF2-40B4-BE49-F238E27FC236}">
                    <a16:creationId xmlns:a16="http://schemas.microsoft.com/office/drawing/2014/main" id="{D7D40984-9484-734E-95C4-A51CF06F96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8" y="3390"/>
                <a:ext cx="32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rwnd</a:t>
                </a:r>
              </a:p>
            </p:txBody>
          </p:sp>
          <p:sp>
            <p:nvSpPr>
              <p:cNvPr id="67625" name="Text Box 186">
                <a:extLst>
                  <a:ext uri="{FF2B5EF4-FFF2-40B4-BE49-F238E27FC236}">
                    <a16:creationId xmlns:a16="http://schemas.microsoft.com/office/drawing/2014/main" id="{4A8D6ACC-7006-C648-B1B9-9D0561AEE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urg pointer</a:t>
                </a:r>
              </a:p>
            </p:txBody>
          </p:sp>
          <p:sp>
            <p:nvSpPr>
              <p:cNvPr id="67626" name="Line 187">
                <a:extLst>
                  <a:ext uri="{FF2B5EF4-FFF2-40B4-BE49-F238E27FC236}">
                    <a16:creationId xmlns:a16="http://schemas.microsoft.com/office/drawing/2014/main" id="{79EB2F1B-EDEA-CD45-AAAE-3190D08AF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7627" name="Line 188">
                <a:extLst>
                  <a:ext uri="{FF2B5EF4-FFF2-40B4-BE49-F238E27FC236}">
                    <a16:creationId xmlns:a16="http://schemas.microsoft.com/office/drawing/2014/main" id="{292C131E-B11F-4841-AAF3-96D24F99E9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7610" name="Text Box 189">
              <a:extLst>
                <a:ext uri="{FF2B5EF4-FFF2-40B4-BE49-F238E27FC236}">
                  <a16:creationId xmlns:a16="http://schemas.microsoft.com/office/drawing/2014/main" id="{16DD1A3A-21A7-504D-8376-3A67A55E51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8" y="673"/>
              <a:ext cx="18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outgoing segment from sender</a:t>
              </a:r>
            </a:p>
          </p:txBody>
        </p:sp>
        <p:sp>
          <p:nvSpPr>
            <p:cNvPr id="67611" name="Freeform 190">
              <a:extLst>
                <a:ext uri="{FF2B5EF4-FFF2-40B4-BE49-F238E27FC236}">
                  <a16:creationId xmlns:a16="http://schemas.microsoft.com/office/drawing/2014/main" id="{F40842A6-D955-AB49-8D17-2A192F06E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0" y="1080"/>
              <a:ext cx="107" cy="824"/>
            </a:xfrm>
            <a:custGeom>
              <a:avLst/>
              <a:gdLst>
                <a:gd name="T0" fmla="*/ 0 w 107"/>
                <a:gd name="T1" fmla="*/ 0 h 910"/>
                <a:gd name="T2" fmla="*/ 107 w 107"/>
                <a:gd name="T3" fmla="*/ 0 h 910"/>
                <a:gd name="T4" fmla="*/ 107 w 107"/>
                <a:gd name="T5" fmla="*/ 250 h 9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7" h="910">
                  <a:moveTo>
                    <a:pt x="0" y="0"/>
                  </a:moveTo>
                  <a:lnTo>
                    <a:pt x="107" y="0"/>
                  </a:lnTo>
                  <a:lnTo>
                    <a:pt x="107" y="91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5">
            <a:extLst>
              <a:ext uri="{FF2B5EF4-FFF2-40B4-BE49-F238E27FC236}">
                <a16:creationId xmlns:a16="http://schemas.microsoft.com/office/drawing/2014/main" id="{451D7127-CD8E-F94A-AC6E-0445FF84F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68610" name="Slide Number Placeholder 6">
            <a:extLst>
              <a:ext uri="{FF2B5EF4-FFF2-40B4-BE49-F238E27FC236}">
                <a16:creationId xmlns:a16="http://schemas.microsoft.com/office/drawing/2014/main" id="{1488028E-E916-AC47-B651-63BD01137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9D6D3B9F-872D-2441-A2A7-63288981553E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68611" name="Picture 2" descr="underline_base">
            <a:extLst>
              <a:ext uri="{FF2B5EF4-FFF2-40B4-BE49-F238E27FC236}">
                <a16:creationId xmlns:a16="http://schemas.microsoft.com/office/drawing/2014/main" id="{75A05BEF-0C99-0D48-86E6-4006430019D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8159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Line 3">
            <a:extLst>
              <a:ext uri="{FF2B5EF4-FFF2-40B4-BE49-F238E27FC236}">
                <a16:creationId xmlns:a16="http://schemas.microsoft.com/office/drawing/2014/main" id="{C6910607-AC51-7C4B-8D65-934093F921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9775" y="4483100"/>
            <a:ext cx="2590800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4">
            <a:extLst>
              <a:ext uri="{FF2B5EF4-FFF2-40B4-BE49-F238E27FC236}">
                <a16:creationId xmlns:a16="http://schemas.microsoft.com/office/drawing/2014/main" id="{8BA61155-75A1-9745-8555-6921C6462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94063" y="2714625"/>
            <a:ext cx="2586037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Rectangle 5">
            <a:extLst>
              <a:ext uri="{FF2B5EF4-FFF2-40B4-BE49-F238E27FC236}">
                <a16:creationId xmlns:a16="http://schemas.microsoft.com/office/drawing/2014/main" id="{1648C5E0-807F-804F-BFEE-F6914C0A7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150813"/>
            <a:ext cx="7772400" cy="8858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seq. numbers, </a:t>
            </a:r>
            <a:r>
              <a:rPr lang="en-US" sz="4000">
                <a:ea typeface="ＭＳ Ｐゴシック" charset="0"/>
                <a:cs typeface="+mj-cs"/>
              </a:rPr>
              <a:t>ACK</a:t>
            </a:r>
            <a:r>
              <a:rPr lang="en-US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68615" name="Text Box 7">
            <a:extLst>
              <a:ext uri="{FF2B5EF4-FFF2-40B4-BE49-F238E27FC236}">
                <a16:creationId xmlns:a16="http://schemas.microsoft.com/office/drawing/2014/main" id="{45504597-20CE-4445-AFDE-FAA5F62C3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320925"/>
            <a:ext cx="8096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User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types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600">
                <a:latin typeface="Tahoma" panose="020B0604030504040204" pitchFamily="34" charset="0"/>
              </a:rPr>
              <a:t>‘</a:t>
            </a:r>
            <a:r>
              <a:rPr lang="en-US" altLang="ja-JP" sz="1600">
                <a:latin typeface="Tahoma" panose="020B0604030504040204" pitchFamily="34" charset="0"/>
              </a:rPr>
              <a:t>C</a:t>
            </a:r>
            <a:r>
              <a:rPr lang="ja-JP" altLang="en-US" sz="1600">
                <a:latin typeface="Tahoma" panose="020B0604030504040204" pitchFamily="34" charset="0"/>
              </a:rPr>
              <a:t>’</a:t>
            </a: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68616" name="Text Box 8">
            <a:extLst>
              <a:ext uri="{FF2B5EF4-FFF2-40B4-BE49-F238E27FC236}">
                <a16:creationId xmlns:a16="http://schemas.microsoft.com/office/drawing/2014/main" id="{3DF1D3B6-5A72-CE41-88C2-8CA166690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825" y="4168775"/>
            <a:ext cx="20193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ACKs receipt of 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byte #79 - </a:t>
            </a:r>
            <a:r>
              <a:rPr lang="ja-JP" altLang="en-US" sz="1600">
                <a:latin typeface="Tahoma" panose="020B0604030504040204" pitchFamily="34" charset="0"/>
              </a:rPr>
              <a:t>‘</a:t>
            </a:r>
            <a:r>
              <a:rPr lang="en-US" altLang="ja-JP" sz="1600">
                <a:latin typeface="Tahoma" panose="020B0604030504040204" pitchFamily="34" charset="0"/>
              </a:rPr>
              <a:t>D</a:t>
            </a:r>
            <a:r>
              <a:rPr lang="ja-JP" altLang="en-US" sz="1600">
                <a:latin typeface="Tahoma" panose="020B0604030504040204" pitchFamily="34" charset="0"/>
              </a:rPr>
              <a:t>’</a:t>
            </a: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68617" name="Text Box 9">
            <a:extLst>
              <a:ext uri="{FF2B5EF4-FFF2-40B4-BE49-F238E27FC236}">
                <a16:creationId xmlns:a16="http://schemas.microsoft.com/office/drawing/2014/main" id="{AD7D6DF8-0423-8B41-B220-C13C77D17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4388" y="3055938"/>
            <a:ext cx="26114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ACKs receipt of ’</a:t>
            </a:r>
            <a:r>
              <a:rPr lang="en-US" altLang="ja-JP" sz="1600">
                <a:latin typeface="Tahoma" panose="020B0604030504040204" pitchFamily="34" charset="0"/>
              </a:rPr>
              <a:t>C’ by sending #43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latin typeface="Tahoma" panose="020B0604030504040204" pitchFamily="34" charset="0"/>
              </a:rPr>
              <a:t>and </a:t>
            </a:r>
            <a:r>
              <a:rPr lang="en-US" altLang="ja-JP" sz="1600">
                <a:solidFill>
                  <a:srgbClr val="0070C0"/>
                </a:solidFill>
                <a:latin typeface="Tahoma" panose="020B0604030504040204" pitchFamily="34" charset="0"/>
              </a:rPr>
              <a:t>responds </a:t>
            </a:r>
            <a:r>
              <a:rPr lang="en-US" altLang="en-US" sz="1600">
                <a:solidFill>
                  <a:srgbClr val="0070C0"/>
                </a:solidFill>
                <a:latin typeface="Tahoma" panose="020B0604030504040204" pitchFamily="34" charset="0"/>
              </a:rPr>
              <a:t>with character</a:t>
            </a:r>
            <a:r>
              <a:rPr lang="en-US" altLang="en-US" sz="1600">
                <a:latin typeface="Tahoma" panose="020B0604030504040204" pitchFamily="34" charset="0"/>
              </a:rPr>
              <a:t> </a:t>
            </a:r>
            <a:r>
              <a:rPr lang="ja-JP" altLang="en-US" sz="1600">
                <a:latin typeface="Tahoma" panose="020B0604030504040204" pitchFamily="34" charset="0"/>
              </a:rPr>
              <a:t>‘</a:t>
            </a:r>
            <a:r>
              <a:rPr lang="en-US" altLang="ja-JP" sz="1600">
                <a:solidFill>
                  <a:srgbClr val="00B050"/>
                </a:solidFill>
                <a:latin typeface="Tahoma" panose="020B0604030504040204" pitchFamily="34" charset="0"/>
              </a:rPr>
              <a:t>D</a:t>
            </a:r>
            <a:r>
              <a:rPr lang="ja-JP" altLang="en-US" sz="1600">
                <a:latin typeface="Tahoma" panose="020B0604030504040204" pitchFamily="34" charset="0"/>
              </a:rPr>
              <a:t>’</a:t>
            </a:r>
            <a:r>
              <a:rPr lang="en-US" altLang="ja-JP" sz="1600">
                <a:latin typeface="Tahoma" panose="020B0604030504040204" pitchFamily="34" charset="0"/>
              </a:rPr>
              <a:t>that is Seq#79</a:t>
            </a: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F225E60B-2794-584F-B8EA-3D50C45F9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4538" y="3487738"/>
            <a:ext cx="2554287" cy="8001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1">
            <a:extLst>
              <a:ext uri="{FF2B5EF4-FFF2-40B4-BE49-F238E27FC236}">
                <a16:creationId xmlns:a16="http://schemas.microsoft.com/office/drawing/2014/main" id="{6935BCFF-3491-8A42-84AB-4D07DB29C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291138"/>
            <a:ext cx="1751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Tahoma" panose="020B0604030504040204" pitchFamily="34" charset="0"/>
              </a:rPr>
              <a:t>simple scenario</a:t>
            </a:r>
            <a:endParaRPr lang="en-US" altLang="en-US" sz="10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68620" name="Text Box 13">
            <a:extLst>
              <a:ext uri="{FF2B5EF4-FFF2-40B4-BE49-F238E27FC236}">
                <a16:creationId xmlns:a16="http://schemas.microsoft.com/office/drawing/2014/main" id="{C7EC728A-BE47-5449-8967-C794BA174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1430338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B</a:t>
            </a:r>
          </a:p>
        </p:txBody>
      </p:sp>
      <p:sp>
        <p:nvSpPr>
          <p:cNvPr id="68621" name="Text Box 17">
            <a:extLst>
              <a:ext uri="{FF2B5EF4-FFF2-40B4-BE49-F238E27FC236}">
                <a16:creationId xmlns:a16="http://schemas.microsoft.com/office/drawing/2014/main" id="{5BBF38E6-43ED-994C-803C-313BB7CA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1436688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</a:t>
            </a:r>
          </a:p>
        </p:txBody>
      </p:sp>
      <p:sp>
        <p:nvSpPr>
          <p:cNvPr id="68622" name="Rectangle 18">
            <a:extLst>
              <a:ext uri="{FF2B5EF4-FFF2-40B4-BE49-F238E27FC236}">
                <a16:creationId xmlns:a16="http://schemas.microsoft.com/office/drawing/2014/main" id="{C771A759-5413-9A45-9488-C0819860C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6863" y="2806700"/>
            <a:ext cx="814387" cy="379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68623" name="Text Box 19">
            <a:extLst>
              <a:ext uri="{FF2B5EF4-FFF2-40B4-BE49-F238E27FC236}">
                <a16:creationId xmlns:a16="http://schemas.microsoft.com/office/drawing/2014/main" id="{E0540130-05D0-8548-9226-1E9C43B6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2859088"/>
            <a:ext cx="2613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Seq=</a:t>
            </a:r>
            <a:r>
              <a:rPr lang="en-US" altLang="en-US" sz="1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, ACK=</a:t>
            </a:r>
            <a:r>
              <a:rPr lang="en-US" altLang="en-US" sz="1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= </a:t>
            </a:r>
            <a:r>
              <a:rPr lang="ja-JP" altLang="en-US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altLang="ja-JP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ja-JP" altLang="en-US" sz="1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endParaRPr lang="en-US" altLang="en-US" sz="14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24" name="Rectangle 20">
            <a:extLst>
              <a:ext uri="{FF2B5EF4-FFF2-40B4-BE49-F238E27FC236}">
                <a16:creationId xmlns:a16="http://schemas.microsoft.com/office/drawing/2014/main" id="{1A83DE3F-2223-5645-97B8-4949781C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1788" y="3765550"/>
            <a:ext cx="823912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68625" name="Text Box 21">
            <a:extLst>
              <a:ext uri="{FF2B5EF4-FFF2-40B4-BE49-F238E27FC236}">
                <a16:creationId xmlns:a16="http://schemas.microsoft.com/office/drawing/2014/main" id="{76247EEF-B2CE-1F47-952C-3B8E0D96F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3754438"/>
            <a:ext cx="2528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Seq=</a:t>
            </a:r>
            <a:r>
              <a:rPr lang="en-US" altLang="en-US" sz="1400" b="1">
                <a:solidFill>
                  <a:srgbClr val="0070C0"/>
                </a:solidFill>
                <a:latin typeface="Arial" panose="020B0604020202020204" pitchFamily="34" charset="0"/>
              </a:rPr>
              <a:t>79</a:t>
            </a:r>
            <a:r>
              <a:rPr lang="en-US" altLang="en-US" sz="1400">
                <a:latin typeface="Arial" panose="020B0604020202020204" pitchFamily="34" charset="0"/>
              </a:rPr>
              <a:t>, ACK=</a:t>
            </a:r>
            <a:r>
              <a:rPr lang="en-US" altLang="en-US" sz="1400" b="1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US" altLang="en-US" sz="1400">
                <a:latin typeface="Arial" panose="020B0604020202020204" pitchFamily="34" charset="0"/>
              </a:rPr>
              <a:t>, </a:t>
            </a:r>
            <a:r>
              <a:rPr lang="en-US" altLang="en-US" sz="1400">
                <a:solidFill>
                  <a:srgbClr val="0070C0"/>
                </a:solidFill>
                <a:latin typeface="Arial" panose="020B0604020202020204" pitchFamily="34" charset="0"/>
              </a:rPr>
              <a:t>data = </a:t>
            </a:r>
            <a:r>
              <a:rPr lang="ja-JP" altLang="en-US" sz="1400">
                <a:solidFill>
                  <a:srgbClr val="0070C0"/>
                </a:solidFill>
                <a:latin typeface="Arial" panose="020B0604020202020204" pitchFamily="34" charset="0"/>
              </a:rPr>
              <a:t>‘</a:t>
            </a:r>
            <a:r>
              <a:rPr lang="en-US" altLang="ja-JP" sz="140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ja-JP" altLang="en-US" sz="1400">
                <a:solidFill>
                  <a:srgbClr val="0070C0"/>
                </a:solidFill>
                <a:latin typeface="Arial" panose="020B0604020202020204" pitchFamily="34" charset="0"/>
              </a:rPr>
              <a:t>’</a:t>
            </a:r>
            <a:endParaRPr lang="en-US" altLang="en-US" sz="10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6" name="Rectangle 22">
            <a:extLst>
              <a:ext uri="{FF2B5EF4-FFF2-40B4-BE49-F238E27FC236}">
                <a16:creationId xmlns:a16="http://schemas.microsoft.com/office/drawing/2014/main" id="{A4CFD4E2-3D0D-F245-A60D-C87FB81BE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463" y="4613275"/>
            <a:ext cx="958850" cy="357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68627" name="Text Box 23">
            <a:extLst>
              <a:ext uri="{FF2B5EF4-FFF2-40B4-BE49-F238E27FC236}">
                <a16:creationId xmlns:a16="http://schemas.microsoft.com/office/drawing/2014/main" id="{16E48676-CC50-6142-B14E-34994D262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627563"/>
            <a:ext cx="1565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Seq=</a:t>
            </a:r>
            <a:r>
              <a:rPr lang="en-US" altLang="en-US" sz="1400" b="1">
                <a:solidFill>
                  <a:srgbClr val="C00000"/>
                </a:solidFill>
                <a:latin typeface="Arial" panose="020B0604020202020204" pitchFamily="34" charset="0"/>
              </a:rPr>
              <a:t>43</a:t>
            </a:r>
            <a:r>
              <a:rPr lang="en-US" altLang="en-US" sz="1400">
                <a:latin typeface="Arial" panose="020B0604020202020204" pitchFamily="34" charset="0"/>
              </a:rPr>
              <a:t>, ACK=</a:t>
            </a:r>
            <a:r>
              <a:rPr lang="en-US" altLang="en-US" sz="1400" b="1">
                <a:solidFill>
                  <a:srgbClr val="0070C0"/>
                </a:solidFill>
                <a:latin typeface="Arial" panose="020B0604020202020204" pitchFamily="34" charset="0"/>
              </a:rPr>
              <a:t>80</a:t>
            </a:r>
            <a:endParaRPr lang="en-US" altLang="en-US" sz="10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28" name="Line 24">
            <a:extLst>
              <a:ext uri="{FF2B5EF4-FFF2-40B4-BE49-F238E27FC236}">
                <a16:creationId xmlns:a16="http://schemas.microsoft.com/office/drawing/2014/main" id="{AA5D6339-4F80-6A4A-A3E5-9461149488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1838" y="2473325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8629" name="Line 25">
            <a:extLst>
              <a:ext uri="{FF2B5EF4-FFF2-40B4-BE49-F238E27FC236}">
                <a16:creationId xmlns:a16="http://schemas.microsoft.com/office/drawing/2014/main" id="{18162B01-0D3C-7240-A30C-14CF7C973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075" y="2525713"/>
            <a:ext cx="0" cy="2587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8630" name="Group 27">
            <a:extLst>
              <a:ext uri="{FF2B5EF4-FFF2-40B4-BE49-F238E27FC236}">
                <a16:creationId xmlns:a16="http://schemas.microsoft.com/office/drawing/2014/main" id="{9D748229-046A-9D4D-A90F-9992FA1062A3}"/>
              </a:ext>
            </a:extLst>
          </p:cNvPr>
          <p:cNvGrpSpPr>
            <a:grpSpLocks/>
          </p:cNvGrpSpPr>
          <p:nvPr/>
        </p:nvGrpSpPr>
        <p:grpSpPr bwMode="auto">
          <a:xfrm>
            <a:off x="2763838" y="1652588"/>
            <a:ext cx="755650" cy="782637"/>
            <a:chOff x="-44" y="1473"/>
            <a:chExt cx="981" cy="1105"/>
          </a:xfrm>
        </p:grpSpPr>
        <p:pic>
          <p:nvPicPr>
            <p:cNvPr id="68644" name="Picture 28" descr="desktop_computer_stylized_medium">
              <a:extLst>
                <a:ext uri="{FF2B5EF4-FFF2-40B4-BE49-F238E27FC236}">
                  <a16:creationId xmlns:a16="http://schemas.microsoft.com/office/drawing/2014/main" id="{0FF581AC-0C58-964B-99A4-905F02395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5" name="Freeform 29">
              <a:extLst>
                <a:ext uri="{FF2B5EF4-FFF2-40B4-BE49-F238E27FC236}">
                  <a16:creationId xmlns:a16="http://schemas.microsoft.com/office/drawing/2014/main" id="{9FD073AC-7E6D-C74A-A334-07DFA533D86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31" name="Group 30">
            <a:extLst>
              <a:ext uri="{FF2B5EF4-FFF2-40B4-BE49-F238E27FC236}">
                <a16:creationId xmlns:a16="http://schemas.microsoft.com/office/drawing/2014/main" id="{2797466F-D8A4-804A-B0EF-8D534B8A303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626100" y="1692275"/>
            <a:ext cx="788988" cy="862013"/>
            <a:chOff x="-44" y="1473"/>
            <a:chExt cx="981" cy="1105"/>
          </a:xfrm>
        </p:grpSpPr>
        <p:pic>
          <p:nvPicPr>
            <p:cNvPr id="68642" name="Picture 31" descr="desktop_computer_stylized_medium">
              <a:extLst>
                <a:ext uri="{FF2B5EF4-FFF2-40B4-BE49-F238E27FC236}">
                  <a16:creationId xmlns:a16="http://schemas.microsoft.com/office/drawing/2014/main" id="{C0F4AC5B-0F02-924D-A992-D890E3B17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43" name="Freeform 32">
              <a:extLst>
                <a:ext uri="{FF2B5EF4-FFF2-40B4-BE49-F238E27FC236}">
                  <a16:creationId xmlns:a16="http://schemas.microsoft.com/office/drawing/2014/main" id="{A422D76F-5999-8145-AC3B-9813CE99736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3459 w 356"/>
                <a:gd name="T3" fmla="*/ 887 h 368"/>
                <a:gd name="T4" fmla="*/ 15967 w 356"/>
                <a:gd name="T5" fmla="*/ 18491 h 368"/>
                <a:gd name="T6" fmla="*/ 3519 w 356"/>
                <a:gd name="T7" fmla="*/ 2312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3CA55B-77F9-4641-8BE5-4927923AF22E}"/>
              </a:ext>
            </a:extLst>
          </p:cNvPr>
          <p:cNvCxnSpPr>
            <a:cxnSpLocks noChangeShapeType="1"/>
            <a:endCxn id="68625" idx="0"/>
          </p:cNvCxnSpPr>
          <p:nvPr/>
        </p:nvCxnSpPr>
        <p:spPr bwMode="auto">
          <a:xfrm>
            <a:off x="3954463" y="3125788"/>
            <a:ext cx="657225" cy="6286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284CC34-695F-AF41-9127-342CBE65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8" y="2770188"/>
            <a:ext cx="3167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Host ACKs a previous pkt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Expecting byte #79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Sends character ‘C’ =1 byte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Seq#42</a:t>
            </a:r>
            <a:r>
              <a:rPr lang="en-US" altLang="en-US" sz="1600">
                <a:latin typeface="Tahoma" panose="020B0604030504040204" pitchFamily="34" charset="0"/>
              </a:rPr>
              <a:t>	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412B911-3D2D-7949-B5BF-79D79A321621}"/>
              </a:ext>
            </a:extLst>
          </p:cNvPr>
          <p:cNvCxnSpPr>
            <a:cxnSpLocks/>
          </p:cNvCxnSpPr>
          <p:nvPr/>
        </p:nvCxnSpPr>
        <p:spPr bwMode="auto">
          <a:xfrm>
            <a:off x="3983038" y="4019550"/>
            <a:ext cx="1231900" cy="663575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57691B-C3FF-1747-82F8-A7E979D64F8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11663" y="4016375"/>
            <a:ext cx="307975" cy="6667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51934C-5532-4642-81E6-98B54D28CA32}"/>
              </a:ext>
            </a:extLst>
          </p:cNvPr>
          <p:cNvCxnSpPr>
            <a:cxnSpLocks/>
            <a:stCxn id="68623" idx="2"/>
          </p:cNvCxnSpPr>
          <p:nvPr/>
        </p:nvCxnSpPr>
        <p:spPr bwMode="auto">
          <a:xfrm flipH="1">
            <a:off x="3978275" y="3167063"/>
            <a:ext cx="631825" cy="588962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ABF2212-F529-A24E-A98D-E674DF38E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3" y="4573588"/>
            <a:ext cx="1744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Piggybacked ACK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46445D-94E6-CA48-B7E7-02E0F0CC6B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5788" y="4287838"/>
            <a:ext cx="219075" cy="254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9CF419-15BD-4049-9CD0-3C90E31B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5165725"/>
            <a:ext cx="12604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Just an 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3C66D8-3B39-B946-995B-6F3EA566FED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05100" y="4541838"/>
            <a:ext cx="233363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A28921-D7FC-6D4A-8F78-A5A8DBCE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4932363"/>
            <a:ext cx="682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5">
            <a:extLst>
              <a:ext uri="{FF2B5EF4-FFF2-40B4-BE49-F238E27FC236}">
                <a16:creationId xmlns:a16="http://schemas.microsoft.com/office/drawing/2014/main" id="{AEF13096-8685-0E4C-9ACE-014275A3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0658" name="Slide Number Placeholder 6">
            <a:extLst>
              <a:ext uri="{FF2B5EF4-FFF2-40B4-BE49-F238E27FC236}">
                <a16:creationId xmlns:a16="http://schemas.microsoft.com/office/drawing/2014/main" id="{396A4327-65C7-6947-A1CA-BDFA1636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43AB48F-9981-4842-8366-B51984616904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70659" name="Picture 1029" descr="underline_base">
            <a:extLst>
              <a:ext uri="{FF2B5EF4-FFF2-40B4-BE49-F238E27FC236}">
                <a16:creationId xmlns:a16="http://schemas.microsoft.com/office/drawing/2014/main" id="{1D5C5385-9DD2-CA4F-953A-162FE507CF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026">
            <a:extLst>
              <a:ext uri="{FF2B5EF4-FFF2-40B4-BE49-F238E27FC236}">
                <a16:creationId xmlns:a16="http://schemas.microsoft.com/office/drawing/2014/main" id="{B23EC429-A6EC-2042-A7AC-12E3D2FAB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  <a:endParaRPr lang="en-US" sz="4800">
              <a:ea typeface="ＭＳ Ｐゴシック" charset="0"/>
              <a:cs typeface="+mj-cs"/>
            </a:endParaRPr>
          </a:p>
        </p:txBody>
      </p:sp>
      <p:sp>
        <p:nvSpPr>
          <p:cNvPr id="62470" name="Rectangle 1027">
            <a:extLst>
              <a:ext uri="{FF2B5EF4-FFF2-40B4-BE49-F238E27FC236}">
                <a16:creationId xmlns:a16="http://schemas.microsoft.com/office/drawing/2014/main" id="{AA6A05FC-0585-E945-A3E8-7E87345208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436688"/>
            <a:ext cx="3716338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u="sng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3200" dirty="0">
                <a:ea typeface="ＭＳ Ｐゴシック" charset="0"/>
                <a:cs typeface="+mn-cs"/>
              </a:rPr>
              <a:t> how to set TCP timeout value?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longer than RTT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but RTT varies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00000"/>
                </a:solidFill>
                <a:ea typeface="ＭＳ Ｐゴシック" charset="0"/>
                <a:cs typeface="+mn-cs"/>
              </a:rPr>
              <a:t>too shor</a:t>
            </a:r>
            <a:r>
              <a:rPr lang="en-US" i="1" dirty="0">
                <a:ea typeface="ＭＳ Ｐゴシック" charset="0"/>
                <a:cs typeface="+mn-cs"/>
              </a:rPr>
              <a:t>t:</a:t>
            </a:r>
            <a:r>
              <a:rPr lang="en-US" dirty="0">
                <a:ea typeface="ＭＳ Ｐゴシック" charset="0"/>
                <a:cs typeface="+mn-cs"/>
              </a:rPr>
              <a:t> premature timeout, unnecessary retransmissions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00000"/>
                </a:solidFill>
                <a:ea typeface="ＭＳ Ｐゴシック" charset="0"/>
                <a:cs typeface="+mn-cs"/>
              </a:rPr>
              <a:t>too long</a:t>
            </a:r>
            <a:r>
              <a:rPr lang="en-US" i="1" dirty="0">
                <a:ea typeface="ＭＳ Ｐゴシック" charset="0"/>
                <a:cs typeface="+mn-cs"/>
              </a:rPr>
              <a:t>:</a:t>
            </a:r>
            <a:r>
              <a:rPr lang="en-US" dirty="0">
                <a:ea typeface="ＭＳ Ｐゴシック" charset="0"/>
                <a:cs typeface="+mn-cs"/>
              </a:rPr>
              <a:t> slow reaction to segment loss</a:t>
            </a:r>
          </a:p>
        </p:txBody>
      </p:sp>
      <p:sp>
        <p:nvSpPr>
          <p:cNvPr id="70662" name="Rectangle 1028">
            <a:extLst>
              <a:ext uri="{FF2B5EF4-FFF2-40B4-BE49-F238E27FC236}">
                <a16:creationId xmlns:a16="http://schemas.microsoft.com/office/drawing/2014/main" id="{A6E0AD1B-F335-5445-BC59-C63DC51164D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485900"/>
            <a:ext cx="4059237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u="sng">
                <a:solidFill>
                  <a:srgbClr val="FF0000"/>
                </a:solidFill>
              </a:rPr>
              <a:t>Q:</a:t>
            </a:r>
            <a:r>
              <a:rPr lang="en-US" altLang="en-US"/>
              <a:t> how to estimate RTT?</a:t>
            </a:r>
          </a:p>
          <a:p>
            <a:r>
              <a:rPr lang="en-US" altLang="en-US" sz="2400" b="1">
                <a:solidFill>
                  <a:srgbClr val="C00000"/>
                </a:solidFill>
                <a:latin typeface="Courier New" panose="02070309020205020404" pitchFamily="49" charset="0"/>
              </a:rPr>
              <a:t>SampleRTT</a:t>
            </a:r>
            <a:r>
              <a:rPr lang="en-US" altLang="en-US" sz="2400">
                <a:solidFill>
                  <a:srgbClr val="000099"/>
                </a:solidFill>
              </a:rPr>
              <a:t>:</a:t>
            </a:r>
            <a:r>
              <a:rPr lang="en-US" altLang="en-US" sz="2400"/>
              <a:t> measured time from segment transmission until ACK receipt</a:t>
            </a:r>
          </a:p>
          <a:p>
            <a:pPr lvl="1"/>
            <a:r>
              <a:rPr lang="en-US" altLang="en-US"/>
              <a:t>ignore retransmissions</a:t>
            </a:r>
          </a:p>
          <a:p>
            <a:r>
              <a:rPr lang="en-US" altLang="en-US" sz="2400" b="1">
                <a:solidFill>
                  <a:srgbClr val="C00000"/>
                </a:solidFill>
                <a:latin typeface="Courier New" panose="02070309020205020404" pitchFamily="49" charset="0"/>
              </a:rPr>
              <a:t>SampleRTT</a:t>
            </a:r>
            <a:r>
              <a:rPr lang="en-US" altLang="en-US" sz="2400"/>
              <a:t> will vary, want estimated RTT </a:t>
            </a:r>
            <a:r>
              <a:rPr lang="ja-JP" altLang="en-US" sz="2400"/>
              <a:t>“</a:t>
            </a:r>
            <a:r>
              <a:rPr lang="en-US" altLang="ja-JP" sz="2400"/>
              <a:t>smoother</a:t>
            </a:r>
            <a:r>
              <a:rPr lang="ja-JP" altLang="en-US" sz="2400"/>
              <a:t>”</a:t>
            </a:r>
            <a:endParaRPr lang="en-US" altLang="ja-JP"/>
          </a:p>
          <a:p>
            <a:pPr lvl="1"/>
            <a:r>
              <a:rPr lang="en-US" altLang="en-US"/>
              <a:t>average over several </a:t>
            </a:r>
            <a:r>
              <a:rPr lang="en-US" altLang="en-US" i="1"/>
              <a:t>recent</a:t>
            </a:r>
            <a:r>
              <a:rPr lang="en-US" altLang="en-US"/>
              <a:t> measurements, not just current </a:t>
            </a:r>
            <a:r>
              <a:rPr lang="en-US" altLang="en-US" b="1">
                <a:latin typeface="Courier New" panose="02070309020205020404" pitchFamily="49" charset="0"/>
              </a:rPr>
              <a:t>SampleRTT</a:t>
            </a: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Footer Placeholder 5">
            <a:extLst>
              <a:ext uri="{FF2B5EF4-FFF2-40B4-BE49-F238E27FC236}">
                <a16:creationId xmlns:a16="http://schemas.microsoft.com/office/drawing/2014/main" id="{F7C7A24F-C608-1B42-87A7-7B96204E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1682" name="Slide Number Placeholder 6">
            <a:extLst>
              <a:ext uri="{FF2B5EF4-FFF2-40B4-BE49-F238E27FC236}">
                <a16:creationId xmlns:a16="http://schemas.microsoft.com/office/drawing/2014/main" id="{74D59AA8-E9E4-3844-918F-9EDF3C5A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945DCDE-2A37-E445-9570-3E55F0E245B3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pSp>
        <p:nvGrpSpPr>
          <p:cNvPr id="71683" name="Group 14">
            <a:extLst>
              <a:ext uri="{FF2B5EF4-FFF2-40B4-BE49-F238E27FC236}">
                <a16:creationId xmlns:a16="http://schemas.microsoft.com/office/drawing/2014/main" id="{DD68087F-C646-FB42-95B1-671AEB7FF4AE}"/>
              </a:ext>
            </a:extLst>
          </p:cNvPr>
          <p:cNvGrpSpPr>
            <a:grpSpLocks/>
          </p:cNvGrpSpPr>
          <p:nvPr/>
        </p:nvGrpSpPr>
        <p:grpSpPr bwMode="auto">
          <a:xfrm>
            <a:off x="1708150" y="2565400"/>
            <a:ext cx="6272213" cy="4292600"/>
            <a:chOff x="782" y="1865"/>
            <a:chExt cx="3951" cy="2704"/>
          </a:xfrm>
        </p:grpSpPr>
        <p:pic>
          <p:nvPicPr>
            <p:cNvPr id="71698" name="Picture 12">
              <a:extLst>
                <a:ext uri="{FF2B5EF4-FFF2-40B4-BE49-F238E27FC236}">
                  <a16:creationId xmlns:a16="http://schemas.microsoft.com/office/drawing/2014/main" id="{90652B25-D9B2-9547-BB1F-9E0E55655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" y="1865"/>
              <a:ext cx="3951" cy="2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699" name="Rectangle 13">
              <a:extLst>
                <a:ext uri="{FF2B5EF4-FFF2-40B4-BE49-F238E27FC236}">
                  <a16:creationId xmlns:a16="http://schemas.microsoft.com/office/drawing/2014/main" id="{36A91236-944A-804D-9951-63E9E8FF4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0" y="1926"/>
              <a:ext cx="1404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71684" name="Text Box 3">
            <a:extLst>
              <a:ext uri="{FF2B5EF4-FFF2-40B4-BE49-F238E27FC236}">
                <a16:creationId xmlns:a16="http://schemas.microsoft.com/office/drawing/2014/main" id="{7308B0CA-A0C1-FF4D-A101-0A118650D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62075"/>
            <a:ext cx="7515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EstimatedRTT = (1-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</a:t>
            </a:r>
            <a:r>
              <a:rPr lang="en-US" altLang="en-US" sz="2000" b="1">
                <a:latin typeface="Courier New" panose="02070309020205020404" pitchFamily="49" charset="0"/>
              </a:rPr>
              <a:t>)*EstimatedRTT +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</a:t>
            </a:r>
            <a:r>
              <a:rPr lang="en-US" altLang="en-US" sz="2000" b="1">
                <a:latin typeface="Courier New" panose="02070309020205020404" pitchFamily="49" charset="0"/>
              </a:rPr>
              <a:t>*SampleRTT</a:t>
            </a:r>
          </a:p>
        </p:txBody>
      </p:sp>
      <p:sp>
        <p:nvSpPr>
          <p:cNvPr id="71685" name="Rectangle 4">
            <a:extLst>
              <a:ext uri="{FF2B5EF4-FFF2-40B4-BE49-F238E27FC236}">
                <a16:creationId xmlns:a16="http://schemas.microsoft.com/office/drawing/2014/main" id="{7449C045-9585-2245-841C-D893CE3DF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3638" y="1836738"/>
            <a:ext cx="7067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sz="2400"/>
              <a:t>exponential weighted moving average</a:t>
            </a:r>
          </a:p>
          <a:p>
            <a:pPr>
              <a:lnSpc>
                <a:spcPct val="75000"/>
              </a:lnSpc>
            </a:pPr>
            <a:r>
              <a:rPr lang="en-US" altLang="en-US" sz="2400"/>
              <a:t>influence of past sample decreases exponentially fast</a:t>
            </a:r>
          </a:p>
          <a:p>
            <a:pPr>
              <a:lnSpc>
                <a:spcPct val="75000"/>
              </a:lnSpc>
            </a:pPr>
            <a:r>
              <a:rPr lang="en-US" altLang="en-US" sz="2400"/>
              <a:t>typical value: </a:t>
            </a:r>
            <a:r>
              <a:rPr lang="en-US" altLang="en-US" sz="2400" b="1">
                <a:latin typeface="Courier New" panose="02070309020205020404" pitchFamily="49" charset="0"/>
                <a:sym typeface="Symbol" pitchFamily="2" charset="2"/>
              </a:rPr>
              <a:t> =</a:t>
            </a:r>
            <a:r>
              <a:rPr lang="en-US" altLang="en-US" sz="2400"/>
              <a:t> 0.125</a:t>
            </a:r>
          </a:p>
        </p:txBody>
      </p:sp>
      <p:pic>
        <p:nvPicPr>
          <p:cNvPr id="71686" name="Picture 10" descr="underline_base">
            <a:extLst>
              <a:ext uri="{FF2B5EF4-FFF2-40B4-BE49-F238E27FC236}">
                <a16:creationId xmlns:a16="http://schemas.microsoft.com/office/drawing/2014/main" id="{244B9EA3-7619-5C42-8B93-956D4356E7C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11">
            <a:extLst>
              <a:ext uri="{FF2B5EF4-FFF2-40B4-BE49-F238E27FC236}">
                <a16:creationId xmlns:a16="http://schemas.microsoft.com/office/drawing/2014/main" id="{47983EE8-0069-B641-95EC-D9919A4BC9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71688" name="Text Box 18">
            <a:extLst>
              <a:ext uri="{FF2B5EF4-FFF2-40B4-BE49-F238E27FC236}">
                <a16:creationId xmlns:a16="http://schemas.microsoft.com/office/drawing/2014/main" id="{DC61781B-5730-0747-B41D-945240B3B2F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1531938" y="3535363"/>
            <a:ext cx="428625" cy="17478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RTT (milliseconds)</a:t>
            </a:r>
          </a:p>
        </p:txBody>
      </p:sp>
      <p:sp>
        <p:nvSpPr>
          <p:cNvPr id="71689" name="Text Box 19">
            <a:extLst>
              <a:ext uri="{FF2B5EF4-FFF2-40B4-BE49-F238E27FC236}">
                <a16:creationId xmlns:a16="http://schemas.microsoft.com/office/drawing/2014/main" id="{B384B811-DE8B-9D44-8266-3B7D4CD1B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3168650"/>
            <a:ext cx="3867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RTT: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gaia.cs.umass.edu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to</a:t>
            </a:r>
            <a:r>
              <a:rPr lang="en-US" altLang="en-US" sz="14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400">
                <a:latin typeface="Arial" panose="020B0604020202020204" pitchFamily="34" charset="0"/>
              </a:rPr>
              <a:t>fantasia.eurecom.fr</a:t>
            </a:r>
          </a:p>
        </p:txBody>
      </p:sp>
      <p:sp>
        <p:nvSpPr>
          <p:cNvPr id="71690" name="Text Box 20">
            <a:extLst>
              <a:ext uri="{FF2B5EF4-FFF2-40B4-BE49-F238E27FC236}">
                <a16:creationId xmlns:a16="http://schemas.microsoft.com/office/drawing/2014/main" id="{CA6F237C-1BEE-D44D-9CE9-0EB15F32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413" y="5230813"/>
            <a:ext cx="1181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sampleRTT</a:t>
            </a:r>
          </a:p>
        </p:txBody>
      </p:sp>
      <p:sp>
        <p:nvSpPr>
          <p:cNvPr id="71691" name="Text Box 21">
            <a:extLst>
              <a:ext uri="{FF2B5EF4-FFF2-40B4-BE49-F238E27FC236}">
                <a16:creationId xmlns:a16="http://schemas.microsoft.com/office/drawing/2014/main" id="{4E5DAFEB-95DE-7A43-8239-905F954A5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063" y="5548313"/>
            <a:ext cx="1431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EstimatedRTT</a:t>
            </a:r>
          </a:p>
        </p:txBody>
      </p:sp>
      <p:sp>
        <p:nvSpPr>
          <p:cNvPr id="71692" name="AutoShape 22">
            <a:extLst>
              <a:ext uri="{FF2B5EF4-FFF2-40B4-BE49-F238E27FC236}">
                <a16:creationId xmlns:a16="http://schemas.microsoft.com/office/drawing/2014/main" id="{285D4300-A166-D84D-8238-066C231A1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5343525"/>
            <a:ext cx="147637" cy="142875"/>
          </a:xfrm>
          <a:prstGeom prst="diamond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1693" name="AutoShape 23">
            <a:extLst>
              <a:ext uri="{FF2B5EF4-FFF2-40B4-BE49-F238E27FC236}">
                <a16:creationId xmlns:a16="http://schemas.microsoft.com/office/drawing/2014/main" id="{015D62A2-DB7D-1644-A250-7E87CDB81759}"/>
              </a:ext>
            </a:extLst>
          </p:cNvPr>
          <p:cNvSpPr>
            <a:spLocks noChangeArrowheads="1"/>
          </p:cNvSpPr>
          <p:nvPr/>
        </p:nvSpPr>
        <p:spPr bwMode="auto">
          <a:xfrm rot="2776382">
            <a:off x="6011069" y="5633244"/>
            <a:ext cx="147637" cy="142875"/>
          </a:xfrm>
          <a:prstGeom prst="diamond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1694" name="Rectangle 24">
            <a:extLst>
              <a:ext uri="{FF2B5EF4-FFF2-40B4-BE49-F238E27FC236}">
                <a16:creationId xmlns:a16="http://schemas.microsoft.com/office/drawing/2014/main" id="{3B55DBB5-6709-D54D-B9F0-5E895B134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6389688"/>
            <a:ext cx="1863725" cy="468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grpSp>
        <p:nvGrpSpPr>
          <p:cNvPr id="71695" name="Group 15">
            <a:extLst>
              <a:ext uri="{FF2B5EF4-FFF2-40B4-BE49-F238E27FC236}">
                <a16:creationId xmlns:a16="http://schemas.microsoft.com/office/drawing/2014/main" id="{8940029B-ABDF-D646-928E-5862B4CAFA20}"/>
              </a:ext>
            </a:extLst>
          </p:cNvPr>
          <p:cNvGrpSpPr>
            <a:grpSpLocks/>
          </p:cNvGrpSpPr>
          <p:nvPr/>
        </p:nvGrpSpPr>
        <p:grpSpPr bwMode="auto">
          <a:xfrm>
            <a:off x="4041775" y="6386513"/>
            <a:ext cx="1512888" cy="336550"/>
            <a:chOff x="2343" y="3645"/>
            <a:chExt cx="953" cy="212"/>
          </a:xfrm>
        </p:grpSpPr>
        <p:sp>
          <p:nvSpPr>
            <p:cNvPr id="71696" name="Rectangle 16">
              <a:extLst>
                <a:ext uri="{FF2B5EF4-FFF2-40B4-BE49-F238E27FC236}">
                  <a16:creationId xmlns:a16="http://schemas.microsoft.com/office/drawing/2014/main" id="{54C4B24C-9A95-6B4F-861C-7A59CE86B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695"/>
              <a:ext cx="527" cy="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1697" name="Text Box 17">
              <a:extLst>
                <a:ext uri="{FF2B5EF4-FFF2-40B4-BE49-F238E27FC236}">
                  <a16:creationId xmlns:a16="http://schemas.microsoft.com/office/drawing/2014/main" id="{EDD5C8AD-C01C-7142-B5F8-CA4A39CA6D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3" y="3645"/>
              <a:ext cx="9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time (seconds)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Footer Placeholder 5">
            <a:extLst>
              <a:ext uri="{FF2B5EF4-FFF2-40B4-BE49-F238E27FC236}">
                <a16:creationId xmlns:a16="http://schemas.microsoft.com/office/drawing/2014/main" id="{6B062F2E-2838-4A4B-9827-860F008F2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2706" name="Slide Number Placeholder 6">
            <a:extLst>
              <a:ext uri="{FF2B5EF4-FFF2-40B4-BE49-F238E27FC236}">
                <a16:creationId xmlns:a16="http://schemas.microsoft.com/office/drawing/2014/main" id="{E22435D3-13C0-EB49-B8F1-5AC51726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AE349048-2B74-9841-849D-AEED5704449B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7" name="Rectangle 5">
            <a:extLst>
              <a:ext uri="{FF2B5EF4-FFF2-40B4-BE49-F238E27FC236}">
                <a16:creationId xmlns:a16="http://schemas.microsoft.com/office/drawing/2014/main" id="{1044EED1-C126-8E45-9D2A-705784B58D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1595438"/>
            <a:ext cx="7918450" cy="149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000099"/>
                </a:solidFill>
              </a:rPr>
              <a:t>timeout interval:</a:t>
            </a:r>
            <a:r>
              <a:rPr lang="en-US" altLang="en-US" sz="2400" b="1">
                <a:latin typeface="Courier New" panose="02070309020205020404" pitchFamily="49" charset="0"/>
              </a:rPr>
              <a:t> EstimatedRTT</a:t>
            </a:r>
            <a:r>
              <a:rPr lang="en-US" altLang="en-US" sz="2400"/>
              <a:t> plus </a:t>
            </a:r>
            <a:r>
              <a:rPr lang="ja-JP" altLang="en-US" sz="2400"/>
              <a:t>“</a:t>
            </a:r>
            <a:r>
              <a:rPr lang="en-US" altLang="ja-JP" sz="2400"/>
              <a:t>safety margin</a:t>
            </a:r>
            <a:r>
              <a:rPr lang="ja-JP" altLang="en-US" sz="2400"/>
              <a:t>”</a:t>
            </a:r>
            <a:endParaRPr lang="en-US" altLang="ja-JP" sz="2400"/>
          </a:p>
          <a:p>
            <a:pPr lvl="1">
              <a:lnSpc>
                <a:spcPct val="90000"/>
              </a:lnSpc>
            </a:pPr>
            <a:r>
              <a:rPr lang="en-US" altLang="en-US" sz="2000"/>
              <a:t>large variation in </a:t>
            </a:r>
            <a:r>
              <a:rPr lang="en-US" altLang="en-US" sz="2000" b="1">
                <a:latin typeface="Courier New" panose="02070309020205020404" pitchFamily="49" charset="0"/>
              </a:rPr>
              <a:t>EstimatedRTT -&gt;</a:t>
            </a:r>
            <a:r>
              <a:rPr lang="en-US" altLang="en-US" sz="2000"/>
              <a:t> larger safety margin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/>
              <a:t>estimate SampleRTT deviation from EstimatedRTT: </a:t>
            </a:r>
          </a:p>
        </p:txBody>
      </p:sp>
      <p:sp>
        <p:nvSpPr>
          <p:cNvPr id="72708" name="Text Box 7">
            <a:extLst>
              <a:ext uri="{FF2B5EF4-FFF2-40B4-BE49-F238E27FC236}">
                <a16:creationId xmlns:a16="http://schemas.microsoft.com/office/drawing/2014/main" id="{798E6417-F3DD-1A4F-93B8-535CEC655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988" y="2871788"/>
            <a:ext cx="6975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DevRTT = (1-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</a:t>
            </a:r>
            <a:r>
              <a:rPr lang="en-US" altLang="en-US" sz="2000" b="1">
                <a:latin typeface="Courier New" panose="02070309020205020404" pitchFamily="49" charset="0"/>
              </a:rPr>
              <a:t>)*DevRTT +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            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</a:t>
            </a:r>
            <a:r>
              <a:rPr lang="en-US" altLang="en-US" sz="2000" b="1">
                <a:latin typeface="Courier New" panose="02070309020205020404" pitchFamily="49" charset="0"/>
              </a:rPr>
              <a:t>*|SampleRTT-EstimatedRTT|</a:t>
            </a:r>
          </a:p>
        </p:txBody>
      </p:sp>
      <p:pic>
        <p:nvPicPr>
          <p:cNvPr id="72709" name="Picture 10" descr="underline_base">
            <a:extLst>
              <a:ext uri="{FF2B5EF4-FFF2-40B4-BE49-F238E27FC236}">
                <a16:creationId xmlns:a16="http://schemas.microsoft.com/office/drawing/2014/main" id="{379C8013-5C3B-FE45-BB71-8701E714F8D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47738"/>
            <a:ext cx="693578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1">
            <a:extLst>
              <a:ext uri="{FF2B5EF4-FFF2-40B4-BE49-F238E27FC236}">
                <a16:creationId xmlns:a16="http://schemas.microsoft.com/office/drawing/2014/main" id="{376ABEB0-34AC-A94C-80F8-23C13F042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2925" y="233363"/>
            <a:ext cx="7772400" cy="92075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round trip time, timeout</a:t>
            </a:r>
          </a:p>
        </p:txBody>
      </p:sp>
      <p:sp>
        <p:nvSpPr>
          <p:cNvPr id="72711" name="Text Box 12">
            <a:extLst>
              <a:ext uri="{FF2B5EF4-FFF2-40B4-BE49-F238E27FC236}">
                <a16:creationId xmlns:a16="http://schemas.microsoft.com/office/drawing/2014/main" id="{60B7CE90-54DE-BC43-9DCD-9F5CF29B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513" y="3592513"/>
            <a:ext cx="3386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latin typeface="Courier New" panose="02070309020205020404" pitchFamily="49" charset="0"/>
              </a:rPr>
              <a:t>(typically, </a:t>
            </a:r>
            <a:r>
              <a:rPr lang="en-US" altLang="en-US" sz="2000" b="1">
                <a:latin typeface="Courier New" panose="02070309020205020404" pitchFamily="49" charset="0"/>
                <a:sym typeface="Symbol" pitchFamily="2" charset="2"/>
              </a:rPr>
              <a:t> = 0.25)</a:t>
            </a:r>
          </a:p>
        </p:txBody>
      </p:sp>
      <p:sp>
        <p:nvSpPr>
          <p:cNvPr id="72712" name="Rectangle 13">
            <a:extLst>
              <a:ext uri="{FF2B5EF4-FFF2-40B4-BE49-F238E27FC236}">
                <a16:creationId xmlns:a16="http://schemas.microsoft.com/office/drawing/2014/main" id="{56B838A7-BD07-5542-9AD2-BB7DBB854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4368800"/>
            <a:ext cx="7918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Courier New" panose="02070309020205020404" pitchFamily="49" charset="0"/>
              </a:rPr>
              <a:t>TimeoutInterval = EstimatedRTT + 4*DevRTT</a:t>
            </a:r>
          </a:p>
        </p:txBody>
      </p:sp>
      <p:sp>
        <p:nvSpPr>
          <p:cNvPr id="72713" name="Text Box 14">
            <a:extLst>
              <a:ext uri="{FF2B5EF4-FFF2-40B4-BE49-F238E27FC236}">
                <a16:creationId xmlns:a16="http://schemas.microsoft.com/office/drawing/2014/main" id="{9C105418-F52C-F64D-8209-9B75B9A2D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5122863"/>
            <a:ext cx="1811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estimated RTT</a:t>
            </a:r>
          </a:p>
        </p:txBody>
      </p:sp>
      <p:sp>
        <p:nvSpPr>
          <p:cNvPr id="72714" name="Text Box 16">
            <a:extLst>
              <a:ext uri="{FF2B5EF4-FFF2-40B4-BE49-F238E27FC236}">
                <a16:creationId xmlns:a16="http://schemas.microsoft.com/office/drawing/2014/main" id="{245D501B-B314-2244-88FA-E7E1BAEE5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141913"/>
            <a:ext cx="1917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“</a:t>
            </a:r>
            <a:r>
              <a:rPr lang="en-US" altLang="ja-JP" sz="2000">
                <a:solidFill>
                  <a:srgbClr val="000099"/>
                </a:solidFill>
                <a:latin typeface="Tahoma" panose="020B0604030504040204" pitchFamily="34" charset="0"/>
              </a:rPr>
              <a:t>safety margin</a:t>
            </a:r>
            <a:r>
              <a:rPr lang="ja-JP" altLang="en-US" sz="2000">
                <a:solidFill>
                  <a:srgbClr val="000099"/>
                </a:solidFill>
                <a:latin typeface="Tahoma" panose="020B0604030504040204" pitchFamily="34" charset="0"/>
              </a:rPr>
              <a:t>”</a:t>
            </a:r>
            <a:endParaRPr lang="en-US" altLang="en-US" sz="2000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72715" name="Line 17">
            <a:extLst>
              <a:ext uri="{FF2B5EF4-FFF2-40B4-BE49-F238E27FC236}">
                <a16:creationId xmlns:a16="http://schemas.microsoft.com/office/drawing/2014/main" id="{FBBF439C-A9C7-4D4C-A918-5E2FCEEC64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6950" y="476250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716" name="Line 19">
            <a:extLst>
              <a:ext uri="{FF2B5EF4-FFF2-40B4-BE49-F238E27FC236}">
                <a16:creationId xmlns:a16="http://schemas.microsoft.com/office/drawing/2014/main" id="{C645C03C-669E-244E-871D-47EC6CB27B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78700" y="4768850"/>
            <a:ext cx="0" cy="446088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72717" name="Picture 20" descr="alarm_clock_ringing">
            <a:extLst>
              <a:ext uri="{FF2B5EF4-FFF2-40B4-BE49-F238E27FC236}">
                <a16:creationId xmlns:a16="http://schemas.microsoft.com/office/drawing/2014/main" id="{998BA319-8AC1-7841-AFA7-C07A93BFA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773613"/>
            <a:ext cx="7524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8" name="TextBox 1">
            <a:extLst>
              <a:ext uri="{FF2B5EF4-FFF2-40B4-BE49-F238E27FC236}">
                <a16:creationId xmlns:a16="http://schemas.microsoft.com/office/drawing/2014/main" id="{F3AA4FC4-4992-784D-B4EC-C0425D8C2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* Check out the online interactive exercises for more examples: h</a:t>
            </a:r>
            <a:r>
              <a:rPr lang="en-US" altLang="en-US" sz="1200">
                <a:latin typeface="Arial" panose="020B0604020202020204" pitchFamily="34" charset="0"/>
              </a:rPr>
              <a:t>ttp://gaia.cs.umass.edu/kurose_ross/interactive/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4">
            <a:extLst>
              <a:ext uri="{FF2B5EF4-FFF2-40B4-BE49-F238E27FC236}">
                <a16:creationId xmlns:a16="http://schemas.microsoft.com/office/drawing/2014/main" id="{A489FBF6-9E6B-B344-AEDF-994693D5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76888" y="6445250"/>
            <a:ext cx="2895600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A22E36-C0F0-8A46-84CC-8074150C4787}" type="slidenum">
              <a:rPr lang="en-US" altLang="en-US" sz="1400" smtClean="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0E957CD-636D-D94B-BC7F-7CE4E9036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155178"/>
            <a:ext cx="7772400" cy="549275"/>
          </a:xfrm>
        </p:spPr>
        <p:txBody>
          <a:bodyPr/>
          <a:lstStyle/>
          <a:p>
            <a:r>
              <a:rPr lang="en-US" altLang="en-US" dirty="0"/>
              <a:t>Orientation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EBDACED-35CE-C74B-9343-DBBB26FDD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175" y="1010748"/>
            <a:ext cx="7772400" cy="1153716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0"/>
              </a:rPr>
              <a:t>more than one transport protocol available to apps on the Internet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ea typeface="ＭＳ Ｐゴシック" charset="0"/>
              </a:rPr>
              <a:t>TCP and UDP</a:t>
            </a:r>
          </a:p>
        </p:txBody>
      </p:sp>
      <p:graphicFrame>
        <p:nvGraphicFramePr>
          <p:cNvPr id="18436" name="Object 2">
            <a:extLst>
              <a:ext uri="{FF2B5EF4-FFF2-40B4-BE49-F238E27FC236}">
                <a16:creationId xmlns:a16="http://schemas.microsoft.com/office/drawing/2014/main" id="{04C314DC-8A7F-4446-BA69-346FAD1A4E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10805"/>
              </p:ext>
            </p:extLst>
          </p:nvPr>
        </p:nvGraphicFramePr>
        <p:xfrm>
          <a:off x="4000500" y="2807825"/>
          <a:ext cx="4738255" cy="340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VISIO" r:id="rId4" imgW="7327900" imgH="5270500" progId="Visio.Drawing.4">
                  <p:embed/>
                </p:oleObj>
              </mc:Choice>
              <mc:Fallback>
                <p:oleObj name="VISIO" r:id="rId4" imgW="7327900" imgH="5270500" progId="Visio.Drawing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807825"/>
                        <a:ext cx="4738255" cy="3404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864" descr="underline_base">
            <a:extLst>
              <a:ext uri="{FF2B5EF4-FFF2-40B4-BE49-F238E27FC236}">
                <a16:creationId xmlns:a16="http://schemas.microsoft.com/office/drawing/2014/main" id="{6A8403ED-8517-7C45-8027-1E397C3EED51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658019"/>
            <a:ext cx="27574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EA092B-A52B-1B44-AE8A-668FE0796690}"/>
              </a:ext>
            </a:extLst>
          </p:cNvPr>
          <p:cNvSpPr txBox="1"/>
          <p:nvPr/>
        </p:nvSpPr>
        <p:spPr>
          <a:xfrm>
            <a:off x="257175" y="2807825"/>
            <a:ext cx="3613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800" dirty="0">
                <a:latin typeface="+mn-lt"/>
                <a:ea typeface="ＭＳ Ｐゴシック" charset="0"/>
              </a:rPr>
              <a:t>not all apps use the transport layer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ea typeface="ＭＳ Ｐゴシック" charset="0"/>
              </a:rPr>
              <a:t>directly over IP, e.g., OSPF</a:t>
            </a:r>
          </a:p>
          <a:p>
            <a:pPr marL="914400" lvl="1" indent="-457200">
              <a:buFont typeface="Wingdings" pitchFamily="2" charset="2"/>
              <a:buChar char="§"/>
              <a:defRPr/>
            </a:pPr>
            <a:r>
              <a:rPr lang="en-US" sz="2400" dirty="0">
                <a:latin typeface="+mn-lt"/>
                <a:ea typeface="ＭＳ Ｐゴシック" charset="0"/>
              </a:rPr>
              <a:t>interactions with ICMP</a:t>
            </a:r>
            <a:endParaRPr lang="en-US" altLang="en-US" dirty="0">
              <a:latin typeface="+mn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Footer Placeholder 5">
            <a:extLst>
              <a:ext uri="{FF2B5EF4-FFF2-40B4-BE49-F238E27FC236}">
                <a16:creationId xmlns:a16="http://schemas.microsoft.com/office/drawing/2014/main" id="{A5DAA1E4-EC55-E444-B270-2FE5D546D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3730" name="Slide Number Placeholder 6">
            <a:extLst>
              <a:ext uri="{FF2B5EF4-FFF2-40B4-BE49-F238E27FC236}">
                <a16:creationId xmlns:a16="http://schemas.microsoft.com/office/drawing/2014/main" id="{AD987A3E-C405-524F-8548-C07B55FBA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A8F2AD26-0AA2-2A4F-BA7B-0505994FC4FB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F299B38D-4263-C442-A0D4-DF258EE4D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65541" name="Rectangle 3">
            <a:extLst>
              <a:ext uri="{FF2B5EF4-FFF2-40B4-BE49-F238E27FC236}">
                <a16:creationId xmlns:a16="http://schemas.microsoft.com/office/drawing/2014/main" id="{0CA3FD7C-5695-CF46-8A6D-3BFAB793E3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65542" name="Rectangle 4">
            <a:extLst>
              <a:ext uri="{FF2B5EF4-FFF2-40B4-BE49-F238E27FC236}">
                <a16:creationId xmlns:a16="http://schemas.microsoft.com/office/drawing/2014/main" id="{3373E4C1-D580-E249-B95E-946A579C716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73734" name="Picture 5" descr="underline_base">
            <a:extLst>
              <a:ext uri="{FF2B5EF4-FFF2-40B4-BE49-F238E27FC236}">
                <a16:creationId xmlns:a16="http://schemas.microsoft.com/office/drawing/2014/main" id="{E6F9745C-A7EF-8D41-99B5-EA1DDA93A5F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Footer Placeholder 5">
            <a:extLst>
              <a:ext uri="{FF2B5EF4-FFF2-40B4-BE49-F238E27FC236}">
                <a16:creationId xmlns:a16="http://schemas.microsoft.com/office/drawing/2014/main" id="{FF4442E7-644D-8E4D-9B11-A319B7A4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4754" name="Slide Number Placeholder 6">
            <a:extLst>
              <a:ext uri="{FF2B5EF4-FFF2-40B4-BE49-F238E27FC236}">
                <a16:creationId xmlns:a16="http://schemas.microsoft.com/office/drawing/2014/main" id="{472FC608-660D-5240-A65C-F3A152D7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A505C5D4-0B82-0C4B-AE37-6C6849F846F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7B993654-AACC-5140-A25D-F00DEF4E7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730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reliable data transfer</a:t>
            </a:r>
          </a:p>
        </p:txBody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F11D8A31-73DE-2343-A23C-787EEEF6ECB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00188"/>
            <a:ext cx="4070350" cy="4648200"/>
          </a:xfrm>
        </p:spPr>
        <p:txBody>
          <a:bodyPr/>
          <a:lstStyle/>
          <a:p>
            <a:r>
              <a:rPr lang="en-US" altLang="en-US"/>
              <a:t>TCP creates rdt service on top of IP</a:t>
            </a:r>
            <a:r>
              <a:rPr lang="ja-JP" altLang="en-US"/>
              <a:t>’</a:t>
            </a:r>
            <a:r>
              <a:rPr lang="en-US" altLang="ja-JP"/>
              <a:t>s unreliable service</a:t>
            </a:r>
          </a:p>
          <a:p>
            <a:pPr lvl="1"/>
            <a:r>
              <a:rPr lang="en-US" altLang="en-US"/>
              <a:t>pipelined segments</a:t>
            </a:r>
          </a:p>
          <a:p>
            <a:pPr lvl="1"/>
            <a:r>
              <a:rPr lang="en-US" altLang="en-US"/>
              <a:t>cumulative acks</a:t>
            </a:r>
          </a:p>
          <a:p>
            <a:pPr lvl="1"/>
            <a:r>
              <a:rPr lang="en-US" altLang="en-US"/>
              <a:t>single retransmission timer</a:t>
            </a:r>
          </a:p>
          <a:p>
            <a:r>
              <a:rPr lang="en-US" altLang="en-US"/>
              <a:t>retransmissions  triggered by:</a:t>
            </a:r>
          </a:p>
          <a:p>
            <a:pPr lvl="1"/>
            <a:r>
              <a:rPr lang="en-US" altLang="en-US"/>
              <a:t>timeout events</a:t>
            </a:r>
          </a:p>
          <a:p>
            <a:pPr lvl="1"/>
            <a:r>
              <a:rPr lang="en-US" altLang="en-US"/>
              <a:t>duplicate acks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4757" name="Rectangle 4">
            <a:extLst>
              <a:ext uri="{FF2B5EF4-FFF2-40B4-BE49-F238E27FC236}">
                <a16:creationId xmlns:a16="http://schemas.microsoft.com/office/drawing/2014/main" id="{B4980921-B068-E140-973D-1C153BFB88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2911475"/>
            <a:ext cx="3933825" cy="21193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let</a:t>
            </a:r>
            <a:r>
              <a:rPr lang="ja-JP" altLang="en-US"/>
              <a:t>’</a:t>
            </a:r>
            <a:r>
              <a:rPr lang="en-US" altLang="ja-JP"/>
              <a:t>s initially consider simplified TCP sender:</a:t>
            </a:r>
          </a:p>
          <a:p>
            <a:pPr lvl="1"/>
            <a:r>
              <a:rPr lang="en-US" altLang="en-US"/>
              <a:t>ignore duplicate acks</a:t>
            </a:r>
          </a:p>
          <a:p>
            <a:pPr lvl="1"/>
            <a:r>
              <a:rPr lang="en-US" altLang="en-US"/>
              <a:t>ignore flow control, congestion control</a:t>
            </a:r>
          </a:p>
        </p:txBody>
      </p:sp>
      <p:pic>
        <p:nvPicPr>
          <p:cNvPr id="74758" name="Picture 5" descr="underline_base">
            <a:extLst>
              <a:ext uri="{FF2B5EF4-FFF2-40B4-BE49-F238E27FC236}">
                <a16:creationId xmlns:a16="http://schemas.microsoft.com/office/drawing/2014/main" id="{74FC2B39-AEAA-BF43-B0BB-1ADD903C72D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99695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5">
            <a:extLst>
              <a:ext uri="{FF2B5EF4-FFF2-40B4-BE49-F238E27FC236}">
                <a16:creationId xmlns:a16="http://schemas.microsoft.com/office/drawing/2014/main" id="{2E85F4FF-E538-2447-BE04-C1B84177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5778" name="Slide Number Placeholder 6">
            <a:extLst>
              <a:ext uri="{FF2B5EF4-FFF2-40B4-BE49-F238E27FC236}">
                <a16:creationId xmlns:a16="http://schemas.microsoft.com/office/drawing/2014/main" id="{F60B544B-BD48-A74B-A620-EF3EF820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7A3CB16-A71C-3E45-B1A1-512B0394CD33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4E8ECBD1-074B-3440-9929-7E4CA7E350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sender events:</a:t>
            </a: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7F6F797B-54C7-DC46-9031-1918552993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data rcvd from app: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create segment with seq #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seq # is byte-stream number of first data byte in  segment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start timer if not already running 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think of timer as for oldest unacked segment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expiration interval: </a:t>
            </a:r>
            <a:r>
              <a:rPr lang="en-US" sz="2000" b="1">
                <a:latin typeface="Courier New" charset="0"/>
                <a:ea typeface="ＭＳ Ｐゴシック" charset="0"/>
              </a:rPr>
              <a:t>TimeOutInterval</a:t>
            </a:r>
            <a:r>
              <a:rPr lang="en-US">
                <a:latin typeface="Courier New" charset="0"/>
                <a:ea typeface="ＭＳ Ｐゴシック" charset="0"/>
              </a:rPr>
              <a:t> </a:t>
            </a:r>
            <a:endParaRPr lang="en-US">
              <a:ea typeface="ＭＳ Ｐゴシック" charset="0"/>
            </a:endParaRPr>
          </a:p>
        </p:txBody>
      </p:sp>
      <p:sp>
        <p:nvSpPr>
          <p:cNvPr id="67590" name="Rectangle 4">
            <a:extLst>
              <a:ext uri="{FF2B5EF4-FFF2-40B4-BE49-F238E27FC236}">
                <a16:creationId xmlns:a16="http://schemas.microsoft.com/office/drawing/2014/main" id="{F0FA5C25-BAF2-A647-9DED-D9DD53B678A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1668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timeout: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retransmit segment that caused timeout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restart timer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 </a:t>
            </a: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ack rcvd: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if ack acknowledges previously unacked segments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update what is known to be ACKed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start timer if there are  still unacked segments</a:t>
            </a:r>
          </a:p>
          <a:p>
            <a:pPr lvl="1">
              <a:buFont typeface="Wingdings" charset="0"/>
              <a:buNone/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75782" name="Picture 5" descr="underline_base">
            <a:extLst>
              <a:ext uri="{FF2B5EF4-FFF2-40B4-BE49-F238E27FC236}">
                <a16:creationId xmlns:a16="http://schemas.microsoft.com/office/drawing/2014/main" id="{171C449C-45F8-DC4B-B6A7-2BFC0D0CEB9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080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oter Placeholder 3">
            <a:extLst>
              <a:ext uri="{FF2B5EF4-FFF2-40B4-BE49-F238E27FC236}">
                <a16:creationId xmlns:a16="http://schemas.microsoft.com/office/drawing/2014/main" id="{307E4CEA-EE1D-184F-A60A-CB3E2A77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6802" name="Slide Number Placeholder 4">
            <a:extLst>
              <a:ext uri="{FF2B5EF4-FFF2-40B4-BE49-F238E27FC236}">
                <a16:creationId xmlns:a16="http://schemas.microsoft.com/office/drawing/2014/main" id="{D8553030-A23E-904F-8D2D-A0E88E5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1FB012EF-11C8-9345-B90C-3F1E001A6A7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69636" name="Rectangle 7">
            <a:extLst>
              <a:ext uri="{FF2B5EF4-FFF2-40B4-BE49-F238E27FC236}">
                <a16:creationId xmlns:a16="http://schemas.microsoft.com/office/drawing/2014/main" id="{06C8B7E3-F5D6-7640-90B6-681768968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6804" name="Text Box 105">
            <a:extLst>
              <a:ext uri="{FF2B5EF4-FFF2-40B4-BE49-F238E27FC236}">
                <a16:creationId xmlns:a16="http://schemas.microsoft.com/office/drawing/2014/main" id="{A3FB038F-79FC-1046-8F0C-9E76C089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5946775"/>
            <a:ext cx="1922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ahoma" panose="020B0604030504040204" pitchFamily="34" charset="0"/>
              </a:rPr>
              <a:t>lost ACK scenario</a:t>
            </a:r>
            <a:endParaRPr lang="en-US" altLang="en-US" sz="100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76805" name="Line 99">
            <a:extLst>
              <a:ext uri="{FF2B5EF4-FFF2-40B4-BE49-F238E27FC236}">
                <a16:creationId xmlns:a16="http://schemas.microsoft.com/office/drawing/2014/main" id="{EC29C40B-897E-9141-8836-7FB3A71A3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213" y="4184650"/>
            <a:ext cx="2351087" cy="5064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Line 100">
            <a:extLst>
              <a:ext uri="{FF2B5EF4-FFF2-40B4-BE49-F238E27FC236}">
                <a16:creationId xmlns:a16="http://schemas.microsoft.com/office/drawing/2014/main" id="{CAA4FFE5-F396-AB4B-AEA8-DA4C937076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7913" y="241617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Line 104">
            <a:extLst>
              <a:ext uri="{FF2B5EF4-FFF2-40B4-BE49-F238E27FC236}">
                <a16:creationId xmlns:a16="http://schemas.microsoft.com/office/drawing/2014/main" id="{F51012E2-6684-E94D-AAF2-0FE37D62F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14550" y="3078163"/>
            <a:ext cx="1273175" cy="4270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8" name="Text Box 107">
            <a:extLst>
              <a:ext uri="{FF2B5EF4-FFF2-40B4-BE49-F238E27FC236}">
                <a16:creationId xmlns:a16="http://schemas.microsoft.com/office/drawing/2014/main" id="{CFD73E76-4862-8A47-B72D-16B2B87A5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0" y="12573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B</a:t>
            </a:r>
          </a:p>
        </p:txBody>
      </p:sp>
      <p:sp>
        <p:nvSpPr>
          <p:cNvPr id="76809" name="Text Box 111">
            <a:extLst>
              <a:ext uri="{FF2B5EF4-FFF2-40B4-BE49-F238E27FC236}">
                <a16:creationId xmlns:a16="http://schemas.microsoft.com/office/drawing/2014/main" id="{1EF60C05-F8B2-424E-9E2B-1801DF717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27476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</a:t>
            </a:r>
          </a:p>
        </p:txBody>
      </p:sp>
      <p:sp>
        <p:nvSpPr>
          <p:cNvPr id="76810" name="Rectangle 112">
            <a:extLst>
              <a:ext uri="{FF2B5EF4-FFF2-40B4-BE49-F238E27FC236}">
                <a16:creationId xmlns:a16="http://schemas.microsoft.com/office/drawing/2014/main" id="{F1EC1806-9413-044B-9C86-4C26B5D5D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49713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11" name="Text Box 113">
            <a:extLst>
              <a:ext uri="{FF2B5EF4-FFF2-40B4-BE49-F238E27FC236}">
                <a16:creationId xmlns:a16="http://schemas.microsoft.com/office/drawing/2014/main" id="{A91779C8-E9BC-2E41-88BE-8438C1F9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2549525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</a:t>
            </a: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92, 8 </a:t>
            </a:r>
            <a:r>
              <a:rPr lang="en-US" altLang="en-US" sz="1400">
                <a:latin typeface="Tahoma" panose="020B0604030504040204" pitchFamily="34" charset="0"/>
              </a:rPr>
              <a:t>bytes of data</a:t>
            </a:r>
          </a:p>
        </p:txBody>
      </p:sp>
      <p:sp>
        <p:nvSpPr>
          <p:cNvPr id="76812" name="Rectangle 114">
            <a:extLst>
              <a:ext uri="{FF2B5EF4-FFF2-40B4-BE49-F238E27FC236}">
                <a16:creationId xmlns:a16="http://schemas.microsoft.com/office/drawing/2014/main" id="{15D40C15-19BB-FD4C-BD3A-E0D36D090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0" y="3163888"/>
            <a:ext cx="747713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13" name="Text Box 115">
            <a:extLst>
              <a:ext uri="{FF2B5EF4-FFF2-40B4-BE49-F238E27FC236}">
                <a16:creationId xmlns:a16="http://schemas.microsoft.com/office/drawing/2014/main" id="{C3717261-D3DE-1146-BC83-B3EE42BBC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11943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ACK=</a:t>
            </a:r>
            <a:r>
              <a:rPr lang="en-US" altLang="en-US" sz="1400">
                <a:solidFill>
                  <a:srgbClr val="C00000"/>
                </a:solidFill>
                <a:latin typeface="Arial" panose="020B0604020202020204" pitchFamily="34" charset="0"/>
              </a:rPr>
              <a:t>100</a:t>
            </a:r>
            <a:endParaRPr lang="en-US" altLang="en-US" sz="10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14" name="Line 118">
            <a:extLst>
              <a:ext uri="{FF2B5EF4-FFF2-40B4-BE49-F238E27FC236}">
                <a16:creationId xmlns:a16="http://schemas.microsoft.com/office/drawing/2014/main" id="{46EA66C6-BBEC-D34C-A2F9-E399EE79F91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7275" y="217487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15" name="Line 119">
            <a:extLst>
              <a:ext uri="{FF2B5EF4-FFF2-40B4-BE49-F238E27FC236}">
                <a16:creationId xmlns:a16="http://schemas.microsoft.com/office/drawing/2014/main" id="{67E52F6C-FABF-DE4F-BC05-7CAD02CF25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4563" y="217011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16" name="Rectangle 122">
            <a:extLst>
              <a:ext uri="{FF2B5EF4-FFF2-40B4-BE49-F238E27FC236}">
                <a16:creationId xmlns:a16="http://schemas.microsoft.com/office/drawing/2014/main" id="{8BDAF9E8-64FE-0348-A582-A8826D04B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4178300"/>
            <a:ext cx="989012" cy="4302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17" name="Text Box 123">
            <a:extLst>
              <a:ext uri="{FF2B5EF4-FFF2-40B4-BE49-F238E27FC236}">
                <a16:creationId xmlns:a16="http://schemas.microsoft.com/office/drawing/2014/main" id="{1FEA933D-86F2-7647-900A-8608095E8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259263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</a:t>
            </a: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92, 8 </a:t>
            </a:r>
            <a:r>
              <a:rPr lang="en-US" altLang="en-US" sz="1400">
                <a:latin typeface="Tahoma" panose="020B0604030504040204" pitchFamily="34" charset="0"/>
              </a:rPr>
              <a:t>bytes of data</a:t>
            </a:r>
          </a:p>
        </p:txBody>
      </p:sp>
      <p:sp>
        <p:nvSpPr>
          <p:cNvPr id="76818" name="Text Box 124">
            <a:extLst>
              <a:ext uri="{FF2B5EF4-FFF2-40B4-BE49-F238E27FC236}">
                <a16:creationId xmlns:a16="http://schemas.microsoft.com/office/drawing/2014/main" id="{B3AD1005-105B-EF44-BED9-B4EDF6532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413" y="330993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76819" name="Text Box 126">
            <a:extLst>
              <a:ext uri="{FF2B5EF4-FFF2-40B4-BE49-F238E27FC236}">
                <a16:creationId xmlns:a16="http://schemas.microsoft.com/office/drawing/2014/main" id="{0CCB66E3-DDDF-194E-9016-A3A7CEC45F2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684213" y="2963863"/>
            <a:ext cx="3968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timeout</a:t>
            </a:r>
          </a:p>
        </p:txBody>
      </p:sp>
      <p:sp>
        <p:nvSpPr>
          <p:cNvPr id="76820" name="Line 127">
            <a:extLst>
              <a:ext uri="{FF2B5EF4-FFF2-40B4-BE49-F238E27FC236}">
                <a16:creationId xmlns:a16="http://schemas.microsoft.com/office/drawing/2014/main" id="{1846AA35-6617-D347-9FC9-E50922586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4100" y="4776788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1" name="Rectangle 128">
            <a:extLst>
              <a:ext uri="{FF2B5EF4-FFF2-40B4-BE49-F238E27FC236}">
                <a16:creationId xmlns:a16="http://schemas.microsoft.com/office/drawing/2014/main" id="{79F3D9B4-5A37-CC40-820F-AF632ADCD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50339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22" name="Text Box 129">
            <a:extLst>
              <a:ext uri="{FF2B5EF4-FFF2-40B4-BE49-F238E27FC236}">
                <a16:creationId xmlns:a16="http://schemas.microsoft.com/office/drawing/2014/main" id="{C504FAED-A43E-6B45-B226-C1335F9AE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989513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ACK=</a:t>
            </a:r>
            <a:r>
              <a:rPr lang="en-US" altLang="en-US" sz="1400">
                <a:solidFill>
                  <a:srgbClr val="C00000"/>
                </a:solidFill>
                <a:latin typeface="Arial" panose="020B0604020202020204" pitchFamily="34" charset="0"/>
              </a:rPr>
              <a:t>100</a:t>
            </a:r>
            <a:endParaRPr lang="en-US" altLang="en-US" sz="100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823" name="Group 134">
            <a:extLst>
              <a:ext uri="{FF2B5EF4-FFF2-40B4-BE49-F238E27FC236}">
                <a16:creationId xmlns:a16="http://schemas.microsoft.com/office/drawing/2014/main" id="{26CA546C-EF03-0240-94D2-9F41AC324292}"/>
              </a:ext>
            </a:extLst>
          </p:cNvPr>
          <p:cNvGrpSpPr>
            <a:grpSpLocks/>
          </p:cNvGrpSpPr>
          <p:nvPr/>
        </p:nvGrpSpPr>
        <p:grpSpPr bwMode="auto">
          <a:xfrm>
            <a:off x="825500" y="2420938"/>
            <a:ext cx="104775" cy="508000"/>
            <a:chOff x="3099" y="1749"/>
            <a:chExt cx="66" cy="320"/>
          </a:xfrm>
        </p:grpSpPr>
        <p:sp>
          <p:nvSpPr>
            <p:cNvPr id="76885" name="Line 132">
              <a:extLst>
                <a:ext uri="{FF2B5EF4-FFF2-40B4-BE49-F238E27FC236}">
                  <a16:creationId xmlns:a16="http://schemas.microsoft.com/office/drawing/2014/main" id="{7A1510FC-15C5-D44E-BBBA-AC4D655825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9" y="1749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86" name="Line 133">
              <a:extLst>
                <a:ext uri="{FF2B5EF4-FFF2-40B4-BE49-F238E27FC236}">
                  <a16:creationId xmlns:a16="http://schemas.microsoft.com/office/drawing/2014/main" id="{6CD445BA-F194-A047-9CD9-28BB225FF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9" y="1752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24" name="Group 135">
            <a:extLst>
              <a:ext uri="{FF2B5EF4-FFF2-40B4-BE49-F238E27FC236}">
                <a16:creationId xmlns:a16="http://schemas.microsoft.com/office/drawing/2014/main" id="{CCC865E2-67DB-7045-A695-0FA95DD85D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20738" y="3663950"/>
            <a:ext cx="104775" cy="508000"/>
            <a:chOff x="3099" y="1749"/>
            <a:chExt cx="66" cy="320"/>
          </a:xfrm>
        </p:grpSpPr>
        <p:sp>
          <p:nvSpPr>
            <p:cNvPr id="76883" name="Line 136">
              <a:extLst>
                <a:ext uri="{FF2B5EF4-FFF2-40B4-BE49-F238E27FC236}">
                  <a16:creationId xmlns:a16="http://schemas.microsoft.com/office/drawing/2014/main" id="{9593411E-8862-7C40-B4BF-30A1D9FA0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1756"/>
              <a:ext cx="0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884" name="Line 137">
              <a:extLst>
                <a:ext uri="{FF2B5EF4-FFF2-40B4-BE49-F238E27FC236}">
                  <a16:creationId xmlns:a16="http://schemas.microsoft.com/office/drawing/2014/main" id="{81D62CB6-BC59-B24D-A554-83A06DD80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6" y="1759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6825" name="Text Box 172">
            <a:extLst>
              <a:ext uri="{FF2B5EF4-FFF2-40B4-BE49-F238E27FC236}">
                <a16:creationId xmlns:a16="http://schemas.microsoft.com/office/drawing/2014/main" id="{69223D5E-0278-414A-90A9-9007E426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8" y="5953125"/>
            <a:ext cx="207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ahoma" panose="020B0604030504040204" pitchFamily="34" charset="0"/>
              </a:rPr>
              <a:t>premature timeout</a:t>
            </a:r>
            <a:endParaRPr lang="en-US" altLang="en-US" sz="100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76826" name="Line 173">
            <a:extLst>
              <a:ext uri="{FF2B5EF4-FFF2-40B4-BE49-F238E27FC236}">
                <a16:creationId xmlns:a16="http://schemas.microsoft.com/office/drawing/2014/main" id="{6670B190-7D3D-6C4B-8773-A7F8BEA97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1675" y="419100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Line 174">
            <a:extLst>
              <a:ext uri="{FF2B5EF4-FFF2-40B4-BE49-F238E27FC236}">
                <a16:creationId xmlns:a16="http://schemas.microsoft.com/office/drawing/2014/main" id="{496B2D1F-E248-184D-83FE-0F1374CBC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5013" y="2422525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Line 175">
            <a:extLst>
              <a:ext uri="{FF2B5EF4-FFF2-40B4-BE49-F238E27FC236}">
                <a16:creationId xmlns:a16="http://schemas.microsoft.com/office/drawing/2014/main" id="{2E437C27-FD4B-4549-A075-159C3C992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9613" y="3084513"/>
            <a:ext cx="2335212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Text Box 177">
            <a:extLst>
              <a:ext uri="{FF2B5EF4-FFF2-40B4-BE49-F238E27FC236}">
                <a16:creationId xmlns:a16="http://schemas.microsoft.com/office/drawing/2014/main" id="{86F138D6-F8D8-B244-9F3B-CAFB69962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3350" y="126365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B</a:t>
            </a:r>
          </a:p>
        </p:txBody>
      </p:sp>
      <p:sp>
        <p:nvSpPr>
          <p:cNvPr id="76830" name="Text Box 181">
            <a:extLst>
              <a:ext uri="{FF2B5EF4-FFF2-40B4-BE49-F238E27FC236}">
                <a16:creationId xmlns:a16="http://schemas.microsoft.com/office/drawing/2014/main" id="{AF97ED8B-7B6F-7749-82F8-168EAEBD3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725" y="1281113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</a:t>
            </a:r>
          </a:p>
        </p:txBody>
      </p:sp>
      <p:sp>
        <p:nvSpPr>
          <p:cNvPr id="76831" name="Rectangle 182">
            <a:extLst>
              <a:ext uri="{FF2B5EF4-FFF2-40B4-BE49-F238E27FC236}">
                <a16:creationId xmlns:a16="http://schemas.microsoft.com/office/drawing/2014/main" id="{BAD5BFD3-4FA7-A844-8A94-87AE8BB2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8275" y="2503488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32" name="Text Box 183">
            <a:extLst>
              <a:ext uri="{FF2B5EF4-FFF2-40B4-BE49-F238E27FC236}">
                <a16:creationId xmlns:a16="http://schemas.microsoft.com/office/drawing/2014/main" id="{5583AB66-7618-3B49-9339-544F7F830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8363" y="2555875"/>
            <a:ext cx="210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</a:t>
            </a: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92, 8 </a:t>
            </a:r>
            <a:r>
              <a:rPr lang="en-US" altLang="en-US" sz="1400">
                <a:latin typeface="Tahoma" panose="020B0604030504040204" pitchFamily="34" charset="0"/>
              </a:rPr>
              <a:t>bytes of data</a:t>
            </a:r>
          </a:p>
        </p:txBody>
      </p:sp>
      <p:grpSp>
        <p:nvGrpSpPr>
          <p:cNvPr id="76833" name="Group 202">
            <a:extLst>
              <a:ext uri="{FF2B5EF4-FFF2-40B4-BE49-F238E27FC236}">
                <a16:creationId xmlns:a16="http://schemas.microsoft.com/office/drawing/2014/main" id="{63CCE14C-214C-F441-AE36-E70D5957610C}"/>
              </a:ext>
            </a:extLst>
          </p:cNvPr>
          <p:cNvGrpSpPr>
            <a:grpSpLocks/>
          </p:cNvGrpSpPr>
          <p:nvPr/>
        </p:nvGrpSpPr>
        <p:grpSpPr bwMode="auto">
          <a:xfrm>
            <a:off x="6691313" y="3576638"/>
            <a:ext cx="949325" cy="304800"/>
            <a:chOff x="4215" y="2253"/>
            <a:chExt cx="598" cy="192"/>
          </a:xfrm>
        </p:grpSpPr>
        <p:sp>
          <p:nvSpPr>
            <p:cNvPr id="76881" name="Rectangle 184">
              <a:extLst>
                <a:ext uri="{FF2B5EF4-FFF2-40B4-BE49-F238E27FC236}">
                  <a16:creationId xmlns:a16="http://schemas.microsoft.com/office/drawing/2014/main" id="{A34C6431-16AD-7549-BE6E-6B8FE725F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6882" name="Text Box 185">
              <a:extLst>
                <a:ext uri="{FF2B5EF4-FFF2-40B4-BE49-F238E27FC236}">
                  <a16:creationId xmlns:a16="http://schemas.microsoft.com/office/drawing/2014/main" id="{2B01965B-B1DC-7240-988B-B9375547F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</a:t>
              </a:r>
              <a:r>
                <a:rPr lang="en-US" altLang="en-US" sz="1400">
                  <a:solidFill>
                    <a:srgbClr val="C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100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6834" name="Line 186">
            <a:extLst>
              <a:ext uri="{FF2B5EF4-FFF2-40B4-BE49-F238E27FC236}">
                <a16:creationId xmlns:a16="http://schemas.microsoft.com/office/drawing/2014/main" id="{188D8947-D543-BA4D-A1D1-6710176BB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4375" y="2181225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5" name="Line 187">
            <a:extLst>
              <a:ext uri="{FF2B5EF4-FFF2-40B4-BE49-F238E27FC236}">
                <a16:creationId xmlns:a16="http://schemas.microsoft.com/office/drawing/2014/main" id="{E85A3159-B759-DA40-9D0F-219C4B0FC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9438" y="2176463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36" name="Text Box 189">
            <a:extLst>
              <a:ext uri="{FF2B5EF4-FFF2-40B4-BE49-F238E27FC236}">
                <a16:creationId xmlns:a16="http://schemas.microsoft.com/office/drawing/2014/main" id="{FF4CC478-099A-0840-BEAA-FE96426C8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138" y="4427538"/>
            <a:ext cx="23114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</a:t>
            </a: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92,  8 </a:t>
            </a:r>
            <a:r>
              <a:rPr lang="en-US" altLang="en-US" sz="1400">
                <a:latin typeface="Tahoma" panose="020B0604030504040204" pitchFamily="34" charset="0"/>
              </a:rPr>
              <a:t>bytes of data</a:t>
            </a:r>
          </a:p>
        </p:txBody>
      </p:sp>
      <p:sp>
        <p:nvSpPr>
          <p:cNvPr id="76837" name="Line 192">
            <a:extLst>
              <a:ext uri="{FF2B5EF4-FFF2-40B4-BE49-F238E27FC236}">
                <a16:creationId xmlns:a16="http://schemas.microsoft.com/office/drawing/2014/main" id="{EA648C93-F5EE-E646-A3B5-24844B3B12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13425" y="4894263"/>
            <a:ext cx="2338388" cy="7826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8" name="Rectangle 193">
            <a:extLst>
              <a:ext uri="{FF2B5EF4-FFF2-40B4-BE49-F238E27FC236}">
                <a16:creationId xmlns:a16="http://schemas.microsoft.com/office/drawing/2014/main" id="{AB5BB92E-AD26-7844-9FE9-2CE1E7EB2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863" y="5151438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6839" name="Text Box 194">
            <a:extLst>
              <a:ext uri="{FF2B5EF4-FFF2-40B4-BE49-F238E27FC236}">
                <a16:creationId xmlns:a16="http://schemas.microsoft.com/office/drawing/2014/main" id="{15ED684D-9BAD-DD4D-B4E0-86CFC559B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7488" y="5106988"/>
            <a:ext cx="94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ACK=</a:t>
            </a:r>
            <a:r>
              <a:rPr lang="en-US" altLang="en-US" sz="1400">
                <a:solidFill>
                  <a:srgbClr val="0070C0"/>
                </a:solidFill>
                <a:latin typeface="Arial" panose="020B0604020202020204" pitchFamily="34" charset="0"/>
              </a:rPr>
              <a:t>120</a:t>
            </a:r>
            <a:endParaRPr lang="en-US" altLang="en-US" sz="100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6840" name="Group 2">
            <a:extLst>
              <a:ext uri="{FF2B5EF4-FFF2-40B4-BE49-F238E27FC236}">
                <a16:creationId xmlns:a16="http://schemas.microsoft.com/office/drawing/2014/main" id="{89C640EC-52AF-0047-8110-E32AD0D06BFC}"/>
              </a:ext>
            </a:extLst>
          </p:cNvPr>
          <p:cNvGrpSpPr>
            <a:grpSpLocks/>
          </p:cNvGrpSpPr>
          <p:nvPr/>
        </p:nvGrpSpPr>
        <p:grpSpPr bwMode="auto">
          <a:xfrm>
            <a:off x="5519738" y="2384425"/>
            <a:ext cx="396875" cy="1781175"/>
            <a:chOff x="5421313" y="2397211"/>
            <a:chExt cx="396875" cy="1781089"/>
          </a:xfrm>
        </p:grpSpPr>
        <p:sp>
          <p:nvSpPr>
            <p:cNvPr id="76874" name="Text Box 191">
              <a:extLst>
                <a:ext uri="{FF2B5EF4-FFF2-40B4-BE49-F238E27FC236}">
                  <a16:creationId xmlns:a16="http://schemas.microsoft.com/office/drawing/2014/main" id="{6B695A6A-4AE1-FF45-8F78-3A3FBE3362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421313" y="2970213"/>
              <a:ext cx="3968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timeout</a:t>
              </a:r>
            </a:p>
          </p:txBody>
        </p:sp>
        <p:grpSp>
          <p:nvGrpSpPr>
            <p:cNvPr id="76875" name="Group 195">
              <a:extLst>
                <a:ext uri="{FF2B5EF4-FFF2-40B4-BE49-F238E27FC236}">
                  <a16:creationId xmlns:a16="http://schemas.microsoft.com/office/drawing/2014/main" id="{FB589761-79C5-B444-A280-FB50D18D9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10267" y="2397211"/>
              <a:ext cx="160455" cy="612217"/>
              <a:chOff x="3106" y="1749"/>
              <a:chExt cx="31" cy="320"/>
            </a:xfrm>
          </p:grpSpPr>
          <p:sp>
            <p:nvSpPr>
              <p:cNvPr id="76879" name="Line 196">
                <a:extLst>
                  <a:ext uri="{FF2B5EF4-FFF2-40B4-BE49-F238E27FC236}">
                    <a16:creationId xmlns:a16="http://schemas.microsoft.com/office/drawing/2014/main" id="{48977805-741E-644A-8FE5-55C4EE0D3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6880" name="Line 197">
                <a:extLst>
                  <a:ext uri="{FF2B5EF4-FFF2-40B4-BE49-F238E27FC236}">
                    <a16:creationId xmlns:a16="http://schemas.microsoft.com/office/drawing/2014/main" id="{7A193645-6452-2E43-BEEF-1AA854F864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6" y="1755"/>
                <a:ext cx="3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76" name="Group 198">
              <a:extLst>
                <a:ext uri="{FF2B5EF4-FFF2-40B4-BE49-F238E27FC236}">
                  <a16:creationId xmlns:a16="http://schemas.microsoft.com/office/drawing/2014/main" id="{A6D0435D-8CE1-3D44-89FD-EF2720984D3D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557838" y="3670300"/>
              <a:ext cx="104775" cy="508000"/>
              <a:chOff x="3099" y="1749"/>
              <a:chExt cx="66" cy="320"/>
            </a:xfrm>
          </p:grpSpPr>
          <p:sp>
            <p:nvSpPr>
              <p:cNvPr id="76877" name="Line 199">
                <a:extLst>
                  <a:ext uri="{FF2B5EF4-FFF2-40B4-BE49-F238E27FC236}">
                    <a16:creationId xmlns:a16="http://schemas.microsoft.com/office/drawing/2014/main" id="{6951BC12-F863-0E47-B41A-103B1F75A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6878" name="Line 200">
                <a:extLst>
                  <a:ext uri="{FF2B5EF4-FFF2-40B4-BE49-F238E27FC236}">
                    <a16:creationId xmlns:a16="http://schemas.microsoft.com/office/drawing/2014/main" id="{F2CF7371-76EF-864E-B922-92C4F721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9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6841" name="Group 206">
            <a:extLst>
              <a:ext uri="{FF2B5EF4-FFF2-40B4-BE49-F238E27FC236}">
                <a16:creationId xmlns:a16="http://schemas.microsoft.com/office/drawing/2014/main" id="{A4F31E9A-5B00-CB4F-9791-CE0A11AE2788}"/>
              </a:ext>
            </a:extLst>
          </p:cNvPr>
          <p:cNvGrpSpPr>
            <a:grpSpLocks/>
          </p:cNvGrpSpPr>
          <p:nvPr/>
        </p:nvGrpSpPr>
        <p:grpSpPr bwMode="auto">
          <a:xfrm>
            <a:off x="5813425" y="2795588"/>
            <a:ext cx="2346325" cy="571500"/>
            <a:chOff x="3759" y="1622"/>
            <a:chExt cx="1478" cy="360"/>
          </a:xfrm>
        </p:grpSpPr>
        <p:sp>
          <p:nvSpPr>
            <p:cNvPr id="76871" name="Line 203">
              <a:extLst>
                <a:ext uri="{FF2B5EF4-FFF2-40B4-BE49-F238E27FC236}">
                  <a16:creationId xmlns:a16="http://schemas.microsoft.com/office/drawing/2014/main" id="{AACF0B7A-5DF3-974E-932D-F2665222DB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72" name="Rectangle 204">
              <a:extLst>
                <a:ext uri="{FF2B5EF4-FFF2-40B4-BE49-F238E27FC236}">
                  <a16:creationId xmlns:a16="http://schemas.microsoft.com/office/drawing/2014/main" id="{5D58C95A-7BF8-B84C-807C-4EB3FF9605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6873" name="Text Box 205">
              <a:extLst>
                <a:ext uri="{FF2B5EF4-FFF2-40B4-BE49-F238E27FC236}">
                  <a16:creationId xmlns:a16="http://schemas.microsoft.com/office/drawing/2014/main" id="{CA3DAB77-F3BD-9F4A-B032-A1643ECD7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Seq=</a:t>
              </a:r>
              <a:r>
                <a:rPr lang="en-US" altLang="en-US" sz="1400">
                  <a:solidFill>
                    <a:srgbClr val="0070C0"/>
                  </a:solidFill>
                  <a:latin typeface="Tahoma" panose="020B0604030504040204" pitchFamily="34" charset="0"/>
                </a:rPr>
                <a:t>100, 20 </a:t>
              </a:r>
              <a:r>
                <a:rPr lang="en-US" altLang="en-US" sz="1400">
                  <a:latin typeface="Tahoma" panose="020B0604030504040204" pitchFamily="34" charset="0"/>
                </a:rPr>
                <a:t>bytes of data</a:t>
              </a:r>
            </a:p>
          </p:txBody>
        </p:sp>
      </p:grpSp>
      <p:sp>
        <p:nvSpPr>
          <p:cNvPr id="76842" name="Line 207">
            <a:extLst>
              <a:ext uri="{FF2B5EF4-FFF2-40B4-BE49-F238E27FC236}">
                <a16:creationId xmlns:a16="http://schemas.microsoft.com/office/drawing/2014/main" id="{BD3E7C5C-2573-874E-BE87-E6FF2FB647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4375" y="3440113"/>
            <a:ext cx="2335213" cy="1589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843" name="Group 208">
            <a:extLst>
              <a:ext uri="{FF2B5EF4-FFF2-40B4-BE49-F238E27FC236}">
                <a16:creationId xmlns:a16="http://schemas.microsoft.com/office/drawing/2014/main" id="{143DF5A2-5C49-FA41-98CB-14C9496814BE}"/>
              </a:ext>
            </a:extLst>
          </p:cNvPr>
          <p:cNvGrpSpPr>
            <a:grpSpLocks/>
          </p:cNvGrpSpPr>
          <p:nvPr/>
        </p:nvGrpSpPr>
        <p:grpSpPr bwMode="auto">
          <a:xfrm>
            <a:off x="6931025" y="3852863"/>
            <a:ext cx="949325" cy="304800"/>
            <a:chOff x="4215" y="2253"/>
            <a:chExt cx="598" cy="192"/>
          </a:xfrm>
        </p:grpSpPr>
        <p:sp>
          <p:nvSpPr>
            <p:cNvPr id="76869" name="Rectangle 209">
              <a:extLst>
                <a:ext uri="{FF2B5EF4-FFF2-40B4-BE49-F238E27FC236}">
                  <a16:creationId xmlns:a16="http://schemas.microsoft.com/office/drawing/2014/main" id="{00D85F44-D75A-BF49-8501-16A49956D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6870" name="Text Box 210">
              <a:extLst>
                <a:ext uri="{FF2B5EF4-FFF2-40B4-BE49-F238E27FC236}">
                  <a16:creationId xmlns:a16="http://schemas.microsoft.com/office/drawing/2014/main" id="{0AD3081D-0DA3-B842-8B33-C1DB35D11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</a:t>
              </a:r>
              <a:r>
                <a:rPr lang="en-US" altLang="en-US" sz="1400">
                  <a:solidFill>
                    <a:srgbClr val="0070C0"/>
                  </a:solidFill>
                  <a:latin typeface="Arial" panose="020B0604020202020204" pitchFamily="34" charset="0"/>
                </a:rPr>
                <a:t>120</a:t>
              </a:r>
              <a:endParaRPr lang="en-US" altLang="en-US" sz="100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6844" name="Text Box 211">
            <a:extLst>
              <a:ext uri="{FF2B5EF4-FFF2-40B4-BE49-F238E27FC236}">
                <a16:creationId xmlns:a16="http://schemas.microsoft.com/office/drawing/2014/main" id="{697B7049-E59A-7841-BC86-02C6531A1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4483100"/>
            <a:ext cx="13636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SendBase=</a:t>
            </a:r>
            <a:r>
              <a:rPr lang="en-US" altLang="en-US" sz="1400" u="sng">
                <a:solidFill>
                  <a:srgbClr val="C00000"/>
                </a:solidFill>
                <a:latin typeface="Tahoma" panose="020B0604030504040204" pitchFamily="34" charset="0"/>
              </a:rPr>
              <a:t>100</a:t>
            </a:r>
          </a:p>
        </p:txBody>
      </p:sp>
      <p:sp>
        <p:nvSpPr>
          <p:cNvPr id="76845" name="Text Box 212">
            <a:extLst>
              <a:ext uri="{FF2B5EF4-FFF2-40B4-BE49-F238E27FC236}">
                <a16:creationId xmlns:a16="http://schemas.microsoft.com/office/drawing/2014/main" id="{FAEFC514-88C5-9845-B6A7-06D9931FE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873625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SendBase=</a:t>
            </a:r>
            <a:r>
              <a:rPr lang="en-US" altLang="en-US" sz="1400" u="sng">
                <a:solidFill>
                  <a:srgbClr val="0070C0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76846" name="Text Box 213">
            <a:extLst>
              <a:ext uri="{FF2B5EF4-FFF2-40B4-BE49-F238E27FC236}">
                <a16:creationId xmlns:a16="http://schemas.microsoft.com/office/drawing/2014/main" id="{58F64625-D8EF-4A48-880F-D07C7C9FB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688" y="5486400"/>
            <a:ext cx="1363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SendBase=</a:t>
            </a:r>
            <a:r>
              <a:rPr lang="en-US" altLang="en-US" sz="1400" u="sng">
                <a:solidFill>
                  <a:srgbClr val="0070C0"/>
                </a:solidFill>
                <a:latin typeface="Tahoma" panose="020B0604030504040204" pitchFamily="34" charset="0"/>
              </a:rPr>
              <a:t>120</a:t>
            </a:r>
          </a:p>
        </p:txBody>
      </p:sp>
      <p:sp>
        <p:nvSpPr>
          <p:cNvPr id="76847" name="Text Box 214">
            <a:extLst>
              <a:ext uri="{FF2B5EF4-FFF2-40B4-BE49-F238E27FC236}">
                <a16:creationId xmlns:a16="http://schemas.microsoft.com/office/drawing/2014/main" id="{50B32851-D63F-0C4C-ADD3-5D123394B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75" y="2217738"/>
            <a:ext cx="1266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SendBase=</a:t>
            </a:r>
            <a:r>
              <a:rPr lang="en-US" altLang="en-US" sz="1400" u="sng">
                <a:solidFill>
                  <a:srgbClr val="C00000"/>
                </a:solidFill>
                <a:latin typeface="Tahoma" panose="020B0604030504040204" pitchFamily="34" charset="0"/>
              </a:rPr>
              <a:t>92</a:t>
            </a:r>
          </a:p>
        </p:txBody>
      </p:sp>
      <p:pic>
        <p:nvPicPr>
          <p:cNvPr id="76848" name="Picture 218" descr="underline_base">
            <a:extLst>
              <a:ext uri="{FF2B5EF4-FFF2-40B4-BE49-F238E27FC236}">
                <a16:creationId xmlns:a16="http://schemas.microsoft.com/office/drawing/2014/main" id="{388FDCA4-A894-3044-93CD-C112E090A87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49" name="Group 219">
            <a:extLst>
              <a:ext uri="{FF2B5EF4-FFF2-40B4-BE49-F238E27FC236}">
                <a16:creationId xmlns:a16="http://schemas.microsoft.com/office/drawing/2014/main" id="{B46C4EE8-C5E7-2449-8173-701F82AB6DD9}"/>
              </a:ext>
            </a:extLst>
          </p:cNvPr>
          <p:cNvGrpSpPr>
            <a:grpSpLocks/>
          </p:cNvGrpSpPr>
          <p:nvPr/>
        </p:nvGrpSpPr>
        <p:grpSpPr bwMode="auto">
          <a:xfrm>
            <a:off x="5372100" y="1543050"/>
            <a:ext cx="630238" cy="533400"/>
            <a:chOff x="-44" y="1473"/>
            <a:chExt cx="981" cy="1105"/>
          </a:xfrm>
        </p:grpSpPr>
        <p:pic>
          <p:nvPicPr>
            <p:cNvPr id="76867" name="Picture 220" descr="desktop_computer_stylized_medium">
              <a:extLst>
                <a:ext uri="{FF2B5EF4-FFF2-40B4-BE49-F238E27FC236}">
                  <a16:creationId xmlns:a16="http://schemas.microsoft.com/office/drawing/2014/main" id="{223C41FA-787D-D94B-A7F8-ACE8394B9D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68" name="Freeform 221">
              <a:extLst>
                <a:ext uri="{FF2B5EF4-FFF2-40B4-BE49-F238E27FC236}">
                  <a16:creationId xmlns:a16="http://schemas.microsoft.com/office/drawing/2014/main" id="{8D510DDE-AAC0-4945-A551-4D10DB02E1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50" name="Group 225">
            <a:extLst>
              <a:ext uri="{FF2B5EF4-FFF2-40B4-BE49-F238E27FC236}">
                <a16:creationId xmlns:a16="http://schemas.microsoft.com/office/drawing/2014/main" id="{E8CA6ECE-731E-7043-8D2D-F29BA2CCE51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39088" y="1549400"/>
            <a:ext cx="631825" cy="622300"/>
            <a:chOff x="-44" y="1473"/>
            <a:chExt cx="981" cy="1105"/>
          </a:xfrm>
        </p:grpSpPr>
        <p:pic>
          <p:nvPicPr>
            <p:cNvPr id="76865" name="Picture 226" descr="desktop_computer_stylized_medium">
              <a:extLst>
                <a:ext uri="{FF2B5EF4-FFF2-40B4-BE49-F238E27FC236}">
                  <a16:creationId xmlns:a16="http://schemas.microsoft.com/office/drawing/2014/main" id="{92E8B8F0-6278-1344-8B2B-278AB2BD41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66" name="Freeform 227">
              <a:extLst>
                <a:ext uri="{FF2B5EF4-FFF2-40B4-BE49-F238E27FC236}">
                  <a16:creationId xmlns:a16="http://schemas.microsoft.com/office/drawing/2014/main" id="{9D39DB59-7889-DD42-A353-69F8565515E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51" name="Group 228">
            <a:extLst>
              <a:ext uri="{FF2B5EF4-FFF2-40B4-BE49-F238E27FC236}">
                <a16:creationId xmlns:a16="http://schemas.microsoft.com/office/drawing/2014/main" id="{43448E8B-5CD9-C448-9DA2-86B72774DBD4}"/>
              </a:ext>
            </a:extLst>
          </p:cNvPr>
          <p:cNvGrpSpPr>
            <a:grpSpLocks/>
          </p:cNvGrpSpPr>
          <p:nvPr/>
        </p:nvGrpSpPr>
        <p:grpSpPr bwMode="auto">
          <a:xfrm>
            <a:off x="647700" y="1547813"/>
            <a:ext cx="630238" cy="533400"/>
            <a:chOff x="-44" y="1473"/>
            <a:chExt cx="981" cy="1105"/>
          </a:xfrm>
        </p:grpSpPr>
        <p:pic>
          <p:nvPicPr>
            <p:cNvPr id="76863" name="Picture 229" descr="desktop_computer_stylized_medium">
              <a:extLst>
                <a:ext uri="{FF2B5EF4-FFF2-40B4-BE49-F238E27FC236}">
                  <a16:creationId xmlns:a16="http://schemas.microsoft.com/office/drawing/2014/main" id="{29201FD8-85A0-5A4C-9A5A-4F76E1EB0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64" name="Freeform 230">
              <a:extLst>
                <a:ext uri="{FF2B5EF4-FFF2-40B4-BE49-F238E27FC236}">
                  <a16:creationId xmlns:a16="http://schemas.microsoft.com/office/drawing/2014/main" id="{D7029C05-076D-824D-AFB1-7EA0A109D38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52" name="Group 231">
            <a:extLst>
              <a:ext uri="{FF2B5EF4-FFF2-40B4-BE49-F238E27FC236}">
                <a16:creationId xmlns:a16="http://schemas.microsoft.com/office/drawing/2014/main" id="{9829333E-8B7F-344F-8ADA-3C36F99A315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25800" y="1531938"/>
            <a:ext cx="709613" cy="600075"/>
            <a:chOff x="-44" y="1473"/>
            <a:chExt cx="981" cy="1105"/>
          </a:xfrm>
        </p:grpSpPr>
        <p:pic>
          <p:nvPicPr>
            <p:cNvPr id="76861" name="Picture 232" descr="desktop_computer_stylized_medium">
              <a:extLst>
                <a:ext uri="{FF2B5EF4-FFF2-40B4-BE49-F238E27FC236}">
                  <a16:creationId xmlns:a16="http://schemas.microsoft.com/office/drawing/2014/main" id="{0663D6E1-4AF7-814A-8395-34CCDEEA56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62" name="Freeform 233">
              <a:extLst>
                <a:ext uri="{FF2B5EF4-FFF2-40B4-BE49-F238E27FC236}">
                  <a16:creationId xmlns:a16="http://schemas.microsoft.com/office/drawing/2014/main" id="{C8A0C107-2351-8347-95F5-22E36720FA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6853" name="Group 1">
            <a:extLst>
              <a:ext uri="{FF2B5EF4-FFF2-40B4-BE49-F238E27FC236}">
                <a16:creationId xmlns:a16="http://schemas.microsoft.com/office/drawing/2014/main" id="{7979BE39-54D6-394E-9A17-392E0BE54A6E}"/>
              </a:ext>
            </a:extLst>
          </p:cNvPr>
          <p:cNvGrpSpPr>
            <a:grpSpLocks/>
          </p:cNvGrpSpPr>
          <p:nvPr/>
        </p:nvGrpSpPr>
        <p:grpSpPr bwMode="auto">
          <a:xfrm>
            <a:off x="5499100" y="4198938"/>
            <a:ext cx="396875" cy="1751012"/>
            <a:chOff x="5573713" y="2579688"/>
            <a:chExt cx="396875" cy="1751012"/>
          </a:xfrm>
        </p:grpSpPr>
        <p:sp>
          <p:nvSpPr>
            <p:cNvPr id="76854" name="Text Box 191">
              <a:extLst>
                <a:ext uri="{FF2B5EF4-FFF2-40B4-BE49-F238E27FC236}">
                  <a16:creationId xmlns:a16="http://schemas.microsoft.com/office/drawing/2014/main" id="{159A3BFE-F232-734E-A0BF-D0FD0DA5D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5573713" y="3122613"/>
              <a:ext cx="396875" cy="688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timeout</a:t>
              </a:r>
            </a:p>
          </p:txBody>
        </p:sp>
        <p:grpSp>
          <p:nvGrpSpPr>
            <p:cNvPr id="76855" name="Group 195">
              <a:extLst>
                <a:ext uri="{FF2B5EF4-FFF2-40B4-BE49-F238E27FC236}">
                  <a16:creationId xmlns:a16="http://schemas.microsoft.com/office/drawing/2014/main" id="{AD1BDC4D-68D8-7545-959D-AC1347A828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15000" y="2579688"/>
              <a:ext cx="104775" cy="508000"/>
              <a:chOff x="3099" y="1749"/>
              <a:chExt cx="66" cy="320"/>
            </a:xfrm>
          </p:grpSpPr>
          <p:sp>
            <p:nvSpPr>
              <p:cNvPr id="76859" name="Line 196">
                <a:extLst>
                  <a:ext uri="{FF2B5EF4-FFF2-40B4-BE49-F238E27FC236}">
                    <a16:creationId xmlns:a16="http://schemas.microsoft.com/office/drawing/2014/main" id="{378FB912-4727-044A-AA09-3B96A07C24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6860" name="Line 197">
                <a:extLst>
                  <a:ext uri="{FF2B5EF4-FFF2-40B4-BE49-F238E27FC236}">
                    <a16:creationId xmlns:a16="http://schemas.microsoft.com/office/drawing/2014/main" id="{305FA46E-1703-4643-A8FE-DBA1F1F70B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6856" name="Group 198">
              <a:extLst>
                <a:ext uri="{FF2B5EF4-FFF2-40B4-BE49-F238E27FC236}">
                  <a16:creationId xmlns:a16="http://schemas.microsoft.com/office/drawing/2014/main" id="{F996D8DF-BAE6-2442-8421-E68ACBA7FA5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5710238" y="3822700"/>
              <a:ext cx="104775" cy="508000"/>
              <a:chOff x="3099" y="1749"/>
              <a:chExt cx="66" cy="320"/>
            </a:xfrm>
          </p:grpSpPr>
          <p:sp>
            <p:nvSpPr>
              <p:cNvPr id="76857" name="Line 199">
                <a:extLst>
                  <a:ext uri="{FF2B5EF4-FFF2-40B4-BE49-F238E27FC236}">
                    <a16:creationId xmlns:a16="http://schemas.microsoft.com/office/drawing/2014/main" id="{1C58FC21-48BA-BE44-9893-29FF63C86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7" y="1756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6858" name="Line 200">
                <a:extLst>
                  <a:ext uri="{FF2B5EF4-FFF2-40B4-BE49-F238E27FC236}">
                    <a16:creationId xmlns:a16="http://schemas.microsoft.com/office/drawing/2014/main" id="{FD22D229-495B-2F4C-9E44-2DBE1E254E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7" y="1759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ooter Placeholder 3">
            <a:extLst>
              <a:ext uri="{FF2B5EF4-FFF2-40B4-BE49-F238E27FC236}">
                <a16:creationId xmlns:a16="http://schemas.microsoft.com/office/drawing/2014/main" id="{38379477-98E1-B74D-910E-F544AF40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78850" name="Slide Number Placeholder 4">
            <a:extLst>
              <a:ext uri="{FF2B5EF4-FFF2-40B4-BE49-F238E27FC236}">
                <a16:creationId xmlns:a16="http://schemas.microsoft.com/office/drawing/2014/main" id="{671C23E5-9B8F-9B4B-AB96-5E021C96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38EBF86C-9F61-8945-BA5F-06BDC507B97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D81235C1-A965-7542-BE56-DDC1A1600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238125"/>
            <a:ext cx="7772400" cy="90487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TCP: retransmission scenarios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78852" name="Text Box 22">
            <a:extLst>
              <a:ext uri="{FF2B5EF4-FFF2-40B4-BE49-F238E27FC236}">
                <a16:creationId xmlns:a16="http://schemas.microsoft.com/office/drawing/2014/main" id="{F8825390-AF77-0E4A-B942-5DAEACD5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3468688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Tahoma" panose="020B0604030504040204" pitchFamily="34" charset="0"/>
              </a:rPr>
              <a:t>X</a:t>
            </a:r>
          </a:p>
        </p:txBody>
      </p:sp>
      <p:sp>
        <p:nvSpPr>
          <p:cNvPr id="78853" name="Text Box 34">
            <a:extLst>
              <a:ext uri="{FF2B5EF4-FFF2-40B4-BE49-F238E27FC236}">
                <a16:creationId xmlns:a16="http://schemas.microsoft.com/office/drawing/2014/main" id="{F14C050B-9F92-A947-8BE7-0440D395A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5975350"/>
            <a:ext cx="4360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Tahoma" panose="020B0604030504040204" pitchFamily="34" charset="0"/>
              </a:rPr>
              <a:t>timeout better estimate, cumulative ACK</a:t>
            </a:r>
            <a:endParaRPr lang="en-US" altLang="en-US" sz="1000">
              <a:solidFill>
                <a:srgbClr val="C00000"/>
              </a:solidFill>
              <a:latin typeface="Tahoma" panose="020B0604030504040204" pitchFamily="34" charset="0"/>
            </a:endParaRPr>
          </a:p>
        </p:txBody>
      </p:sp>
      <p:sp>
        <p:nvSpPr>
          <p:cNvPr id="78854" name="Line 35">
            <a:extLst>
              <a:ext uri="{FF2B5EF4-FFF2-40B4-BE49-F238E27FC236}">
                <a16:creationId xmlns:a16="http://schemas.microsoft.com/office/drawing/2014/main" id="{FE4FD0B8-240A-9548-939D-8C233A23C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4540250"/>
            <a:ext cx="2441575" cy="6651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Line 36">
            <a:extLst>
              <a:ext uri="{FF2B5EF4-FFF2-40B4-BE49-F238E27FC236}">
                <a16:creationId xmlns:a16="http://schemas.microsoft.com/office/drawing/2014/main" id="{53FC3483-1801-C649-973F-19542C440D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2444750"/>
            <a:ext cx="2346325" cy="571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Line 37">
            <a:extLst>
              <a:ext uri="{FF2B5EF4-FFF2-40B4-BE49-F238E27FC236}">
                <a16:creationId xmlns:a16="http://schemas.microsoft.com/office/drawing/2014/main" id="{5C14F364-0EFD-F94C-83DC-6335A106D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2500" y="3106738"/>
            <a:ext cx="1431925" cy="5730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39">
            <a:extLst>
              <a:ext uri="{FF2B5EF4-FFF2-40B4-BE49-F238E27FC236}">
                <a16:creationId xmlns:a16="http://schemas.microsoft.com/office/drawing/2014/main" id="{5DCFB005-3137-2247-BBEF-68632DA44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0" y="1273175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B</a:t>
            </a:r>
          </a:p>
        </p:txBody>
      </p:sp>
      <p:sp>
        <p:nvSpPr>
          <p:cNvPr id="78858" name="Text Box 43">
            <a:extLst>
              <a:ext uri="{FF2B5EF4-FFF2-40B4-BE49-F238E27FC236}">
                <a16:creationId xmlns:a16="http://schemas.microsoft.com/office/drawing/2014/main" id="{8FE3F432-2898-7F4A-9495-9BA34457A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325" y="1303338"/>
            <a:ext cx="77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</a:t>
            </a:r>
          </a:p>
        </p:txBody>
      </p:sp>
      <p:sp>
        <p:nvSpPr>
          <p:cNvPr id="78859" name="Rectangle 44">
            <a:extLst>
              <a:ext uri="{FF2B5EF4-FFF2-40B4-BE49-F238E27FC236}">
                <a16:creationId xmlns:a16="http://schemas.microsoft.com/office/drawing/2014/main" id="{198A1143-72B1-B24D-9B8E-3DF57097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525713"/>
            <a:ext cx="869950" cy="401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8860" name="Text Box 45">
            <a:extLst>
              <a:ext uri="{FF2B5EF4-FFF2-40B4-BE49-F238E27FC236}">
                <a16:creationId xmlns:a16="http://schemas.microsoft.com/office/drawing/2014/main" id="{6351CD81-B84C-1242-B120-48E2473D5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2578100"/>
            <a:ext cx="2085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Seq=92, 8 bytes of data</a:t>
            </a:r>
          </a:p>
        </p:txBody>
      </p:sp>
      <p:grpSp>
        <p:nvGrpSpPr>
          <p:cNvPr id="78861" name="Group 46">
            <a:extLst>
              <a:ext uri="{FF2B5EF4-FFF2-40B4-BE49-F238E27FC236}">
                <a16:creationId xmlns:a16="http://schemas.microsoft.com/office/drawing/2014/main" id="{707ABC0F-BEC6-E748-8D89-3BD2D4A8610D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3306763"/>
            <a:ext cx="949325" cy="304800"/>
            <a:chOff x="4215" y="2253"/>
            <a:chExt cx="598" cy="192"/>
          </a:xfrm>
        </p:grpSpPr>
        <p:sp>
          <p:nvSpPr>
            <p:cNvPr id="78890" name="Rectangle 47">
              <a:extLst>
                <a:ext uri="{FF2B5EF4-FFF2-40B4-BE49-F238E27FC236}">
                  <a16:creationId xmlns:a16="http://schemas.microsoft.com/office/drawing/2014/main" id="{B93289D8-396C-AD43-A7F5-C5431D723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8891" name="Text Box 48">
              <a:extLst>
                <a:ext uri="{FF2B5EF4-FFF2-40B4-BE49-F238E27FC236}">
                  <a16:creationId xmlns:a16="http://schemas.microsoft.com/office/drawing/2014/main" id="{E6646DD7-BF9A-BC40-AC6F-C0ED3005D7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ACK=100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sp>
        <p:nvSpPr>
          <p:cNvPr id="78862" name="Line 49">
            <a:extLst>
              <a:ext uri="{FF2B5EF4-FFF2-40B4-BE49-F238E27FC236}">
                <a16:creationId xmlns:a16="http://schemas.microsoft.com/office/drawing/2014/main" id="{7FCD9ED6-73AC-E940-AA70-F8499DAEB0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3975" y="2203450"/>
            <a:ext cx="0" cy="35258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3" name="Line 50">
            <a:extLst>
              <a:ext uri="{FF2B5EF4-FFF2-40B4-BE49-F238E27FC236}">
                <a16:creationId xmlns:a16="http://schemas.microsoft.com/office/drawing/2014/main" id="{3FB47A6A-C572-5341-B00D-D66EECB4F59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9038" y="2198688"/>
            <a:ext cx="0" cy="3538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864" name="Rectangle 51">
            <a:extLst>
              <a:ext uri="{FF2B5EF4-FFF2-40B4-BE49-F238E27FC236}">
                <a16:creationId xmlns:a16="http://schemas.microsoft.com/office/drawing/2014/main" id="{A9453607-9B2A-FA47-B0A2-4B45E83C2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5338" y="4613275"/>
            <a:ext cx="93345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78865" name="Text Box 52">
            <a:extLst>
              <a:ext uri="{FF2B5EF4-FFF2-40B4-BE49-F238E27FC236}">
                <a16:creationId xmlns:a16="http://schemas.microsoft.com/office/drawing/2014/main" id="{F490E88E-50C7-D64B-A363-26EEA0BA2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4700588"/>
            <a:ext cx="2652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Seq=120,  15 bytes of data</a:t>
            </a:r>
          </a:p>
        </p:txBody>
      </p:sp>
      <p:sp>
        <p:nvSpPr>
          <p:cNvPr id="78866" name="Rectangle 55">
            <a:extLst>
              <a:ext uri="{FF2B5EF4-FFF2-40B4-BE49-F238E27FC236}">
                <a16:creationId xmlns:a16="http://schemas.microsoft.com/office/drawing/2014/main" id="{6941F93F-36D6-8F4E-B23B-F7E13E357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463" y="5173663"/>
            <a:ext cx="747712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grpSp>
        <p:nvGrpSpPr>
          <p:cNvPr id="78867" name="Group 75">
            <a:extLst>
              <a:ext uri="{FF2B5EF4-FFF2-40B4-BE49-F238E27FC236}">
                <a16:creationId xmlns:a16="http://schemas.microsoft.com/office/drawing/2014/main" id="{908A9FC0-B43E-7A43-958C-AC04A88FECBB}"/>
              </a:ext>
            </a:extLst>
          </p:cNvPr>
          <p:cNvGrpSpPr>
            <a:grpSpLocks/>
          </p:cNvGrpSpPr>
          <p:nvPr/>
        </p:nvGrpSpPr>
        <p:grpSpPr bwMode="auto">
          <a:xfrm>
            <a:off x="949325" y="2449513"/>
            <a:ext cx="396875" cy="2406650"/>
            <a:chOff x="3414" y="1529"/>
            <a:chExt cx="250" cy="1103"/>
          </a:xfrm>
        </p:grpSpPr>
        <p:sp>
          <p:nvSpPr>
            <p:cNvPr id="78883" name="Text Box 53">
              <a:extLst>
                <a:ext uri="{FF2B5EF4-FFF2-40B4-BE49-F238E27FC236}">
                  <a16:creationId xmlns:a16="http://schemas.microsoft.com/office/drawing/2014/main" id="{B3BFDE9F-FAD0-044B-A628-C7ED362C57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414" y="1931"/>
              <a:ext cx="250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timeout</a:t>
              </a:r>
            </a:p>
          </p:txBody>
        </p:sp>
        <p:grpSp>
          <p:nvGrpSpPr>
            <p:cNvPr id="78884" name="Group 57">
              <a:extLst>
                <a:ext uri="{FF2B5EF4-FFF2-40B4-BE49-F238E27FC236}">
                  <a16:creationId xmlns:a16="http://schemas.microsoft.com/office/drawing/2014/main" id="{DCA1A2E0-8219-F248-991B-C1D6B83B2D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" y="1529"/>
              <a:ext cx="66" cy="320"/>
              <a:chOff x="3099" y="1749"/>
              <a:chExt cx="66" cy="320"/>
            </a:xfrm>
          </p:grpSpPr>
          <p:sp>
            <p:nvSpPr>
              <p:cNvPr id="78888" name="Line 58">
                <a:extLst>
                  <a:ext uri="{FF2B5EF4-FFF2-40B4-BE49-F238E27FC236}">
                    <a16:creationId xmlns:a16="http://schemas.microsoft.com/office/drawing/2014/main" id="{0326B332-4348-9D44-860A-88A928265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8889" name="Line 59">
                <a:extLst>
                  <a:ext uri="{FF2B5EF4-FFF2-40B4-BE49-F238E27FC236}">
                    <a16:creationId xmlns:a16="http://schemas.microsoft.com/office/drawing/2014/main" id="{1372648C-6F49-C34B-8B51-EC0AE1A5EF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78885" name="Group 60">
              <a:extLst>
                <a:ext uri="{FF2B5EF4-FFF2-40B4-BE49-F238E27FC236}">
                  <a16:creationId xmlns:a16="http://schemas.microsoft.com/office/drawing/2014/main" id="{D186EB14-082A-D34D-A894-33482AAB17DE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3501" y="2312"/>
              <a:ext cx="66" cy="320"/>
              <a:chOff x="3099" y="1749"/>
              <a:chExt cx="66" cy="320"/>
            </a:xfrm>
          </p:grpSpPr>
          <p:sp>
            <p:nvSpPr>
              <p:cNvPr id="78886" name="Line 61">
                <a:extLst>
                  <a:ext uri="{FF2B5EF4-FFF2-40B4-BE49-F238E27FC236}">
                    <a16:creationId xmlns:a16="http://schemas.microsoft.com/office/drawing/2014/main" id="{4FC3FE34-690C-8E4D-9ADA-89D7AC0381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6" y="1750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8887" name="Line 62">
                <a:extLst>
                  <a:ext uri="{FF2B5EF4-FFF2-40B4-BE49-F238E27FC236}">
                    <a16:creationId xmlns:a16="http://schemas.microsoft.com/office/drawing/2014/main" id="{FACC686C-78AC-9449-AEBC-AB63167C62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8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78868" name="Group 63">
            <a:extLst>
              <a:ext uri="{FF2B5EF4-FFF2-40B4-BE49-F238E27FC236}">
                <a16:creationId xmlns:a16="http://schemas.microsoft.com/office/drawing/2014/main" id="{9D8291C3-8702-DD42-BC93-8E5D8B6CBA33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2830513"/>
            <a:ext cx="2346325" cy="571500"/>
            <a:chOff x="3759" y="1622"/>
            <a:chExt cx="1478" cy="360"/>
          </a:xfrm>
        </p:grpSpPr>
        <p:sp>
          <p:nvSpPr>
            <p:cNvPr id="78880" name="Line 64">
              <a:extLst>
                <a:ext uri="{FF2B5EF4-FFF2-40B4-BE49-F238E27FC236}">
                  <a16:creationId xmlns:a16="http://schemas.microsoft.com/office/drawing/2014/main" id="{79542BAF-56F9-A944-B1F5-90CBE64D86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59" y="1622"/>
              <a:ext cx="1478" cy="3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81" name="Rectangle 65">
              <a:extLst>
                <a:ext uri="{FF2B5EF4-FFF2-40B4-BE49-F238E27FC236}">
                  <a16:creationId xmlns:a16="http://schemas.microsoft.com/office/drawing/2014/main" id="{625D5A63-B333-2A46-88E4-6556AF661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1673"/>
              <a:ext cx="548" cy="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8882" name="Text Box 66">
              <a:extLst>
                <a:ext uri="{FF2B5EF4-FFF2-40B4-BE49-F238E27FC236}">
                  <a16:creationId xmlns:a16="http://schemas.microsoft.com/office/drawing/2014/main" id="{57F4EB44-EBBC-304F-A853-EABBC9D3B4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706"/>
              <a:ext cx="1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Seq=100, 20 bytes of data</a:t>
              </a:r>
            </a:p>
          </p:txBody>
        </p:sp>
      </p:grpSp>
      <p:sp>
        <p:nvSpPr>
          <p:cNvPr id="78869" name="Line 67">
            <a:extLst>
              <a:ext uri="{FF2B5EF4-FFF2-40B4-BE49-F238E27FC236}">
                <a16:creationId xmlns:a16="http://schemas.microsoft.com/office/drawing/2014/main" id="{05960CA4-ED06-A041-B5F5-1CDE7C8F42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5088" y="3462338"/>
            <a:ext cx="2324100" cy="1025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8870" name="Group 68">
            <a:extLst>
              <a:ext uri="{FF2B5EF4-FFF2-40B4-BE49-F238E27FC236}">
                <a16:creationId xmlns:a16="http://schemas.microsoft.com/office/drawing/2014/main" id="{B0FF8C7A-9F3F-ED4C-9734-83D6D56ADC5C}"/>
              </a:ext>
            </a:extLst>
          </p:cNvPr>
          <p:cNvGrpSpPr>
            <a:grpSpLocks/>
          </p:cNvGrpSpPr>
          <p:nvPr/>
        </p:nvGrpSpPr>
        <p:grpSpPr bwMode="auto">
          <a:xfrm>
            <a:off x="1978025" y="3863975"/>
            <a:ext cx="949325" cy="304800"/>
            <a:chOff x="4215" y="2253"/>
            <a:chExt cx="598" cy="192"/>
          </a:xfrm>
        </p:grpSpPr>
        <p:sp>
          <p:nvSpPr>
            <p:cNvPr id="78878" name="Rectangle 69">
              <a:extLst>
                <a:ext uri="{FF2B5EF4-FFF2-40B4-BE49-F238E27FC236}">
                  <a16:creationId xmlns:a16="http://schemas.microsoft.com/office/drawing/2014/main" id="{4B9576EE-A441-0A4B-B05F-14D8F50CF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78879" name="Text Box 70">
              <a:extLst>
                <a:ext uri="{FF2B5EF4-FFF2-40B4-BE49-F238E27FC236}">
                  <a16:creationId xmlns:a16="http://schemas.microsoft.com/office/drawing/2014/main" id="{ABC67F18-FDEF-2841-A359-FDAFF34ED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ACK=120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pic>
        <p:nvPicPr>
          <p:cNvPr id="78871" name="Picture 77" descr="underline_base">
            <a:extLst>
              <a:ext uri="{FF2B5EF4-FFF2-40B4-BE49-F238E27FC236}">
                <a16:creationId xmlns:a16="http://schemas.microsoft.com/office/drawing/2014/main" id="{87D6FFBF-5BA4-3C49-99A8-3EB60FB9EC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91281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72" name="Group 84">
            <a:extLst>
              <a:ext uri="{FF2B5EF4-FFF2-40B4-BE49-F238E27FC236}">
                <a16:creationId xmlns:a16="http://schemas.microsoft.com/office/drawing/2014/main" id="{E62F8FAC-4B2E-1144-AADC-0F9479C95BB9}"/>
              </a:ext>
            </a:extLst>
          </p:cNvPr>
          <p:cNvGrpSpPr>
            <a:grpSpLocks/>
          </p:cNvGrpSpPr>
          <p:nvPr/>
        </p:nvGrpSpPr>
        <p:grpSpPr bwMode="auto">
          <a:xfrm>
            <a:off x="903288" y="1565275"/>
            <a:ext cx="630237" cy="533400"/>
            <a:chOff x="-44" y="1473"/>
            <a:chExt cx="981" cy="1105"/>
          </a:xfrm>
        </p:grpSpPr>
        <p:pic>
          <p:nvPicPr>
            <p:cNvPr id="78876" name="Picture 85" descr="desktop_computer_stylized_medium">
              <a:extLst>
                <a:ext uri="{FF2B5EF4-FFF2-40B4-BE49-F238E27FC236}">
                  <a16:creationId xmlns:a16="http://schemas.microsoft.com/office/drawing/2014/main" id="{7F7E6B06-EBE4-C546-A761-175F581979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7" name="Freeform 86">
              <a:extLst>
                <a:ext uri="{FF2B5EF4-FFF2-40B4-BE49-F238E27FC236}">
                  <a16:creationId xmlns:a16="http://schemas.microsoft.com/office/drawing/2014/main" id="{14A4857F-6667-5445-9D0D-2432D28EBE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73" name="Group 87">
            <a:extLst>
              <a:ext uri="{FF2B5EF4-FFF2-40B4-BE49-F238E27FC236}">
                <a16:creationId xmlns:a16="http://schemas.microsoft.com/office/drawing/2014/main" id="{C28BBF78-A8B3-5E4D-95B9-1E9B86F2608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481388" y="1560513"/>
            <a:ext cx="674687" cy="590550"/>
            <a:chOff x="-44" y="1473"/>
            <a:chExt cx="981" cy="1105"/>
          </a:xfrm>
        </p:grpSpPr>
        <p:pic>
          <p:nvPicPr>
            <p:cNvPr id="78874" name="Picture 88" descr="desktop_computer_stylized_medium">
              <a:extLst>
                <a:ext uri="{FF2B5EF4-FFF2-40B4-BE49-F238E27FC236}">
                  <a16:creationId xmlns:a16="http://schemas.microsoft.com/office/drawing/2014/main" id="{EF49F5A6-65EB-0D4C-B448-76A1A26F2F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75" name="Freeform 89">
              <a:extLst>
                <a:ext uri="{FF2B5EF4-FFF2-40B4-BE49-F238E27FC236}">
                  <a16:creationId xmlns:a16="http://schemas.microsoft.com/office/drawing/2014/main" id="{5850DC46-9433-684E-9D29-D8784636B6E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3">
            <a:extLst>
              <a:ext uri="{FF2B5EF4-FFF2-40B4-BE49-F238E27FC236}">
                <a16:creationId xmlns:a16="http://schemas.microsoft.com/office/drawing/2014/main" id="{0E1D84A9-E05C-2149-8F68-220D0C939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0898" name="Slide Number Placeholder 4">
            <a:extLst>
              <a:ext uri="{FF2B5EF4-FFF2-40B4-BE49-F238E27FC236}">
                <a16:creationId xmlns:a16="http://schemas.microsoft.com/office/drawing/2014/main" id="{71F41E0E-0F22-D14F-9602-4C24035F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8344047-8ABF-FE46-AF55-BEF8A78C1EA1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4BF67E50-36A8-1842-930F-ABC203A50B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350838"/>
            <a:ext cx="7772400" cy="669925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TCP ACK generation</a:t>
            </a:r>
            <a:r>
              <a:rPr lang="en-US">
                <a:ea typeface="ＭＳ Ｐゴシック" charset="0"/>
                <a:cs typeface="+mj-cs"/>
              </a:rPr>
              <a:t> </a:t>
            </a:r>
            <a:r>
              <a:rPr lang="en-US" sz="1800">
                <a:ea typeface="ＭＳ Ｐゴシック" charset="0"/>
                <a:cs typeface="+mj-cs"/>
              </a:rPr>
              <a:t>[RFC 1122, RFC 2581]</a:t>
            </a:r>
          </a:p>
        </p:txBody>
      </p:sp>
      <p:sp>
        <p:nvSpPr>
          <p:cNvPr id="80900" name="Text Box 3">
            <a:extLst>
              <a:ext uri="{FF2B5EF4-FFF2-40B4-BE49-F238E27FC236}">
                <a16:creationId xmlns:a16="http://schemas.microsoft.com/office/drawing/2014/main" id="{C88C588B-9FD5-4746-A356-635107CB7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" y="1554163"/>
            <a:ext cx="33337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CC0000"/>
                </a:solidFill>
                <a:latin typeface="Arial" panose="020B0604020202020204" pitchFamily="34" charset="0"/>
              </a:rPr>
              <a:t>event at receiver</a:t>
            </a:r>
            <a:endParaRPr lang="en-US" altLang="en-US" sz="1800" i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expected seq #. All data up to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expected seq # already ACKed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arrival of in-order segment with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expected seq #. One other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segment has ACK pending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arrival of out-of-order segment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higher-than-expect seq. # .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Gap detected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arrival of segment that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partially or completely</a:t>
            </a:r>
            <a:r>
              <a:rPr lang="en-US" altLang="en-US" sz="1800">
                <a:latin typeface="Arial" panose="020B0604020202020204" pitchFamily="34" charset="0"/>
              </a:rPr>
              <a:t> fills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80901" name="Text Box 4">
            <a:extLst>
              <a:ext uri="{FF2B5EF4-FFF2-40B4-BE49-F238E27FC236}">
                <a16:creationId xmlns:a16="http://schemas.microsoft.com/office/drawing/2014/main" id="{55DB2B55-7D7A-004E-B191-7B41D251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1544638"/>
            <a:ext cx="4070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CC0000"/>
                </a:solidFill>
                <a:latin typeface="Arial" panose="020B0604020202020204" pitchFamily="34" charset="0"/>
              </a:rPr>
              <a:t>TCP receiver action</a:t>
            </a:r>
            <a:endParaRPr lang="en-US" altLang="en-US" sz="1800" i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delayed ACK. Wait up to 500ms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for next segment. If no next segment,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send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immediately send single cumulative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ACK, ACKing both in-order segments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immediately send </a:t>
            </a:r>
            <a:r>
              <a:rPr lang="en-US" altLang="en-US" sz="1800" i="1">
                <a:solidFill>
                  <a:srgbClr val="CC0000"/>
                </a:solidFill>
                <a:latin typeface="Arial" panose="020B0604020202020204" pitchFamily="34" charset="0"/>
              </a:rPr>
              <a:t>duplicate ACK</a:t>
            </a:r>
            <a:r>
              <a:rPr lang="en-US" altLang="en-US" sz="1800">
                <a:solidFill>
                  <a:srgbClr val="CC0000"/>
                </a:solidFill>
                <a:latin typeface="Arial" panose="020B0604020202020204" pitchFamily="34" charset="0"/>
              </a:rPr>
              <a:t>,</a:t>
            </a:r>
            <a:r>
              <a:rPr lang="en-US" altLang="en-US" sz="18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indicating seq. # of next expected byte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immediate send ACK, provided that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segment starts at </a:t>
            </a:r>
            <a:r>
              <a:rPr lang="en-US" altLang="en-US" sz="1800">
                <a:solidFill>
                  <a:srgbClr val="0070C0"/>
                </a:solidFill>
                <a:latin typeface="Arial" panose="020B0604020202020204" pitchFamily="34" charset="0"/>
              </a:rPr>
              <a:t>lower</a:t>
            </a:r>
            <a:r>
              <a:rPr lang="en-US" altLang="en-US" sz="1800">
                <a:latin typeface="Arial" panose="020B0604020202020204" pitchFamily="34" charset="0"/>
              </a:rPr>
              <a:t> end of gap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80902" name="Line 9">
            <a:extLst>
              <a:ext uri="{FF2B5EF4-FFF2-40B4-BE49-F238E27FC236}">
                <a16:creationId xmlns:a16="http://schemas.microsoft.com/office/drawing/2014/main" id="{4B1E3049-19D7-5D46-8DD5-EBC65A2C8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350" y="1704975"/>
            <a:ext cx="0" cy="4352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03" name="Picture 10" descr="underline_base">
            <a:extLst>
              <a:ext uri="{FF2B5EF4-FFF2-40B4-BE49-F238E27FC236}">
                <a16:creationId xmlns:a16="http://schemas.microsoft.com/office/drawing/2014/main" id="{62465711-9477-ED4F-83C8-54A52B8C52C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525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Line 11">
            <a:extLst>
              <a:ext uri="{FF2B5EF4-FFF2-40B4-BE49-F238E27FC236}">
                <a16:creationId xmlns:a16="http://schemas.microsoft.com/office/drawing/2014/main" id="{3ED7FB56-B513-F049-9C41-DA23E5CF27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350" y="21447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5" name="Line 12">
            <a:extLst>
              <a:ext uri="{FF2B5EF4-FFF2-40B4-BE49-F238E27FC236}">
                <a16:creationId xmlns:a16="http://schemas.microsoft.com/office/drawing/2014/main" id="{9839C38E-3C74-1A49-A786-EE451CFC7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475" y="3198813"/>
            <a:ext cx="74945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6" name="Line 13">
            <a:extLst>
              <a:ext uri="{FF2B5EF4-FFF2-40B4-BE49-F238E27FC236}">
                <a16:creationId xmlns:a16="http://schemas.microsoft.com/office/drawing/2014/main" id="{AD7EF357-DC4F-874B-A655-B99EC34F5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938" y="4297363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0907" name="Line 14">
            <a:extLst>
              <a:ext uri="{FF2B5EF4-FFF2-40B4-BE49-F238E27FC236}">
                <a16:creationId xmlns:a16="http://schemas.microsoft.com/office/drawing/2014/main" id="{085764C7-B0EC-8F4B-A6F3-4C960FA9B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588" y="5386388"/>
            <a:ext cx="749458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5">
            <a:extLst>
              <a:ext uri="{FF2B5EF4-FFF2-40B4-BE49-F238E27FC236}">
                <a16:creationId xmlns:a16="http://schemas.microsoft.com/office/drawing/2014/main" id="{777E0B7C-67EA-0344-BC3A-64F9A09F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1922" name="Slide Number Placeholder 6">
            <a:extLst>
              <a:ext uri="{FF2B5EF4-FFF2-40B4-BE49-F238E27FC236}">
                <a16:creationId xmlns:a16="http://schemas.microsoft.com/office/drawing/2014/main" id="{7C6FAEB4-BFEC-874E-BB27-41BFA249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F8802D4-2B2C-EF44-99DD-5B2FC453A3C3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D1C56102-5AC0-C541-8778-E82B0EC26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B0C3D2D0-85CE-D749-9261-19EBF0D52C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97000"/>
            <a:ext cx="3810000" cy="520223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time-out period  often relatively long: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long delay before resending lost packet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detect lost segments via duplicate ACKs.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sender often sends many segments back-to-back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ＭＳ Ｐゴシック" charset="0"/>
              </a:rPr>
              <a:t>if segment is lost, there will likely be many duplicate ACKs (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every out of order segment will generate an ACK</a:t>
            </a:r>
            <a:r>
              <a:rPr lang="en-US" dirty="0">
                <a:ea typeface="ＭＳ Ｐゴシック" charset="0"/>
              </a:rPr>
              <a:t>).</a:t>
            </a: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9D193F7-CDFA-4942-AD96-5B6E82C05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97025"/>
            <a:ext cx="3827462" cy="4014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92075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SzPct val="65000"/>
            </a:pPr>
            <a:r>
              <a:rPr lang="en-US" altLang="en-US" sz="2800"/>
              <a:t>if sender receives 1+3 ACKs for same data (i.e., original + </a:t>
            </a:r>
            <a:r>
              <a:rPr lang="ja-JP" altLang="en-US" sz="2800"/>
              <a:t>“</a:t>
            </a:r>
            <a:r>
              <a:rPr lang="en-US" altLang="ja-JP" sz="2800"/>
              <a:t>triple or 3” duplicate ACKs),</a:t>
            </a:r>
            <a:endParaRPr lang="en-US" altLang="en-US" sz="2800"/>
          </a:p>
          <a:p>
            <a:pPr>
              <a:buSzPct val="65000"/>
            </a:pPr>
            <a:r>
              <a:rPr lang="en-US" altLang="ja-JP" sz="2800"/>
              <a:t>resend unacked segment with smallest seq #</a:t>
            </a:r>
          </a:p>
          <a:p>
            <a:pPr lvl="1">
              <a:buSzPct val="65000"/>
            </a:pPr>
            <a:r>
              <a:rPr lang="en-US" altLang="en-US" sz="2400"/>
              <a:t>likely that unacked segment </a:t>
            </a:r>
            <a:r>
              <a:rPr lang="en-US" altLang="en-US" sz="2400">
                <a:solidFill>
                  <a:srgbClr val="C00000"/>
                </a:solidFill>
              </a:rPr>
              <a:t>lost,</a:t>
            </a:r>
            <a:r>
              <a:rPr lang="en-US" altLang="en-US" sz="2400"/>
              <a:t> so don’</a:t>
            </a:r>
            <a:r>
              <a:rPr lang="en-US" altLang="ja-JP" sz="2400"/>
              <a:t>t wait for timeout</a:t>
            </a:r>
            <a:endParaRPr lang="en-US" altLang="en-US" sz="2400"/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119BE0D-99E6-8D46-8D2E-24FB3C39C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90675"/>
            <a:ext cx="3827462" cy="41275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1927" name="Text Box 7">
            <a:extLst>
              <a:ext uri="{FF2B5EF4-FFF2-40B4-BE49-F238E27FC236}">
                <a16:creationId xmlns:a16="http://schemas.microsoft.com/office/drawing/2014/main" id="{EB42EEE3-16C8-F341-8804-3A622D150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38" y="1139825"/>
            <a:ext cx="27733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CC0000"/>
                </a:solidFill>
                <a:latin typeface="Tahoma" panose="020B0604030504040204" pitchFamily="34" charset="0"/>
              </a:rPr>
              <a:t>TCP fast retransmit</a:t>
            </a:r>
          </a:p>
        </p:txBody>
      </p:sp>
      <p:pic>
        <p:nvPicPr>
          <p:cNvPr id="81928" name="Picture 10" descr="underline_base">
            <a:extLst>
              <a:ext uri="{FF2B5EF4-FFF2-40B4-BE49-F238E27FC236}">
                <a16:creationId xmlns:a16="http://schemas.microsoft.com/office/drawing/2014/main" id="{B6CB8E30-7813-9646-BC88-E94D89E08B6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TextBox 1">
            <a:extLst>
              <a:ext uri="{FF2B5EF4-FFF2-40B4-BE49-F238E27FC236}">
                <a16:creationId xmlns:a16="http://schemas.microsoft.com/office/drawing/2014/main" id="{68D90FEE-9BFE-D948-B131-C3F86C180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588" y="5830888"/>
            <a:ext cx="433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u="sng">
                <a:latin typeface="Tahoma" panose="020B0604030504040204" pitchFamily="34" charset="0"/>
              </a:rPr>
              <a:t>Note</a:t>
            </a:r>
            <a:r>
              <a:rPr lang="en-US" altLang="en-US" sz="1600">
                <a:latin typeface="Tahoma" panose="020B0604030504040204" pitchFamily="34" charset="0"/>
              </a:rPr>
              <a:t>: </a:t>
            </a:r>
            <a:r>
              <a:rPr lang="ja-JP" altLang="en-US" sz="1600">
                <a:latin typeface="Tahoma" panose="020B0604030504040204" pitchFamily="34" charset="0"/>
              </a:rPr>
              <a:t>“</a:t>
            </a:r>
            <a:r>
              <a:rPr lang="en-US" altLang="ja-JP" sz="1600">
                <a:latin typeface="Tahoma" panose="020B0604030504040204" pitchFamily="34" charset="0"/>
              </a:rPr>
              <a:t>triple” duplicate ACKs, means </a:t>
            </a:r>
            <a:r>
              <a:rPr lang="en-US" altLang="ja-JP" sz="1600">
                <a:solidFill>
                  <a:srgbClr val="C00000"/>
                </a:solidFill>
                <a:latin typeface="Tahoma" panose="020B0604030504040204" pitchFamily="34" charset="0"/>
              </a:rPr>
              <a:t>one</a:t>
            </a:r>
            <a:r>
              <a:rPr lang="en-US" altLang="ja-JP" sz="1600">
                <a:latin typeface="Tahoma" panose="020B0604030504040204" pitchFamily="34" charset="0"/>
              </a:rPr>
              <a:t> ACK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and 2 duplicates of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that</a:t>
            </a:r>
            <a:r>
              <a:rPr lang="en-US" altLang="en-US" sz="1600">
                <a:latin typeface="Tahoma" panose="020B0604030504040204" pitchFamily="34" charset="0"/>
              </a:rPr>
              <a:t> ACK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3">
            <a:extLst>
              <a:ext uri="{FF2B5EF4-FFF2-40B4-BE49-F238E27FC236}">
                <a16:creationId xmlns:a16="http://schemas.microsoft.com/office/drawing/2014/main" id="{61C085B6-ED0B-944C-ACDE-5A8F44AB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2946" name="Slide Number Placeholder 4">
            <a:extLst>
              <a:ext uri="{FF2B5EF4-FFF2-40B4-BE49-F238E27FC236}">
                <a16:creationId xmlns:a16="http://schemas.microsoft.com/office/drawing/2014/main" id="{80144709-4EC7-FC45-8099-E16AEEEA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63B3990-EF6E-8E49-BAEC-0D5CEE479E96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2947" name="Line 3">
            <a:extLst>
              <a:ext uri="{FF2B5EF4-FFF2-40B4-BE49-F238E27FC236}">
                <a16:creationId xmlns:a16="http://schemas.microsoft.com/office/drawing/2014/main" id="{270ED9B1-1E5B-B845-98F9-AFC8E2524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3193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Line 9">
            <a:extLst>
              <a:ext uri="{FF2B5EF4-FFF2-40B4-BE49-F238E27FC236}">
                <a16:creationId xmlns:a16="http://schemas.microsoft.com/office/drawing/2014/main" id="{4FFDF141-6106-2A4C-A459-353E30B089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547938"/>
            <a:ext cx="1757362" cy="4143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Line 10">
            <a:extLst>
              <a:ext uri="{FF2B5EF4-FFF2-40B4-BE49-F238E27FC236}">
                <a16:creationId xmlns:a16="http://schemas.microsoft.com/office/drawing/2014/main" id="{2C80B693-722D-8048-B0C6-9449846CD5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5463" y="2014538"/>
            <a:ext cx="3175" cy="399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Line 11">
            <a:extLst>
              <a:ext uri="{FF2B5EF4-FFF2-40B4-BE49-F238E27FC236}">
                <a16:creationId xmlns:a16="http://schemas.microsoft.com/office/drawing/2014/main" id="{DA7D7FD5-17D9-4141-A91B-D991E7B66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2090738"/>
            <a:ext cx="11112" cy="3903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Line 12">
            <a:extLst>
              <a:ext uri="{FF2B5EF4-FFF2-40B4-BE49-F238E27FC236}">
                <a16:creationId xmlns:a16="http://schemas.microsoft.com/office/drawing/2014/main" id="{242C5856-26CF-6947-A0A6-C617036BA0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2125" y="2962275"/>
            <a:ext cx="2519363" cy="8096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2" name="Line 14">
            <a:extLst>
              <a:ext uri="{FF2B5EF4-FFF2-40B4-BE49-F238E27FC236}">
                <a16:creationId xmlns:a16="http://schemas.microsoft.com/office/drawing/2014/main" id="{696A779C-BA2F-1242-A1A2-39BB9BD48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27765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15">
            <a:extLst>
              <a:ext uri="{FF2B5EF4-FFF2-40B4-BE49-F238E27FC236}">
                <a16:creationId xmlns:a16="http://schemas.microsoft.com/office/drawing/2014/main" id="{F8348FBD-4B57-B04B-8D58-04B98DDD1F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32337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Line 16">
            <a:extLst>
              <a:ext uri="{FF2B5EF4-FFF2-40B4-BE49-F238E27FC236}">
                <a16:creationId xmlns:a16="http://schemas.microsoft.com/office/drawing/2014/main" id="{DDAEBFF0-F224-5641-AE35-FC72AE570C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8638" y="3005138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5" name="Line 17">
            <a:extLst>
              <a:ext uri="{FF2B5EF4-FFF2-40B4-BE49-F238E27FC236}">
                <a16:creationId xmlns:a16="http://schemas.microsoft.com/office/drawing/2014/main" id="{8C4970B1-5C38-C046-96D0-9422C22797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33713" y="3386138"/>
            <a:ext cx="2530475" cy="830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Line 18">
            <a:extLst>
              <a:ext uri="{FF2B5EF4-FFF2-40B4-BE49-F238E27FC236}">
                <a16:creationId xmlns:a16="http://schemas.microsoft.com/office/drawing/2014/main" id="{3C1AF683-BB91-5C44-ADBF-0149725550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8638" y="3614738"/>
            <a:ext cx="2506662" cy="8874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7" name="Line 19">
            <a:extLst>
              <a:ext uri="{FF2B5EF4-FFF2-40B4-BE49-F238E27FC236}">
                <a16:creationId xmlns:a16="http://schemas.microsoft.com/office/drawing/2014/main" id="{AE695FE8-F319-8B45-9F4A-452DB9FB35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68638" y="3843338"/>
            <a:ext cx="2495550" cy="900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8" name="Text Box 20">
            <a:extLst>
              <a:ext uri="{FF2B5EF4-FFF2-40B4-BE49-F238E27FC236}">
                <a16:creationId xmlns:a16="http://schemas.microsoft.com/office/drawing/2014/main" id="{ADE6F101-3023-F44D-905C-F2871E770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3" y="2714625"/>
            <a:ext cx="282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82959" name="Line 24">
            <a:extLst>
              <a:ext uri="{FF2B5EF4-FFF2-40B4-BE49-F238E27FC236}">
                <a16:creationId xmlns:a16="http://schemas.microsoft.com/office/drawing/2014/main" id="{B4497F65-4D56-AE44-8985-44D9039DF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94038" y="4784725"/>
            <a:ext cx="2533650" cy="590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0" name="Text Box 29">
            <a:extLst>
              <a:ext uri="{FF2B5EF4-FFF2-40B4-BE49-F238E27FC236}">
                <a16:creationId xmlns:a16="http://schemas.microsoft.com/office/drawing/2014/main" id="{A915F841-7A13-3A4F-BEC7-68BE1D0EC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5986463"/>
            <a:ext cx="3178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fast retransmit after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receipt of triple duplicate ACK</a:t>
            </a:r>
            <a:endParaRPr lang="en-US" altLang="en-US" sz="1000">
              <a:latin typeface="Tahoma" panose="020B0604030504040204" pitchFamily="34" charset="0"/>
            </a:endParaRPr>
          </a:p>
        </p:txBody>
      </p:sp>
      <p:sp>
        <p:nvSpPr>
          <p:cNvPr id="82961" name="Text Box 34">
            <a:extLst>
              <a:ext uri="{FF2B5EF4-FFF2-40B4-BE49-F238E27FC236}">
                <a16:creationId xmlns:a16="http://schemas.microsoft.com/office/drawing/2014/main" id="{6F0D9094-AF66-E04A-8396-BEE25B20A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3" y="1139825"/>
            <a:ext cx="7731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B</a:t>
            </a:r>
          </a:p>
        </p:txBody>
      </p:sp>
      <p:sp>
        <p:nvSpPr>
          <p:cNvPr id="82962" name="Text Box 38">
            <a:extLst>
              <a:ext uri="{FF2B5EF4-FFF2-40B4-BE49-F238E27FC236}">
                <a16:creationId xmlns:a16="http://schemas.microsoft.com/office/drawing/2014/main" id="{E4C52C18-501A-3049-B0FB-0C737C39D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1157288"/>
            <a:ext cx="776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Host A</a:t>
            </a:r>
          </a:p>
        </p:txBody>
      </p:sp>
      <p:sp>
        <p:nvSpPr>
          <p:cNvPr id="82963" name="Text Box 40">
            <a:extLst>
              <a:ext uri="{FF2B5EF4-FFF2-40B4-BE49-F238E27FC236}">
                <a16:creationId xmlns:a16="http://schemas.microsoft.com/office/drawing/2014/main" id="{1E806299-C225-F444-94DA-F46A439BB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2239963"/>
            <a:ext cx="20859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Seq=92, 8 bytes of data</a:t>
            </a:r>
          </a:p>
        </p:txBody>
      </p:sp>
      <p:grpSp>
        <p:nvGrpSpPr>
          <p:cNvPr id="82964" name="Group 41">
            <a:extLst>
              <a:ext uri="{FF2B5EF4-FFF2-40B4-BE49-F238E27FC236}">
                <a16:creationId xmlns:a16="http://schemas.microsoft.com/office/drawing/2014/main" id="{5BB2B16B-7EFC-3F42-80DC-E9C61AB37518}"/>
              </a:ext>
            </a:extLst>
          </p:cNvPr>
          <p:cNvGrpSpPr>
            <a:grpSpLocks/>
          </p:cNvGrpSpPr>
          <p:nvPr/>
        </p:nvGrpSpPr>
        <p:grpSpPr bwMode="auto">
          <a:xfrm>
            <a:off x="3170238" y="3489325"/>
            <a:ext cx="949325" cy="304800"/>
            <a:chOff x="4215" y="2253"/>
            <a:chExt cx="598" cy="192"/>
          </a:xfrm>
        </p:grpSpPr>
        <p:sp>
          <p:nvSpPr>
            <p:cNvPr id="82994" name="Rectangle 42">
              <a:extLst>
                <a:ext uri="{FF2B5EF4-FFF2-40B4-BE49-F238E27FC236}">
                  <a16:creationId xmlns:a16="http://schemas.microsoft.com/office/drawing/2014/main" id="{C7C52F17-18ED-C94B-A891-2CCB71C89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5" y="2274"/>
              <a:ext cx="471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2995" name="Text Box 43">
              <a:extLst>
                <a:ext uri="{FF2B5EF4-FFF2-40B4-BE49-F238E27FC236}">
                  <a16:creationId xmlns:a16="http://schemas.microsoft.com/office/drawing/2014/main" id="{D09D5E43-9F05-CA4C-8190-EC3168B15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5" y="2253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ACK=100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65" name="Group 78">
            <a:extLst>
              <a:ext uri="{FF2B5EF4-FFF2-40B4-BE49-F238E27FC236}">
                <a16:creationId xmlns:a16="http://schemas.microsoft.com/office/drawing/2014/main" id="{0F2163AB-6CDD-9D43-B438-61D1326722DD}"/>
              </a:ext>
            </a:extLst>
          </p:cNvPr>
          <p:cNvGrpSpPr>
            <a:grpSpLocks/>
          </p:cNvGrpSpPr>
          <p:nvPr/>
        </p:nvGrpSpPr>
        <p:grpSpPr bwMode="auto">
          <a:xfrm>
            <a:off x="2684463" y="2292350"/>
            <a:ext cx="396875" cy="3524250"/>
            <a:chOff x="397" y="868"/>
            <a:chExt cx="250" cy="2220"/>
          </a:xfrm>
        </p:grpSpPr>
        <p:sp>
          <p:nvSpPr>
            <p:cNvPr id="82987" name="Text Box 50">
              <a:extLst>
                <a:ext uri="{FF2B5EF4-FFF2-40B4-BE49-F238E27FC236}">
                  <a16:creationId xmlns:a16="http://schemas.microsoft.com/office/drawing/2014/main" id="{EFAE581B-5A0C-9E43-A605-B169200F7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397" y="1778"/>
              <a:ext cx="250" cy="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timeout</a:t>
              </a:r>
            </a:p>
          </p:txBody>
        </p:sp>
        <p:grpSp>
          <p:nvGrpSpPr>
            <p:cNvPr id="82988" name="Group 51">
              <a:extLst>
                <a:ext uri="{FF2B5EF4-FFF2-40B4-BE49-F238E27FC236}">
                  <a16:creationId xmlns:a16="http://schemas.microsoft.com/office/drawing/2014/main" id="{450A8696-8E59-704E-8599-F573FF606C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" y="868"/>
              <a:ext cx="66" cy="893"/>
              <a:chOff x="3099" y="1749"/>
              <a:chExt cx="66" cy="320"/>
            </a:xfrm>
          </p:grpSpPr>
          <p:sp>
            <p:nvSpPr>
              <p:cNvPr id="82992" name="Line 52">
                <a:extLst>
                  <a:ext uri="{FF2B5EF4-FFF2-40B4-BE49-F238E27FC236}">
                    <a16:creationId xmlns:a16="http://schemas.microsoft.com/office/drawing/2014/main" id="{4A0A7942-7E6F-1D43-A535-B721CF0388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9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93" name="Line 53">
                <a:extLst>
                  <a:ext uri="{FF2B5EF4-FFF2-40B4-BE49-F238E27FC236}">
                    <a16:creationId xmlns:a16="http://schemas.microsoft.com/office/drawing/2014/main" id="{66F15E3F-5FE8-3846-AEC1-6390FA0883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99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2989" name="Group 54">
              <a:extLst>
                <a:ext uri="{FF2B5EF4-FFF2-40B4-BE49-F238E27FC236}">
                  <a16:creationId xmlns:a16="http://schemas.microsoft.com/office/drawing/2014/main" id="{15BF9D00-5B66-1F43-8A10-DA4F36DD57B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485" y="2224"/>
              <a:ext cx="66" cy="864"/>
              <a:chOff x="3099" y="1749"/>
              <a:chExt cx="66" cy="320"/>
            </a:xfrm>
          </p:grpSpPr>
          <p:sp>
            <p:nvSpPr>
              <p:cNvPr id="82990" name="Line 55">
                <a:extLst>
                  <a:ext uri="{FF2B5EF4-FFF2-40B4-BE49-F238E27FC236}">
                    <a16:creationId xmlns:a16="http://schemas.microsoft.com/office/drawing/2014/main" id="{E2626267-DE93-EE47-B330-D1159F3C3F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2" y="1749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2991" name="Line 56">
                <a:extLst>
                  <a:ext uri="{FF2B5EF4-FFF2-40B4-BE49-F238E27FC236}">
                    <a16:creationId xmlns:a16="http://schemas.microsoft.com/office/drawing/2014/main" id="{ADB6F292-4EAC-C742-82FD-CC594797E0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6" y="1752"/>
                <a:ext cx="6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82966" name="Group 71">
            <a:extLst>
              <a:ext uri="{FF2B5EF4-FFF2-40B4-BE49-F238E27FC236}">
                <a16:creationId xmlns:a16="http://schemas.microsoft.com/office/drawing/2014/main" id="{9EC29BB0-CE0A-6D4E-9896-76BB8F72936A}"/>
              </a:ext>
            </a:extLst>
          </p:cNvPr>
          <p:cNvGrpSpPr>
            <a:grpSpLocks/>
          </p:cNvGrpSpPr>
          <p:nvPr/>
        </p:nvGrpSpPr>
        <p:grpSpPr bwMode="auto">
          <a:xfrm>
            <a:off x="3181350" y="3800475"/>
            <a:ext cx="949325" cy="304800"/>
            <a:chOff x="35" y="1825"/>
            <a:chExt cx="598" cy="192"/>
          </a:xfrm>
        </p:grpSpPr>
        <p:sp>
          <p:nvSpPr>
            <p:cNvPr id="82985" name="Rectangle 66">
              <a:extLst>
                <a:ext uri="{FF2B5EF4-FFF2-40B4-BE49-F238E27FC236}">
                  <a16:creationId xmlns:a16="http://schemas.microsoft.com/office/drawing/2014/main" id="{134AF43C-3641-F242-93FC-D5DBC6B32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2986" name="Text Box 67">
              <a:extLst>
                <a:ext uri="{FF2B5EF4-FFF2-40B4-BE49-F238E27FC236}">
                  <a16:creationId xmlns:a16="http://schemas.microsoft.com/office/drawing/2014/main" id="{AB4BF742-A7E0-F74B-8CAB-9D7641637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ACK=100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67" name="Group 72">
            <a:extLst>
              <a:ext uri="{FF2B5EF4-FFF2-40B4-BE49-F238E27FC236}">
                <a16:creationId xmlns:a16="http://schemas.microsoft.com/office/drawing/2014/main" id="{52838408-1DE3-6D4B-8B65-BF3445C815BF}"/>
              </a:ext>
            </a:extLst>
          </p:cNvPr>
          <p:cNvGrpSpPr>
            <a:grpSpLocks/>
          </p:cNvGrpSpPr>
          <p:nvPr/>
        </p:nvGrpSpPr>
        <p:grpSpPr bwMode="auto">
          <a:xfrm>
            <a:off x="3167063" y="4130675"/>
            <a:ext cx="949325" cy="304800"/>
            <a:chOff x="35" y="1825"/>
            <a:chExt cx="598" cy="192"/>
          </a:xfrm>
        </p:grpSpPr>
        <p:sp>
          <p:nvSpPr>
            <p:cNvPr id="82983" name="Rectangle 73">
              <a:extLst>
                <a:ext uri="{FF2B5EF4-FFF2-40B4-BE49-F238E27FC236}">
                  <a16:creationId xmlns:a16="http://schemas.microsoft.com/office/drawing/2014/main" id="{E77DAF45-2625-4044-A211-BF9521698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2984" name="Text Box 74">
              <a:extLst>
                <a:ext uri="{FF2B5EF4-FFF2-40B4-BE49-F238E27FC236}">
                  <a16:creationId xmlns:a16="http://schemas.microsoft.com/office/drawing/2014/main" id="{CAE9D774-A4FD-564C-BE5D-762FF63CE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ACK=100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2968" name="Group 75">
            <a:extLst>
              <a:ext uri="{FF2B5EF4-FFF2-40B4-BE49-F238E27FC236}">
                <a16:creationId xmlns:a16="http://schemas.microsoft.com/office/drawing/2014/main" id="{DB37D164-7C37-2443-9931-1BF9FDACB71D}"/>
              </a:ext>
            </a:extLst>
          </p:cNvPr>
          <p:cNvGrpSpPr>
            <a:grpSpLocks/>
          </p:cNvGrpSpPr>
          <p:nvPr/>
        </p:nvGrpSpPr>
        <p:grpSpPr bwMode="auto">
          <a:xfrm>
            <a:off x="3175000" y="4427538"/>
            <a:ext cx="949325" cy="304800"/>
            <a:chOff x="35" y="1825"/>
            <a:chExt cx="598" cy="192"/>
          </a:xfrm>
        </p:grpSpPr>
        <p:sp>
          <p:nvSpPr>
            <p:cNvPr id="82981" name="Rectangle 76">
              <a:extLst>
                <a:ext uri="{FF2B5EF4-FFF2-40B4-BE49-F238E27FC236}">
                  <a16:creationId xmlns:a16="http://schemas.microsoft.com/office/drawing/2014/main" id="{26C3C0A5-257D-2B4D-8F8D-763FBA91A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" y="1859"/>
              <a:ext cx="47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2982" name="Text Box 77">
              <a:extLst>
                <a:ext uri="{FF2B5EF4-FFF2-40B4-BE49-F238E27FC236}">
                  <a16:creationId xmlns:a16="http://schemas.microsoft.com/office/drawing/2014/main" id="{F46626BD-25B2-A34B-BB1A-DF91CF2807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" y="182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ACK=100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</p:grpSp>
      <p:sp>
        <p:nvSpPr>
          <p:cNvPr id="73754" name="Rectangle 81">
            <a:extLst>
              <a:ext uri="{FF2B5EF4-FFF2-40B4-BE49-F238E27FC236}">
                <a16:creationId xmlns:a16="http://schemas.microsoft.com/office/drawing/2014/main" id="{9BF4077F-EB7B-BC48-B7DC-10F8D8DA2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0663"/>
            <a:ext cx="5040313" cy="906462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fast retransmit</a:t>
            </a:r>
          </a:p>
        </p:txBody>
      </p:sp>
      <p:pic>
        <p:nvPicPr>
          <p:cNvPr id="82970" name="Picture 82" descr="underline_base">
            <a:extLst>
              <a:ext uri="{FF2B5EF4-FFF2-40B4-BE49-F238E27FC236}">
                <a16:creationId xmlns:a16="http://schemas.microsoft.com/office/drawing/2014/main" id="{2E5611C1-3A78-6D41-9521-A7225118E1B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903288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71" name="Rectangle 84">
            <a:extLst>
              <a:ext uri="{FF2B5EF4-FFF2-40B4-BE49-F238E27FC236}">
                <a16:creationId xmlns:a16="http://schemas.microsoft.com/office/drawing/2014/main" id="{B666E742-FA76-0442-9492-C2F86C534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4538" y="2562225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2972" name="Text Box 83">
            <a:extLst>
              <a:ext uri="{FF2B5EF4-FFF2-40B4-BE49-F238E27FC236}">
                <a16:creationId xmlns:a16="http://schemas.microsoft.com/office/drawing/2014/main" id="{9394C6F3-9D8E-E342-80F2-166C9F3F2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2463" y="2506663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Seq=100, 20 bytes of dat</a:t>
            </a:r>
            <a:r>
              <a:rPr lang="en-US" altLang="en-US" sz="1400">
                <a:latin typeface="Tahoma" panose="020B0604030504040204" pitchFamily="34" charset="0"/>
              </a:rPr>
              <a:t>a</a:t>
            </a:r>
          </a:p>
        </p:txBody>
      </p:sp>
      <p:sp>
        <p:nvSpPr>
          <p:cNvPr id="82973" name="Rectangle 85">
            <a:extLst>
              <a:ext uri="{FF2B5EF4-FFF2-40B4-BE49-F238E27FC236}">
                <a16:creationId xmlns:a16="http://schemas.microsoft.com/office/drawing/2014/main" id="{3EE6615E-4E86-B944-9194-07C884C4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8" y="4770438"/>
            <a:ext cx="757237" cy="22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2974" name="Text Box 86">
            <a:extLst>
              <a:ext uri="{FF2B5EF4-FFF2-40B4-BE49-F238E27FC236}">
                <a16:creationId xmlns:a16="http://schemas.microsoft.com/office/drawing/2014/main" id="{A7C3A41E-D73F-134C-99E3-B206713CF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363" y="4714875"/>
            <a:ext cx="2281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C00000"/>
                </a:solidFill>
                <a:latin typeface="Tahoma" panose="020B0604030504040204" pitchFamily="34" charset="0"/>
              </a:rPr>
              <a:t>Seq=100, 20 bytes of data</a:t>
            </a:r>
          </a:p>
        </p:txBody>
      </p:sp>
      <p:grpSp>
        <p:nvGrpSpPr>
          <p:cNvPr id="82975" name="Group 93">
            <a:extLst>
              <a:ext uri="{FF2B5EF4-FFF2-40B4-BE49-F238E27FC236}">
                <a16:creationId xmlns:a16="http://schemas.microsoft.com/office/drawing/2014/main" id="{1F6E51CE-B700-A64E-874F-B3B3125757B0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1397000"/>
            <a:ext cx="630238" cy="533400"/>
            <a:chOff x="-44" y="1473"/>
            <a:chExt cx="981" cy="1105"/>
          </a:xfrm>
        </p:grpSpPr>
        <p:pic>
          <p:nvPicPr>
            <p:cNvPr id="82979" name="Picture 94" descr="desktop_computer_stylized_medium">
              <a:extLst>
                <a:ext uri="{FF2B5EF4-FFF2-40B4-BE49-F238E27FC236}">
                  <a16:creationId xmlns:a16="http://schemas.microsoft.com/office/drawing/2014/main" id="{FE083DDD-EAF4-084D-B820-430E84CE80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80" name="Freeform 95">
              <a:extLst>
                <a:ext uri="{FF2B5EF4-FFF2-40B4-BE49-F238E27FC236}">
                  <a16:creationId xmlns:a16="http://schemas.microsoft.com/office/drawing/2014/main" id="{A988AEE5-F814-AD4C-AE92-1C9A69400C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2976" name="Group 96">
            <a:extLst>
              <a:ext uri="{FF2B5EF4-FFF2-40B4-BE49-F238E27FC236}">
                <a16:creationId xmlns:a16="http://schemas.microsoft.com/office/drawing/2014/main" id="{5614CF64-7B57-6E44-A598-9B898A22A93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64150" y="1423988"/>
            <a:ext cx="654050" cy="579437"/>
            <a:chOff x="-44" y="1473"/>
            <a:chExt cx="981" cy="1105"/>
          </a:xfrm>
        </p:grpSpPr>
        <p:pic>
          <p:nvPicPr>
            <p:cNvPr id="82977" name="Picture 97" descr="desktop_computer_stylized_medium">
              <a:extLst>
                <a:ext uri="{FF2B5EF4-FFF2-40B4-BE49-F238E27FC236}">
                  <a16:creationId xmlns:a16="http://schemas.microsoft.com/office/drawing/2014/main" id="{D764352F-5BA9-A44A-A2FB-D46375B58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78" name="Freeform 98">
              <a:extLst>
                <a:ext uri="{FF2B5EF4-FFF2-40B4-BE49-F238E27FC236}">
                  <a16:creationId xmlns:a16="http://schemas.microsoft.com/office/drawing/2014/main" id="{0FAEDE24-48DF-5344-9E04-21646D0D47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5">
            <a:extLst>
              <a:ext uri="{FF2B5EF4-FFF2-40B4-BE49-F238E27FC236}">
                <a16:creationId xmlns:a16="http://schemas.microsoft.com/office/drawing/2014/main" id="{197E6224-0A75-BD4C-B424-7B060F6C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3970" name="Slide Number Placeholder 6">
            <a:extLst>
              <a:ext uri="{FF2B5EF4-FFF2-40B4-BE49-F238E27FC236}">
                <a16:creationId xmlns:a16="http://schemas.microsoft.com/office/drawing/2014/main" id="{296655C5-4982-4E4C-B0C8-2EF96868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EBA6048D-9AD0-DC4D-8158-44B788DD4D6B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F4953C1D-E97F-9546-8D57-1309B959A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38D4BE9E-5A6B-4340-A915-39FDBBDE56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4758" name="Rectangle 4">
            <a:extLst>
              <a:ext uri="{FF2B5EF4-FFF2-40B4-BE49-F238E27FC236}">
                <a16:creationId xmlns:a16="http://schemas.microsoft.com/office/drawing/2014/main" id="{689D037A-F5D4-F24D-BC92-89AEF588687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83974" name="Picture 5" descr="underline_base">
            <a:extLst>
              <a:ext uri="{FF2B5EF4-FFF2-40B4-BE49-F238E27FC236}">
                <a16:creationId xmlns:a16="http://schemas.microsoft.com/office/drawing/2014/main" id="{8DFB9E4C-339E-C743-BCA6-137D779AE51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5">
            <a:extLst>
              <a:ext uri="{FF2B5EF4-FFF2-40B4-BE49-F238E27FC236}">
                <a16:creationId xmlns:a16="http://schemas.microsoft.com/office/drawing/2014/main" id="{168B5491-CD05-BD42-9B51-FB187A41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4994" name="Slide Number Placeholder 6">
            <a:extLst>
              <a:ext uri="{FF2B5EF4-FFF2-40B4-BE49-F238E27FC236}">
                <a16:creationId xmlns:a16="http://schemas.microsoft.com/office/drawing/2014/main" id="{51E40C02-88DA-A447-B45F-E627FDA4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F8D14DD1-3919-8F4C-A3A3-C9D4E7BB6847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2A979103-ACC8-EA40-9D0D-2A78D716A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17145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flow control</a:t>
            </a:r>
          </a:p>
        </p:txBody>
      </p:sp>
      <p:sp>
        <p:nvSpPr>
          <p:cNvPr id="84996" name="Rectangle 72">
            <a:extLst>
              <a:ext uri="{FF2B5EF4-FFF2-40B4-BE49-F238E27FC236}">
                <a16:creationId xmlns:a16="http://schemas.microsoft.com/office/drawing/2014/main" id="{21BB94FE-506C-8B44-BCE7-9D8591D46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855663"/>
            <a:ext cx="2524125" cy="385445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4997" name="Freeform 32">
            <a:extLst>
              <a:ext uri="{FF2B5EF4-FFF2-40B4-BE49-F238E27FC236}">
                <a16:creationId xmlns:a16="http://schemas.microsoft.com/office/drawing/2014/main" id="{301814D0-0EEF-734B-93D6-46DB2DBE8269}"/>
              </a:ext>
            </a:extLst>
          </p:cNvPr>
          <p:cNvSpPr>
            <a:spLocks/>
          </p:cNvSpPr>
          <p:nvPr/>
        </p:nvSpPr>
        <p:spPr bwMode="auto">
          <a:xfrm>
            <a:off x="7851775" y="849313"/>
            <a:ext cx="581025" cy="4206875"/>
          </a:xfrm>
          <a:custGeom>
            <a:avLst/>
            <a:gdLst>
              <a:gd name="T0" fmla="*/ 2147483646 w 366"/>
              <a:gd name="T1" fmla="*/ 2147483646 h 1284"/>
              <a:gd name="T2" fmla="*/ 2147483646 w 366"/>
              <a:gd name="T3" fmla="*/ 0 h 1284"/>
              <a:gd name="T4" fmla="*/ 0 w 366"/>
              <a:gd name="T5" fmla="*/ 2147483646 h 1284"/>
              <a:gd name="T6" fmla="*/ 2147483646 w 366"/>
              <a:gd name="T7" fmla="*/ 2147483646 h 1284"/>
              <a:gd name="T8" fmla="*/ 2147483646 w 366"/>
              <a:gd name="T9" fmla="*/ 2147483646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998" name="Rectangle 40">
            <a:extLst>
              <a:ext uri="{FF2B5EF4-FFF2-40B4-BE49-F238E27FC236}">
                <a16:creationId xmlns:a16="http://schemas.microsoft.com/office/drawing/2014/main" id="{34CDC779-7839-784C-9768-89E7382F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957263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4999" name="Oval 31">
            <a:extLst>
              <a:ext uri="{FF2B5EF4-FFF2-40B4-BE49-F238E27FC236}">
                <a16:creationId xmlns:a16="http://schemas.microsoft.com/office/drawing/2014/main" id="{D3F9A085-C34E-F34E-918F-483526FD9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225" y="1014413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application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process</a:t>
            </a:r>
          </a:p>
        </p:txBody>
      </p:sp>
      <p:grpSp>
        <p:nvGrpSpPr>
          <p:cNvPr id="85000" name="Group 47">
            <a:extLst>
              <a:ext uri="{FF2B5EF4-FFF2-40B4-BE49-F238E27FC236}">
                <a16:creationId xmlns:a16="http://schemas.microsoft.com/office/drawing/2014/main" id="{4DF0DB40-B2FA-0A47-BD31-07277119070D}"/>
              </a:ext>
            </a:extLst>
          </p:cNvPr>
          <p:cNvGrpSpPr>
            <a:grpSpLocks/>
          </p:cNvGrpSpPr>
          <p:nvPr/>
        </p:nvGrpSpPr>
        <p:grpSpPr bwMode="auto">
          <a:xfrm>
            <a:off x="5632450" y="2082800"/>
            <a:ext cx="1795463" cy="688975"/>
            <a:chOff x="1173" y="2345"/>
            <a:chExt cx="1131" cy="434"/>
          </a:xfrm>
        </p:grpSpPr>
        <p:sp>
          <p:nvSpPr>
            <p:cNvPr id="85044" name="Rectangle 44">
              <a:extLst>
                <a:ext uri="{FF2B5EF4-FFF2-40B4-BE49-F238E27FC236}">
                  <a16:creationId xmlns:a16="http://schemas.microsoft.com/office/drawing/2014/main" id="{8EB32362-1E15-5B41-B9BA-06CCB2274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45" name="Text Box 46">
              <a:extLst>
                <a:ext uri="{FF2B5EF4-FFF2-40B4-BE49-F238E27FC236}">
                  <a16:creationId xmlns:a16="http://schemas.microsoft.com/office/drawing/2014/main" id="{6B8D3E14-0AD5-1A44-9D17-FDFE5EC50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5" y="2368"/>
              <a:ext cx="99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receiver buffers</a:t>
              </a:r>
            </a:p>
          </p:txBody>
        </p:sp>
      </p:grpSp>
      <p:sp>
        <p:nvSpPr>
          <p:cNvPr id="85001" name="Oval 48">
            <a:extLst>
              <a:ext uri="{FF2B5EF4-FFF2-40B4-BE49-F238E27FC236}">
                <a16:creationId xmlns:a16="http://schemas.microsoft.com/office/drawing/2014/main" id="{68118352-A3A0-AC4B-9C61-1C9784382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106738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5002" name="Text Box 64">
            <a:extLst>
              <a:ext uri="{FF2B5EF4-FFF2-40B4-BE49-F238E27FC236}">
                <a16:creationId xmlns:a16="http://schemas.microsoft.com/office/drawing/2014/main" id="{2316C8A3-3311-3848-AA18-AB298AE16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3130550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code</a:t>
            </a:r>
          </a:p>
        </p:txBody>
      </p:sp>
      <p:sp>
        <p:nvSpPr>
          <p:cNvPr id="85003" name="Oval 65">
            <a:extLst>
              <a:ext uri="{FF2B5EF4-FFF2-40B4-BE49-F238E27FC236}">
                <a16:creationId xmlns:a16="http://schemas.microsoft.com/office/drawing/2014/main" id="{44B3ABDF-86EA-0147-AA1A-842E92F9E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663" y="4092575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85004" name="Text Box 66">
            <a:extLst>
              <a:ext uri="{FF2B5EF4-FFF2-40B4-BE49-F238E27FC236}">
                <a16:creationId xmlns:a16="http://schemas.microsoft.com/office/drawing/2014/main" id="{534666DA-1DB2-BB44-A118-8E0B2008E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4116388"/>
            <a:ext cx="555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IP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code</a:t>
            </a:r>
          </a:p>
        </p:txBody>
      </p:sp>
      <p:sp>
        <p:nvSpPr>
          <p:cNvPr id="85005" name="Line 68">
            <a:extLst>
              <a:ext uri="{FF2B5EF4-FFF2-40B4-BE49-F238E27FC236}">
                <a16:creationId xmlns:a16="http://schemas.microsoft.com/office/drawing/2014/main" id="{DC962648-3160-3248-B417-370AC3B81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8125" y="3841750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06" name="Line 69">
            <a:extLst>
              <a:ext uri="{FF2B5EF4-FFF2-40B4-BE49-F238E27FC236}">
                <a16:creationId xmlns:a16="http://schemas.microsoft.com/office/drawing/2014/main" id="{36596BFF-63FA-1B4F-B209-DDCB6C95B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0825" y="1990725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5007" name="Group 56">
            <a:extLst>
              <a:ext uri="{FF2B5EF4-FFF2-40B4-BE49-F238E27FC236}">
                <a16:creationId xmlns:a16="http://schemas.microsoft.com/office/drawing/2014/main" id="{E57F0891-559B-A243-86E1-9F9DDC0F725A}"/>
              </a:ext>
            </a:extLst>
          </p:cNvPr>
          <p:cNvGrpSpPr>
            <a:grpSpLocks/>
          </p:cNvGrpSpPr>
          <p:nvPr/>
        </p:nvGrpSpPr>
        <p:grpSpPr bwMode="auto">
          <a:xfrm>
            <a:off x="6307138" y="1874838"/>
            <a:ext cx="533400" cy="206375"/>
            <a:chOff x="2003" y="1816"/>
            <a:chExt cx="336" cy="130"/>
          </a:xfrm>
        </p:grpSpPr>
        <p:sp>
          <p:nvSpPr>
            <p:cNvPr id="85040" name="Rectangle 16">
              <a:extLst>
                <a:ext uri="{FF2B5EF4-FFF2-40B4-BE49-F238E27FC236}">
                  <a16:creationId xmlns:a16="http://schemas.microsoft.com/office/drawing/2014/main" id="{434B81DF-20F1-EE41-9077-61043D150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3" y="181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41" name="Rectangle 17">
              <a:extLst>
                <a:ext uri="{FF2B5EF4-FFF2-40B4-BE49-F238E27FC236}">
                  <a16:creationId xmlns:a16="http://schemas.microsoft.com/office/drawing/2014/main" id="{272BFC75-BD80-AB4D-9279-E3B618E6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183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42" name="Rectangle 18">
              <a:extLst>
                <a:ext uri="{FF2B5EF4-FFF2-40B4-BE49-F238E27FC236}">
                  <a16:creationId xmlns:a16="http://schemas.microsoft.com/office/drawing/2014/main" id="{E28B0133-731C-F645-A748-08B9960EF2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9" y="189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43" name="Rectangle 19">
              <a:extLst>
                <a:ext uri="{FF2B5EF4-FFF2-40B4-BE49-F238E27FC236}">
                  <a16:creationId xmlns:a16="http://schemas.microsoft.com/office/drawing/2014/main" id="{E168A096-01F3-9F41-890E-A9BC48C78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189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85008" name="Freeform 63">
            <a:extLst>
              <a:ext uri="{FF2B5EF4-FFF2-40B4-BE49-F238E27FC236}">
                <a16:creationId xmlns:a16="http://schemas.microsoft.com/office/drawing/2014/main" id="{5A46F645-34AC-F849-9DA5-4A004E1632EB}"/>
              </a:ext>
            </a:extLst>
          </p:cNvPr>
          <p:cNvSpPr>
            <a:spLocks/>
          </p:cNvSpPr>
          <p:nvPr/>
        </p:nvSpPr>
        <p:spPr bwMode="auto">
          <a:xfrm rot="10800000">
            <a:off x="6299200" y="1544638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85009" name="Group 77">
            <a:extLst>
              <a:ext uri="{FF2B5EF4-FFF2-40B4-BE49-F238E27FC236}">
                <a16:creationId xmlns:a16="http://schemas.microsoft.com/office/drawing/2014/main" id="{A6AC01FE-8E76-D64B-8727-5ADAD26B4FD1}"/>
              </a:ext>
            </a:extLst>
          </p:cNvPr>
          <p:cNvGrpSpPr>
            <a:grpSpLocks/>
          </p:cNvGrpSpPr>
          <p:nvPr/>
        </p:nvGrpSpPr>
        <p:grpSpPr bwMode="auto">
          <a:xfrm>
            <a:off x="5489575" y="4827588"/>
            <a:ext cx="1006475" cy="211137"/>
            <a:chOff x="314" y="1591"/>
            <a:chExt cx="634" cy="133"/>
          </a:xfrm>
        </p:grpSpPr>
        <p:sp>
          <p:nvSpPr>
            <p:cNvPr id="85037" name="Rectangle 74">
              <a:extLst>
                <a:ext uri="{FF2B5EF4-FFF2-40B4-BE49-F238E27FC236}">
                  <a16:creationId xmlns:a16="http://schemas.microsoft.com/office/drawing/2014/main" id="{0C586B47-76EA-9645-96C5-F8F606986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" y="1591"/>
              <a:ext cx="634" cy="1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38" name="Line 75">
              <a:extLst>
                <a:ext uri="{FF2B5EF4-FFF2-40B4-BE49-F238E27FC236}">
                  <a16:creationId xmlns:a16="http://schemas.microsoft.com/office/drawing/2014/main" id="{A778EEE9-042B-4847-AC9D-EB7C5E381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39" name="Line 76">
              <a:extLst>
                <a:ext uri="{FF2B5EF4-FFF2-40B4-BE49-F238E27FC236}">
                  <a16:creationId xmlns:a16="http://schemas.microsoft.com/office/drawing/2014/main" id="{6A33FACC-89CD-B14A-9F03-144F1C7EF3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" y="1594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10" name="Rectangle 80">
            <a:extLst>
              <a:ext uri="{FF2B5EF4-FFF2-40B4-BE49-F238E27FC236}">
                <a16:creationId xmlns:a16="http://schemas.microsoft.com/office/drawing/2014/main" id="{8DE37B10-5FF3-164F-B848-03814CBB4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892550"/>
            <a:ext cx="876300" cy="209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5011" name="Rectangle 86">
            <a:extLst>
              <a:ext uri="{FF2B5EF4-FFF2-40B4-BE49-F238E27FC236}">
                <a16:creationId xmlns:a16="http://schemas.microsoft.com/office/drawing/2014/main" id="{6A6298DE-F03C-FB48-9872-E87B004D1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5800" y="28511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5012" name="Rectangle 91">
            <a:extLst>
              <a:ext uri="{FF2B5EF4-FFF2-40B4-BE49-F238E27FC236}">
                <a16:creationId xmlns:a16="http://schemas.microsoft.com/office/drawing/2014/main" id="{2D35C0C9-5E0E-B34A-9376-FB4F5FA0F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3738" y="3892550"/>
            <a:ext cx="720725" cy="2095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5013" name="Rectangle 92">
            <a:extLst>
              <a:ext uri="{FF2B5EF4-FFF2-40B4-BE49-F238E27FC236}">
                <a16:creationId xmlns:a16="http://schemas.microsoft.com/office/drawing/2014/main" id="{0EABFAE2-0E14-9848-B0D0-EC482956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5" y="4824413"/>
            <a:ext cx="733425" cy="21272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grpSp>
        <p:nvGrpSpPr>
          <p:cNvPr id="85014" name="Group 99">
            <a:extLst>
              <a:ext uri="{FF2B5EF4-FFF2-40B4-BE49-F238E27FC236}">
                <a16:creationId xmlns:a16="http://schemas.microsoft.com/office/drawing/2014/main" id="{77120B58-3554-6D4A-9E2F-3215948E13D9}"/>
              </a:ext>
            </a:extLst>
          </p:cNvPr>
          <p:cNvGrpSpPr>
            <a:grpSpLocks/>
          </p:cNvGrpSpPr>
          <p:nvPr/>
        </p:nvGrpSpPr>
        <p:grpSpPr bwMode="auto">
          <a:xfrm>
            <a:off x="8002588" y="1657350"/>
            <a:ext cx="1146175" cy="703263"/>
            <a:chOff x="638" y="1651"/>
            <a:chExt cx="722" cy="443"/>
          </a:xfrm>
        </p:grpSpPr>
        <p:sp>
          <p:nvSpPr>
            <p:cNvPr id="85034" name="Text Box 95">
              <a:extLst>
                <a:ext uri="{FF2B5EF4-FFF2-40B4-BE49-F238E27FC236}">
                  <a16:creationId xmlns:a16="http://schemas.microsoft.com/office/drawing/2014/main" id="{4F1A4A96-CE63-7D47-8044-3F16647B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" y="1651"/>
              <a:ext cx="72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application</a:t>
              </a:r>
            </a:p>
          </p:txBody>
        </p:sp>
        <p:sp>
          <p:nvSpPr>
            <p:cNvPr id="85035" name="Text Box 96">
              <a:extLst>
                <a:ext uri="{FF2B5EF4-FFF2-40B4-BE49-F238E27FC236}">
                  <a16:creationId xmlns:a16="http://schemas.microsoft.com/office/drawing/2014/main" id="{3BB37961-6150-4645-86D4-B1AC8EFF8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7" y="1882"/>
              <a:ext cx="2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OS</a:t>
              </a:r>
            </a:p>
          </p:txBody>
        </p:sp>
        <p:sp>
          <p:nvSpPr>
            <p:cNvPr id="85036" name="Line 98">
              <a:extLst>
                <a:ext uri="{FF2B5EF4-FFF2-40B4-BE49-F238E27FC236}">
                  <a16:creationId xmlns:a16="http://schemas.microsoft.com/office/drawing/2014/main" id="{DB662603-263C-0E4D-AE0F-8EEA0CD262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" y="1870"/>
              <a:ext cx="54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15" name="Text Box 103">
            <a:extLst>
              <a:ext uri="{FF2B5EF4-FFF2-40B4-BE49-F238E27FC236}">
                <a16:creationId xmlns:a16="http://schemas.microsoft.com/office/drawing/2014/main" id="{CE92CB81-FF7D-A84F-958C-13ED24F4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5425" y="5637213"/>
            <a:ext cx="271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Tahoma" panose="020B0604030504040204" pitchFamily="34" charset="0"/>
              </a:rPr>
              <a:t>receiver protocol stack</a:t>
            </a:r>
          </a:p>
        </p:txBody>
      </p:sp>
      <p:sp>
        <p:nvSpPr>
          <p:cNvPr id="85016" name="Text Box 104">
            <a:extLst>
              <a:ext uri="{FF2B5EF4-FFF2-40B4-BE49-F238E27FC236}">
                <a16:creationId xmlns:a16="http://schemas.microsoft.com/office/drawing/2014/main" id="{69BCFF81-67D2-7044-BE03-17267A3EF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1314450"/>
            <a:ext cx="31924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application may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remove data from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TCP socket buffers …. </a:t>
            </a:r>
          </a:p>
        </p:txBody>
      </p:sp>
      <p:sp>
        <p:nvSpPr>
          <p:cNvPr id="85017" name="Line 105">
            <a:extLst>
              <a:ext uri="{FF2B5EF4-FFF2-40B4-BE49-F238E27FC236}">
                <a16:creationId xmlns:a16="http://schemas.microsoft.com/office/drawing/2014/main" id="{FCB56C32-B0B5-C646-8EB0-ACAD46801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463" y="1730375"/>
            <a:ext cx="1041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18" name="Text Box 106">
            <a:extLst>
              <a:ext uri="{FF2B5EF4-FFF2-40B4-BE49-F238E27FC236}">
                <a16:creationId xmlns:a16="http://schemas.microsoft.com/office/drawing/2014/main" id="{17E47CBA-741B-7143-8E29-5278694C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800" y="2525713"/>
            <a:ext cx="20812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… </a:t>
            </a: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slower</a:t>
            </a:r>
            <a:r>
              <a:rPr lang="en-US" altLang="en-US" sz="1600">
                <a:latin typeface="Tahoma" panose="020B0604030504040204" pitchFamily="34" charset="0"/>
              </a:rPr>
              <a:t> than TCP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receiver is delivering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(sender is sending)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-&gt; this may cause </a:t>
            </a:r>
            <a:r>
              <a:rPr lang="en-US" altLang="en-US" sz="1600">
                <a:solidFill>
                  <a:srgbClr val="C00000"/>
                </a:solidFill>
                <a:latin typeface="Tahoma" panose="020B0604030504040204" pitchFamily="34" charset="0"/>
              </a:rPr>
              <a:t>buffer overflow</a:t>
            </a:r>
          </a:p>
        </p:txBody>
      </p:sp>
      <p:sp>
        <p:nvSpPr>
          <p:cNvPr id="85019" name="Line 108">
            <a:extLst>
              <a:ext uri="{FF2B5EF4-FFF2-40B4-BE49-F238E27FC236}">
                <a16:creationId xmlns:a16="http://schemas.microsoft.com/office/drawing/2014/main" id="{893D9807-EA9F-C148-B631-F319E9B6F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5088" y="2935288"/>
            <a:ext cx="544512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5020" name="Text Box 116">
            <a:extLst>
              <a:ext uri="{FF2B5EF4-FFF2-40B4-BE49-F238E27FC236}">
                <a16:creationId xmlns:a16="http://schemas.microsoft.com/office/drawing/2014/main" id="{E51298B0-A2EF-9F4F-97EB-09A8EE1BA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5138738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from sender</a:t>
            </a:r>
          </a:p>
        </p:txBody>
      </p:sp>
      <p:grpSp>
        <p:nvGrpSpPr>
          <p:cNvPr id="384123" name="Group 123">
            <a:extLst>
              <a:ext uri="{FF2B5EF4-FFF2-40B4-BE49-F238E27FC236}">
                <a16:creationId xmlns:a16="http://schemas.microsoft.com/office/drawing/2014/main" id="{B6614EA4-E15E-7B4D-A16C-658321A5696E}"/>
              </a:ext>
            </a:extLst>
          </p:cNvPr>
          <p:cNvGrpSpPr>
            <a:grpSpLocks/>
          </p:cNvGrpSpPr>
          <p:nvPr/>
        </p:nvGrpSpPr>
        <p:grpSpPr bwMode="auto">
          <a:xfrm>
            <a:off x="0" y="4219575"/>
            <a:ext cx="6227763" cy="1755775"/>
            <a:chOff x="221" y="2091"/>
            <a:chExt cx="3399" cy="1106"/>
          </a:xfrm>
        </p:grpSpPr>
        <p:sp>
          <p:nvSpPr>
            <p:cNvPr id="85028" name="Line 82">
              <a:extLst>
                <a:ext uri="{FF2B5EF4-FFF2-40B4-BE49-F238E27FC236}">
                  <a16:creationId xmlns:a16="http://schemas.microsoft.com/office/drawing/2014/main" id="{B5B43490-8448-3948-8E35-673A5F6DA5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0" y="2455"/>
              <a:ext cx="0" cy="13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5029" name="Rectangle 110">
              <a:extLst>
                <a:ext uri="{FF2B5EF4-FFF2-40B4-BE49-F238E27FC236}">
                  <a16:creationId xmlns:a16="http://schemas.microsoft.com/office/drawing/2014/main" id="{B42AC1CE-0C09-3045-955D-88243A680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" y="2219"/>
              <a:ext cx="2295" cy="97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5030" name="Text Box 111">
              <a:extLst>
                <a:ext uri="{FF2B5EF4-FFF2-40B4-BE49-F238E27FC236}">
                  <a16:creationId xmlns:a16="http://schemas.microsoft.com/office/drawing/2014/main" id="{05E9AAF3-D30F-C64E-B90E-8FA7518A1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" y="2315"/>
              <a:ext cx="226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/>
                <a:t>receiver controls sender, so sender won’</a:t>
              </a:r>
              <a:r>
                <a:rPr lang="en-US" altLang="ja-JP" sz="2000"/>
                <a:t>t overflow receiver’s buffer by transmitting too much, too fast</a:t>
              </a:r>
              <a:endParaRPr lang="en-US" altLang="en-US" sz="1000"/>
            </a:p>
          </p:txBody>
        </p:sp>
        <p:grpSp>
          <p:nvGrpSpPr>
            <p:cNvPr id="85031" name="Group 112">
              <a:extLst>
                <a:ext uri="{FF2B5EF4-FFF2-40B4-BE49-F238E27FC236}">
                  <a16:creationId xmlns:a16="http://schemas.microsoft.com/office/drawing/2014/main" id="{FEDC29AC-5569-064D-BE22-4C7AAE31D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" y="2091"/>
              <a:ext cx="1217" cy="327"/>
              <a:chOff x="3486" y="272"/>
              <a:chExt cx="1134" cy="327"/>
            </a:xfrm>
          </p:grpSpPr>
          <p:sp>
            <p:nvSpPr>
              <p:cNvPr id="85032" name="Rectangle 113">
                <a:extLst>
                  <a:ext uri="{FF2B5EF4-FFF2-40B4-BE49-F238E27FC236}">
                    <a16:creationId xmlns:a16="http://schemas.microsoft.com/office/drawing/2014/main" id="{FCD6F34E-3F38-D64A-A162-8167E30F6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30"/>
                <a:ext cx="1134" cy="22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5033" name="Text Box 114">
                <a:extLst>
                  <a:ext uri="{FF2B5EF4-FFF2-40B4-BE49-F238E27FC236}">
                    <a16:creationId xmlns:a16="http://schemas.microsoft.com/office/drawing/2014/main" id="{103059D6-C29B-A948-AD45-BA4071DF42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9" y="272"/>
                <a:ext cx="101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800" i="1">
                    <a:solidFill>
                      <a:srgbClr val="CC0000"/>
                    </a:solidFill>
                  </a:rPr>
                  <a:t>flow control</a:t>
                </a:r>
              </a:p>
            </p:txBody>
          </p:sp>
        </p:grpSp>
      </p:grpSp>
      <p:pic>
        <p:nvPicPr>
          <p:cNvPr id="85022" name="Picture 120" descr="underline_base">
            <a:extLst>
              <a:ext uri="{FF2B5EF4-FFF2-40B4-BE49-F238E27FC236}">
                <a16:creationId xmlns:a16="http://schemas.microsoft.com/office/drawing/2014/main" id="{2DE7E76E-8454-D842-9AFC-6F06CE9113B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937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23" name="Group 124">
            <a:extLst>
              <a:ext uri="{FF2B5EF4-FFF2-40B4-BE49-F238E27FC236}">
                <a16:creationId xmlns:a16="http://schemas.microsoft.com/office/drawing/2014/main" id="{59927498-E765-8D41-B22B-FA52349EBD3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085138" y="4360863"/>
            <a:ext cx="869950" cy="906462"/>
            <a:chOff x="-44" y="1473"/>
            <a:chExt cx="981" cy="1105"/>
          </a:xfrm>
        </p:grpSpPr>
        <p:pic>
          <p:nvPicPr>
            <p:cNvPr id="85026" name="Picture 125" descr="desktop_computer_stylized_medium">
              <a:extLst>
                <a:ext uri="{FF2B5EF4-FFF2-40B4-BE49-F238E27FC236}">
                  <a16:creationId xmlns:a16="http://schemas.microsoft.com/office/drawing/2014/main" id="{6D30F1A2-E6BF-AC45-B02B-8E788437BB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27" name="Freeform 126">
              <a:extLst>
                <a:ext uri="{FF2B5EF4-FFF2-40B4-BE49-F238E27FC236}">
                  <a16:creationId xmlns:a16="http://schemas.microsoft.com/office/drawing/2014/main" id="{47C931E4-1154-9448-A478-AA049EBF06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85024" name="Straight Arrow Connector 9">
            <a:extLst>
              <a:ext uri="{FF2B5EF4-FFF2-40B4-BE49-F238E27FC236}">
                <a16:creationId xmlns:a16="http://schemas.microsoft.com/office/drawing/2014/main" id="{3CD77972-D807-2543-9BAC-A3D73674067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99200" y="2670175"/>
            <a:ext cx="0" cy="2444750"/>
          </a:xfrm>
          <a:prstGeom prst="straightConnector1">
            <a:avLst/>
          </a:prstGeom>
          <a:noFill/>
          <a:ln w="57150" algn="ctr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5" name="Curved Connector 4">
            <a:extLst>
              <a:ext uri="{FF2B5EF4-FFF2-40B4-BE49-F238E27FC236}">
                <a16:creationId xmlns:a16="http://schemas.microsoft.com/office/drawing/2014/main" id="{A5A9F9B2-F5CD-4248-AFC1-C9ACBC0AB0E0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519488" y="2173288"/>
            <a:ext cx="1154112" cy="385762"/>
          </a:xfrm>
          <a:prstGeom prst="curvedConnector3">
            <a:avLst>
              <a:gd name="adj1" fmla="val 107389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5">
            <a:extLst>
              <a:ext uri="{FF2B5EF4-FFF2-40B4-BE49-F238E27FC236}">
                <a16:creationId xmlns:a16="http://schemas.microsoft.com/office/drawing/2014/main" id="{0BDF583E-792D-A946-8C3F-B6F1AE88F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21506" name="Slide Number Placeholder 6">
            <a:extLst>
              <a:ext uri="{FF2B5EF4-FFF2-40B4-BE49-F238E27FC236}">
                <a16:creationId xmlns:a16="http://schemas.microsoft.com/office/drawing/2014/main" id="{6FAC0072-8F5D-8B43-97F4-24CA3C45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ED1C556-58F3-3846-982E-5B9DA0895181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pSp>
        <p:nvGrpSpPr>
          <p:cNvPr id="21507" name="Group 940">
            <a:extLst>
              <a:ext uri="{FF2B5EF4-FFF2-40B4-BE49-F238E27FC236}">
                <a16:creationId xmlns:a16="http://schemas.microsoft.com/office/drawing/2014/main" id="{C812D8FB-CD68-664B-B834-481DB8207FCD}"/>
              </a:ext>
            </a:extLst>
          </p:cNvPr>
          <p:cNvGrpSpPr>
            <a:grpSpLocks/>
          </p:cNvGrpSpPr>
          <p:nvPr/>
        </p:nvGrpSpPr>
        <p:grpSpPr bwMode="auto">
          <a:xfrm>
            <a:off x="5048250" y="1524000"/>
            <a:ext cx="3540125" cy="4545013"/>
            <a:chOff x="3277" y="974"/>
            <a:chExt cx="2230" cy="2863"/>
          </a:xfrm>
        </p:grpSpPr>
        <p:sp>
          <p:nvSpPr>
            <p:cNvPr id="21637" name="Freeform 941">
              <a:extLst>
                <a:ext uri="{FF2B5EF4-FFF2-40B4-BE49-F238E27FC236}">
                  <a16:creationId xmlns:a16="http://schemas.microsoft.com/office/drawing/2014/main" id="{DFF13C9C-E3D1-F54C-BE7C-F6A030E90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635 w 1036"/>
                <a:gd name="T1" fmla="*/ 11 h 675"/>
                <a:gd name="T2" fmla="*/ 985 w 1036"/>
                <a:gd name="T3" fmla="*/ 53 h 675"/>
                <a:gd name="T4" fmla="*/ 521 w 1036"/>
                <a:gd name="T5" fmla="*/ 129 h 675"/>
                <a:gd name="T6" fmla="*/ 386 w 1036"/>
                <a:gd name="T7" fmla="*/ 229 h 675"/>
                <a:gd name="T8" fmla="*/ 54 w 1036"/>
                <a:gd name="T9" fmla="*/ 297 h 675"/>
                <a:gd name="T10" fmla="*/ 43 w 1036"/>
                <a:gd name="T11" fmla="*/ 459 h 675"/>
                <a:gd name="T12" fmla="*/ 333 w 1036"/>
                <a:gd name="T13" fmla="*/ 489 h 675"/>
                <a:gd name="T14" fmla="*/ 1158 w 1036"/>
                <a:gd name="T15" fmla="*/ 489 h 675"/>
                <a:gd name="T16" fmla="*/ 1509 w 1036"/>
                <a:gd name="T17" fmla="*/ 555 h 675"/>
                <a:gd name="T18" fmla="*/ 1898 w 1036"/>
                <a:gd name="T19" fmla="*/ 657 h 675"/>
                <a:gd name="T20" fmla="*/ 2195 w 1036"/>
                <a:gd name="T21" fmla="*/ 661 h 675"/>
                <a:gd name="T22" fmla="*/ 2401 w 1036"/>
                <a:gd name="T23" fmla="*/ 603 h 675"/>
                <a:gd name="T24" fmla="*/ 2506 w 1036"/>
                <a:gd name="T25" fmla="*/ 445 h 675"/>
                <a:gd name="T26" fmla="*/ 2570 w 1036"/>
                <a:gd name="T27" fmla="*/ 291 h 675"/>
                <a:gd name="T28" fmla="*/ 2578 w 1036"/>
                <a:gd name="T29" fmla="*/ 107 h 675"/>
                <a:gd name="T30" fmla="*/ 2358 w 1036"/>
                <a:gd name="T31" fmla="*/ 17 h 675"/>
                <a:gd name="T32" fmla="*/ 1957 w 1036"/>
                <a:gd name="T33" fmla="*/ 3 h 675"/>
                <a:gd name="T34" fmla="*/ 1635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38" name="Group 942">
              <a:extLst>
                <a:ext uri="{FF2B5EF4-FFF2-40B4-BE49-F238E27FC236}">
                  <a16:creationId xmlns:a16="http://schemas.microsoft.com/office/drawing/2014/main" id="{A61343E4-095D-D241-BCD3-96FB47E8B9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22016" name="Rectangle 943">
                <a:extLst>
                  <a:ext uri="{FF2B5EF4-FFF2-40B4-BE49-F238E27FC236}">
                    <a16:creationId xmlns:a16="http://schemas.microsoft.com/office/drawing/2014/main" id="{B6EB404A-7F73-1640-8B9C-CA670FBF4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2017" name="AutoShape 944">
                <a:extLst>
                  <a:ext uri="{FF2B5EF4-FFF2-40B4-BE49-F238E27FC236}">
                    <a16:creationId xmlns:a16="http://schemas.microsoft.com/office/drawing/2014/main" id="{FE1C6A45-EF14-3144-955B-3EB3F0CF8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rgbClr val="00CC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639" name="Freeform 945">
              <a:extLst>
                <a:ext uri="{FF2B5EF4-FFF2-40B4-BE49-F238E27FC236}">
                  <a16:creationId xmlns:a16="http://schemas.microsoft.com/office/drawing/2014/main" id="{B96F42AA-EE51-414C-AD80-EEBFDC13D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0" name="Line 946">
              <a:extLst>
                <a:ext uri="{FF2B5EF4-FFF2-40B4-BE49-F238E27FC236}">
                  <a16:creationId xmlns:a16="http://schemas.microsoft.com/office/drawing/2014/main" id="{639BE7A3-9A26-9D4F-8B5E-EAD0761904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1" name="Line 947">
              <a:extLst>
                <a:ext uri="{FF2B5EF4-FFF2-40B4-BE49-F238E27FC236}">
                  <a16:creationId xmlns:a16="http://schemas.microsoft.com/office/drawing/2014/main" id="{C2C5CAFB-9C4E-B84D-BAB5-EE1E53CC59F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2" name="Line 948">
              <a:extLst>
                <a:ext uri="{FF2B5EF4-FFF2-40B4-BE49-F238E27FC236}">
                  <a16:creationId xmlns:a16="http://schemas.microsoft.com/office/drawing/2014/main" id="{7FE628C2-BFF6-4040-AE3B-937019AFE95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3" name="Line 949">
              <a:extLst>
                <a:ext uri="{FF2B5EF4-FFF2-40B4-BE49-F238E27FC236}">
                  <a16:creationId xmlns:a16="http://schemas.microsoft.com/office/drawing/2014/main" id="{AB6345C3-E2C4-0242-9C3A-08B21F622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4" name="Line 950">
              <a:extLst>
                <a:ext uri="{FF2B5EF4-FFF2-40B4-BE49-F238E27FC236}">
                  <a16:creationId xmlns:a16="http://schemas.microsoft.com/office/drawing/2014/main" id="{19C424E3-ACBB-254C-A801-B30EEE0405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5" name="Line 951">
              <a:extLst>
                <a:ext uri="{FF2B5EF4-FFF2-40B4-BE49-F238E27FC236}">
                  <a16:creationId xmlns:a16="http://schemas.microsoft.com/office/drawing/2014/main" id="{EC525611-EC10-E04D-BFD3-154C99F100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6" name="Line 952">
              <a:extLst>
                <a:ext uri="{FF2B5EF4-FFF2-40B4-BE49-F238E27FC236}">
                  <a16:creationId xmlns:a16="http://schemas.microsoft.com/office/drawing/2014/main" id="{9FC57638-5E58-3548-AF34-0CF24FCBF8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7" name="Line 953">
              <a:extLst>
                <a:ext uri="{FF2B5EF4-FFF2-40B4-BE49-F238E27FC236}">
                  <a16:creationId xmlns:a16="http://schemas.microsoft.com/office/drawing/2014/main" id="{11384483-7C43-C343-9A79-1AAB51D989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8" name="Line 954">
              <a:extLst>
                <a:ext uri="{FF2B5EF4-FFF2-40B4-BE49-F238E27FC236}">
                  <a16:creationId xmlns:a16="http://schemas.microsoft.com/office/drawing/2014/main" id="{94195315-3269-064F-8D6C-4BBC565B3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49" name="Line 955">
              <a:extLst>
                <a:ext uri="{FF2B5EF4-FFF2-40B4-BE49-F238E27FC236}">
                  <a16:creationId xmlns:a16="http://schemas.microsoft.com/office/drawing/2014/main" id="{51567716-608D-6846-8A3E-15837E564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0" name="Line 956">
              <a:extLst>
                <a:ext uri="{FF2B5EF4-FFF2-40B4-BE49-F238E27FC236}">
                  <a16:creationId xmlns:a16="http://schemas.microsoft.com/office/drawing/2014/main" id="{F80C435E-D1D8-C94F-80A9-AE1E2BAEE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1" name="Line 957">
              <a:extLst>
                <a:ext uri="{FF2B5EF4-FFF2-40B4-BE49-F238E27FC236}">
                  <a16:creationId xmlns:a16="http://schemas.microsoft.com/office/drawing/2014/main" id="{487F0D79-3E3F-1D4B-B86B-7294AE687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2" name="Line 958">
              <a:extLst>
                <a:ext uri="{FF2B5EF4-FFF2-40B4-BE49-F238E27FC236}">
                  <a16:creationId xmlns:a16="http://schemas.microsoft.com/office/drawing/2014/main" id="{E1961D3A-3C87-404F-B448-60C67CE57E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3" name="Line 959">
              <a:extLst>
                <a:ext uri="{FF2B5EF4-FFF2-40B4-BE49-F238E27FC236}">
                  <a16:creationId xmlns:a16="http://schemas.microsoft.com/office/drawing/2014/main" id="{59D57B69-9855-8244-8E2F-7B11D30191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54" name="Group 960">
              <a:extLst>
                <a:ext uri="{FF2B5EF4-FFF2-40B4-BE49-F238E27FC236}">
                  <a16:creationId xmlns:a16="http://schemas.microsoft.com/office/drawing/2014/main" id="{AF00BCA3-48F6-9748-912E-80D3F0E15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2014" name="Picture 961" descr="access_point_stylized_small">
                <a:extLst>
                  <a:ext uri="{FF2B5EF4-FFF2-40B4-BE49-F238E27FC236}">
                    <a16:creationId xmlns:a16="http://schemas.microsoft.com/office/drawing/2014/main" id="{F62BAB12-8CB2-044E-8DD4-162FEAA242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15" name="Picture 962" descr="antenna_radiation_stylized">
                <a:extLst>
                  <a:ext uri="{FF2B5EF4-FFF2-40B4-BE49-F238E27FC236}">
                    <a16:creationId xmlns:a16="http://schemas.microsoft.com/office/drawing/2014/main" id="{D6D802A2-133D-B24D-B2D1-BD9DE3D2EA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55" name="Freeform 963">
              <a:extLst>
                <a:ext uri="{FF2B5EF4-FFF2-40B4-BE49-F238E27FC236}">
                  <a16:creationId xmlns:a16="http://schemas.microsoft.com/office/drawing/2014/main" id="{B0DFA63A-B2D2-524D-9CD5-E262F5E2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6" name="Freeform 964">
              <a:extLst>
                <a:ext uri="{FF2B5EF4-FFF2-40B4-BE49-F238E27FC236}">
                  <a16:creationId xmlns:a16="http://schemas.microsoft.com/office/drawing/2014/main" id="{073CC0A5-0400-1F40-9E76-D54A4B92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74387 w 765"/>
                <a:gd name="T1" fmla="*/ 16015 h 459"/>
                <a:gd name="T2" fmla="*/ 118176 w 765"/>
                <a:gd name="T3" fmla="*/ 113721 h 459"/>
                <a:gd name="T4" fmla="*/ 39534 w 765"/>
                <a:gd name="T5" fmla="*/ 161853 h 459"/>
                <a:gd name="T6" fmla="*/ 5649 w 765"/>
                <a:gd name="T7" fmla="*/ 545406 h 459"/>
                <a:gd name="T8" fmla="*/ 73942 w 765"/>
                <a:gd name="T9" fmla="*/ 720633 h 459"/>
                <a:gd name="T10" fmla="*/ 142140 w 765"/>
                <a:gd name="T11" fmla="*/ 690733 h 459"/>
                <a:gd name="T12" fmla="*/ 239915 w 765"/>
                <a:gd name="T13" fmla="*/ 720633 h 459"/>
                <a:gd name="T14" fmla="*/ 287095 w 765"/>
                <a:gd name="T15" fmla="*/ 703906 h 459"/>
                <a:gd name="T16" fmla="*/ 309031 w 765"/>
                <a:gd name="T17" fmla="*/ 603944 h 459"/>
                <a:gd name="T18" fmla="*/ 308489 w 765"/>
                <a:gd name="T19" fmla="*/ 256352 h 459"/>
                <a:gd name="T20" fmla="*/ 272256 w 765"/>
                <a:gd name="T21" fmla="*/ 55920 h 459"/>
                <a:gd name="T22" fmla="*/ 174387 w 765"/>
                <a:gd name="T23" fmla="*/ 16015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7" name="Line 965">
              <a:extLst>
                <a:ext uri="{FF2B5EF4-FFF2-40B4-BE49-F238E27FC236}">
                  <a16:creationId xmlns:a16="http://schemas.microsoft.com/office/drawing/2014/main" id="{DE65A71D-74B9-1741-9A40-930861D782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8" name="Line 966">
              <a:extLst>
                <a:ext uri="{FF2B5EF4-FFF2-40B4-BE49-F238E27FC236}">
                  <a16:creationId xmlns:a16="http://schemas.microsoft.com/office/drawing/2014/main" id="{6FF1884D-D8C8-BE4F-8A27-99E0461B2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59" name="Line 967">
              <a:extLst>
                <a:ext uri="{FF2B5EF4-FFF2-40B4-BE49-F238E27FC236}">
                  <a16:creationId xmlns:a16="http://schemas.microsoft.com/office/drawing/2014/main" id="{1C97816A-B066-F549-980F-47058EDB8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0" name="Line 968">
              <a:extLst>
                <a:ext uri="{FF2B5EF4-FFF2-40B4-BE49-F238E27FC236}">
                  <a16:creationId xmlns:a16="http://schemas.microsoft.com/office/drawing/2014/main" id="{91ABB7A6-7CE8-A249-901D-A1DC10B8E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1" name="Line 969">
              <a:extLst>
                <a:ext uri="{FF2B5EF4-FFF2-40B4-BE49-F238E27FC236}">
                  <a16:creationId xmlns:a16="http://schemas.microsoft.com/office/drawing/2014/main" id="{F66D10C7-AD0C-9943-9BDE-8F8A5DB07E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2" name="Line 970">
              <a:extLst>
                <a:ext uri="{FF2B5EF4-FFF2-40B4-BE49-F238E27FC236}">
                  <a16:creationId xmlns:a16="http://schemas.microsoft.com/office/drawing/2014/main" id="{BA18ACA0-0C93-1549-9463-3709707BD1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3" name="Line 971">
              <a:extLst>
                <a:ext uri="{FF2B5EF4-FFF2-40B4-BE49-F238E27FC236}">
                  <a16:creationId xmlns:a16="http://schemas.microsoft.com/office/drawing/2014/main" id="{319CB4F9-F17D-5140-8A31-77938E3FE5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4" name="Line 972">
              <a:extLst>
                <a:ext uri="{FF2B5EF4-FFF2-40B4-BE49-F238E27FC236}">
                  <a16:creationId xmlns:a16="http://schemas.microsoft.com/office/drawing/2014/main" id="{09BF0B7F-35D5-D94A-8D27-32D899CFB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5" name="Line 973">
              <a:extLst>
                <a:ext uri="{FF2B5EF4-FFF2-40B4-BE49-F238E27FC236}">
                  <a16:creationId xmlns:a16="http://schemas.microsoft.com/office/drawing/2014/main" id="{A363BC2D-4C61-374B-8D7F-CF007E9BA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6" name="Line 974">
              <a:extLst>
                <a:ext uri="{FF2B5EF4-FFF2-40B4-BE49-F238E27FC236}">
                  <a16:creationId xmlns:a16="http://schemas.microsoft.com/office/drawing/2014/main" id="{CC0FAB3C-51AA-F149-8501-E09A87E9BD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7" name="Line 975">
              <a:extLst>
                <a:ext uri="{FF2B5EF4-FFF2-40B4-BE49-F238E27FC236}">
                  <a16:creationId xmlns:a16="http://schemas.microsoft.com/office/drawing/2014/main" id="{9199EF9D-9FD8-A441-9D96-FC88048CE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8" name="Line 976">
              <a:extLst>
                <a:ext uri="{FF2B5EF4-FFF2-40B4-BE49-F238E27FC236}">
                  <a16:creationId xmlns:a16="http://schemas.microsoft.com/office/drawing/2014/main" id="{23C5E9D7-0B11-E14E-A1CC-9B26FFB533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69" name="Line 977">
              <a:extLst>
                <a:ext uri="{FF2B5EF4-FFF2-40B4-BE49-F238E27FC236}">
                  <a16:creationId xmlns:a16="http://schemas.microsoft.com/office/drawing/2014/main" id="{926FA133-C51E-8C4F-A279-1C02C94292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0" name="Line 978">
              <a:extLst>
                <a:ext uri="{FF2B5EF4-FFF2-40B4-BE49-F238E27FC236}">
                  <a16:creationId xmlns:a16="http://schemas.microsoft.com/office/drawing/2014/main" id="{5EEABCA8-FE96-374A-B9A8-4EEA7F491E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1" name="Line 979">
              <a:extLst>
                <a:ext uri="{FF2B5EF4-FFF2-40B4-BE49-F238E27FC236}">
                  <a16:creationId xmlns:a16="http://schemas.microsoft.com/office/drawing/2014/main" id="{86EC3757-2710-8E45-8FB0-D1B3DB96F7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2" name="Line 980">
              <a:extLst>
                <a:ext uri="{FF2B5EF4-FFF2-40B4-BE49-F238E27FC236}">
                  <a16:creationId xmlns:a16="http://schemas.microsoft.com/office/drawing/2014/main" id="{ECFB01D0-C380-1F48-A55A-52BA3506A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73" name="Line 981">
              <a:extLst>
                <a:ext uri="{FF2B5EF4-FFF2-40B4-BE49-F238E27FC236}">
                  <a16:creationId xmlns:a16="http://schemas.microsoft.com/office/drawing/2014/main" id="{73A857E3-0C08-ED49-8B38-0F969C34BD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74" name="Group 982">
              <a:extLst>
                <a:ext uri="{FF2B5EF4-FFF2-40B4-BE49-F238E27FC236}">
                  <a16:creationId xmlns:a16="http://schemas.microsoft.com/office/drawing/2014/main" id="{DE5661D9-8E57-A545-B092-5C8F52D0F9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1997" name="Line 270">
                <a:extLst>
                  <a:ext uri="{FF2B5EF4-FFF2-40B4-BE49-F238E27FC236}">
                    <a16:creationId xmlns:a16="http://schemas.microsoft.com/office/drawing/2014/main" id="{32B2B880-4BD4-8241-83B4-2F80F7907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998" name="Line 271">
                <a:extLst>
                  <a:ext uri="{FF2B5EF4-FFF2-40B4-BE49-F238E27FC236}">
                    <a16:creationId xmlns:a16="http://schemas.microsoft.com/office/drawing/2014/main" id="{A431B3B5-1B63-BF4C-A7AC-15C8F0BD6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1999" name="Line 272">
                <a:extLst>
                  <a:ext uri="{FF2B5EF4-FFF2-40B4-BE49-F238E27FC236}">
                    <a16:creationId xmlns:a16="http://schemas.microsoft.com/office/drawing/2014/main" id="{8D9EC28F-8D96-734D-89FF-B4485BF034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0" name="Line 273">
                <a:extLst>
                  <a:ext uri="{FF2B5EF4-FFF2-40B4-BE49-F238E27FC236}">
                    <a16:creationId xmlns:a16="http://schemas.microsoft.com/office/drawing/2014/main" id="{5046CD53-5E95-D04F-9F97-F1838D785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1" name="Line 274">
                <a:extLst>
                  <a:ext uri="{FF2B5EF4-FFF2-40B4-BE49-F238E27FC236}">
                    <a16:creationId xmlns:a16="http://schemas.microsoft.com/office/drawing/2014/main" id="{A74A9D0A-2C1C-7247-8A0A-BFD70C5E0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2" name="Line 275">
                <a:extLst>
                  <a:ext uri="{FF2B5EF4-FFF2-40B4-BE49-F238E27FC236}">
                    <a16:creationId xmlns:a16="http://schemas.microsoft.com/office/drawing/2014/main" id="{9B152521-697C-7A43-B950-E4C5546658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3" name="Line 276">
                <a:extLst>
                  <a:ext uri="{FF2B5EF4-FFF2-40B4-BE49-F238E27FC236}">
                    <a16:creationId xmlns:a16="http://schemas.microsoft.com/office/drawing/2014/main" id="{F34E0E96-6A2D-FA4F-B406-858CAC2CD3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4" name="Line 277">
                <a:extLst>
                  <a:ext uri="{FF2B5EF4-FFF2-40B4-BE49-F238E27FC236}">
                    <a16:creationId xmlns:a16="http://schemas.microsoft.com/office/drawing/2014/main" id="{42F050DF-15DF-CB4E-93AC-E7FB61DF6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5" name="Line 278">
                <a:extLst>
                  <a:ext uri="{FF2B5EF4-FFF2-40B4-BE49-F238E27FC236}">
                    <a16:creationId xmlns:a16="http://schemas.microsoft.com/office/drawing/2014/main" id="{ACC6174B-3C6A-3045-BB23-F635FF0E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6" name="Line 279">
                <a:extLst>
                  <a:ext uri="{FF2B5EF4-FFF2-40B4-BE49-F238E27FC236}">
                    <a16:creationId xmlns:a16="http://schemas.microsoft.com/office/drawing/2014/main" id="{4FBFAAAD-716B-9243-AEB7-6DD4206E4D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7" name="Line 280">
                <a:extLst>
                  <a:ext uri="{FF2B5EF4-FFF2-40B4-BE49-F238E27FC236}">
                    <a16:creationId xmlns:a16="http://schemas.microsoft.com/office/drawing/2014/main" id="{A036B566-E38D-8A4A-A709-B95A398F81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8" name="Line 281">
                <a:extLst>
                  <a:ext uri="{FF2B5EF4-FFF2-40B4-BE49-F238E27FC236}">
                    <a16:creationId xmlns:a16="http://schemas.microsoft.com/office/drawing/2014/main" id="{FD24746E-D850-BF4A-9DFB-01F328EB76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09" name="Line 282">
                <a:extLst>
                  <a:ext uri="{FF2B5EF4-FFF2-40B4-BE49-F238E27FC236}">
                    <a16:creationId xmlns:a16="http://schemas.microsoft.com/office/drawing/2014/main" id="{8B65BCF3-93E0-CC4D-8479-9CCE11CD70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10" name="Line 283">
                <a:extLst>
                  <a:ext uri="{FF2B5EF4-FFF2-40B4-BE49-F238E27FC236}">
                    <a16:creationId xmlns:a16="http://schemas.microsoft.com/office/drawing/2014/main" id="{69C25DB6-D013-D443-B84F-94BB5EF7BD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11" name="Line 284">
                <a:extLst>
                  <a:ext uri="{FF2B5EF4-FFF2-40B4-BE49-F238E27FC236}">
                    <a16:creationId xmlns:a16="http://schemas.microsoft.com/office/drawing/2014/main" id="{691E602F-0238-894B-AB35-482DF622FD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2012" name="Oval 998">
                <a:extLst>
                  <a:ext uri="{FF2B5EF4-FFF2-40B4-BE49-F238E27FC236}">
                    <a16:creationId xmlns:a16="http://schemas.microsoft.com/office/drawing/2014/main" id="{FFBFF773-04A7-C94B-B7CC-5AA96040BE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pic>
            <p:nvPicPr>
              <p:cNvPr id="22013" name="Picture 999" descr="cell_tower_radiation_gray">
                <a:extLst>
                  <a:ext uri="{FF2B5EF4-FFF2-40B4-BE49-F238E27FC236}">
                    <a16:creationId xmlns:a16="http://schemas.microsoft.com/office/drawing/2014/main" id="{887257DA-3B35-7E45-8F93-EC5235B021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75" name="Group 1000">
              <a:extLst>
                <a:ext uri="{FF2B5EF4-FFF2-40B4-BE49-F238E27FC236}">
                  <a16:creationId xmlns:a16="http://schemas.microsoft.com/office/drawing/2014/main" id="{34483804-7888-924F-A1D6-05D94C9959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21988" name="Line 1001">
                <a:extLst>
                  <a:ext uri="{FF2B5EF4-FFF2-40B4-BE49-F238E27FC236}">
                    <a16:creationId xmlns:a16="http://schemas.microsoft.com/office/drawing/2014/main" id="{66A4D1C2-4EFE-404B-97C6-73D6DC42C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9" name="Oval 407">
                <a:extLst>
                  <a:ext uri="{FF2B5EF4-FFF2-40B4-BE49-F238E27FC236}">
                    <a16:creationId xmlns:a16="http://schemas.microsoft.com/office/drawing/2014/main" id="{8F0611C1-F069-CD41-B52E-696C73759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90" name="Rectangle 410">
                <a:extLst>
                  <a:ext uri="{FF2B5EF4-FFF2-40B4-BE49-F238E27FC236}">
                    <a16:creationId xmlns:a16="http://schemas.microsoft.com/office/drawing/2014/main" id="{07D63498-0C4B-BF40-86A8-DE2D331B4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91" name="Oval 411">
                <a:extLst>
                  <a:ext uri="{FF2B5EF4-FFF2-40B4-BE49-F238E27FC236}">
                    <a16:creationId xmlns:a16="http://schemas.microsoft.com/office/drawing/2014/main" id="{F944B563-E749-BA48-986B-95B8D2CA2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92" name="Group 1005">
                <a:extLst>
                  <a:ext uri="{FF2B5EF4-FFF2-40B4-BE49-F238E27FC236}">
                    <a16:creationId xmlns:a16="http://schemas.microsoft.com/office/drawing/2014/main" id="{B54FF1E3-7424-184A-B117-A9DA8AF208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1995" name="Freeform 1006">
                  <a:extLst>
                    <a:ext uri="{FF2B5EF4-FFF2-40B4-BE49-F238E27FC236}">
                      <a16:creationId xmlns:a16="http://schemas.microsoft.com/office/drawing/2014/main" id="{CA07BCD7-1F3C-634B-988C-4D25B256D0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6" name="Freeform 1007">
                  <a:extLst>
                    <a:ext uri="{FF2B5EF4-FFF2-40B4-BE49-F238E27FC236}">
                      <a16:creationId xmlns:a16="http://schemas.microsoft.com/office/drawing/2014/main" id="{7AA4C1EB-5D8C-274D-8923-CE3C090EFE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93" name="Line 1008">
                <a:extLst>
                  <a:ext uri="{FF2B5EF4-FFF2-40B4-BE49-F238E27FC236}">
                    <a16:creationId xmlns:a16="http://schemas.microsoft.com/office/drawing/2014/main" id="{095913C2-2B0C-864A-8697-DCBC0FBD6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4" name="Line 1009">
                <a:extLst>
                  <a:ext uri="{FF2B5EF4-FFF2-40B4-BE49-F238E27FC236}">
                    <a16:creationId xmlns:a16="http://schemas.microsoft.com/office/drawing/2014/main" id="{50A3179B-9178-0C4C-920D-A22F92AB93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6" name="Group 1010">
              <a:extLst>
                <a:ext uri="{FF2B5EF4-FFF2-40B4-BE49-F238E27FC236}">
                  <a16:creationId xmlns:a16="http://schemas.microsoft.com/office/drawing/2014/main" id="{CDEC8899-AAD2-CD46-BA67-468869605C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1980" name="Oval 407">
                <a:extLst>
                  <a:ext uri="{FF2B5EF4-FFF2-40B4-BE49-F238E27FC236}">
                    <a16:creationId xmlns:a16="http://schemas.microsoft.com/office/drawing/2014/main" id="{3C66BEBA-307B-954F-9EF2-9133F4866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1" name="Rectangle 410">
                <a:extLst>
                  <a:ext uri="{FF2B5EF4-FFF2-40B4-BE49-F238E27FC236}">
                    <a16:creationId xmlns:a16="http://schemas.microsoft.com/office/drawing/2014/main" id="{A2A5A9CC-18C0-B74B-8D96-CD3479296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82" name="Oval 411">
                <a:extLst>
                  <a:ext uri="{FF2B5EF4-FFF2-40B4-BE49-F238E27FC236}">
                    <a16:creationId xmlns:a16="http://schemas.microsoft.com/office/drawing/2014/main" id="{B45EA3EC-14B6-5043-8DFB-38D3455D6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83" name="Group 1014">
                <a:extLst>
                  <a:ext uri="{FF2B5EF4-FFF2-40B4-BE49-F238E27FC236}">
                    <a16:creationId xmlns:a16="http://schemas.microsoft.com/office/drawing/2014/main" id="{C47078DA-369B-B74C-BE09-5E42B711DF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86" name="Freeform 1015">
                  <a:extLst>
                    <a:ext uri="{FF2B5EF4-FFF2-40B4-BE49-F238E27FC236}">
                      <a16:creationId xmlns:a16="http://schemas.microsoft.com/office/drawing/2014/main" id="{51208E66-EABA-7E4D-9CAF-5A966C3BD1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7" name="Freeform 1016">
                  <a:extLst>
                    <a:ext uri="{FF2B5EF4-FFF2-40B4-BE49-F238E27FC236}">
                      <a16:creationId xmlns:a16="http://schemas.microsoft.com/office/drawing/2014/main" id="{C994897C-249C-E646-A5E3-4C73B7DDE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84" name="Line 1017">
                <a:extLst>
                  <a:ext uri="{FF2B5EF4-FFF2-40B4-BE49-F238E27FC236}">
                    <a16:creationId xmlns:a16="http://schemas.microsoft.com/office/drawing/2014/main" id="{25DACAFD-FD7F-0847-B5A4-4F8B29727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5" name="Line 1018">
                <a:extLst>
                  <a:ext uri="{FF2B5EF4-FFF2-40B4-BE49-F238E27FC236}">
                    <a16:creationId xmlns:a16="http://schemas.microsoft.com/office/drawing/2014/main" id="{86EC58C8-0992-C243-8744-3086E0C27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7" name="Group 1019">
              <a:extLst>
                <a:ext uri="{FF2B5EF4-FFF2-40B4-BE49-F238E27FC236}">
                  <a16:creationId xmlns:a16="http://schemas.microsoft.com/office/drawing/2014/main" id="{D61C83D3-D7F5-344B-808F-E0C45BC969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1972" name="Oval 407">
                <a:extLst>
                  <a:ext uri="{FF2B5EF4-FFF2-40B4-BE49-F238E27FC236}">
                    <a16:creationId xmlns:a16="http://schemas.microsoft.com/office/drawing/2014/main" id="{67C17067-2D7C-634B-882F-9760CEB9D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3" name="Rectangle 410">
                <a:extLst>
                  <a:ext uri="{FF2B5EF4-FFF2-40B4-BE49-F238E27FC236}">
                    <a16:creationId xmlns:a16="http://schemas.microsoft.com/office/drawing/2014/main" id="{1A5C80ED-8AD0-254B-8B13-E98B15063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74" name="Oval 411">
                <a:extLst>
                  <a:ext uri="{FF2B5EF4-FFF2-40B4-BE49-F238E27FC236}">
                    <a16:creationId xmlns:a16="http://schemas.microsoft.com/office/drawing/2014/main" id="{BAADF6C6-F37B-7647-8194-607387638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75" name="Group 1023">
                <a:extLst>
                  <a:ext uri="{FF2B5EF4-FFF2-40B4-BE49-F238E27FC236}">
                    <a16:creationId xmlns:a16="http://schemas.microsoft.com/office/drawing/2014/main" id="{9E0C969A-7AD7-9F4B-9A2A-CAFD08DA1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78" name="Freeform 1024">
                  <a:extLst>
                    <a:ext uri="{FF2B5EF4-FFF2-40B4-BE49-F238E27FC236}">
                      <a16:creationId xmlns:a16="http://schemas.microsoft.com/office/drawing/2014/main" id="{F7497020-A453-2F4E-BA3B-75B389E8B8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9" name="Freeform 1025">
                  <a:extLst>
                    <a:ext uri="{FF2B5EF4-FFF2-40B4-BE49-F238E27FC236}">
                      <a16:creationId xmlns:a16="http://schemas.microsoft.com/office/drawing/2014/main" id="{A356F701-5CD3-B54C-A2DB-C0712ABEE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76" name="Line 1026">
                <a:extLst>
                  <a:ext uri="{FF2B5EF4-FFF2-40B4-BE49-F238E27FC236}">
                    <a16:creationId xmlns:a16="http://schemas.microsoft.com/office/drawing/2014/main" id="{097DF562-99B3-D04F-B141-A70DEED74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7" name="Line 1027">
                <a:extLst>
                  <a:ext uri="{FF2B5EF4-FFF2-40B4-BE49-F238E27FC236}">
                    <a16:creationId xmlns:a16="http://schemas.microsoft.com/office/drawing/2014/main" id="{3136ABAF-407D-2C45-9DDA-45D689A11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8" name="Group 1028">
              <a:extLst>
                <a:ext uri="{FF2B5EF4-FFF2-40B4-BE49-F238E27FC236}">
                  <a16:creationId xmlns:a16="http://schemas.microsoft.com/office/drawing/2014/main" id="{4225EC8F-8B08-5D4B-8E92-5A76592CAE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1964" name="Oval 407">
                <a:extLst>
                  <a:ext uri="{FF2B5EF4-FFF2-40B4-BE49-F238E27FC236}">
                    <a16:creationId xmlns:a16="http://schemas.microsoft.com/office/drawing/2014/main" id="{F1D658F5-7218-3042-96F0-5B68DAC50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5" name="Rectangle 410">
                <a:extLst>
                  <a:ext uri="{FF2B5EF4-FFF2-40B4-BE49-F238E27FC236}">
                    <a16:creationId xmlns:a16="http://schemas.microsoft.com/office/drawing/2014/main" id="{2274CE3D-1D19-4642-9746-2B58D998F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66" name="Oval 411">
                <a:extLst>
                  <a:ext uri="{FF2B5EF4-FFF2-40B4-BE49-F238E27FC236}">
                    <a16:creationId xmlns:a16="http://schemas.microsoft.com/office/drawing/2014/main" id="{2230D7CD-1D56-4A4F-8ED5-543689D92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67" name="Group 1032">
                <a:extLst>
                  <a:ext uri="{FF2B5EF4-FFF2-40B4-BE49-F238E27FC236}">
                    <a16:creationId xmlns:a16="http://schemas.microsoft.com/office/drawing/2014/main" id="{CA9BF6FD-0FD9-C84D-B248-1D3C6ECA17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70" name="Freeform 1033">
                  <a:extLst>
                    <a:ext uri="{FF2B5EF4-FFF2-40B4-BE49-F238E27FC236}">
                      <a16:creationId xmlns:a16="http://schemas.microsoft.com/office/drawing/2014/main" id="{360B0811-E5F5-7142-B4C5-99168A382D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1" name="Freeform 1034">
                  <a:extLst>
                    <a:ext uri="{FF2B5EF4-FFF2-40B4-BE49-F238E27FC236}">
                      <a16:creationId xmlns:a16="http://schemas.microsoft.com/office/drawing/2014/main" id="{C12E4A4D-5337-D742-A0AC-68189B78F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68" name="Line 1035">
                <a:extLst>
                  <a:ext uri="{FF2B5EF4-FFF2-40B4-BE49-F238E27FC236}">
                    <a16:creationId xmlns:a16="http://schemas.microsoft.com/office/drawing/2014/main" id="{AC18DF29-4C08-A848-A70F-05EB0873E3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9" name="Line 1036">
                <a:extLst>
                  <a:ext uri="{FF2B5EF4-FFF2-40B4-BE49-F238E27FC236}">
                    <a16:creationId xmlns:a16="http://schemas.microsoft.com/office/drawing/2014/main" id="{2E8BC7A5-07EA-0C46-BA6D-7C0B2322E6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79" name="Group 1037">
              <a:extLst>
                <a:ext uri="{FF2B5EF4-FFF2-40B4-BE49-F238E27FC236}">
                  <a16:creationId xmlns:a16="http://schemas.microsoft.com/office/drawing/2014/main" id="{CEFA2635-755C-B04E-876E-A8C05E660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1956" name="Oval 407">
                <a:extLst>
                  <a:ext uri="{FF2B5EF4-FFF2-40B4-BE49-F238E27FC236}">
                    <a16:creationId xmlns:a16="http://schemas.microsoft.com/office/drawing/2014/main" id="{697D454D-EEB7-1143-80C6-47B8EFD7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7" name="Rectangle 410">
                <a:extLst>
                  <a:ext uri="{FF2B5EF4-FFF2-40B4-BE49-F238E27FC236}">
                    <a16:creationId xmlns:a16="http://schemas.microsoft.com/office/drawing/2014/main" id="{56B8E43A-A353-1B46-834D-BAD11A2CB1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8" name="Oval 411">
                <a:extLst>
                  <a:ext uri="{FF2B5EF4-FFF2-40B4-BE49-F238E27FC236}">
                    <a16:creationId xmlns:a16="http://schemas.microsoft.com/office/drawing/2014/main" id="{571E2485-1839-484E-9E9C-B7FE544204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59" name="Group 1041">
                <a:extLst>
                  <a:ext uri="{FF2B5EF4-FFF2-40B4-BE49-F238E27FC236}">
                    <a16:creationId xmlns:a16="http://schemas.microsoft.com/office/drawing/2014/main" id="{E4156AF0-C23D-1E44-B825-26D186A456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62" name="Freeform 1042">
                  <a:extLst>
                    <a:ext uri="{FF2B5EF4-FFF2-40B4-BE49-F238E27FC236}">
                      <a16:creationId xmlns:a16="http://schemas.microsoft.com/office/drawing/2014/main" id="{A1A1F0D1-A159-914E-8994-3A729EA0C1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3" name="Freeform 1043">
                  <a:extLst>
                    <a:ext uri="{FF2B5EF4-FFF2-40B4-BE49-F238E27FC236}">
                      <a16:creationId xmlns:a16="http://schemas.microsoft.com/office/drawing/2014/main" id="{3D3F6740-51EB-DD48-A74A-59D3CD0FF2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60" name="Line 1044">
                <a:extLst>
                  <a:ext uri="{FF2B5EF4-FFF2-40B4-BE49-F238E27FC236}">
                    <a16:creationId xmlns:a16="http://schemas.microsoft.com/office/drawing/2014/main" id="{09A2EAD7-D3F9-9441-B547-897AD7AA6C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1" name="Line 1045">
                <a:extLst>
                  <a:ext uri="{FF2B5EF4-FFF2-40B4-BE49-F238E27FC236}">
                    <a16:creationId xmlns:a16="http://schemas.microsoft.com/office/drawing/2014/main" id="{91B994F9-03F2-0449-9CC8-C5D4E8BB17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0" name="Group 1046">
              <a:extLst>
                <a:ext uri="{FF2B5EF4-FFF2-40B4-BE49-F238E27FC236}">
                  <a16:creationId xmlns:a16="http://schemas.microsoft.com/office/drawing/2014/main" id="{69A8CA7F-B895-4D42-B6AE-3A7FC5943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1948" name="Oval 407">
                <a:extLst>
                  <a:ext uri="{FF2B5EF4-FFF2-40B4-BE49-F238E27FC236}">
                    <a16:creationId xmlns:a16="http://schemas.microsoft.com/office/drawing/2014/main" id="{41F3F3F3-E1AD-4040-A143-07ED5C7E1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9" name="Rectangle 410">
                <a:extLst>
                  <a:ext uri="{FF2B5EF4-FFF2-40B4-BE49-F238E27FC236}">
                    <a16:creationId xmlns:a16="http://schemas.microsoft.com/office/drawing/2014/main" id="{2485C623-312B-B54A-94BE-444CC4CCA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50" name="Oval 411">
                <a:extLst>
                  <a:ext uri="{FF2B5EF4-FFF2-40B4-BE49-F238E27FC236}">
                    <a16:creationId xmlns:a16="http://schemas.microsoft.com/office/drawing/2014/main" id="{A49D6F93-D23F-B446-8FF7-138A9C853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51" name="Group 1050">
                <a:extLst>
                  <a:ext uri="{FF2B5EF4-FFF2-40B4-BE49-F238E27FC236}">
                    <a16:creationId xmlns:a16="http://schemas.microsoft.com/office/drawing/2014/main" id="{1C9880FF-2385-EA4C-932D-34B1C75B42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54" name="Freeform 1051">
                  <a:extLst>
                    <a:ext uri="{FF2B5EF4-FFF2-40B4-BE49-F238E27FC236}">
                      <a16:creationId xmlns:a16="http://schemas.microsoft.com/office/drawing/2014/main" id="{231BE10E-A147-354F-8381-A9827CF6B3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5" name="Freeform 1052">
                  <a:extLst>
                    <a:ext uri="{FF2B5EF4-FFF2-40B4-BE49-F238E27FC236}">
                      <a16:creationId xmlns:a16="http://schemas.microsoft.com/office/drawing/2014/main" id="{E6BC455A-785A-CE43-B4EE-DF3DACAC1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52" name="Line 1053">
                <a:extLst>
                  <a:ext uri="{FF2B5EF4-FFF2-40B4-BE49-F238E27FC236}">
                    <a16:creationId xmlns:a16="http://schemas.microsoft.com/office/drawing/2014/main" id="{DC0D1A67-46D3-7341-959C-27E3835C8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3" name="Line 1054">
                <a:extLst>
                  <a:ext uri="{FF2B5EF4-FFF2-40B4-BE49-F238E27FC236}">
                    <a16:creationId xmlns:a16="http://schemas.microsoft.com/office/drawing/2014/main" id="{7CBE58DC-1CD6-D148-B0CC-D8EBFA52A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81" name="Line 1055">
              <a:extLst>
                <a:ext uri="{FF2B5EF4-FFF2-40B4-BE49-F238E27FC236}">
                  <a16:creationId xmlns:a16="http://schemas.microsoft.com/office/drawing/2014/main" id="{3060B79E-7D85-5E41-873D-054A5F39D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682" name="Group 1056">
              <a:extLst>
                <a:ext uri="{FF2B5EF4-FFF2-40B4-BE49-F238E27FC236}">
                  <a16:creationId xmlns:a16="http://schemas.microsoft.com/office/drawing/2014/main" id="{9F33DF9A-6259-BC4F-82E8-DD7AC8D27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1940" name="Oval 407">
                <a:extLst>
                  <a:ext uri="{FF2B5EF4-FFF2-40B4-BE49-F238E27FC236}">
                    <a16:creationId xmlns:a16="http://schemas.microsoft.com/office/drawing/2014/main" id="{A2444193-67CC-7D4C-A7BB-1C324C15E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1" name="Rectangle 410">
                <a:extLst>
                  <a:ext uri="{FF2B5EF4-FFF2-40B4-BE49-F238E27FC236}">
                    <a16:creationId xmlns:a16="http://schemas.microsoft.com/office/drawing/2014/main" id="{3E790A8B-8F6D-704B-B798-FE5B89F82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42" name="Oval 411">
                <a:extLst>
                  <a:ext uri="{FF2B5EF4-FFF2-40B4-BE49-F238E27FC236}">
                    <a16:creationId xmlns:a16="http://schemas.microsoft.com/office/drawing/2014/main" id="{D4A14D21-E98C-D34A-9AB2-BFA41974B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43" name="Group 1060">
                <a:extLst>
                  <a:ext uri="{FF2B5EF4-FFF2-40B4-BE49-F238E27FC236}">
                    <a16:creationId xmlns:a16="http://schemas.microsoft.com/office/drawing/2014/main" id="{52610289-9CA4-9447-9BAD-CBE1E6DDEF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46" name="Freeform 1061">
                  <a:extLst>
                    <a:ext uri="{FF2B5EF4-FFF2-40B4-BE49-F238E27FC236}">
                      <a16:creationId xmlns:a16="http://schemas.microsoft.com/office/drawing/2014/main" id="{C274C1BF-77D3-BC40-9086-6B6433E35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7" name="Freeform 1062">
                  <a:extLst>
                    <a:ext uri="{FF2B5EF4-FFF2-40B4-BE49-F238E27FC236}">
                      <a16:creationId xmlns:a16="http://schemas.microsoft.com/office/drawing/2014/main" id="{9E63F1B6-C9D5-EF42-A702-376BEBC53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44" name="Line 1063">
                <a:extLst>
                  <a:ext uri="{FF2B5EF4-FFF2-40B4-BE49-F238E27FC236}">
                    <a16:creationId xmlns:a16="http://schemas.microsoft.com/office/drawing/2014/main" id="{F587C632-C2E6-264F-ADF6-3CF8AA5E5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5" name="Line 1064">
                <a:extLst>
                  <a:ext uri="{FF2B5EF4-FFF2-40B4-BE49-F238E27FC236}">
                    <a16:creationId xmlns:a16="http://schemas.microsoft.com/office/drawing/2014/main" id="{37BF6D77-CF30-B14C-B495-0EB5EB2A3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3" name="Group 1065">
              <a:extLst>
                <a:ext uri="{FF2B5EF4-FFF2-40B4-BE49-F238E27FC236}">
                  <a16:creationId xmlns:a16="http://schemas.microsoft.com/office/drawing/2014/main" id="{01E6C611-7133-1A44-9534-4B43DD649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1932" name="Oval 407">
                <a:extLst>
                  <a:ext uri="{FF2B5EF4-FFF2-40B4-BE49-F238E27FC236}">
                    <a16:creationId xmlns:a16="http://schemas.microsoft.com/office/drawing/2014/main" id="{81647FDC-8098-6C4A-AF6F-ECE6296C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33" name="Rectangle 410">
                <a:extLst>
                  <a:ext uri="{FF2B5EF4-FFF2-40B4-BE49-F238E27FC236}">
                    <a16:creationId xmlns:a16="http://schemas.microsoft.com/office/drawing/2014/main" id="{281661F2-8C21-4849-B6CE-87DCD0383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34" name="Oval 411">
                <a:extLst>
                  <a:ext uri="{FF2B5EF4-FFF2-40B4-BE49-F238E27FC236}">
                    <a16:creationId xmlns:a16="http://schemas.microsoft.com/office/drawing/2014/main" id="{15DBCE10-0989-8743-8BB3-E81073E2F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35" name="Group 1069">
                <a:extLst>
                  <a:ext uri="{FF2B5EF4-FFF2-40B4-BE49-F238E27FC236}">
                    <a16:creationId xmlns:a16="http://schemas.microsoft.com/office/drawing/2014/main" id="{49A08C33-3C7C-A049-9357-5CF011AB07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38" name="Freeform 1070">
                  <a:extLst>
                    <a:ext uri="{FF2B5EF4-FFF2-40B4-BE49-F238E27FC236}">
                      <a16:creationId xmlns:a16="http://schemas.microsoft.com/office/drawing/2014/main" id="{8E611FB1-73E7-A54B-B549-6D7A4B789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9" name="Freeform 1071">
                  <a:extLst>
                    <a:ext uri="{FF2B5EF4-FFF2-40B4-BE49-F238E27FC236}">
                      <a16:creationId xmlns:a16="http://schemas.microsoft.com/office/drawing/2014/main" id="{33CF3AEB-CE5F-D646-8096-32E0A2904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36" name="Line 1072">
                <a:extLst>
                  <a:ext uri="{FF2B5EF4-FFF2-40B4-BE49-F238E27FC236}">
                    <a16:creationId xmlns:a16="http://schemas.microsoft.com/office/drawing/2014/main" id="{B322A01A-1B76-C34B-A7C1-E4EA065728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7" name="Line 1073">
                <a:extLst>
                  <a:ext uri="{FF2B5EF4-FFF2-40B4-BE49-F238E27FC236}">
                    <a16:creationId xmlns:a16="http://schemas.microsoft.com/office/drawing/2014/main" id="{57BD4EFF-75FB-BA4B-85D3-88982EAA0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4" name="Group 1074">
              <a:extLst>
                <a:ext uri="{FF2B5EF4-FFF2-40B4-BE49-F238E27FC236}">
                  <a16:creationId xmlns:a16="http://schemas.microsoft.com/office/drawing/2014/main" id="{4A5781E0-CB79-844C-9EBB-2512B96E6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1924" name="Oval 407">
                <a:extLst>
                  <a:ext uri="{FF2B5EF4-FFF2-40B4-BE49-F238E27FC236}">
                    <a16:creationId xmlns:a16="http://schemas.microsoft.com/office/drawing/2014/main" id="{C7773CFA-246F-6B4A-97F9-A3D66BEA8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25" name="Rectangle 410">
                <a:extLst>
                  <a:ext uri="{FF2B5EF4-FFF2-40B4-BE49-F238E27FC236}">
                    <a16:creationId xmlns:a16="http://schemas.microsoft.com/office/drawing/2014/main" id="{DD4DB370-5832-A94D-8208-F475D197E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26" name="Oval 411">
                <a:extLst>
                  <a:ext uri="{FF2B5EF4-FFF2-40B4-BE49-F238E27FC236}">
                    <a16:creationId xmlns:a16="http://schemas.microsoft.com/office/drawing/2014/main" id="{C48741B5-6678-CB40-B444-9087D356E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27" name="Group 1078">
                <a:extLst>
                  <a:ext uri="{FF2B5EF4-FFF2-40B4-BE49-F238E27FC236}">
                    <a16:creationId xmlns:a16="http://schemas.microsoft.com/office/drawing/2014/main" id="{B8DF40F5-451B-1646-9D9C-AD3EF6F231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30" name="Freeform 1079">
                  <a:extLst>
                    <a:ext uri="{FF2B5EF4-FFF2-40B4-BE49-F238E27FC236}">
                      <a16:creationId xmlns:a16="http://schemas.microsoft.com/office/drawing/2014/main" id="{4BE053E7-8089-BD43-A0A9-CC2EC1D83B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1" name="Freeform 1080">
                  <a:extLst>
                    <a:ext uri="{FF2B5EF4-FFF2-40B4-BE49-F238E27FC236}">
                      <a16:creationId xmlns:a16="http://schemas.microsoft.com/office/drawing/2014/main" id="{34BF9326-EC80-114F-8ACC-4197E3860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28" name="Line 1081">
                <a:extLst>
                  <a:ext uri="{FF2B5EF4-FFF2-40B4-BE49-F238E27FC236}">
                    <a16:creationId xmlns:a16="http://schemas.microsoft.com/office/drawing/2014/main" id="{786AF3FA-9380-3840-8440-FA61D3A817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9" name="Line 1082">
                <a:extLst>
                  <a:ext uri="{FF2B5EF4-FFF2-40B4-BE49-F238E27FC236}">
                    <a16:creationId xmlns:a16="http://schemas.microsoft.com/office/drawing/2014/main" id="{9248BBC2-9CB5-6340-B9A4-40DF53785A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5" name="Group 1083">
              <a:extLst>
                <a:ext uri="{FF2B5EF4-FFF2-40B4-BE49-F238E27FC236}">
                  <a16:creationId xmlns:a16="http://schemas.microsoft.com/office/drawing/2014/main" id="{517177AD-CD82-0544-803F-4FE0D7DDC0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1916" name="Oval 407">
                <a:extLst>
                  <a:ext uri="{FF2B5EF4-FFF2-40B4-BE49-F238E27FC236}">
                    <a16:creationId xmlns:a16="http://schemas.microsoft.com/office/drawing/2014/main" id="{34AAF516-6DBA-4543-9E54-4A529CB734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7" name="Rectangle 410">
                <a:extLst>
                  <a:ext uri="{FF2B5EF4-FFF2-40B4-BE49-F238E27FC236}">
                    <a16:creationId xmlns:a16="http://schemas.microsoft.com/office/drawing/2014/main" id="{66AAA66B-641B-1345-A91F-ECEF13B78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8" name="Oval 411">
                <a:extLst>
                  <a:ext uri="{FF2B5EF4-FFF2-40B4-BE49-F238E27FC236}">
                    <a16:creationId xmlns:a16="http://schemas.microsoft.com/office/drawing/2014/main" id="{27C14182-E311-D547-87FE-F187FC763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19" name="Group 1087">
                <a:extLst>
                  <a:ext uri="{FF2B5EF4-FFF2-40B4-BE49-F238E27FC236}">
                    <a16:creationId xmlns:a16="http://schemas.microsoft.com/office/drawing/2014/main" id="{A085DD7C-E1A4-6544-B318-80E6FBB4BE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22" name="Freeform 1088">
                  <a:extLst>
                    <a:ext uri="{FF2B5EF4-FFF2-40B4-BE49-F238E27FC236}">
                      <a16:creationId xmlns:a16="http://schemas.microsoft.com/office/drawing/2014/main" id="{D62355B6-29E9-DA43-8893-56FEBE9C7D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3" name="Freeform 1089">
                  <a:extLst>
                    <a:ext uri="{FF2B5EF4-FFF2-40B4-BE49-F238E27FC236}">
                      <a16:creationId xmlns:a16="http://schemas.microsoft.com/office/drawing/2014/main" id="{43D850CE-4C96-A94B-A993-8BCCA7ECE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20" name="Line 1090">
                <a:extLst>
                  <a:ext uri="{FF2B5EF4-FFF2-40B4-BE49-F238E27FC236}">
                    <a16:creationId xmlns:a16="http://schemas.microsoft.com/office/drawing/2014/main" id="{C33E79BF-D6CA-1F46-A955-850B269AE5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1" name="Line 1091">
                <a:extLst>
                  <a:ext uri="{FF2B5EF4-FFF2-40B4-BE49-F238E27FC236}">
                    <a16:creationId xmlns:a16="http://schemas.microsoft.com/office/drawing/2014/main" id="{2806DDC7-E2EA-BD41-823B-47D460AE6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6" name="Group 1092">
              <a:extLst>
                <a:ext uri="{FF2B5EF4-FFF2-40B4-BE49-F238E27FC236}">
                  <a16:creationId xmlns:a16="http://schemas.microsoft.com/office/drawing/2014/main" id="{370BF8F1-A31E-554A-AAE5-69E577A5B5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1908" name="Oval 407">
                <a:extLst>
                  <a:ext uri="{FF2B5EF4-FFF2-40B4-BE49-F238E27FC236}">
                    <a16:creationId xmlns:a16="http://schemas.microsoft.com/office/drawing/2014/main" id="{F87E2C80-0686-084B-8E29-D12D94303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9" name="Rectangle 410">
                <a:extLst>
                  <a:ext uri="{FF2B5EF4-FFF2-40B4-BE49-F238E27FC236}">
                    <a16:creationId xmlns:a16="http://schemas.microsoft.com/office/drawing/2014/main" id="{0876E003-BBF7-8649-9485-1CA2A190E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10" name="Oval 411">
                <a:extLst>
                  <a:ext uri="{FF2B5EF4-FFF2-40B4-BE49-F238E27FC236}">
                    <a16:creationId xmlns:a16="http://schemas.microsoft.com/office/drawing/2014/main" id="{859993A7-8AB7-9247-AD78-40504B7356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11" name="Group 1096">
                <a:extLst>
                  <a:ext uri="{FF2B5EF4-FFF2-40B4-BE49-F238E27FC236}">
                    <a16:creationId xmlns:a16="http://schemas.microsoft.com/office/drawing/2014/main" id="{96391CAB-7AAD-4942-ABE1-22C45BB4D2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14" name="Freeform 1097">
                  <a:extLst>
                    <a:ext uri="{FF2B5EF4-FFF2-40B4-BE49-F238E27FC236}">
                      <a16:creationId xmlns:a16="http://schemas.microsoft.com/office/drawing/2014/main" id="{6C90A298-2FFE-F14C-8448-19F1D3A88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5" name="Freeform 1098">
                  <a:extLst>
                    <a:ext uri="{FF2B5EF4-FFF2-40B4-BE49-F238E27FC236}">
                      <a16:creationId xmlns:a16="http://schemas.microsoft.com/office/drawing/2014/main" id="{4977DC11-1DCF-A246-8BB9-8A25E4299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12" name="Line 1099">
                <a:extLst>
                  <a:ext uri="{FF2B5EF4-FFF2-40B4-BE49-F238E27FC236}">
                    <a16:creationId xmlns:a16="http://schemas.microsoft.com/office/drawing/2014/main" id="{884627A6-E1C7-954A-ADBA-15E6AA2FE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3" name="Line 1100">
                <a:extLst>
                  <a:ext uri="{FF2B5EF4-FFF2-40B4-BE49-F238E27FC236}">
                    <a16:creationId xmlns:a16="http://schemas.microsoft.com/office/drawing/2014/main" id="{F75E74C3-2A78-714D-8A99-B36704AD67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7" name="Group 1101">
              <a:extLst>
                <a:ext uri="{FF2B5EF4-FFF2-40B4-BE49-F238E27FC236}">
                  <a16:creationId xmlns:a16="http://schemas.microsoft.com/office/drawing/2014/main" id="{8700B670-7E20-544D-BC39-66C430CC1C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1900" name="Oval 407">
                <a:extLst>
                  <a:ext uri="{FF2B5EF4-FFF2-40B4-BE49-F238E27FC236}">
                    <a16:creationId xmlns:a16="http://schemas.microsoft.com/office/drawing/2014/main" id="{696D8E31-F548-BA4A-B153-C2959DFEA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1" name="Rectangle 410">
                <a:extLst>
                  <a:ext uri="{FF2B5EF4-FFF2-40B4-BE49-F238E27FC236}">
                    <a16:creationId xmlns:a16="http://schemas.microsoft.com/office/drawing/2014/main" id="{615777A7-E2E2-9A4B-87F0-158D6D729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02" name="Oval 411">
                <a:extLst>
                  <a:ext uri="{FF2B5EF4-FFF2-40B4-BE49-F238E27FC236}">
                    <a16:creationId xmlns:a16="http://schemas.microsoft.com/office/drawing/2014/main" id="{A4019FB4-B3CA-D347-9B15-662D3F81A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903" name="Group 1105">
                <a:extLst>
                  <a:ext uri="{FF2B5EF4-FFF2-40B4-BE49-F238E27FC236}">
                    <a16:creationId xmlns:a16="http://schemas.microsoft.com/office/drawing/2014/main" id="{54609C27-5EDB-1244-AC21-109A25C710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906" name="Freeform 1106">
                  <a:extLst>
                    <a:ext uri="{FF2B5EF4-FFF2-40B4-BE49-F238E27FC236}">
                      <a16:creationId xmlns:a16="http://schemas.microsoft.com/office/drawing/2014/main" id="{0D1639A6-39E9-5541-ABF9-A11D0C312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7" name="Freeform 1107">
                  <a:extLst>
                    <a:ext uri="{FF2B5EF4-FFF2-40B4-BE49-F238E27FC236}">
                      <a16:creationId xmlns:a16="http://schemas.microsoft.com/office/drawing/2014/main" id="{97061405-2ED1-9240-8BF5-67B84A41D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904" name="Line 1108">
                <a:extLst>
                  <a:ext uri="{FF2B5EF4-FFF2-40B4-BE49-F238E27FC236}">
                    <a16:creationId xmlns:a16="http://schemas.microsoft.com/office/drawing/2014/main" id="{33477F5E-7441-EC4A-A54F-0F58A2CC61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5" name="Line 1109">
                <a:extLst>
                  <a:ext uri="{FF2B5EF4-FFF2-40B4-BE49-F238E27FC236}">
                    <a16:creationId xmlns:a16="http://schemas.microsoft.com/office/drawing/2014/main" id="{A8F945B9-1479-5148-B589-731A8CBC8E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88" name="Group 1110">
              <a:extLst>
                <a:ext uri="{FF2B5EF4-FFF2-40B4-BE49-F238E27FC236}">
                  <a16:creationId xmlns:a16="http://schemas.microsoft.com/office/drawing/2014/main" id="{90BE2B1C-CB7D-6A49-A658-C7927AD152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1886" name="Group 1111">
                <a:extLst>
                  <a:ext uri="{FF2B5EF4-FFF2-40B4-BE49-F238E27FC236}">
                    <a16:creationId xmlns:a16="http://schemas.microsoft.com/office/drawing/2014/main" id="{0F0E1F7B-71AA-F049-A53E-C28168BC14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888" name="Freeform 1112">
                  <a:extLst>
                    <a:ext uri="{FF2B5EF4-FFF2-40B4-BE49-F238E27FC236}">
                      <a16:creationId xmlns:a16="http://schemas.microsoft.com/office/drawing/2014/main" id="{09F55F7B-F96D-EA41-9B73-E285ADD5E4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9" name="Freeform 1113">
                  <a:extLst>
                    <a:ext uri="{FF2B5EF4-FFF2-40B4-BE49-F238E27FC236}">
                      <a16:creationId xmlns:a16="http://schemas.microsoft.com/office/drawing/2014/main" id="{408E829B-2588-354A-B142-16BBF4E9F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0" name="Freeform 1114">
                  <a:extLst>
                    <a:ext uri="{FF2B5EF4-FFF2-40B4-BE49-F238E27FC236}">
                      <a16:creationId xmlns:a16="http://schemas.microsoft.com/office/drawing/2014/main" id="{92252776-658B-1140-ACC5-9645FA6B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1" name="Freeform 1115">
                  <a:extLst>
                    <a:ext uri="{FF2B5EF4-FFF2-40B4-BE49-F238E27FC236}">
                      <a16:creationId xmlns:a16="http://schemas.microsoft.com/office/drawing/2014/main" id="{4FACBF4F-36AD-B945-B8C7-D75308A466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2" name="Freeform 1116">
                  <a:extLst>
                    <a:ext uri="{FF2B5EF4-FFF2-40B4-BE49-F238E27FC236}">
                      <a16:creationId xmlns:a16="http://schemas.microsoft.com/office/drawing/2014/main" id="{ED1C38B4-55BE-5B40-A098-B3B98DA49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3" name="Freeform 1117">
                  <a:extLst>
                    <a:ext uri="{FF2B5EF4-FFF2-40B4-BE49-F238E27FC236}">
                      <a16:creationId xmlns:a16="http://schemas.microsoft.com/office/drawing/2014/main" id="{5880A7BB-21F9-1040-8A9A-21CB3A01C8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4" name="Freeform 1118">
                  <a:extLst>
                    <a:ext uri="{FF2B5EF4-FFF2-40B4-BE49-F238E27FC236}">
                      <a16:creationId xmlns:a16="http://schemas.microsoft.com/office/drawing/2014/main" id="{CF12B27F-4CE2-9145-B7BB-8C3CA060CC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5" name="Freeform 1119">
                  <a:extLst>
                    <a:ext uri="{FF2B5EF4-FFF2-40B4-BE49-F238E27FC236}">
                      <a16:creationId xmlns:a16="http://schemas.microsoft.com/office/drawing/2014/main" id="{A171ED9E-2A55-904A-B0DC-B500177522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6" name="Freeform 1120">
                  <a:extLst>
                    <a:ext uri="{FF2B5EF4-FFF2-40B4-BE49-F238E27FC236}">
                      <a16:creationId xmlns:a16="http://schemas.microsoft.com/office/drawing/2014/main" id="{95B6C6E5-C415-6A46-A8E8-B799FAA66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7" name="Freeform 1121">
                  <a:extLst>
                    <a:ext uri="{FF2B5EF4-FFF2-40B4-BE49-F238E27FC236}">
                      <a16:creationId xmlns:a16="http://schemas.microsoft.com/office/drawing/2014/main" id="{10893ADD-837D-384F-B1BB-275B55E5E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8" name="Freeform 1122">
                  <a:extLst>
                    <a:ext uri="{FF2B5EF4-FFF2-40B4-BE49-F238E27FC236}">
                      <a16:creationId xmlns:a16="http://schemas.microsoft.com/office/drawing/2014/main" id="{5FE75C6D-1D5C-FF42-AB52-36B51B4183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99" name="Freeform 1123">
                  <a:extLst>
                    <a:ext uri="{FF2B5EF4-FFF2-40B4-BE49-F238E27FC236}">
                      <a16:creationId xmlns:a16="http://schemas.microsoft.com/office/drawing/2014/main" id="{B5C51F58-BD18-C344-881E-DF2EB3F31A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1887" name="Picture 1124" descr="access_point_stylized_gray_small">
                <a:extLst>
                  <a:ext uri="{FF2B5EF4-FFF2-40B4-BE49-F238E27FC236}">
                    <a16:creationId xmlns:a16="http://schemas.microsoft.com/office/drawing/2014/main" id="{F570D247-5FFC-2F48-B387-3449DE43C6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89" name="Group 1125">
              <a:extLst>
                <a:ext uri="{FF2B5EF4-FFF2-40B4-BE49-F238E27FC236}">
                  <a16:creationId xmlns:a16="http://schemas.microsoft.com/office/drawing/2014/main" id="{E7CD62BF-C619-1548-85D6-60CC10A8C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1872" name="Group 1126">
                <a:extLst>
                  <a:ext uri="{FF2B5EF4-FFF2-40B4-BE49-F238E27FC236}">
                    <a16:creationId xmlns:a16="http://schemas.microsoft.com/office/drawing/2014/main" id="{E73A8A7A-FBBE-E347-8581-8710CC9DD5E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874" name="Freeform 1127">
                  <a:extLst>
                    <a:ext uri="{FF2B5EF4-FFF2-40B4-BE49-F238E27FC236}">
                      <a16:creationId xmlns:a16="http://schemas.microsoft.com/office/drawing/2014/main" id="{27162E94-A23D-3E4C-A921-E0B52ADF2A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5" name="Freeform 1128">
                  <a:extLst>
                    <a:ext uri="{FF2B5EF4-FFF2-40B4-BE49-F238E27FC236}">
                      <a16:creationId xmlns:a16="http://schemas.microsoft.com/office/drawing/2014/main" id="{41ABBAFF-B35E-6C4F-9626-8DCD01BE46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6" name="Freeform 1129">
                  <a:extLst>
                    <a:ext uri="{FF2B5EF4-FFF2-40B4-BE49-F238E27FC236}">
                      <a16:creationId xmlns:a16="http://schemas.microsoft.com/office/drawing/2014/main" id="{029AB0DB-0AC9-0041-85C0-67DEB1C93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7" name="Freeform 1130">
                  <a:extLst>
                    <a:ext uri="{FF2B5EF4-FFF2-40B4-BE49-F238E27FC236}">
                      <a16:creationId xmlns:a16="http://schemas.microsoft.com/office/drawing/2014/main" id="{03CC28EC-E882-3D4E-A997-8F267C2B4D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8" name="Freeform 1131">
                  <a:extLst>
                    <a:ext uri="{FF2B5EF4-FFF2-40B4-BE49-F238E27FC236}">
                      <a16:creationId xmlns:a16="http://schemas.microsoft.com/office/drawing/2014/main" id="{1AC13762-9A68-C246-8E15-9D961B107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79" name="Freeform 1132">
                  <a:extLst>
                    <a:ext uri="{FF2B5EF4-FFF2-40B4-BE49-F238E27FC236}">
                      <a16:creationId xmlns:a16="http://schemas.microsoft.com/office/drawing/2014/main" id="{E45468DC-D9C1-BC40-90CE-CA65E0049A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0" name="Freeform 1133">
                  <a:extLst>
                    <a:ext uri="{FF2B5EF4-FFF2-40B4-BE49-F238E27FC236}">
                      <a16:creationId xmlns:a16="http://schemas.microsoft.com/office/drawing/2014/main" id="{6C81EE9C-15F4-EC4D-9294-C988D75A31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1" name="Freeform 1134">
                  <a:extLst>
                    <a:ext uri="{FF2B5EF4-FFF2-40B4-BE49-F238E27FC236}">
                      <a16:creationId xmlns:a16="http://schemas.microsoft.com/office/drawing/2014/main" id="{0DF42643-A1A4-F943-B5A1-4695ED0438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2" name="Freeform 1135">
                  <a:extLst>
                    <a:ext uri="{FF2B5EF4-FFF2-40B4-BE49-F238E27FC236}">
                      <a16:creationId xmlns:a16="http://schemas.microsoft.com/office/drawing/2014/main" id="{BBE69073-36C2-194C-BDA3-59308C361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3" name="Freeform 1136">
                  <a:extLst>
                    <a:ext uri="{FF2B5EF4-FFF2-40B4-BE49-F238E27FC236}">
                      <a16:creationId xmlns:a16="http://schemas.microsoft.com/office/drawing/2014/main" id="{53932313-AD65-0142-A1E6-989D9DCBA6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4" name="Freeform 1137">
                  <a:extLst>
                    <a:ext uri="{FF2B5EF4-FFF2-40B4-BE49-F238E27FC236}">
                      <a16:creationId xmlns:a16="http://schemas.microsoft.com/office/drawing/2014/main" id="{4AD538EB-9A00-BE49-90C1-9C1CBEC9B1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85" name="Freeform 1138">
                  <a:extLst>
                    <a:ext uri="{FF2B5EF4-FFF2-40B4-BE49-F238E27FC236}">
                      <a16:creationId xmlns:a16="http://schemas.microsoft.com/office/drawing/2014/main" id="{E4650E3B-FE0C-5F4C-8002-2B7F99ED7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1873" name="Picture 1139" descr="access_point_stylized_gray_small">
                <a:extLst>
                  <a:ext uri="{FF2B5EF4-FFF2-40B4-BE49-F238E27FC236}">
                    <a16:creationId xmlns:a16="http://schemas.microsoft.com/office/drawing/2014/main" id="{D77E1575-DD79-C64C-A344-DE58B91EBC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90" name="Line 1140">
              <a:extLst>
                <a:ext uri="{FF2B5EF4-FFF2-40B4-BE49-F238E27FC236}">
                  <a16:creationId xmlns:a16="http://schemas.microsoft.com/office/drawing/2014/main" id="{4EAC683A-4903-7042-9AC2-B85D2A4ED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91" name="Group 1141">
              <a:extLst>
                <a:ext uri="{FF2B5EF4-FFF2-40B4-BE49-F238E27FC236}">
                  <a16:creationId xmlns:a16="http://schemas.microsoft.com/office/drawing/2014/main" id="{AD6E39DB-D2D1-8C4C-878D-FC95BF976D8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1870" name="Picture 1142" descr="desktop_computer_stylized_medium">
                <a:extLst>
                  <a:ext uri="{FF2B5EF4-FFF2-40B4-BE49-F238E27FC236}">
                    <a16:creationId xmlns:a16="http://schemas.microsoft.com/office/drawing/2014/main" id="{0038FA70-C167-B347-B0A2-1A84CE4A13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71" name="Freeform 1143">
                <a:extLst>
                  <a:ext uri="{FF2B5EF4-FFF2-40B4-BE49-F238E27FC236}">
                    <a16:creationId xmlns:a16="http://schemas.microsoft.com/office/drawing/2014/main" id="{5FD0E0D8-2949-EC45-BB9D-F21EB64CC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92" name="Group 1144">
              <a:extLst>
                <a:ext uri="{FF2B5EF4-FFF2-40B4-BE49-F238E27FC236}">
                  <a16:creationId xmlns:a16="http://schemas.microsoft.com/office/drawing/2014/main" id="{8EF0BAA1-C15E-1641-889A-B980FB8B8EF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1868" name="Picture 1145" descr="desktop_computer_stylized_medium">
                <a:extLst>
                  <a:ext uri="{FF2B5EF4-FFF2-40B4-BE49-F238E27FC236}">
                    <a16:creationId xmlns:a16="http://schemas.microsoft.com/office/drawing/2014/main" id="{9A8D76D5-2E37-154A-AAE1-20306230A8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69" name="Freeform 1146">
                <a:extLst>
                  <a:ext uri="{FF2B5EF4-FFF2-40B4-BE49-F238E27FC236}">
                    <a16:creationId xmlns:a16="http://schemas.microsoft.com/office/drawing/2014/main" id="{6A54F634-DBFE-2046-85F5-D5A3377CB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93" name="Group 1147">
              <a:extLst>
                <a:ext uri="{FF2B5EF4-FFF2-40B4-BE49-F238E27FC236}">
                  <a16:creationId xmlns:a16="http://schemas.microsoft.com/office/drawing/2014/main" id="{FA237B06-1089-5E40-9A75-581FE2E80D0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1866" name="Picture 1148" descr="desktop_computer_stylized_medium">
                <a:extLst>
                  <a:ext uri="{FF2B5EF4-FFF2-40B4-BE49-F238E27FC236}">
                    <a16:creationId xmlns:a16="http://schemas.microsoft.com/office/drawing/2014/main" id="{3D01AD7A-1D55-D041-BAF5-0C40FBB70C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67" name="Freeform 1149">
                <a:extLst>
                  <a:ext uri="{FF2B5EF4-FFF2-40B4-BE49-F238E27FC236}">
                    <a16:creationId xmlns:a16="http://schemas.microsoft.com/office/drawing/2014/main" id="{7533B953-51F1-F941-AB89-75CF8ED9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694" name="Group 1150">
              <a:extLst>
                <a:ext uri="{FF2B5EF4-FFF2-40B4-BE49-F238E27FC236}">
                  <a16:creationId xmlns:a16="http://schemas.microsoft.com/office/drawing/2014/main" id="{0BE1CDC2-0640-DF43-AAA4-140A64368D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1864" name="Picture 1151" descr="desktop_computer_stylized_medium">
                <a:extLst>
                  <a:ext uri="{FF2B5EF4-FFF2-40B4-BE49-F238E27FC236}">
                    <a16:creationId xmlns:a16="http://schemas.microsoft.com/office/drawing/2014/main" id="{66ED5EF7-B87A-0F44-86E2-A97F0EFB2E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865" name="Freeform 1152">
                <a:extLst>
                  <a:ext uri="{FF2B5EF4-FFF2-40B4-BE49-F238E27FC236}">
                    <a16:creationId xmlns:a16="http://schemas.microsoft.com/office/drawing/2014/main" id="{56FB1740-CF85-7244-98AA-812C1E565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1695" name="Picture 1153" descr="car_icon_small">
              <a:extLst>
                <a:ext uri="{FF2B5EF4-FFF2-40B4-BE49-F238E27FC236}">
                  <a16:creationId xmlns:a16="http://schemas.microsoft.com/office/drawing/2014/main" id="{783E9BDD-E412-DD4A-81F0-22FC3D04BF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96" name="Group 1154">
              <a:extLst>
                <a:ext uri="{FF2B5EF4-FFF2-40B4-BE49-F238E27FC236}">
                  <a16:creationId xmlns:a16="http://schemas.microsoft.com/office/drawing/2014/main" id="{782E37B1-CEFA-484A-AFB7-01CB4D59C1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1862" name="Picture 1155" descr="iphone_stylized_small">
                <a:extLst>
                  <a:ext uri="{FF2B5EF4-FFF2-40B4-BE49-F238E27FC236}">
                    <a16:creationId xmlns:a16="http://schemas.microsoft.com/office/drawing/2014/main" id="{B69390B5-8AC7-0B48-959D-FFF7EC1AD2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63" name="Picture 1156" descr="antenna_radiation_stylized">
                <a:extLst>
                  <a:ext uri="{FF2B5EF4-FFF2-40B4-BE49-F238E27FC236}">
                    <a16:creationId xmlns:a16="http://schemas.microsoft.com/office/drawing/2014/main" id="{1E852A16-4B37-0841-8DDF-9B297CD09D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97" name="Group 1157">
              <a:extLst>
                <a:ext uri="{FF2B5EF4-FFF2-40B4-BE49-F238E27FC236}">
                  <a16:creationId xmlns:a16="http://schemas.microsoft.com/office/drawing/2014/main" id="{C21570D1-D55C-DF47-AA0C-BFEF9B095D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1830" name="Freeform 1158">
                <a:extLst>
                  <a:ext uri="{FF2B5EF4-FFF2-40B4-BE49-F238E27FC236}">
                    <a16:creationId xmlns:a16="http://schemas.microsoft.com/office/drawing/2014/main" id="{7ED953D9-8A69-0847-9B66-761AA49E1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1" name="Rectangle 1159">
                <a:extLst>
                  <a:ext uri="{FF2B5EF4-FFF2-40B4-BE49-F238E27FC236}">
                    <a16:creationId xmlns:a16="http://schemas.microsoft.com/office/drawing/2014/main" id="{6210D7CF-AC65-1441-B738-D6AE9EF2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32" name="Freeform 1160">
                <a:extLst>
                  <a:ext uri="{FF2B5EF4-FFF2-40B4-BE49-F238E27FC236}">
                    <a16:creationId xmlns:a16="http://schemas.microsoft.com/office/drawing/2014/main" id="{3F58F21D-9629-1F4B-8166-30180E0C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3" name="Freeform 1161">
                <a:extLst>
                  <a:ext uri="{FF2B5EF4-FFF2-40B4-BE49-F238E27FC236}">
                    <a16:creationId xmlns:a16="http://schemas.microsoft.com/office/drawing/2014/main" id="{4923AA89-A827-0344-AC28-102449B69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4" name="Rectangle 1162">
                <a:extLst>
                  <a:ext uri="{FF2B5EF4-FFF2-40B4-BE49-F238E27FC236}">
                    <a16:creationId xmlns:a16="http://schemas.microsoft.com/office/drawing/2014/main" id="{8082A126-3B14-214D-BBD1-03D9491BE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35" name="Group 1163">
                <a:extLst>
                  <a:ext uri="{FF2B5EF4-FFF2-40B4-BE49-F238E27FC236}">
                    <a16:creationId xmlns:a16="http://schemas.microsoft.com/office/drawing/2014/main" id="{BFB37AAD-5410-E643-A5CA-C041B37311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860" name="AutoShape 1164">
                  <a:extLst>
                    <a:ext uri="{FF2B5EF4-FFF2-40B4-BE49-F238E27FC236}">
                      <a16:creationId xmlns:a16="http://schemas.microsoft.com/office/drawing/2014/main" id="{23D043E1-1042-A34E-A07E-1DB11CBE9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61" name="AutoShape 1165">
                  <a:extLst>
                    <a:ext uri="{FF2B5EF4-FFF2-40B4-BE49-F238E27FC236}">
                      <a16:creationId xmlns:a16="http://schemas.microsoft.com/office/drawing/2014/main" id="{3EFF22E7-8ECA-0F45-9397-D2F20361E4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36" name="Rectangle 1166">
                <a:extLst>
                  <a:ext uri="{FF2B5EF4-FFF2-40B4-BE49-F238E27FC236}">
                    <a16:creationId xmlns:a16="http://schemas.microsoft.com/office/drawing/2014/main" id="{D0111F3B-4AAA-DC44-89EF-E8DA99681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37" name="Group 1167">
                <a:extLst>
                  <a:ext uri="{FF2B5EF4-FFF2-40B4-BE49-F238E27FC236}">
                    <a16:creationId xmlns:a16="http://schemas.microsoft.com/office/drawing/2014/main" id="{C5B4A360-A53D-E34E-A6B1-3869CFB37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858" name="AutoShape 1168">
                  <a:extLst>
                    <a:ext uri="{FF2B5EF4-FFF2-40B4-BE49-F238E27FC236}">
                      <a16:creationId xmlns:a16="http://schemas.microsoft.com/office/drawing/2014/main" id="{E8EFE648-4E92-7F4B-B1C8-89183BABB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59" name="AutoShape 1169">
                  <a:extLst>
                    <a:ext uri="{FF2B5EF4-FFF2-40B4-BE49-F238E27FC236}">
                      <a16:creationId xmlns:a16="http://schemas.microsoft.com/office/drawing/2014/main" id="{EC68F49C-CC18-E540-A03A-AFA29488F0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38" name="Rectangle 1170">
                <a:extLst>
                  <a:ext uri="{FF2B5EF4-FFF2-40B4-BE49-F238E27FC236}">
                    <a16:creationId xmlns:a16="http://schemas.microsoft.com/office/drawing/2014/main" id="{76306F61-A3F3-764A-AF82-B39D52CF1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39" name="Rectangle 1171">
                <a:extLst>
                  <a:ext uri="{FF2B5EF4-FFF2-40B4-BE49-F238E27FC236}">
                    <a16:creationId xmlns:a16="http://schemas.microsoft.com/office/drawing/2014/main" id="{A815F2CF-A34F-9A42-B88B-78579BB541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40" name="Group 1172">
                <a:extLst>
                  <a:ext uri="{FF2B5EF4-FFF2-40B4-BE49-F238E27FC236}">
                    <a16:creationId xmlns:a16="http://schemas.microsoft.com/office/drawing/2014/main" id="{18B995DC-E8BD-0A49-8BE6-6C2A89F544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856" name="AutoShape 1173">
                  <a:extLst>
                    <a:ext uri="{FF2B5EF4-FFF2-40B4-BE49-F238E27FC236}">
                      <a16:creationId xmlns:a16="http://schemas.microsoft.com/office/drawing/2014/main" id="{1B96047D-F487-4440-AE8A-7E7A5ECBD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57" name="AutoShape 1174">
                  <a:extLst>
                    <a:ext uri="{FF2B5EF4-FFF2-40B4-BE49-F238E27FC236}">
                      <a16:creationId xmlns:a16="http://schemas.microsoft.com/office/drawing/2014/main" id="{3105458F-F32B-EB43-8035-ED04E43379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41" name="Freeform 1175">
                <a:extLst>
                  <a:ext uri="{FF2B5EF4-FFF2-40B4-BE49-F238E27FC236}">
                    <a16:creationId xmlns:a16="http://schemas.microsoft.com/office/drawing/2014/main" id="{7F9793D0-0C51-C343-988E-95773E1A4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42" name="Group 1176">
                <a:extLst>
                  <a:ext uri="{FF2B5EF4-FFF2-40B4-BE49-F238E27FC236}">
                    <a16:creationId xmlns:a16="http://schemas.microsoft.com/office/drawing/2014/main" id="{2CE53E10-4E36-934E-99DD-682D99953E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854" name="AutoShape 1177">
                  <a:extLst>
                    <a:ext uri="{FF2B5EF4-FFF2-40B4-BE49-F238E27FC236}">
                      <a16:creationId xmlns:a16="http://schemas.microsoft.com/office/drawing/2014/main" id="{7D6EA21E-52CA-C349-8F3F-EF1E845BD0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55" name="AutoShape 1178">
                  <a:extLst>
                    <a:ext uri="{FF2B5EF4-FFF2-40B4-BE49-F238E27FC236}">
                      <a16:creationId xmlns:a16="http://schemas.microsoft.com/office/drawing/2014/main" id="{3C7C0F01-9E2D-C549-A068-D0DF803D34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43" name="Rectangle 1179">
                <a:extLst>
                  <a:ext uri="{FF2B5EF4-FFF2-40B4-BE49-F238E27FC236}">
                    <a16:creationId xmlns:a16="http://schemas.microsoft.com/office/drawing/2014/main" id="{787CC2DE-C6CE-584F-A24F-1422727AC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44" name="Freeform 1180">
                <a:extLst>
                  <a:ext uri="{FF2B5EF4-FFF2-40B4-BE49-F238E27FC236}">
                    <a16:creationId xmlns:a16="http://schemas.microsoft.com/office/drawing/2014/main" id="{2880EA4F-5DCA-F642-9C6B-86FB22B8AE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5" name="Freeform 1181">
                <a:extLst>
                  <a:ext uri="{FF2B5EF4-FFF2-40B4-BE49-F238E27FC236}">
                    <a16:creationId xmlns:a16="http://schemas.microsoft.com/office/drawing/2014/main" id="{F6D52365-23C0-4F41-84CE-3F8043243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6" name="Oval 1182">
                <a:extLst>
                  <a:ext uri="{FF2B5EF4-FFF2-40B4-BE49-F238E27FC236}">
                    <a16:creationId xmlns:a16="http://schemas.microsoft.com/office/drawing/2014/main" id="{C9A6A3B7-8F52-4644-8FDB-FFEE985D0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47" name="Freeform 1183">
                <a:extLst>
                  <a:ext uri="{FF2B5EF4-FFF2-40B4-BE49-F238E27FC236}">
                    <a16:creationId xmlns:a16="http://schemas.microsoft.com/office/drawing/2014/main" id="{CEBB1677-48B9-324D-934C-E88068B8F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8" name="AutoShape 1184">
                <a:extLst>
                  <a:ext uri="{FF2B5EF4-FFF2-40B4-BE49-F238E27FC236}">
                    <a16:creationId xmlns:a16="http://schemas.microsoft.com/office/drawing/2014/main" id="{C28FAFE2-09D9-B647-945D-7D52BD02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49" name="AutoShape 1185">
                <a:extLst>
                  <a:ext uri="{FF2B5EF4-FFF2-40B4-BE49-F238E27FC236}">
                    <a16:creationId xmlns:a16="http://schemas.microsoft.com/office/drawing/2014/main" id="{1D1C7353-4088-274B-B056-022376917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50" name="Oval 1186">
                <a:extLst>
                  <a:ext uri="{FF2B5EF4-FFF2-40B4-BE49-F238E27FC236}">
                    <a16:creationId xmlns:a16="http://schemas.microsoft.com/office/drawing/2014/main" id="{02F83CD7-D289-0244-8434-B2A88C22D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51" name="Oval 1187">
                <a:extLst>
                  <a:ext uri="{FF2B5EF4-FFF2-40B4-BE49-F238E27FC236}">
                    <a16:creationId xmlns:a16="http://schemas.microsoft.com/office/drawing/2014/main" id="{A02E260B-2699-A54C-9EB3-3A5829F7B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52" name="Oval 1188">
                <a:extLst>
                  <a:ext uri="{FF2B5EF4-FFF2-40B4-BE49-F238E27FC236}">
                    <a16:creationId xmlns:a16="http://schemas.microsoft.com/office/drawing/2014/main" id="{E233CB36-8903-3B41-8071-446B80D7D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53" name="Rectangle 1189">
                <a:extLst>
                  <a:ext uri="{FF2B5EF4-FFF2-40B4-BE49-F238E27FC236}">
                    <a16:creationId xmlns:a16="http://schemas.microsoft.com/office/drawing/2014/main" id="{6F75249F-F463-C046-AB23-46209337D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1698" name="Group 1190">
              <a:extLst>
                <a:ext uri="{FF2B5EF4-FFF2-40B4-BE49-F238E27FC236}">
                  <a16:creationId xmlns:a16="http://schemas.microsoft.com/office/drawing/2014/main" id="{D2265235-C143-B34A-A57B-8A580CB10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1798" name="Freeform 1191">
                <a:extLst>
                  <a:ext uri="{FF2B5EF4-FFF2-40B4-BE49-F238E27FC236}">
                    <a16:creationId xmlns:a16="http://schemas.microsoft.com/office/drawing/2014/main" id="{CE9FF3E8-BC9B-1D4F-9833-B01B5CCFE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9" name="Rectangle 1192">
                <a:extLst>
                  <a:ext uri="{FF2B5EF4-FFF2-40B4-BE49-F238E27FC236}">
                    <a16:creationId xmlns:a16="http://schemas.microsoft.com/office/drawing/2014/main" id="{50DA6521-A487-CE43-886E-34FC56518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00" name="Freeform 1193">
                <a:extLst>
                  <a:ext uri="{FF2B5EF4-FFF2-40B4-BE49-F238E27FC236}">
                    <a16:creationId xmlns:a16="http://schemas.microsoft.com/office/drawing/2014/main" id="{43C82120-E34C-E34D-8510-485BEBC98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1" name="Freeform 1194">
                <a:extLst>
                  <a:ext uri="{FF2B5EF4-FFF2-40B4-BE49-F238E27FC236}">
                    <a16:creationId xmlns:a16="http://schemas.microsoft.com/office/drawing/2014/main" id="{F47FB3B6-3586-7342-A025-437C94F5B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2" name="Rectangle 1195">
                <a:extLst>
                  <a:ext uri="{FF2B5EF4-FFF2-40B4-BE49-F238E27FC236}">
                    <a16:creationId xmlns:a16="http://schemas.microsoft.com/office/drawing/2014/main" id="{D0CD8964-B166-834D-BAF6-97735C6C6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03" name="Group 1196">
                <a:extLst>
                  <a:ext uri="{FF2B5EF4-FFF2-40B4-BE49-F238E27FC236}">
                    <a16:creationId xmlns:a16="http://schemas.microsoft.com/office/drawing/2014/main" id="{8F80C179-0F5D-6D4B-AA8E-A0702218D5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828" name="AutoShape 1197">
                  <a:extLst>
                    <a:ext uri="{FF2B5EF4-FFF2-40B4-BE49-F238E27FC236}">
                      <a16:creationId xmlns:a16="http://schemas.microsoft.com/office/drawing/2014/main" id="{40EAC583-98CF-BC4D-ADBD-4DA58E0BDF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29" name="AutoShape 1198">
                  <a:extLst>
                    <a:ext uri="{FF2B5EF4-FFF2-40B4-BE49-F238E27FC236}">
                      <a16:creationId xmlns:a16="http://schemas.microsoft.com/office/drawing/2014/main" id="{10462721-5622-D04F-9934-1089BBA43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04" name="Rectangle 1199">
                <a:extLst>
                  <a:ext uri="{FF2B5EF4-FFF2-40B4-BE49-F238E27FC236}">
                    <a16:creationId xmlns:a16="http://schemas.microsoft.com/office/drawing/2014/main" id="{B6CF75D3-10AB-1C4D-B94E-A28CD4F6E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05" name="Group 1200">
                <a:extLst>
                  <a:ext uri="{FF2B5EF4-FFF2-40B4-BE49-F238E27FC236}">
                    <a16:creationId xmlns:a16="http://schemas.microsoft.com/office/drawing/2014/main" id="{B0863F9A-A238-E343-B438-7E2C51A534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826" name="AutoShape 1201">
                  <a:extLst>
                    <a:ext uri="{FF2B5EF4-FFF2-40B4-BE49-F238E27FC236}">
                      <a16:creationId xmlns:a16="http://schemas.microsoft.com/office/drawing/2014/main" id="{9478EF0B-54B9-DB40-9903-20D6B8B4C2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27" name="AutoShape 1202">
                  <a:extLst>
                    <a:ext uri="{FF2B5EF4-FFF2-40B4-BE49-F238E27FC236}">
                      <a16:creationId xmlns:a16="http://schemas.microsoft.com/office/drawing/2014/main" id="{06FED21B-DA2D-9242-B10F-EF237F50D8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06" name="Rectangle 1203">
                <a:extLst>
                  <a:ext uri="{FF2B5EF4-FFF2-40B4-BE49-F238E27FC236}">
                    <a16:creationId xmlns:a16="http://schemas.microsoft.com/office/drawing/2014/main" id="{CC9C8699-2FE2-0C48-BEDB-B9B31658A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07" name="Rectangle 1204">
                <a:extLst>
                  <a:ext uri="{FF2B5EF4-FFF2-40B4-BE49-F238E27FC236}">
                    <a16:creationId xmlns:a16="http://schemas.microsoft.com/office/drawing/2014/main" id="{14D4F359-B8BC-9248-9DAB-74C772BB4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21808" name="Group 1205">
                <a:extLst>
                  <a:ext uri="{FF2B5EF4-FFF2-40B4-BE49-F238E27FC236}">
                    <a16:creationId xmlns:a16="http://schemas.microsoft.com/office/drawing/2014/main" id="{D31AE7DF-F156-0747-9B20-799388EFFA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824" name="AutoShape 1206">
                  <a:extLst>
                    <a:ext uri="{FF2B5EF4-FFF2-40B4-BE49-F238E27FC236}">
                      <a16:creationId xmlns:a16="http://schemas.microsoft.com/office/drawing/2014/main" id="{35060557-CCE7-1548-A271-C2D53167A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25" name="AutoShape 1207">
                  <a:extLst>
                    <a:ext uri="{FF2B5EF4-FFF2-40B4-BE49-F238E27FC236}">
                      <a16:creationId xmlns:a16="http://schemas.microsoft.com/office/drawing/2014/main" id="{4CF29282-E65A-D740-BEBD-7CC48FA93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09" name="Freeform 1208">
                <a:extLst>
                  <a:ext uri="{FF2B5EF4-FFF2-40B4-BE49-F238E27FC236}">
                    <a16:creationId xmlns:a16="http://schemas.microsoft.com/office/drawing/2014/main" id="{63BD6CA5-7CF9-A74A-8C3A-6E1AF48FA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810" name="Group 1209">
                <a:extLst>
                  <a:ext uri="{FF2B5EF4-FFF2-40B4-BE49-F238E27FC236}">
                    <a16:creationId xmlns:a16="http://schemas.microsoft.com/office/drawing/2014/main" id="{45D4CD1A-DA61-3D42-86DB-E39A7D52D9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822" name="AutoShape 1210">
                  <a:extLst>
                    <a:ext uri="{FF2B5EF4-FFF2-40B4-BE49-F238E27FC236}">
                      <a16:creationId xmlns:a16="http://schemas.microsoft.com/office/drawing/2014/main" id="{5552B16B-4E14-A04F-85C7-89F85725BE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823" name="AutoShape 1211">
                  <a:extLst>
                    <a:ext uri="{FF2B5EF4-FFF2-40B4-BE49-F238E27FC236}">
                      <a16:creationId xmlns:a16="http://schemas.microsoft.com/office/drawing/2014/main" id="{C4D7C26F-BACF-3041-A0E7-2DD084ED5B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21811" name="Rectangle 1212">
                <a:extLst>
                  <a:ext uri="{FF2B5EF4-FFF2-40B4-BE49-F238E27FC236}">
                    <a16:creationId xmlns:a16="http://schemas.microsoft.com/office/drawing/2014/main" id="{9B670F26-1BB1-7D42-B575-D1C07B41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12" name="Freeform 1213">
                <a:extLst>
                  <a:ext uri="{FF2B5EF4-FFF2-40B4-BE49-F238E27FC236}">
                    <a16:creationId xmlns:a16="http://schemas.microsoft.com/office/drawing/2014/main" id="{F3E006D6-207C-BE49-8FA3-D4F88CBE5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3" name="Freeform 1214">
                <a:extLst>
                  <a:ext uri="{FF2B5EF4-FFF2-40B4-BE49-F238E27FC236}">
                    <a16:creationId xmlns:a16="http://schemas.microsoft.com/office/drawing/2014/main" id="{7CA54BC3-C9B4-2742-BC7F-9B634C481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4" name="Oval 1215">
                <a:extLst>
                  <a:ext uri="{FF2B5EF4-FFF2-40B4-BE49-F238E27FC236}">
                    <a16:creationId xmlns:a16="http://schemas.microsoft.com/office/drawing/2014/main" id="{C33D448E-C091-274B-A350-BAB95B1E02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15" name="Freeform 1216">
                <a:extLst>
                  <a:ext uri="{FF2B5EF4-FFF2-40B4-BE49-F238E27FC236}">
                    <a16:creationId xmlns:a16="http://schemas.microsoft.com/office/drawing/2014/main" id="{388494EE-02F0-C04F-AC73-52D8ECF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6" name="AutoShape 1217">
                <a:extLst>
                  <a:ext uri="{FF2B5EF4-FFF2-40B4-BE49-F238E27FC236}">
                    <a16:creationId xmlns:a16="http://schemas.microsoft.com/office/drawing/2014/main" id="{55FA9263-6C4F-3F45-9129-BF753656A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17" name="AutoShape 1218">
                <a:extLst>
                  <a:ext uri="{FF2B5EF4-FFF2-40B4-BE49-F238E27FC236}">
                    <a16:creationId xmlns:a16="http://schemas.microsoft.com/office/drawing/2014/main" id="{45A9F963-AF2E-8B42-9772-8916F5703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18" name="Oval 1219">
                <a:extLst>
                  <a:ext uri="{FF2B5EF4-FFF2-40B4-BE49-F238E27FC236}">
                    <a16:creationId xmlns:a16="http://schemas.microsoft.com/office/drawing/2014/main" id="{E1F0ECC4-950A-F24C-8CE5-70164C746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19" name="Oval 1220">
                <a:extLst>
                  <a:ext uri="{FF2B5EF4-FFF2-40B4-BE49-F238E27FC236}">
                    <a16:creationId xmlns:a16="http://schemas.microsoft.com/office/drawing/2014/main" id="{C1365E92-321B-964F-97F0-35F25DE07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20" name="Oval 1221">
                <a:extLst>
                  <a:ext uri="{FF2B5EF4-FFF2-40B4-BE49-F238E27FC236}">
                    <a16:creationId xmlns:a16="http://schemas.microsoft.com/office/drawing/2014/main" id="{8CE7BC15-C961-344E-9AA5-E50B082F76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821" name="Rectangle 1222">
                <a:extLst>
                  <a:ext uri="{FF2B5EF4-FFF2-40B4-BE49-F238E27FC236}">
                    <a16:creationId xmlns:a16="http://schemas.microsoft.com/office/drawing/2014/main" id="{5AC67B04-4959-0E4D-BDAD-F832CF850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grpSp>
          <p:nvGrpSpPr>
            <p:cNvPr id="21699" name="Group 1223">
              <a:extLst>
                <a:ext uri="{FF2B5EF4-FFF2-40B4-BE49-F238E27FC236}">
                  <a16:creationId xmlns:a16="http://schemas.microsoft.com/office/drawing/2014/main" id="{F9CD2D3E-32AC-CA42-9644-D44C40A03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1775" name="Picture 1224" descr="antenna_stylized">
                <a:extLst>
                  <a:ext uri="{FF2B5EF4-FFF2-40B4-BE49-F238E27FC236}">
                    <a16:creationId xmlns:a16="http://schemas.microsoft.com/office/drawing/2014/main" id="{E69346BC-F2EF-B342-A905-6E000272FC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76" name="Picture 1225" descr="laptop_keyboard">
                <a:extLst>
                  <a:ext uri="{FF2B5EF4-FFF2-40B4-BE49-F238E27FC236}">
                    <a16:creationId xmlns:a16="http://schemas.microsoft.com/office/drawing/2014/main" id="{0B486693-2283-3847-8646-B25388334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77" name="Freeform 1226">
                <a:extLst>
                  <a:ext uri="{FF2B5EF4-FFF2-40B4-BE49-F238E27FC236}">
                    <a16:creationId xmlns:a16="http://schemas.microsoft.com/office/drawing/2014/main" id="{CA9963E7-43F9-5145-8775-A1FEDF0BC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778" name="Picture 1227" descr="screen">
                <a:extLst>
                  <a:ext uri="{FF2B5EF4-FFF2-40B4-BE49-F238E27FC236}">
                    <a16:creationId xmlns:a16="http://schemas.microsoft.com/office/drawing/2014/main" id="{AF01FFD9-5F6A-0242-8A9F-BC4ABB11B7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79" name="Freeform 1228">
                <a:extLst>
                  <a:ext uri="{FF2B5EF4-FFF2-40B4-BE49-F238E27FC236}">
                    <a16:creationId xmlns:a16="http://schemas.microsoft.com/office/drawing/2014/main" id="{1475A2F6-6BD8-B740-A7A1-F031580EC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0" name="Freeform 1229">
                <a:extLst>
                  <a:ext uri="{FF2B5EF4-FFF2-40B4-BE49-F238E27FC236}">
                    <a16:creationId xmlns:a16="http://schemas.microsoft.com/office/drawing/2014/main" id="{FAC5A4EC-4C61-3640-8ABF-8374B4D388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1" name="Freeform 1230">
                <a:extLst>
                  <a:ext uri="{FF2B5EF4-FFF2-40B4-BE49-F238E27FC236}">
                    <a16:creationId xmlns:a16="http://schemas.microsoft.com/office/drawing/2014/main" id="{09F9F00B-9959-BB4D-8284-452C5B9C1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2" name="Freeform 1231">
                <a:extLst>
                  <a:ext uri="{FF2B5EF4-FFF2-40B4-BE49-F238E27FC236}">
                    <a16:creationId xmlns:a16="http://schemas.microsoft.com/office/drawing/2014/main" id="{2BA5A8BF-17AF-734C-B6EC-4F7F057F4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3" name="Freeform 1232">
                <a:extLst>
                  <a:ext uri="{FF2B5EF4-FFF2-40B4-BE49-F238E27FC236}">
                    <a16:creationId xmlns:a16="http://schemas.microsoft.com/office/drawing/2014/main" id="{3E348EEB-CFA1-9341-B8DC-D0BE7F789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4" name="Freeform 1233">
                <a:extLst>
                  <a:ext uri="{FF2B5EF4-FFF2-40B4-BE49-F238E27FC236}">
                    <a16:creationId xmlns:a16="http://schemas.microsoft.com/office/drawing/2014/main" id="{28506F75-6293-6242-850E-FF9744B13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85" name="Group 1234">
                <a:extLst>
                  <a:ext uri="{FF2B5EF4-FFF2-40B4-BE49-F238E27FC236}">
                    <a16:creationId xmlns:a16="http://schemas.microsoft.com/office/drawing/2014/main" id="{41BAE18C-6670-0744-A65E-3E647573EF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792" name="Freeform 1235">
                  <a:extLst>
                    <a:ext uri="{FF2B5EF4-FFF2-40B4-BE49-F238E27FC236}">
                      <a16:creationId xmlns:a16="http://schemas.microsoft.com/office/drawing/2014/main" id="{F7B5AF55-D35F-1749-818B-9602E9287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3" name="Freeform 1236">
                  <a:extLst>
                    <a:ext uri="{FF2B5EF4-FFF2-40B4-BE49-F238E27FC236}">
                      <a16:creationId xmlns:a16="http://schemas.microsoft.com/office/drawing/2014/main" id="{A9EBBB1C-F2DA-B342-A4EB-803C721746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4" name="Freeform 1237">
                  <a:extLst>
                    <a:ext uri="{FF2B5EF4-FFF2-40B4-BE49-F238E27FC236}">
                      <a16:creationId xmlns:a16="http://schemas.microsoft.com/office/drawing/2014/main" id="{3E701540-3ACF-1C47-93F1-1B1BDBB214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5" name="Freeform 1238">
                  <a:extLst>
                    <a:ext uri="{FF2B5EF4-FFF2-40B4-BE49-F238E27FC236}">
                      <a16:creationId xmlns:a16="http://schemas.microsoft.com/office/drawing/2014/main" id="{4D3B9545-58C3-A74B-A001-7B19BDB56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6" name="Freeform 1239">
                  <a:extLst>
                    <a:ext uri="{FF2B5EF4-FFF2-40B4-BE49-F238E27FC236}">
                      <a16:creationId xmlns:a16="http://schemas.microsoft.com/office/drawing/2014/main" id="{D0B0ABEF-AD51-2A4A-82A8-4A5893F171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97" name="Freeform 1240">
                  <a:extLst>
                    <a:ext uri="{FF2B5EF4-FFF2-40B4-BE49-F238E27FC236}">
                      <a16:creationId xmlns:a16="http://schemas.microsoft.com/office/drawing/2014/main" id="{62D7D6CA-FE56-5C4E-A474-258A1369E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86" name="Freeform 1241">
                <a:extLst>
                  <a:ext uri="{FF2B5EF4-FFF2-40B4-BE49-F238E27FC236}">
                    <a16:creationId xmlns:a16="http://schemas.microsoft.com/office/drawing/2014/main" id="{37FE641A-FA11-B243-AB9A-86D939AE9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7" name="Freeform 1242">
                <a:extLst>
                  <a:ext uri="{FF2B5EF4-FFF2-40B4-BE49-F238E27FC236}">
                    <a16:creationId xmlns:a16="http://schemas.microsoft.com/office/drawing/2014/main" id="{71F94232-04F0-E246-B468-FE11F963C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8" name="Freeform 1243">
                <a:extLst>
                  <a:ext uri="{FF2B5EF4-FFF2-40B4-BE49-F238E27FC236}">
                    <a16:creationId xmlns:a16="http://schemas.microsoft.com/office/drawing/2014/main" id="{D363E757-ECA0-BC4F-92D8-CD39BEE32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9" name="Freeform 1244">
                <a:extLst>
                  <a:ext uri="{FF2B5EF4-FFF2-40B4-BE49-F238E27FC236}">
                    <a16:creationId xmlns:a16="http://schemas.microsoft.com/office/drawing/2014/main" id="{FD97DD72-8BDF-F54D-8B6B-AD55AFE71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0" name="Freeform 1245">
                <a:extLst>
                  <a:ext uri="{FF2B5EF4-FFF2-40B4-BE49-F238E27FC236}">
                    <a16:creationId xmlns:a16="http://schemas.microsoft.com/office/drawing/2014/main" id="{47585A00-BF58-874D-BA93-3B8FD1A7C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1" name="Freeform 1246">
                <a:extLst>
                  <a:ext uri="{FF2B5EF4-FFF2-40B4-BE49-F238E27FC236}">
                    <a16:creationId xmlns:a16="http://schemas.microsoft.com/office/drawing/2014/main" id="{08D00C33-2B44-0446-8BBE-A5F5132F4C1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0" name="Group 1247">
              <a:extLst>
                <a:ext uri="{FF2B5EF4-FFF2-40B4-BE49-F238E27FC236}">
                  <a16:creationId xmlns:a16="http://schemas.microsoft.com/office/drawing/2014/main" id="{C01583F3-EA2C-9045-A6A2-6EFA6C5C76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1752" name="Picture 1248" descr="antenna_stylized">
                <a:extLst>
                  <a:ext uri="{FF2B5EF4-FFF2-40B4-BE49-F238E27FC236}">
                    <a16:creationId xmlns:a16="http://schemas.microsoft.com/office/drawing/2014/main" id="{A5B5895F-B253-244F-969D-AF9B2BB854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53" name="Picture 1249" descr="laptop_keyboard">
                <a:extLst>
                  <a:ext uri="{FF2B5EF4-FFF2-40B4-BE49-F238E27FC236}">
                    <a16:creationId xmlns:a16="http://schemas.microsoft.com/office/drawing/2014/main" id="{4E8AA6C1-BF7B-4943-8CC1-24C0B2199D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54" name="Freeform 1250">
                <a:extLst>
                  <a:ext uri="{FF2B5EF4-FFF2-40B4-BE49-F238E27FC236}">
                    <a16:creationId xmlns:a16="http://schemas.microsoft.com/office/drawing/2014/main" id="{6AB8C913-A550-4A40-B9CC-47C435E6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755" name="Picture 1251" descr="screen">
                <a:extLst>
                  <a:ext uri="{FF2B5EF4-FFF2-40B4-BE49-F238E27FC236}">
                    <a16:creationId xmlns:a16="http://schemas.microsoft.com/office/drawing/2014/main" id="{75E77AE9-CE5D-6E48-8FB1-FD8E549DB8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56" name="Freeform 1252">
                <a:extLst>
                  <a:ext uri="{FF2B5EF4-FFF2-40B4-BE49-F238E27FC236}">
                    <a16:creationId xmlns:a16="http://schemas.microsoft.com/office/drawing/2014/main" id="{67E878AD-8FEB-7D4F-8526-37975E491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7" name="Freeform 1253">
                <a:extLst>
                  <a:ext uri="{FF2B5EF4-FFF2-40B4-BE49-F238E27FC236}">
                    <a16:creationId xmlns:a16="http://schemas.microsoft.com/office/drawing/2014/main" id="{8FD3740A-F789-264E-88FC-136307C2A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8" name="Freeform 1254">
                <a:extLst>
                  <a:ext uri="{FF2B5EF4-FFF2-40B4-BE49-F238E27FC236}">
                    <a16:creationId xmlns:a16="http://schemas.microsoft.com/office/drawing/2014/main" id="{4F534C9D-5248-0741-B76B-AEAC9DD5F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9" name="Freeform 1255">
                <a:extLst>
                  <a:ext uri="{FF2B5EF4-FFF2-40B4-BE49-F238E27FC236}">
                    <a16:creationId xmlns:a16="http://schemas.microsoft.com/office/drawing/2014/main" id="{1279250E-1D14-B242-BB2F-E68C17CF6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0" name="Freeform 1256">
                <a:extLst>
                  <a:ext uri="{FF2B5EF4-FFF2-40B4-BE49-F238E27FC236}">
                    <a16:creationId xmlns:a16="http://schemas.microsoft.com/office/drawing/2014/main" id="{C6EA23F7-9602-C448-80E1-3902059BA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1" name="Freeform 1257">
                <a:extLst>
                  <a:ext uri="{FF2B5EF4-FFF2-40B4-BE49-F238E27FC236}">
                    <a16:creationId xmlns:a16="http://schemas.microsoft.com/office/drawing/2014/main" id="{0A69D031-6977-0C43-91B2-2A829DF93C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62" name="Group 1258">
                <a:extLst>
                  <a:ext uri="{FF2B5EF4-FFF2-40B4-BE49-F238E27FC236}">
                    <a16:creationId xmlns:a16="http://schemas.microsoft.com/office/drawing/2014/main" id="{366AB48C-D031-DD4D-9B71-31900D94B4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769" name="Freeform 1259">
                  <a:extLst>
                    <a:ext uri="{FF2B5EF4-FFF2-40B4-BE49-F238E27FC236}">
                      <a16:creationId xmlns:a16="http://schemas.microsoft.com/office/drawing/2014/main" id="{BE0F96FC-128C-7947-AEDC-5CCB0BF0C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0" name="Freeform 1260">
                  <a:extLst>
                    <a:ext uri="{FF2B5EF4-FFF2-40B4-BE49-F238E27FC236}">
                      <a16:creationId xmlns:a16="http://schemas.microsoft.com/office/drawing/2014/main" id="{0AF2FE23-4BD1-C942-92C3-D4D6EAFDA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1" name="Freeform 1261">
                  <a:extLst>
                    <a:ext uri="{FF2B5EF4-FFF2-40B4-BE49-F238E27FC236}">
                      <a16:creationId xmlns:a16="http://schemas.microsoft.com/office/drawing/2014/main" id="{4784B9D9-9F41-604A-8A19-BAC12F95E2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2" name="Freeform 1262">
                  <a:extLst>
                    <a:ext uri="{FF2B5EF4-FFF2-40B4-BE49-F238E27FC236}">
                      <a16:creationId xmlns:a16="http://schemas.microsoft.com/office/drawing/2014/main" id="{348C0EE5-0C20-5E49-8571-EFB4DB5007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3" name="Freeform 1263">
                  <a:extLst>
                    <a:ext uri="{FF2B5EF4-FFF2-40B4-BE49-F238E27FC236}">
                      <a16:creationId xmlns:a16="http://schemas.microsoft.com/office/drawing/2014/main" id="{6FEDD899-B3D1-1F4B-9318-0FDDB6F28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74" name="Freeform 1264">
                  <a:extLst>
                    <a:ext uri="{FF2B5EF4-FFF2-40B4-BE49-F238E27FC236}">
                      <a16:creationId xmlns:a16="http://schemas.microsoft.com/office/drawing/2014/main" id="{201997E0-FE6D-294E-97BD-4F7FBE8D90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63" name="Freeform 1265">
                <a:extLst>
                  <a:ext uri="{FF2B5EF4-FFF2-40B4-BE49-F238E27FC236}">
                    <a16:creationId xmlns:a16="http://schemas.microsoft.com/office/drawing/2014/main" id="{BC783D8E-3139-C94B-9210-FADBF3385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4" name="Freeform 1266">
                <a:extLst>
                  <a:ext uri="{FF2B5EF4-FFF2-40B4-BE49-F238E27FC236}">
                    <a16:creationId xmlns:a16="http://schemas.microsoft.com/office/drawing/2014/main" id="{8D1CED50-4CC9-FA45-BC22-1C392F608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5" name="Freeform 1267">
                <a:extLst>
                  <a:ext uri="{FF2B5EF4-FFF2-40B4-BE49-F238E27FC236}">
                    <a16:creationId xmlns:a16="http://schemas.microsoft.com/office/drawing/2014/main" id="{37DAB576-EF7E-624C-9FB5-66A2816F0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6" name="Freeform 1268">
                <a:extLst>
                  <a:ext uri="{FF2B5EF4-FFF2-40B4-BE49-F238E27FC236}">
                    <a16:creationId xmlns:a16="http://schemas.microsoft.com/office/drawing/2014/main" id="{2D04447B-EACD-8D4A-B5A6-50C54F1DD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7" name="Freeform 1269">
                <a:extLst>
                  <a:ext uri="{FF2B5EF4-FFF2-40B4-BE49-F238E27FC236}">
                    <a16:creationId xmlns:a16="http://schemas.microsoft.com/office/drawing/2014/main" id="{33114B3B-62FC-3647-91F2-8E5C7945D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8" name="Freeform 1270">
                <a:extLst>
                  <a:ext uri="{FF2B5EF4-FFF2-40B4-BE49-F238E27FC236}">
                    <a16:creationId xmlns:a16="http://schemas.microsoft.com/office/drawing/2014/main" id="{6A9D3E89-5B77-5E4F-A0F8-5D07A60E0C8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1" name="Group 1271">
              <a:extLst>
                <a:ext uri="{FF2B5EF4-FFF2-40B4-BE49-F238E27FC236}">
                  <a16:creationId xmlns:a16="http://schemas.microsoft.com/office/drawing/2014/main" id="{836FB8C7-445C-2C47-8E4A-777F8850D1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1729" name="Picture 1272" descr="antenna_stylized">
                <a:extLst>
                  <a:ext uri="{FF2B5EF4-FFF2-40B4-BE49-F238E27FC236}">
                    <a16:creationId xmlns:a16="http://schemas.microsoft.com/office/drawing/2014/main" id="{964DF934-8F14-6942-AEBC-7CC63AA5CD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30" name="Picture 1273" descr="laptop_keyboard">
                <a:extLst>
                  <a:ext uri="{FF2B5EF4-FFF2-40B4-BE49-F238E27FC236}">
                    <a16:creationId xmlns:a16="http://schemas.microsoft.com/office/drawing/2014/main" id="{0D9A20CE-7F68-DF4C-9F6F-C1CB88E1C8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31" name="Freeform 1274">
                <a:extLst>
                  <a:ext uri="{FF2B5EF4-FFF2-40B4-BE49-F238E27FC236}">
                    <a16:creationId xmlns:a16="http://schemas.microsoft.com/office/drawing/2014/main" id="{EF96B594-DF20-1942-9446-7AFA08CB0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732" name="Picture 1275" descr="screen">
                <a:extLst>
                  <a:ext uri="{FF2B5EF4-FFF2-40B4-BE49-F238E27FC236}">
                    <a16:creationId xmlns:a16="http://schemas.microsoft.com/office/drawing/2014/main" id="{4B4D4F67-4685-F948-A307-27CF6984C4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33" name="Freeform 1276">
                <a:extLst>
                  <a:ext uri="{FF2B5EF4-FFF2-40B4-BE49-F238E27FC236}">
                    <a16:creationId xmlns:a16="http://schemas.microsoft.com/office/drawing/2014/main" id="{4C415861-8817-7C40-9135-F5AE63AE7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4" name="Freeform 1277">
                <a:extLst>
                  <a:ext uri="{FF2B5EF4-FFF2-40B4-BE49-F238E27FC236}">
                    <a16:creationId xmlns:a16="http://schemas.microsoft.com/office/drawing/2014/main" id="{C3051F71-E1A2-B940-92E0-95E15DFF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5" name="Freeform 1278">
                <a:extLst>
                  <a:ext uri="{FF2B5EF4-FFF2-40B4-BE49-F238E27FC236}">
                    <a16:creationId xmlns:a16="http://schemas.microsoft.com/office/drawing/2014/main" id="{3586DA1F-C428-9846-8BE3-2E4E4D44B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6" name="Freeform 1279">
                <a:extLst>
                  <a:ext uri="{FF2B5EF4-FFF2-40B4-BE49-F238E27FC236}">
                    <a16:creationId xmlns:a16="http://schemas.microsoft.com/office/drawing/2014/main" id="{53EF247E-BE8D-E949-A191-CB7F170DD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7" name="Freeform 1280">
                <a:extLst>
                  <a:ext uri="{FF2B5EF4-FFF2-40B4-BE49-F238E27FC236}">
                    <a16:creationId xmlns:a16="http://schemas.microsoft.com/office/drawing/2014/main" id="{BAA81D13-ABFD-E740-9B7B-55256A715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8" name="Freeform 1281">
                <a:extLst>
                  <a:ext uri="{FF2B5EF4-FFF2-40B4-BE49-F238E27FC236}">
                    <a16:creationId xmlns:a16="http://schemas.microsoft.com/office/drawing/2014/main" id="{32888C45-1570-554D-A2AB-BE20CA02D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39" name="Group 1282">
                <a:extLst>
                  <a:ext uri="{FF2B5EF4-FFF2-40B4-BE49-F238E27FC236}">
                    <a16:creationId xmlns:a16="http://schemas.microsoft.com/office/drawing/2014/main" id="{5D6C38F0-0B97-4E4B-A8FF-2C8471D2E6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746" name="Freeform 1283">
                  <a:extLst>
                    <a:ext uri="{FF2B5EF4-FFF2-40B4-BE49-F238E27FC236}">
                      <a16:creationId xmlns:a16="http://schemas.microsoft.com/office/drawing/2014/main" id="{011D150F-9192-3542-B884-79A4E676E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7" name="Freeform 1284">
                  <a:extLst>
                    <a:ext uri="{FF2B5EF4-FFF2-40B4-BE49-F238E27FC236}">
                      <a16:creationId xmlns:a16="http://schemas.microsoft.com/office/drawing/2014/main" id="{B8218615-F657-ED4B-9F3F-C759EF9B4A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8" name="Freeform 1285">
                  <a:extLst>
                    <a:ext uri="{FF2B5EF4-FFF2-40B4-BE49-F238E27FC236}">
                      <a16:creationId xmlns:a16="http://schemas.microsoft.com/office/drawing/2014/main" id="{FFA18A8D-C838-BC45-AC4A-4690EB7BC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49" name="Freeform 1286">
                  <a:extLst>
                    <a:ext uri="{FF2B5EF4-FFF2-40B4-BE49-F238E27FC236}">
                      <a16:creationId xmlns:a16="http://schemas.microsoft.com/office/drawing/2014/main" id="{2FF238A1-A9AF-DE49-9053-4080B982B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0" name="Freeform 1287">
                  <a:extLst>
                    <a:ext uri="{FF2B5EF4-FFF2-40B4-BE49-F238E27FC236}">
                      <a16:creationId xmlns:a16="http://schemas.microsoft.com/office/drawing/2014/main" id="{D7E007A0-B588-3A49-88DB-268E21402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51" name="Freeform 1288">
                  <a:extLst>
                    <a:ext uri="{FF2B5EF4-FFF2-40B4-BE49-F238E27FC236}">
                      <a16:creationId xmlns:a16="http://schemas.microsoft.com/office/drawing/2014/main" id="{A326A33D-C2D9-EF4A-B728-79B22F025C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40" name="Freeform 1289">
                <a:extLst>
                  <a:ext uri="{FF2B5EF4-FFF2-40B4-BE49-F238E27FC236}">
                    <a16:creationId xmlns:a16="http://schemas.microsoft.com/office/drawing/2014/main" id="{01B56978-0E25-8D47-88C1-540971AB4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1" name="Freeform 1290">
                <a:extLst>
                  <a:ext uri="{FF2B5EF4-FFF2-40B4-BE49-F238E27FC236}">
                    <a16:creationId xmlns:a16="http://schemas.microsoft.com/office/drawing/2014/main" id="{33280C0D-406F-D148-AD83-55598DF8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2" name="Freeform 1291">
                <a:extLst>
                  <a:ext uri="{FF2B5EF4-FFF2-40B4-BE49-F238E27FC236}">
                    <a16:creationId xmlns:a16="http://schemas.microsoft.com/office/drawing/2014/main" id="{CD658D0F-3243-0D4A-8418-E4155549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3" name="Freeform 1292">
                <a:extLst>
                  <a:ext uri="{FF2B5EF4-FFF2-40B4-BE49-F238E27FC236}">
                    <a16:creationId xmlns:a16="http://schemas.microsoft.com/office/drawing/2014/main" id="{F94421BC-0424-E74F-8BC4-9426F3D0D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4" name="Freeform 1293">
                <a:extLst>
                  <a:ext uri="{FF2B5EF4-FFF2-40B4-BE49-F238E27FC236}">
                    <a16:creationId xmlns:a16="http://schemas.microsoft.com/office/drawing/2014/main" id="{47DA8D4F-240C-9349-B700-51A343F2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5" name="Freeform 1294">
                <a:extLst>
                  <a:ext uri="{FF2B5EF4-FFF2-40B4-BE49-F238E27FC236}">
                    <a16:creationId xmlns:a16="http://schemas.microsoft.com/office/drawing/2014/main" id="{67067755-87B4-CB4B-B101-FEF620B5F4B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02" name="Group 1295">
              <a:extLst>
                <a:ext uri="{FF2B5EF4-FFF2-40B4-BE49-F238E27FC236}">
                  <a16:creationId xmlns:a16="http://schemas.microsoft.com/office/drawing/2014/main" id="{4A687CF6-88EC-F745-BE18-2BD01032933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1727" name="Picture 1296" descr="desktop_computer_stylized_medium">
                <a:extLst>
                  <a:ext uri="{FF2B5EF4-FFF2-40B4-BE49-F238E27FC236}">
                    <a16:creationId xmlns:a16="http://schemas.microsoft.com/office/drawing/2014/main" id="{0CCD3645-0394-0F4C-B813-B14C12CC42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28" name="Freeform 1297">
                <a:extLst>
                  <a:ext uri="{FF2B5EF4-FFF2-40B4-BE49-F238E27FC236}">
                    <a16:creationId xmlns:a16="http://schemas.microsoft.com/office/drawing/2014/main" id="{06639411-9168-8F49-903C-24858C107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1703" name="Group 1298">
              <a:extLst>
                <a:ext uri="{FF2B5EF4-FFF2-40B4-BE49-F238E27FC236}">
                  <a16:creationId xmlns:a16="http://schemas.microsoft.com/office/drawing/2014/main" id="{D721DC43-74A5-9545-BDD5-0EC23D2467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1704" name="Picture 1299" descr="antenna_stylized">
                <a:extLst>
                  <a:ext uri="{FF2B5EF4-FFF2-40B4-BE49-F238E27FC236}">
                    <a16:creationId xmlns:a16="http://schemas.microsoft.com/office/drawing/2014/main" id="{6082DF64-9A03-1444-A6F1-8A4A2AE0F8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05" name="Picture 1300" descr="laptop_keyboard">
                <a:extLst>
                  <a:ext uri="{FF2B5EF4-FFF2-40B4-BE49-F238E27FC236}">
                    <a16:creationId xmlns:a16="http://schemas.microsoft.com/office/drawing/2014/main" id="{416CEDE0-45FF-704D-8B53-284683B17F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06" name="Freeform 1301">
                <a:extLst>
                  <a:ext uri="{FF2B5EF4-FFF2-40B4-BE49-F238E27FC236}">
                    <a16:creationId xmlns:a16="http://schemas.microsoft.com/office/drawing/2014/main" id="{12F32848-FDE9-5A43-9EBF-32C4CBD6F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1 w 2982"/>
                  <a:gd name="T1" fmla="*/ 0 h 2442"/>
                  <a:gd name="T2" fmla="*/ 0 w 2982"/>
                  <a:gd name="T3" fmla="*/ 1 h 2442"/>
                  <a:gd name="T4" fmla="*/ 1 w 2982"/>
                  <a:gd name="T5" fmla="*/ 1 h 2442"/>
                  <a:gd name="T6" fmla="*/ 1 w 2982"/>
                  <a:gd name="T7" fmla="*/ 1 h 2442"/>
                  <a:gd name="T8" fmla="*/ 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707" name="Picture 1302" descr="screen">
                <a:extLst>
                  <a:ext uri="{FF2B5EF4-FFF2-40B4-BE49-F238E27FC236}">
                    <a16:creationId xmlns:a16="http://schemas.microsoft.com/office/drawing/2014/main" id="{C49D5710-D150-C24A-B338-CBC44E21C8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08" name="Freeform 1303">
                <a:extLst>
                  <a:ext uri="{FF2B5EF4-FFF2-40B4-BE49-F238E27FC236}">
                    <a16:creationId xmlns:a16="http://schemas.microsoft.com/office/drawing/2014/main" id="{C3124D2D-414C-DC4E-857C-91268855F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 w 2528"/>
                  <a:gd name="T3" fmla="*/ 1 h 455"/>
                  <a:gd name="T4" fmla="*/ 1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9" name="Freeform 1304">
                <a:extLst>
                  <a:ext uri="{FF2B5EF4-FFF2-40B4-BE49-F238E27FC236}">
                    <a16:creationId xmlns:a16="http://schemas.microsoft.com/office/drawing/2014/main" id="{87AA7287-7671-8B4A-A2DF-80C2D944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1 w 702"/>
                  <a:gd name="T1" fmla="*/ 0 h 1893"/>
                  <a:gd name="T2" fmla="*/ 0 w 702"/>
                  <a:gd name="T3" fmla="*/ 1 h 1893"/>
                  <a:gd name="T4" fmla="*/ 1 w 702"/>
                  <a:gd name="T5" fmla="*/ 1 h 1893"/>
                  <a:gd name="T6" fmla="*/ 1 w 702"/>
                  <a:gd name="T7" fmla="*/ 1 h 1893"/>
                  <a:gd name="T8" fmla="*/ 1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0" name="Freeform 1305">
                <a:extLst>
                  <a:ext uri="{FF2B5EF4-FFF2-40B4-BE49-F238E27FC236}">
                    <a16:creationId xmlns:a16="http://schemas.microsoft.com/office/drawing/2014/main" id="{F5064ADC-F3F2-2C42-9C65-F73A75F2A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1 w 756"/>
                  <a:gd name="T1" fmla="*/ 0 h 2184"/>
                  <a:gd name="T2" fmla="*/ 1 w 756"/>
                  <a:gd name="T3" fmla="*/ 1 h 2184"/>
                  <a:gd name="T4" fmla="*/ 0 w 756"/>
                  <a:gd name="T5" fmla="*/ 1 h 2184"/>
                  <a:gd name="T6" fmla="*/ 1 w 756"/>
                  <a:gd name="T7" fmla="*/ 1 h 2184"/>
                  <a:gd name="T8" fmla="*/ 1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1" name="Freeform 1306">
                <a:extLst>
                  <a:ext uri="{FF2B5EF4-FFF2-40B4-BE49-F238E27FC236}">
                    <a16:creationId xmlns:a16="http://schemas.microsoft.com/office/drawing/2014/main" id="{D02A1AC1-FB83-724B-8711-7B60DAA55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 w 2773"/>
                  <a:gd name="T5" fmla="*/ 1 h 738"/>
                  <a:gd name="T6" fmla="*/ 1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2" name="Freeform 1307">
                <a:extLst>
                  <a:ext uri="{FF2B5EF4-FFF2-40B4-BE49-F238E27FC236}">
                    <a16:creationId xmlns:a16="http://schemas.microsoft.com/office/drawing/2014/main" id="{786F6C78-B168-7044-A475-929158B2D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 w 637"/>
                  <a:gd name="T1" fmla="*/ 0 h 1659"/>
                  <a:gd name="T2" fmla="*/ 1 w 637"/>
                  <a:gd name="T3" fmla="*/ 0 h 1659"/>
                  <a:gd name="T4" fmla="*/ 1 w 637"/>
                  <a:gd name="T5" fmla="*/ 6 h 1659"/>
                  <a:gd name="T6" fmla="*/ 0 w 637"/>
                  <a:gd name="T7" fmla="*/ 6 h 1659"/>
                  <a:gd name="T8" fmla="*/ 1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3" name="Freeform 1308">
                <a:extLst>
                  <a:ext uri="{FF2B5EF4-FFF2-40B4-BE49-F238E27FC236}">
                    <a16:creationId xmlns:a16="http://schemas.microsoft.com/office/drawing/2014/main" id="{D42C850D-C22C-D742-BBEE-6EB1151AC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1 h 550"/>
                  <a:gd name="T4" fmla="*/ 3 w 2216"/>
                  <a:gd name="T5" fmla="*/ 2 h 550"/>
                  <a:gd name="T6" fmla="*/ 3 w 2216"/>
                  <a:gd name="T7" fmla="*/ 1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714" name="Group 1309">
                <a:extLst>
                  <a:ext uri="{FF2B5EF4-FFF2-40B4-BE49-F238E27FC236}">
                    <a16:creationId xmlns:a16="http://schemas.microsoft.com/office/drawing/2014/main" id="{2F37A982-931C-E847-892C-748C939D4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721" name="Freeform 1310">
                  <a:extLst>
                    <a:ext uri="{FF2B5EF4-FFF2-40B4-BE49-F238E27FC236}">
                      <a16:creationId xmlns:a16="http://schemas.microsoft.com/office/drawing/2014/main" id="{8A48E0C5-7075-8C4C-95B4-44F7E09D49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2" name="Freeform 1311">
                  <a:extLst>
                    <a:ext uri="{FF2B5EF4-FFF2-40B4-BE49-F238E27FC236}">
                      <a16:creationId xmlns:a16="http://schemas.microsoft.com/office/drawing/2014/main" id="{9EE5E81D-347B-DF4D-8881-FC4AE5F1C1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3" name="Freeform 1312">
                  <a:extLst>
                    <a:ext uri="{FF2B5EF4-FFF2-40B4-BE49-F238E27FC236}">
                      <a16:creationId xmlns:a16="http://schemas.microsoft.com/office/drawing/2014/main" id="{BFE135B1-5C67-124A-AC85-F2029456CA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4" name="Freeform 1313">
                  <a:extLst>
                    <a:ext uri="{FF2B5EF4-FFF2-40B4-BE49-F238E27FC236}">
                      <a16:creationId xmlns:a16="http://schemas.microsoft.com/office/drawing/2014/main" id="{A5F0F7B8-330C-6A48-AE2B-8FCDFE29C2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5" name="Freeform 1314">
                  <a:extLst>
                    <a:ext uri="{FF2B5EF4-FFF2-40B4-BE49-F238E27FC236}">
                      <a16:creationId xmlns:a16="http://schemas.microsoft.com/office/drawing/2014/main" id="{2CF1640F-8543-4348-9DB3-4BC973F55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26" name="Freeform 1315">
                  <a:extLst>
                    <a:ext uri="{FF2B5EF4-FFF2-40B4-BE49-F238E27FC236}">
                      <a16:creationId xmlns:a16="http://schemas.microsoft.com/office/drawing/2014/main" id="{144BDCE7-D37E-5547-B2DF-C6277E6EF7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715" name="Freeform 1316">
                <a:extLst>
                  <a:ext uri="{FF2B5EF4-FFF2-40B4-BE49-F238E27FC236}">
                    <a16:creationId xmlns:a16="http://schemas.microsoft.com/office/drawing/2014/main" id="{52E53C17-97B1-FD4E-B782-7E02CAD6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 h 792"/>
                  <a:gd name="T2" fmla="*/ 1 w 990"/>
                  <a:gd name="T3" fmla="*/ 0 h 792"/>
                  <a:gd name="T4" fmla="*/ 1 w 990"/>
                  <a:gd name="T5" fmla="*/ 1 h 792"/>
                  <a:gd name="T6" fmla="*/ 0 w 990"/>
                  <a:gd name="T7" fmla="*/ 1 h 792"/>
                  <a:gd name="T8" fmla="*/ 1 w 990"/>
                  <a:gd name="T9" fmla="*/ 1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6" name="Freeform 1317">
                <a:extLst>
                  <a:ext uri="{FF2B5EF4-FFF2-40B4-BE49-F238E27FC236}">
                    <a16:creationId xmlns:a16="http://schemas.microsoft.com/office/drawing/2014/main" id="{688D4A67-812A-BE45-8817-24E9FE5FE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7" name="Freeform 1318">
                <a:extLst>
                  <a:ext uri="{FF2B5EF4-FFF2-40B4-BE49-F238E27FC236}">
                    <a16:creationId xmlns:a16="http://schemas.microsoft.com/office/drawing/2014/main" id="{1659A49F-B698-9841-A686-1B6145D3E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1 h 147"/>
                  <a:gd name="T4" fmla="*/ 0 w 26"/>
                  <a:gd name="T5" fmla="*/ 1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8" name="Freeform 1319">
                <a:extLst>
                  <a:ext uri="{FF2B5EF4-FFF2-40B4-BE49-F238E27FC236}">
                    <a16:creationId xmlns:a16="http://schemas.microsoft.com/office/drawing/2014/main" id="{4D5F8713-5079-FB45-B766-94D55898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 w 1176"/>
                  <a:gd name="T1" fmla="*/ 0 h 606"/>
                  <a:gd name="T2" fmla="*/ 0 w 1176"/>
                  <a:gd name="T3" fmla="*/ 1 h 606"/>
                  <a:gd name="T4" fmla="*/ 1 w 1176"/>
                  <a:gd name="T5" fmla="*/ 1 h 606"/>
                  <a:gd name="T6" fmla="*/ 1 w 1176"/>
                  <a:gd name="T7" fmla="*/ 1 h 606"/>
                  <a:gd name="T8" fmla="*/ 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9" name="Freeform 1320">
                <a:extLst>
                  <a:ext uri="{FF2B5EF4-FFF2-40B4-BE49-F238E27FC236}">
                    <a16:creationId xmlns:a16="http://schemas.microsoft.com/office/drawing/2014/main" id="{D2F11B05-F4F0-044A-AC37-14E7C6DCA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 w 2532"/>
                  <a:gd name="T5" fmla="*/ 1 h 723"/>
                  <a:gd name="T6" fmla="*/ 1 w 2532"/>
                  <a:gd name="T7" fmla="*/ 1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0" name="Freeform 1321">
                <a:extLst>
                  <a:ext uri="{FF2B5EF4-FFF2-40B4-BE49-F238E27FC236}">
                    <a16:creationId xmlns:a16="http://schemas.microsoft.com/office/drawing/2014/main" id="{E26DE3FF-7899-6042-9686-5E98EF59D05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1 h 723"/>
                  <a:gd name="T6" fmla="*/ 0 w 2532"/>
                  <a:gd name="T7" fmla="*/ 1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1508" name="Picture 939" descr="underline_base">
            <a:extLst>
              <a:ext uri="{FF2B5EF4-FFF2-40B4-BE49-F238E27FC236}">
                <a16:creationId xmlns:a16="http://schemas.microsoft.com/office/drawing/2014/main" id="{7D0180B8-ADE3-BF42-AA6A-58102032F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30200" y="813432"/>
            <a:ext cx="5857875" cy="123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>
            <a:extLst>
              <a:ext uri="{FF2B5EF4-FFF2-40B4-BE49-F238E27FC236}">
                <a16:creationId xmlns:a16="http://schemas.microsoft.com/office/drawing/2014/main" id="{D93E7DA8-37D9-5047-BA3F-45BC26013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400" y="122238"/>
            <a:ext cx="6096131" cy="801688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Transport-layer Services</a:t>
            </a:r>
          </a:p>
        </p:txBody>
      </p:sp>
      <p:sp>
        <p:nvSpPr>
          <p:cNvPr id="21510" name="Rectangle 3">
            <a:extLst>
              <a:ext uri="{FF2B5EF4-FFF2-40B4-BE49-F238E27FC236}">
                <a16:creationId xmlns:a16="http://schemas.microsoft.com/office/drawing/2014/main" id="{0CAEE61E-A272-3E4B-9BB8-0F7463C275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400175"/>
            <a:ext cx="3971925" cy="5114925"/>
          </a:xfrm>
        </p:spPr>
        <p:txBody>
          <a:bodyPr/>
          <a:lstStyle/>
          <a:p>
            <a:r>
              <a:rPr lang="en-US" altLang="en-US"/>
              <a:t>reliable, in-order delivery (TCP)</a:t>
            </a:r>
          </a:p>
          <a:p>
            <a:pPr lvl="1"/>
            <a:r>
              <a:rPr lang="en-US" altLang="en-US"/>
              <a:t>congestion control </a:t>
            </a:r>
          </a:p>
          <a:p>
            <a:pPr lvl="1"/>
            <a:r>
              <a:rPr lang="en-US" altLang="en-US"/>
              <a:t>flow control</a:t>
            </a:r>
          </a:p>
          <a:p>
            <a:pPr lvl="1"/>
            <a:r>
              <a:rPr lang="en-US" altLang="en-US"/>
              <a:t>connection setup</a:t>
            </a:r>
            <a:endParaRPr lang="en-US" altLang="en-US" sz="2800"/>
          </a:p>
          <a:p>
            <a:r>
              <a:rPr lang="en-US" altLang="en-US"/>
              <a:t>unreliable, unordered delivery: UDP</a:t>
            </a:r>
          </a:p>
          <a:p>
            <a:pPr lvl="1"/>
            <a:r>
              <a:rPr lang="en-US" altLang="en-US"/>
              <a:t>no-frills extension of </a:t>
            </a:r>
            <a:r>
              <a:rPr lang="ja-JP" altLang="en-US"/>
              <a:t>“</a:t>
            </a:r>
            <a:r>
              <a:rPr lang="en-US" altLang="ja-JP"/>
              <a:t>best-effort</a:t>
            </a:r>
            <a:r>
              <a:rPr lang="ja-JP" altLang="en-US"/>
              <a:t>”</a:t>
            </a:r>
            <a:r>
              <a:rPr lang="en-US" altLang="ja-JP"/>
              <a:t> IP</a:t>
            </a:r>
          </a:p>
          <a:p>
            <a:r>
              <a:rPr lang="en-US" altLang="en-US"/>
              <a:t>services </a:t>
            </a:r>
            <a:r>
              <a:rPr lang="en-US" altLang="en-US">
                <a:solidFill>
                  <a:srgbClr val="C00000"/>
                </a:solidFill>
              </a:rPr>
              <a:t>not</a:t>
            </a:r>
            <a:r>
              <a:rPr lang="en-US" altLang="en-US"/>
              <a:t> available: </a:t>
            </a:r>
          </a:p>
          <a:p>
            <a:pPr lvl="1"/>
            <a:r>
              <a:rPr lang="en-US" altLang="en-US"/>
              <a:t>delay guarantees</a:t>
            </a:r>
          </a:p>
          <a:p>
            <a:pPr lvl="1"/>
            <a:r>
              <a:rPr lang="en-US" altLang="en-US"/>
              <a:t>bandwidth guarantees</a:t>
            </a:r>
          </a:p>
        </p:txBody>
      </p:sp>
      <p:sp>
        <p:nvSpPr>
          <p:cNvPr id="21511" name="Line 677">
            <a:extLst>
              <a:ext uri="{FF2B5EF4-FFF2-40B4-BE49-F238E27FC236}">
                <a16:creationId xmlns:a16="http://schemas.microsoft.com/office/drawing/2014/main" id="{AE6C0ED5-EACD-B64B-8CBC-2E77A670E1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683">
            <a:extLst>
              <a:ext uri="{FF2B5EF4-FFF2-40B4-BE49-F238E27FC236}">
                <a16:creationId xmlns:a16="http://schemas.microsoft.com/office/drawing/2014/main" id="{F14111BA-F245-0049-8677-DE5BE38A8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1363" y="4600575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684">
            <a:extLst>
              <a:ext uri="{FF2B5EF4-FFF2-40B4-BE49-F238E27FC236}">
                <a16:creationId xmlns:a16="http://schemas.microsoft.com/office/drawing/2014/main" id="{2D72803B-7701-DC47-A587-0E84768E5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0650" y="4587875"/>
            <a:ext cx="322263" cy="1984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704">
            <a:extLst>
              <a:ext uri="{FF2B5EF4-FFF2-40B4-BE49-F238E27FC236}">
                <a16:creationId xmlns:a16="http://schemas.microsoft.com/office/drawing/2014/main" id="{32FE8DCA-B0C7-3440-9C21-64F7183482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5" name="Group 737">
            <a:extLst>
              <a:ext uri="{FF2B5EF4-FFF2-40B4-BE49-F238E27FC236}">
                <a16:creationId xmlns:a16="http://schemas.microsoft.com/office/drawing/2014/main" id="{DCF572DF-B9D9-A04B-9892-0AC4EC6BE5FF}"/>
              </a:ext>
            </a:extLst>
          </p:cNvPr>
          <p:cNvGrpSpPr>
            <a:grpSpLocks/>
          </p:cNvGrpSpPr>
          <p:nvPr/>
        </p:nvGrpSpPr>
        <p:grpSpPr bwMode="auto">
          <a:xfrm>
            <a:off x="6943725" y="2416175"/>
            <a:ext cx="382588" cy="171450"/>
            <a:chOff x="3855" y="1486"/>
            <a:chExt cx="241" cy="108"/>
          </a:xfrm>
        </p:grpSpPr>
        <p:sp>
          <p:nvSpPr>
            <p:cNvPr id="21629" name="Oval 407">
              <a:extLst>
                <a:ext uri="{FF2B5EF4-FFF2-40B4-BE49-F238E27FC236}">
                  <a16:creationId xmlns:a16="http://schemas.microsoft.com/office/drawing/2014/main" id="{3C339769-FC66-F847-AC95-159F7CC7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30" name="Rectangle 410">
              <a:extLst>
                <a:ext uri="{FF2B5EF4-FFF2-40B4-BE49-F238E27FC236}">
                  <a16:creationId xmlns:a16="http://schemas.microsoft.com/office/drawing/2014/main" id="{913E1CD5-791F-4E4B-A7E1-F39007DAE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31" name="Oval 411">
              <a:extLst>
                <a:ext uri="{FF2B5EF4-FFF2-40B4-BE49-F238E27FC236}">
                  <a16:creationId xmlns:a16="http://schemas.microsoft.com/office/drawing/2014/main" id="{6B67C75B-8254-E843-A7BC-40F5A9E4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632" name="Group 741">
              <a:extLst>
                <a:ext uri="{FF2B5EF4-FFF2-40B4-BE49-F238E27FC236}">
                  <a16:creationId xmlns:a16="http://schemas.microsoft.com/office/drawing/2014/main" id="{23F5CA38-5657-7348-9FB9-4D225EA0DE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635" name="Freeform 742">
                <a:extLst>
                  <a:ext uri="{FF2B5EF4-FFF2-40B4-BE49-F238E27FC236}">
                    <a16:creationId xmlns:a16="http://schemas.microsoft.com/office/drawing/2014/main" id="{64DBBEE0-898C-B34B-8BA0-7B40A4347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6" name="Freeform 743">
                <a:extLst>
                  <a:ext uri="{FF2B5EF4-FFF2-40B4-BE49-F238E27FC236}">
                    <a16:creationId xmlns:a16="http://schemas.microsoft.com/office/drawing/2014/main" id="{6010B29C-5C7B-1E42-818D-F4B735D3D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33" name="Line 744">
              <a:extLst>
                <a:ext uri="{FF2B5EF4-FFF2-40B4-BE49-F238E27FC236}">
                  <a16:creationId xmlns:a16="http://schemas.microsoft.com/office/drawing/2014/main" id="{5EF4F17C-B7B3-9C45-A64C-A1E672B99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745">
              <a:extLst>
                <a:ext uri="{FF2B5EF4-FFF2-40B4-BE49-F238E27FC236}">
                  <a16:creationId xmlns:a16="http://schemas.microsoft.com/office/drawing/2014/main" id="{EDCDD262-730A-BF4B-8CFC-0FF2DD98E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6" name="Group 746">
            <a:extLst>
              <a:ext uri="{FF2B5EF4-FFF2-40B4-BE49-F238E27FC236}">
                <a16:creationId xmlns:a16="http://schemas.microsoft.com/office/drawing/2014/main" id="{197F01C8-B5D7-D94A-B458-1B63D4F4F751}"/>
              </a:ext>
            </a:extLst>
          </p:cNvPr>
          <p:cNvGrpSpPr>
            <a:grpSpLocks/>
          </p:cNvGrpSpPr>
          <p:nvPr/>
        </p:nvGrpSpPr>
        <p:grpSpPr bwMode="auto">
          <a:xfrm>
            <a:off x="6969125" y="2660650"/>
            <a:ext cx="382588" cy="171450"/>
            <a:chOff x="3855" y="1486"/>
            <a:chExt cx="241" cy="108"/>
          </a:xfrm>
        </p:grpSpPr>
        <p:sp>
          <p:nvSpPr>
            <p:cNvPr id="21621" name="Oval 407">
              <a:extLst>
                <a:ext uri="{FF2B5EF4-FFF2-40B4-BE49-F238E27FC236}">
                  <a16:creationId xmlns:a16="http://schemas.microsoft.com/office/drawing/2014/main" id="{361AE63B-846A-F94D-908A-1D8D294C8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22" name="Rectangle 410">
              <a:extLst>
                <a:ext uri="{FF2B5EF4-FFF2-40B4-BE49-F238E27FC236}">
                  <a16:creationId xmlns:a16="http://schemas.microsoft.com/office/drawing/2014/main" id="{B1B8FA15-252E-D44A-8C15-C94C1A9C2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23" name="Oval 411">
              <a:extLst>
                <a:ext uri="{FF2B5EF4-FFF2-40B4-BE49-F238E27FC236}">
                  <a16:creationId xmlns:a16="http://schemas.microsoft.com/office/drawing/2014/main" id="{9E62F017-A652-804A-A60B-DFF6AEE6B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624" name="Group 750">
              <a:extLst>
                <a:ext uri="{FF2B5EF4-FFF2-40B4-BE49-F238E27FC236}">
                  <a16:creationId xmlns:a16="http://schemas.microsoft.com/office/drawing/2014/main" id="{4AED059C-5967-D74C-BEC0-C69949458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627" name="Freeform 751">
                <a:extLst>
                  <a:ext uri="{FF2B5EF4-FFF2-40B4-BE49-F238E27FC236}">
                    <a16:creationId xmlns:a16="http://schemas.microsoft.com/office/drawing/2014/main" id="{1DB77CC8-97F7-CD46-84DF-746AA3857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8" name="Freeform 752">
                <a:extLst>
                  <a:ext uri="{FF2B5EF4-FFF2-40B4-BE49-F238E27FC236}">
                    <a16:creationId xmlns:a16="http://schemas.microsoft.com/office/drawing/2014/main" id="{F5F03822-3B24-794C-8039-E53BD6D0F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25" name="Line 753">
              <a:extLst>
                <a:ext uri="{FF2B5EF4-FFF2-40B4-BE49-F238E27FC236}">
                  <a16:creationId xmlns:a16="http://schemas.microsoft.com/office/drawing/2014/main" id="{A0C27A29-99D7-7446-A5DC-E0CFC0007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754">
              <a:extLst>
                <a:ext uri="{FF2B5EF4-FFF2-40B4-BE49-F238E27FC236}">
                  <a16:creationId xmlns:a16="http://schemas.microsoft.com/office/drawing/2014/main" id="{79C7660E-4022-0445-B23E-D6030536F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7" name="Group 782">
            <a:extLst>
              <a:ext uri="{FF2B5EF4-FFF2-40B4-BE49-F238E27FC236}">
                <a16:creationId xmlns:a16="http://schemas.microsoft.com/office/drawing/2014/main" id="{C34F52BC-DA41-A145-9652-76C30F2342B1}"/>
              </a:ext>
            </a:extLst>
          </p:cNvPr>
          <p:cNvGrpSpPr>
            <a:grpSpLocks/>
          </p:cNvGrpSpPr>
          <p:nvPr/>
        </p:nvGrpSpPr>
        <p:grpSpPr bwMode="auto">
          <a:xfrm>
            <a:off x="6824663" y="3557588"/>
            <a:ext cx="427037" cy="177800"/>
            <a:chOff x="3855" y="1486"/>
            <a:chExt cx="241" cy="108"/>
          </a:xfrm>
        </p:grpSpPr>
        <p:sp>
          <p:nvSpPr>
            <p:cNvPr id="21613" name="Oval 407">
              <a:extLst>
                <a:ext uri="{FF2B5EF4-FFF2-40B4-BE49-F238E27FC236}">
                  <a16:creationId xmlns:a16="http://schemas.microsoft.com/office/drawing/2014/main" id="{F86634F3-D20C-A84E-9866-2AD330BDC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14" name="Rectangle 410">
              <a:extLst>
                <a:ext uri="{FF2B5EF4-FFF2-40B4-BE49-F238E27FC236}">
                  <a16:creationId xmlns:a16="http://schemas.microsoft.com/office/drawing/2014/main" id="{4E15CC56-6E93-2241-A7AC-DE5D7578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15" name="Oval 411">
              <a:extLst>
                <a:ext uri="{FF2B5EF4-FFF2-40B4-BE49-F238E27FC236}">
                  <a16:creationId xmlns:a16="http://schemas.microsoft.com/office/drawing/2014/main" id="{CB7A1573-9EB1-2248-A789-FD9485863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616" name="Group 786">
              <a:extLst>
                <a:ext uri="{FF2B5EF4-FFF2-40B4-BE49-F238E27FC236}">
                  <a16:creationId xmlns:a16="http://schemas.microsoft.com/office/drawing/2014/main" id="{6B360258-0D8A-9343-A0C9-2C4FDB7E9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619" name="Freeform 787">
                <a:extLst>
                  <a:ext uri="{FF2B5EF4-FFF2-40B4-BE49-F238E27FC236}">
                    <a16:creationId xmlns:a16="http://schemas.microsoft.com/office/drawing/2014/main" id="{A6BCFE34-B958-F847-9AF8-EA376FA57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0" name="Freeform 788">
                <a:extLst>
                  <a:ext uri="{FF2B5EF4-FFF2-40B4-BE49-F238E27FC236}">
                    <a16:creationId xmlns:a16="http://schemas.microsoft.com/office/drawing/2014/main" id="{D9522C29-7538-1146-949B-E6C5F380D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17" name="Line 789">
              <a:extLst>
                <a:ext uri="{FF2B5EF4-FFF2-40B4-BE49-F238E27FC236}">
                  <a16:creationId xmlns:a16="http://schemas.microsoft.com/office/drawing/2014/main" id="{2F470818-C6FB-C444-AB21-BC3681E2D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790">
              <a:extLst>
                <a:ext uri="{FF2B5EF4-FFF2-40B4-BE49-F238E27FC236}">
                  <a16:creationId xmlns:a16="http://schemas.microsoft.com/office/drawing/2014/main" id="{043E0DEC-BDBA-E148-8F67-D99B4290A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18" name="Group 791">
            <a:extLst>
              <a:ext uri="{FF2B5EF4-FFF2-40B4-BE49-F238E27FC236}">
                <a16:creationId xmlns:a16="http://schemas.microsoft.com/office/drawing/2014/main" id="{D03A44C0-8BA4-1848-ADDD-83B4C67D0436}"/>
              </a:ext>
            </a:extLst>
          </p:cNvPr>
          <p:cNvGrpSpPr>
            <a:grpSpLocks/>
          </p:cNvGrpSpPr>
          <p:nvPr/>
        </p:nvGrpSpPr>
        <p:grpSpPr bwMode="auto">
          <a:xfrm>
            <a:off x="7148513" y="3805238"/>
            <a:ext cx="484187" cy="196850"/>
            <a:chOff x="3855" y="1486"/>
            <a:chExt cx="241" cy="108"/>
          </a:xfrm>
        </p:grpSpPr>
        <p:sp>
          <p:nvSpPr>
            <p:cNvPr id="21605" name="Oval 407">
              <a:extLst>
                <a:ext uri="{FF2B5EF4-FFF2-40B4-BE49-F238E27FC236}">
                  <a16:creationId xmlns:a16="http://schemas.microsoft.com/office/drawing/2014/main" id="{51376CD6-0ED8-784F-BC81-258CF297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06" name="Rectangle 410">
              <a:extLst>
                <a:ext uri="{FF2B5EF4-FFF2-40B4-BE49-F238E27FC236}">
                  <a16:creationId xmlns:a16="http://schemas.microsoft.com/office/drawing/2014/main" id="{9D3B5C2C-E06C-254B-BC1F-2CB398260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607" name="Oval 411">
              <a:extLst>
                <a:ext uri="{FF2B5EF4-FFF2-40B4-BE49-F238E27FC236}">
                  <a16:creationId xmlns:a16="http://schemas.microsoft.com/office/drawing/2014/main" id="{BA22E5D2-27F1-A645-88F9-F85639047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608" name="Group 795">
              <a:extLst>
                <a:ext uri="{FF2B5EF4-FFF2-40B4-BE49-F238E27FC236}">
                  <a16:creationId xmlns:a16="http://schemas.microsoft.com/office/drawing/2014/main" id="{4E6ABCE9-0124-464F-B657-5A8F063A3D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611" name="Freeform 796">
                <a:extLst>
                  <a:ext uri="{FF2B5EF4-FFF2-40B4-BE49-F238E27FC236}">
                    <a16:creationId xmlns:a16="http://schemas.microsoft.com/office/drawing/2014/main" id="{6D488132-89B7-2949-AF47-F1F20E0F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2" name="Freeform 797">
                <a:extLst>
                  <a:ext uri="{FF2B5EF4-FFF2-40B4-BE49-F238E27FC236}">
                    <a16:creationId xmlns:a16="http://schemas.microsoft.com/office/drawing/2014/main" id="{66221265-E510-7F46-B7D3-B88119596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09" name="Line 798">
              <a:extLst>
                <a:ext uri="{FF2B5EF4-FFF2-40B4-BE49-F238E27FC236}">
                  <a16:creationId xmlns:a16="http://schemas.microsoft.com/office/drawing/2014/main" id="{F961B49B-7F15-E44A-9BD6-9277ED3BA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799">
              <a:extLst>
                <a:ext uri="{FF2B5EF4-FFF2-40B4-BE49-F238E27FC236}">
                  <a16:creationId xmlns:a16="http://schemas.microsoft.com/office/drawing/2014/main" id="{602645DF-F4D9-504E-A106-6C6AB9CE9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9" name="Line 813">
            <a:extLst>
              <a:ext uri="{FF2B5EF4-FFF2-40B4-BE49-F238E27FC236}">
                <a16:creationId xmlns:a16="http://schemas.microsoft.com/office/drawing/2014/main" id="{A35780C5-ED2E-7943-B600-572565AD34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0" name="Group 814">
            <a:extLst>
              <a:ext uri="{FF2B5EF4-FFF2-40B4-BE49-F238E27FC236}">
                <a16:creationId xmlns:a16="http://schemas.microsoft.com/office/drawing/2014/main" id="{8B7ABC34-268E-8D45-8115-CC834705594D}"/>
              </a:ext>
            </a:extLst>
          </p:cNvPr>
          <p:cNvGrpSpPr>
            <a:grpSpLocks/>
          </p:cNvGrpSpPr>
          <p:nvPr/>
        </p:nvGrpSpPr>
        <p:grpSpPr bwMode="auto">
          <a:xfrm>
            <a:off x="6653213" y="4414838"/>
            <a:ext cx="617537" cy="241300"/>
            <a:chOff x="3855" y="1486"/>
            <a:chExt cx="241" cy="108"/>
          </a:xfrm>
        </p:grpSpPr>
        <p:sp>
          <p:nvSpPr>
            <p:cNvPr id="21597" name="Oval 407">
              <a:extLst>
                <a:ext uri="{FF2B5EF4-FFF2-40B4-BE49-F238E27FC236}">
                  <a16:creationId xmlns:a16="http://schemas.microsoft.com/office/drawing/2014/main" id="{1733B3CC-13ED-4140-A557-42FD41FEE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98" name="Rectangle 410">
              <a:extLst>
                <a:ext uri="{FF2B5EF4-FFF2-40B4-BE49-F238E27FC236}">
                  <a16:creationId xmlns:a16="http://schemas.microsoft.com/office/drawing/2014/main" id="{357ACBC3-95F2-D74A-AC39-610E59BE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99" name="Oval 411">
              <a:extLst>
                <a:ext uri="{FF2B5EF4-FFF2-40B4-BE49-F238E27FC236}">
                  <a16:creationId xmlns:a16="http://schemas.microsoft.com/office/drawing/2014/main" id="{DE32E629-9063-B540-A937-0A7B2BDC6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600" name="Group 818">
              <a:extLst>
                <a:ext uri="{FF2B5EF4-FFF2-40B4-BE49-F238E27FC236}">
                  <a16:creationId xmlns:a16="http://schemas.microsoft.com/office/drawing/2014/main" id="{58783469-466E-2747-9EAE-5F9286198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603" name="Freeform 819">
                <a:extLst>
                  <a:ext uri="{FF2B5EF4-FFF2-40B4-BE49-F238E27FC236}">
                    <a16:creationId xmlns:a16="http://schemas.microsoft.com/office/drawing/2014/main" id="{A2C49D2E-0849-014F-9EF2-A4719C05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4" name="Freeform 820">
                <a:extLst>
                  <a:ext uri="{FF2B5EF4-FFF2-40B4-BE49-F238E27FC236}">
                    <a16:creationId xmlns:a16="http://schemas.microsoft.com/office/drawing/2014/main" id="{3B844234-D4FC-FB45-8356-583CC61AE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601" name="Line 821">
              <a:extLst>
                <a:ext uri="{FF2B5EF4-FFF2-40B4-BE49-F238E27FC236}">
                  <a16:creationId xmlns:a16="http://schemas.microsoft.com/office/drawing/2014/main" id="{FC88514F-F97E-D24F-93F6-C558804D0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822">
              <a:extLst>
                <a:ext uri="{FF2B5EF4-FFF2-40B4-BE49-F238E27FC236}">
                  <a16:creationId xmlns:a16="http://schemas.microsoft.com/office/drawing/2014/main" id="{2C339A14-8810-6840-8CCD-44AD147375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1" name="Group 823">
            <a:extLst>
              <a:ext uri="{FF2B5EF4-FFF2-40B4-BE49-F238E27FC236}">
                <a16:creationId xmlns:a16="http://schemas.microsoft.com/office/drawing/2014/main" id="{3AEDDF4C-A847-A34E-B9C7-0C7300194EBB}"/>
              </a:ext>
            </a:extLst>
          </p:cNvPr>
          <p:cNvGrpSpPr>
            <a:grpSpLocks/>
          </p:cNvGrpSpPr>
          <p:nvPr/>
        </p:nvGrpSpPr>
        <p:grpSpPr bwMode="auto">
          <a:xfrm>
            <a:off x="7307263" y="4751388"/>
            <a:ext cx="617537" cy="241300"/>
            <a:chOff x="3855" y="1486"/>
            <a:chExt cx="241" cy="108"/>
          </a:xfrm>
        </p:grpSpPr>
        <p:sp>
          <p:nvSpPr>
            <p:cNvPr id="21589" name="Oval 407">
              <a:extLst>
                <a:ext uri="{FF2B5EF4-FFF2-40B4-BE49-F238E27FC236}">
                  <a16:creationId xmlns:a16="http://schemas.microsoft.com/office/drawing/2014/main" id="{A9AEBD7E-202F-9C42-A7F5-A08D6267C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533"/>
              <a:ext cx="240" cy="6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90" name="Rectangle 410">
              <a:extLst>
                <a:ext uri="{FF2B5EF4-FFF2-40B4-BE49-F238E27FC236}">
                  <a16:creationId xmlns:a16="http://schemas.microsoft.com/office/drawing/2014/main" id="{F6FF5801-1250-2643-9CA7-71C4B3DE4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" y="1527"/>
              <a:ext cx="241" cy="3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591" name="Oval 411">
              <a:extLst>
                <a:ext uri="{FF2B5EF4-FFF2-40B4-BE49-F238E27FC236}">
                  <a16:creationId xmlns:a16="http://schemas.microsoft.com/office/drawing/2014/main" id="{4692423A-E930-2F48-9429-CDB34BBC75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" y="1486"/>
              <a:ext cx="240" cy="71"/>
            </a:xfrm>
            <a:prstGeom prst="ellipse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1592" name="Group 827">
              <a:extLst>
                <a:ext uri="{FF2B5EF4-FFF2-40B4-BE49-F238E27FC236}">
                  <a16:creationId xmlns:a16="http://schemas.microsoft.com/office/drawing/2014/main" id="{F1FC0AB4-35D2-FE4B-BBC9-430F0B911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5" y="1504"/>
              <a:ext cx="134" cy="33"/>
              <a:chOff x="2468" y="1332"/>
              <a:chExt cx="310" cy="60"/>
            </a:xfrm>
          </p:grpSpPr>
          <p:sp>
            <p:nvSpPr>
              <p:cNvPr id="21595" name="Freeform 828">
                <a:extLst>
                  <a:ext uri="{FF2B5EF4-FFF2-40B4-BE49-F238E27FC236}">
                    <a16:creationId xmlns:a16="http://schemas.microsoft.com/office/drawing/2014/main" id="{2D6368C4-CAEA-6743-8233-5017473F5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6" name="Freeform 829">
                <a:extLst>
                  <a:ext uri="{FF2B5EF4-FFF2-40B4-BE49-F238E27FC236}">
                    <a16:creationId xmlns:a16="http://schemas.microsoft.com/office/drawing/2014/main" id="{B23E8EF9-D036-0346-A619-0DDE9F99F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593" name="Line 830">
              <a:extLst>
                <a:ext uri="{FF2B5EF4-FFF2-40B4-BE49-F238E27FC236}">
                  <a16:creationId xmlns:a16="http://schemas.microsoft.com/office/drawing/2014/main" id="{ECBDE5BE-0CAF-1249-8348-46D824E158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520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831">
              <a:extLst>
                <a:ext uri="{FF2B5EF4-FFF2-40B4-BE49-F238E27FC236}">
                  <a16:creationId xmlns:a16="http://schemas.microsoft.com/office/drawing/2014/main" id="{F9A9FA82-3AFB-4840-A65E-AAA548F6F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6" y="1521"/>
              <a:ext cx="0" cy="4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2" name="Group 876">
            <a:extLst>
              <a:ext uri="{FF2B5EF4-FFF2-40B4-BE49-F238E27FC236}">
                <a16:creationId xmlns:a16="http://schemas.microsoft.com/office/drawing/2014/main" id="{45D02A19-BFE1-D74E-A1D2-83C21B1BFEC2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1330325"/>
            <a:ext cx="1057275" cy="957263"/>
            <a:chOff x="-153" y="1680"/>
            <a:chExt cx="666" cy="603"/>
          </a:xfrm>
        </p:grpSpPr>
        <p:grpSp>
          <p:nvGrpSpPr>
            <p:cNvPr id="21580" name="Group 877">
              <a:extLst>
                <a:ext uri="{FF2B5EF4-FFF2-40B4-BE49-F238E27FC236}">
                  <a16:creationId xmlns:a16="http://schemas.microsoft.com/office/drawing/2014/main" id="{99219749-E953-FB4E-9A0C-786F36726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21582" name="Rectangle 878">
                <a:extLst>
                  <a:ext uri="{FF2B5EF4-FFF2-40B4-BE49-F238E27FC236}">
                    <a16:creationId xmlns:a16="http://schemas.microsoft.com/office/drawing/2014/main" id="{4D704D7C-E855-AE4C-8ABF-AC12E19A3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83" name="Rectangle 879">
                <a:extLst>
                  <a:ext uri="{FF2B5EF4-FFF2-40B4-BE49-F238E27FC236}">
                    <a16:creationId xmlns:a16="http://schemas.microsoft.com/office/drawing/2014/main" id="{4BDDBEE6-6189-FF46-A248-C8B2415B65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84" name="Rectangle 880">
                <a:extLst>
                  <a:ext uri="{FF2B5EF4-FFF2-40B4-BE49-F238E27FC236}">
                    <a16:creationId xmlns:a16="http://schemas.microsoft.com/office/drawing/2014/main" id="{B11F7FBB-F5AA-A44A-9FBD-D0DBFA5064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85" name="Text Box 881">
                <a:extLst>
                  <a:ext uri="{FF2B5EF4-FFF2-40B4-BE49-F238E27FC236}">
                    <a16:creationId xmlns:a16="http://schemas.microsoft.com/office/drawing/2014/main" id="{4026C9B8-A53D-D349-B526-D4BFE42278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panose="020B0604030504040204" pitchFamily="34" charset="0"/>
                  </a:rPr>
                  <a:t>transport</a:t>
                </a:r>
                <a:endParaRPr lang="en-US" altLang="en-US" sz="1000">
                  <a:latin typeface="Tahoma" panose="020B0604030504040204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physical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1586" name="Line 882">
                <a:extLst>
                  <a:ext uri="{FF2B5EF4-FFF2-40B4-BE49-F238E27FC236}">
                    <a16:creationId xmlns:a16="http://schemas.microsoft.com/office/drawing/2014/main" id="{F45C1ADD-DBB1-CB4C-88AE-80FCABB75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7" name="Line 883">
                <a:extLst>
                  <a:ext uri="{FF2B5EF4-FFF2-40B4-BE49-F238E27FC236}">
                    <a16:creationId xmlns:a16="http://schemas.microsoft.com/office/drawing/2014/main" id="{5803BD31-BC84-654E-A948-0F11C3A4A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88" name="Line 884">
                <a:extLst>
                  <a:ext uri="{FF2B5EF4-FFF2-40B4-BE49-F238E27FC236}">
                    <a16:creationId xmlns:a16="http://schemas.microsoft.com/office/drawing/2014/main" id="{5E383145-3E94-2C42-B388-5FAF43B513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81" name="Freeform 885">
              <a:extLst>
                <a:ext uri="{FF2B5EF4-FFF2-40B4-BE49-F238E27FC236}">
                  <a16:creationId xmlns:a16="http://schemas.microsoft.com/office/drawing/2014/main" id="{9865402E-331E-0649-945A-C7254A915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3" name="Group 886">
            <a:extLst>
              <a:ext uri="{FF2B5EF4-FFF2-40B4-BE49-F238E27FC236}">
                <a16:creationId xmlns:a16="http://schemas.microsoft.com/office/drawing/2014/main" id="{26F69988-A91B-4C49-9D65-214E1CFC2E77}"/>
              </a:ext>
            </a:extLst>
          </p:cNvPr>
          <p:cNvGrpSpPr>
            <a:grpSpLocks/>
          </p:cNvGrpSpPr>
          <p:nvPr/>
        </p:nvGrpSpPr>
        <p:grpSpPr bwMode="auto">
          <a:xfrm>
            <a:off x="7869238" y="4343400"/>
            <a:ext cx="1057275" cy="957263"/>
            <a:chOff x="-153" y="1680"/>
            <a:chExt cx="666" cy="603"/>
          </a:xfrm>
        </p:grpSpPr>
        <p:grpSp>
          <p:nvGrpSpPr>
            <p:cNvPr id="21571" name="Group 887">
              <a:extLst>
                <a:ext uri="{FF2B5EF4-FFF2-40B4-BE49-F238E27FC236}">
                  <a16:creationId xmlns:a16="http://schemas.microsoft.com/office/drawing/2014/main" id="{402786CD-1223-3841-B83F-8E912232D6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21573" name="Rectangle 888">
                <a:extLst>
                  <a:ext uri="{FF2B5EF4-FFF2-40B4-BE49-F238E27FC236}">
                    <a16:creationId xmlns:a16="http://schemas.microsoft.com/office/drawing/2014/main" id="{756EE232-6C8C-A849-A040-DD562BFC2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74" name="Rectangle 889">
                <a:extLst>
                  <a:ext uri="{FF2B5EF4-FFF2-40B4-BE49-F238E27FC236}">
                    <a16:creationId xmlns:a16="http://schemas.microsoft.com/office/drawing/2014/main" id="{7A745CF3-D6E6-914B-9FE0-C24B962BE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75" name="Rectangle 890">
                <a:extLst>
                  <a:ext uri="{FF2B5EF4-FFF2-40B4-BE49-F238E27FC236}">
                    <a16:creationId xmlns:a16="http://schemas.microsoft.com/office/drawing/2014/main" id="{BA2CDD0D-969F-9149-8CC2-DD047195D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21576" name="Text Box 891">
                <a:extLst>
                  <a:ext uri="{FF2B5EF4-FFF2-40B4-BE49-F238E27FC236}">
                    <a16:creationId xmlns:a16="http://schemas.microsoft.com/office/drawing/2014/main" id="{C8D4ED52-DF98-9645-BAB3-CF49C4368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application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solidFill>
                      <a:schemeClr val="bg1"/>
                    </a:solidFill>
                    <a:latin typeface="Tahoma" panose="020B0604030504040204" pitchFamily="34" charset="0"/>
                  </a:rPr>
                  <a:t>transport</a:t>
                </a:r>
                <a:endParaRPr lang="en-US" altLang="en-US" sz="1000">
                  <a:latin typeface="Tahoma" panose="020B0604030504040204" pitchFamily="34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network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data link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Tahoma" panose="020B0604030504040204" pitchFamily="34" charset="0"/>
                  </a:rPr>
                  <a:t>physical</a:t>
                </a:r>
                <a:endParaRPr lang="en-US" altLang="en-US" sz="2400">
                  <a:latin typeface="Tahoma" panose="020B0604030504040204" pitchFamily="34" charset="0"/>
                </a:endParaRPr>
              </a:p>
            </p:txBody>
          </p:sp>
          <p:sp>
            <p:nvSpPr>
              <p:cNvPr id="21577" name="Line 892">
                <a:extLst>
                  <a:ext uri="{FF2B5EF4-FFF2-40B4-BE49-F238E27FC236}">
                    <a16:creationId xmlns:a16="http://schemas.microsoft.com/office/drawing/2014/main" id="{311CC3AD-2AC8-E640-B7DE-AFA8E5C048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8" name="Line 893">
                <a:extLst>
                  <a:ext uri="{FF2B5EF4-FFF2-40B4-BE49-F238E27FC236}">
                    <a16:creationId xmlns:a16="http://schemas.microsoft.com/office/drawing/2014/main" id="{944D7A13-C262-5B4F-8CA8-E18BCFF41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9" name="Line 894">
                <a:extLst>
                  <a:ext uri="{FF2B5EF4-FFF2-40B4-BE49-F238E27FC236}">
                    <a16:creationId xmlns:a16="http://schemas.microsoft.com/office/drawing/2014/main" id="{F52628C2-CC4F-464A-A322-831641EE4D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72" name="Freeform 895">
              <a:extLst>
                <a:ext uri="{FF2B5EF4-FFF2-40B4-BE49-F238E27FC236}">
                  <a16:creationId xmlns:a16="http://schemas.microsoft.com/office/drawing/2014/main" id="{E16A2B3B-9BB6-E142-9FB7-67BB7658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4" name="Group 661">
            <a:extLst>
              <a:ext uri="{FF2B5EF4-FFF2-40B4-BE49-F238E27FC236}">
                <a16:creationId xmlns:a16="http://schemas.microsoft.com/office/drawing/2014/main" id="{2F61979A-1697-944D-9154-C7C890E2E4AF}"/>
              </a:ext>
            </a:extLst>
          </p:cNvPr>
          <p:cNvGrpSpPr>
            <a:grpSpLocks/>
          </p:cNvGrpSpPr>
          <p:nvPr/>
        </p:nvGrpSpPr>
        <p:grpSpPr bwMode="auto">
          <a:xfrm>
            <a:off x="5913438" y="2057400"/>
            <a:ext cx="814387" cy="701675"/>
            <a:chOff x="2923" y="3345"/>
            <a:chExt cx="513" cy="442"/>
          </a:xfrm>
        </p:grpSpPr>
        <p:sp>
          <p:nvSpPr>
            <p:cNvPr id="21566" name="Rectangle 662">
              <a:extLst>
                <a:ext uri="{FF2B5EF4-FFF2-40B4-BE49-F238E27FC236}">
                  <a16:creationId xmlns:a16="http://schemas.microsoft.com/office/drawing/2014/main" id="{FD045A99-93C5-8E4D-B213-2CCA7BE33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67" name="Rectangle 663">
              <a:extLst>
                <a:ext uri="{FF2B5EF4-FFF2-40B4-BE49-F238E27FC236}">
                  <a16:creationId xmlns:a16="http://schemas.microsoft.com/office/drawing/2014/main" id="{A5E2C7B8-4F1B-AB4C-8C64-E1D950C46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68" name="Text Box 664">
              <a:extLst>
                <a:ext uri="{FF2B5EF4-FFF2-40B4-BE49-F238E27FC236}">
                  <a16:creationId xmlns:a16="http://schemas.microsoft.com/office/drawing/2014/main" id="{DAAC2797-78AC-D447-B2A5-B6CD180E5A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69" name="Line 665">
              <a:extLst>
                <a:ext uri="{FF2B5EF4-FFF2-40B4-BE49-F238E27FC236}">
                  <a16:creationId xmlns:a16="http://schemas.microsoft.com/office/drawing/2014/main" id="{4835C815-D4EF-AE43-97AF-A3C66B6EFF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0" name="Line 666">
              <a:extLst>
                <a:ext uri="{FF2B5EF4-FFF2-40B4-BE49-F238E27FC236}">
                  <a16:creationId xmlns:a16="http://schemas.microsoft.com/office/drawing/2014/main" id="{62F5A8AA-C760-3545-A6F1-516782F61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5" name="Group 901">
            <a:extLst>
              <a:ext uri="{FF2B5EF4-FFF2-40B4-BE49-F238E27FC236}">
                <a16:creationId xmlns:a16="http://schemas.microsoft.com/office/drawing/2014/main" id="{A437FF90-815D-E64C-A5EE-24BF7F5EAAA0}"/>
              </a:ext>
            </a:extLst>
          </p:cNvPr>
          <p:cNvGrpSpPr>
            <a:grpSpLocks/>
          </p:cNvGrpSpPr>
          <p:nvPr/>
        </p:nvGrpSpPr>
        <p:grpSpPr bwMode="auto">
          <a:xfrm>
            <a:off x="6729413" y="2479675"/>
            <a:ext cx="814387" cy="701675"/>
            <a:chOff x="2923" y="3345"/>
            <a:chExt cx="513" cy="442"/>
          </a:xfrm>
        </p:grpSpPr>
        <p:sp>
          <p:nvSpPr>
            <p:cNvPr id="21561" name="Rectangle 902">
              <a:extLst>
                <a:ext uri="{FF2B5EF4-FFF2-40B4-BE49-F238E27FC236}">
                  <a16:creationId xmlns:a16="http://schemas.microsoft.com/office/drawing/2014/main" id="{B5FFCC46-CA8A-3740-A601-067778D8F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62" name="Rectangle 903">
              <a:extLst>
                <a:ext uri="{FF2B5EF4-FFF2-40B4-BE49-F238E27FC236}">
                  <a16:creationId xmlns:a16="http://schemas.microsoft.com/office/drawing/2014/main" id="{E2D21B26-6AEA-DF4B-8927-E5AC415FE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63" name="Text Box 904">
              <a:extLst>
                <a:ext uri="{FF2B5EF4-FFF2-40B4-BE49-F238E27FC236}">
                  <a16:creationId xmlns:a16="http://schemas.microsoft.com/office/drawing/2014/main" id="{15C57838-FC5E-5441-86FA-11D6A1EAF2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64" name="Line 905">
              <a:extLst>
                <a:ext uri="{FF2B5EF4-FFF2-40B4-BE49-F238E27FC236}">
                  <a16:creationId xmlns:a16="http://schemas.microsoft.com/office/drawing/2014/main" id="{062E8D91-69C0-5D4D-BF81-94514E8959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Line 906">
              <a:extLst>
                <a:ext uri="{FF2B5EF4-FFF2-40B4-BE49-F238E27FC236}">
                  <a16:creationId xmlns:a16="http://schemas.microsoft.com/office/drawing/2014/main" id="{7E924F66-7108-284C-BB91-822ED2735F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6" name="Group 907">
            <a:extLst>
              <a:ext uri="{FF2B5EF4-FFF2-40B4-BE49-F238E27FC236}">
                <a16:creationId xmlns:a16="http://schemas.microsoft.com/office/drawing/2014/main" id="{ADEB17E3-D083-AB4C-A4C7-F45E481C68EC}"/>
              </a:ext>
            </a:extLst>
          </p:cNvPr>
          <p:cNvGrpSpPr>
            <a:grpSpLocks/>
          </p:cNvGrpSpPr>
          <p:nvPr/>
        </p:nvGrpSpPr>
        <p:grpSpPr bwMode="auto">
          <a:xfrm>
            <a:off x="6738938" y="1901825"/>
            <a:ext cx="814387" cy="701675"/>
            <a:chOff x="2923" y="3345"/>
            <a:chExt cx="513" cy="442"/>
          </a:xfrm>
        </p:grpSpPr>
        <p:sp>
          <p:nvSpPr>
            <p:cNvPr id="21556" name="Rectangle 908">
              <a:extLst>
                <a:ext uri="{FF2B5EF4-FFF2-40B4-BE49-F238E27FC236}">
                  <a16:creationId xmlns:a16="http://schemas.microsoft.com/office/drawing/2014/main" id="{DCBDA9C8-7BED-114F-868C-C7CCCA4D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57" name="Rectangle 909">
              <a:extLst>
                <a:ext uri="{FF2B5EF4-FFF2-40B4-BE49-F238E27FC236}">
                  <a16:creationId xmlns:a16="http://schemas.microsoft.com/office/drawing/2014/main" id="{68C5E5A0-A1B0-3D40-AB52-C492FAE1B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58" name="Text Box 910">
              <a:extLst>
                <a:ext uri="{FF2B5EF4-FFF2-40B4-BE49-F238E27FC236}">
                  <a16:creationId xmlns:a16="http://schemas.microsoft.com/office/drawing/2014/main" id="{31790B74-8312-CA41-80E5-7EC1E6C18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59" name="Line 911">
              <a:extLst>
                <a:ext uri="{FF2B5EF4-FFF2-40B4-BE49-F238E27FC236}">
                  <a16:creationId xmlns:a16="http://schemas.microsoft.com/office/drawing/2014/main" id="{13B36222-FDE4-B04C-AF01-8F7C65D5B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Line 912">
              <a:extLst>
                <a:ext uri="{FF2B5EF4-FFF2-40B4-BE49-F238E27FC236}">
                  <a16:creationId xmlns:a16="http://schemas.microsoft.com/office/drawing/2014/main" id="{5ACEBA4B-7755-BA47-A3E4-F7615E0CDE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7" name="Group 913">
            <a:extLst>
              <a:ext uri="{FF2B5EF4-FFF2-40B4-BE49-F238E27FC236}">
                <a16:creationId xmlns:a16="http://schemas.microsoft.com/office/drawing/2014/main" id="{604BC956-4CCE-F94B-A104-C09CA0819606}"/>
              </a:ext>
            </a:extLst>
          </p:cNvPr>
          <p:cNvGrpSpPr>
            <a:grpSpLocks/>
          </p:cNvGrpSpPr>
          <p:nvPr/>
        </p:nvGrpSpPr>
        <p:grpSpPr bwMode="auto">
          <a:xfrm>
            <a:off x="6513513" y="3089275"/>
            <a:ext cx="814387" cy="701675"/>
            <a:chOff x="2923" y="3345"/>
            <a:chExt cx="513" cy="442"/>
          </a:xfrm>
        </p:grpSpPr>
        <p:sp>
          <p:nvSpPr>
            <p:cNvPr id="21551" name="Rectangle 914">
              <a:extLst>
                <a:ext uri="{FF2B5EF4-FFF2-40B4-BE49-F238E27FC236}">
                  <a16:creationId xmlns:a16="http://schemas.microsoft.com/office/drawing/2014/main" id="{32955F59-EF61-3047-ACFF-7D0D434D1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52" name="Rectangle 915">
              <a:extLst>
                <a:ext uri="{FF2B5EF4-FFF2-40B4-BE49-F238E27FC236}">
                  <a16:creationId xmlns:a16="http://schemas.microsoft.com/office/drawing/2014/main" id="{B1611230-17FA-0040-8B83-B9C506E7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53" name="Text Box 916">
              <a:extLst>
                <a:ext uri="{FF2B5EF4-FFF2-40B4-BE49-F238E27FC236}">
                  <a16:creationId xmlns:a16="http://schemas.microsoft.com/office/drawing/2014/main" id="{D0B248A4-9C1D-914D-930E-DA5CC0E96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54" name="Line 917">
              <a:extLst>
                <a:ext uri="{FF2B5EF4-FFF2-40B4-BE49-F238E27FC236}">
                  <a16:creationId xmlns:a16="http://schemas.microsoft.com/office/drawing/2014/main" id="{89B119B7-EE11-8044-AA5A-06994BDE57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Line 918">
              <a:extLst>
                <a:ext uri="{FF2B5EF4-FFF2-40B4-BE49-F238E27FC236}">
                  <a16:creationId xmlns:a16="http://schemas.microsoft.com/office/drawing/2014/main" id="{4C56BBB5-7DBB-5949-A9D5-DFFC40A22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8" name="Group 919">
            <a:extLst>
              <a:ext uri="{FF2B5EF4-FFF2-40B4-BE49-F238E27FC236}">
                <a16:creationId xmlns:a16="http://schemas.microsoft.com/office/drawing/2014/main" id="{B8114971-31F9-FF4C-B17F-B79B0B19A945}"/>
              </a:ext>
            </a:extLst>
          </p:cNvPr>
          <p:cNvGrpSpPr>
            <a:grpSpLocks/>
          </p:cNvGrpSpPr>
          <p:nvPr/>
        </p:nvGrpSpPr>
        <p:grpSpPr bwMode="auto">
          <a:xfrm>
            <a:off x="7100888" y="3594100"/>
            <a:ext cx="814387" cy="701675"/>
            <a:chOff x="2923" y="3345"/>
            <a:chExt cx="513" cy="442"/>
          </a:xfrm>
        </p:grpSpPr>
        <p:sp>
          <p:nvSpPr>
            <p:cNvPr id="21546" name="Rectangle 920">
              <a:extLst>
                <a:ext uri="{FF2B5EF4-FFF2-40B4-BE49-F238E27FC236}">
                  <a16:creationId xmlns:a16="http://schemas.microsoft.com/office/drawing/2014/main" id="{C529AF2D-78CA-0B4F-9BF2-1DACFFC79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47" name="Rectangle 921">
              <a:extLst>
                <a:ext uri="{FF2B5EF4-FFF2-40B4-BE49-F238E27FC236}">
                  <a16:creationId xmlns:a16="http://schemas.microsoft.com/office/drawing/2014/main" id="{F55FC855-4513-3A40-856E-7E41D2196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48" name="Text Box 922">
              <a:extLst>
                <a:ext uri="{FF2B5EF4-FFF2-40B4-BE49-F238E27FC236}">
                  <a16:creationId xmlns:a16="http://schemas.microsoft.com/office/drawing/2014/main" id="{3E192C30-1BE5-3744-A44D-3AA289698D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49" name="Line 923">
              <a:extLst>
                <a:ext uri="{FF2B5EF4-FFF2-40B4-BE49-F238E27FC236}">
                  <a16:creationId xmlns:a16="http://schemas.microsoft.com/office/drawing/2014/main" id="{B0A75808-B71C-A642-87A4-B88016006B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Line 924">
              <a:extLst>
                <a:ext uri="{FF2B5EF4-FFF2-40B4-BE49-F238E27FC236}">
                  <a16:creationId xmlns:a16="http://schemas.microsoft.com/office/drawing/2014/main" id="{D411F08F-A81D-1E42-855E-422268F3E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9" name="Group 925">
            <a:extLst>
              <a:ext uri="{FF2B5EF4-FFF2-40B4-BE49-F238E27FC236}">
                <a16:creationId xmlns:a16="http://schemas.microsoft.com/office/drawing/2014/main" id="{4506D930-8C18-4249-9FB9-40531CACC74C}"/>
              </a:ext>
            </a:extLst>
          </p:cNvPr>
          <p:cNvGrpSpPr>
            <a:grpSpLocks/>
          </p:cNvGrpSpPr>
          <p:nvPr/>
        </p:nvGrpSpPr>
        <p:grpSpPr bwMode="auto">
          <a:xfrm>
            <a:off x="6589713" y="4003675"/>
            <a:ext cx="814387" cy="701675"/>
            <a:chOff x="2923" y="3345"/>
            <a:chExt cx="513" cy="442"/>
          </a:xfrm>
        </p:grpSpPr>
        <p:sp>
          <p:nvSpPr>
            <p:cNvPr id="21541" name="Rectangle 926">
              <a:extLst>
                <a:ext uri="{FF2B5EF4-FFF2-40B4-BE49-F238E27FC236}">
                  <a16:creationId xmlns:a16="http://schemas.microsoft.com/office/drawing/2014/main" id="{091AC79A-6DEF-4542-9486-6A53EC3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42" name="Rectangle 927">
              <a:extLst>
                <a:ext uri="{FF2B5EF4-FFF2-40B4-BE49-F238E27FC236}">
                  <a16:creationId xmlns:a16="http://schemas.microsoft.com/office/drawing/2014/main" id="{B5298317-4940-214E-8605-360EA94D7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43" name="Text Box 928">
              <a:extLst>
                <a:ext uri="{FF2B5EF4-FFF2-40B4-BE49-F238E27FC236}">
                  <a16:creationId xmlns:a16="http://schemas.microsoft.com/office/drawing/2014/main" id="{482AD700-E085-A740-BD1D-4ED2A037CF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44" name="Line 929">
              <a:extLst>
                <a:ext uri="{FF2B5EF4-FFF2-40B4-BE49-F238E27FC236}">
                  <a16:creationId xmlns:a16="http://schemas.microsoft.com/office/drawing/2014/main" id="{D9A4B6BD-CF30-7848-9CAD-53EBA0E6CF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930">
              <a:extLst>
                <a:ext uri="{FF2B5EF4-FFF2-40B4-BE49-F238E27FC236}">
                  <a16:creationId xmlns:a16="http://schemas.microsoft.com/office/drawing/2014/main" id="{549F90BD-74AB-084D-B781-1DFBE188F5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30" name="Group 931">
            <a:extLst>
              <a:ext uri="{FF2B5EF4-FFF2-40B4-BE49-F238E27FC236}">
                <a16:creationId xmlns:a16="http://schemas.microsoft.com/office/drawing/2014/main" id="{46ACEB1E-CBEF-CB4C-BD3C-FF5B8AC69D6D}"/>
              </a:ext>
            </a:extLst>
          </p:cNvPr>
          <p:cNvGrpSpPr>
            <a:grpSpLocks/>
          </p:cNvGrpSpPr>
          <p:nvPr/>
        </p:nvGrpSpPr>
        <p:grpSpPr bwMode="auto">
          <a:xfrm>
            <a:off x="7237413" y="4400550"/>
            <a:ext cx="814387" cy="701675"/>
            <a:chOff x="2923" y="3345"/>
            <a:chExt cx="513" cy="442"/>
          </a:xfrm>
        </p:grpSpPr>
        <p:sp>
          <p:nvSpPr>
            <p:cNvPr id="21536" name="Rectangle 932">
              <a:extLst>
                <a:ext uri="{FF2B5EF4-FFF2-40B4-BE49-F238E27FC236}">
                  <a16:creationId xmlns:a16="http://schemas.microsoft.com/office/drawing/2014/main" id="{9200F293-6628-6B40-A791-DFD4DE837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8" y="3444"/>
              <a:ext cx="426" cy="3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37" name="Rectangle 933">
              <a:extLst>
                <a:ext uri="{FF2B5EF4-FFF2-40B4-BE49-F238E27FC236}">
                  <a16:creationId xmlns:a16="http://schemas.microsoft.com/office/drawing/2014/main" id="{2B5D1EC1-DA69-D946-9B28-767BBC704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65"/>
              <a:ext cx="435" cy="3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38" name="Text Box 934">
              <a:extLst>
                <a:ext uri="{FF2B5EF4-FFF2-40B4-BE49-F238E27FC236}">
                  <a16:creationId xmlns:a16="http://schemas.microsoft.com/office/drawing/2014/main" id="{10F0639D-657D-CA4B-AD41-26FCF4AA59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3" y="3345"/>
              <a:ext cx="51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0">
                <a:latin typeface="Comic Sans MS" panose="030F0902030302020204" pitchFamily="66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network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data link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Tahoma" panose="020B0604030504040204" pitchFamily="34" charset="0"/>
                </a:rPr>
                <a:t>physical</a:t>
              </a:r>
              <a:endParaRPr lang="en-US" altLang="en-US" sz="2400">
                <a:latin typeface="Tahoma" panose="020B0604030504040204" pitchFamily="34" charset="0"/>
              </a:endParaRPr>
            </a:p>
          </p:txBody>
        </p:sp>
        <p:sp>
          <p:nvSpPr>
            <p:cNvPr id="21539" name="Line 935">
              <a:extLst>
                <a:ext uri="{FF2B5EF4-FFF2-40B4-BE49-F238E27FC236}">
                  <a16:creationId xmlns:a16="http://schemas.microsoft.com/office/drawing/2014/main" id="{49CBD938-F73A-864B-9F12-0EEA053DB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3657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936">
              <a:extLst>
                <a:ext uri="{FF2B5EF4-FFF2-40B4-BE49-F238E27FC236}">
                  <a16:creationId xmlns:a16="http://schemas.microsoft.com/office/drawing/2014/main" id="{AB9FB09E-2711-5C4D-934F-3D0C97C08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4" y="3561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31" name="Group 896">
            <a:extLst>
              <a:ext uri="{FF2B5EF4-FFF2-40B4-BE49-F238E27FC236}">
                <a16:creationId xmlns:a16="http://schemas.microsoft.com/office/drawing/2014/main" id="{0BFBE3FE-6D00-6744-812C-C587057B963C}"/>
              </a:ext>
            </a:extLst>
          </p:cNvPr>
          <p:cNvGrpSpPr>
            <a:grpSpLocks/>
          </p:cNvGrpSpPr>
          <p:nvPr/>
        </p:nvGrpSpPr>
        <p:grpSpPr bwMode="auto">
          <a:xfrm rot="2937887">
            <a:off x="5389563" y="2911475"/>
            <a:ext cx="3781425" cy="434975"/>
            <a:chOff x="2937" y="3579"/>
            <a:chExt cx="2382" cy="274"/>
          </a:xfrm>
        </p:grpSpPr>
        <p:sp>
          <p:nvSpPr>
            <p:cNvPr id="21532" name="Rectangle 897">
              <a:extLst>
                <a:ext uri="{FF2B5EF4-FFF2-40B4-BE49-F238E27FC236}">
                  <a16:creationId xmlns:a16="http://schemas.microsoft.com/office/drawing/2014/main" id="{93FE5844-6ADF-504F-9028-137B7A3B6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33" name="Text Box 898">
              <a:extLst>
                <a:ext uri="{FF2B5EF4-FFF2-40B4-BE49-F238E27FC236}">
                  <a16:creationId xmlns:a16="http://schemas.microsoft.com/office/drawing/2014/main" id="{F0E38BAF-71C1-7242-9672-C786A12DE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Tahoma" panose="020B0604030504040204" pitchFamily="34" charset="0"/>
                </a:rPr>
                <a:t>logical end-end transport</a:t>
              </a: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21534" name="Freeform 899">
              <a:extLst>
                <a:ext uri="{FF2B5EF4-FFF2-40B4-BE49-F238E27FC236}">
                  <a16:creationId xmlns:a16="http://schemas.microsoft.com/office/drawing/2014/main" id="{F7C36FD6-EE3E-A94F-91B3-5BBD1747E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Freeform 900">
              <a:extLst>
                <a:ext uri="{FF2B5EF4-FFF2-40B4-BE49-F238E27FC236}">
                  <a16:creationId xmlns:a16="http://schemas.microsoft.com/office/drawing/2014/main" id="{9656DFD2-7F79-274E-8F70-E9C3B1DEFE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ooter Placeholder 5">
            <a:extLst>
              <a:ext uri="{FF2B5EF4-FFF2-40B4-BE49-F238E27FC236}">
                <a16:creationId xmlns:a16="http://schemas.microsoft.com/office/drawing/2014/main" id="{4D685A65-F30F-484E-B61F-DE20BD7A4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6018" name="Slide Number Placeholder 6">
            <a:extLst>
              <a:ext uri="{FF2B5EF4-FFF2-40B4-BE49-F238E27FC236}">
                <a16:creationId xmlns:a16="http://schemas.microsoft.com/office/drawing/2014/main" id="{B50A5669-D746-F14E-93B1-9D39D835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D4AC7F4C-D311-CC47-B9CE-66810BFD4E28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6804" name="Rectangle 2">
            <a:extLst>
              <a:ext uri="{FF2B5EF4-FFF2-40B4-BE49-F238E27FC236}">
                <a16:creationId xmlns:a16="http://schemas.microsoft.com/office/drawing/2014/main" id="{8E85E44B-5B18-C74B-9FE3-1A6AB68CE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975" y="134938"/>
            <a:ext cx="5700713" cy="508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flow control (FC)</a:t>
            </a:r>
          </a:p>
        </p:txBody>
      </p:sp>
      <p:pic>
        <p:nvPicPr>
          <p:cNvPr id="86020" name="Picture 51" descr="underline_base">
            <a:extLst>
              <a:ext uri="{FF2B5EF4-FFF2-40B4-BE49-F238E27FC236}">
                <a16:creationId xmlns:a16="http://schemas.microsoft.com/office/drawing/2014/main" id="{23A138ED-4A1C-5049-99FD-F04372B756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20725"/>
            <a:ext cx="52355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75">
            <a:extLst>
              <a:ext uri="{FF2B5EF4-FFF2-40B4-BE49-F238E27FC236}">
                <a16:creationId xmlns:a16="http://schemas.microsoft.com/office/drawing/2014/main" id="{D37E9A47-2A32-7542-8B31-C7CF2C3B8FF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1125" y="893763"/>
            <a:ext cx="4054475" cy="4344987"/>
          </a:xfrm>
        </p:spPr>
        <p:txBody>
          <a:bodyPr/>
          <a:lstStyle/>
          <a:p>
            <a:r>
              <a:rPr lang="en-US" altLang="en-US" sz="2000"/>
              <a:t>receiver </a:t>
            </a:r>
            <a:r>
              <a:rPr lang="ja-JP" altLang="en-US" sz="2000"/>
              <a:t>“</a:t>
            </a:r>
            <a:r>
              <a:rPr lang="en-US" altLang="ja-JP" sz="2000"/>
              <a:t>advertises</a:t>
            </a:r>
            <a:r>
              <a:rPr lang="ja-JP" altLang="en-US" sz="2000"/>
              <a:t>”</a:t>
            </a:r>
            <a:r>
              <a:rPr lang="en-US" altLang="ja-JP" sz="2000"/>
              <a:t> free buffer space by including </a:t>
            </a:r>
            <a:r>
              <a:rPr lang="en-US" altLang="ja-JP" sz="2000" b="1">
                <a:solidFill>
                  <a:srgbClr val="FF0000"/>
                </a:solidFill>
                <a:latin typeface="Courier New" panose="02070309020205020404" pitchFamily="49" charset="0"/>
              </a:rPr>
              <a:t>rwnd</a:t>
            </a:r>
            <a:r>
              <a:rPr lang="en-US" altLang="ja-JP" sz="2000"/>
              <a:t> value in TCP header of receiver-to-sender segments</a:t>
            </a:r>
          </a:p>
          <a:p>
            <a:pPr lvl="1"/>
            <a:r>
              <a:rPr lang="en-US" altLang="en-US" sz="1800" b="1">
                <a:latin typeface="Courier New" panose="02070309020205020404" pitchFamily="49" charset="0"/>
              </a:rPr>
              <a:t>RcvBuffer </a:t>
            </a:r>
            <a:r>
              <a:rPr lang="en-US" altLang="en-US" sz="1800"/>
              <a:t>size set via socket options (typical default is 4096 bytes)</a:t>
            </a:r>
          </a:p>
          <a:p>
            <a:pPr lvl="1"/>
            <a:r>
              <a:rPr lang="en-US" altLang="en-US" sz="1800"/>
              <a:t>many operating systems auto adjust </a:t>
            </a:r>
            <a:r>
              <a:rPr lang="en-US" altLang="en-US" sz="1800" b="1">
                <a:latin typeface="Courier New" panose="02070309020205020404" pitchFamily="49" charset="0"/>
              </a:rPr>
              <a:t>RcvBuffer</a:t>
            </a:r>
            <a:endParaRPr lang="en-US" altLang="en-US" sz="1800"/>
          </a:p>
          <a:p>
            <a:r>
              <a:rPr lang="en-US" altLang="en-US" sz="2000"/>
              <a:t>sender </a:t>
            </a:r>
            <a:r>
              <a:rPr lang="en-US" altLang="en-US" sz="2000" u="sng"/>
              <a:t>limits</a:t>
            </a:r>
            <a:r>
              <a:rPr lang="en-US" altLang="en-US" sz="2000"/>
              <a:t> amount of </a:t>
            </a:r>
            <a:r>
              <a:rPr lang="en-US" altLang="en-US" sz="2000">
                <a:solidFill>
                  <a:srgbClr val="FF0000"/>
                </a:solidFill>
              </a:rPr>
              <a:t>unacked (</a:t>
            </a:r>
            <a:r>
              <a:rPr lang="ja-JP" altLang="en-US" sz="2000">
                <a:solidFill>
                  <a:srgbClr val="FF0000"/>
                </a:solidFill>
              </a:rPr>
              <a:t>“</a:t>
            </a:r>
            <a:r>
              <a:rPr lang="en-US" altLang="ja-JP" sz="2000">
                <a:solidFill>
                  <a:srgbClr val="FF0000"/>
                </a:solidFill>
              </a:rPr>
              <a:t>in-flight</a:t>
            </a:r>
            <a:r>
              <a:rPr lang="ja-JP" altLang="en-US" sz="2000">
                <a:solidFill>
                  <a:srgbClr val="FF0000"/>
                </a:solidFill>
              </a:rPr>
              <a:t>”</a:t>
            </a:r>
            <a:r>
              <a:rPr lang="en-US" altLang="ja-JP" sz="2000">
                <a:solidFill>
                  <a:srgbClr val="FF0000"/>
                </a:solidFill>
              </a:rPr>
              <a:t>) data</a:t>
            </a:r>
            <a:r>
              <a:rPr lang="en-US" altLang="ja-JP" sz="2000"/>
              <a:t> to receiver</a:t>
            </a:r>
            <a:r>
              <a:rPr lang="ja-JP" altLang="en-US" sz="2000"/>
              <a:t>’</a:t>
            </a:r>
            <a:r>
              <a:rPr lang="en-US" altLang="ja-JP" sz="2000"/>
              <a:t>s </a:t>
            </a:r>
            <a:r>
              <a:rPr lang="en-US" altLang="ja-JP" sz="2000" b="1">
                <a:solidFill>
                  <a:srgbClr val="FF0000"/>
                </a:solidFill>
                <a:latin typeface="Courier New" panose="02070309020205020404" pitchFamily="49" charset="0"/>
              </a:rPr>
              <a:t>rwnd</a:t>
            </a:r>
            <a:r>
              <a:rPr lang="en-US" altLang="ja-JP" sz="2000" b="1">
                <a:latin typeface="Courier New" panose="02070309020205020404" pitchFamily="49" charset="0"/>
              </a:rPr>
              <a:t> </a:t>
            </a:r>
            <a:r>
              <a:rPr lang="en-US" altLang="ja-JP" sz="2000"/>
              <a:t>value (changes value of sending window </a:t>
            </a:r>
            <a:r>
              <a:rPr lang="en-US" altLang="ja-JP" sz="1600">
                <a:sym typeface="Wingdings" pitchFamily="2" charset="2"/>
              </a:rPr>
              <a:t></a:t>
            </a:r>
            <a:r>
              <a:rPr lang="en-US" altLang="ja-JP" sz="2000">
                <a:sym typeface="Wingdings" pitchFamily="2" charset="2"/>
              </a:rPr>
              <a:t> </a:t>
            </a:r>
            <a:r>
              <a:rPr lang="en-US" altLang="ja-JP" sz="2000"/>
              <a:t>FC window = rwnd) </a:t>
            </a:r>
          </a:p>
          <a:p>
            <a:r>
              <a:rPr lang="en-US" altLang="en-US" sz="2000"/>
              <a:t>guarantees receive buffer will not overflow</a:t>
            </a:r>
          </a:p>
        </p:txBody>
      </p:sp>
      <p:grpSp>
        <p:nvGrpSpPr>
          <p:cNvPr id="86022" name="Group 1">
            <a:extLst>
              <a:ext uri="{FF2B5EF4-FFF2-40B4-BE49-F238E27FC236}">
                <a16:creationId xmlns:a16="http://schemas.microsoft.com/office/drawing/2014/main" id="{A8F0F589-78B8-104E-A66F-5604BA900DC2}"/>
              </a:ext>
            </a:extLst>
          </p:cNvPr>
          <p:cNvGrpSpPr>
            <a:grpSpLocks/>
          </p:cNvGrpSpPr>
          <p:nvPr/>
        </p:nvGrpSpPr>
        <p:grpSpPr bwMode="auto">
          <a:xfrm>
            <a:off x="4818063" y="2916238"/>
            <a:ext cx="3995737" cy="3081337"/>
            <a:chOff x="4722813" y="1914741"/>
            <a:chExt cx="3995738" cy="3083132"/>
          </a:xfrm>
        </p:grpSpPr>
        <p:grpSp>
          <p:nvGrpSpPr>
            <p:cNvPr id="86091" name="Group 72">
              <a:extLst>
                <a:ext uri="{FF2B5EF4-FFF2-40B4-BE49-F238E27FC236}">
                  <a16:creationId xmlns:a16="http://schemas.microsoft.com/office/drawing/2014/main" id="{1A881FD1-0701-AD40-AA50-B0DFBB0663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95988" y="2230438"/>
              <a:ext cx="2578100" cy="2155825"/>
              <a:chOff x="512" y="1294"/>
              <a:chExt cx="1888" cy="1358"/>
            </a:xfrm>
          </p:grpSpPr>
          <p:grpSp>
            <p:nvGrpSpPr>
              <p:cNvPr id="86104" name="Group 17">
                <a:extLst>
                  <a:ext uri="{FF2B5EF4-FFF2-40B4-BE49-F238E27FC236}">
                    <a16:creationId xmlns:a16="http://schemas.microsoft.com/office/drawing/2014/main" id="{9EA0518D-609F-5348-8E51-1F70D3D633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2" y="1410"/>
                <a:ext cx="336" cy="130"/>
                <a:chOff x="2003" y="1816"/>
                <a:chExt cx="336" cy="130"/>
              </a:xfrm>
            </p:grpSpPr>
            <p:sp>
              <p:nvSpPr>
                <p:cNvPr id="86113" name="Rectangle 18">
                  <a:extLst>
                    <a:ext uri="{FF2B5EF4-FFF2-40B4-BE49-F238E27FC236}">
                      <a16:creationId xmlns:a16="http://schemas.microsoft.com/office/drawing/2014/main" id="{3AE77BA5-BD7E-844C-9F29-2E4F43E6E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03" y="1816"/>
                  <a:ext cx="336" cy="13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114" name="Rectangle 19">
                  <a:extLst>
                    <a:ext uri="{FF2B5EF4-FFF2-40B4-BE49-F238E27FC236}">
                      <a16:creationId xmlns:a16="http://schemas.microsoft.com/office/drawing/2014/main" id="{C3CB2D3B-7EC4-7141-833F-15ABD59B3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05" y="1833"/>
                  <a:ext cx="108" cy="9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CC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115" name="Rectangle 20">
                  <a:extLst>
                    <a:ext uri="{FF2B5EF4-FFF2-40B4-BE49-F238E27FC236}">
                      <a16:creationId xmlns:a16="http://schemas.microsoft.com/office/drawing/2014/main" id="{01122958-BAA6-0147-A59A-24480E4050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8" y="1891"/>
                  <a:ext cx="28" cy="35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86116" name="Rectangle 21">
                  <a:extLst>
                    <a:ext uri="{FF2B5EF4-FFF2-40B4-BE49-F238E27FC236}">
                      <a16:creationId xmlns:a16="http://schemas.microsoft.com/office/drawing/2014/main" id="{704A2FAC-B45D-0B42-A481-BBBEB670E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56" y="1892"/>
                  <a:ext cx="29" cy="35"/>
                </a:xfrm>
                <a:prstGeom prst="rect">
                  <a:avLst/>
                </a:prstGeom>
                <a:solidFill>
                  <a:srgbClr val="CC9900"/>
                </a:solidFill>
                <a:ln w="9525">
                  <a:solidFill>
                    <a:srgbClr val="CC99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86105" name="Rectangle 52">
                <a:extLst>
                  <a:ext uri="{FF2B5EF4-FFF2-40B4-BE49-F238E27FC236}">
                    <a16:creationId xmlns:a16="http://schemas.microsoft.com/office/drawing/2014/main" id="{942146F4-288F-3A41-8D90-6F3AAEBB9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" y="1522"/>
                <a:ext cx="1871" cy="89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106" name="Line 53">
                <a:extLst>
                  <a:ext uri="{FF2B5EF4-FFF2-40B4-BE49-F238E27FC236}">
                    <a16:creationId xmlns:a16="http://schemas.microsoft.com/office/drawing/2014/main" id="{F75D61D6-C3B0-474A-9186-47DD05768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" y="1863"/>
                <a:ext cx="18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107" name="AutoShape 54">
                <a:extLst>
                  <a:ext uri="{FF2B5EF4-FFF2-40B4-BE49-F238E27FC236}">
                    <a16:creationId xmlns:a16="http://schemas.microsoft.com/office/drawing/2014/main" id="{3713F207-8D5B-A340-82AB-4DA585FC88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0" y="1294"/>
                <a:ext cx="157" cy="288"/>
              </a:xfrm>
              <a:prstGeom prst="upArrow">
                <a:avLst>
                  <a:gd name="adj1" fmla="val 50000"/>
                  <a:gd name="adj2" fmla="val 4586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108" name="Rectangle 55" descr="Dark upward diagonal">
                <a:extLst>
                  <a:ext uri="{FF2B5EF4-FFF2-40B4-BE49-F238E27FC236}">
                    <a16:creationId xmlns:a16="http://schemas.microsoft.com/office/drawing/2014/main" id="{02A64163-AD5D-2D46-B5A8-019F4F7555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1856"/>
                <a:ext cx="1848" cy="555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109" name="AutoShape 56">
                <a:extLst>
                  <a:ext uri="{FF2B5EF4-FFF2-40B4-BE49-F238E27FC236}">
                    <a16:creationId xmlns:a16="http://schemas.microsoft.com/office/drawing/2014/main" id="{919CC1A5-8135-B74C-897F-A1436E603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" y="2364"/>
                <a:ext cx="157" cy="288"/>
              </a:xfrm>
              <a:prstGeom prst="upArrow">
                <a:avLst>
                  <a:gd name="adj1" fmla="val 50000"/>
                  <a:gd name="adj2" fmla="val 45860"/>
                </a:avLst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110" name="Text Box 57">
                <a:extLst>
                  <a:ext uri="{FF2B5EF4-FFF2-40B4-BE49-F238E27FC236}">
                    <a16:creationId xmlns:a16="http://schemas.microsoft.com/office/drawing/2014/main" id="{CDD29568-D92C-6745-B9D6-5053C37CD8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" y="1568"/>
                <a:ext cx="124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</a:rPr>
                  <a:t>buffered data</a:t>
                </a:r>
              </a:p>
            </p:txBody>
          </p:sp>
          <p:sp>
            <p:nvSpPr>
              <p:cNvPr id="86111" name="Line 58">
                <a:extLst>
                  <a:ext uri="{FF2B5EF4-FFF2-40B4-BE49-F238E27FC236}">
                    <a16:creationId xmlns:a16="http://schemas.microsoft.com/office/drawing/2014/main" id="{0779E405-8AF0-5947-89F7-BDDAFFBAEA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" y="1857"/>
                <a:ext cx="1878" cy="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112" name="Text Box 59">
                <a:extLst>
                  <a:ext uri="{FF2B5EF4-FFF2-40B4-BE49-F238E27FC236}">
                    <a16:creationId xmlns:a16="http://schemas.microsoft.com/office/drawing/2014/main" id="{6A977571-85A6-F54D-B4D3-28C2AD62F8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3" y="2020"/>
                <a:ext cx="152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Tahoma" panose="020B0604030504040204" pitchFamily="34" charset="0"/>
                  </a:rPr>
                  <a:t>free buffer space</a:t>
                </a:r>
              </a:p>
            </p:txBody>
          </p:sp>
        </p:grpSp>
        <p:sp>
          <p:nvSpPr>
            <p:cNvPr id="86092" name="Text Box 62">
              <a:extLst>
                <a:ext uri="{FF2B5EF4-FFF2-40B4-BE49-F238E27FC236}">
                  <a16:creationId xmlns:a16="http://schemas.microsoft.com/office/drawing/2014/main" id="{11A0D67B-4191-2D45-AE8E-5488BDB0E1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8575" y="3375025"/>
              <a:ext cx="6731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urier New" panose="02070309020205020404" pitchFamily="49" charset="0"/>
                </a:rPr>
                <a:t>rwnd</a:t>
              </a:r>
            </a:p>
          </p:txBody>
        </p:sp>
        <p:sp>
          <p:nvSpPr>
            <p:cNvPr id="86093" name="Line 64">
              <a:extLst>
                <a:ext uri="{FF2B5EF4-FFF2-40B4-BE49-F238E27FC236}">
                  <a16:creationId xmlns:a16="http://schemas.microsoft.com/office/drawing/2014/main" id="{F86A6673-8702-434C-8E5F-464E6E1FF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9750" y="3108325"/>
              <a:ext cx="0" cy="322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4" name="Line 65">
              <a:extLst>
                <a:ext uri="{FF2B5EF4-FFF2-40B4-BE49-F238E27FC236}">
                  <a16:creationId xmlns:a16="http://schemas.microsoft.com/office/drawing/2014/main" id="{3ED9AAFD-2EBD-3C4D-812C-03E9EA780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9750" y="3633788"/>
              <a:ext cx="0" cy="322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5" name="Line 66">
              <a:extLst>
                <a:ext uri="{FF2B5EF4-FFF2-40B4-BE49-F238E27FC236}">
                  <a16:creationId xmlns:a16="http://schemas.microsoft.com/office/drawing/2014/main" id="{904B72EC-42E7-3A42-97C6-7B4D4AEEE2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5763" y="3965575"/>
              <a:ext cx="476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6" name="Line 67">
              <a:extLst>
                <a:ext uri="{FF2B5EF4-FFF2-40B4-BE49-F238E27FC236}">
                  <a16:creationId xmlns:a16="http://schemas.microsoft.com/office/drawing/2014/main" id="{A53CE250-A2F2-234F-9FEE-D3E7E811A7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4975" y="3097213"/>
              <a:ext cx="1968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7" name="Line 68">
              <a:extLst>
                <a:ext uri="{FF2B5EF4-FFF2-40B4-BE49-F238E27FC236}">
                  <a16:creationId xmlns:a16="http://schemas.microsoft.com/office/drawing/2014/main" id="{6C3808EA-E1C0-6D45-B191-ABB7F68730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7988" y="2571750"/>
              <a:ext cx="4762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8" name="Line 69">
              <a:extLst>
                <a:ext uri="{FF2B5EF4-FFF2-40B4-BE49-F238E27FC236}">
                  <a16:creationId xmlns:a16="http://schemas.microsoft.com/office/drawing/2014/main" id="{77A0709D-55E2-F84C-838C-A1FE640EA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76925" y="2576513"/>
              <a:ext cx="0" cy="17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099" name="Line 70">
              <a:extLst>
                <a:ext uri="{FF2B5EF4-FFF2-40B4-BE49-F238E27FC236}">
                  <a16:creationId xmlns:a16="http://schemas.microsoft.com/office/drawing/2014/main" id="{7186F24B-DAC0-B84A-BCB5-D20C2CE0AB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75338" y="3000375"/>
              <a:ext cx="0" cy="954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6100" name="Text Box 71">
              <a:extLst>
                <a:ext uri="{FF2B5EF4-FFF2-40B4-BE49-F238E27FC236}">
                  <a16:creationId xmlns:a16="http://schemas.microsoft.com/office/drawing/2014/main" id="{DE299640-E8D8-AE4D-A572-83643C893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2813" y="2736850"/>
              <a:ext cx="1284287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Courier New" panose="02070309020205020404" pitchFamily="49" charset="0"/>
                </a:rPr>
                <a:t>RcvBuffer</a:t>
              </a:r>
            </a:p>
          </p:txBody>
        </p:sp>
        <p:sp>
          <p:nvSpPr>
            <p:cNvPr id="86101" name="Text Box 73">
              <a:extLst>
                <a:ext uri="{FF2B5EF4-FFF2-40B4-BE49-F238E27FC236}">
                  <a16:creationId xmlns:a16="http://schemas.microsoft.com/office/drawing/2014/main" id="{FD9456A7-5F8B-AB4D-956D-67BE3644EC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3150" y="4365625"/>
              <a:ext cx="22209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latin typeface="Tahoma" panose="020B0604030504040204" pitchFamily="34" charset="0"/>
                </a:rPr>
                <a:t>TCP segment payloads</a:t>
              </a:r>
            </a:p>
          </p:txBody>
        </p:sp>
        <p:sp>
          <p:nvSpPr>
            <p:cNvPr id="86102" name="Text Box 74">
              <a:extLst>
                <a:ext uri="{FF2B5EF4-FFF2-40B4-BE49-F238E27FC236}">
                  <a16:creationId xmlns:a16="http://schemas.microsoft.com/office/drawing/2014/main" id="{0666888C-C930-3D40-ADE3-A83333428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5537" y="1914741"/>
              <a:ext cx="21304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latin typeface="Tahoma" panose="020B0604030504040204" pitchFamily="34" charset="0"/>
                </a:rPr>
                <a:t>to application process</a:t>
              </a:r>
            </a:p>
          </p:txBody>
        </p:sp>
        <p:sp>
          <p:nvSpPr>
            <p:cNvPr id="86103" name="Text Box 76">
              <a:extLst>
                <a:ext uri="{FF2B5EF4-FFF2-40B4-BE49-F238E27FC236}">
                  <a16:creationId xmlns:a16="http://schemas.microsoft.com/office/drawing/2014/main" id="{050D6B5E-698F-2C49-B868-5E7131486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2976" y="4600998"/>
              <a:ext cx="2695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 i="1">
                  <a:latin typeface="Tahoma" panose="020B0604030504040204" pitchFamily="34" charset="0"/>
                </a:rPr>
                <a:t>receiver-side buffering</a:t>
              </a:r>
            </a:p>
          </p:txBody>
        </p:sp>
      </p:grpSp>
      <p:grpSp>
        <p:nvGrpSpPr>
          <p:cNvPr id="86023" name="Group 192">
            <a:extLst>
              <a:ext uri="{FF2B5EF4-FFF2-40B4-BE49-F238E27FC236}">
                <a16:creationId xmlns:a16="http://schemas.microsoft.com/office/drawing/2014/main" id="{47F3D252-06C7-2A47-B054-0EB573F70B4B}"/>
              </a:ext>
            </a:extLst>
          </p:cNvPr>
          <p:cNvGrpSpPr>
            <a:grpSpLocks/>
          </p:cNvGrpSpPr>
          <p:nvPr/>
        </p:nvGrpSpPr>
        <p:grpSpPr bwMode="auto">
          <a:xfrm>
            <a:off x="5397500" y="1087438"/>
            <a:ext cx="3584575" cy="1511300"/>
            <a:chOff x="3356" y="3053"/>
            <a:chExt cx="2258" cy="952"/>
          </a:xfrm>
        </p:grpSpPr>
        <p:sp>
          <p:nvSpPr>
            <p:cNvPr id="86072" name="Rectangle 167">
              <a:extLst>
                <a:ext uri="{FF2B5EF4-FFF2-40B4-BE49-F238E27FC236}">
                  <a16:creationId xmlns:a16="http://schemas.microsoft.com/office/drawing/2014/main" id="{ACE79594-E993-F544-92AB-1D2430055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3" y="3587"/>
              <a:ext cx="1202" cy="13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86073" name="Group 148">
              <a:extLst>
                <a:ext uri="{FF2B5EF4-FFF2-40B4-BE49-F238E27FC236}">
                  <a16:creationId xmlns:a16="http://schemas.microsoft.com/office/drawing/2014/main" id="{DC77FC07-2025-3C4D-9685-2E61514EC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9" y="3291"/>
              <a:ext cx="1243" cy="714"/>
              <a:chOff x="1992" y="2984"/>
              <a:chExt cx="1243" cy="714"/>
            </a:xfrm>
          </p:grpSpPr>
          <p:sp>
            <p:nvSpPr>
              <p:cNvPr id="86075" name="Rectangle 149">
                <a:extLst>
                  <a:ext uri="{FF2B5EF4-FFF2-40B4-BE49-F238E27FC236}">
                    <a16:creationId xmlns:a16="http://schemas.microsoft.com/office/drawing/2014/main" id="{9C6A081B-CF88-9446-9353-AA858BA9E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4" y="3001"/>
                <a:ext cx="1241" cy="69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76" name="Text Box 150">
                <a:extLst>
                  <a:ext uri="{FF2B5EF4-FFF2-40B4-BE49-F238E27FC236}">
                    <a16:creationId xmlns:a16="http://schemas.microsoft.com/office/drawing/2014/main" id="{D420F0D1-7A37-E344-AF86-4AEBCC3D42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1" y="2984"/>
                <a:ext cx="58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source port #</a:t>
                </a:r>
              </a:p>
            </p:txBody>
          </p:sp>
          <p:sp>
            <p:nvSpPr>
              <p:cNvPr id="86077" name="Text Box 151">
                <a:extLst>
                  <a:ext uri="{FF2B5EF4-FFF2-40B4-BE49-F238E27FC236}">
                    <a16:creationId xmlns:a16="http://schemas.microsoft.com/office/drawing/2014/main" id="{0C414682-2A1C-CE4D-ABAE-EE784D5149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8" y="2987"/>
                <a:ext cx="49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dest port #</a:t>
                </a:r>
              </a:p>
            </p:txBody>
          </p:sp>
          <p:sp>
            <p:nvSpPr>
              <p:cNvPr id="86078" name="Text Box 152">
                <a:extLst>
                  <a:ext uri="{FF2B5EF4-FFF2-40B4-BE49-F238E27FC236}">
                    <a16:creationId xmlns:a16="http://schemas.microsoft.com/office/drawing/2014/main" id="{0C9315D5-6A75-704A-B204-C219790BA1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4" y="3117"/>
                <a:ext cx="91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sequence number</a:t>
                </a:r>
              </a:p>
            </p:txBody>
          </p:sp>
          <p:sp>
            <p:nvSpPr>
              <p:cNvPr id="86079" name="Text Box 153">
                <a:extLst>
                  <a:ext uri="{FF2B5EF4-FFF2-40B4-BE49-F238E27FC236}">
                    <a16:creationId xmlns:a16="http://schemas.microsoft.com/office/drawing/2014/main" id="{00E85C27-1E2F-1648-9A91-5ED7EB074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8" y="3249"/>
                <a:ext cx="1237" cy="1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>
                    <a:latin typeface="Arial" panose="020B0604020202020204" pitchFamily="34" charset="0"/>
                  </a:rPr>
                  <a:t>acknowledgement number</a:t>
                </a:r>
              </a:p>
            </p:txBody>
          </p:sp>
          <p:sp>
            <p:nvSpPr>
              <p:cNvPr id="86080" name="Text Box 154">
                <a:extLst>
                  <a:ext uri="{FF2B5EF4-FFF2-40B4-BE49-F238E27FC236}">
                    <a16:creationId xmlns:a16="http://schemas.microsoft.com/office/drawing/2014/main" id="{6BE9CDFE-B7C1-7C4D-8825-2AEE93BC9B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3" y="3544"/>
                <a:ext cx="475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checksum</a:t>
                </a:r>
              </a:p>
            </p:txBody>
          </p:sp>
          <p:sp>
            <p:nvSpPr>
              <p:cNvPr id="86081" name="Line 155">
                <a:extLst>
                  <a:ext uri="{FF2B5EF4-FFF2-40B4-BE49-F238E27FC236}">
                    <a16:creationId xmlns:a16="http://schemas.microsoft.com/office/drawing/2014/main" id="{BA9FDDCC-6B80-BA41-ADC3-9ABFC34755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4" y="3133"/>
                <a:ext cx="1218" cy="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2" name="Line 156">
                <a:extLst>
                  <a:ext uri="{FF2B5EF4-FFF2-40B4-BE49-F238E27FC236}">
                    <a16:creationId xmlns:a16="http://schemas.microsoft.com/office/drawing/2014/main" id="{DD0DB47B-806C-6841-B74E-B916D880C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4" y="3242"/>
                <a:ext cx="12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3" name="Line 157">
                <a:extLst>
                  <a:ext uri="{FF2B5EF4-FFF2-40B4-BE49-F238E27FC236}">
                    <a16:creationId xmlns:a16="http://schemas.microsoft.com/office/drawing/2014/main" id="{DA23D81C-13E1-854E-96B7-272C196804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2" y="3414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4" name="Line 158">
                <a:extLst>
                  <a:ext uri="{FF2B5EF4-FFF2-40B4-BE49-F238E27FC236}">
                    <a16:creationId xmlns:a16="http://schemas.microsoft.com/office/drawing/2014/main" id="{710D4712-78B3-964C-B287-16E99922E0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2994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5" name="Line 159">
                <a:extLst>
                  <a:ext uri="{FF2B5EF4-FFF2-40B4-BE49-F238E27FC236}">
                    <a16:creationId xmlns:a16="http://schemas.microsoft.com/office/drawing/2014/main" id="{DA2188AB-02B4-DB4F-AEC7-2BFD139D7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8" y="3416"/>
                <a:ext cx="0" cy="2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6" name="Line 160">
                <a:extLst>
                  <a:ext uri="{FF2B5EF4-FFF2-40B4-BE49-F238E27FC236}">
                    <a16:creationId xmlns:a16="http://schemas.microsoft.com/office/drawing/2014/main" id="{309C0DA2-39B1-2E49-B3A3-2A714C1D7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94" y="3548"/>
                <a:ext cx="12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87" name="Text Box 161">
                <a:extLst>
                  <a:ext uri="{FF2B5EF4-FFF2-40B4-BE49-F238E27FC236}">
                    <a16:creationId xmlns:a16="http://schemas.microsoft.com/office/drawing/2014/main" id="{1DED1C6A-6707-AC46-9CA7-BD3D0099CF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5" y="3390"/>
                <a:ext cx="34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rwnd</a:t>
                </a:r>
              </a:p>
            </p:txBody>
          </p:sp>
          <p:sp>
            <p:nvSpPr>
              <p:cNvPr id="86088" name="Text Box 162">
                <a:extLst>
                  <a:ext uri="{FF2B5EF4-FFF2-40B4-BE49-F238E27FC236}">
                    <a16:creationId xmlns:a16="http://schemas.microsoft.com/office/drawing/2014/main" id="{AA05CB19-79E9-2548-82FE-C8F1075A88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51" y="3544"/>
                <a:ext cx="49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urg pointer</a:t>
                </a:r>
              </a:p>
            </p:txBody>
          </p:sp>
          <p:sp>
            <p:nvSpPr>
              <p:cNvPr id="86089" name="Line 163">
                <a:extLst>
                  <a:ext uri="{FF2B5EF4-FFF2-40B4-BE49-F238E27FC236}">
                    <a16:creationId xmlns:a16="http://schemas.microsoft.com/office/drawing/2014/main" id="{027672EA-F55A-EE45-904A-7931BD9E55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8" y="3413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90" name="Line 164">
                <a:extLst>
                  <a:ext uri="{FF2B5EF4-FFF2-40B4-BE49-F238E27FC236}">
                    <a16:creationId xmlns:a16="http://schemas.microsoft.com/office/drawing/2014/main" id="{0B733ACE-7489-4D48-9048-61AD94F5EE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3" y="3412"/>
                <a:ext cx="0" cy="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6074" name="Text Box 166">
              <a:extLst>
                <a:ext uri="{FF2B5EF4-FFF2-40B4-BE49-F238E27FC236}">
                  <a16:creationId xmlns:a16="http://schemas.microsoft.com/office/drawing/2014/main" id="{578216E4-E9B8-3748-9AD6-7D88733B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6" y="3053"/>
              <a:ext cx="22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segment sent to sender from receiver</a:t>
              </a:r>
            </a:p>
          </p:txBody>
        </p:sp>
      </p:grpSp>
      <p:cxnSp>
        <p:nvCxnSpPr>
          <p:cNvPr id="86024" name="Straight Arrow Connector 3">
            <a:extLst>
              <a:ext uri="{FF2B5EF4-FFF2-40B4-BE49-F238E27FC236}">
                <a16:creationId xmlns:a16="http://schemas.microsoft.com/office/drawing/2014/main" id="{598CCDA7-AFA8-F947-AD1E-E92D969A95DE}"/>
              </a:ext>
            </a:extLst>
          </p:cNvPr>
          <p:cNvCxnSpPr>
            <a:cxnSpLocks/>
            <a:endCxn id="86032" idx="1"/>
          </p:cNvCxnSpPr>
          <p:nvPr/>
        </p:nvCxnSpPr>
        <p:spPr bwMode="auto">
          <a:xfrm>
            <a:off x="2720975" y="4408488"/>
            <a:ext cx="860425" cy="812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025" name="Straight Arrow Connector 5">
            <a:extLst>
              <a:ext uri="{FF2B5EF4-FFF2-40B4-BE49-F238E27FC236}">
                <a16:creationId xmlns:a16="http://schemas.microsoft.com/office/drawing/2014/main" id="{234BA2BE-D325-8B47-A870-910B0D0EE8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79825" y="6319838"/>
            <a:ext cx="150653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026" name="TextBox 6">
            <a:extLst>
              <a:ext uri="{FF2B5EF4-FFF2-40B4-BE49-F238E27FC236}">
                <a16:creationId xmlns:a16="http://schemas.microsoft.com/office/drawing/2014/main" id="{70F27549-9832-B84A-B4DD-6661C950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6462713"/>
            <a:ext cx="236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original sending window</a:t>
            </a:r>
          </a:p>
        </p:txBody>
      </p:sp>
      <p:grpSp>
        <p:nvGrpSpPr>
          <p:cNvPr id="86027" name="Group 10">
            <a:extLst>
              <a:ext uri="{FF2B5EF4-FFF2-40B4-BE49-F238E27FC236}">
                <a16:creationId xmlns:a16="http://schemas.microsoft.com/office/drawing/2014/main" id="{C8A6D9F1-2D35-9D48-A973-810B00A67303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5083175"/>
            <a:ext cx="3651250" cy="1128713"/>
            <a:chOff x="2640399" y="5120351"/>
            <a:chExt cx="3494088" cy="1390064"/>
          </a:xfrm>
        </p:grpSpPr>
        <p:grpSp>
          <p:nvGrpSpPr>
            <p:cNvPr id="86031" name="Group 54">
              <a:extLst>
                <a:ext uri="{FF2B5EF4-FFF2-40B4-BE49-F238E27FC236}">
                  <a16:creationId xmlns:a16="http://schemas.microsoft.com/office/drawing/2014/main" id="{E2C7636A-5E19-D646-ABBE-400A18E3F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399" y="5406383"/>
              <a:ext cx="3494088" cy="1104032"/>
              <a:chOff x="4654550" y="2811463"/>
              <a:chExt cx="3494088" cy="1104032"/>
            </a:xfrm>
          </p:grpSpPr>
          <p:sp>
            <p:nvSpPr>
              <p:cNvPr id="86033" name="Rectangle 37">
                <a:extLst>
                  <a:ext uri="{FF2B5EF4-FFF2-40B4-BE49-F238E27FC236}">
                    <a16:creationId xmlns:a16="http://schemas.microsoft.com/office/drawing/2014/main" id="{5CA1644D-950B-F245-9A19-6ADBA509C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97413" y="3038475"/>
                <a:ext cx="65087" cy="622300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4" name="Rectangle 39">
                <a:extLst>
                  <a:ext uri="{FF2B5EF4-FFF2-40B4-BE49-F238E27FC236}">
                    <a16:creationId xmlns:a16="http://schemas.microsoft.com/office/drawing/2014/main" id="{8C2A9A2F-D399-B14B-8CE9-EC4C05603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250" y="3040063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5" name="Rectangle 40">
                <a:extLst>
                  <a:ext uri="{FF2B5EF4-FFF2-40B4-BE49-F238E27FC236}">
                    <a16:creationId xmlns:a16="http://schemas.microsoft.com/office/drawing/2014/main" id="{9BC14684-D56C-1D4C-9589-5092132E2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2675" y="3038475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6" name="Rectangle 41">
                <a:extLst>
                  <a:ext uri="{FF2B5EF4-FFF2-40B4-BE49-F238E27FC236}">
                    <a16:creationId xmlns:a16="http://schemas.microsoft.com/office/drawing/2014/main" id="{D3C7398F-A27C-394C-A5C9-06F2A6475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9513" y="3038475"/>
                <a:ext cx="65087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7" name="Rectangle 42">
                <a:extLst>
                  <a:ext uri="{FF2B5EF4-FFF2-40B4-BE49-F238E27FC236}">
                    <a16:creationId xmlns:a16="http://schemas.microsoft.com/office/drawing/2014/main" id="{CAEFF44D-FB3F-B44A-BC61-68C6EEC873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4763" y="3038475"/>
                <a:ext cx="65087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8" name="Rectangle 43">
                <a:extLst>
                  <a:ext uri="{FF2B5EF4-FFF2-40B4-BE49-F238E27FC236}">
                    <a16:creationId xmlns:a16="http://schemas.microsoft.com/office/drawing/2014/main" id="{38C88866-12D6-FB48-8A7A-ABD3BC279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600" y="3038475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39" name="Rectangle 45">
                <a:extLst>
                  <a:ext uri="{FF2B5EF4-FFF2-40B4-BE49-F238E27FC236}">
                    <a16:creationId xmlns:a16="http://schemas.microsoft.com/office/drawing/2014/main" id="{9CD089E9-0C62-8640-B1DF-4C72A9845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3675" y="3038475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0" name="Rectangle 46">
                <a:extLst>
                  <a:ext uri="{FF2B5EF4-FFF2-40B4-BE49-F238E27FC236}">
                    <a16:creationId xmlns:a16="http://schemas.microsoft.com/office/drawing/2014/main" id="{84AB8AC4-1F87-1642-8376-49D73CFBE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925" y="3038475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1" name="Rectangle 47">
                <a:extLst>
                  <a:ext uri="{FF2B5EF4-FFF2-40B4-BE49-F238E27FC236}">
                    <a16:creationId xmlns:a16="http://schemas.microsoft.com/office/drawing/2014/main" id="{10220D71-9733-DF40-9FEC-CA9FE78AE8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4175" y="3038475"/>
                <a:ext cx="65088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2" name="Rectangle 50">
                <a:extLst>
                  <a:ext uri="{FF2B5EF4-FFF2-40B4-BE49-F238E27FC236}">
                    <a16:creationId xmlns:a16="http://schemas.microsoft.com/office/drawing/2014/main" id="{278C99E5-1E19-AD47-A295-1E2BD823E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70538" y="3038475"/>
                <a:ext cx="65087" cy="622300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3" name="Rectangle 51">
                <a:extLst>
                  <a:ext uri="{FF2B5EF4-FFF2-40B4-BE49-F238E27FC236}">
                    <a16:creationId xmlns:a16="http://schemas.microsoft.com/office/drawing/2014/main" id="{6F824F74-7886-ED42-B1E6-F7A256456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8963" y="3040063"/>
                <a:ext cx="65087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4" name="Rectangle 52">
                <a:extLst>
                  <a:ext uri="{FF2B5EF4-FFF2-40B4-BE49-F238E27FC236}">
                    <a16:creationId xmlns:a16="http://schemas.microsoft.com/office/drawing/2014/main" id="{C8C270EC-5FBC-5A40-B0FF-EA920DC831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800" y="3038475"/>
                <a:ext cx="65088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5" name="Rectangle 53">
                <a:extLst>
                  <a:ext uri="{FF2B5EF4-FFF2-40B4-BE49-F238E27FC236}">
                    <a16:creationId xmlns:a16="http://schemas.microsoft.com/office/drawing/2014/main" id="{C7BA6236-4260-7344-BFB7-5CD3FECFD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2638" y="3038475"/>
                <a:ext cx="65087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6" name="Rectangle 54">
                <a:extLst>
                  <a:ext uri="{FF2B5EF4-FFF2-40B4-BE49-F238E27FC236}">
                    <a16:creationId xmlns:a16="http://schemas.microsoft.com/office/drawing/2014/main" id="{AC0E2B08-C904-B541-A59B-1AB49801D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475" y="3038475"/>
                <a:ext cx="65088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7" name="Rectangle 55">
                <a:extLst>
                  <a:ext uri="{FF2B5EF4-FFF2-40B4-BE49-F238E27FC236}">
                    <a16:creationId xmlns:a16="http://schemas.microsoft.com/office/drawing/2014/main" id="{DE32603C-346A-AB4C-9A3C-A87852BB2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4725" y="3038475"/>
                <a:ext cx="65088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8" name="Rectangle 56">
                <a:extLst>
                  <a:ext uri="{FF2B5EF4-FFF2-40B4-BE49-F238E27FC236}">
                    <a16:creationId xmlns:a16="http://schemas.microsoft.com/office/drawing/2014/main" id="{AB88B341-0442-C844-A48C-D0C10F640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800" y="3038475"/>
                <a:ext cx="65088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49" name="Rectangle 57">
                <a:extLst>
                  <a:ext uri="{FF2B5EF4-FFF2-40B4-BE49-F238E27FC236}">
                    <a16:creationId xmlns:a16="http://schemas.microsoft.com/office/drawing/2014/main" id="{A25B97BC-11C4-6D43-8279-ED4E6DD46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2050" y="3038475"/>
                <a:ext cx="65088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0" name="Rectangle 58">
                <a:extLst>
                  <a:ext uri="{FF2B5EF4-FFF2-40B4-BE49-F238E27FC236}">
                    <a16:creationId xmlns:a16="http://schemas.microsoft.com/office/drawing/2014/main" id="{7B196194-65F9-5947-8055-8CCC418BC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888" y="3038475"/>
                <a:ext cx="65087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1" name="Rectangle 59">
                <a:extLst>
                  <a:ext uri="{FF2B5EF4-FFF2-40B4-BE49-F238E27FC236}">
                    <a16:creationId xmlns:a16="http://schemas.microsoft.com/office/drawing/2014/main" id="{42D2F4AF-745E-BF49-9B73-F427ADEE79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7788" y="3038475"/>
                <a:ext cx="65087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2" name="Rectangle 60">
                <a:extLst>
                  <a:ext uri="{FF2B5EF4-FFF2-40B4-BE49-F238E27FC236}">
                    <a16:creationId xmlns:a16="http://schemas.microsoft.com/office/drawing/2014/main" id="{CCD017CA-AA7E-8944-AA2B-CEDCFFED1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3038" y="3038475"/>
                <a:ext cx="65087" cy="6223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3" name="Rectangle 61">
                <a:extLst>
                  <a:ext uri="{FF2B5EF4-FFF2-40B4-BE49-F238E27FC236}">
                    <a16:creationId xmlns:a16="http://schemas.microsoft.com/office/drawing/2014/main" id="{9E6DE42D-7A58-1847-9457-4A5A87B3E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6700" y="3036888"/>
                <a:ext cx="65088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4" name="Rectangle 62">
                <a:extLst>
                  <a:ext uri="{FF2B5EF4-FFF2-40B4-BE49-F238E27FC236}">
                    <a16:creationId xmlns:a16="http://schemas.microsoft.com/office/drawing/2014/main" id="{C115CE2F-6696-5641-A9EE-6C105A21B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8775" y="3036888"/>
                <a:ext cx="65088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5" name="Rectangle 63">
                <a:extLst>
                  <a:ext uri="{FF2B5EF4-FFF2-40B4-BE49-F238E27FC236}">
                    <a16:creationId xmlns:a16="http://schemas.microsoft.com/office/drawing/2014/main" id="{4BD17C5F-D42D-AF49-A850-D339E3CCC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613" y="3036888"/>
                <a:ext cx="65087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6" name="Rectangle 64">
                <a:extLst>
                  <a:ext uri="{FF2B5EF4-FFF2-40B4-BE49-F238E27FC236}">
                    <a16:creationId xmlns:a16="http://schemas.microsoft.com/office/drawing/2014/main" id="{B5D6CA0A-FBB9-A746-9FE6-13EB794B5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00863" y="3036888"/>
                <a:ext cx="65087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7" name="Rectangle 65">
                <a:extLst>
                  <a:ext uri="{FF2B5EF4-FFF2-40B4-BE49-F238E27FC236}">
                    <a16:creationId xmlns:a16="http://schemas.microsoft.com/office/drawing/2014/main" id="{290F99BF-6BFE-3047-A40F-6DFA20A04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9763" y="3036888"/>
                <a:ext cx="65087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8" name="Rectangle 66">
                <a:extLst>
                  <a:ext uri="{FF2B5EF4-FFF2-40B4-BE49-F238E27FC236}">
                    <a16:creationId xmlns:a16="http://schemas.microsoft.com/office/drawing/2014/main" id="{402D68EA-03FA-0549-B61F-E176812CD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013" y="3036888"/>
                <a:ext cx="65087" cy="622300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59" name="Rectangle 68">
                <a:extLst>
                  <a:ext uri="{FF2B5EF4-FFF2-40B4-BE49-F238E27FC236}">
                    <a16:creationId xmlns:a16="http://schemas.microsoft.com/office/drawing/2014/main" id="{07B9DDFF-D53F-5045-A1DB-EC0337BDD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1850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0" name="Rectangle 69">
                <a:extLst>
                  <a:ext uri="{FF2B5EF4-FFF2-40B4-BE49-F238E27FC236}">
                    <a16:creationId xmlns:a16="http://schemas.microsoft.com/office/drawing/2014/main" id="{BC28DBDE-FC30-E94B-BD41-D12D74DBE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8688" y="3040063"/>
                <a:ext cx="65087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1" name="Rectangle 70">
                <a:extLst>
                  <a:ext uri="{FF2B5EF4-FFF2-40B4-BE49-F238E27FC236}">
                    <a16:creationId xmlns:a16="http://schemas.microsoft.com/office/drawing/2014/main" id="{6E98DEAE-B7AC-7D46-B83F-6B19C9082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5525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2" name="Rectangle 71">
                <a:extLst>
                  <a:ext uri="{FF2B5EF4-FFF2-40B4-BE49-F238E27FC236}">
                    <a16:creationId xmlns:a16="http://schemas.microsoft.com/office/drawing/2014/main" id="{F4F014F1-001B-9242-8AC0-99566E590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3950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3" name="Rectangle 72">
                <a:extLst>
                  <a:ext uri="{FF2B5EF4-FFF2-40B4-BE49-F238E27FC236}">
                    <a16:creationId xmlns:a16="http://schemas.microsoft.com/office/drawing/2014/main" id="{7B667616-DAB0-0E4C-BDEC-25CFF25799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9200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4" name="Rectangle 73">
                <a:extLst>
                  <a:ext uri="{FF2B5EF4-FFF2-40B4-BE49-F238E27FC236}">
                    <a16:creationId xmlns:a16="http://schemas.microsoft.com/office/drawing/2014/main" id="{783A183C-DAD3-DE4D-BC31-2D6BCAE9B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4450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5" name="Rectangle 74">
                <a:extLst>
                  <a:ext uri="{FF2B5EF4-FFF2-40B4-BE49-F238E27FC236}">
                    <a16:creationId xmlns:a16="http://schemas.microsoft.com/office/drawing/2014/main" id="{120D99D6-E4A0-6646-9098-D1473E27B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6525" y="3038475"/>
                <a:ext cx="65088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6" name="Rectangle 75">
                <a:extLst>
                  <a:ext uri="{FF2B5EF4-FFF2-40B4-BE49-F238E27FC236}">
                    <a16:creationId xmlns:a16="http://schemas.microsoft.com/office/drawing/2014/main" id="{9D822D4C-FDB3-6646-A2FA-C253B6B82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038475"/>
                <a:ext cx="65087" cy="622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7" name="Rectangle 76">
                <a:extLst>
                  <a:ext uri="{FF2B5EF4-FFF2-40B4-BE49-F238E27FC236}">
                    <a16:creationId xmlns:a16="http://schemas.microsoft.com/office/drawing/2014/main" id="{1F5B590A-E942-AC4E-83C3-4D9D594AB0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613" y="3038475"/>
                <a:ext cx="65087" cy="622300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8" name="Rectangle 78">
                <a:extLst>
                  <a:ext uri="{FF2B5EF4-FFF2-40B4-BE49-F238E27FC236}">
                    <a16:creationId xmlns:a16="http://schemas.microsoft.com/office/drawing/2014/main" id="{3ED97186-C305-8841-B92E-1FEF6DBD0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4550" y="3706907"/>
                <a:ext cx="3408363" cy="2085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69" name="Rectangle 79">
                <a:extLst>
                  <a:ext uri="{FF2B5EF4-FFF2-40B4-BE49-F238E27FC236}">
                    <a16:creationId xmlns:a16="http://schemas.microsoft.com/office/drawing/2014/main" id="{6B523A89-01CA-5B4E-B4EB-FC5C979040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275" y="2928938"/>
                <a:ext cx="3408363" cy="88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6070" name="Line 98">
                <a:extLst>
                  <a:ext uri="{FF2B5EF4-FFF2-40B4-BE49-F238E27FC236}">
                    <a16:creationId xmlns:a16="http://schemas.microsoft.com/office/drawing/2014/main" id="{E64A5B7F-B02B-A54D-A300-E82F94DC5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7213" y="2841625"/>
                <a:ext cx="0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6071" name="Line 102">
                <a:extLst>
                  <a:ext uri="{FF2B5EF4-FFF2-40B4-BE49-F238E27FC236}">
                    <a16:creationId xmlns:a16="http://schemas.microsoft.com/office/drawing/2014/main" id="{70BC2359-76EE-AE45-BACA-059179F8E6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5657845" y="2811463"/>
                <a:ext cx="0" cy="136525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86032" name="TextBox 103">
              <a:extLst>
                <a:ext uri="{FF2B5EF4-FFF2-40B4-BE49-F238E27FC236}">
                  <a16:creationId xmlns:a16="http://schemas.microsoft.com/office/drawing/2014/main" id="{DA352B75-B6D3-5B44-9EAA-1B281A71FD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446" y="5120351"/>
              <a:ext cx="1393330" cy="3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FF0000"/>
                  </a:solidFill>
                  <a:latin typeface="Tahoma" panose="020B0604030504040204" pitchFamily="34" charset="0"/>
                </a:rPr>
                <a:t>rwnd window</a:t>
              </a:r>
            </a:p>
          </p:txBody>
        </p:sp>
      </p:grpSp>
      <p:sp>
        <p:nvSpPr>
          <p:cNvPr id="86028" name="TextBox 9">
            <a:extLst>
              <a:ext uri="{FF2B5EF4-FFF2-40B4-BE49-F238E27FC236}">
                <a16:creationId xmlns:a16="http://schemas.microsoft.com/office/drawing/2014/main" id="{92C3AD41-3308-394E-8A74-EEB406FC1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5387975"/>
            <a:ext cx="2454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if rwnd &gt; unACKed,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then sender can send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0000"/>
                </a:solidFill>
                <a:latin typeface="Tahoma" panose="020B0604030504040204" pitchFamily="34" charset="0"/>
              </a:rPr>
              <a:t>more packets up to rwnd</a:t>
            </a:r>
          </a:p>
        </p:txBody>
      </p:sp>
      <p:sp>
        <p:nvSpPr>
          <p:cNvPr id="86029" name="Line 102">
            <a:extLst>
              <a:ext uri="{FF2B5EF4-FFF2-40B4-BE49-F238E27FC236}">
                <a16:creationId xmlns:a16="http://schemas.microsoft.com/office/drawing/2014/main" id="{E4375122-18A8-F74A-B5DF-99246DA8849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4846638" y="5373688"/>
            <a:ext cx="0" cy="136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86030" name="Straight Arrow Connector 12">
            <a:extLst>
              <a:ext uri="{FF2B5EF4-FFF2-40B4-BE49-F238E27FC236}">
                <a16:creationId xmlns:a16="http://schemas.microsoft.com/office/drawing/2014/main" id="{AB307568-E61B-F948-9A8D-80770B48B417}"/>
              </a:ext>
            </a:extLst>
          </p:cNvPr>
          <p:cNvCxnSpPr>
            <a:cxnSpLocks/>
          </p:cNvCxnSpPr>
          <p:nvPr/>
        </p:nvCxnSpPr>
        <p:spPr bwMode="auto">
          <a:xfrm>
            <a:off x="3703638" y="5411788"/>
            <a:ext cx="1074737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3">
            <a:extLst>
              <a:ext uri="{FF2B5EF4-FFF2-40B4-BE49-F238E27FC236}">
                <a16:creationId xmlns:a16="http://schemas.microsoft.com/office/drawing/2014/main" id="{0293A3C8-CE21-B140-A8FE-3752D6F4A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F4BB2F-24B3-B84C-9C07-EE14F8259742}" type="slidenum">
              <a:rPr lang="en-US" altLang="en-US" sz="1400" smtClean="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6C348EC4-88D3-C944-9811-B2D479740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graphicFrame>
        <p:nvGraphicFramePr>
          <p:cNvPr id="87043" name="Object 2">
            <a:extLst>
              <a:ext uri="{FF2B5EF4-FFF2-40B4-BE49-F238E27FC236}">
                <a16:creationId xmlns:a16="http://schemas.microsoft.com/office/drawing/2014/main" id="{D418EE0F-5D03-2D46-A8D8-EF100E82430C}"/>
              </a:ext>
            </a:extLst>
          </p:cNvPr>
          <p:cNvGraphicFramePr>
            <a:graphicFrameLocks noGrp="1" noChangeAspect="1"/>
          </p:cNvGraphicFramePr>
          <p:nvPr>
            <p:ph type="body" idx="1"/>
          </p:nvPr>
        </p:nvGraphicFramePr>
        <p:xfrm>
          <a:off x="2190750" y="1509713"/>
          <a:ext cx="7534275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9" name="VISIO" r:id="rId3" imgW="7327900" imgH="4203700" progId="Visio.Drawing.4">
                  <p:embed/>
                </p:oleObj>
              </mc:Choice>
              <mc:Fallback>
                <p:oleObj name="VISIO" r:id="rId3" imgW="7327900" imgH="4203700" progId="Visio.Drawing.4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1509713"/>
                        <a:ext cx="7534275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B2A70EC-8F6C-8444-9FB4-B0FBCA1B4E68}"/>
              </a:ext>
            </a:extLst>
          </p:cNvPr>
          <p:cNvSpPr txBox="1"/>
          <p:nvPr/>
        </p:nvSpPr>
        <p:spPr>
          <a:xfrm>
            <a:off x="0" y="4619625"/>
            <a:ext cx="2298700" cy="846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receiver ACKs data</a:t>
            </a:r>
          </a:p>
          <a:p>
            <a:pPr>
              <a:lnSpc>
                <a:spcPct val="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closes window</a:t>
            </a:r>
          </a:p>
          <a:p>
            <a:pPr>
              <a:lnSpc>
                <a:spcPct val="50000"/>
              </a:lnSpc>
              <a:spcBef>
                <a:spcPts val="400"/>
              </a:spcBef>
              <a:spcAft>
                <a:spcPts val="400"/>
              </a:spcAft>
              <a:defRPr/>
            </a:pPr>
            <a:endParaRPr lang="en-US" sz="1400" dirty="0">
              <a:latin typeface="+mn-lt"/>
              <a:ea typeface="ＭＳ Ｐゴシック" charset="0"/>
              <a:cs typeface="ＭＳ Ｐゴシック" charset="0"/>
            </a:endParaRPr>
          </a:p>
          <a:p>
            <a:pPr>
              <a:lnSpc>
                <a:spcPct val="50000"/>
              </a:lnSpc>
              <a:spcBef>
                <a:spcPts val="400"/>
              </a:spcBef>
              <a:spcAft>
                <a:spcPts val="400"/>
              </a:spcAft>
              <a:defRPr/>
            </a:pPr>
            <a:r>
              <a:rPr lang="en-US" sz="1400" dirty="0">
                <a:latin typeface="+mn-lt"/>
                <a:ea typeface="ＭＳ Ｐゴシック" charset="0"/>
                <a:cs typeface="ＭＳ Ｐゴシック" charset="0"/>
              </a:rPr>
              <a:t>receiver opens window again</a:t>
            </a:r>
          </a:p>
        </p:txBody>
      </p:sp>
      <p:cxnSp>
        <p:nvCxnSpPr>
          <p:cNvPr id="87045" name="Straight Arrow Connector 3">
            <a:extLst>
              <a:ext uri="{FF2B5EF4-FFF2-40B4-BE49-F238E27FC236}">
                <a16:creationId xmlns:a16="http://schemas.microsoft.com/office/drawing/2014/main" id="{10CB9081-782F-EB40-B8AD-49B0E18DCE4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97000" y="4673600"/>
            <a:ext cx="1260475" cy="157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Arrow Connector 5">
            <a:extLst>
              <a:ext uri="{FF2B5EF4-FFF2-40B4-BE49-F238E27FC236}">
                <a16:creationId xmlns:a16="http://schemas.microsoft.com/office/drawing/2014/main" id="{8E03FA8C-229E-A244-8D2B-D4B81EF779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0600" y="5319713"/>
            <a:ext cx="5445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7047" name="Picture 5" descr="underline_base">
            <a:extLst>
              <a:ext uri="{FF2B5EF4-FFF2-40B4-BE49-F238E27FC236}">
                <a16:creationId xmlns:a16="http://schemas.microsoft.com/office/drawing/2014/main" id="{B764336F-3BDA-C34E-BFAF-4641C2A6E32F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1974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2EA1103E-5A84-1145-8425-6C392D953184}"/>
              </a:ext>
            </a:extLst>
          </p:cNvPr>
          <p:cNvSpPr>
            <a:spLocks/>
          </p:cNvSpPr>
          <p:nvPr/>
        </p:nvSpPr>
        <p:spPr bwMode="auto">
          <a:xfrm>
            <a:off x="2805113" y="4673600"/>
            <a:ext cx="128587" cy="646113"/>
          </a:xfrm>
          <a:prstGeom prst="leftBrace">
            <a:avLst>
              <a:gd name="adj1" fmla="val 8305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2104DBF3-F754-E842-929A-92316D9D19C7}"/>
              </a:ext>
            </a:extLst>
          </p:cNvPr>
          <p:cNvSpPr>
            <a:spLocks/>
          </p:cNvSpPr>
          <p:nvPr/>
        </p:nvSpPr>
        <p:spPr bwMode="auto">
          <a:xfrm>
            <a:off x="2657475" y="4673600"/>
            <a:ext cx="147638" cy="1300163"/>
          </a:xfrm>
          <a:prstGeom prst="leftBrace">
            <a:avLst>
              <a:gd name="adj1" fmla="val 8358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43C828-726A-3146-A784-DB684189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5599113"/>
            <a:ext cx="561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Delay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310389-B2C9-034A-A314-90785054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973638"/>
            <a:ext cx="106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olidFill>
                  <a:srgbClr val="C00000"/>
                </a:solidFill>
              </a:rPr>
              <a:t>Persist Timer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69A14E-E557-B847-BFFD-EDE1BE16B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188" y="4843463"/>
            <a:ext cx="4203700" cy="6461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8AFE9A-E4B4-1149-B0D7-C749D470558D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 flipV="1">
            <a:off x="2933700" y="5348288"/>
            <a:ext cx="236538" cy="3889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8759379-644D-F54E-88EA-8D03AAC26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6450" y="6083300"/>
            <a:ext cx="3511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If Delay &gt; Persist Timer</a:t>
            </a:r>
          </a:p>
          <a:p>
            <a:r>
              <a:rPr lang="en-US" altLang="en-US" sz="1200"/>
              <a:t>Sender sends a small packet to feel out</a:t>
            </a:r>
          </a:p>
          <a:p>
            <a:r>
              <a:rPr lang="en-US" altLang="en-US" sz="1200"/>
              <a:t>receiver incase an ACK with window &gt;0 was lost</a:t>
            </a:r>
            <a:endParaRPr lang="en-US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41EAF3-0F9F-494A-90CF-7F60CA093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5210175"/>
            <a:ext cx="2595562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08EB78-18AF-B149-8780-4B22D1B1A7B8}"/>
              </a:ext>
            </a:extLst>
          </p:cNvPr>
          <p:cNvCxnSpPr>
            <a:cxnSpLocks/>
          </p:cNvCxnSpPr>
          <p:nvPr/>
        </p:nvCxnSpPr>
        <p:spPr bwMode="auto">
          <a:xfrm>
            <a:off x="3090863" y="5943600"/>
            <a:ext cx="4283075" cy="461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7B48F67-83AF-8143-B986-C7E5018D7F2A}"/>
              </a:ext>
            </a:extLst>
          </p:cNvPr>
          <p:cNvSpPr txBox="1">
            <a:spLocks noChangeArrowheads="1"/>
          </p:cNvSpPr>
          <p:nvPr/>
        </p:nvSpPr>
        <p:spPr bwMode="auto">
          <a:xfrm rot="351805">
            <a:off x="4210050" y="5972175"/>
            <a:ext cx="14430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.1K|SeqNo = 4096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11" grpId="0"/>
      <p:bldP spid="17" grpId="0" animBg="1"/>
      <p:bldP spid="1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5">
            <a:extLst>
              <a:ext uri="{FF2B5EF4-FFF2-40B4-BE49-F238E27FC236}">
                <a16:creationId xmlns:a16="http://schemas.microsoft.com/office/drawing/2014/main" id="{27A10157-6C04-D143-B04D-B4EA684AB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8066" name="Slide Number Placeholder 6">
            <a:extLst>
              <a:ext uri="{FF2B5EF4-FFF2-40B4-BE49-F238E27FC236}">
                <a16:creationId xmlns:a16="http://schemas.microsoft.com/office/drawing/2014/main" id="{DF0309F8-B8C8-7F42-B69A-265A8319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A99CF293-8D49-B74F-B464-98F8BB09ED66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7828" name="Rectangle 2">
            <a:extLst>
              <a:ext uri="{FF2B5EF4-FFF2-40B4-BE49-F238E27FC236}">
                <a16:creationId xmlns:a16="http://schemas.microsoft.com/office/drawing/2014/main" id="{8B7D2B6E-8C08-6B4B-B9C3-9BF56976C8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7829" name="Rectangle 3">
            <a:extLst>
              <a:ext uri="{FF2B5EF4-FFF2-40B4-BE49-F238E27FC236}">
                <a16:creationId xmlns:a16="http://schemas.microsoft.com/office/drawing/2014/main" id="{E497890A-F29A-4345-B319-4531D58D2B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7830" name="Rectangle 4">
            <a:extLst>
              <a:ext uri="{FF2B5EF4-FFF2-40B4-BE49-F238E27FC236}">
                <a16:creationId xmlns:a16="http://schemas.microsoft.com/office/drawing/2014/main" id="{D325BACE-9BED-CE45-BFEF-0D71660ECDA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88070" name="Picture 5" descr="underline_base">
            <a:extLst>
              <a:ext uri="{FF2B5EF4-FFF2-40B4-BE49-F238E27FC236}">
                <a16:creationId xmlns:a16="http://schemas.microsoft.com/office/drawing/2014/main" id="{6F5B2099-5C12-8E4D-86F4-3398698BC65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4">
            <a:extLst>
              <a:ext uri="{FF2B5EF4-FFF2-40B4-BE49-F238E27FC236}">
                <a16:creationId xmlns:a16="http://schemas.microsoft.com/office/drawing/2014/main" id="{2598B900-4A34-C74D-94E8-8AF12CA26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8132C68C-E35B-5747-8EC5-9BE3EC3F8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7479E1E2-37D3-EC4F-BF0C-979FDC49FC20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02403" name="Picture 88" descr="underline_base">
            <a:extLst>
              <a:ext uri="{FF2B5EF4-FFF2-40B4-BE49-F238E27FC236}">
                <a16:creationId xmlns:a16="http://schemas.microsoft.com/office/drawing/2014/main" id="{C74C58ED-E9D9-5149-B92B-DA35A83BD05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833438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5" name="Rectangle 2">
            <a:extLst>
              <a:ext uri="{FF2B5EF4-FFF2-40B4-BE49-F238E27FC236}">
                <a16:creationId xmlns:a16="http://schemas.microsoft.com/office/drawing/2014/main" id="{D741F540-8B1A-694E-A7D6-1D14BF416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1175" y="193675"/>
            <a:ext cx="7772400" cy="911225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Connection Management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FB3973E9-5A93-2D44-946D-478D885549A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60400" y="1073150"/>
            <a:ext cx="8335963" cy="21875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before exchanging data, sender/receiver </a:t>
            </a:r>
            <a:r>
              <a:rPr lang="ja-JP" altLang="en-US" sz="2800"/>
              <a:t>“</a:t>
            </a:r>
            <a:r>
              <a:rPr lang="en-US" altLang="ja-JP" sz="2800"/>
              <a:t>handshake</a:t>
            </a:r>
            <a:r>
              <a:rPr lang="ja-JP" altLang="en-US" sz="2800"/>
              <a:t>”</a:t>
            </a:r>
            <a:r>
              <a:rPr lang="en-US" altLang="ja-JP" sz="2800"/>
              <a:t>:</a:t>
            </a:r>
          </a:p>
          <a:p>
            <a:r>
              <a:rPr lang="en-US" altLang="en-US" sz="2400"/>
              <a:t>agree to establish connection (each knowing the other willing to establish connection)</a:t>
            </a:r>
          </a:p>
          <a:p>
            <a:r>
              <a:rPr lang="en-US" altLang="en-US" sz="2400"/>
              <a:t>agree on connection parameters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5">
            <a:extLst>
              <a:ext uri="{FF2B5EF4-FFF2-40B4-BE49-F238E27FC236}">
                <a16:creationId xmlns:a16="http://schemas.microsoft.com/office/drawing/2014/main" id="{45683F0B-E19A-964D-8842-8847FA8E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89090" name="Slide Number Placeholder 6">
            <a:extLst>
              <a:ext uri="{FF2B5EF4-FFF2-40B4-BE49-F238E27FC236}">
                <a16:creationId xmlns:a16="http://schemas.microsoft.com/office/drawing/2014/main" id="{A96CD34F-EFE3-2D4B-B5B4-22F5689B6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843F6128-993B-9545-945A-2D435E15242C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9091" name="Rectangle 63">
            <a:extLst>
              <a:ext uri="{FF2B5EF4-FFF2-40B4-BE49-F238E27FC236}">
                <a16:creationId xmlns:a16="http://schemas.microsoft.com/office/drawing/2014/main" id="{A62B599B-89D2-5347-A6F6-9DFF96475D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08500" y="1674813"/>
            <a:ext cx="4014788" cy="3971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i="1" u="sng">
                <a:solidFill>
                  <a:srgbClr val="CC0000"/>
                </a:solidFill>
              </a:rPr>
              <a:t>Q:</a:t>
            </a:r>
            <a:r>
              <a:rPr lang="en-US" altLang="en-US"/>
              <a:t> will 2-way handshake always work in network?</a:t>
            </a:r>
          </a:p>
          <a:p>
            <a:pPr>
              <a:buFont typeface="Wingdings" pitchFamily="2" charset="2"/>
              <a:buNone/>
            </a:pPr>
            <a:r>
              <a:rPr lang="en-US" altLang="en-US" i="1">
                <a:solidFill>
                  <a:srgbClr val="C00000"/>
                </a:solidFill>
              </a:rPr>
              <a:t>A</a:t>
            </a:r>
            <a:r>
              <a:rPr lang="en-US" altLang="en-US"/>
              <a:t>: No</a:t>
            </a:r>
          </a:p>
          <a:p>
            <a:r>
              <a:rPr lang="en-US" altLang="en-US" sz="2400"/>
              <a:t>variable delays</a:t>
            </a:r>
          </a:p>
          <a:p>
            <a:r>
              <a:rPr lang="en-US" altLang="en-US" sz="2400"/>
              <a:t>retransmitted messages (e.g. req_conn(x)) due to message loss</a:t>
            </a:r>
          </a:p>
          <a:p>
            <a:r>
              <a:rPr lang="en-US" altLang="en-US" sz="2400"/>
              <a:t>message reordering</a:t>
            </a:r>
          </a:p>
          <a:p>
            <a:r>
              <a:rPr lang="en-US" altLang="en-US" sz="2400"/>
              <a:t>can’</a:t>
            </a:r>
            <a:r>
              <a:rPr lang="en-US" altLang="ja-JP" sz="2400"/>
              <a:t>t </a:t>
            </a:r>
            <a:r>
              <a:rPr lang="ja-JP" altLang="en-US" sz="2400"/>
              <a:t>“</a:t>
            </a:r>
            <a:r>
              <a:rPr lang="en-US" altLang="ja-JP" sz="2400"/>
              <a:t>see</a:t>
            </a:r>
            <a:r>
              <a:rPr lang="ja-JP" altLang="en-US" sz="2400"/>
              <a:t>”</a:t>
            </a:r>
            <a:r>
              <a:rPr lang="en-US" altLang="ja-JP" sz="2400"/>
              <a:t> other side</a:t>
            </a:r>
            <a:endParaRPr lang="en-US" altLang="en-US" sz="2400"/>
          </a:p>
        </p:txBody>
      </p:sp>
      <p:pic>
        <p:nvPicPr>
          <p:cNvPr id="89092" name="Picture 62" descr="Alice">
            <a:extLst>
              <a:ext uri="{FF2B5EF4-FFF2-40B4-BE49-F238E27FC236}">
                <a16:creationId xmlns:a16="http://schemas.microsoft.com/office/drawing/2014/main" id="{1C54C7F3-1430-8742-A8F3-8B731BCC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957388"/>
            <a:ext cx="5080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3" name="Picture 63" descr="Bob">
            <a:extLst>
              <a:ext uri="{FF2B5EF4-FFF2-40B4-BE49-F238E27FC236}">
                <a16:creationId xmlns:a16="http://schemas.microsoft.com/office/drawing/2014/main" id="{1366E9A8-6DD4-D249-8977-65B82626D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92313"/>
            <a:ext cx="622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49">
            <a:extLst>
              <a:ext uri="{FF2B5EF4-FFF2-40B4-BE49-F238E27FC236}">
                <a16:creationId xmlns:a16="http://schemas.microsoft.com/office/drawing/2014/main" id="{6C0D2BB9-9893-2F41-B044-1E9549C74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335088"/>
            <a:ext cx="265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Tahoma" panose="020B0604030504040204" pitchFamily="34" charset="0"/>
              </a:rPr>
              <a:t>2-way handshake:</a:t>
            </a:r>
          </a:p>
        </p:txBody>
      </p:sp>
      <p:sp>
        <p:nvSpPr>
          <p:cNvPr id="89095" name="Line 50">
            <a:extLst>
              <a:ext uri="{FF2B5EF4-FFF2-40B4-BE49-F238E27FC236}">
                <a16:creationId xmlns:a16="http://schemas.microsoft.com/office/drawing/2014/main" id="{9E8353EB-9F67-8C40-B429-25F7FE36ED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0675" y="2689225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096" name="Line 51">
            <a:extLst>
              <a:ext uri="{FF2B5EF4-FFF2-40B4-BE49-F238E27FC236}">
                <a16:creationId xmlns:a16="http://schemas.microsoft.com/office/drawing/2014/main" id="{9A0A4B89-D446-8648-8038-1DAA9829294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6225" y="2606675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097" name="Line 53">
            <a:extLst>
              <a:ext uri="{FF2B5EF4-FFF2-40B4-BE49-F238E27FC236}">
                <a16:creationId xmlns:a16="http://schemas.microsoft.com/office/drawing/2014/main" id="{3E190DDB-C2BF-0949-A2BC-4429C120211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6575" y="263366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098" name="Line 54">
            <a:extLst>
              <a:ext uri="{FF2B5EF4-FFF2-40B4-BE49-F238E27FC236}">
                <a16:creationId xmlns:a16="http://schemas.microsoft.com/office/drawing/2014/main" id="{4E6F0483-32CB-0F4F-BA0A-B37733FE36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3050" y="3086100"/>
            <a:ext cx="1479550" cy="3159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099" name="Rectangle 56">
            <a:extLst>
              <a:ext uri="{FF2B5EF4-FFF2-40B4-BE49-F238E27FC236}">
                <a16:creationId xmlns:a16="http://schemas.microsoft.com/office/drawing/2014/main" id="{946921BD-C420-CC40-A465-7AC2C8084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674938"/>
            <a:ext cx="890588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00" name="Text Box 55">
            <a:extLst>
              <a:ext uri="{FF2B5EF4-FFF2-40B4-BE49-F238E27FC236}">
                <a16:creationId xmlns:a16="http://schemas.microsoft.com/office/drawing/2014/main" id="{E7551782-98CF-0345-9243-7751C1D46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3" y="2652713"/>
            <a:ext cx="979487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Let</a:t>
            </a:r>
            <a:r>
              <a:rPr lang="ja-JP" altLang="en-US" sz="1600">
                <a:latin typeface="Tahoma" panose="020B0604030504040204" pitchFamily="34" charset="0"/>
              </a:rPr>
              <a:t>’</a:t>
            </a:r>
            <a:r>
              <a:rPr lang="en-US" altLang="ja-JP" sz="1600">
                <a:latin typeface="Tahoma" panose="020B0604030504040204" pitchFamily="34" charset="0"/>
              </a:rPr>
              <a:t>s talk</a:t>
            </a: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01" name="Rectangle 57">
            <a:extLst>
              <a:ext uri="{FF2B5EF4-FFF2-40B4-BE49-F238E27FC236}">
                <a16:creationId xmlns:a16="http://schemas.microsoft.com/office/drawing/2014/main" id="{C3C5E9CD-B059-B247-BCDC-795591F20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098800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02" name="Text Box 58">
            <a:extLst>
              <a:ext uri="{FF2B5EF4-FFF2-40B4-BE49-F238E27FC236}">
                <a16:creationId xmlns:a16="http://schemas.microsoft.com/office/drawing/2014/main" id="{833C7F88-B362-7247-BB80-3F809016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3076575"/>
            <a:ext cx="447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OK</a:t>
            </a:r>
          </a:p>
        </p:txBody>
      </p:sp>
      <p:sp>
        <p:nvSpPr>
          <p:cNvPr id="89103" name="Text Box 60">
            <a:extLst>
              <a:ext uri="{FF2B5EF4-FFF2-40B4-BE49-F238E27FC236}">
                <a16:creationId xmlns:a16="http://schemas.microsoft.com/office/drawing/2014/main" id="{319689F9-B070-884F-8648-503EE4447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1338" y="2909888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ESTAB</a:t>
            </a:r>
          </a:p>
        </p:txBody>
      </p:sp>
      <p:sp>
        <p:nvSpPr>
          <p:cNvPr id="89104" name="Text Box 61">
            <a:extLst>
              <a:ext uri="{FF2B5EF4-FFF2-40B4-BE49-F238E27FC236}">
                <a16:creationId xmlns:a16="http://schemas.microsoft.com/office/drawing/2014/main" id="{A06B4B1B-5AAE-B34F-846E-5ED231D3E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" y="3243263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ESTAB</a:t>
            </a:r>
          </a:p>
        </p:txBody>
      </p:sp>
      <p:sp>
        <p:nvSpPr>
          <p:cNvPr id="89105" name="Oval 66">
            <a:extLst>
              <a:ext uri="{FF2B5EF4-FFF2-40B4-BE49-F238E27FC236}">
                <a16:creationId xmlns:a16="http://schemas.microsoft.com/office/drawing/2014/main" id="{FE93F82E-6529-4A40-B7E8-4501710B1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3360738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89106" name="Oval 67">
            <a:extLst>
              <a:ext uri="{FF2B5EF4-FFF2-40B4-BE49-F238E27FC236}">
                <a16:creationId xmlns:a16="http://schemas.microsoft.com/office/drawing/2014/main" id="{F6271467-A5D3-AF40-A9A8-1BB521D75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8950" y="3017838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89107" name="Text Box 72">
            <a:extLst>
              <a:ext uri="{FF2B5EF4-FFF2-40B4-BE49-F238E27FC236}">
                <a16:creationId xmlns:a16="http://schemas.microsoft.com/office/drawing/2014/main" id="{9DF4CC09-1337-B04C-80F4-67BCADFAF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645025"/>
            <a:ext cx="9731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choose x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08" name="Line 73">
            <a:extLst>
              <a:ext uri="{FF2B5EF4-FFF2-40B4-BE49-F238E27FC236}">
                <a16:creationId xmlns:a16="http://schemas.microsoft.com/office/drawing/2014/main" id="{F39B8F8C-A4D6-B04A-A367-44C8E5966C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4818063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09" name="Line 74">
            <a:extLst>
              <a:ext uri="{FF2B5EF4-FFF2-40B4-BE49-F238E27FC236}">
                <a16:creationId xmlns:a16="http://schemas.microsoft.com/office/drawing/2014/main" id="{F6225327-01AF-154B-BBDE-05F507A18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4800" y="4735513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10" name="Line 75">
            <a:extLst>
              <a:ext uri="{FF2B5EF4-FFF2-40B4-BE49-F238E27FC236}">
                <a16:creationId xmlns:a16="http://schemas.microsoft.com/office/drawing/2014/main" id="{9734C35E-8037-AE45-A764-5126328C7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5150" y="4762500"/>
            <a:ext cx="0" cy="1095375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11" name="Line 76">
            <a:extLst>
              <a:ext uri="{FF2B5EF4-FFF2-40B4-BE49-F238E27FC236}">
                <a16:creationId xmlns:a16="http://schemas.microsoft.com/office/drawing/2014/main" id="{AE288A1C-3D2E-7D4C-9C35-77DFC0C164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71625" y="5214938"/>
            <a:ext cx="1479550" cy="315912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9112" name="Rectangle 77">
            <a:extLst>
              <a:ext uri="{FF2B5EF4-FFF2-40B4-BE49-F238E27FC236}">
                <a16:creationId xmlns:a16="http://schemas.microsoft.com/office/drawing/2014/main" id="{47746924-5352-7146-AF1A-891E7AF28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4803775"/>
            <a:ext cx="777875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13" name="Text Box 78">
            <a:extLst>
              <a:ext uri="{FF2B5EF4-FFF2-40B4-BE49-F238E27FC236}">
                <a16:creationId xmlns:a16="http://schemas.microsoft.com/office/drawing/2014/main" id="{298BD34F-2819-4047-9ECE-324B78B82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63" y="4770438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req_conn(x)</a:t>
            </a:r>
          </a:p>
        </p:txBody>
      </p:sp>
      <p:sp>
        <p:nvSpPr>
          <p:cNvPr id="89114" name="Rectangle 79">
            <a:extLst>
              <a:ext uri="{FF2B5EF4-FFF2-40B4-BE49-F238E27FC236}">
                <a16:creationId xmlns:a16="http://schemas.microsoft.com/office/drawing/2014/main" id="{E3321A5D-630A-1548-B266-7D1D20F59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5227638"/>
            <a:ext cx="439738" cy="327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15" name="Text Box 81">
            <a:extLst>
              <a:ext uri="{FF2B5EF4-FFF2-40B4-BE49-F238E27FC236}">
                <a16:creationId xmlns:a16="http://schemas.microsoft.com/office/drawing/2014/main" id="{EE4D2A29-5CE8-2248-8D88-98C55B9D0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503872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ESTAB</a:t>
            </a:r>
          </a:p>
        </p:txBody>
      </p:sp>
      <p:sp>
        <p:nvSpPr>
          <p:cNvPr id="89116" name="Text Box 82">
            <a:extLst>
              <a:ext uri="{FF2B5EF4-FFF2-40B4-BE49-F238E27FC236}">
                <a16:creationId xmlns:a16="http://schemas.microsoft.com/office/drawing/2014/main" id="{4372DEB9-1D9B-FE4B-A40A-2575D2A2A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" y="5372100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ESTAB</a:t>
            </a:r>
          </a:p>
        </p:txBody>
      </p:sp>
      <p:sp>
        <p:nvSpPr>
          <p:cNvPr id="89117" name="Oval 83">
            <a:extLst>
              <a:ext uri="{FF2B5EF4-FFF2-40B4-BE49-F238E27FC236}">
                <a16:creationId xmlns:a16="http://schemas.microsoft.com/office/drawing/2014/main" id="{098F9CCD-FD49-5146-9F0D-65D8DAB00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5489575"/>
            <a:ext cx="90487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89118" name="Oval 84">
            <a:extLst>
              <a:ext uri="{FF2B5EF4-FFF2-40B4-BE49-F238E27FC236}">
                <a16:creationId xmlns:a16="http://schemas.microsoft.com/office/drawing/2014/main" id="{FE7EF975-7D03-9947-B453-FC62803FF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5146675"/>
            <a:ext cx="90488" cy="889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rgbClr val="CC0000"/>
              </a:solidFill>
              <a:latin typeface="Tahoma" panose="020B0604030504040204" pitchFamily="34" charset="0"/>
            </a:endParaRPr>
          </a:p>
        </p:txBody>
      </p:sp>
      <p:sp>
        <p:nvSpPr>
          <p:cNvPr id="89119" name="Rectangle 86">
            <a:extLst>
              <a:ext uri="{FF2B5EF4-FFF2-40B4-BE49-F238E27FC236}">
                <a16:creationId xmlns:a16="http://schemas.microsoft.com/office/drawing/2014/main" id="{1A430519-3EA9-AE48-B006-63C3E7C1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5233988"/>
            <a:ext cx="1071563" cy="260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89120" name="Text Box 85">
            <a:extLst>
              <a:ext uri="{FF2B5EF4-FFF2-40B4-BE49-F238E27FC236}">
                <a16:creationId xmlns:a16="http://schemas.microsoft.com/office/drawing/2014/main" id="{7A8B7164-E1F9-1547-AA91-7C0136B5A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3" y="5195888"/>
            <a:ext cx="1274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acc_conn(x)</a:t>
            </a:r>
          </a:p>
        </p:txBody>
      </p:sp>
      <p:pic>
        <p:nvPicPr>
          <p:cNvPr id="89121" name="Picture 90" descr="underline_base">
            <a:extLst>
              <a:ext uri="{FF2B5EF4-FFF2-40B4-BE49-F238E27FC236}">
                <a16:creationId xmlns:a16="http://schemas.microsoft.com/office/drawing/2014/main" id="{E07AD367-2328-C444-B3B5-B4A2A97F8AB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7334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907" name="Rectangle 91">
            <a:extLst>
              <a:ext uri="{FF2B5EF4-FFF2-40B4-BE49-F238E27FC236}">
                <a16:creationId xmlns:a16="http://schemas.microsoft.com/office/drawing/2014/main" id="{FDAF5EC0-6232-3040-9BB2-B624D2E84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3350"/>
            <a:ext cx="7772400" cy="849313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Agreeing to establish a connection</a:t>
            </a:r>
          </a:p>
        </p:txBody>
      </p:sp>
      <p:grpSp>
        <p:nvGrpSpPr>
          <p:cNvPr id="89123" name="Group 92">
            <a:extLst>
              <a:ext uri="{FF2B5EF4-FFF2-40B4-BE49-F238E27FC236}">
                <a16:creationId xmlns:a16="http://schemas.microsoft.com/office/drawing/2014/main" id="{EE3959D0-D0BF-F342-BD90-87D7FDD1A688}"/>
              </a:ext>
            </a:extLst>
          </p:cNvPr>
          <p:cNvGrpSpPr>
            <a:grpSpLocks/>
          </p:cNvGrpSpPr>
          <p:nvPr/>
        </p:nvGrpSpPr>
        <p:grpSpPr bwMode="auto">
          <a:xfrm>
            <a:off x="1209675" y="4202113"/>
            <a:ext cx="574675" cy="520700"/>
            <a:chOff x="-44" y="1473"/>
            <a:chExt cx="981" cy="1105"/>
          </a:xfrm>
        </p:grpSpPr>
        <p:pic>
          <p:nvPicPr>
            <p:cNvPr id="89157" name="Picture 93" descr="desktop_computer_stylized_medium">
              <a:extLst>
                <a:ext uri="{FF2B5EF4-FFF2-40B4-BE49-F238E27FC236}">
                  <a16:creationId xmlns:a16="http://schemas.microsoft.com/office/drawing/2014/main" id="{5E2B2FDE-B86F-A64A-9F86-0F6B4B8AE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158" name="Freeform 94">
              <a:extLst>
                <a:ext uri="{FF2B5EF4-FFF2-40B4-BE49-F238E27FC236}">
                  <a16:creationId xmlns:a16="http://schemas.microsoft.com/office/drawing/2014/main" id="{E424BF12-31C3-FE4F-8D84-E92212334E0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9124" name="Group 95">
            <a:extLst>
              <a:ext uri="{FF2B5EF4-FFF2-40B4-BE49-F238E27FC236}">
                <a16:creationId xmlns:a16="http://schemas.microsoft.com/office/drawing/2014/main" id="{B255E498-2A4D-914E-9895-034970B78DF4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4183063"/>
            <a:ext cx="336550" cy="512762"/>
            <a:chOff x="4140" y="429"/>
            <a:chExt cx="1425" cy="2396"/>
          </a:xfrm>
        </p:grpSpPr>
        <p:sp>
          <p:nvSpPr>
            <p:cNvPr id="89125" name="Freeform 96">
              <a:extLst>
                <a:ext uri="{FF2B5EF4-FFF2-40B4-BE49-F238E27FC236}">
                  <a16:creationId xmlns:a16="http://schemas.microsoft.com/office/drawing/2014/main" id="{C456194F-9FC2-CD49-A4B3-3CE93BAC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6" name="Rectangle 97">
              <a:extLst>
                <a:ext uri="{FF2B5EF4-FFF2-40B4-BE49-F238E27FC236}">
                  <a16:creationId xmlns:a16="http://schemas.microsoft.com/office/drawing/2014/main" id="{F18FFF10-3061-E64B-922F-988ADFC44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27" name="Freeform 98">
              <a:extLst>
                <a:ext uri="{FF2B5EF4-FFF2-40B4-BE49-F238E27FC236}">
                  <a16:creationId xmlns:a16="http://schemas.microsoft.com/office/drawing/2014/main" id="{F7EA40EA-3530-F64F-AE7C-30D20EECD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8" name="Freeform 99">
              <a:extLst>
                <a:ext uri="{FF2B5EF4-FFF2-40B4-BE49-F238E27FC236}">
                  <a16:creationId xmlns:a16="http://schemas.microsoft.com/office/drawing/2014/main" id="{C02DDCFD-A9D9-FF42-9A33-307CF1B5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29" name="Rectangle 100">
              <a:extLst>
                <a:ext uri="{FF2B5EF4-FFF2-40B4-BE49-F238E27FC236}">
                  <a16:creationId xmlns:a16="http://schemas.microsoft.com/office/drawing/2014/main" id="{4E76B96F-1B9D-704A-9CF1-9D08FF980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89130" name="Group 101">
              <a:extLst>
                <a:ext uri="{FF2B5EF4-FFF2-40B4-BE49-F238E27FC236}">
                  <a16:creationId xmlns:a16="http://schemas.microsoft.com/office/drawing/2014/main" id="{7589EC77-668B-5545-AD77-4887BDB3AF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55" name="AutoShape 102">
                <a:extLst>
                  <a:ext uri="{FF2B5EF4-FFF2-40B4-BE49-F238E27FC236}">
                    <a16:creationId xmlns:a16="http://schemas.microsoft.com/office/drawing/2014/main" id="{5A3252F8-1581-D444-946B-904633DC5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9156" name="AutoShape 103">
                <a:extLst>
                  <a:ext uri="{FF2B5EF4-FFF2-40B4-BE49-F238E27FC236}">
                    <a16:creationId xmlns:a16="http://schemas.microsoft.com/office/drawing/2014/main" id="{A2B48BE0-4EB3-044B-8548-4A3E6A3F7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9131" name="Rectangle 104">
              <a:extLst>
                <a:ext uri="{FF2B5EF4-FFF2-40B4-BE49-F238E27FC236}">
                  <a16:creationId xmlns:a16="http://schemas.microsoft.com/office/drawing/2014/main" id="{C9566724-CFB5-8D4F-B49F-D67EFA210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89132" name="Group 105">
              <a:extLst>
                <a:ext uri="{FF2B5EF4-FFF2-40B4-BE49-F238E27FC236}">
                  <a16:creationId xmlns:a16="http://schemas.microsoft.com/office/drawing/2014/main" id="{D4B54026-BE97-E040-98D0-9CCABAAAAF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53" name="AutoShape 106">
                <a:extLst>
                  <a:ext uri="{FF2B5EF4-FFF2-40B4-BE49-F238E27FC236}">
                    <a16:creationId xmlns:a16="http://schemas.microsoft.com/office/drawing/2014/main" id="{843A3FAC-71C7-4A47-B399-FD45E6A7F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9154" name="AutoShape 107">
                <a:extLst>
                  <a:ext uri="{FF2B5EF4-FFF2-40B4-BE49-F238E27FC236}">
                    <a16:creationId xmlns:a16="http://schemas.microsoft.com/office/drawing/2014/main" id="{FD9F5051-1AAB-EA40-BCB4-8FB1D628B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9133" name="Rectangle 108">
              <a:extLst>
                <a:ext uri="{FF2B5EF4-FFF2-40B4-BE49-F238E27FC236}">
                  <a16:creationId xmlns:a16="http://schemas.microsoft.com/office/drawing/2014/main" id="{4B24EBA2-DDB7-0140-9ECD-3D877577A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34" name="Rectangle 109">
              <a:extLst>
                <a:ext uri="{FF2B5EF4-FFF2-40B4-BE49-F238E27FC236}">
                  <a16:creationId xmlns:a16="http://schemas.microsoft.com/office/drawing/2014/main" id="{02596D0A-CF04-D642-A9D5-B4178185A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89135" name="Group 110">
              <a:extLst>
                <a:ext uri="{FF2B5EF4-FFF2-40B4-BE49-F238E27FC236}">
                  <a16:creationId xmlns:a16="http://schemas.microsoft.com/office/drawing/2014/main" id="{E6B03AF5-CA0F-6445-AEE0-04E86B528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51" name="AutoShape 111">
                <a:extLst>
                  <a:ext uri="{FF2B5EF4-FFF2-40B4-BE49-F238E27FC236}">
                    <a16:creationId xmlns:a16="http://schemas.microsoft.com/office/drawing/2014/main" id="{BF8DBC95-241E-E840-8042-00A91A0DA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9152" name="AutoShape 112">
                <a:extLst>
                  <a:ext uri="{FF2B5EF4-FFF2-40B4-BE49-F238E27FC236}">
                    <a16:creationId xmlns:a16="http://schemas.microsoft.com/office/drawing/2014/main" id="{FB6E2270-EBE3-6547-9528-14C5566E5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9136" name="Freeform 113">
              <a:extLst>
                <a:ext uri="{FF2B5EF4-FFF2-40B4-BE49-F238E27FC236}">
                  <a16:creationId xmlns:a16="http://schemas.microsoft.com/office/drawing/2014/main" id="{B5DDE553-7A31-CE49-8933-6F6B1F6D2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9137" name="Group 114">
              <a:extLst>
                <a:ext uri="{FF2B5EF4-FFF2-40B4-BE49-F238E27FC236}">
                  <a16:creationId xmlns:a16="http://schemas.microsoft.com/office/drawing/2014/main" id="{871151CB-7D40-CB48-AC33-604FB38597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49" name="AutoShape 115">
                <a:extLst>
                  <a:ext uri="{FF2B5EF4-FFF2-40B4-BE49-F238E27FC236}">
                    <a16:creationId xmlns:a16="http://schemas.microsoft.com/office/drawing/2014/main" id="{C3FBCBE3-5400-A349-8293-C25922F25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89150" name="AutoShape 116">
                <a:extLst>
                  <a:ext uri="{FF2B5EF4-FFF2-40B4-BE49-F238E27FC236}">
                    <a16:creationId xmlns:a16="http://schemas.microsoft.com/office/drawing/2014/main" id="{1CFC946A-1392-E640-99F0-26AE1B612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89138" name="Rectangle 117">
              <a:extLst>
                <a:ext uri="{FF2B5EF4-FFF2-40B4-BE49-F238E27FC236}">
                  <a16:creationId xmlns:a16="http://schemas.microsoft.com/office/drawing/2014/main" id="{29DD1DB7-167E-E94E-AF3B-04EEFF90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39" name="Freeform 118">
              <a:extLst>
                <a:ext uri="{FF2B5EF4-FFF2-40B4-BE49-F238E27FC236}">
                  <a16:creationId xmlns:a16="http://schemas.microsoft.com/office/drawing/2014/main" id="{EC85258E-D489-3D4C-980E-690452911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0" name="Freeform 119">
              <a:extLst>
                <a:ext uri="{FF2B5EF4-FFF2-40B4-BE49-F238E27FC236}">
                  <a16:creationId xmlns:a16="http://schemas.microsoft.com/office/drawing/2014/main" id="{E93DC4CF-5B7D-FF40-92EE-18F29EDB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Oval 120">
              <a:extLst>
                <a:ext uri="{FF2B5EF4-FFF2-40B4-BE49-F238E27FC236}">
                  <a16:creationId xmlns:a16="http://schemas.microsoft.com/office/drawing/2014/main" id="{296E6F71-0791-674C-BD57-56B717A62B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42" name="Freeform 121">
              <a:extLst>
                <a:ext uri="{FF2B5EF4-FFF2-40B4-BE49-F238E27FC236}">
                  <a16:creationId xmlns:a16="http://schemas.microsoft.com/office/drawing/2014/main" id="{7A950314-370F-3642-AFE2-CF2639F1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AutoShape 122">
              <a:extLst>
                <a:ext uri="{FF2B5EF4-FFF2-40B4-BE49-F238E27FC236}">
                  <a16:creationId xmlns:a16="http://schemas.microsoft.com/office/drawing/2014/main" id="{C295E111-0AF3-324D-882F-59FFF9D6D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44" name="AutoShape 123">
              <a:extLst>
                <a:ext uri="{FF2B5EF4-FFF2-40B4-BE49-F238E27FC236}">
                  <a16:creationId xmlns:a16="http://schemas.microsoft.com/office/drawing/2014/main" id="{1C1AD9D7-C333-5948-8F0E-B99C061D1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45" name="Oval 124">
              <a:extLst>
                <a:ext uri="{FF2B5EF4-FFF2-40B4-BE49-F238E27FC236}">
                  <a16:creationId xmlns:a16="http://schemas.microsoft.com/office/drawing/2014/main" id="{7122E70A-5467-EC4D-BCF5-B6708EC8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46" name="Oval 125">
              <a:extLst>
                <a:ext uri="{FF2B5EF4-FFF2-40B4-BE49-F238E27FC236}">
                  <a16:creationId xmlns:a16="http://schemas.microsoft.com/office/drawing/2014/main" id="{45BA1309-8091-0343-AD86-75F2F87A6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147" name="Oval 126">
              <a:extLst>
                <a:ext uri="{FF2B5EF4-FFF2-40B4-BE49-F238E27FC236}">
                  <a16:creationId xmlns:a16="http://schemas.microsoft.com/office/drawing/2014/main" id="{6916CFC5-91A7-544C-9C98-40BF6EAED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89148" name="Rectangle 127">
              <a:extLst>
                <a:ext uri="{FF2B5EF4-FFF2-40B4-BE49-F238E27FC236}">
                  <a16:creationId xmlns:a16="http://schemas.microsoft.com/office/drawing/2014/main" id="{700B6A13-2D8F-EE4F-9440-2F13DA0DE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5">
            <a:extLst>
              <a:ext uri="{FF2B5EF4-FFF2-40B4-BE49-F238E27FC236}">
                <a16:creationId xmlns:a16="http://schemas.microsoft.com/office/drawing/2014/main" id="{DEBE39AF-77D4-7741-912C-7A96ECB65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0114" name="Slide Number Placeholder 6">
            <a:extLst>
              <a:ext uri="{FF2B5EF4-FFF2-40B4-BE49-F238E27FC236}">
                <a16:creationId xmlns:a16="http://schemas.microsoft.com/office/drawing/2014/main" id="{2ADDB902-168A-8F47-9825-2A930813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B6F94467-AC41-7C41-BDBA-BD9464B3A905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90115" name="Picture 80" descr="underline_base">
            <a:extLst>
              <a:ext uri="{FF2B5EF4-FFF2-40B4-BE49-F238E27FC236}">
                <a16:creationId xmlns:a16="http://schemas.microsoft.com/office/drawing/2014/main" id="{381E7DC7-59B3-2747-AFD7-9C464178B24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79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3">
            <a:extLst>
              <a:ext uri="{FF2B5EF4-FFF2-40B4-BE49-F238E27FC236}">
                <a16:creationId xmlns:a16="http://schemas.microsoft.com/office/drawing/2014/main" id="{FB5E7011-F18D-AA45-8C1D-A54644F4F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166688"/>
            <a:ext cx="5356225" cy="849312"/>
          </a:xfrm>
        </p:spPr>
        <p:txBody>
          <a:bodyPr/>
          <a:lstStyle/>
          <a:p>
            <a:pPr>
              <a:defRPr/>
            </a:pPr>
            <a:r>
              <a:rPr lang="en-US" sz="3600">
                <a:ea typeface="ＭＳ Ｐゴシック" charset="0"/>
                <a:cs typeface="+mj-cs"/>
              </a:rPr>
              <a:t>TCP 3-way handshake</a:t>
            </a:r>
            <a:endParaRPr lang="en-US">
              <a:ea typeface="ＭＳ Ｐゴシック" charset="0"/>
              <a:cs typeface="+mj-cs"/>
            </a:endParaRPr>
          </a:p>
        </p:txBody>
      </p:sp>
      <p:sp>
        <p:nvSpPr>
          <p:cNvPr id="90117" name="Line 5">
            <a:extLst>
              <a:ext uri="{FF2B5EF4-FFF2-40B4-BE49-F238E27FC236}">
                <a16:creationId xmlns:a16="http://schemas.microsoft.com/office/drawing/2014/main" id="{FC948653-8944-2549-BDDC-1B220F8C2F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2950" y="2314575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4342" name="Group 102">
            <a:extLst>
              <a:ext uri="{FF2B5EF4-FFF2-40B4-BE49-F238E27FC236}">
                <a16:creationId xmlns:a16="http://schemas.microsoft.com/office/drawing/2014/main" id="{3C3A4187-0280-D146-AD7D-5C21A0BCD41B}"/>
              </a:ext>
            </a:extLst>
          </p:cNvPr>
          <p:cNvGrpSpPr>
            <a:grpSpLocks/>
          </p:cNvGrpSpPr>
          <p:nvPr/>
        </p:nvGrpSpPr>
        <p:grpSpPr bwMode="auto">
          <a:xfrm>
            <a:off x="1296988" y="2241550"/>
            <a:ext cx="4494212" cy="955675"/>
            <a:chOff x="810" y="1363"/>
            <a:chExt cx="2831" cy="602"/>
          </a:xfrm>
        </p:grpSpPr>
        <p:sp>
          <p:nvSpPr>
            <p:cNvPr id="90183" name="Line 10">
              <a:extLst>
                <a:ext uri="{FF2B5EF4-FFF2-40B4-BE49-F238E27FC236}">
                  <a16:creationId xmlns:a16="http://schemas.microsoft.com/office/drawing/2014/main" id="{2B8058BF-0CCE-194B-827E-65E96E9915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84" name="Rectangle 12">
              <a:extLst>
                <a:ext uri="{FF2B5EF4-FFF2-40B4-BE49-F238E27FC236}">
                  <a16:creationId xmlns:a16="http://schemas.microsoft.com/office/drawing/2014/main" id="{EF861035-C312-4943-BF3B-F9E09169D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0185" name="Text Box 13">
              <a:extLst>
                <a:ext uri="{FF2B5EF4-FFF2-40B4-BE49-F238E27FC236}">
                  <a16:creationId xmlns:a16="http://schemas.microsoft.com/office/drawing/2014/main" id="{58DEDD30-1A4C-A14E-B8DB-C920D7E46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0" y="1624"/>
              <a:ext cx="10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SYNbit=1, Seq=x</a:t>
              </a:r>
            </a:p>
          </p:txBody>
        </p:sp>
        <p:sp>
          <p:nvSpPr>
            <p:cNvPr id="90186" name="Text Box 21">
              <a:extLst>
                <a:ext uri="{FF2B5EF4-FFF2-40B4-BE49-F238E27FC236}">
                  <a16:creationId xmlns:a16="http://schemas.microsoft.com/office/drawing/2014/main" id="{AA139DF9-203E-2F4A-92A1-D266FF818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" y="1363"/>
              <a:ext cx="1230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choose init seq num, x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TCP SYN msg</a:t>
              </a:r>
            </a:p>
          </p:txBody>
        </p:sp>
      </p:grpSp>
      <p:sp>
        <p:nvSpPr>
          <p:cNvPr id="90119" name="Line 22">
            <a:extLst>
              <a:ext uri="{FF2B5EF4-FFF2-40B4-BE49-F238E27FC236}">
                <a16:creationId xmlns:a16="http://schemas.microsoft.com/office/drawing/2014/main" id="{4BF1A9A2-43B1-3D48-A168-7358E62FE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2163" y="2384425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94332" name="Text Box 92">
            <a:extLst>
              <a:ext uri="{FF2B5EF4-FFF2-40B4-BE49-F238E27FC236}">
                <a16:creationId xmlns:a16="http://schemas.microsoft.com/office/drawing/2014/main" id="{B377A6D0-221C-1C4D-835E-A472A0EE7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8150" y="52228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CC0000"/>
                </a:solidFill>
                <a:latin typeface="Tahoma" panose="020B0604030504040204" pitchFamily="34" charset="0"/>
              </a:rPr>
              <a:t>ESTAB</a:t>
            </a:r>
          </a:p>
        </p:txBody>
      </p:sp>
      <p:grpSp>
        <p:nvGrpSpPr>
          <p:cNvPr id="394349" name="Group 109">
            <a:extLst>
              <a:ext uri="{FF2B5EF4-FFF2-40B4-BE49-F238E27FC236}">
                <a16:creationId xmlns:a16="http://schemas.microsoft.com/office/drawing/2014/main" id="{BACE84E0-424C-A94C-BF49-D007355600F6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911475"/>
            <a:ext cx="4519612" cy="1425575"/>
            <a:chOff x="2060" y="1785"/>
            <a:chExt cx="2847" cy="898"/>
          </a:xfrm>
        </p:grpSpPr>
        <p:sp>
          <p:nvSpPr>
            <p:cNvPr id="90179" name="Line 11">
              <a:extLst>
                <a:ext uri="{FF2B5EF4-FFF2-40B4-BE49-F238E27FC236}">
                  <a16:creationId xmlns:a16="http://schemas.microsoft.com/office/drawing/2014/main" id="{373555C0-CCB0-2849-9796-6F0544FF71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80" name="Rectangle 14">
              <a:extLst>
                <a:ext uri="{FF2B5EF4-FFF2-40B4-BE49-F238E27FC236}">
                  <a16:creationId xmlns:a16="http://schemas.microsoft.com/office/drawing/2014/main" id="{032728CB-4181-1B45-95F6-7A01710FD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0181" name="Text Box 83">
              <a:extLst>
                <a:ext uri="{FF2B5EF4-FFF2-40B4-BE49-F238E27FC236}">
                  <a16:creationId xmlns:a16="http://schemas.microsoft.com/office/drawing/2014/main" id="{60B3FBA1-2E3E-9E45-8C8E-8347CA6E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SYNbit=1, Seq=y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ACKbit=1; ACKnum=x+1</a:t>
              </a:r>
            </a:p>
          </p:txBody>
        </p:sp>
        <p:sp>
          <p:nvSpPr>
            <p:cNvPr id="90182" name="Text Box 93">
              <a:extLst>
                <a:ext uri="{FF2B5EF4-FFF2-40B4-BE49-F238E27FC236}">
                  <a16:creationId xmlns:a16="http://schemas.microsoft.com/office/drawing/2014/main" id="{11E6C01A-2738-014A-AB18-AA2A4B71C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231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choose init seq num, y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TCP SYNACK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msg, acking SYN</a:t>
              </a:r>
            </a:p>
          </p:txBody>
        </p:sp>
      </p:grpSp>
      <p:grpSp>
        <p:nvGrpSpPr>
          <p:cNvPr id="394350" name="Group 110">
            <a:extLst>
              <a:ext uri="{FF2B5EF4-FFF2-40B4-BE49-F238E27FC236}">
                <a16:creationId xmlns:a16="http://schemas.microsoft.com/office/drawing/2014/main" id="{2456FE26-FB6A-1242-B5A6-7BE0356C6FDA}"/>
              </a:ext>
            </a:extLst>
          </p:cNvPr>
          <p:cNvGrpSpPr>
            <a:grpSpLocks/>
          </p:cNvGrpSpPr>
          <p:nvPr/>
        </p:nvGrpSpPr>
        <p:grpSpPr bwMode="auto">
          <a:xfrm>
            <a:off x="998538" y="4010025"/>
            <a:ext cx="6630987" cy="1373188"/>
            <a:chOff x="622" y="2477"/>
            <a:chExt cx="4177" cy="865"/>
          </a:xfrm>
        </p:grpSpPr>
        <p:sp>
          <p:nvSpPr>
            <p:cNvPr id="90174" name="Line 84">
              <a:extLst>
                <a:ext uri="{FF2B5EF4-FFF2-40B4-BE49-F238E27FC236}">
                  <a16:creationId xmlns:a16="http://schemas.microsoft.com/office/drawing/2014/main" id="{6892467C-38F3-8444-8546-14AE3BD3A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75" name="Rectangle 89">
              <a:extLst>
                <a:ext uri="{FF2B5EF4-FFF2-40B4-BE49-F238E27FC236}">
                  <a16:creationId xmlns:a16="http://schemas.microsoft.com/office/drawing/2014/main" id="{B45A2AB5-5E8F-664A-AA45-C2EB06919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0176" name="Text Box 90">
              <a:extLst>
                <a:ext uri="{FF2B5EF4-FFF2-40B4-BE49-F238E27FC236}">
                  <a16:creationId xmlns:a16="http://schemas.microsoft.com/office/drawing/2014/main" id="{360808C9-261F-1343-80FF-B176370DD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ACKbit=1, ACKnum=y+1</a:t>
              </a:r>
            </a:p>
          </p:txBody>
        </p:sp>
        <p:sp>
          <p:nvSpPr>
            <p:cNvPr id="90177" name="Text Box 94">
              <a:extLst>
                <a:ext uri="{FF2B5EF4-FFF2-40B4-BE49-F238E27FC236}">
                  <a16:creationId xmlns:a16="http://schemas.microsoft.com/office/drawing/2014/main" id="{D332C4DC-B87E-0B4D-A134-AC5C442EF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" y="2477"/>
              <a:ext cx="142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received SYNACK(x)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indicates server is live;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ACK for SYNACK;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this segment may contain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client-to-server data</a:t>
              </a:r>
            </a:p>
          </p:txBody>
        </p:sp>
        <p:sp>
          <p:nvSpPr>
            <p:cNvPr id="90178" name="Text Box 95">
              <a:extLst>
                <a:ext uri="{FF2B5EF4-FFF2-40B4-BE49-F238E27FC236}">
                  <a16:creationId xmlns:a16="http://schemas.microsoft.com/office/drawing/2014/main" id="{36B97770-D639-FA4D-AF79-275FDC1A6D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" y="3042"/>
              <a:ext cx="1159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received ACK(y) 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indicates client is live</a:t>
              </a:r>
            </a:p>
          </p:txBody>
        </p:sp>
      </p:grpSp>
      <p:grpSp>
        <p:nvGrpSpPr>
          <p:cNvPr id="394345" name="Group 105">
            <a:extLst>
              <a:ext uri="{FF2B5EF4-FFF2-40B4-BE49-F238E27FC236}">
                <a16:creationId xmlns:a16="http://schemas.microsoft.com/office/drawing/2014/main" id="{20543042-08C2-9242-B150-C8867B9C8F60}"/>
              </a:ext>
            </a:extLst>
          </p:cNvPr>
          <p:cNvGrpSpPr>
            <a:grpSpLocks/>
          </p:cNvGrpSpPr>
          <p:nvPr/>
        </p:nvGrpSpPr>
        <p:grpSpPr bwMode="auto">
          <a:xfrm>
            <a:off x="300038" y="2279650"/>
            <a:ext cx="1030287" cy="700088"/>
            <a:chOff x="182" y="1387"/>
            <a:chExt cx="649" cy="441"/>
          </a:xfrm>
        </p:grpSpPr>
        <p:sp>
          <p:nvSpPr>
            <p:cNvPr id="90172" name="Text Box 91">
              <a:extLst>
                <a:ext uri="{FF2B5EF4-FFF2-40B4-BE49-F238E27FC236}">
                  <a16:creationId xmlns:a16="http://schemas.microsoft.com/office/drawing/2014/main" id="{5C8DC288-A509-884F-9F94-59BD446BE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1616"/>
              <a:ext cx="64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SYNSENT</a:t>
              </a:r>
            </a:p>
          </p:txBody>
        </p:sp>
        <p:sp>
          <p:nvSpPr>
            <p:cNvPr id="90173" name="Line 103">
              <a:extLst>
                <a:ext uri="{FF2B5EF4-FFF2-40B4-BE49-F238E27FC236}">
                  <a16:creationId xmlns:a16="http://schemas.microsoft.com/office/drawing/2014/main" id="{39FF8320-2164-0146-A9B5-7B42162170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387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51" name="Group 111">
            <a:extLst>
              <a:ext uri="{FF2B5EF4-FFF2-40B4-BE49-F238E27FC236}">
                <a16:creationId xmlns:a16="http://schemas.microsoft.com/office/drawing/2014/main" id="{7B180ABD-7C2B-884B-BEA1-59F84B3C2EDC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2940050"/>
            <a:ext cx="771525" cy="1622425"/>
            <a:chOff x="183" y="1803"/>
            <a:chExt cx="486" cy="1022"/>
          </a:xfrm>
        </p:grpSpPr>
        <p:sp>
          <p:nvSpPr>
            <p:cNvPr id="90170" name="Text Box 16">
              <a:extLst>
                <a:ext uri="{FF2B5EF4-FFF2-40B4-BE49-F238E27FC236}">
                  <a16:creationId xmlns:a16="http://schemas.microsoft.com/office/drawing/2014/main" id="{012FE679-5DED-E143-8473-C7D65AA3A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" y="2613"/>
              <a:ext cx="4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Tahoma" panose="020B0604030504040204" pitchFamily="34" charset="0"/>
                </a:rPr>
                <a:t>ESTAB</a:t>
              </a:r>
            </a:p>
          </p:txBody>
        </p:sp>
        <p:sp>
          <p:nvSpPr>
            <p:cNvPr id="90171" name="Line 104">
              <a:extLst>
                <a:ext uri="{FF2B5EF4-FFF2-40B4-BE49-F238E27FC236}">
                  <a16:creationId xmlns:a16="http://schemas.microsoft.com/office/drawing/2014/main" id="{32FC0773-9090-8747-9407-2FBFB674C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4348" name="Group 108">
            <a:extLst>
              <a:ext uri="{FF2B5EF4-FFF2-40B4-BE49-F238E27FC236}">
                <a16:creationId xmlns:a16="http://schemas.microsoft.com/office/drawing/2014/main" id="{A770B071-381D-F24C-B922-3A7E7106606E}"/>
              </a:ext>
            </a:extLst>
          </p:cNvPr>
          <p:cNvGrpSpPr>
            <a:grpSpLocks/>
          </p:cNvGrpSpPr>
          <p:nvPr/>
        </p:nvGrpSpPr>
        <p:grpSpPr bwMode="auto">
          <a:xfrm>
            <a:off x="7754938" y="2335213"/>
            <a:ext cx="1119187" cy="1192212"/>
            <a:chOff x="4878" y="1422"/>
            <a:chExt cx="705" cy="751"/>
          </a:xfrm>
        </p:grpSpPr>
        <p:sp>
          <p:nvSpPr>
            <p:cNvPr id="90168" name="Text Box 99">
              <a:extLst>
                <a:ext uri="{FF2B5EF4-FFF2-40B4-BE49-F238E27FC236}">
                  <a16:creationId xmlns:a16="http://schemas.microsoft.com/office/drawing/2014/main" id="{5EB8F088-CF52-E241-A1BC-9F6EE55EA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" y="1961"/>
              <a:ext cx="70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SYN RCVD</a:t>
              </a:r>
            </a:p>
          </p:txBody>
        </p:sp>
        <p:sp>
          <p:nvSpPr>
            <p:cNvPr id="90169" name="Line 106">
              <a:extLst>
                <a:ext uri="{FF2B5EF4-FFF2-40B4-BE49-F238E27FC236}">
                  <a16:creationId xmlns:a16="http://schemas.microsoft.com/office/drawing/2014/main" id="{C1F1A046-4970-4C45-9D03-91C2F997C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94347" name="Line 107">
            <a:extLst>
              <a:ext uri="{FF2B5EF4-FFF2-40B4-BE49-F238E27FC236}">
                <a16:creationId xmlns:a16="http://schemas.microsoft.com/office/drawing/2014/main" id="{6226234F-19AA-AD47-8312-0E269079ED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69313" y="3536950"/>
            <a:ext cx="0" cy="1704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0127" name="Group 113">
            <a:extLst>
              <a:ext uri="{FF2B5EF4-FFF2-40B4-BE49-F238E27FC236}">
                <a16:creationId xmlns:a16="http://schemas.microsoft.com/office/drawing/2014/main" id="{01EDECE2-F5AB-D346-ACCC-5C9EEE685960}"/>
              </a:ext>
            </a:extLst>
          </p:cNvPr>
          <p:cNvGrpSpPr>
            <a:grpSpLocks/>
          </p:cNvGrpSpPr>
          <p:nvPr/>
        </p:nvGrpSpPr>
        <p:grpSpPr bwMode="auto">
          <a:xfrm>
            <a:off x="306388" y="1590675"/>
            <a:ext cx="8551862" cy="736600"/>
            <a:chOff x="193" y="1002"/>
            <a:chExt cx="5387" cy="464"/>
          </a:xfrm>
        </p:grpSpPr>
        <p:sp>
          <p:nvSpPr>
            <p:cNvPr id="90128" name="Text Box 114">
              <a:extLst>
                <a:ext uri="{FF2B5EF4-FFF2-40B4-BE49-F238E27FC236}">
                  <a16:creationId xmlns:a16="http://schemas.microsoft.com/office/drawing/2014/main" id="{9AC38857-3863-8E43-9D12-7675830B9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" y="1002"/>
              <a:ext cx="731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panose="020B0604030504040204" pitchFamily="34" charset="0"/>
                </a:rPr>
                <a:t>client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29" name="Text Box 115">
              <a:extLst>
                <a:ext uri="{FF2B5EF4-FFF2-40B4-BE49-F238E27FC236}">
                  <a16:creationId xmlns:a16="http://schemas.microsoft.com/office/drawing/2014/main" id="{97644F97-6199-2949-8276-C48A5AD6E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1243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LISTEN</a:t>
              </a:r>
            </a:p>
          </p:txBody>
        </p:sp>
        <p:sp>
          <p:nvSpPr>
            <p:cNvPr id="90130" name="Text Box 116">
              <a:extLst>
                <a:ext uri="{FF2B5EF4-FFF2-40B4-BE49-F238E27FC236}">
                  <a16:creationId xmlns:a16="http://schemas.microsoft.com/office/drawing/2014/main" id="{F97C8914-D1A2-8C46-BFEB-8DC9E93FF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1013"/>
              <a:ext cx="78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Tahoma" panose="020B0604030504040204" pitchFamily="34" charset="0"/>
                </a:rPr>
                <a:t>server state</a:t>
              </a:r>
            </a:p>
            <a:p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 i="1">
                <a:solidFill>
                  <a:srgbClr val="000099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90131" name="Text Box 117">
              <a:extLst>
                <a:ext uri="{FF2B5EF4-FFF2-40B4-BE49-F238E27FC236}">
                  <a16:creationId xmlns:a16="http://schemas.microsoft.com/office/drawing/2014/main" id="{50F57E83-20F0-744E-A5C6-A5F8A9BA7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8" y="1254"/>
              <a:ext cx="5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LISTEN</a:t>
              </a:r>
            </a:p>
          </p:txBody>
        </p:sp>
        <p:grpSp>
          <p:nvGrpSpPr>
            <p:cNvPr id="90132" name="Group 118">
              <a:extLst>
                <a:ext uri="{FF2B5EF4-FFF2-40B4-BE49-F238E27FC236}">
                  <a16:creationId xmlns:a16="http://schemas.microsoft.com/office/drawing/2014/main" id="{F4DD461A-1752-7344-A05C-D4DC6A4F5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4" y="1049"/>
              <a:ext cx="405" cy="378"/>
              <a:chOff x="-44" y="1473"/>
              <a:chExt cx="981" cy="1105"/>
            </a:xfrm>
          </p:grpSpPr>
          <p:pic>
            <p:nvPicPr>
              <p:cNvPr id="90166" name="Picture 119" descr="desktop_computer_stylized_medium">
                <a:extLst>
                  <a:ext uri="{FF2B5EF4-FFF2-40B4-BE49-F238E27FC236}">
                    <a16:creationId xmlns:a16="http://schemas.microsoft.com/office/drawing/2014/main" id="{750734EC-41D4-194E-8723-0F634E72F13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167" name="Freeform 120">
                <a:extLst>
                  <a:ext uri="{FF2B5EF4-FFF2-40B4-BE49-F238E27FC236}">
                    <a16:creationId xmlns:a16="http://schemas.microsoft.com/office/drawing/2014/main" id="{870653A2-E86E-4248-99F3-E941E49DDB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43382 w 356"/>
                  <a:gd name="T3" fmla="*/ 3172 h 368"/>
                  <a:gd name="T4" fmla="*/ 51464 w 356"/>
                  <a:gd name="T5" fmla="*/ 66095 h 368"/>
                  <a:gd name="T6" fmla="*/ 11342 w 356"/>
                  <a:gd name="T7" fmla="*/ 8266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0133" name="Group 121">
              <a:extLst>
                <a:ext uri="{FF2B5EF4-FFF2-40B4-BE49-F238E27FC236}">
                  <a16:creationId xmlns:a16="http://schemas.microsoft.com/office/drawing/2014/main" id="{E4362AAB-EB54-DF42-A9FD-F3D9D17F6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2" y="1051"/>
              <a:ext cx="212" cy="323"/>
              <a:chOff x="4140" y="429"/>
              <a:chExt cx="1425" cy="2396"/>
            </a:xfrm>
          </p:grpSpPr>
          <p:sp>
            <p:nvSpPr>
              <p:cNvPr id="90134" name="Freeform 122">
                <a:extLst>
                  <a:ext uri="{FF2B5EF4-FFF2-40B4-BE49-F238E27FC236}">
                    <a16:creationId xmlns:a16="http://schemas.microsoft.com/office/drawing/2014/main" id="{BCC83CED-685B-D746-905E-C9CDF5DD4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5" name="Rectangle 123">
                <a:extLst>
                  <a:ext uri="{FF2B5EF4-FFF2-40B4-BE49-F238E27FC236}">
                    <a16:creationId xmlns:a16="http://schemas.microsoft.com/office/drawing/2014/main" id="{6A4090F7-05C6-DD47-A6A4-6F0084FD7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429"/>
                <a:ext cx="1049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36" name="Freeform 124">
                <a:extLst>
                  <a:ext uri="{FF2B5EF4-FFF2-40B4-BE49-F238E27FC236}">
                    <a16:creationId xmlns:a16="http://schemas.microsoft.com/office/drawing/2014/main" id="{EAC2367F-7F6A-F546-892C-DB8FB49F7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7" name="Freeform 125">
                <a:extLst>
                  <a:ext uri="{FF2B5EF4-FFF2-40B4-BE49-F238E27FC236}">
                    <a16:creationId xmlns:a16="http://schemas.microsoft.com/office/drawing/2014/main" id="{382F3025-3175-8345-966E-D443913D1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38" name="Rectangle 126">
                <a:extLst>
                  <a:ext uri="{FF2B5EF4-FFF2-40B4-BE49-F238E27FC236}">
                    <a16:creationId xmlns:a16="http://schemas.microsoft.com/office/drawing/2014/main" id="{CE59B2CE-3F2D-1046-8318-87A74A4C16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6"/>
                <a:ext cx="592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90139" name="Group 127">
                <a:extLst>
                  <a:ext uri="{FF2B5EF4-FFF2-40B4-BE49-F238E27FC236}">
                    <a16:creationId xmlns:a16="http://schemas.microsoft.com/office/drawing/2014/main" id="{0C1A7B3B-6B80-EA48-99FB-522FAF81FE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164" name="AutoShape 128">
                  <a:extLst>
                    <a:ext uri="{FF2B5EF4-FFF2-40B4-BE49-F238E27FC236}">
                      <a16:creationId xmlns:a16="http://schemas.microsoft.com/office/drawing/2014/main" id="{ACE19B16-E4A7-8C42-BDD1-CA40AD42D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6"/>
                  <a:ext cx="721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165" name="AutoShape 129">
                  <a:extLst>
                    <a:ext uri="{FF2B5EF4-FFF2-40B4-BE49-F238E27FC236}">
                      <a16:creationId xmlns:a16="http://schemas.microsoft.com/office/drawing/2014/main" id="{E28ABFFC-CBAA-9641-A03C-90A034AC99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88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90140" name="Rectangle 130">
                <a:extLst>
                  <a:ext uri="{FF2B5EF4-FFF2-40B4-BE49-F238E27FC236}">
                    <a16:creationId xmlns:a16="http://schemas.microsoft.com/office/drawing/2014/main" id="{B353C7FB-8A4B-EA47-89BC-09A3B0580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" y="1022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90141" name="Group 131">
                <a:extLst>
                  <a:ext uri="{FF2B5EF4-FFF2-40B4-BE49-F238E27FC236}">
                    <a16:creationId xmlns:a16="http://schemas.microsoft.com/office/drawing/2014/main" id="{CCE1C379-2B78-E646-BB1E-4AED11C311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162" name="AutoShape 132">
                  <a:extLst>
                    <a:ext uri="{FF2B5EF4-FFF2-40B4-BE49-F238E27FC236}">
                      <a16:creationId xmlns:a16="http://schemas.microsoft.com/office/drawing/2014/main" id="{1E692D39-4ADA-E942-AC00-DF33A23F76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3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163" name="AutoShape 133">
                  <a:extLst>
                    <a:ext uri="{FF2B5EF4-FFF2-40B4-BE49-F238E27FC236}">
                      <a16:creationId xmlns:a16="http://schemas.microsoft.com/office/drawing/2014/main" id="{6FB07489-8D3C-9D41-9F14-ECFF9452C9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2"/>
                  <a:ext cx="696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90142" name="Rectangle 134">
                <a:extLst>
                  <a:ext uri="{FF2B5EF4-FFF2-40B4-BE49-F238E27FC236}">
                    <a16:creationId xmlns:a16="http://schemas.microsoft.com/office/drawing/2014/main" id="{D9D6BF3D-189A-DA48-B357-963FD9DA6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8" cy="45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43" name="Rectangle 135">
                <a:extLst>
                  <a:ext uri="{FF2B5EF4-FFF2-40B4-BE49-F238E27FC236}">
                    <a16:creationId xmlns:a16="http://schemas.microsoft.com/office/drawing/2014/main" id="{05AF1E36-F5ED-AB43-ABBF-5B78AD275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3"/>
                <a:ext cx="598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grpSp>
            <p:nvGrpSpPr>
              <p:cNvPr id="90144" name="Group 136">
                <a:extLst>
                  <a:ext uri="{FF2B5EF4-FFF2-40B4-BE49-F238E27FC236}">
                    <a16:creationId xmlns:a16="http://schemas.microsoft.com/office/drawing/2014/main" id="{71346EBD-8898-C74E-BC54-33A6C2504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160" name="AutoShape 137">
                  <a:extLst>
                    <a:ext uri="{FF2B5EF4-FFF2-40B4-BE49-F238E27FC236}">
                      <a16:creationId xmlns:a16="http://schemas.microsoft.com/office/drawing/2014/main" id="{700A736B-25F7-B244-A1D8-2CE158613B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161" name="AutoShape 138">
                  <a:extLst>
                    <a:ext uri="{FF2B5EF4-FFF2-40B4-BE49-F238E27FC236}">
                      <a16:creationId xmlns:a16="http://schemas.microsoft.com/office/drawing/2014/main" id="{0F70AA4E-BCBB-B248-B49D-352FAAFB3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5" y="2585"/>
                  <a:ext cx="687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90145" name="Freeform 139">
                <a:extLst>
                  <a:ext uri="{FF2B5EF4-FFF2-40B4-BE49-F238E27FC236}">
                    <a16:creationId xmlns:a16="http://schemas.microsoft.com/office/drawing/2014/main" id="{DC632C6A-5DF9-164C-8ED4-C83A01003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0146" name="Group 140">
                <a:extLst>
                  <a:ext uri="{FF2B5EF4-FFF2-40B4-BE49-F238E27FC236}">
                    <a16:creationId xmlns:a16="http://schemas.microsoft.com/office/drawing/2014/main" id="{9E427104-FFB5-C348-AA07-D1DFF99FE1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158" name="AutoShape 141">
                  <a:extLst>
                    <a:ext uri="{FF2B5EF4-FFF2-40B4-BE49-F238E27FC236}">
                      <a16:creationId xmlns:a16="http://schemas.microsoft.com/office/drawing/2014/main" id="{93A46178-ED66-A546-8FAD-09DB0D04F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8"/>
                  <a:ext cx="728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90159" name="AutoShape 142">
                  <a:extLst>
                    <a:ext uri="{FF2B5EF4-FFF2-40B4-BE49-F238E27FC236}">
                      <a16:creationId xmlns:a16="http://schemas.microsoft.com/office/drawing/2014/main" id="{664AAEE7-85C6-B546-9164-AD6A05B7E4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2"/>
                  <a:ext cx="695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</p:grpSp>
          <p:sp>
            <p:nvSpPr>
              <p:cNvPr id="90147" name="Rectangle 143">
                <a:extLst>
                  <a:ext uri="{FF2B5EF4-FFF2-40B4-BE49-F238E27FC236}">
                    <a16:creationId xmlns:a16="http://schemas.microsoft.com/office/drawing/2014/main" id="{AB2021FD-752A-094C-9CCC-6177F8DED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67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48" name="Freeform 144">
                <a:extLst>
                  <a:ext uri="{FF2B5EF4-FFF2-40B4-BE49-F238E27FC236}">
                    <a16:creationId xmlns:a16="http://schemas.microsoft.com/office/drawing/2014/main" id="{A4995DCD-5EC4-5E48-8B05-995D3F685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49" name="Freeform 145">
                <a:extLst>
                  <a:ext uri="{FF2B5EF4-FFF2-40B4-BE49-F238E27FC236}">
                    <a16:creationId xmlns:a16="http://schemas.microsoft.com/office/drawing/2014/main" id="{650111CD-27FF-FA47-A4F9-D5171EC72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0" name="Oval 146">
                <a:extLst>
                  <a:ext uri="{FF2B5EF4-FFF2-40B4-BE49-F238E27FC236}">
                    <a16:creationId xmlns:a16="http://schemas.microsoft.com/office/drawing/2014/main" id="{148AE3AA-1C84-D848-AE63-24487FFEA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51" name="Freeform 147">
                <a:extLst>
                  <a:ext uri="{FF2B5EF4-FFF2-40B4-BE49-F238E27FC236}">
                    <a16:creationId xmlns:a16="http://schemas.microsoft.com/office/drawing/2014/main" id="{74F1790E-83C9-D941-82C9-D95FD3305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52" name="AutoShape 148">
                <a:extLst>
                  <a:ext uri="{FF2B5EF4-FFF2-40B4-BE49-F238E27FC236}">
                    <a16:creationId xmlns:a16="http://schemas.microsoft.com/office/drawing/2014/main" id="{2D240B24-3174-8641-8BB3-7453751102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196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53" name="AutoShape 149">
                <a:extLst>
                  <a:ext uri="{FF2B5EF4-FFF2-40B4-BE49-F238E27FC236}">
                    <a16:creationId xmlns:a16="http://schemas.microsoft.com/office/drawing/2014/main" id="{56BBCD71-5E60-4647-97F0-9C097CFDE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2714"/>
                <a:ext cx="1069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54" name="Oval 150">
                <a:extLst>
                  <a:ext uri="{FF2B5EF4-FFF2-40B4-BE49-F238E27FC236}">
                    <a16:creationId xmlns:a16="http://schemas.microsoft.com/office/drawing/2014/main" id="{578EC0B2-3C97-3F41-92C1-6994220DF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0"/>
                <a:ext cx="155" cy="14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55" name="Oval 151">
                <a:extLst>
                  <a:ext uri="{FF2B5EF4-FFF2-40B4-BE49-F238E27FC236}">
                    <a16:creationId xmlns:a16="http://schemas.microsoft.com/office/drawing/2014/main" id="{6C8BA9CB-14C5-A34E-AB16-39BF8C99B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7"/>
                <a:ext cx="161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156" name="Oval 152">
                <a:extLst>
                  <a:ext uri="{FF2B5EF4-FFF2-40B4-BE49-F238E27FC236}">
                    <a16:creationId xmlns:a16="http://schemas.microsoft.com/office/drawing/2014/main" id="{053831BB-95A6-A341-82EF-7B54F35DE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5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0157" name="Rectangle 153">
                <a:extLst>
                  <a:ext uri="{FF2B5EF4-FFF2-40B4-BE49-F238E27FC236}">
                    <a16:creationId xmlns:a16="http://schemas.microsoft.com/office/drawing/2014/main" id="{A23D34D2-EFEC-F145-9D38-038A4152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4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3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5">
            <a:extLst>
              <a:ext uri="{FF2B5EF4-FFF2-40B4-BE49-F238E27FC236}">
                <a16:creationId xmlns:a16="http://schemas.microsoft.com/office/drawing/2014/main" id="{C3B4706F-95E5-CB4B-802B-0E5BF50E4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1138" name="Slide Number Placeholder 6">
            <a:extLst>
              <a:ext uri="{FF2B5EF4-FFF2-40B4-BE49-F238E27FC236}">
                <a16:creationId xmlns:a16="http://schemas.microsoft.com/office/drawing/2014/main" id="{15A3FADF-DB49-B14B-9AAC-F8434C12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BEB74F65-CD3D-D64A-A80D-BC1B16DC0AB9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91139" name="Picture 2" descr="underline_base">
            <a:extLst>
              <a:ext uri="{FF2B5EF4-FFF2-40B4-BE49-F238E27FC236}">
                <a16:creationId xmlns:a16="http://schemas.microsoft.com/office/drawing/2014/main" id="{7FBEF9D6-7702-9147-8D77-D77B4447937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45">
            <a:extLst>
              <a:ext uri="{FF2B5EF4-FFF2-40B4-BE49-F238E27FC236}">
                <a16:creationId xmlns:a16="http://schemas.microsoft.com/office/drawing/2014/main" id="{BF33A113-A14E-5A45-95AE-455DAFC5E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sp>
        <p:nvSpPr>
          <p:cNvPr id="83974" name="Rectangle 47">
            <a:extLst>
              <a:ext uri="{FF2B5EF4-FFF2-40B4-BE49-F238E27FC236}">
                <a16:creationId xmlns:a16="http://schemas.microsoft.com/office/drawing/2014/main" id="{FDBE3C3A-4F4A-C74C-A3DE-9AF0FB3AFE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36600" y="1328738"/>
            <a:ext cx="7683500" cy="46482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client, server each close their side of connection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TCP segment with FIN bit = 1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respond to received FIN with ACK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on receiving FIN, ACK can be combined with own FIN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simultaneous FIN exchanges can be handled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5">
            <a:extLst>
              <a:ext uri="{FF2B5EF4-FFF2-40B4-BE49-F238E27FC236}">
                <a16:creationId xmlns:a16="http://schemas.microsoft.com/office/drawing/2014/main" id="{55DA918A-997D-9944-9C5F-6EC204D3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2162" name="Slide Number Placeholder 6">
            <a:extLst>
              <a:ext uri="{FF2B5EF4-FFF2-40B4-BE49-F238E27FC236}">
                <a16:creationId xmlns:a16="http://schemas.microsoft.com/office/drawing/2014/main" id="{64BC28DA-84D0-8A40-AE20-CCA943E04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E1C8BA63-BF70-7942-9773-30D2A072748C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92163" name="Picture 63" descr="underline_base">
            <a:extLst>
              <a:ext uri="{FF2B5EF4-FFF2-40B4-BE49-F238E27FC236}">
                <a16:creationId xmlns:a16="http://schemas.microsoft.com/office/drawing/2014/main" id="{05144D5D-5E53-7F4A-A3ED-BD2A8566D4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382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Line 4">
            <a:extLst>
              <a:ext uri="{FF2B5EF4-FFF2-40B4-BE49-F238E27FC236}">
                <a16:creationId xmlns:a16="http://schemas.microsoft.com/office/drawing/2014/main" id="{6721453B-5B8C-E34F-A97C-DF35261509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1863" y="2081213"/>
            <a:ext cx="1587" cy="3948112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5" name="Line 10">
            <a:extLst>
              <a:ext uri="{FF2B5EF4-FFF2-40B4-BE49-F238E27FC236}">
                <a16:creationId xmlns:a16="http://schemas.microsoft.com/office/drawing/2014/main" id="{3F265FB4-77A8-9844-AEF6-3245E3AF6C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61075" y="2151063"/>
            <a:ext cx="1588" cy="3417887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96362" name="Group 74">
            <a:extLst>
              <a:ext uri="{FF2B5EF4-FFF2-40B4-BE49-F238E27FC236}">
                <a16:creationId xmlns:a16="http://schemas.microsoft.com/office/drawing/2014/main" id="{B8DAF420-755F-5B45-87B4-0621D6E35934}"/>
              </a:ext>
            </a:extLst>
          </p:cNvPr>
          <p:cNvGrpSpPr>
            <a:grpSpLocks/>
          </p:cNvGrpSpPr>
          <p:nvPr/>
        </p:nvGrpSpPr>
        <p:grpSpPr bwMode="auto">
          <a:xfrm>
            <a:off x="544513" y="2762250"/>
            <a:ext cx="1335087" cy="854075"/>
            <a:chOff x="343" y="1740"/>
            <a:chExt cx="841" cy="538"/>
          </a:xfrm>
        </p:grpSpPr>
        <p:sp>
          <p:nvSpPr>
            <p:cNvPr id="92252" name="Text Box 34">
              <a:extLst>
                <a:ext uri="{FF2B5EF4-FFF2-40B4-BE49-F238E27FC236}">
                  <a16:creationId xmlns:a16="http://schemas.microsoft.com/office/drawing/2014/main" id="{74BB9635-C0A9-F447-8E59-2C70D3AAE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" y="2066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FIN_WAIT_2</a:t>
              </a:r>
            </a:p>
          </p:txBody>
        </p:sp>
        <p:sp>
          <p:nvSpPr>
            <p:cNvPr id="92253" name="Line 35">
              <a:extLst>
                <a:ext uri="{FF2B5EF4-FFF2-40B4-BE49-F238E27FC236}">
                  <a16:creationId xmlns:a16="http://schemas.microsoft.com/office/drawing/2014/main" id="{2454AB11-8189-A24D-8EB2-F7EB48785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" y="1740"/>
              <a:ext cx="0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1" name="Group 73">
            <a:extLst>
              <a:ext uri="{FF2B5EF4-FFF2-40B4-BE49-F238E27FC236}">
                <a16:creationId xmlns:a16="http://schemas.microsoft.com/office/drawing/2014/main" id="{01ABEC24-0072-6249-BDF7-EED0305D9F96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2101850"/>
            <a:ext cx="1390650" cy="960438"/>
            <a:chOff x="4520" y="1324"/>
            <a:chExt cx="876" cy="605"/>
          </a:xfrm>
        </p:grpSpPr>
        <p:sp>
          <p:nvSpPr>
            <p:cNvPr id="92250" name="Text Box 37">
              <a:extLst>
                <a:ext uri="{FF2B5EF4-FFF2-40B4-BE49-F238E27FC236}">
                  <a16:creationId xmlns:a16="http://schemas.microsoft.com/office/drawing/2014/main" id="{92D0027C-85FC-EE41-9C48-A142A1C3C2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20" y="1717"/>
              <a:ext cx="8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CLOSE_WAIT</a:t>
              </a:r>
            </a:p>
          </p:txBody>
        </p:sp>
        <p:sp>
          <p:nvSpPr>
            <p:cNvPr id="92251" name="Line 38">
              <a:extLst>
                <a:ext uri="{FF2B5EF4-FFF2-40B4-BE49-F238E27FC236}">
                  <a16:creationId xmlns:a16="http://schemas.microsoft.com/office/drawing/2014/main" id="{A07A0857-1B24-804A-A245-F7F8D04445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1" y="1324"/>
              <a:ext cx="0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3" name="Group 75">
            <a:extLst>
              <a:ext uri="{FF2B5EF4-FFF2-40B4-BE49-F238E27FC236}">
                <a16:creationId xmlns:a16="http://schemas.microsoft.com/office/drawing/2014/main" id="{679D7E0A-6752-5142-B648-0D104025EC70}"/>
              </a:ext>
            </a:extLst>
          </p:cNvPr>
          <p:cNvGrpSpPr>
            <a:grpSpLocks/>
          </p:cNvGrpSpPr>
          <p:nvPr/>
        </p:nvGrpSpPr>
        <p:grpSpPr bwMode="auto">
          <a:xfrm>
            <a:off x="3513138" y="3870325"/>
            <a:ext cx="2495550" cy="579438"/>
            <a:chOff x="2213" y="2438"/>
            <a:chExt cx="1572" cy="365"/>
          </a:xfrm>
        </p:grpSpPr>
        <p:sp>
          <p:nvSpPr>
            <p:cNvPr id="92247" name="Line 41">
              <a:extLst>
                <a:ext uri="{FF2B5EF4-FFF2-40B4-BE49-F238E27FC236}">
                  <a16:creationId xmlns:a16="http://schemas.microsoft.com/office/drawing/2014/main" id="{F696E5F5-7149-A04D-BD60-DCB079151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3" y="2483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48" name="Rectangle 42">
              <a:extLst>
                <a:ext uri="{FF2B5EF4-FFF2-40B4-BE49-F238E27FC236}">
                  <a16:creationId xmlns:a16="http://schemas.microsoft.com/office/drawing/2014/main" id="{B4AB65AE-4F09-D04F-AF23-54432BFA7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2438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49" name="Text Box 43">
              <a:extLst>
                <a:ext uri="{FF2B5EF4-FFF2-40B4-BE49-F238E27FC236}">
                  <a16:creationId xmlns:a16="http://schemas.microsoft.com/office/drawing/2014/main" id="{C433944E-7941-6146-8F42-298882B6FB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5" y="2562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FINbit=1, seq=y</a:t>
              </a:r>
            </a:p>
          </p:txBody>
        </p:sp>
      </p:grpSp>
      <p:grpSp>
        <p:nvGrpSpPr>
          <p:cNvPr id="396368" name="Group 80">
            <a:extLst>
              <a:ext uri="{FF2B5EF4-FFF2-40B4-BE49-F238E27FC236}">
                <a16:creationId xmlns:a16="http://schemas.microsoft.com/office/drawing/2014/main" id="{9D65363A-BA4F-F842-ABBC-01680E78A0E8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4578350"/>
            <a:ext cx="2508250" cy="582613"/>
            <a:chOff x="2232" y="2884"/>
            <a:chExt cx="1580" cy="367"/>
          </a:xfrm>
        </p:grpSpPr>
        <p:sp>
          <p:nvSpPr>
            <p:cNvPr id="92244" name="Line 44">
              <a:extLst>
                <a:ext uri="{FF2B5EF4-FFF2-40B4-BE49-F238E27FC236}">
                  <a16:creationId xmlns:a16="http://schemas.microsoft.com/office/drawing/2014/main" id="{7B19862F-4E2A-7D4E-9736-B12BB1C198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2" y="2884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45" name="Rectangle 46">
              <a:extLst>
                <a:ext uri="{FF2B5EF4-FFF2-40B4-BE49-F238E27FC236}">
                  <a16:creationId xmlns:a16="http://schemas.microsoft.com/office/drawing/2014/main" id="{F5EEC023-9E39-1D4B-AEB8-0F927EAC5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3" y="2995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46" name="Text Box 47">
              <a:extLst>
                <a:ext uri="{FF2B5EF4-FFF2-40B4-BE49-F238E27FC236}">
                  <a16:creationId xmlns:a16="http://schemas.microsoft.com/office/drawing/2014/main" id="{CAE92217-44D9-F447-A61D-BF2E3CB79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6" y="2958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ACKbit=1; ACKnum=y+1</a:t>
              </a:r>
            </a:p>
          </p:txBody>
        </p:sp>
      </p:grpSp>
      <p:grpSp>
        <p:nvGrpSpPr>
          <p:cNvPr id="396360" name="Group 72">
            <a:extLst>
              <a:ext uri="{FF2B5EF4-FFF2-40B4-BE49-F238E27FC236}">
                <a16:creationId xmlns:a16="http://schemas.microsoft.com/office/drawing/2014/main" id="{A443EA1A-DC47-3145-BA42-DBC6DBE4017F}"/>
              </a:ext>
            </a:extLst>
          </p:cNvPr>
          <p:cNvGrpSpPr>
            <a:grpSpLocks/>
          </p:cNvGrpSpPr>
          <p:nvPr/>
        </p:nvGrpSpPr>
        <p:grpSpPr bwMode="auto">
          <a:xfrm>
            <a:off x="2090738" y="2901950"/>
            <a:ext cx="4930775" cy="854075"/>
            <a:chOff x="1317" y="1828"/>
            <a:chExt cx="3106" cy="538"/>
          </a:xfrm>
        </p:grpSpPr>
        <p:sp>
          <p:nvSpPr>
            <p:cNvPr id="92239" name="Line 13">
              <a:extLst>
                <a:ext uri="{FF2B5EF4-FFF2-40B4-BE49-F238E27FC236}">
                  <a16:creationId xmlns:a16="http://schemas.microsoft.com/office/drawing/2014/main" id="{89A05FD8-8D2C-2641-9E89-98E0CCB1BF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6" y="1828"/>
              <a:ext cx="1580" cy="367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40" name="Rectangle 14">
              <a:extLst>
                <a:ext uri="{FF2B5EF4-FFF2-40B4-BE49-F238E27FC236}">
                  <a16:creationId xmlns:a16="http://schemas.microsoft.com/office/drawing/2014/main" id="{E11CBB75-1BE0-824F-8378-38E51ECF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7" y="1912"/>
              <a:ext cx="896" cy="2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41" name="Text Box 15">
              <a:extLst>
                <a:ext uri="{FF2B5EF4-FFF2-40B4-BE49-F238E27FC236}">
                  <a16:creationId xmlns:a16="http://schemas.microsoft.com/office/drawing/2014/main" id="{A03D2EE3-2B09-7342-93A2-6A85BA810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0" y="1875"/>
              <a:ext cx="153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ACKbit=1; ACKnum=x+1</a:t>
              </a:r>
            </a:p>
          </p:txBody>
        </p:sp>
        <p:sp>
          <p:nvSpPr>
            <p:cNvPr id="92242" name="Text Box 21">
              <a:extLst>
                <a:ext uri="{FF2B5EF4-FFF2-40B4-BE49-F238E27FC236}">
                  <a16:creationId xmlns:a16="http://schemas.microsoft.com/office/drawing/2014/main" id="{F9B5BFD3-0A25-FE48-915F-C5972B6173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" y="2066"/>
              <a:ext cx="867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 wait for server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close</a:t>
              </a:r>
            </a:p>
          </p:txBody>
        </p:sp>
        <p:sp>
          <p:nvSpPr>
            <p:cNvPr id="92243" name="Text Box 49">
              <a:extLst>
                <a:ext uri="{FF2B5EF4-FFF2-40B4-BE49-F238E27FC236}">
                  <a16:creationId xmlns:a16="http://schemas.microsoft.com/office/drawing/2014/main" id="{08E50B9A-CB2F-BF47-9C8A-D1EF6D1B5E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1979"/>
              <a:ext cx="601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can still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data</a:t>
              </a:r>
            </a:p>
          </p:txBody>
        </p:sp>
      </p:grpSp>
      <p:grpSp>
        <p:nvGrpSpPr>
          <p:cNvPr id="396366" name="Group 78">
            <a:extLst>
              <a:ext uri="{FF2B5EF4-FFF2-40B4-BE49-F238E27FC236}">
                <a16:creationId xmlns:a16="http://schemas.microsoft.com/office/drawing/2014/main" id="{EE96D776-2CF0-BE4D-949C-58CB889A126A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3032125"/>
            <a:ext cx="2501900" cy="1735138"/>
            <a:chOff x="3817" y="1910"/>
            <a:chExt cx="1576" cy="1093"/>
          </a:xfrm>
        </p:grpSpPr>
        <p:sp>
          <p:nvSpPr>
            <p:cNvPr id="92235" name="Text Box 50">
              <a:extLst>
                <a:ext uri="{FF2B5EF4-FFF2-40B4-BE49-F238E27FC236}">
                  <a16:creationId xmlns:a16="http://schemas.microsoft.com/office/drawing/2014/main" id="{09E8C823-36B8-C545-9AEE-B9730BD49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7" y="2703"/>
              <a:ext cx="79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can no longer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data</a:t>
              </a:r>
            </a:p>
          </p:txBody>
        </p:sp>
        <p:grpSp>
          <p:nvGrpSpPr>
            <p:cNvPr id="92236" name="Group 76">
              <a:extLst>
                <a:ext uri="{FF2B5EF4-FFF2-40B4-BE49-F238E27FC236}">
                  <a16:creationId xmlns:a16="http://schemas.microsoft.com/office/drawing/2014/main" id="{95D78650-AA25-DC41-B592-C2E4C79888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1" y="1910"/>
              <a:ext cx="702" cy="723"/>
              <a:chOff x="4691" y="1910"/>
              <a:chExt cx="702" cy="723"/>
            </a:xfrm>
          </p:grpSpPr>
          <p:sp>
            <p:nvSpPr>
              <p:cNvPr id="92237" name="Line 39">
                <a:extLst>
                  <a:ext uri="{FF2B5EF4-FFF2-40B4-BE49-F238E27FC236}">
                    <a16:creationId xmlns:a16="http://schemas.microsoft.com/office/drawing/2014/main" id="{7F393FB9-C563-EC4E-88C5-87E70657B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67" y="1910"/>
                <a:ext cx="0" cy="5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238" name="Text Box 55">
                <a:extLst>
                  <a:ext uri="{FF2B5EF4-FFF2-40B4-BE49-F238E27FC236}">
                    <a16:creationId xmlns:a16="http://schemas.microsoft.com/office/drawing/2014/main" id="{B4C48179-6B21-2D43-9940-EB0DA68512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1" y="2421"/>
                <a:ext cx="70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latin typeface="Tahoma" panose="020B0604030504040204" pitchFamily="34" charset="0"/>
                  </a:rPr>
                  <a:t>LAST_ACK</a:t>
                </a:r>
              </a:p>
            </p:txBody>
          </p:sp>
        </p:grpSp>
      </p:grpSp>
      <p:grpSp>
        <p:nvGrpSpPr>
          <p:cNvPr id="396370" name="Group 82">
            <a:extLst>
              <a:ext uri="{FF2B5EF4-FFF2-40B4-BE49-F238E27FC236}">
                <a16:creationId xmlns:a16="http://schemas.microsoft.com/office/drawing/2014/main" id="{6EAE5479-E551-F34F-AA89-A85B5912DFF5}"/>
              </a:ext>
            </a:extLst>
          </p:cNvPr>
          <p:cNvGrpSpPr>
            <a:grpSpLocks/>
          </p:cNvGrpSpPr>
          <p:nvPr/>
        </p:nvGrpSpPr>
        <p:grpSpPr bwMode="auto">
          <a:xfrm>
            <a:off x="7642225" y="4213225"/>
            <a:ext cx="917575" cy="1223963"/>
            <a:chOff x="4814" y="2654"/>
            <a:chExt cx="578" cy="771"/>
          </a:xfrm>
        </p:grpSpPr>
        <p:sp>
          <p:nvSpPr>
            <p:cNvPr id="92233" name="Text Box 11">
              <a:extLst>
                <a:ext uri="{FF2B5EF4-FFF2-40B4-BE49-F238E27FC236}">
                  <a16:creationId xmlns:a16="http://schemas.microsoft.com/office/drawing/2014/main" id="{8903F712-E180-4041-A248-9EC7D391E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4" y="3213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CLOSED</a:t>
              </a:r>
            </a:p>
          </p:txBody>
        </p:sp>
        <p:sp>
          <p:nvSpPr>
            <p:cNvPr id="92234" name="Line 57">
              <a:extLst>
                <a:ext uri="{FF2B5EF4-FFF2-40B4-BE49-F238E27FC236}">
                  <a16:creationId xmlns:a16="http://schemas.microsoft.com/office/drawing/2014/main" id="{E1A6E910-8394-E549-AE0A-D4BB96E284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2654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5" name="Group 77">
            <a:extLst>
              <a:ext uri="{FF2B5EF4-FFF2-40B4-BE49-F238E27FC236}">
                <a16:creationId xmlns:a16="http://schemas.microsoft.com/office/drawing/2014/main" id="{18030E11-2050-9D49-B117-FD143DF65A5A}"/>
              </a:ext>
            </a:extLst>
          </p:cNvPr>
          <p:cNvGrpSpPr>
            <a:grpSpLocks/>
          </p:cNvGrpSpPr>
          <p:nvPr/>
        </p:nvGrpSpPr>
        <p:grpSpPr bwMode="auto">
          <a:xfrm>
            <a:off x="585788" y="3605213"/>
            <a:ext cx="1400175" cy="1044575"/>
            <a:chOff x="369" y="2271"/>
            <a:chExt cx="882" cy="658"/>
          </a:xfrm>
        </p:grpSpPr>
        <p:sp>
          <p:nvSpPr>
            <p:cNvPr id="92231" name="Text Box 58">
              <a:extLst>
                <a:ext uri="{FF2B5EF4-FFF2-40B4-BE49-F238E27FC236}">
                  <a16:creationId xmlns:a16="http://schemas.microsoft.com/office/drawing/2014/main" id="{F1045D55-80C1-F640-93CC-063B13ED7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" y="2717"/>
              <a:ext cx="8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TIMED_WAIT</a:t>
              </a:r>
            </a:p>
          </p:txBody>
        </p:sp>
        <p:sp>
          <p:nvSpPr>
            <p:cNvPr id="92232" name="Line 60">
              <a:extLst>
                <a:ext uri="{FF2B5EF4-FFF2-40B4-BE49-F238E27FC236}">
                  <a16:creationId xmlns:a16="http://schemas.microsoft.com/office/drawing/2014/main" id="{70E4BE5B-603E-8C4C-893E-819F44B5B3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" y="2271"/>
              <a:ext cx="0" cy="4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69" name="Group 81">
            <a:extLst>
              <a:ext uri="{FF2B5EF4-FFF2-40B4-BE49-F238E27FC236}">
                <a16:creationId xmlns:a16="http://schemas.microsoft.com/office/drawing/2014/main" id="{7C0E3E36-A76A-9E43-AAAF-99A570E09EE6}"/>
              </a:ext>
            </a:extLst>
          </p:cNvPr>
          <p:cNvGrpSpPr>
            <a:grpSpLocks/>
          </p:cNvGrpSpPr>
          <p:nvPr/>
        </p:nvGrpSpPr>
        <p:grpSpPr bwMode="auto">
          <a:xfrm>
            <a:off x="674688" y="4486275"/>
            <a:ext cx="2743200" cy="1768475"/>
            <a:chOff x="425" y="2826"/>
            <a:chExt cx="1728" cy="1114"/>
          </a:xfrm>
        </p:grpSpPr>
        <p:sp>
          <p:nvSpPr>
            <p:cNvPr id="92225" name="Line 52">
              <a:extLst>
                <a:ext uri="{FF2B5EF4-FFF2-40B4-BE49-F238E27FC236}">
                  <a16:creationId xmlns:a16="http://schemas.microsoft.com/office/drawing/2014/main" id="{7E626C01-A2CE-0F4D-ACAC-97262DA83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0" y="2833"/>
              <a:ext cx="7" cy="1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26" name="Text Box 51">
              <a:extLst>
                <a:ext uri="{FF2B5EF4-FFF2-40B4-BE49-F238E27FC236}">
                  <a16:creationId xmlns:a16="http://schemas.microsoft.com/office/drawing/2014/main" id="{2F4696D5-1FCF-3F4A-AE73-EF0DED772E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6" y="3093"/>
              <a:ext cx="937" cy="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 timed wait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for 2*max 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segment lifetime</a:t>
              </a:r>
            </a:p>
          </p:txBody>
        </p:sp>
        <p:sp>
          <p:nvSpPr>
            <p:cNvPr id="92227" name="Line 53">
              <a:extLst>
                <a:ext uri="{FF2B5EF4-FFF2-40B4-BE49-F238E27FC236}">
                  <a16:creationId xmlns:a16="http://schemas.microsoft.com/office/drawing/2014/main" id="{291CDB1E-2587-514F-ABD8-01DEA71FF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2" y="2826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28" name="Line 54">
              <a:extLst>
                <a:ext uri="{FF2B5EF4-FFF2-40B4-BE49-F238E27FC236}">
                  <a16:creationId xmlns:a16="http://schemas.microsoft.com/office/drawing/2014/main" id="{F9BDA7FA-214E-B24E-A5CA-6E2DED911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9" y="3889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29" name="Text Box 59">
              <a:extLst>
                <a:ext uri="{FF2B5EF4-FFF2-40B4-BE49-F238E27FC236}">
                  <a16:creationId xmlns:a16="http://schemas.microsoft.com/office/drawing/2014/main" id="{917A9193-2A01-2E4A-A28B-E9B83FA5A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" y="3728"/>
              <a:ext cx="5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CLOSED</a:t>
              </a:r>
            </a:p>
          </p:txBody>
        </p:sp>
        <p:sp>
          <p:nvSpPr>
            <p:cNvPr id="92230" name="Line 61">
              <a:extLst>
                <a:ext uri="{FF2B5EF4-FFF2-40B4-BE49-F238E27FC236}">
                  <a16:creationId xmlns:a16="http://schemas.microsoft.com/office/drawing/2014/main" id="{99D12AE7-9302-B74F-ACF9-DFD877641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" y="2918"/>
              <a:ext cx="0" cy="8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5008" name="Rectangle 62">
            <a:extLst>
              <a:ext uri="{FF2B5EF4-FFF2-40B4-BE49-F238E27FC236}">
                <a16:creationId xmlns:a16="http://schemas.microsoft.com/office/drawing/2014/main" id="{DE9A3C99-ED84-E149-9C26-AF705502A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3388" y="241300"/>
            <a:ext cx="7772400" cy="727075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TCP: closing a connection</a:t>
            </a:r>
          </a:p>
        </p:txBody>
      </p:sp>
      <p:grpSp>
        <p:nvGrpSpPr>
          <p:cNvPr id="396359" name="Group 71">
            <a:extLst>
              <a:ext uri="{FF2B5EF4-FFF2-40B4-BE49-F238E27FC236}">
                <a16:creationId xmlns:a16="http://schemas.microsoft.com/office/drawing/2014/main" id="{8CC32B4D-E72F-F244-A92B-AB7E4A40A879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2046288"/>
            <a:ext cx="1335087" cy="700087"/>
            <a:chOff x="347" y="1289"/>
            <a:chExt cx="841" cy="441"/>
          </a:xfrm>
        </p:grpSpPr>
        <p:sp>
          <p:nvSpPr>
            <p:cNvPr id="92223" name="Text Box 31">
              <a:extLst>
                <a:ext uri="{FF2B5EF4-FFF2-40B4-BE49-F238E27FC236}">
                  <a16:creationId xmlns:a16="http://schemas.microsoft.com/office/drawing/2014/main" id="{A06E8374-C5E6-D845-A0B1-07C7D9A100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" y="1518"/>
              <a:ext cx="84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FIN_WAIT_1</a:t>
              </a:r>
            </a:p>
          </p:txBody>
        </p:sp>
        <p:sp>
          <p:nvSpPr>
            <p:cNvPr id="92224" name="Line 32">
              <a:extLst>
                <a:ext uri="{FF2B5EF4-FFF2-40B4-BE49-F238E27FC236}">
                  <a16:creationId xmlns:a16="http://schemas.microsoft.com/office/drawing/2014/main" id="{88025E4B-1A2A-4E42-AA60-50121D1CD0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0" y="1289"/>
              <a:ext cx="0" cy="2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96358" name="Group 70">
            <a:extLst>
              <a:ext uri="{FF2B5EF4-FFF2-40B4-BE49-F238E27FC236}">
                <a16:creationId xmlns:a16="http://schemas.microsoft.com/office/drawing/2014/main" id="{B116ECC5-E76C-E34E-8EBF-0137C90435A6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2100263"/>
            <a:ext cx="4775200" cy="1014412"/>
            <a:chOff x="759" y="1323"/>
            <a:chExt cx="3008" cy="639"/>
          </a:xfrm>
        </p:grpSpPr>
        <p:sp>
          <p:nvSpPr>
            <p:cNvPr id="92218" name="Line 6">
              <a:extLst>
                <a:ext uri="{FF2B5EF4-FFF2-40B4-BE49-F238E27FC236}">
                  <a16:creationId xmlns:a16="http://schemas.microsoft.com/office/drawing/2014/main" id="{CDBF6B7B-EE85-1249-9FA8-3ED6E43B9B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5" y="1442"/>
              <a:ext cx="1572" cy="32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19" name="Rectangle 7">
              <a:extLst>
                <a:ext uri="{FF2B5EF4-FFF2-40B4-BE49-F238E27FC236}">
                  <a16:creationId xmlns:a16="http://schemas.microsoft.com/office/drawing/2014/main" id="{3CE476E5-671C-4640-A21F-14B45FD59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4" y="1369"/>
              <a:ext cx="590" cy="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20" name="Text Box 8">
              <a:extLst>
                <a:ext uri="{FF2B5EF4-FFF2-40B4-BE49-F238E27FC236}">
                  <a16:creationId xmlns:a16="http://schemas.microsoft.com/office/drawing/2014/main" id="{C4D045CF-B786-E84F-AE27-BD4920846E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0" y="1493"/>
              <a:ext cx="10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Tahoma" panose="020B0604030504040204" pitchFamily="34" charset="0"/>
                </a:rPr>
                <a:t>FINbit=1, seq=x</a:t>
              </a:r>
            </a:p>
          </p:txBody>
        </p:sp>
        <p:sp>
          <p:nvSpPr>
            <p:cNvPr id="92221" name="Text Box 9">
              <a:extLst>
                <a:ext uri="{FF2B5EF4-FFF2-40B4-BE49-F238E27FC236}">
                  <a16:creationId xmlns:a16="http://schemas.microsoft.com/office/drawing/2014/main" id="{8A4D1985-123F-C74E-AF04-D6C71B51D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9" y="1541"/>
              <a:ext cx="91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can no longer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send but can</a:t>
              </a:r>
            </a:p>
            <a:p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 receive data</a:t>
              </a:r>
            </a:p>
          </p:txBody>
        </p:sp>
        <p:sp>
          <p:nvSpPr>
            <p:cNvPr id="92222" name="Text Box 67">
              <a:extLst>
                <a:ext uri="{FF2B5EF4-FFF2-40B4-BE49-F238E27FC236}">
                  <a16:creationId xmlns:a16="http://schemas.microsoft.com/office/drawing/2014/main" id="{6E1F0CC2-98BC-144C-9276-5C28C3EE86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" y="1323"/>
              <a:ext cx="14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Courier New" panose="02070309020205020404" pitchFamily="49" charset="0"/>
                </a:rPr>
                <a:t>clientSocket.close()</a:t>
              </a:r>
            </a:p>
          </p:txBody>
        </p:sp>
      </p:grpSp>
      <p:sp>
        <p:nvSpPr>
          <p:cNvPr id="92178" name="Text Box 84">
            <a:extLst>
              <a:ext uri="{FF2B5EF4-FFF2-40B4-BE49-F238E27FC236}">
                <a16:creationId xmlns:a16="http://schemas.microsoft.com/office/drawing/2014/main" id="{CAA952B3-AB92-6B4F-BE9B-9C3C95DDC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5" y="1368425"/>
            <a:ext cx="1160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panose="020B0604030504040204" pitchFamily="34" charset="0"/>
              </a:rPr>
              <a:t>client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2179" name="Text Box 85">
            <a:extLst>
              <a:ext uri="{FF2B5EF4-FFF2-40B4-BE49-F238E27FC236}">
                <a16:creationId xmlns:a16="http://schemas.microsoft.com/office/drawing/2014/main" id="{0818F409-14DA-3044-922A-41C838F6C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1385888"/>
            <a:ext cx="1238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Tahoma" panose="020B0604030504040204" pitchFamily="34" charset="0"/>
              </a:rPr>
              <a:t>server state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i="1">
              <a:solidFill>
                <a:srgbClr val="000099"/>
              </a:solidFill>
              <a:latin typeface="Tahoma" panose="020B0604030504040204" pitchFamily="34" charset="0"/>
            </a:endParaRPr>
          </a:p>
        </p:txBody>
      </p:sp>
      <p:sp>
        <p:nvSpPr>
          <p:cNvPr id="92180" name="Text Box 86">
            <a:extLst>
              <a:ext uri="{FF2B5EF4-FFF2-40B4-BE49-F238E27FC236}">
                <a16:creationId xmlns:a16="http://schemas.microsoft.com/office/drawing/2014/main" id="{0D3F704C-2591-9C4C-BF6F-0B0A1FC52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9225" y="1768475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ESTAB</a:t>
            </a:r>
          </a:p>
        </p:txBody>
      </p:sp>
      <p:sp>
        <p:nvSpPr>
          <p:cNvPr id="92181" name="Text Box 87">
            <a:extLst>
              <a:ext uri="{FF2B5EF4-FFF2-40B4-BE49-F238E27FC236}">
                <a16:creationId xmlns:a16="http://schemas.microsoft.com/office/drawing/2014/main" id="{F610DABF-82EB-2849-8AB3-3F4755C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1013"/>
            <a:ext cx="771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ESTAB</a:t>
            </a:r>
          </a:p>
        </p:txBody>
      </p:sp>
      <p:grpSp>
        <p:nvGrpSpPr>
          <p:cNvPr id="92182" name="Group 88">
            <a:extLst>
              <a:ext uri="{FF2B5EF4-FFF2-40B4-BE49-F238E27FC236}">
                <a16:creationId xmlns:a16="http://schemas.microsoft.com/office/drawing/2014/main" id="{F4A18BF2-F74D-B443-8BF9-32D80E14BCD2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1443038"/>
            <a:ext cx="642938" cy="600075"/>
            <a:chOff x="-44" y="1473"/>
            <a:chExt cx="981" cy="1105"/>
          </a:xfrm>
        </p:grpSpPr>
        <p:pic>
          <p:nvPicPr>
            <p:cNvPr id="92216" name="Picture 89" descr="desktop_computer_stylized_medium">
              <a:extLst>
                <a:ext uri="{FF2B5EF4-FFF2-40B4-BE49-F238E27FC236}">
                  <a16:creationId xmlns:a16="http://schemas.microsoft.com/office/drawing/2014/main" id="{96255A2F-54BD-BC44-AA78-066F42D7B7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7" name="Freeform 90">
              <a:extLst>
                <a:ext uri="{FF2B5EF4-FFF2-40B4-BE49-F238E27FC236}">
                  <a16:creationId xmlns:a16="http://schemas.microsoft.com/office/drawing/2014/main" id="{7C635FD2-5141-3E4C-AF73-2068DE9FD93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2183" name="Group 91">
            <a:extLst>
              <a:ext uri="{FF2B5EF4-FFF2-40B4-BE49-F238E27FC236}">
                <a16:creationId xmlns:a16="http://schemas.microsoft.com/office/drawing/2014/main" id="{00FEFE6A-F391-9948-BC9F-6EE9E02071CB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1446213"/>
            <a:ext cx="336550" cy="512762"/>
            <a:chOff x="4140" y="429"/>
            <a:chExt cx="1425" cy="2396"/>
          </a:xfrm>
        </p:grpSpPr>
        <p:sp>
          <p:nvSpPr>
            <p:cNvPr id="92184" name="Freeform 92">
              <a:extLst>
                <a:ext uri="{FF2B5EF4-FFF2-40B4-BE49-F238E27FC236}">
                  <a16:creationId xmlns:a16="http://schemas.microsoft.com/office/drawing/2014/main" id="{E4598813-D997-6C43-99C3-57E58631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8 w 354"/>
                <a:gd name="T3" fmla="*/ 16 h 2742"/>
                <a:gd name="T4" fmla="*/ 8 w 354"/>
                <a:gd name="T5" fmla="*/ 119 h 2742"/>
                <a:gd name="T6" fmla="*/ 0 w 354"/>
                <a:gd name="T7" fmla="*/ 124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5" name="Rectangle 93">
              <a:extLst>
                <a:ext uri="{FF2B5EF4-FFF2-40B4-BE49-F238E27FC236}">
                  <a16:creationId xmlns:a16="http://schemas.microsoft.com/office/drawing/2014/main" id="{76C84222-8B8E-5149-806D-41159E640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186" name="Freeform 94">
              <a:extLst>
                <a:ext uri="{FF2B5EF4-FFF2-40B4-BE49-F238E27FC236}">
                  <a16:creationId xmlns:a16="http://schemas.microsoft.com/office/drawing/2014/main" id="{D57BDA1B-C093-9241-B85B-5B960A6EB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 w 211"/>
                <a:gd name="T3" fmla="*/ 11 h 2537"/>
                <a:gd name="T4" fmla="*/ 2 w 211"/>
                <a:gd name="T5" fmla="*/ 11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7" name="Freeform 95">
              <a:extLst>
                <a:ext uri="{FF2B5EF4-FFF2-40B4-BE49-F238E27FC236}">
                  <a16:creationId xmlns:a16="http://schemas.microsoft.com/office/drawing/2014/main" id="{BBCD9118-7D15-1647-A1E1-EAC3242F4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7 h 226"/>
                <a:gd name="T4" fmla="*/ 7 w 328"/>
                <a:gd name="T5" fmla="*/ 11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Rectangle 96">
              <a:extLst>
                <a:ext uri="{FF2B5EF4-FFF2-40B4-BE49-F238E27FC236}">
                  <a16:creationId xmlns:a16="http://schemas.microsoft.com/office/drawing/2014/main" id="{0E263CD7-3272-714F-B15A-3DE8218D7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92189" name="Group 97">
              <a:extLst>
                <a:ext uri="{FF2B5EF4-FFF2-40B4-BE49-F238E27FC236}">
                  <a16:creationId xmlns:a16="http://schemas.microsoft.com/office/drawing/2014/main" id="{B395B8FB-A3D7-3F44-A5EF-40A6DE832A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14" name="AutoShape 98">
                <a:extLst>
                  <a:ext uri="{FF2B5EF4-FFF2-40B4-BE49-F238E27FC236}">
                    <a16:creationId xmlns:a16="http://schemas.microsoft.com/office/drawing/2014/main" id="{A933AFBF-A8AC-2046-BBFF-CAF8665D3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2215" name="AutoShape 99">
                <a:extLst>
                  <a:ext uri="{FF2B5EF4-FFF2-40B4-BE49-F238E27FC236}">
                    <a16:creationId xmlns:a16="http://schemas.microsoft.com/office/drawing/2014/main" id="{BAF5053F-03DA-DA44-9D2F-BFA7CDFD1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0" name="Rectangle 100">
              <a:extLst>
                <a:ext uri="{FF2B5EF4-FFF2-40B4-BE49-F238E27FC236}">
                  <a16:creationId xmlns:a16="http://schemas.microsoft.com/office/drawing/2014/main" id="{4AE1E078-35AA-8E4B-AB9C-3C9BC397B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92191" name="Group 101">
              <a:extLst>
                <a:ext uri="{FF2B5EF4-FFF2-40B4-BE49-F238E27FC236}">
                  <a16:creationId xmlns:a16="http://schemas.microsoft.com/office/drawing/2014/main" id="{704E4954-BE0D-2442-81D1-B46CDB3327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12" name="AutoShape 102">
                <a:extLst>
                  <a:ext uri="{FF2B5EF4-FFF2-40B4-BE49-F238E27FC236}">
                    <a16:creationId xmlns:a16="http://schemas.microsoft.com/office/drawing/2014/main" id="{A2D0D69B-CA5A-614E-8ECF-EF925D2D1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2213" name="AutoShape 103">
                <a:extLst>
                  <a:ext uri="{FF2B5EF4-FFF2-40B4-BE49-F238E27FC236}">
                    <a16:creationId xmlns:a16="http://schemas.microsoft.com/office/drawing/2014/main" id="{9BF64CB4-A844-5447-B4F4-500BCE530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2" name="Rectangle 104">
              <a:extLst>
                <a:ext uri="{FF2B5EF4-FFF2-40B4-BE49-F238E27FC236}">
                  <a16:creationId xmlns:a16="http://schemas.microsoft.com/office/drawing/2014/main" id="{BDE28F23-0AA2-4544-9EF3-1D92E895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193" name="Rectangle 105">
              <a:extLst>
                <a:ext uri="{FF2B5EF4-FFF2-40B4-BE49-F238E27FC236}">
                  <a16:creationId xmlns:a16="http://schemas.microsoft.com/office/drawing/2014/main" id="{B7188EB0-0380-3349-85FA-EF5697DC4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grpSp>
          <p:nvGrpSpPr>
            <p:cNvPr id="92194" name="Group 106">
              <a:extLst>
                <a:ext uri="{FF2B5EF4-FFF2-40B4-BE49-F238E27FC236}">
                  <a16:creationId xmlns:a16="http://schemas.microsoft.com/office/drawing/2014/main" id="{567C66DA-6CF1-244C-A4C0-37D4C1687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10" name="AutoShape 107">
                <a:extLst>
                  <a:ext uri="{FF2B5EF4-FFF2-40B4-BE49-F238E27FC236}">
                    <a16:creationId xmlns:a16="http://schemas.microsoft.com/office/drawing/2014/main" id="{C2E23B41-8C8B-D84D-B1C8-1CFF782F3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2211" name="AutoShape 108">
                <a:extLst>
                  <a:ext uri="{FF2B5EF4-FFF2-40B4-BE49-F238E27FC236}">
                    <a16:creationId xmlns:a16="http://schemas.microsoft.com/office/drawing/2014/main" id="{92AA7677-C52F-5E40-87A7-12B74E4B6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5" name="Freeform 109">
              <a:extLst>
                <a:ext uri="{FF2B5EF4-FFF2-40B4-BE49-F238E27FC236}">
                  <a16:creationId xmlns:a16="http://schemas.microsoft.com/office/drawing/2014/main" id="{E2A821EA-7A43-5B47-9173-9EABFF1F6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7 w 328"/>
                <a:gd name="T3" fmla="*/ 6 h 226"/>
                <a:gd name="T4" fmla="*/ 7 w 328"/>
                <a:gd name="T5" fmla="*/ 10 h 226"/>
                <a:gd name="T6" fmla="*/ 0 w 328"/>
                <a:gd name="T7" fmla="*/ 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96" name="Group 110">
              <a:extLst>
                <a:ext uri="{FF2B5EF4-FFF2-40B4-BE49-F238E27FC236}">
                  <a16:creationId xmlns:a16="http://schemas.microsoft.com/office/drawing/2014/main" id="{A3BD3A79-B2AE-1A41-BCFD-212C3F861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08" name="AutoShape 111">
                <a:extLst>
                  <a:ext uri="{FF2B5EF4-FFF2-40B4-BE49-F238E27FC236}">
                    <a16:creationId xmlns:a16="http://schemas.microsoft.com/office/drawing/2014/main" id="{ACD4EED5-A9B5-7140-BE31-42706A9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92209" name="AutoShape 112">
                <a:extLst>
                  <a:ext uri="{FF2B5EF4-FFF2-40B4-BE49-F238E27FC236}">
                    <a16:creationId xmlns:a16="http://schemas.microsoft.com/office/drawing/2014/main" id="{26FB5C56-8217-EA4A-8812-569F62038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197" name="Rectangle 113">
              <a:extLst>
                <a:ext uri="{FF2B5EF4-FFF2-40B4-BE49-F238E27FC236}">
                  <a16:creationId xmlns:a16="http://schemas.microsoft.com/office/drawing/2014/main" id="{B34817E7-3EF4-394F-B085-C896641DE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198" name="Freeform 114">
              <a:extLst>
                <a:ext uri="{FF2B5EF4-FFF2-40B4-BE49-F238E27FC236}">
                  <a16:creationId xmlns:a16="http://schemas.microsoft.com/office/drawing/2014/main" id="{FCC20CB7-9E7C-124C-95F7-D53B212E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 w 296"/>
                <a:gd name="T3" fmla="*/ 6 h 256"/>
                <a:gd name="T4" fmla="*/ 7 w 296"/>
                <a:gd name="T5" fmla="*/ 11 h 256"/>
                <a:gd name="T6" fmla="*/ 0 w 296"/>
                <a:gd name="T7" fmla="*/ 4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9" name="Freeform 115">
              <a:extLst>
                <a:ext uri="{FF2B5EF4-FFF2-40B4-BE49-F238E27FC236}">
                  <a16:creationId xmlns:a16="http://schemas.microsoft.com/office/drawing/2014/main" id="{E1434561-DD08-044A-89C1-825C99902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7 w 304"/>
                <a:gd name="T3" fmla="*/ 8 h 288"/>
                <a:gd name="T4" fmla="*/ 6 w 304"/>
                <a:gd name="T5" fmla="*/ 13 h 288"/>
                <a:gd name="T6" fmla="*/ 2 w 304"/>
                <a:gd name="T7" fmla="*/ 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0" name="Oval 116">
              <a:extLst>
                <a:ext uri="{FF2B5EF4-FFF2-40B4-BE49-F238E27FC236}">
                  <a16:creationId xmlns:a16="http://schemas.microsoft.com/office/drawing/2014/main" id="{E225A86E-F65F-F144-932E-8682EBF6B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01" name="Freeform 117">
              <a:extLst>
                <a:ext uri="{FF2B5EF4-FFF2-40B4-BE49-F238E27FC236}">
                  <a16:creationId xmlns:a16="http://schemas.microsoft.com/office/drawing/2014/main" id="{92ED8412-FE2C-C346-A244-8AC0B24FF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 h 240"/>
                <a:gd name="T2" fmla="*/ 2 w 306"/>
                <a:gd name="T3" fmla="*/ 11 h 240"/>
                <a:gd name="T4" fmla="*/ 7 w 306"/>
                <a:gd name="T5" fmla="*/ 6 h 240"/>
                <a:gd name="T6" fmla="*/ 7 w 306"/>
                <a:gd name="T7" fmla="*/ 0 h 240"/>
                <a:gd name="T8" fmla="*/ 0 w 306"/>
                <a:gd name="T9" fmla="*/ 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2" name="AutoShape 118">
              <a:extLst>
                <a:ext uri="{FF2B5EF4-FFF2-40B4-BE49-F238E27FC236}">
                  <a16:creationId xmlns:a16="http://schemas.microsoft.com/office/drawing/2014/main" id="{050D4D7F-CBC3-1248-A921-578ADFB9C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03" name="AutoShape 119">
              <a:extLst>
                <a:ext uri="{FF2B5EF4-FFF2-40B4-BE49-F238E27FC236}">
                  <a16:creationId xmlns:a16="http://schemas.microsoft.com/office/drawing/2014/main" id="{D573AE73-B0E1-7C48-961A-F4478E44B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04" name="Oval 120">
              <a:extLst>
                <a:ext uri="{FF2B5EF4-FFF2-40B4-BE49-F238E27FC236}">
                  <a16:creationId xmlns:a16="http://schemas.microsoft.com/office/drawing/2014/main" id="{63112FF1-3A98-3646-B3AE-FC7B19B6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05" name="Oval 121">
              <a:extLst>
                <a:ext uri="{FF2B5EF4-FFF2-40B4-BE49-F238E27FC236}">
                  <a16:creationId xmlns:a16="http://schemas.microsoft.com/office/drawing/2014/main" id="{15121F2B-F21C-914C-A287-1AB7C6C56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206" name="Oval 122">
              <a:extLst>
                <a:ext uri="{FF2B5EF4-FFF2-40B4-BE49-F238E27FC236}">
                  <a16:creationId xmlns:a16="http://schemas.microsoft.com/office/drawing/2014/main" id="{82D82D31-55E7-9646-800E-7333C5E27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  <p:sp>
          <p:nvSpPr>
            <p:cNvPr id="92207" name="Rectangle 123">
              <a:extLst>
                <a:ext uri="{FF2B5EF4-FFF2-40B4-BE49-F238E27FC236}">
                  <a16:creationId xmlns:a16="http://schemas.microsoft.com/office/drawing/2014/main" id="{9782506E-AE3C-BD41-B4A4-A992BA2C3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6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96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96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96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6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6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ooter Placeholder 5">
            <a:extLst>
              <a:ext uri="{FF2B5EF4-FFF2-40B4-BE49-F238E27FC236}">
                <a16:creationId xmlns:a16="http://schemas.microsoft.com/office/drawing/2014/main" id="{DA53ED78-F0AA-564E-A97F-CF6F7D4B9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3186" name="Slide Number Placeholder 6">
            <a:extLst>
              <a:ext uri="{FF2B5EF4-FFF2-40B4-BE49-F238E27FC236}">
                <a16:creationId xmlns:a16="http://schemas.microsoft.com/office/drawing/2014/main" id="{2B300048-858A-674E-857C-1B1AE3F08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8EC2F490-53F1-EF4A-9513-66FBFBB7135C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86020" name="Rectangle 2">
            <a:extLst>
              <a:ext uri="{FF2B5EF4-FFF2-40B4-BE49-F238E27FC236}">
                <a16:creationId xmlns:a16="http://schemas.microsoft.com/office/drawing/2014/main" id="{AC09A6E6-DCAA-AD47-99AB-2A5AB95A79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86021" name="Rectangle 3">
            <a:extLst>
              <a:ext uri="{FF2B5EF4-FFF2-40B4-BE49-F238E27FC236}">
                <a16:creationId xmlns:a16="http://schemas.microsoft.com/office/drawing/2014/main" id="{FC117D9A-8A36-D54F-B8D1-DDEDA56F07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86022" name="Rectangle 4">
            <a:extLst>
              <a:ext uri="{FF2B5EF4-FFF2-40B4-BE49-F238E27FC236}">
                <a16:creationId xmlns:a16="http://schemas.microsoft.com/office/drawing/2014/main" id="{D76F7729-A617-C245-9385-F246CC0E55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3190" name="Picture 5" descr="underline_base">
            <a:extLst>
              <a:ext uri="{FF2B5EF4-FFF2-40B4-BE49-F238E27FC236}">
                <a16:creationId xmlns:a16="http://schemas.microsoft.com/office/drawing/2014/main" id="{31B0A74C-AEB2-2E4D-86E9-4EC3E6A4BA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5">
            <a:extLst>
              <a:ext uri="{FF2B5EF4-FFF2-40B4-BE49-F238E27FC236}">
                <a16:creationId xmlns:a16="http://schemas.microsoft.com/office/drawing/2014/main" id="{BF53D30B-4B5E-4D42-A377-69B4033D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4210" name="Slide Number Placeholder 6">
            <a:extLst>
              <a:ext uri="{FF2B5EF4-FFF2-40B4-BE49-F238E27FC236}">
                <a16:creationId xmlns:a16="http://schemas.microsoft.com/office/drawing/2014/main" id="{D19DD0FB-8519-0E4B-B168-760E68DE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C3641DD5-F142-7349-8110-C93062504010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52F0BE2-1E35-BF47-B87F-E55AF4186DE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7628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3200" i="1">
                <a:solidFill>
                  <a:srgbClr val="CC0000"/>
                </a:solidFill>
              </a:rPr>
              <a:t>congestion</a:t>
            </a:r>
            <a:r>
              <a:rPr lang="en-US" altLang="en-US" sz="3200">
                <a:solidFill>
                  <a:srgbClr val="CC0000"/>
                </a:solidFill>
              </a:rPr>
              <a:t>:</a:t>
            </a:r>
            <a:endParaRPr lang="en-US" altLang="en-US">
              <a:solidFill>
                <a:srgbClr val="CC0000"/>
              </a:solidFill>
            </a:endParaRPr>
          </a:p>
          <a:p>
            <a:r>
              <a:rPr lang="en-US" altLang="en-US"/>
              <a:t>informally: </a:t>
            </a:r>
            <a:r>
              <a:rPr lang="ja-JP" altLang="en-US"/>
              <a:t>“</a:t>
            </a:r>
            <a:r>
              <a:rPr lang="en-US" altLang="ja-JP"/>
              <a:t>too many sources sending too much data too fast for </a:t>
            </a:r>
            <a:r>
              <a:rPr lang="en-US" altLang="ja-JP" i="1">
                <a:solidFill>
                  <a:srgbClr val="000099"/>
                </a:solidFill>
              </a:rPr>
              <a:t>network</a:t>
            </a:r>
            <a:r>
              <a:rPr lang="en-US" altLang="ja-JP"/>
              <a:t> to handle</a:t>
            </a:r>
            <a:r>
              <a:rPr lang="ja-JP" altLang="en-US"/>
              <a:t>”</a:t>
            </a:r>
            <a:endParaRPr lang="en-US" altLang="ja-JP"/>
          </a:p>
          <a:p>
            <a:r>
              <a:rPr lang="en-US" altLang="en-US"/>
              <a:t>different from flow control!</a:t>
            </a:r>
          </a:p>
          <a:p>
            <a:r>
              <a:rPr lang="en-US" altLang="en-US"/>
              <a:t>manifestations:</a:t>
            </a:r>
          </a:p>
          <a:p>
            <a:pPr lvl="1"/>
            <a:r>
              <a:rPr lang="en-US" altLang="en-US" sz="2800"/>
              <a:t>lost packets (buffer overflow at routers)</a:t>
            </a:r>
          </a:p>
          <a:p>
            <a:pPr marL="1425575" lvl="2" indent="-514350"/>
            <a:r>
              <a:rPr lang="en-US" altLang="en-US" sz="2400"/>
              <a:t>results in retransmissions which will increase network load</a:t>
            </a:r>
          </a:p>
          <a:p>
            <a:pPr lvl="1"/>
            <a:r>
              <a:rPr lang="en-US" altLang="en-US" sz="2800"/>
              <a:t>long delays (queueing in router buffers)</a:t>
            </a:r>
          </a:p>
        </p:txBody>
      </p:sp>
      <p:pic>
        <p:nvPicPr>
          <p:cNvPr id="94212" name="Picture 4" descr="underline_base">
            <a:extLst>
              <a:ext uri="{FF2B5EF4-FFF2-40B4-BE49-F238E27FC236}">
                <a16:creationId xmlns:a16="http://schemas.microsoft.com/office/drawing/2014/main" id="{BF0E4E18-73A4-6646-9C6D-54BE63D67F3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0922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2">
            <a:extLst>
              <a:ext uri="{FF2B5EF4-FFF2-40B4-BE49-F238E27FC236}">
                <a16:creationId xmlns:a16="http://schemas.microsoft.com/office/drawing/2014/main" id="{09070EF8-7D7C-3E47-A373-D1EB30BA2B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6738" y="352425"/>
            <a:ext cx="7772400" cy="1030288"/>
          </a:xfrm>
        </p:spPr>
        <p:txBody>
          <a:bodyPr/>
          <a:lstStyle/>
          <a:p>
            <a:pPr>
              <a:defRPr/>
            </a:pPr>
            <a:r>
              <a:rPr lang="en-US" sz="4000">
                <a:ea typeface="ＭＳ Ｐゴシック" charset="0"/>
                <a:cs typeface="+mj-cs"/>
              </a:rPr>
              <a:t>Principles of congestion control</a:t>
            </a:r>
            <a:endParaRPr lang="en-US">
              <a:ea typeface="ＭＳ Ｐゴシック" charset="0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Footer Placeholder 5">
            <a:extLst>
              <a:ext uri="{FF2B5EF4-FFF2-40B4-BE49-F238E27FC236}">
                <a16:creationId xmlns:a16="http://schemas.microsoft.com/office/drawing/2014/main" id="{2CD0E928-B2BB-574E-952F-634131DF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22530" name="Slide Number Placeholder 6">
            <a:extLst>
              <a:ext uri="{FF2B5EF4-FFF2-40B4-BE49-F238E27FC236}">
                <a16:creationId xmlns:a16="http://schemas.microsoft.com/office/drawing/2014/main" id="{CFE4E02C-6B54-8448-9E17-E843E01F1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47EADA76-DC93-F645-ADBA-D2F79DCA4D61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51588C5-A9BF-CD44-A21D-54097F0D0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3BDBC8D0-F3CE-294F-BA2F-087BCD817A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7174" name="Rectangle 5">
            <a:extLst>
              <a:ext uri="{FF2B5EF4-FFF2-40B4-BE49-F238E27FC236}">
                <a16:creationId xmlns:a16="http://schemas.microsoft.com/office/drawing/2014/main" id="{FCEE4520-1ABE-C44C-A807-7C2B5A89B1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22534" name="Picture 6" descr="underline_base">
            <a:extLst>
              <a:ext uri="{FF2B5EF4-FFF2-40B4-BE49-F238E27FC236}">
                <a16:creationId xmlns:a16="http://schemas.microsoft.com/office/drawing/2014/main" id="{734D9DEE-BEFF-C24B-9CCB-90219FED6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17588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Footer Placeholder 5">
            <a:extLst>
              <a:ext uri="{FF2B5EF4-FFF2-40B4-BE49-F238E27FC236}">
                <a16:creationId xmlns:a16="http://schemas.microsoft.com/office/drawing/2014/main" id="{770E913E-6FBB-D14D-A9F5-8C4A1722C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5234" name="Slide Number Placeholder 6">
            <a:extLst>
              <a:ext uri="{FF2B5EF4-FFF2-40B4-BE49-F238E27FC236}">
                <a16:creationId xmlns:a16="http://schemas.microsoft.com/office/drawing/2014/main" id="{5FF056EC-338B-4447-A6F6-4D6141EA0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BC8F6B2F-CE3F-E94B-B3B6-C918D6F26FC8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0356" name="Rectangle 2">
            <a:extLst>
              <a:ext uri="{FF2B5EF4-FFF2-40B4-BE49-F238E27FC236}">
                <a16:creationId xmlns:a16="http://schemas.microsoft.com/office/drawing/2014/main" id="{88D9D934-8476-D24A-8BE9-AA0535B51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Chapter 3 outline</a:t>
            </a:r>
          </a:p>
        </p:txBody>
      </p:sp>
      <p:sp>
        <p:nvSpPr>
          <p:cNvPr id="100357" name="Rectangle 3">
            <a:extLst>
              <a:ext uri="{FF2B5EF4-FFF2-40B4-BE49-F238E27FC236}">
                <a16:creationId xmlns:a16="http://schemas.microsoft.com/office/drawing/2014/main" id="{D1EF3AB3-3356-604F-8014-5733DE8C42A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3.1 transport-layer services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3.2 multiplexing and demultiplexing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3.3 connectionless transport: UDP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3.4 principles of reliable data transfer</a:t>
            </a:r>
          </a:p>
        </p:txBody>
      </p:sp>
      <p:sp>
        <p:nvSpPr>
          <p:cNvPr id="100358" name="Rectangle 4">
            <a:extLst>
              <a:ext uri="{FF2B5EF4-FFF2-40B4-BE49-F238E27FC236}">
                <a16:creationId xmlns:a16="http://schemas.microsoft.com/office/drawing/2014/main" id="{6775EDDE-81DF-CC40-9AFF-E1E3E032190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251325" cy="4648200"/>
          </a:xfrm>
        </p:spPr>
        <p:txBody>
          <a:bodyPr/>
          <a:lstStyle/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3.5 connection-oriented transport: TCP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segment structure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reliable data transfer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flow control</a:t>
            </a:r>
          </a:p>
          <a:p>
            <a:pPr marL="912813"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connection management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3.6 principles of congestion control</a:t>
            </a:r>
          </a:p>
          <a:p>
            <a:pPr marL="566738" indent="-566738">
              <a:buFont typeface="Wingdings" charset="0"/>
              <a:buNone/>
              <a:defRPr/>
            </a:pPr>
            <a:r>
              <a:rPr lang="en-US">
                <a:solidFill>
                  <a:srgbClr val="CC0000"/>
                </a:solidFill>
                <a:ea typeface="ＭＳ Ｐゴシック" charset="0"/>
                <a:cs typeface="+mn-cs"/>
              </a:rPr>
              <a:t>3.7 TCP congestion control</a:t>
            </a:r>
          </a:p>
        </p:txBody>
      </p:sp>
      <p:pic>
        <p:nvPicPr>
          <p:cNvPr id="95238" name="Picture 5" descr="underline_base">
            <a:extLst>
              <a:ext uri="{FF2B5EF4-FFF2-40B4-BE49-F238E27FC236}">
                <a16:creationId xmlns:a16="http://schemas.microsoft.com/office/drawing/2014/main" id="{3FD4A2C2-97E5-4F4F-A858-848CA4FB10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4387850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58FA6-068B-6D4C-B612-8A59A08D6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28600"/>
            <a:ext cx="8356600" cy="596900"/>
          </a:xfrm>
        </p:spPr>
        <p:txBody>
          <a:bodyPr/>
          <a:lstStyle/>
          <a:p>
            <a:r>
              <a:rPr lang="en-US" dirty="0"/>
              <a:t>TCP Congestion Control: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AEB34-5A26-5447-B8BA-002AE331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997539"/>
            <a:ext cx="9017000" cy="30269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Avoid losses from occurring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Q: </a:t>
            </a:r>
            <a:r>
              <a:rPr lang="en-US" dirty="0"/>
              <a:t>How to do that?</a:t>
            </a:r>
            <a:r>
              <a:rPr lang="en-US" dirty="0">
                <a:solidFill>
                  <a:srgbClr val="C00000"/>
                </a:solidFill>
              </a:rPr>
              <a:t> A: </a:t>
            </a:r>
            <a:r>
              <a:rPr lang="en-US" dirty="0"/>
              <a:t>Control traffic flow!</a:t>
            </a:r>
          </a:p>
          <a:p>
            <a:r>
              <a:rPr lang="en-US" sz="2800" dirty="0"/>
              <a:t>A connection knows nothing about the network when it starts up. </a:t>
            </a:r>
          </a:p>
          <a:p>
            <a:pPr lvl="1"/>
            <a:r>
              <a:rPr lang="en-US" sz="2400" dirty="0"/>
              <a:t>TCP has to learn what is going on: probe – RTT (delays) and losses (timeouts)</a:t>
            </a:r>
          </a:p>
          <a:p>
            <a:pPr lvl="1"/>
            <a:r>
              <a:rPr lang="en-US" sz="2400" dirty="0"/>
              <a:t>TCP has to adapt once it gets feedback: adjust the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0BE6D-F411-F14F-98C1-C4F6C52D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71</a:t>
            </a:fld>
            <a:endParaRPr lang="en-US" altLang="en-US" dirty="0"/>
          </a:p>
        </p:txBody>
      </p:sp>
      <p:pic>
        <p:nvPicPr>
          <p:cNvPr id="6" name="Picture 39" descr="underline_base">
            <a:extLst>
              <a:ext uri="{FF2B5EF4-FFF2-40B4-BE49-F238E27FC236}">
                <a16:creationId xmlns:a16="http://schemas.microsoft.com/office/drawing/2014/main" id="{76293667-682F-D341-A52B-DA091EF944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907226"/>
            <a:ext cx="8197850" cy="9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6584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32590-6D69-4F4A-A4DD-5DD7151A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47702"/>
          </a:xfrm>
        </p:spPr>
        <p:txBody>
          <a:bodyPr/>
          <a:lstStyle/>
          <a:p>
            <a:r>
              <a:rPr lang="en-US" dirty="0"/>
              <a:t>TCP Basic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670F7-BC40-8940-940A-5807BD58C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TCP congestion control consists of two phases of traffic transmission </a:t>
            </a:r>
          </a:p>
          <a:p>
            <a:pPr lvl="1"/>
            <a:r>
              <a:rPr lang="en-US" sz="2400" dirty="0"/>
              <a:t>Slow Start Phase – Network Probing</a:t>
            </a:r>
          </a:p>
          <a:p>
            <a:pPr lvl="1"/>
            <a:r>
              <a:rPr lang="en-US" sz="2400" dirty="0"/>
              <a:t>Congestion Avoidance Phase – limit transmissions to </a:t>
            </a:r>
            <a:r>
              <a:rPr lang="en-US" sz="2400" dirty="0">
                <a:solidFill>
                  <a:srgbClr val="C00000"/>
                </a:solidFill>
              </a:rPr>
              <a:t>avoid</a:t>
            </a:r>
            <a:r>
              <a:rPr lang="en-US" sz="2400" dirty="0"/>
              <a:t> congestion and thus losses</a:t>
            </a:r>
          </a:p>
          <a:p>
            <a:r>
              <a:rPr lang="en-US" sz="2800" dirty="0"/>
              <a:t>TCP uses a congestion window “</a:t>
            </a:r>
            <a:r>
              <a:rPr lang="en-US" sz="2800" dirty="0" err="1">
                <a:solidFill>
                  <a:srgbClr val="C00000"/>
                </a:solidFill>
              </a:rPr>
              <a:t>cwnd</a:t>
            </a:r>
            <a:r>
              <a:rPr lang="en-US" sz="2800" dirty="0"/>
              <a:t>” at the sender side that controls the number of segments it will transmit</a:t>
            </a:r>
          </a:p>
          <a:p>
            <a:pPr lvl="1"/>
            <a:r>
              <a:rPr lang="en-US" sz="24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is dynamic, a function of perceived network congestion</a:t>
            </a:r>
          </a:p>
          <a:p>
            <a:r>
              <a:rPr lang="en-US" sz="2800" dirty="0">
                <a:ea typeface="ＭＳ Ｐゴシック" charset="0"/>
              </a:rPr>
              <a:t>TCP reacts to network status based on events (timeouts, DUP ACKs) and adapt its behavior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B2838-6360-2445-80A9-522F6BB7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D980E-2E63-5D4D-B9FD-9B2578C27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  <p:pic>
        <p:nvPicPr>
          <p:cNvPr id="6" name="Picture 89" descr="underline_base">
            <a:extLst>
              <a:ext uri="{FF2B5EF4-FFF2-40B4-BE49-F238E27FC236}">
                <a16:creationId xmlns:a16="http://schemas.microsoft.com/office/drawing/2014/main" id="{2983AA87-03D4-8741-946E-8F17E3971E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87417"/>
            <a:ext cx="5043488" cy="9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97250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5">
            <a:extLst>
              <a:ext uri="{FF2B5EF4-FFF2-40B4-BE49-F238E27FC236}">
                <a16:creationId xmlns:a16="http://schemas.microsoft.com/office/drawing/2014/main" id="{6076ADA9-94AD-2146-8046-7136D79B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1138" name="Slide Number Placeholder 6">
            <a:extLst>
              <a:ext uri="{FF2B5EF4-FFF2-40B4-BE49-F238E27FC236}">
                <a16:creationId xmlns:a16="http://schemas.microsoft.com/office/drawing/2014/main" id="{7E6448ED-1AF8-264D-951A-A8CB1DAC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31A2EEE4-B0C4-FF41-A952-11F108A0720A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91139" name="Picture 89" descr="underline_base">
            <a:extLst>
              <a:ext uri="{FF2B5EF4-FFF2-40B4-BE49-F238E27FC236}">
                <a16:creationId xmlns:a16="http://schemas.microsoft.com/office/drawing/2014/main" id="{CE5598F3-9E8B-4A4D-89C4-FC1F7F220F8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8" y="754064"/>
            <a:ext cx="7977981" cy="12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2">
            <a:extLst>
              <a:ext uri="{FF2B5EF4-FFF2-40B4-BE49-F238E27FC236}">
                <a16:creationId xmlns:a16="http://schemas.microsoft.com/office/drawing/2014/main" id="{C6DB8772-5F63-064B-AE51-C7985C2FF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231775"/>
            <a:ext cx="8279606" cy="43339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Congestion Control Window</a:t>
            </a:r>
          </a:p>
        </p:txBody>
      </p:sp>
      <p:sp>
        <p:nvSpPr>
          <p:cNvPr id="102406" name="Rectangle 3">
            <a:extLst>
              <a:ext uri="{FF2B5EF4-FFF2-40B4-BE49-F238E27FC236}">
                <a16:creationId xmlns:a16="http://schemas.microsoft.com/office/drawing/2014/main" id="{8AEDABED-584E-1548-A8D7-2F5D4331BF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0843" y="3860800"/>
            <a:ext cx="4171157" cy="2871787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sender limits transmission so that: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 err="1">
                <a:ea typeface="ＭＳ Ｐゴシック" charset="0"/>
                <a:cs typeface="+mn-cs"/>
              </a:rPr>
              <a:t>cwnd</a:t>
            </a:r>
            <a:r>
              <a:rPr lang="en-US" sz="2400" dirty="0">
                <a:ea typeface="ＭＳ Ｐゴシック" charset="0"/>
                <a:cs typeface="+mn-cs"/>
              </a:rPr>
              <a:t> changes with network condition – increases and decreases according to perceived congestion</a:t>
            </a:r>
          </a:p>
          <a:p>
            <a:pPr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  <p:sp>
        <p:nvSpPr>
          <p:cNvPr id="102407" name="Rectangle 4">
            <a:extLst>
              <a:ext uri="{FF2B5EF4-FFF2-40B4-BE49-F238E27FC236}">
                <a16:creationId xmlns:a16="http://schemas.microsoft.com/office/drawing/2014/main" id="{DA2CFE75-6470-4744-918D-E6624899D32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59375" y="1485900"/>
            <a:ext cx="3810000" cy="24479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  <a:cs typeface="+mn-cs"/>
              </a:rPr>
              <a:t>TCP sending rate:</a:t>
            </a:r>
          </a:p>
          <a:p>
            <a:pPr>
              <a:buFont typeface="Wingdings" charset="2"/>
              <a:buChar char="§"/>
              <a:defRPr/>
            </a:pPr>
            <a:r>
              <a:rPr lang="en-US" i="1" dirty="0">
                <a:ea typeface="ＭＳ Ｐゴシック" charset="0"/>
                <a:cs typeface="+mn-cs"/>
              </a:rPr>
              <a:t>roughly:</a:t>
            </a:r>
            <a:r>
              <a:rPr lang="en-US" dirty="0">
                <a:ea typeface="ＭＳ Ｐゴシック" charset="0"/>
                <a:cs typeface="+mn-cs"/>
              </a:rPr>
              <a:t> send </a:t>
            </a:r>
            <a:r>
              <a:rPr lang="en-US" dirty="0" err="1">
                <a:ea typeface="ＭＳ Ｐゴシック" charset="0"/>
                <a:cs typeface="+mn-cs"/>
              </a:rPr>
              <a:t>cwnd</a:t>
            </a:r>
            <a:r>
              <a:rPr lang="en-US" dirty="0">
                <a:ea typeface="ＭＳ Ｐゴシック" charset="0"/>
                <a:cs typeface="+mn-cs"/>
              </a:rPr>
              <a:t> bytes, wait RTT for ACKS, then send more bytes</a:t>
            </a:r>
          </a:p>
        </p:txBody>
      </p:sp>
      <p:sp>
        <p:nvSpPr>
          <p:cNvPr id="91143" name="Rectangle 12">
            <a:extLst>
              <a:ext uri="{FF2B5EF4-FFF2-40B4-BE49-F238E27FC236}">
                <a16:creationId xmlns:a16="http://schemas.microsoft.com/office/drawing/2014/main" id="{5F2A7E15-F7FE-FF46-B52A-107BA855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4" name="Rectangle 13">
            <a:extLst>
              <a:ext uri="{FF2B5EF4-FFF2-40B4-BE49-F238E27FC236}">
                <a16:creationId xmlns:a16="http://schemas.microsoft.com/office/drawing/2014/main" id="{C03E328C-BFDB-8345-ADA8-597346BD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88" y="1943100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5" name="Rectangle 14">
            <a:extLst>
              <a:ext uri="{FF2B5EF4-FFF2-40B4-BE49-F238E27FC236}">
                <a16:creationId xmlns:a16="http://schemas.microsoft.com/office/drawing/2014/main" id="{B9DF5F21-BAE7-7C4D-83F8-1BB66C217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6" name="Rectangle 15">
            <a:extLst>
              <a:ext uri="{FF2B5EF4-FFF2-40B4-BE49-F238E27FC236}">
                <a16:creationId xmlns:a16="http://schemas.microsoft.com/office/drawing/2014/main" id="{D52958F3-2F32-8941-A6F5-ABDA4A0C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7" name="Rectangle 16">
            <a:extLst>
              <a:ext uri="{FF2B5EF4-FFF2-40B4-BE49-F238E27FC236}">
                <a16:creationId xmlns:a16="http://schemas.microsoft.com/office/drawing/2014/main" id="{59A1B261-D429-E543-8100-A28EC1A37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00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8" name="Rectangle 17">
            <a:extLst>
              <a:ext uri="{FF2B5EF4-FFF2-40B4-BE49-F238E27FC236}">
                <a16:creationId xmlns:a16="http://schemas.microsoft.com/office/drawing/2014/main" id="{B8FA4912-B404-CF43-BCA7-EF27B6F4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2538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49" name="Rectangle 18">
            <a:extLst>
              <a:ext uri="{FF2B5EF4-FFF2-40B4-BE49-F238E27FC236}">
                <a16:creationId xmlns:a16="http://schemas.microsoft.com/office/drawing/2014/main" id="{044B1C03-2C20-DF4A-9191-40333C9A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46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0" name="Rectangle 19">
            <a:extLst>
              <a:ext uri="{FF2B5EF4-FFF2-40B4-BE49-F238E27FC236}">
                <a16:creationId xmlns:a16="http://schemas.microsoft.com/office/drawing/2014/main" id="{DA777BF6-179D-9842-BCAA-E71194BD9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86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1" name="Rectangle 20">
            <a:extLst>
              <a:ext uri="{FF2B5EF4-FFF2-40B4-BE49-F238E27FC236}">
                <a16:creationId xmlns:a16="http://schemas.microsoft.com/office/drawing/2014/main" id="{586F7680-0D09-6747-9D62-3CF5FBD8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941513"/>
            <a:ext cx="65087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2" name="Rectangle 21">
            <a:extLst>
              <a:ext uri="{FF2B5EF4-FFF2-40B4-BE49-F238E27FC236}">
                <a16:creationId xmlns:a16="http://schemas.microsoft.com/office/drawing/2014/main" id="{DF8B3C6A-C963-214E-99FA-2312F913B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41513"/>
            <a:ext cx="65088" cy="622300"/>
          </a:xfrm>
          <a:prstGeom prst="rect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3" name="Rectangle 22">
            <a:extLst>
              <a:ext uri="{FF2B5EF4-FFF2-40B4-BE49-F238E27FC236}">
                <a16:creationId xmlns:a16="http://schemas.microsoft.com/office/drawing/2014/main" id="{091962A9-D8D3-724C-B491-599B0288B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1943100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4" name="Rectangle 23">
            <a:extLst>
              <a:ext uri="{FF2B5EF4-FFF2-40B4-BE49-F238E27FC236}">
                <a16:creationId xmlns:a16="http://schemas.microsoft.com/office/drawing/2014/main" id="{10E61817-83E9-E141-A42D-1318798A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5" name="Rectangle 24">
            <a:extLst>
              <a:ext uri="{FF2B5EF4-FFF2-40B4-BE49-F238E27FC236}">
                <a16:creationId xmlns:a16="http://schemas.microsoft.com/office/drawing/2014/main" id="{0C80F0D5-D327-8E49-BF76-28628CB5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35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6" name="Rectangle 25">
            <a:extLst>
              <a:ext uri="{FF2B5EF4-FFF2-40B4-BE49-F238E27FC236}">
                <a16:creationId xmlns:a16="http://schemas.microsoft.com/office/drawing/2014/main" id="{94364166-14BA-EA4F-B5B3-16902CA2F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41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7" name="Rectangle 26">
            <a:extLst>
              <a:ext uri="{FF2B5EF4-FFF2-40B4-BE49-F238E27FC236}">
                <a16:creationId xmlns:a16="http://schemas.microsoft.com/office/drawing/2014/main" id="{1CDB8E9C-E865-0F4E-B1B1-45E3C0D21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8" name="Rectangle 27">
            <a:extLst>
              <a:ext uri="{FF2B5EF4-FFF2-40B4-BE49-F238E27FC236}">
                <a16:creationId xmlns:a16="http://schemas.microsoft.com/office/drawing/2014/main" id="{2EB5A07B-B48D-E542-BFFC-DEBB943F4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773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59" name="Rectangle 28">
            <a:extLst>
              <a:ext uri="{FF2B5EF4-FFF2-40B4-BE49-F238E27FC236}">
                <a16:creationId xmlns:a16="http://schemas.microsoft.com/office/drawing/2014/main" id="{E1CAE50B-3A3D-7E4F-ADF4-7D6088061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1941513"/>
            <a:ext cx="65087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0" name="Rectangle 29">
            <a:extLst>
              <a:ext uri="{FF2B5EF4-FFF2-40B4-BE49-F238E27FC236}">
                <a16:creationId xmlns:a16="http://schemas.microsoft.com/office/drawing/2014/main" id="{9A1C5034-071B-9C4E-91CD-3F8F07717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8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1" name="Rectangle 30">
            <a:extLst>
              <a:ext uri="{FF2B5EF4-FFF2-40B4-BE49-F238E27FC236}">
                <a16:creationId xmlns:a16="http://schemas.microsoft.com/office/drawing/2014/main" id="{F00FA15B-2C23-DA4F-8C0C-ABDBA0985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2" name="Rectangle 31">
            <a:extLst>
              <a:ext uri="{FF2B5EF4-FFF2-40B4-BE49-F238E27FC236}">
                <a16:creationId xmlns:a16="http://schemas.microsoft.com/office/drawing/2014/main" id="{F0F0F943-C0B4-874C-934F-537190FEE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3975" y="1941513"/>
            <a:ext cx="65088" cy="622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3" name="Rectangle 32">
            <a:extLst>
              <a:ext uri="{FF2B5EF4-FFF2-40B4-BE49-F238E27FC236}">
                <a16:creationId xmlns:a16="http://schemas.microsoft.com/office/drawing/2014/main" id="{0DA9475C-5FBB-D147-9EBB-A6AE944F8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7638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4" name="Rectangle 33">
            <a:extLst>
              <a:ext uri="{FF2B5EF4-FFF2-40B4-BE49-F238E27FC236}">
                <a16:creationId xmlns:a16="http://schemas.microsoft.com/office/drawing/2014/main" id="{0ADF7270-1710-2C45-ABF2-612698FE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713" y="1939925"/>
            <a:ext cx="65087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5" name="Rectangle 34">
            <a:extLst>
              <a:ext uri="{FF2B5EF4-FFF2-40B4-BE49-F238E27FC236}">
                <a16:creationId xmlns:a16="http://schemas.microsoft.com/office/drawing/2014/main" id="{938D7B24-5D5A-B444-B45A-A5F1F488E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65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6" name="Rectangle 35">
            <a:extLst>
              <a:ext uri="{FF2B5EF4-FFF2-40B4-BE49-F238E27FC236}">
                <a16:creationId xmlns:a16="http://schemas.microsoft.com/office/drawing/2014/main" id="{69A8A686-3F70-C14F-B208-8F68592C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7" name="Rectangle 36">
            <a:extLst>
              <a:ext uri="{FF2B5EF4-FFF2-40B4-BE49-F238E27FC236}">
                <a16:creationId xmlns:a16="http://schemas.microsoft.com/office/drawing/2014/main" id="{FDDDA43C-68A7-5E42-8821-50CF5C43D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8" name="Rectangle 37">
            <a:extLst>
              <a:ext uri="{FF2B5EF4-FFF2-40B4-BE49-F238E27FC236}">
                <a16:creationId xmlns:a16="http://schemas.microsoft.com/office/drawing/2014/main" id="{E36DCADA-6AA4-374E-A294-11A23C73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1939925"/>
            <a:ext cx="65088" cy="6223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69" name="Rectangle 38">
            <a:extLst>
              <a:ext uri="{FF2B5EF4-FFF2-40B4-BE49-F238E27FC236}">
                <a16:creationId xmlns:a16="http://schemas.microsoft.com/office/drawing/2014/main" id="{5AE21C21-A2C1-D14C-AAEA-FD592C2BB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0" name="Rectangle 39">
            <a:extLst>
              <a:ext uri="{FF2B5EF4-FFF2-40B4-BE49-F238E27FC236}">
                <a16:creationId xmlns:a16="http://schemas.microsoft.com/office/drawing/2014/main" id="{B820BA02-B520-3541-9C10-62851D7A5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1943100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1" name="Rectangle 40">
            <a:extLst>
              <a:ext uri="{FF2B5EF4-FFF2-40B4-BE49-F238E27FC236}">
                <a16:creationId xmlns:a16="http://schemas.microsoft.com/office/drawing/2014/main" id="{025D5E3A-A91E-714B-9CCC-200C9C13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2" name="Rectangle 41">
            <a:extLst>
              <a:ext uri="{FF2B5EF4-FFF2-40B4-BE49-F238E27FC236}">
                <a16:creationId xmlns:a16="http://schemas.microsoft.com/office/drawing/2014/main" id="{363CF67F-3AD8-364B-A5C4-1B6616743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48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3" name="Rectangle 42">
            <a:extLst>
              <a:ext uri="{FF2B5EF4-FFF2-40B4-BE49-F238E27FC236}">
                <a16:creationId xmlns:a16="http://schemas.microsoft.com/office/drawing/2014/main" id="{D091DC7E-2380-3545-9583-6296B9EDC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4" name="Rectangle 43">
            <a:extLst>
              <a:ext uri="{FF2B5EF4-FFF2-40B4-BE49-F238E27FC236}">
                <a16:creationId xmlns:a16="http://schemas.microsoft.com/office/drawing/2014/main" id="{B24ABAFB-E984-CA40-8E28-800D38306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388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5" name="Rectangle 44">
            <a:extLst>
              <a:ext uri="{FF2B5EF4-FFF2-40B4-BE49-F238E27FC236}">
                <a16:creationId xmlns:a16="http://schemas.microsoft.com/office/drawing/2014/main" id="{557E2B08-89D3-FD40-8B3A-910CA3A95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1941513"/>
            <a:ext cx="65087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6" name="Rectangle 45">
            <a:extLst>
              <a:ext uri="{FF2B5EF4-FFF2-40B4-BE49-F238E27FC236}">
                <a16:creationId xmlns:a16="http://schemas.microsoft.com/office/drawing/2014/main" id="{47E6AB21-CF92-6341-BCFB-80AF8FB1F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41513"/>
            <a:ext cx="65088" cy="6223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7" name="Rectangle 46">
            <a:extLst>
              <a:ext uri="{FF2B5EF4-FFF2-40B4-BE49-F238E27FC236}">
                <a16:creationId xmlns:a16="http://schemas.microsoft.com/office/drawing/2014/main" id="{2C26EDF2-064D-494D-B513-06DD08504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550" y="1941513"/>
            <a:ext cx="65088" cy="6223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8" name="Rectangle 47">
            <a:extLst>
              <a:ext uri="{FF2B5EF4-FFF2-40B4-BE49-F238E27FC236}">
                <a16:creationId xmlns:a16="http://schemas.microsoft.com/office/drawing/2014/main" id="{0699A626-524A-4944-9A41-7BCA7ADF6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8" y="2679700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79" name="Rectangle 48">
            <a:extLst>
              <a:ext uri="{FF2B5EF4-FFF2-40B4-BE49-F238E27FC236}">
                <a16:creationId xmlns:a16="http://schemas.microsoft.com/office/drawing/2014/main" id="{C630EE74-9613-974C-A1C0-259103662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213" y="1831975"/>
            <a:ext cx="3408362" cy="88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1180" name="Line 51">
            <a:extLst>
              <a:ext uri="{FF2B5EF4-FFF2-40B4-BE49-F238E27FC236}">
                <a16:creationId xmlns:a16="http://schemas.microsoft.com/office/drawing/2014/main" id="{D2A83972-013F-F045-B75B-6D0BBF4DE8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1963" y="2635250"/>
            <a:ext cx="90963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1" name="Freeform 53">
            <a:extLst>
              <a:ext uri="{FF2B5EF4-FFF2-40B4-BE49-F238E27FC236}">
                <a16:creationId xmlns:a16="http://schemas.microsoft.com/office/drawing/2014/main" id="{D5BCC72D-7D4A-CD49-82D8-DA754D9D93B2}"/>
              </a:ext>
            </a:extLst>
          </p:cNvPr>
          <p:cNvSpPr>
            <a:spLocks/>
          </p:cNvSpPr>
          <p:nvPr/>
        </p:nvSpPr>
        <p:spPr bwMode="auto">
          <a:xfrm>
            <a:off x="1524000" y="2614613"/>
            <a:ext cx="144463" cy="38417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2" name="Line 56">
            <a:extLst>
              <a:ext uri="{FF2B5EF4-FFF2-40B4-BE49-F238E27FC236}">
                <a16:creationId xmlns:a16="http://schemas.microsoft.com/office/drawing/2014/main" id="{B06B4540-05C6-4140-93E2-36EEBAF21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1863" y="2654300"/>
            <a:ext cx="12700" cy="430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1183" name="Text Box 57">
            <a:extLst>
              <a:ext uri="{FF2B5EF4-FFF2-40B4-BE49-F238E27FC236}">
                <a16:creationId xmlns:a16="http://schemas.microsoft.com/office/drawing/2014/main" id="{2FEF12BF-20B3-1B4F-9A38-975CF7DFF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2838450"/>
            <a:ext cx="852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last byte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ACKed</a:t>
            </a:r>
          </a:p>
        </p:txBody>
      </p:sp>
      <p:sp>
        <p:nvSpPr>
          <p:cNvPr id="91184" name="Text Box 58">
            <a:extLst>
              <a:ext uri="{FF2B5EF4-FFF2-40B4-BE49-F238E27FC236}">
                <a16:creationId xmlns:a16="http://schemas.microsoft.com/office/drawing/2014/main" id="{17EA129E-0104-F346-A6E4-E7E2D6565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963" y="3016250"/>
            <a:ext cx="10668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sent, not-yet ACKed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(</a:t>
            </a:r>
            <a:r>
              <a:rPr lang="ja-JP" altLang="en-US" sz="1400">
                <a:latin typeface="Tahoma" panose="020B0604030504040204" pitchFamily="34" charset="0"/>
              </a:rPr>
              <a:t>“</a:t>
            </a:r>
            <a:r>
              <a:rPr lang="en-US" altLang="ja-JP" sz="1400">
                <a:latin typeface="Tahoma" panose="020B0604030504040204" pitchFamily="34" charset="0"/>
              </a:rPr>
              <a:t>in-flight</a:t>
            </a:r>
            <a:r>
              <a:rPr lang="ja-JP" altLang="en-US" sz="1400">
                <a:latin typeface="Tahoma" panose="020B0604030504040204" pitchFamily="34" charset="0"/>
              </a:rPr>
              <a:t>”</a:t>
            </a:r>
            <a:r>
              <a:rPr lang="en-US" altLang="ja-JP" sz="1400">
                <a:latin typeface="Tahoma" panose="020B0604030504040204" pitchFamily="34" charset="0"/>
              </a:rPr>
              <a:t>)</a:t>
            </a:r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1185" name="Text Box 59">
            <a:extLst>
              <a:ext uri="{FF2B5EF4-FFF2-40B4-BE49-F238E27FC236}">
                <a16:creationId xmlns:a16="http://schemas.microsoft.com/office/drawing/2014/main" id="{DD331E2F-4F0D-1D42-A917-6147CB96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950" y="2878138"/>
            <a:ext cx="1066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Tahoma" panose="020B0604030504040204" pitchFamily="34" charset="0"/>
              </a:rPr>
              <a:t>last byte sent</a:t>
            </a:r>
          </a:p>
        </p:txBody>
      </p:sp>
      <p:sp>
        <p:nvSpPr>
          <p:cNvPr id="91186" name="Text Box 61">
            <a:extLst>
              <a:ext uri="{FF2B5EF4-FFF2-40B4-BE49-F238E27FC236}">
                <a16:creationId xmlns:a16="http://schemas.microsoft.com/office/drawing/2014/main" id="{45C15060-BA9E-9F4D-9D03-519FB8774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1622425"/>
            <a:ext cx="6096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cwnd</a:t>
            </a:r>
            <a:endParaRPr lang="en-US" altLang="en-US" sz="1400" b="1" i="1">
              <a:latin typeface="Courier New" panose="02070309020205020404" pitchFamily="49" charset="0"/>
            </a:endParaRPr>
          </a:p>
        </p:txBody>
      </p:sp>
      <p:grpSp>
        <p:nvGrpSpPr>
          <p:cNvPr id="91187" name="Group 62">
            <a:extLst>
              <a:ext uri="{FF2B5EF4-FFF2-40B4-BE49-F238E27FC236}">
                <a16:creationId xmlns:a16="http://schemas.microsoft.com/office/drawing/2014/main" id="{1DA997B8-266E-2448-A9BD-D24034C7EB40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1706563"/>
            <a:ext cx="447675" cy="117475"/>
            <a:chOff x="4250" y="1692"/>
            <a:chExt cx="374" cy="86"/>
          </a:xfrm>
        </p:grpSpPr>
        <p:sp>
          <p:nvSpPr>
            <p:cNvPr id="91209" name="Line 63">
              <a:extLst>
                <a:ext uri="{FF2B5EF4-FFF2-40B4-BE49-F238E27FC236}">
                  <a16:creationId xmlns:a16="http://schemas.microsoft.com/office/drawing/2014/main" id="{267E06D6-17D9-7F40-83B2-12B2838486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0" y="1738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210" name="Line 64">
              <a:extLst>
                <a:ext uri="{FF2B5EF4-FFF2-40B4-BE49-F238E27FC236}">
                  <a16:creationId xmlns:a16="http://schemas.microsoft.com/office/drawing/2014/main" id="{81656BA0-B1D9-9047-BF96-F4AE97B746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1" y="1692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1188" name="Group 65">
            <a:extLst>
              <a:ext uri="{FF2B5EF4-FFF2-40B4-BE49-F238E27FC236}">
                <a16:creationId xmlns:a16="http://schemas.microsoft.com/office/drawing/2014/main" id="{571F68D3-3936-8B42-A4C6-4A89DD69278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736725" y="1725613"/>
            <a:ext cx="466725" cy="123825"/>
            <a:chOff x="4250" y="1692"/>
            <a:chExt cx="374" cy="86"/>
          </a:xfrm>
        </p:grpSpPr>
        <p:sp>
          <p:nvSpPr>
            <p:cNvPr id="91207" name="Line 66">
              <a:extLst>
                <a:ext uri="{FF2B5EF4-FFF2-40B4-BE49-F238E27FC236}">
                  <a16:creationId xmlns:a16="http://schemas.microsoft.com/office/drawing/2014/main" id="{E3A8350B-BBE0-404D-9126-8DDF678B9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0" y="1746"/>
              <a:ext cx="374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1208" name="Line 67">
              <a:extLst>
                <a:ext uri="{FF2B5EF4-FFF2-40B4-BE49-F238E27FC236}">
                  <a16:creationId xmlns:a16="http://schemas.microsoft.com/office/drawing/2014/main" id="{92514689-D16E-294A-A123-81D018EB14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2" y="1700"/>
              <a:ext cx="0" cy="8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1189" name="Freeform 69">
            <a:extLst>
              <a:ext uri="{FF2B5EF4-FFF2-40B4-BE49-F238E27FC236}">
                <a16:creationId xmlns:a16="http://schemas.microsoft.com/office/drawing/2014/main" id="{52BC4C92-29FB-C741-B77A-6231A526C81B}"/>
              </a:ext>
            </a:extLst>
          </p:cNvPr>
          <p:cNvSpPr>
            <a:spLocks/>
          </p:cNvSpPr>
          <p:nvPr/>
        </p:nvSpPr>
        <p:spPr bwMode="auto">
          <a:xfrm flipH="1">
            <a:off x="2628900" y="2703513"/>
            <a:ext cx="144463" cy="301625"/>
          </a:xfrm>
          <a:custGeom>
            <a:avLst/>
            <a:gdLst>
              <a:gd name="T0" fmla="*/ 2147483646 w 91"/>
              <a:gd name="T1" fmla="*/ 0 h 242"/>
              <a:gd name="T2" fmla="*/ 2147483646 w 91"/>
              <a:gd name="T3" fmla="*/ 2147483646 h 242"/>
              <a:gd name="T4" fmla="*/ 0 w 91"/>
              <a:gd name="T5" fmla="*/ 2147483646 h 24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1" h="242">
                <a:moveTo>
                  <a:pt x="91" y="0"/>
                </a:moveTo>
                <a:lnTo>
                  <a:pt x="88" y="242"/>
                </a:lnTo>
                <a:lnTo>
                  <a:pt x="0" y="242"/>
                </a:lnTo>
              </a:path>
            </a:pathLst>
          </a:custGeom>
          <a:noFill/>
          <a:ln w="12700" cmpd="sng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97EB48-8E8D-A745-96EA-F1EDA275DF08}"/>
              </a:ext>
            </a:extLst>
          </p:cNvPr>
          <p:cNvGrpSpPr/>
          <p:nvPr/>
        </p:nvGrpSpPr>
        <p:grpSpPr>
          <a:xfrm>
            <a:off x="910432" y="4570451"/>
            <a:ext cx="3725862" cy="674650"/>
            <a:chOff x="668338" y="4916489"/>
            <a:chExt cx="3725862" cy="674650"/>
          </a:xfrm>
        </p:grpSpPr>
        <p:sp>
          <p:nvSpPr>
            <p:cNvPr id="91190" name="Text Box 71">
              <a:extLst>
                <a:ext uri="{FF2B5EF4-FFF2-40B4-BE49-F238E27FC236}">
                  <a16:creationId xmlns:a16="http://schemas.microsoft.com/office/drawing/2014/main" id="{D14E96B1-6BE3-B542-B1C1-6F2B09C54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0763" y="4962121"/>
              <a:ext cx="2816225" cy="629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5425" indent="-225425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buSzPct val="65000"/>
                <a:buFont typeface="Wingdings" pitchFamily="2" charset="2"/>
                <a:buNone/>
              </a:pPr>
              <a:r>
                <a:rPr lang="en-US" altLang="en-US" sz="1800" b="1" dirty="0" err="1">
                  <a:latin typeface="Courier New" panose="02070309020205020404" pitchFamily="49" charset="0"/>
                </a:rPr>
                <a:t>LastByteSent</a:t>
              </a:r>
              <a:r>
                <a:rPr lang="en-US" altLang="en-US" sz="1800" b="1" dirty="0">
                  <a:latin typeface="Courier New" panose="02070309020205020404" pitchFamily="49" charset="0"/>
                </a:rPr>
                <a:t>-</a:t>
              </a:r>
            </a:p>
            <a:p>
              <a:pPr>
                <a:buSzPct val="65000"/>
                <a:buFont typeface="Wingdings" pitchFamily="2" charset="2"/>
                <a:buNone/>
              </a:pPr>
              <a:r>
                <a:rPr lang="en-US" altLang="en-US" sz="1800" b="1" dirty="0">
                  <a:latin typeface="Courier New" panose="02070309020205020404" pitchFamily="49" charset="0"/>
                </a:rPr>
                <a:t>	</a:t>
              </a:r>
              <a:r>
                <a:rPr lang="en-US" altLang="en-US" sz="1800" b="1" dirty="0" err="1">
                  <a:latin typeface="Courier New" panose="02070309020205020404" pitchFamily="49" charset="0"/>
                </a:rPr>
                <a:t>LastByteAcked</a:t>
              </a:r>
              <a:endParaRPr lang="en-US" altLang="en-US" sz="1800" dirty="0">
                <a:latin typeface="Courier New" panose="02070309020205020404" pitchFamily="49" charset="0"/>
              </a:endParaRPr>
            </a:p>
          </p:txBody>
        </p:sp>
        <p:grpSp>
          <p:nvGrpSpPr>
            <p:cNvPr id="91191" name="Group 74">
              <a:extLst>
                <a:ext uri="{FF2B5EF4-FFF2-40B4-BE49-F238E27FC236}">
                  <a16:creationId xmlns:a16="http://schemas.microsoft.com/office/drawing/2014/main" id="{9A4B3514-A2B8-F84C-987E-C8C54F785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5788" y="5060534"/>
              <a:ext cx="350837" cy="336550"/>
              <a:chOff x="2059" y="2097"/>
              <a:chExt cx="221" cy="212"/>
            </a:xfrm>
          </p:grpSpPr>
          <p:sp>
            <p:nvSpPr>
              <p:cNvPr id="91205" name="Text Box 72">
                <a:extLst>
                  <a:ext uri="{FF2B5EF4-FFF2-40B4-BE49-F238E27FC236}">
                    <a16:creationId xmlns:a16="http://schemas.microsoft.com/office/drawing/2014/main" id="{70DD3431-64D3-2443-BA02-CF5D8A2F59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59" y="2097"/>
                <a:ext cx="22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>
                    <a:latin typeface="Tahoma" panose="020B0604030504040204" pitchFamily="34" charset="0"/>
                  </a:rPr>
                  <a:t>&lt;</a:t>
                </a:r>
              </a:p>
            </p:txBody>
          </p:sp>
          <p:sp>
            <p:nvSpPr>
              <p:cNvPr id="91206" name="Line 73">
                <a:extLst>
                  <a:ext uri="{FF2B5EF4-FFF2-40B4-BE49-F238E27FC236}">
                    <a16:creationId xmlns:a16="http://schemas.microsoft.com/office/drawing/2014/main" id="{1F01B60B-1BA6-2846-B0A4-AFB0BA1517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3" y="2269"/>
                <a:ext cx="8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1192" name="Text Box 75">
              <a:extLst>
                <a:ext uri="{FF2B5EF4-FFF2-40B4-BE49-F238E27FC236}">
                  <a16:creationId xmlns:a16="http://schemas.microsoft.com/office/drawing/2014/main" id="{F90774D5-2DED-7743-A323-30044194A7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550" y="5038726"/>
              <a:ext cx="730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b="1" dirty="0" err="1">
                  <a:latin typeface="Courier New" panose="02070309020205020404" pitchFamily="49" charset="0"/>
                </a:rPr>
                <a:t>cwnd</a:t>
              </a:r>
              <a:endParaRPr lang="en-US" altLang="en-US" sz="1800" b="1" dirty="0">
                <a:latin typeface="Courier New" panose="02070309020205020404" pitchFamily="49" charset="0"/>
              </a:endParaRPr>
            </a:p>
          </p:txBody>
        </p:sp>
        <p:sp>
          <p:nvSpPr>
            <p:cNvPr id="91193" name="Rectangle 76">
              <a:extLst>
                <a:ext uri="{FF2B5EF4-FFF2-40B4-BE49-F238E27FC236}">
                  <a16:creationId xmlns:a16="http://schemas.microsoft.com/office/drawing/2014/main" id="{52A999C2-00B6-4F4F-9CAF-2EE617185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338" y="4916489"/>
              <a:ext cx="3725862" cy="642937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latin typeface="Tahoma" panose="020B0604030504040204" pitchFamily="34" charset="0"/>
              </a:endParaRPr>
            </a:p>
          </p:txBody>
        </p:sp>
      </p:grpSp>
      <p:sp>
        <p:nvSpPr>
          <p:cNvPr id="91194" name="Text Box 78">
            <a:extLst>
              <a:ext uri="{FF2B5EF4-FFF2-40B4-BE49-F238E27FC236}">
                <a16:creationId xmlns:a16="http://schemas.microsoft.com/office/drawing/2014/main" id="{B8DB60C4-A581-AB4F-B333-BC4E1A62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90650"/>
            <a:ext cx="2720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latin typeface="Tahoma" panose="020B0604030504040204" pitchFamily="34" charset="0"/>
              </a:rPr>
              <a:t>sender sequence number space </a:t>
            </a:r>
          </a:p>
        </p:txBody>
      </p:sp>
      <p:sp>
        <p:nvSpPr>
          <p:cNvPr id="91195" name="Text Box 79">
            <a:extLst>
              <a:ext uri="{FF2B5EF4-FFF2-40B4-BE49-F238E27FC236}">
                <a16:creationId xmlns:a16="http://schemas.microsoft.com/office/drawing/2014/main" id="{414B58A7-2D66-F34D-845A-A62F9FC6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727450"/>
            <a:ext cx="709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rate</a:t>
            </a:r>
          </a:p>
        </p:txBody>
      </p:sp>
      <p:grpSp>
        <p:nvGrpSpPr>
          <p:cNvPr id="91196" name="Group 82">
            <a:extLst>
              <a:ext uri="{FF2B5EF4-FFF2-40B4-BE49-F238E27FC236}">
                <a16:creationId xmlns:a16="http://schemas.microsoft.com/office/drawing/2014/main" id="{DB54A85B-7AA1-4744-87A8-9C84CD709B1D}"/>
              </a:ext>
            </a:extLst>
          </p:cNvPr>
          <p:cNvGrpSpPr>
            <a:grpSpLocks/>
          </p:cNvGrpSpPr>
          <p:nvPr/>
        </p:nvGrpSpPr>
        <p:grpSpPr bwMode="auto">
          <a:xfrm>
            <a:off x="5902325" y="3752850"/>
            <a:ext cx="931863" cy="441325"/>
            <a:chOff x="4214" y="2517"/>
            <a:chExt cx="587" cy="278"/>
          </a:xfrm>
        </p:grpSpPr>
        <p:sp>
          <p:nvSpPr>
            <p:cNvPr id="91203" name="Text Box 80">
              <a:extLst>
                <a:ext uri="{FF2B5EF4-FFF2-40B4-BE49-F238E27FC236}">
                  <a16:creationId xmlns:a16="http://schemas.microsoft.com/office/drawing/2014/main" id="{0952185D-1F2B-2842-8C07-9C53ABB38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" y="2517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~</a:t>
              </a:r>
            </a:p>
          </p:txBody>
        </p:sp>
        <p:sp>
          <p:nvSpPr>
            <p:cNvPr id="91204" name="Text Box 81">
              <a:extLst>
                <a:ext uri="{FF2B5EF4-FFF2-40B4-BE49-F238E27FC236}">
                  <a16:creationId xmlns:a16="http://schemas.microsoft.com/office/drawing/2014/main" id="{E6962662-3C1A-5D41-A774-AA592C475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4" y="2564"/>
              <a:ext cx="5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~</a:t>
              </a:r>
            </a:p>
          </p:txBody>
        </p:sp>
      </p:grpSp>
      <p:grpSp>
        <p:nvGrpSpPr>
          <p:cNvPr id="91197" name="Group 86">
            <a:extLst>
              <a:ext uri="{FF2B5EF4-FFF2-40B4-BE49-F238E27FC236}">
                <a16:creationId xmlns:a16="http://schemas.microsoft.com/office/drawing/2014/main" id="{3A7702F3-10A6-7747-864E-4230B2E3CF3F}"/>
              </a:ext>
            </a:extLst>
          </p:cNvPr>
          <p:cNvGrpSpPr>
            <a:grpSpLocks/>
          </p:cNvGrpSpPr>
          <p:nvPr/>
        </p:nvGrpSpPr>
        <p:grpSpPr bwMode="auto">
          <a:xfrm>
            <a:off x="6577013" y="3603625"/>
            <a:ext cx="712787" cy="715963"/>
            <a:chOff x="4400" y="2509"/>
            <a:chExt cx="449" cy="451"/>
          </a:xfrm>
        </p:grpSpPr>
        <p:sp>
          <p:nvSpPr>
            <p:cNvPr id="91200" name="Text Box 83">
              <a:extLst>
                <a:ext uri="{FF2B5EF4-FFF2-40B4-BE49-F238E27FC236}">
                  <a16:creationId xmlns:a16="http://schemas.microsoft.com/office/drawing/2014/main" id="{0368AF40-90FC-EC45-B657-F189391D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0" y="2509"/>
              <a:ext cx="4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cwnd</a:t>
              </a:r>
            </a:p>
          </p:txBody>
        </p:sp>
        <p:sp>
          <p:nvSpPr>
            <p:cNvPr id="91201" name="Text Box 84">
              <a:extLst>
                <a:ext uri="{FF2B5EF4-FFF2-40B4-BE49-F238E27FC236}">
                  <a16:creationId xmlns:a16="http://schemas.microsoft.com/office/drawing/2014/main" id="{FC44E73C-C1DA-4345-9808-A263F591B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3" y="2729"/>
              <a:ext cx="3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ahoma" panose="020B0604030504040204" pitchFamily="34" charset="0"/>
                </a:rPr>
                <a:t>RTT</a:t>
              </a:r>
            </a:p>
          </p:txBody>
        </p:sp>
        <p:sp>
          <p:nvSpPr>
            <p:cNvPr id="91202" name="Line 85">
              <a:extLst>
                <a:ext uri="{FF2B5EF4-FFF2-40B4-BE49-F238E27FC236}">
                  <a16:creationId xmlns:a16="http://schemas.microsoft.com/office/drawing/2014/main" id="{9E39EDB6-09D4-A141-BB32-288ABFCD8C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0" y="2731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1198" name="Text Box 87">
            <a:extLst>
              <a:ext uri="{FF2B5EF4-FFF2-40B4-BE49-F238E27FC236}">
                <a16:creationId xmlns:a16="http://schemas.microsoft.com/office/drawing/2014/main" id="{C6B2AAAD-7BE4-C442-BBB2-E5055C22E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3762375"/>
            <a:ext cx="1138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bytes/sec</a:t>
            </a:r>
          </a:p>
        </p:txBody>
      </p:sp>
      <p:sp>
        <p:nvSpPr>
          <p:cNvPr id="91199" name="Rectangle 88">
            <a:extLst>
              <a:ext uri="{FF2B5EF4-FFF2-40B4-BE49-F238E27FC236}">
                <a16:creationId xmlns:a16="http://schemas.microsoft.com/office/drawing/2014/main" id="{D04443C5-119E-7248-8674-484A63FE9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1475" y="3638550"/>
            <a:ext cx="3035300" cy="644525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895CB-D63F-D24A-89FA-1ECB308D604F}"/>
              </a:ext>
            </a:extLst>
          </p:cNvPr>
          <p:cNvSpPr txBox="1"/>
          <p:nvPr/>
        </p:nvSpPr>
        <p:spPr>
          <a:xfrm>
            <a:off x="375221" y="904121"/>
            <a:ext cx="768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Sender uses a window called the congestion window - </a:t>
            </a:r>
            <a:r>
              <a:rPr lang="en-US" sz="2400" dirty="0" err="1">
                <a:latin typeface="+mn-lt"/>
              </a:rPr>
              <a:t>cwnd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68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5">
            <a:extLst>
              <a:ext uri="{FF2B5EF4-FFF2-40B4-BE49-F238E27FC236}">
                <a16:creationId xmlns:a16="http://schemas.microsoft.com/office/drawing/2014/main" id="{40DD63DD-26E6-EE4D-9D88-2A9AD34E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6499" name="Slide Number Placeholder 6">
            <a:extLst>
              <a:ext uri="{FF2B5EF4-FFF2-40B4-BE49-F238E27FC236}">
                <a16:creationId xmlns:a16="http://schemas.microsoft.com/office/drawing/2014/main" id="{7BD11BFA-D3B3-FA4E-A9AA-40011EAC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1192D4E1-FEE5-A742-AFA9-03BF5FE5E113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3428" name="Rectangle 2">
            <a:extLst>
              <a:ext uri="{FF2B5EF4-FFF2-40B4-BE49-F238E27FC236}">
                <a16:creationId xmlns:a16="http://schemas.microsoft.com/office/drawing/2014/main" id="{0461CD70-89BE-C04C-BDFB-73E8758BD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38" y="149225"/>
            <a:ext cx="7772400" cy="546064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TCP Slow Start Phase (SS) </a:t>
            </a:r>
          </a:p>
        </p:txBody>
      </p:sp>
      <p:sp>
        <p:nvSpPr>
          <p:cNvPr id="103429" name="Rectangle 3">
            <a:extLst>
              <a:ext uri="{FF2B5EF4-FFF2-40B4-BE49-F238E27FC236}">
                <a16:creationId xmlns:a16="http://schemas.microsoft.com/office/drawing/2014/main" id="{2B69688E-E519-A445-935F-9ECB8F998B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4524" y="1354931"/>
            <a:ext cx="4599302" cy="485650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ea typeface="ＭＳ Ｐゴシック" charset="0"/>
                <a:cs typeface="+mn-cs"/>
              </a:rPr>
              <a:t>Slow start: probe network, grow fast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when connection begins, start with one packet. 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0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 = 1 MSS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  <a:cs typeface="+mn-cs"/>
              </a:rPr>
              <a:t>increase rate exponentially until first loss event or </a:t>
            </a:r>
            <a:r>
              <a:rPr lang="en-US" sz="2400" u="sng" dirty="0">
                <a:ea typeface="ＭＳ Ｐゴシック" charset="0"/>
                <a:cs typeface="+mn-cs"/>
              </a:rPr>
              <a:t>threshold</a:t>
            </a:r>
            <a:r>
              <a:rPr lang="en-US" sz="2400" dirty="0">
                <a:ea typeface="ＭＳ Ｐゴシック" charset="0"/>
                <a:cs typeface="+mn-cs"/>
              </a:rPr>
              <a:t> (</a:t>
            </a:r>
            <a:r>
              <a:rPr lang="en-US" sz="2400" dirty="0" err="1">
                <a:ea typeface="ＭＳ Ｐゴシック" charset="0"/>
                <a:cs typeface="+mn-cs"/>
              </a:rPr>
              <a:t>ssthresh</a:t>
            </a:r>
            <a:r>
              <a:rPr lang="en-US" sz="2400" dirty="0">
                <a:ea typeface="ＭＳ Ｐゴシック" charset="0"/>
                <a:cs typeface="+mn-cs"/>
              </a:rPr>
              <a:t>) is reached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increment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 by “one” for every ACK received (even if 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</a:rPr>
              <a:t>cumulative ACK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initial rate is slow but ramps up exponentially fast – 1, 2, 4, 8….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ea typeface="ＭＳ Ｐゴシック" charset="0"/>
              <a:cs typeface="+mn-cs"/>
            </a:endParaRPr>
          </a:p>
        </p:txBody>
      </p:sp>
      <p:pic>
        <p:nvPicPr>
          <p:cNvPr id="106521" name="Picture 39" descr="underline_base">
            <a:extLst>
              <a:ext uri="{FF2B5EF4-FFF2-40B4-BE49-F238E27FC236}">
                <a16:creationId xmlns:a16="http://schemas.microsoft.com/office/drawing/2014/main" id="{A1B4820C-80E1-C74B-A8B9-3957FBA4A09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1" y="697658"/>
            <a:ext cx="5833940" cy="19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BC2980B-D833-0543-AB88-5F44DFEA2C3E}"/>
              </a:ext>
            </a:extLst>
          </p:cNvPr>
          <p:cNvGrpSpPr/>
          <p:nvPr/>
        </p:nvGrpSpPr>
        <p:grpSpPr>
          <a:xfrm>
            <a:off x="5173663" y="1157288"/>
            <a:ext cx="3346450" cy="4852987"/>
            <a:chOff x="5173663" y="1157288"/>
            <a:chExt cx="3346450" cy="4852987"/>
          </a:xfrm>
        </p:grpSpPr>
        <p:sp>
          <p:nvSpPr>
            <p:cNvPr id="106502" name="Line 6">
              <a:extLst>
                <a:ext uri="{FF2B5EF4-FFF2-40B4-BE49-F238E27FC236}">
                  <a16:creationId xmlns:a16="http://schemas.microsoft.com/office/drawing/2014/main" id="{90A78ED9-E73A-2142-B2E4-6575EBF30B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575" y="230981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3" name="Text Box 8">
              <a:extLst>
                <a:ext uri="{FF2B5EF4-FFF2-40B4-BE49-F238E27FC236}">
                  <a16:creationId xmlns:a16="http://schemas.microsoft.com/office/drawing/2014/main" id="{6E643546-6EFB-2B42-A75E-4781A76C4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3350" y="1171575"/>
              <a:ext cx="869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 A</a:t>
              </a:r>
            </a:p>
          </p:txBody>
        </p:sp>
        <p:sp>
          <p:nvSpPr>
            <p:cNvPr id="106504" name="Text Box 9">
              <a:extLst>
                <a:ext uri="{FF2B5EF4-FFF2-40B4-BE49-F238E27FC236}">
                  <a16:creationId xmlns:a16="http://schemas.microsoft.com/office/drawing/2014/main" id="{E086556E-75DA-C945-AD00-C51B2AEF5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8567">
              <a:off x="6623050" y="2276475"/>
              <a:ext cx="12080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one segment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106505" name="Text Box 10">
              <a:extLst>
                <a:ext uri="{FF2B5EF4-FFF2-40B4-BE49-F238E27FC236}">
                  <a16:creationId xmlns:a16="http://schemas.microsoft.com/office/drawing/2014/main" id="{71911D16-B8DE-194F-81F1-886D2E3E37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5174456" y="2513807"/>
              <a:ext cx="5286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RTT</a:t>
              </a:r>
              <a:endParaRPr lang="en-US" altLang="en-US" sz="1000" dirty="0">
                <a:latin typeface="Arial" panose="020B0604020202020204" pitchFamily="34" charset="0"/>
              </a:endParaRPr>
            </a:p>
          </p:txBody>
        </p:sp>
        <p:sp>
          <p:nvSpPr>
            <p:cNvPr id="106506" name="Text Box 12">
              <a:extLst>
                <a:ext uri="{FF2B5EF4-FFF2-40B4-BE49-F238E27FC236}">
                  <a16:creationId xmlns:a16="http://schemas.microsoft.com/office/drawing/2014/main" id="{C7C0B8F5-CA8F-E14E-8960-C404ED8B4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163" y="1157288"/>
              <a:ext cx="869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 B</a:t>
              </a:r>
            </a:p>
          </p:txBody>
        </p:sp>
        <p:sp>
          <p:nvSpPr>
            <p:cNvPr id="106507" name="Line 13">
              <a:extLst>
                <a:ext uri="{FF2B5EF4-FFF2-40B4-BE49-F238E27FC236}">
                  <a16:creationId xmlns:a16="http://schemas.microsoft.com/office/drawing/2014/main" id="{8B8F8AE0-07F3-4148-BA7F-385E48C2D6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813" y="2124075"/>
              <a:ext cx="0" cy="38481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8" name="Line 14">
              <a:extLst>
                <a:ext uri="{FF2B5EF4-FFF2-40B4-BE49-F238E27FC236}">
                  <a16:creationId xmlns:a16="http://schemas.microsoft.com/office/drawing/2014/main" id="{E61BB84D-48A4-9347-87E3-DD5ACEF72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6413" y="2162175"/>
              <a:ext cx="0" cy="38481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9" name="Line 15">
              <a:extLst>
                <a:ext uri="{FF2B5EF4-FFF2-40B4-BE49-F238E27FC236}">
                  <a16:creationId xmlns:a16="http://schemas.microsoft.com/office/drawing/2014/main" id="{A62CAE77-8B3B-9044-B6C8-D983493951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430838" y="2273300"/>
              <a:ext cx="4762" cy="2190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0" name="Line 16">
              <a:extLst>
                <a:ext uri="{FF2B5EF4-FFF2-40B4-BE49-F238E27FC236}">
                  <a16:creationId xmlns:a16="http://schemas.microsoft.com/office/drawing/2014/main" id="{7DA99CFA-6608-DA4C-899C-804ABB145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0363" y="2879725"/>
              <a:ext cx="4762" cy="2238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1" name="Line 17">
              <a:extLst>
                <a:ext uri="{FF2B5EF4-FFF2-40B4-BE49-F238E27FC236}">
                  <a16:creationId xmlns:a16="http://schemas.microsoft.com/office/drawing/2014/main" id="{393EC101-107A-E040-83C8-6BF53AFA2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2763" y="2714625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6512" name="Group 18">
              <a:extLst>
                <a:ext uri="{FF2B5EF4-FFF2-40B4-BE49-F238E27FC236}">
                  <a16:creationId xmlns:a16="http://schemas.microsoft.com/office/drawing/2014/main" id="{4ADF7FE6-D5B9-6D49-893F-D70718641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0663" y="5456238"/>
              <a:ext cx="615950" cy="366712"/>
              <a:chOff x="3317" y="3527"/>
              <a:chExt cx="388" cy="231"/>
            </a:xfrm>
          </p:grpSpPr>
          <p:sp>
            <p:nvSpPr>
              <p:cNvPr id="106566" name="Rectangle 19">
                <a:extLst>
                  <a:ext uri="{FF2B5EF4-FFF2-40B4-BE49-F238E27FC236}">
                    <a16:creationId xmlns:a16="http://schemas.microsoft.com/office/drawing/2014/main" id="{09722CDD-594B-5B4A-AE14-596E10180C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67" name="Text Box 20">
                <a:extLst>
                  <a:ext uri="{FF2B5EF4-FFF2-40B4-BE49-F238E27FC236}">
                    <a16:creationId xmlns:a16="http://schemas.microsoft.com/office/drawing/2014/main" id="{D150D101-FAA5-B045-973B-965FB62F2E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" y="3527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time</a:t>
                </a:r>
                <a:endParaRPr lang="en-US" altLang="en-US" sz="1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6513" name="Line 21">
              <a:extLst>
                <a:ext uri="{FF2B5EF4-FFF2-40B4-BE49-F238E27FC236}">
                  <a16:creationId xmlns:a16="http://schemas.microsoft.com/office/drawing/2014/main" id="{BB837AEC-C095-5245-8239-BC843E8829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1338" y="309086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4" name="Line 22">
              <a:extLst>
                <a:ext uri="{FF2B5EF4-FFF2-40B4-BE49-F238E27FC236}">
                  <a16:creationId xmlns:a16="http://schemas.microsoft.com/office/drawing/2014/main" id="{D6F45AE9-E675-FF44-9CCC-0383382036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575" y="3176588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5" name="Line 23">
              <a:extLst>
                <a:ext uri="{FF2B5EF4-FFF2-40B4-BE49-F238E27FC236}">
                  <a16:creationId xmlns:a16="http://schemas.microsoft.com/office/drawing/2014/main" id="{3F818EAE-801A-3343-9CC0-800C2D6F27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3859" y="3461551"/>
              <a:ext cx="2471693" cy="4730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7" name="Text Box 25">
              <a:extLst>
                <a:ext uri="{FF2B5EF4-FFF2-40B4-BE49-F238E27FC236}">
                  <a16:creationId xmlns:a16="http://schemas.microsoft.com/office/drawing/2014/main" id="{730D5DDF-D56B-F74F-99CA-4D32DB5ED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8567">
              <a:off x="6621463" y="3062288"/>
              <a:ext cx="127793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two segments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sp>
          <p:nvSpPr>
            <p:cNvPr id="106518" name="Text Box 26">
              <a:extLst>
                <a:ext uri="{FF2B5EF4-FFF2-40B4-BE49-F238E27FC236}">
                  <a16:creationId xmlns:a16="http://schemas.microsoft.com/office/drawing/2014/main" id="{FAEAF545-2DF9-6E45-97F5-40270544C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08567">
              <a:off x="6713538" y="4076700"/>
              <a:ext cx="130651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four segments</a:t>
              </a:r>
              <a:endParaRPr lang="en-US" altLang="en-US" sz="1000">
                <a:latin typeface="Times New Roman" panose="02020603050405020304" pitchFamily="18" charset="0"/>
              </a:endParaRPr>
            </a:p>
          </p:txBody>
        </p:sp>
        <p:grpSp>
          <p:nvGrpSpPr>
            <p:cNvPr id="106519" name="Group 27">
              <a:extLst>
                <a:ext uri="{FF2B5EF4-FFF2-40B4-BE49-F238E27FC236}">
                  <a16:creationId xmlns:a16="http://schemas.microsoft.com/office/drawing/2014/main" id="{51207949-1F52-9946-B539-6B3FF2823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1813" y="4095750"/>
              <a:ext cx="2519362" cy="652463"/>
              <a:chOff x="3954" y="2214"/>
              <a:chExt cx="1587" cy="411"/>
            </a:xfrm>
          </p:grpSpPr>
          <p:sp>
            <p:nvSpPr>
              <p:cNvPr id="106562" name="Line 28">
                <a:extLst>
                  <a:ext uri="{FF2B5EF4-FFF2-40B4-BE49-F238E27FC236}">
                    <a16:creationId xmlns:a16="http://schemas.microsoft.com/office/drawing/2014/main" id="{7567A46F-4C9F-D644-9798-AC843E7353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21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3" name="Line 29">
                <a:extLst>
                  <a:ext uri="{FF2B5EF4-FFF2-40B4-BE49-F238E27FC236}">
                    <a16:creationId xmlns:a16="http://schemas.microsoft.com/office/drawing/2014/main" id="{D5578980-0BA0-9B44-8DD7-62686F81C7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274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4" name="Line 30">
                <a:extLst>
                  <a:ext uri="{FF2B5EF4-FFF2-40B4-BE49-F238E27FC236}">
                    <a16:creationId xmlns:a16="http://schemas.microsoft.com/office/drawing/2014/main" id="{D5C462A2-3438-F14C-8568-D5832A56CC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234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5" name="Line 31">
                <a:extLst>
                  <a:ext uri="{FF2B5EF4-FFF2-40B4-BE49-F238E27FC236}">
                    <a16:creationId xmlns:a16="http://schemas.microsoft.com/office/drawing/2014/main" id="{90382C87-B097-8843-8193-12D7C1D2A2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403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20" name="Group 32">
              <a:extLst>
                <a:ext uri="{FF2B5EF4-FFF2-40B4-BE49-F238E27FC236}">
                  <a16:creationId xmlns:a16="http://schemas.microsoft.com/office/drawing/2014/main" id="{9C3F071D-3A6F-B145-8091-1C08755FDAD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577350" y="4476751"/>
              <a:ext cx="2549063" cy="753472"/>
              <a:chOff x="3726" y="2113"/>
              <a:chExt cx="1815" cy="512"/>
            </a:xfrm>
          </p:grpSpPr>
          <p:sp>
            <p:nvSpPr>
              <p:cNvPr id="106558" name="Line 33">
                <a:extLst>
                  <a:ext uri="{FF2B5EF4-FFF2-40B4-BE49-F238E27FC236}">
                    <a16:creationId xmlns:a16="http://schemas.microsoft.com/office/drawing/2014/main" id="{87B1DEE8-C4B7-9844-9502-375002E2C3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" y="2113"/>
                <a:ext cx="1783" cy="283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59" name="Line 34">
                <a:extLst>
                  <a:ext uri="{FF2B5EF4-FFF2-40B4-BE49-F238E27FC236}">
                    <a16:creationId xmlns:a16="http://schemas.microsoft.com/office/drawing/2014/main" id="{DE904E95-6ADE-064C-B31D-7D479148BC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6" y="2208"/>
                <a:ext cx="1796" cy="28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0" name="Line 35">
                <a:extLst>
                  <a:ext uri="{FF2B5EF4-FFF2-40B4-BE49-F238E27FC236}">
                    <a16:creationId xmlns:a16="http://schemas.microsoft.com/office/drawing/2014/main" id="{5BA1DA28-4B17-6243-8921-DACBA6C0F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7" y="2296"/>
                <a:ext cx="1804" cy="2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561" name="Line 36">
                <a:extLst>
                  <a:ext uri="{FF2B5EF4-FFF2-40B4-BE49-F238E27FC236}">
                    <a16:creationId xmlns:a16="http://schemas.microsoft.com/office/drawing/2014/main" id="{44C4ACA5-DE27-6E43-8562-1E559CBC81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76"/>
                <a:ext cx="1809" cy="249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522" name="Group 43">
              <a:extLst>
                <a:ext uri="{FF2B5EF4-FFF2-40B4-BE49-F238E27FC236}">
                  <a16:creationId xmlns:a16="http://schemas.microsoft.com/office/drawing/2014/main" id="{FBD434E5-0152-EA4F-A235-3F48FA492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3663" y="1495425"/>
              <a:ext cx="654050" cy="601663"/>
              <a:chOff x="-44" y="1473"/>
              <a:chExt cx="981" cy="1105"/>
            </a:xfrm>
          </p:grpSpPr>
          <p:pic>
            <p:nvPicPr>
              <p:cNvPr id="106556" name="Picture 44" descr="desktop_computer_stylized_medium">
                <a:extLst>
                  <a:ext uri="{FF2B5EF4-FFF2-40B4-BE49-F238E27FC236}">
                    <a16:creationId xmlns:a16="http://schemas.microsoft.com/office/drawing/2014/main" id="{9656ED8A-C875-A14C-8C3B-64552D78D7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57" name="Freeform 45">
                <a:extLst>
                  <a:ext uri="{FF2B5EF4-FFF2-40B4-BE49-F238E27FC236}">
                    <a16:creationId xmlns:a16="http://schemas.microsoft.com/office/drawing/2014/main" id="{DDD3C68F-A153-1545-B905-35AB0D7ED51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6523" name="Group 46">
              <a:extLst>
                <a:ext uri="{FF2B5EF4-FFF2-40B4-BE49-F238E27FC236}">
                  <a16:creationId xmlns:a16="http://schemas.microsoft.com/office/drawing/2014/main" id="{1212B722-5571-5B47-97F0-EBA1857A5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8925" y="1509713"/>
              <a:ext cx="382588" cy="547687"/>
              <a:chOff x="4140" y="429"/>
              <a:chExt cx="1425" cy="2396"/>
            </a:xfrm>
          </p:grpSpPr>
          <p:sp>
            <p:nvSpPr>
              <p:cNvPr id="106524" name="Freeform 47">
                <a:extLst>
                  <a:ext uri="{FF2B5EF4-FFF2-40B4-BE49-F238E27FC236}">
                    <a16:creationId xmlns:a16="http://schemas.microsoft.com/office/drawing/2014/main" id="{DACCA96B-4109-7F4C-BA28-9F58A924B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5" name="Rectangle 48">
                <a:extLst>
                  <a:ext uri="{FF2B5EF4-FFF2-40B4-BE49-F238E27FC236}">
                    <a16:creationId xmlns:a16="http://schemas.microsoft.com/office/drawing/2014/main" id="{866939E7-B575-BA4D-BBA3-8E8DB86A1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29"/>
                <a:ext cx="1047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26" name="Freeform 49">
                <a:extLst>
                  <a:ext uri="{FF2B5EF4-FFF2-40B4-BE49-F238E27FC236}">
                    <a16:creationId xmlns:a16="http://schemas.microsoft.com/office/drawing/2014/main" id="{CF493E92-B2F5-D74E-AAE9-FEF118782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7" name="Freeform 50">
                <a:extLst>
                  <a:ext uri="{FF2B5EF4-FFF2-40B4-BE49-F238E27FC236}">
                    <a16:creationId xmlns:a16="http://schemas.microsoft.com/office/drawing/2014/main" id="{90BAA4ED-A16E-E249-8578-3775435FF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28" name="Rectangle 51">
                <a:extLst>
                  <a:ext uri="{FF2B5EF4-FFF2-40B4-BE49-F238E27FC236}">
                    <a16:creationId xmlns:a16="http://schemas.microsoft.com/office/drawing/2014/main" id="{BD224D99-9C50-8E49-A037-5B39B8431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3"/>
                <a:ext cx="59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29" name="Group 52">
                <a:extLst>
                  <a:ext uri="{FF2B5EF4-FFF2-40B4-BE49-F238E27FC236}">
                    <a16:creationId xmlns:a16="http://schemas.microsoft.com/office/drawing/2014/main" id="{83E06AAF-6872-2D44-9725-B9421344AB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554" name="AutoShape 53">
                  <a:extLst>
                    <a:ext uri="{FF2B5EF4-FFF2-40B4-BE49-F238E27FC236}">
                      <a16:creationId xmlns:a16="http://schemas.microsoft.com/office/drawing/2014/main" id="{DD1D9F8B-670E-1A41-8548-403EB63042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5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555" name="AutoShape 54">
                  <a:extLst>
                    <a:ext uri="{FF2B5EF4-FFF2-40B4-BE49-F238E27FC236}">
                      <a16:creationId xmlns:a16="http://schemas.microsoft.com/office/drawing/2014/main" id="{53634AE5-8E28-3D4F-8A5D-1EB05DE79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79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530" name="Rectangle 55">
                <a:extLst>
                  <a:ext uri="{FF2B5EF4-FFF2-40B4-BE49-F238E27FC236}">
                    <a16:creationId xmlns:a16="http://schemas.microsoft.com/office/drawing/2014/main" id="{6DAB6D13-74BE-0F4C-8C69-C4BBBB8236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31" name="Group 56">
                <a:extLst>
                  <a:ext uri="{FF2B5EF4-FFF2-40B4-BE49-F238E27FC236}">
                    <a16:creationId xmlns:a16="http://schemas.microsoft.com/office/drawing/2014/main" id="{1B8AAA29-0BEB-A84A-B646-34DBA98812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552" name="AutoShape 57">
                  <a:extLst>
                    <a:ext uri="{FF2B5EF4-FFF2-40B4-BE49-F238E27FC236}">
                      <a16:creationId xmlns:a16="http://schemas.microsoft.com/office/drawing/2014/main" id="{C64C8FD4-B70E-E643-9231-06047ED39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553" name="AutoShape 58">
                  <a:extLst>
                    <a:ext uri="{FF2B5EF4-FFF2-40B4-BE49-F238E27FC236}">
                      <a16:creationId xmlns:a16="http://schemas.microsoft.com/office/drawing/2014/main" id="{1F172446-61AC-1B4B-91FE-D44E8C72B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0"/>
                  <a:ext cx="69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532" name="Rectangle 59">
                <a:extLst>
                  <a:ext uri="{FF2B5EF4-FFF2-40B4-BE49-F238E27FC236}">
                    <a16:creationId xmlns:a16="http://schemas.microsoft.com/office/drawing/2014/main" id="{06959B5A-ABF1-8748-9805-CC0908CE7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33" name="Rectangle 60">
                <a:extLst>
                  <a:ext uri="{FF2B5EF4-FFF2-40B4-BE49-F238E27FC236}">
                    <a16:creationId xmlns:a16="http://schemas.microsoft.com/office/drawing/2014/main" id="{35953081-79FE-BF49-AB87-446DF7FD5E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1658"/>
                <a:ext cx="597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106534" name="Group 61">
                <a:extLst>
                  <a:ext uri="{FF2B5EF4-FFF2-40B4-BE49-F238E27FC236}">
                    <a16:creationId xmlns:a16="http://schemas.microsoft.com/office/drawing/2014/main" id="{EBC5AD5B-4FDF-D842-ACEE-F1D68407A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550" name="AutoShape 62">
                  <a:extLst>
                    <a:ext uri="{FF2B5EF4-FFF2-40B4-BE49-F238E27FC236}">
                      <a16:creationId xmlns:a16="http://schemas.microsoft.com/office/drawing/2014/main" id="{39DE9DDE-ABEE-EF4B-B002-E3415CF2C4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71"/>
                  <a:ext cx="72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551" name="AutoShape 63">
                  <a:extLst>
                    <a:ext uri="{FF2B5EF4-FFF2-40B4-BE49-F238E27FC236}">
                      <a16:creationId xmlns:a16="http://schemas.microsoft.com/office/drawing/2014/main" id="{0AC3DE4A-75AB-3648-B253-0E1517F2A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92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535" name="Freeform 64">
                <a:extLst>
                  <a:ext uri="{FF2B5EF4-FFF2-40B4-BE49-F238E27FC236}">
                    <a16:creationId xmlns:a16="http://schemas.microsoft.com/office/drawing/2014/main" id="{1DA68CF5-1E9C-E243-B786-8D70F1BEE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36" name="Group 65">
                <a:extLst>
                  <a:ext uri="{FF2B5EF4-FFF2-40B4-BE49-F238E27FC236}">
                    <a16:creationId xmlns:a16="http://schemas.microsoft.com/office/drawing/2014/main" id="{D9180A74-38BC-8E49-B83C-637DD5E6AB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548" name="AutoShape 66">
                  <a:extLst>
                    <a:ext uri="{FF2B5EF4-FFF2-40B4-BE49-F238E27FC236}">
                      <a16:creationId xmlns:a16="http://schemas.microsoft.com/office/drawing/2014/main" id="{42947312-E839-2F48-848D-F0043563E9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6"/>
                  <a:ext cx="729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549" name="AutoShape 67">
                  <a:extLst>
                    <a:ext uri="{FF2B5EF4-FFF2-40B4-BE49-F238E27FC236}">
                      <a16:creationId xmlns:a16="http://schemas.microsoft.com/office/drawing/2014/main" id="{EDDD7E91-B74F-1A4E-9531-09E04A906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0"/>
                  <a:ext cx="700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6537" name="Rectangle 68">
                <a:extLst>
                  <a:ext uri="{FF2B5EF4-FFF2-40B4-BE49-F238E27FC236}">
                    <a16:creationId xmlns:a16="http://schemas.microsoft.com/office/drawing/2014/main" id="{550AE18D-7340-524B-8585-3353D8EC3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5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38" name="Freeform 69">
                <a:extLst>
                  <a:ext uri="{FF2B5EF4-FFF2-40B4-BE49-F238E27FC236}">
                    <a16:creationId xmlns:a16="http://schemas.microsoft.com/office/drawing/2014/main" id="{9B87B0EA-C07F-C046-9A12-641517D9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39" name="Freeform 70">
                <a:extLst>
                  <a:ext uri="{FF2B5EF4-FFF2-40B4-BE49-F238E27FC236}">
                    <a16:creationId xmlns:a16="http://schemas.microsoft.com/office/drawing/2014/main" id="{9840AC64-B8A9-394C-B07A-71649F375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0" name="Oval 71">
                <a:extLst>
                  <a:ext uri="{FF2B5EF4-FFF2-40B4-BE49-F238E27FC236}">
                    <a16:creationId xmlns:a16="http://schemas.microsoft.com/office/drawing/2014/main" id="{85F98C2D-CF8A-3C48-9157-53A2BE902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41" name="Freeform 72">
                <a:extLst>
                  <a:ext uri="{FF2B5EF4-FFF2-40B4-BE49-F238E27FC236}">
                    <a16:creationId xmlns:a16="http://schemas.microsoft.com/office/drawing/2014/main" id="{1701420D-48B8-8948-96A0-42A31CBB6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42" name="AutoShape 73">
                <a:extLst>
                  <a:ext uri="{FF2B5EF4-FFF2-40B4-BE49-F238E27FC236}">
                    <a16:creationId xmlns:a16="http://schemas.microsoft.com/office/drawing/2014/main" id="{CE5DDD39-FC31-6442-BBC6-C0FA26C7E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0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43" name="AutoShape 74">
                <a:extLst>
                  <a:ext uri="{FF2B5EF4-FFF2-40B4-BE49-F238E27FC236}">
                    <a16:creationId xmlns:a16="http://schemas.microsoft.com/office/drawing/2014/main" id="{1D0E3BDF-D0F5-F047-87FA-9C33E2F2B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70" cy="7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44" name="Oval 75">
                <a:extLst>
                  <a:ext uri="{FF2B5EF4-FFF2-40B4-BE49-F238E27FC236}">
                    <a16:creationId xmlns:a16="http://schemas.microsoft.com/office/drawing/2014/main" id="{1F4879EA-E7F7-4344-BDCB-2C0984B42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1"/>
                <a:ext cx="160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45" name="Oval 76">
                <a:extLst>
                  <a:ext uri="{FF2B5EF4-FFF2-40B4-BE49-F238E27FC236}">
                    <a16:creationId xmlns:a16="http://schemas.microsoft.com/office/drawing/2014/main" id="{0BD34C63-003B-E244-B357-C931108E4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7"/>
                <a:ext cx="160" cy="13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546" name="Oval 77">
                <a:extLst>
                  <a:ext uri="{FF2B5EF4-FFF2-40B4-BE49-F238E27FC236}">
                    <a16:creationId xmlns:a16="http://schemas.microsoft.com/office/drawing/2014/main" id="{5F5F5C7B-8D08-B440-8B21-790045F92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1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547" name="Rectangle 78">
                <a:extLst>
                  <a:ext uri="{FF2B5EF4-FFF2-40B4-BE49-F238E27FC236}">
                    <a16:creationId xmlns:a16="http://schemas.microsoft.com/office/drawing/2014/main" id="{19EF94D1-CE5C-6347-9009-A84A0B7ED8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2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72" name="Line 23">
              <a:extLst>
                <a:ext uri="{FF2B5EF4-FFF2-40B4-BE49-F238E27FC236}">
                  <a16:creationId xmlns:a16="http://schemas.microsoft.com/office/drawing/2014/main" id="{8B89476A-2959-4C44-8780-7123EA54A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9873" y="3568238"/>
              <a:ext cx="2471693" cy="47306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2B2355-6611-F441-A543-25D310A7E297}"/>
              </a:ext>
            </a:extLst>
          </p:cNvPr>
          <p:cNvSpPr txBox="1"/>
          <p:nvPr/>
        </p:nvSpPr>
        <p:spPr>
          <a:xfrm>
            <a:off x="5262878" y="4748213"/>
            <a:ext cx="240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5</a:t>
            </a:r>
          </a:p>
          <a:p>
            <a:r>
              <a:rPr lang="en-US" sz="800" dirty="0"/>
              <a:t>6</a:t>
            </a:r>
          </a:p>
          <a:p>
            <a:r>
              <a:rPr lang="en-US" sz="800" dirty="0"/>
              <a:t>7</a:t>
            </a:r>
          </a:p>
          <a:p>
            <a:r>
              <a:rPr lang="en-US" sz="800" dirty="0"/>
              <a:t>8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24F8AC-B8DB-5642-827A-2982881C17F5}"/>
              </a:ext>
            </a:extLst>
          </p:cNvPr>
          <p:cNvSpPr txBox="1"/>
          <p:nvPr/>
        </p:nvSpPr>
        <p:spPr>
          <a:xfrm>
            <a:off x="5357813" y="3855971"/>
            <a:ext cx="240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3</a:t>
            </a:r>
          </a:p>
          <a:p>
            <a:r>
              <a:rPr lang="en-US" sz="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399739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9D2D-AA60-CE46-BA08-C20A433E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687976"/>
          </a:xfrm>
        </p:spPr>
        <p:txBody>
          <a:bodyPr/>
          <a:lstStyle/>
          <a:p>
            <a:r>
              <a:rPr lang="en-US" dirty="0"/>
              <a:t>TCP Congestion Avoidance (CA)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FEF1-396B-9E49-A8DF-7D12356CA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57300"/>
            <a:ext cx="7772400" cy="49911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ea typeface="ＭＳ Ｐゴシック" charset="0"/>
              </a:rPr>
              <a:t>Congestion Avoidance – linear growth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0"/>
              </a:rPr>
              <a:t>when </a:t>
            </a:r>
            <a:r>
              <a:rPr lang="en-US" sz="2800" b="1" dirty="0" err="1"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&gt;= </a:t>
            </a:r>
            <a:r>
              <a:rPr lang="en-US" sz="2800" dirty="0" err="1">
                <a:ea typeface="ＭＳ Ｐゴシック" charset="0"/>
              </a:rPr>
              <a:t>ssthresh</a:t>
            </a:r>
            <a:r>
              <a:rPr lang="en-US" sz="2800" dirty="0">
                <a:ea typeface="ＭＳ Ｐゴシック" charset="0"/>
              </a:rPr>
              <a:t>, grow more slowly</a:t>
            </a:r>
          </a:p>
          <a:p>
            <a:pPr>
              <a:buFont typeface="Wingdings" charset="2"/>
              <a:buChar char="§"/>
              <a:defRPr/>
            </a:pPr>
            <a:r>
              <a:rPr lang="en-US" sz="2800" dirty="0">
                <a:ea typeface="ＭＳ Ｐゴシック" charset="0"/>
              </a:rPr>
              <a:t>for every received ACK (including cumulative ACK)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= 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+ MSS*(MSS/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)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i.e., 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increases by 1 MSS only when ACKs received = </a:t>
            </a:r>
            <a:r>
              <a:rPr lang="en-US" sz="2400" dirty="0" err="1">
                <a:ea typeface="ＭＳ Ｐゴシック" charset="0"/>
              </a:rPr>
              <a:t>cwnd</a:t>
            </a:r>
            <a:endParaRPr lang="en-US" sz="2400" dirty="0">
              <a:ea typeface="ＭＳ Ｐゴシック" charset="0"/>
            </a:endParaRPr>
          </a:p>
          <a:p>
            <a:pPr lvl="1"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e.g., if 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=8, sender has to receive 8 ACKs before 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-&gt; 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C1DCA-7C2B-C545-AF77-C0C8CD35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B77FA-0CC9-4741-B9C4-2DCA05C8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75</a:t>
            </a:fld>
            <a:endParaRPr lang="en-US" altLang="en-US"/>
          </a:p>
        </p:txBody>
      </p:sp>
      <p:pic>
        <p:nvPicPr>
          <p:cNvPr id="6" name="Picture 39" descr="underline_base">
            <a:extLst>
              <a:ext uri="{FF2B5EF4-FFF2-40B4-BE49-F238E27FC236}">
                <a16:creationId xmlns:a16="http://schemas.microsoft.com/office/drawing/2014/main" id="{7B0A7C9D-D846-C541-9771-C83D0C7A71A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916576"/>
            <a:ext cx="74422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90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2D08-F225-404C-9073-9BAB31D69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568569"/>
          </a:xfrm>
        </p:spPr>
        <p:txBody>
          <a:bodyPr/>
          <a:lstStyle/>
          <a:p>
            <a:r>
              <a:rPr lang="en-US" sz="3600" dirty="0"/>
              <a:t>TCP Congestion Avoidance Phase (CA)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2061F-B7E1-2847-9763-1B75F7F96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399" y="943708"/>
            <a:ext cx="3534509" cy="5685692"/>
          </a:xfrm>
        </p:spPr>
        <p:txBody>
          <a:bodyPr/>
          <a:lstStyle/>
          <a:p>
            <a:r>
              <a:rPr lang="en-US" dirty="0">
                <a:ea typeface="ＭＳ Ｐゴシック" charset="0"/>
              </a:rPr>
              <a:t>linear growth after </a:t>
            </a:r>
            <a:r>
              <a:rPr lang="en-US" dirty="0" err="1">
                <a:solidFill>
                  <a:srgbClr val="C00000"/>
                </a:solidFill>
                <a:ea typeface="ＭＳ Ｐゴシック" charset="0"/>
              </a:rPr>
              <a:t>cwnd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 &gt;= </a:t>
            </a:r>
            <a:r>
              <a:rPr lang="en-US" dirty="0" err="1">
                <a:solidFill>
                  <a:srgbClr val="C00000"/>
                </a:solidFill>
                <a:ea typeface="ＭＳ Ｐゴシック" charset="0"/>
              </a:rPr>
              <a:t>ssthresh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 </a:t>
            </a:r>
          </a:p>
          <a:p>
            <a:r>
              <a:rPr lang="en-US" dirty="0" err="1">
                <a:solidFill>
                  <a:srgbClr val="C00000"/>
                </a:solidFill>
                <a:ea typeface="ＭＳ Ｐゴシック" charset="0"/>
              </a:rPr>
              <a:t>cwnd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increments by one when </a:t>
            </a: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all</a:t>
            </a:r>
            <a:r>
              <a:rPr lang="en-US" dirty="0">
                <a:ea typeface="ＭＳ Ｐゴシック" charset="0"/>
              </a:rPr>
              <a:t> pkts in </a:t>
            </a:r>
            <a:r>
              <a:rPr lang="en-US" dirty="0" err="1">
                <a:ea typeface="ＭＳ Ｐゴシック" charset="0"/>
              </a:rPr>
              <a:t>cnwd</a:t>
            </a:r>
            <a:r>
              <a:rPr lang="en-US" dirty="0">
                <a:ea typeface="ＭＳ Ｐゴシック" charset="0"/>
              </a:rPr>
              <a:t> window are </a:t>
            </a:r>
            <a:r>
              <a:rPr lang="en-US" dirty="0" err="1">
                <a:ea typeface="ＭＳ Ｐゴシック" charset="0"/>
              </a:rPr>
              <a:t>ACKed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u="sng" dirty="0">
                <a:ea typeface="ＭＳ Ｐゴシック" charset="0"/>
              </a:rPr>
              <a:t> </a:t>
            </a:r>
          </a:p>
          <a:p>
            <a:r>
              <a:rPr lang="en-US" dirty="0">
                <a:ea typeface="ＭＳ Ｐゴシック" charset="0"/>
              </a:rPr>
              <a:t>e.g. </a:t>
            </a:r>
            <a:r>
              <a:rPr lang="en-US" dirty="0" err="1"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= 8</a:t>
            </a:r>
          </a:p>
          <a:p>
            <a:r>
              <a:rPr lang="en-US" dirty="0" err="1"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+1 = 9 only when 8 ACKs received</a:t>
            </a:r>
          </a:p>
          <a:p>
            <a:r>
              <a:rPr lang="en-US" b="1" u="sng" dirty="0">
                <a:ea typeface="ＭＳ Ｐゴシック" charset="0"/>
              </a:rPr>
              <a:t>note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cwnd</a:t>
            </a:r>
            <a:r>
              <a:rPr lang="en-US" dirty="0">
                <a:ea typeface="ＭＳ Ｐゴシック" charset="0"/>
              </a:rPr>
              <a:t> limits sender window, but sender window &lt;= </a:t>
            </a:r>
            <a:r>
              <a:rPr lang="en-US" dirty="0" err="1">
                <a:ea typeface="ＭＳ Ｐゴシック" charset="0"/>
              </a:rPr>
              <a:t>cwnd</a:t>
            </a:r>
            <a:endParaRPr lang="en-US" dirty="0">
              <a:ea typeface="ＭＳ Ｐゴシック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AE79-8319-4B43-8A96-26844FAE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77082232-F6AE-2C40-A2AC-F9752449E3DE}" type="slidenum">
              <a:rPr lang="en-US" altLang="en-US" smtClean="0"/>
              <a:pPr>
                <a:defRPr/>
              </a:pPr>
              <a:t>76</a:t>
            </a:fld>
            <a:endParaRPr lang="en-US" altLang="en-US"/>
          </a:p>
        </p:txBody>
      </p:sp>
      <p:pic>
        <p:nvPicPr>
          <p:cNvPr id="7" name="Picture 39" descr="underline_base">
            <a:extLst>
              <a:ext uri="{FF2B5EF4-FFF2-40B4-BE49-F238E27FC236}">
                <a16:creationId xmlns:a16="http://schemas.microsoft.com/office/drawing/2014/main" id="{C4DE63EA-D5B5-A94D-B08D-1E1BE2B1942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4" y="797169"/>
            <a:ext cx="7371251" cy="14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DAC6A90-0066-2D4E-BF9D-5D24C7564176}"/>
              </a:ext>
            </a:extLst>
          </p:cNvPr>
          <p:cNvGrpSpPr/>
          <p:nvPr/>
        </p:nvGrpSpPr>
        <p:grpSpPr>
          <a:xfrm>
            <a:off x="5173663" y="1157288"/>
            <a:ext cx="3346450" cy="4852987"/>
            <a:chOff x="5173663" y="1157288"/>
            <a:chExt cx="3346450" cy="4852987"/>
          </a:xfrm>
        </p:grpSpPr>
        <p:sp>
          <p:nvSpPr>
            <p:cNvPr id="17" name="Line 6">
              <a:extLst>
                <a:ext uri="{FF2B5EF4-FFF2-40B4-BE49-F238E27FC236}">
                  <a16:creationId xmlns:a16="http://schemas.microsoft.com/office/drawing/2014/main" id="{5E835E54-01C6-6F4A-992C-5D172C25F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575" y="230981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7E65E327-18D7-954A-9FB7-BE98016AA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3350" y="1171575"/>
              <a:ext cx="869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 A</a:t>
              </a: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EA8C327C-9B9A-3646-BE03-6A41B39B63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50163" y="1157288"/>
              <a:ext cx="8699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Host B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B30F1218-B64C-AA44-9025-DB6AD0A3C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1813" y="2124075"/>
              <a:ext cx="0" cy="38481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4">
              <a:extLst>
                <a:ext uri="{FF2B5EF4-FFF2-40B4-BE49-F238E27FC236}">
                  <a16:creationId xmlns:a16="http://schemas.microsoft.com/office/drawing/2014/main" id="{5CB9AF1C-9044-8349-ADC5-057E75D5A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6413" y="2162175"/>
              <a:ext cx="0" cy="3848100"/>
            </a:xfrm>
            <a:prstGeom prst="line">
              <a:avLst/>
            </a:prstGeom>
            <a:noFill/>
            <a:ln w="19050">
              <a:solidFill>
                <a:srgbClr val="77777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F3FBDA58-D44E-EF40-BB92-20AEDE960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0663" y="5456238"/>
              <a:ext cx="615950" cy="366712"/>
              <a:chOff x="3317" y="3527"/>
              <a:chExt cx="388" cy="231"/>
            </a:xfrm>
          </p:grpSpPr>
          <p:sp>
            <p:nvSpPr>
              <p:cNvPr id="81" name="Rectangle 19">
                <a:extLst>
                  <a:ext uri="{FF2B5EF4-FFF2-40B4-BE49-F238E27FC236}">
                    <a16:creationId xmlns:a16="http://schemas.microsoft.com/office/drawing/2014/main" id="{C2941699-010E-9B4C-965E-0E23FE0C5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2" y="3576"/>
                <a:ext cx="324" cy="1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82" name="Text Box 20">
                <a:extLst>
                  <a:ext uri="{FF2B5EF4-FFF2-40B4-BE49-F238E27FC236}">
                    <a16:creationId xmlns:a16="http://schemas.microsoft.com/office/drawing/2014/main" id="{72C5481D-032A-374A-A446-0E8D6B76ED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7" y="3527"/>
                <a:ext cx="38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time</a:t>
                </a:r>
                <a:endParaRPr lang="en-US" altLang="en-US" sz="1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Line 21">
              <a:extLst>
                <a:ext uri="{FF2B5EF4-FFF2-40B4-BE49-F238E27FC236}">
                  <a16:creationId xmlns:a16="http://schemas.microsoft.com/office/drawing/2014/main" id="{8DC92F90-4A4A-6343-94A5-FBBFE6E90E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2452" y="2610008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771ABC46-A424-5A4F-B713-C229BBB4E8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575" y="2449513"/>
              <a:ext cx="2505075" cy="35242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27">
              <a:extLst>
                <a:ext uri="{FF2B5EF4-FFF2-40B4-BE49-F238E27FC236}">
                  <a16:creationId xmlns:a16="http://schemas.microsoft.com/office/drawing/2014/main" id="{661C068F-4B6C-4A42-A6ED-E906449F29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5466" y="2782886"/>
              <a:ext cx="2525713" cy="900113"/>
              <a:chOff x="3950" y="1387"/>
              <a:chExt cx="1591" cy="567"/>
            </a:xfrm>
          </p:grpSpPr>
          <p:sp>
            <p:nvSpPr>
              <p:cNvPr id="77" name="Line 28">
                <a:extLst>
                  <a:ext uri="{FF2B5EF4-FFF2-40B4-BE49-F238E27FC236}">
                    <a16:creationId xmlns:a16="http://schemas.microsoft.com/office/drawing/2014/main" id="{9F3D9A0D-63FC-B54D-A4FC-0B609613C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1387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29">
                <a:extLst>
                  <a:ext uri="{FF2B5EF4-FFF2-40B4-BE49-F238E27FC236}">
                    <a16:creationId xmlns:a16="http://schemas.microsoft.com/office/drawing/2014/main" id="{9DCD6E39-5167-3442-8872-975729208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" y="1500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30">
                <a:extLst>
                  <a:ext uri="{FF2B5EF4-FFF2-40B4-BE49-F238E27FC236}">
                    <a16:creationId xmlns:a16="http://schemas.microsoft.com/office/drawing/2014/main" id="{81E70CB2-3780-794E-9BC9-309C7CC299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0" y="1616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31">
                <a:extLst>
                  <a:ext uri="{FF2B5EF4-FFF2-40B4-BE49-F238E27FC236}">
                    <a16:creationId xmlns:a16="http://schemas.microsoft.com/office/drawing/2014/main" id="{4810FA29-6416-6548-B650-DC55542D9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0" y="1732"/>
                <a:ext cx="1578" cy="22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88450E94-DA64-7D40-A3D5-D143F36754F0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5601227" y="2894752"/>
              <a:ext cx="2487268" cy="1222921"/>
              <a:chOff x="3743" y="2869"/>
              <a:chExt cx="1771" cy="831"/>
            </a:xfrm>
          </p:grpSpPr>
          <p:sp>
            <p:nvSpPr>
              <p:cNvPr id="73" name="Line 33">
                <a:extLst>
                  <a:ext uri="{FF2B5EF4-FFF2-40B4-BE49-F238E27FC236}">
                    <a16:creationId xmlns:a16="http://schemas.microsoft.com/office/drawing/2014/main" id="{C00D2CFC-9569-1940-8B3B-E1822C9834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3118"/>
                <a:ext cx="1752" cy="27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34">
                <a:extLst>
                  <a:ext uri="{FF2B5EF4-FFF2-40B4-BE49-F238E27FC236}">
                    <a16:creationId xmlns:a16="http://schemas.microsoft.com/office/drawing/2014/main" id="{160827BB-1C1F-2641-B4D0-BDE2DB1E7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51" y="3285"/>
                <a:ext cx="1755" cy="24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5">
                <a:extLst>
                  <a:ext uri="{FF2B5EF4-FFF2-40B4-BE49-F238E27FC236}">
                    <a16:creationId xmlns:a16="http://schemas.microsoft.com/office/drawing/2014/main" id="{BE1F05A6-7BED-BC44-BFF4-0221B3BFF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8" y="3445"/>
                <a:ext cx="1766" cy="255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6">
                <a:extLst>
                  <a:ext uri="{FF2B5EF4-FFF2-40B4-BE49-F238E27FC236}">
                    <a16:creationId xmlns:a16="http://schemas.microsoft.com/office/drawing/2014/main" id="{19DC1904-0411-F74B-A941-30120EFEF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3" y="2869"/>
                <a:ext cx="1751" cy="27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6" name="Group 43">
              <a:extLst>
                <a:ext uri="{FF2B5EF4-FFF2-40B4-BE49-F238E27FC236}">
                  <a16:creationId xmlns:a16="http://schemas.microsoft.com/office/drawing/2014/main" id="{EF08AA54-1C95-4D42-BA51-F45E3F5C80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3663" y="1495425"/>
              <a:ext cx="654050" cy="601663"/>
              <a:chOff x="-44" y="1473"/>
              <a:chExt cx="981" cy="1105"/>
            </a:xfrm>
          </p:grpSpPr>
          <p:pic>
            <p:nvPicPr>
              <p:cNvPr id="71" name="Picture 44" descr="desktop_computer_stylized_medium">
                <a:extLst>
                  <a:ext uri="{FF2B5EF4-FFF2-40B4-BE49-F238E27FC236}">
                    <a16:creationId xmlns:a16="http://schemas.microsoft.com/office/drawing/2014/main" id="{4390A2CE-A19B-BF4F-B016-4553A04907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Freeform 45">
                <a:extLst>
                  <a:ext uri="{FF2B5EF4-FFF2-40B4-BE49-F238E27FC236}">
                    <a16:creationId xmlns:a16="http://schemas.microsoft.com/office/drawing/2014/main" id="{421AF1E2-0D62-854D-9B08-54C6CED3662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497 w 356"/>
                  <a:gd name="T3" fmla="*/ 469 h 368"/>
                  <a:gd name="T4" fmla="*/ 8894 w 356"/>
                  <a:gd name="T5" fmla="*/ 9780 h 368"/>
                  <a:gd name="T6" fmla="*/ 1960 w 356"/>
                  <a:gd name="T7" fmla="*/ 1223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7" name="Group 46">
              <a:extLst>
                <a:ext uri="{FF2B5EF4-FFF2-40B4-BE49-F238E27FC236}">
                  <a16:creationId xmlns:a16="http://schemas.microsoft.com/office/drawing/2014/main" id="{F5DF4B28-51B7-8744-95BC-04447C4AB0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08925" y="1509713"/>
              <a:ext cx="382588" cy="547687"/>
              <a:chOff x="4140" y="429"/>
              <a:chExt cx="1425" cy="2396"/>
            </a:xfrm>
          </p:grpSpPr>
          <p:sp>
            <p:nvSpPr>
              <p:cNvPr id="39" name="Freeform 47">
                <a:extLst>
                  <a:ext uri="{FF2B5EF4-FFF2-40B4-BE49-F238E27FC236}">
                    <a16:creationId xmlns:a16="http://schemas.microsoft.com/office/drawing/2014/main" id="{99EB5C63-1FCB-734A-AA42-E50A8961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48">
                <a:extLst>
                  <a:ext uri="{FF2B5EF4-FFF2-40B4-BE49-F238E27FC236}">
                    <a16:creationId xmlns:a16="http://schemas.microsoft.com/office/drawing/2014/main" id="{AD5D50AD-CB92-2D4B-ADEB-6CCBBFE7B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29"/>
                <a:ext cx="1047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1" name="Freeform 49">
                <a:extLst>
                  <a:ext uri="{FF2B5EF4-FFF2-40B4-BE49-F238E27FC236}">
                    <a16:creationId xmlns:a16="http://schemas.microsoft.com/office/drawing/2014/main" id="{CFED1B53-BA9C-744A-B78D-1595ACDBF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0">
                <a:extLst>
                  <a:ext uri="{FF2B5EF4-FFF2-40B4-BE49-F238E27FC236}">
                    <a16:creationId xmlns:a16="http://schemas.microsoft.com/office/drawing/2014/main" id="{52FB20FC-03EA-C849-B5C4-8E714222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51">
                <a:extLst>
                  <a:ext uri="{FF2B5EF4-FFF2-40B4-BE49-F238E27FC236}">
                    <a16:creationId xmlns:a16="http://schemas.microsoft.com/office/drawing/2014/main" id="{79013CFB-E722-5D42-8508-BA46EEE8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93"/>
                <a:ext cx="59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" name="Group 52">
                <a:extLst>
                  <a:ext uri="{FF2B5EF4-FFF2-40B4-BE49-F238E27FC236}">
                    <a16:creationId xmlns:a16="http://schemas.microsoft.com/office/drawing/2014/main" id="{1E5785AA-5586-5F4F-8EED-3099839691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9" name="AutoShape 53">
                  <a:extLst>
                    <a:ext uri="{FF2B5EF4-FFF2-40B4-BE49-F238E27FC236}">
                      <a16:creationId xmlns:a16="http://schemas.microsoft.com/office/drawing/2014/main" id="{37E4166D-A1A5-DE41-B89A-6B9AD940C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5"/>
                  <a:ext cx="723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70" name="AutoShape 54">
                  <a:extLst>
                    <a:ext uri="{FF2B5EF4-FFF2-40B4-BE49-F238E27FC236}">
                      <a16:creationId xmlns:a16="http://schemas.microsoft.com/office/drawing/2014/main" id="{4FCD5082-1E93-5041-9A76-E185CD523D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79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5" name="Rectangle 55">
                <a:extLst>
                  <a:ext uri="{FF2B5EF4-FFF2-40B4-BE49-F238E27FC236}">
                    <a16:creationId xmlns:a16="http://schemas.microsoft.com/office/drawing/2014/main" id="{8785881A-9F00-0642-BF97-59FFE5F9D4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6" name="Group 56">
                <a:extLst>
                  <a:ext uri="{FF2B5EF4-FFF2-40B4-BE49-F238E27FC236}">
                    <a16:creationId xmlns:a16="http://schemas.microsoft.com/office/drawing/2014/main" id="{8D0A5A2E-BF07-044B-8E3B-1B9A05AF3C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7" name="AutoShape 57">
                  <a:extLst>
                    <a:ext uri="{FF2B5EF4-FFF2-40B4-BE49-F238E27FC236}">
                      <a16:creationId xmlns:a16="http://schemas.microsoft.com/office/drawing/2014/main" id="{30B46F98-131C-DC41-9D7E-7CA8454266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8" name="AutoShape 58">
                  <a:extLst>
                    <a:ext uri="{FF2B5EF4-FFF2-40B4-BE49-F238E27FC236}">
                      <a16:creationId xmlns:a16="http://schemas.microsoft.com/office/drawing/2014/main" id="{9CBCAD44-7DCA-4641-9DA5-8B2F621F2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0"/>
                  <a:ext cx="69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47" name="Rectangle 59">
                <a:extLst>
                  <a:ext uri="{FF2B5EF4-FFF2-40B4-BE49-F238E27FC236}">
                    <a16:creationId xmlns:a16="http://schemas.microsoft.com/office/drawing/2014/main" id="{3B0B67CD-6805-6A42-BC31-F4B282896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8" name="Rectangle 60">
                <a:extLst>
                  <a:ext uri="{FF2B5EF4-FFF2-40B4-BE49-F238E27FC236}">
                    <a16:creationId xmlns:a16="http://schemas.microsoft.com/office/drawing/2014/main" id="{E6386A6F-F1C4-3A4C-9FA7-608B9F4A4D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9" y="1658"/>
                <a:ext cx="597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9" name="Group 61">
                <a:extLst>
                  <a:ext uri="{FF2B5EF4-FFF2-40B4-BE49-F238E27FC236}">
                    <a16:creationId xmlns:a16="http://schemas.microsoft.com/office/drawing/2014/main" id="{B209EB91-9065-9D44-88C2-DEA7397605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5" name="AutoShape 62">
                  <a:extLst>
                    <a:ext uri="{FF2B5EF4-FFF2-40B4-BE49-F238E27FC236}">
                      <a16:creationId xmlns:a16="http://schemas.microsoft.com/office/drawing/2014/main" id="{7B0CB3F3-31F4-2F4C-B9E5-14A1BCB663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71"/>
                  <a:ext cx="72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" name="AutoShape 63">
                  <a:extLst>
                    <a:ext uri="{FF2B5EF4-FFF2-40B4-BE49-F238E27FC236}">
                      <a16:creationId xmlns:a16="http://schemas.microsoft.com/office/drawing/2014/main" id="{9165487C-729A-654F-9952-DABEDB54A1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92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0" name="Freeform 64">
                <a:extLst>
                  <a:ext uri="{FF2B5EF4-FFF2-40B4-BE49-F238E27FC236}">
                    <a16:creationId xmlns:a16="http://schemas.microsoft.com/office/drawing/2014/main" id="{E551BA1F-4EC6-0B4C-BE22-A2A2B1DC7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" name="Group 65">
                <a:extLst>
                  <a:ext uri="{FF2B5EF4-FFF2-40B4-BE49-F238E27FC236}">
                    <a16:creationId xmlns:a16="http://schemas.microsoft.com/office/drawing/2014/main" id="{466D2B87-11C4-074A-B14B-98198306CC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3" name="AutoShape 66">
                  <a:extLst>
                    <a:ext uri="{FF2B5EF4-FFF2-40B4-BE49-F238E27FC236}">
                      <a16:creationId xmlns:a16="http://schemas.microsoft.com/office/drawing/2014/main" id="{267E58CC-B8E5-2448-8844-B852D086CC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6"/>
                  <a:ext cx="729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" name="AutoShape 67">
                  <a:extLst>
                    <a:ext uri="{FF2B5EF4-FFF2-40B4-BE49-F238E27FC236}">
                      <a16:creationId xmlns:a16="http://schemas.microsoft.com/office/drawing/2014/main" id="{65DE5C55-1252-2A4C-BEFE-8622FEDA3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0"/>
                  <a:ext cx="700" cy="11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52" name="Rectangle 68">
                <a:extLst>
                  <a:ext uri="{FF2B5EF4-FFF2-40B4-BE49-F238E27FC236}">
                    <a16:creationId xmlns:a16="http://schemas.microsoft.com/office/drawing/2014/main" id="{CD5E24FB-08C7-774A-9CDF-B1F91B711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2" y="429"/>
                <a:ext cx="65" cy="2292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3" name="Freeform 69">
                <a:extLst>
                  <a:ext uri="{FF2B5EF4-FFF2-40B4-BE49-F238E27FC236}">
                    <a16:creationId xmlns:a16="http://schemas.microsoft.com/office/drawing/2014/main" id="{A5326776-EB33-A143-9500-9E02C6D589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70">
                <a:extLst>
                  <a:ext uri="{FF2B5EF4-FFF2-40B4-BE49-F238E27FC236}">
                    <a16:creationId xmlns:a16="http://schemas.microsoft.com/office/drawing/2014/main" id="{E86DCFC7-36FA-B640-A5C6-BC011F45F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71">
                <a:extLst>
                  <a:ext uri="{FF2B5EF4-FFF2-40B4-BE49-F238E27FC236}">
                    <a16:creationId xmlns:a16="http://schemas.microsoft.com/office/drawing/2014/main" id="{B81FD4E4-01AC-6644-A264-9EA9A1098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8" y="2610"/>
                <a:ext cx="47" cy="97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6" name="Freeform 72">
                <a:extLst>
                  <a:ext uri="{FF2B5EF4-FFF2-40B4-BE49-F238E27FC236}">
                    <a16:creationId xmlns:a16="http://schemas.microsoft.com/office/drawing/2014/main" id="{55D5C52F-F765-1349-BF99-55174E81B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AutoShape 73">
                <a:extLst>
                  <a:ext uri="{FF2B5EF4-FFF2-40B4-BE49-F238E27FC236}">
                    <a16:creationId xmlns:a16="http://schemas.microsoft.com/office/drawing/2014/main" id="{89989DDD-19A5-2745-9E28-8F95D0917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0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" name="AutoShape 74">
                <a:extLst>
                  <a:ext uri="{FF2B5EF4-FFF2-40B4-BE49-F238E27FC236}">
                    <a16:creationId xmlns:a16="http://schemas.microsoft.com/office/drawing/2014/main" id="{83408AC7-E97B-754B-BBFB-AA4A09288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2714"/>
                <a:ext cx="1070" cy="7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9" name="Oval 75">
                <a:extLst>
                  <a:ext uri="{FF2B5EF4-FFF2-40B4-BE49-F238E27FC236}">
                    <a16:creationId xmlns:a16="http://schemas.microsoft.com/office/drawing/2014/main" id="{4F023964-764C-974A-A306-E89650120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1"/>
                <a:ext cx="160" cy="14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0" name="Oval 76">
                <a:extLst>
                  <a:ext uri="{FF2B5EF4-FFF2-40B4-BE49-F238E27FC236}">
                    <a16:creationId xmlns:a16="http://schemas.microsoft.com/office/drawing/2014/main" id="{62DE5388-8A41-DF4E-8A6B-36B62D34D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7"/>
                <a:ext cx="160" cy="13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Oval 77">
                <a:extLst>
                  <a:ext uri="{FF2B5EF4-FFF2-40B4-BE49-F238E27FC236}">
                    <a16:creationId xmlns:a16="http://schemas.microsoft.com/office/drawing/2014/main" id="{B316285C-727D-9740-BEDE-6163E1C8A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1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2" name="Rectangle 78">
                <a:extLst>
                  <a:ext uri="{FF2B5EF4-FFF2-40B4-BE49-F238E27FC236}">
                    <a16:creationId xmlns:a16="http://schemas.microsoft.com/office/drawing/2014/main" id="{8E10C8AC-24EA-B84A-A9B8-C50788EE8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2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sp>
        <p:nvSpPr>
          <p:cNvPr id="83" name="Line 31">
            <a:extLst>
              <a:ext uri="{FF2B5EF4-FFF2-40B4-BE49-F238E27FC236}">
                <a16:creationId xmlns:a16="http://schemas.microsoft.com/office/drawing/2014/main" id="{674B71A2-1794-9446-BCB2-F8DD947D7B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574" y="3576173"/>
            <a:ext cx="2505075" cy="3524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C450E7-63CF-2744-B7C1-58F41ABF69F2}"/>
              </a:ext>
            </a:extLst>
          </p:cNvPr>
          <p:cNvSpPr txBox="1"/>
          <p:nvPr/>
        </p:nvSpPr>
        <p:spPr>
          <a:xfrm>
            <a:off x="4722959" y="2028358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cwnd</a:t>
            </a:r>
            <a:r>
              <a:rPr lang="en-US" dirty="0"/>
              <a:t>=8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1747E37-F0ED-564F-992F-E22B7609C1F1}"/>
              </a:ext>
            </a:extLst>
          </p:cNvPr>
          <p:cNvSpPr txBox="1"/>
          <p:nvPr/>
        </p:nvSpPr>
        <p:spPr>
          <a:xfrm>
            <a:off x="4678353" y="4088837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2"/>
                </a:solidFill>
              </a:rPr>
              <a:t>cwnd</a:t>
            </a:r>
            <a:r>
              <a:rPr lang="en-US" dirty="0">
                <a:solidFill>
                  <a:schemeClr val="accent2"/>
                </a:solidFill>
              </a:rPr>
              <a:t>=?</a:t>
            </a:r>
          </a:p>
        </p:txBody>
      </p:sp>
      <p:sp>
        <p:nvSpPr>
          <p:cNvPr id="86" name="Line 36">
            <a:extLst>
              <a:ext uri="{FF2B5EF4-FFF2-40B4-BE49-F238E27FC236}">
                <a16:creationId xmlns:a16="http://schemas.microsoft.com/office/drawing/2014/main" id="{EB0CADB2-CC05-BD47-9EEB-B30023D63A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803" y="3880315"/>
            <a:ext cx="2459179" cy="403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808F8B0-FDA2-234B-90F9-D81228F840B2}"/>
              </a:ext>
            </a:extLst>
          </p:cNvPr>
          <p:cNvSpPr/>
          <p:nvPr/>
        </p:nvSpPr>
        <p:spPr>
          <a:xfrm>
            <a:off x="5336739" y="3079661"/>
            <a:ext cx="573212" cy="1300412"/>
          </a:xfrm>
          <a:prstGeom prst="ellipse">
            <a:avLst/>
          </a:prstGeom>
          <a:ln w="12700">
            <a:solidFill>
              <a:schemeClr val="accent2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53077-5DFD-4B4C-9BD1-33B0D43D834E}"/>
              </a:ext>
            </a:extLst>
          </p:cNvPr>
          <p:cNvSpPr txBox="1"/>
          <p:nvPr/>
        </p:nvSpPr>
        <p:spPr>
          <a:xfrm>
            <a:off x="5591175" y="4865644"/>
            <a:ext cx="258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How many ACKs received?</a:t>
            </a:r>
          </a:p>
          <a:p>
            <a:r>
              <a:rPr lang="en-US" dirty="0" err="1">
                <a:solidFill>
                  <a:schemeClr val="accent2"/>
                </a:solidFill>
              </a:rPr>
              <a:t>cwnd</a:t>
            </a:r>
            <a:r>
              <a:rPr lang="en-US" dirty="0">
                <a:solidFill>
                  <a:schemeClr val="accent2"/>
                </a:solidFill>
              </a:rPr>
              <a:t> increases?</a:t>
            </a:r>
          </a:p>
        </p:txBody>
      </p:sp>
      <p:sp>
        <p:nvSpPr>
          <p:cNvPr id="87" name="Line 6">
            <a:extLst>
              <a:ext uri="{FF2B5EF4-FFF2-40B4-BE49-F238E27FC236}">
                <a16:creationId xmlns:a16="http://schemas.microsoft.com/office/drawing/2014/main" id="{541C88C0-5823-934C-BC6F-4190221D0B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6575" y="3658723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6">
            <a:extLst>
              <a:ext uri="{FF2B5EF4-FFF2-40B4-BE49-F238E27FC236}">
                <a16:creationId xmlns:a16="http://schemas.microsoft.com/office/drawing/2014/main" id="{66BBDF09-1592-B240-A5AE-871E74249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485" y="383383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6">
            <a:extLst>
              <a:ext uri="{FF2B5EF4-FFF2-40B4-BE49-F238E27FC236}">
                <a16:creationId xmlns:a16="http://schemas.microsoft.com/office/drawing/2014/main" id="{3E367D5D-BAD6-214E-BFB2-2ACAF0FD3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4485" y="3986694"/>
            <a:ext cx="2505075" cy="3524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36">
            <a:extLst>
              <a:ext uri="{FF2B5EF4-FFF2-40B4-BE49-F238E27FC236}">
                <a16:creationId xmlns:a16="http://schemas.microsoft.com/office/drawing/2014/main" id="{E03F2751-C001-4241-89EA-B12D72CCE5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5802" y="4056502"/>
            <a:ext cx="2459179" cy="403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36">
            <a:extLst>
              <a:ext uri="{FF2B5EF4-FFF2-40B4-BE49-F238E27FC236}">
                <a16:creationId xmlns:a16="http://schemas.microsoft.com/office/drawing/2014/main" id="{01FB7B98-E106-6F42-A70B-0A1C1918F1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5269" y="4222678"/>
            <a:ext cx="2459179" cy="403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36">
            <a:extLst>
              <a:ext uri="{FF2B5EF4-FFF2-40B4-BE49-F238E27FC236}">
                <a16:creationId xmlns:a16="http://schemas.microsoft.com/office/drawing/2014/main" id="{70D78C0B-C0AE-4445-81AD-3D9180D0D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4385139"/>
            <a:ext cx="2459179" cy="403225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DE603190-70BE-B940-B292-F1E331D15FDA}"/>
              </a:ext>
            </a:extLst>
          </p:cNvPr>
          <p:cNvSpPr/>
          <p:nvPr/>
        </p:nvSpPr>
        <p:spPr>
          <a:xfrm>
            <a:off x="5339292" y="3028669"/>
            <a:ext cx="573212" cy="1904347"/>
          </a:xfrm>
          <a:prstGeom prst="ellipse">
            <a:avLst/>
          </a:prstGeom>
          <a:ln w="12700">
            <a:solidFill>
              <a:srgbClr val="C0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50BAC30-920D-7543-81D3-F96F974B49FF}"/>
              </a:ext>
            </a:extLst>
          </p:cNvPr>
          <p:cNvSpPr txBox="1"/>
          <p:nvPr/>
        </p:nvSpPr>
        <p:spPr>
          <a:xfrm>
            <a:off x="5706953" y="5420571"/>
            <a:ext cx="2581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How many ACKs received?</a:t>
            </a:r>
          </a:p>
          <a:p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increases?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B09F6204-672F-E54C-92AC-A8EE041E147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70375" y="4312663"/>
            <a:ext cx="504887" cy="5847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F76FE7F9-126E-D34F-B268-2422A5DCE4A3}"/>
              </a:ext>
            </a:extLst>
          </p:cNvPr>
          <p:cNvSpPr txBox="1"/>
          <p:nvPr/>
        </p:nvSpPr>
        <p:spPr>
          <a:xfrm>
            <a:off x="4738416" y="4605498"/>
            <a:ext cx="9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=?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F337EC8-9092-3343-8012-69DA0B2504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43828" y="4947283"/>
            <a:ext cx="339472" cy="608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DF2CC177-361E-9441-B2F7-A8A9760AFC51}"/>
              </a:ext>
            </a:extLst>
          </p:cNvPr>
          <p:cNvSpPr txBox="1"/>
          <p:nvPr/>
        </p:nvSpPr>
        <p:spPr>
          <a:xfrm>
            <a:off x="3927420" y="2606874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sender window = 4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A711289-DF0E-CC4A-ADB8-62547D72B22E}"/>
              </a:ext>
            </a:extLst>
          </p:cNvPr>
          <p:cNvSpPr txBox="1"/>
          <p:nvPr/>
        </p:nvSpPr>
        <p:spPr>
          <a:xfrm>
            <a:off x="3931206" y="3337286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sender window = 5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A7BE696-34B5-A54D-912E-967BE0CEAA28}"/>
              </a:ext>
            </a:extLst>
          </p:cNvPr>
          <p:cNvSpPr txBox="1"/>
          <p:nvPr/>
        </p:nvSpPr>
        <p:spPr>
          <a:xfrm>
            <a:off x="3915699" y="2969009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sender window = 6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4321B42-717F-AF4C-99A1-8D0A1E03586F}"/>
              </a:ext>
            </a:extLst>
          </p:cNvPr>
          <p:cNvSpPr txBox="1"/>
          <p:nvPr/>
        </p:nvSpPr>
        <p:spPr>
          <a:xfrm>
            <a:off x="8070014" y="271179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48B4F17-B846-3A46-9B6D-EB6870856B39}"/>
              </a:ext>
            </a:extLst>
          </p:cNvPr>
          <p:cNvSpPr txBox="1"/>
          <p:nvPr/>
        </p:nvSpPr>
        <p:spPr>
          <a:xfrm>
            <a:off x="8080858" y="2960874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CF66139-93E6-104C-BDB6-FA4A59075F18}"/>
              </a:ext>
            </a:extLst>
          </p:cNvPr>
          <p:cNvSpPr txBox="1"/>
          <p:nvPr/>
        </p:nvSpPr>
        <p:spPr>
          <a:xfrm>
            <a:off x="8080858" y="320518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1EA6E2D-AF71-224E-866C-6B2D9D6818B5}"/>
              </a:ext>
            </a:extLst>
          </p:cNvPr>
          <p:cNvSpPr txBox="1"/>
          <p:nvPr/>
        </p:nvSpPr>
        <p:spPr>
          <a:xfrm>
            <a:off x="8056489" y="3546629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9A50504-5922-284F-B79F-33C9CA67C6A1}"/>
              </a:ext>
            </a:extLst>
          </p:cNvPr>
          <p:cNvSpPr txBox="1"/>
          <p:nvPr/>
        </p:nvSpPr>
        <p:spPr>
          <a:xfrm>
            <a:off x="8056489" y="3734687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ACK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C4B51F9-EF77-2A41-AA17-18A117E506FD}"/>
              </a:ext>
            </a:extLst>
          </p:cNvPr>
          <p:cNvSpPr txBox="1"/>
          <p:nvPr/>
        </p:nvSpPr>
        <p:spPr>
          <a:xfrm>
            <a:off x="8056489" y="387291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ACK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5098406-7A27-6F4D-85A7-33F56DA78681}"/>
              </a:ext>
            </a:extLst>
          </p:cNvPr>
          <p:cNvSpPr txBox="1"/>
          <p:nvPr/>
        </p:nvSpPr>
        <p:spPr>
          <a:xfrm>
            <a:off x="8045582" y="4024808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ACK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88BD1B4-7EEF-A640-A31F-D6A7B638CA72}"/>
              </a:ext>
            </a:extLst>
          </p:cNvPr>
          <p:cNvSpPr txBox="1"/>
          <p:nvPr/>
        </p:nvSpPr>
        <p:spPr>
          <a:xfrm>
            <a:off x="8057159" y="4178731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ACK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C4FDB95-202E-434A-AE91-751EAB4A84C7}"/>
              </a:ext>
            </a:extLst>
          </p:cNvPr>
          <p:cNvSpPr txBox="1"/>
          <p:nvPr/>
        </p:nvSpPr>
        <p:spPr>
          <a:xfrm>
            <a:off x="3964186" y="3829008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sender window = 8 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4B018FF-2758-3244-B036-4911FF1E1D4C}"/>
              </a:ext>
            </a:extLst>
          </p:cNvPr>
          <p:cNvSpPr txBox="1"/>
          <p:nvPr/>
        </p:nvSpPr>
        <p:spPr>
          <a:xfrm>
            <a:off x="3924847" y="4297721"/>
            <a:ext cx="1773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sender window = 5 </a:t>
            </a:r>
          </a:p>
        </p:txBody>
      </p:sp>
    </p:spTree>
    <p:extLst>
      <p:ext uri="{BB962C8B-B14F-4D97-AF65-F5344CB8AC3E}">
        <p14:creationId xmlns:p14="http://schemas.microsoft.com/office/powerpoint/2010/main" val="347244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9" grpId="0" animBg="1"/>
      <p:bldP spid="10" grpId="0"/>
      <p:bldP spid="93" grpId="0" animBg="1"/>
      <p:bldP spid="94" grpId="0"/>
      <p:bldP spid="9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9AEA-EF1B-C848-B548-EF138318A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5412"/>
            <a:ext cx="7772400" cy="580686"/>
          </a:xfrm>
        </p:spPr>
        <p:txBody>
          <a:bodyPr/>
          <a:lstStyle/>
          <a:p>
            <a:r>
              <a:rPr lang="en-US" dirty="0"/>
              <a:t>TCP and Network Congestion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09586-2D0E-EA4F-9B13-23E461061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027736"/>
            <a:ext cx="8309975" cy="5590552"/>
          </a:xfrm>
        </p:spPr>
        <p:txBody>
          <a:bodyPr/>
          <a:lstStyle/>
          <a:p>
            <a:r>
              <a:rPr lang="en-US" dirty="0"/>
              <a:t>TCP reacts to perceived congestion by switching between the two phases - SS and CA – and thus the value of “</a:t>
            </a:r>
            <a:r>
              <a:rPr lang="en-US" dirty="0" err="1"/>
              <a:t>cwnd</a:t>
            </a:r>
            <a:r>
              <a:rPr lang="en-US" dirty="0"/>
              <a:t>”</a:t>
            </a:r>
          </a:p>
          <a:p>
            <a:r>
              <a:rPr lang="en-US" dirty="0"/>
              <a:t>How does TCP perceive congestion: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timeout</a:t>
            </a:r>
            <a:r>
              <a:rPr lang="en-US" dirty="0"/>
              <a:t> – when a sent packet </a:t>
            </a:r>
            <a:r>
              <a:rPr lang="en-US" dirty="0">
                <a:solidFill>
                  <a:srgbClr val="C00000"/>
                </a:solidFill>
              </a:rPr>
              <a:t>timer</a:t>
            </a:r>
            <a:r>
              <a:rPr lang="en-US" dirty="0"/>
              <a:t> expires TCP assumes the packet is lost dues to congestion and will react accordingly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receiving duplicate ACKs</a:t>
            </a:r>
            <a:r>
              <a:rPr lang="en-US" dirty="0"/>
              <a:t> – when </a:t>
            </a:r>
            <a:r>
              <a:rPr lang="en-US" dirty="0">
                <a:solidFill>
                  <a:srgbClr val="C00000"/>
                </a:solidFill>
              </a:rPr>
              <a:t>3 DUPs ACKs</a:t>
            </a:r>
            <a:r>
              <a:rPr lang="en-US" dirty="0"/>
              <a:t> have been received for a packet, it assumes the packet is lost </a:t>
            </a:r>
          </a:p>
          <a:p>
            <a:pPr lvl="2">
              <a:spcBef>
                <a:spcPts val="0"/>
              </a:spcBef>
            </a:pPr>
            <a:r>
              <a:rPr lang="en-US" dirty="0"/>
              <a:t>loss due to congestion?</a:t>
            </a:r>
          </a:p>
          <a:p>
            <a:pPr lvl="2">
              <a:spcBef>
                <a:spcPts val="0"/>
              </a:spcBef>
            </a:pPr>
            <a:r>
              <a:rPr lang="en-US" dirty="0"/>
              <a:t>loss due to error?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reaction to these event sets TCP schemes apart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9F41A3-53A5-6A45-A667-2DBC7BE4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498B33-D29B-4747-9A52-EA989860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77</a:t>
            </a:fld>
            <a:endParaRPr lang="en-US" altLang="en-US"/>
          </a:p>
        </p:txBody>
      </p:sp>
      <p:pic>
        <p:nvPicPr>
          <p:cNvPr id="6" name="Picture 12" descr="underline_base">
            <a:extLst>
              <a:ext uri="{FF2B5EF4-FFF2-40B4-BE49-F238E27FC236}">
                <a16:creationId xmlns:a16="http://schemas.microsoft.com/office/drawing/2014/main" id="{E420F06F-0E93-594C-A6BC-70B0A2D252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6098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7067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Slide Number Placeholder 6">
            <a:extLst>
              <a:ext uri="{FF2B5EF4-FFF2-40B4-BE49-F238E27FC236}">
                <a16:creationId xmlns:a16="http://schemas.microsoft.com/office/drawing/2014/main" id="{7578DD96-986D-8643-97FC-96003CDE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63EF13A3-070C-BB47-A75B-4C5F2F3E32C8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07524" name="Picture 12" descr="underline_base">
            <a:extLst>
              <a:ext uri="{FF2B5EF4-FFF2-40B4-BE49-F238E27FC236}">
                <a16:creationId xmlns:a16="http://schemas.microsoft.com/office/drawing/2014/main" id="{83D98D9B-BB06-F648-9EC7-F980422F697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90" y="856512"/>
            <a:ext cx="7657632" cy="13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Rectangle 2">
            <a:extLst>
              <a:ext uri="{FF2B5EF4-FFF2-40B4-BE49-F238E27FC236}">
                <a16:creationId xmlns:a16="http://schemas.microsoft.com/office/drawing/2014/main" id="{BB7F6A4A-193C-4242-8853-709D7194A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3440" y="142528"/>
            <a:ext cx="7771410" cy="713984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TCP: Detecting &amp; Reacting to a Los</a:t>
            </a:r>
            <a:r>
              <a:rPr lang="en-US" sz="3600" dirty="0">
                <a:ea typeface="ＭＳ Ｐゴシック" charset="0"/>
                <a:cs typeface="+mj-cs"/>
              </a:rPr>
              <a:t>s</a:t>
            </a:r>
          </a:p>
        </p:txBody>
      </p:sp>
      <p:sp>
        <p:nvSpPr>
          <p:cNvPr id="104454" name="Rectangle 3">
            <a:extLst>
              <a:ext uri="{FF2B5EF4-FFF2-40B4-BE49-F238E27FC236}">
                <a16:creationId xmlns:a16="http://schemas.microsoft.com/office/drawing/2014/main" id="{370B0180-C60D-4442-857D-899D42232D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65540"/>
            <a:ext cx="8858250" cy="3958647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3200" dirty="0">
                <a:ea typeface="ＭＳ Ｐゴシック" charset="0"/>
                <a:cs typeface="+mn-cs"/>
              </a:rPr>
              <a:t>loss indicated by </a:t>
            </a:r>
            <a:r>
              <a:rPr lang="en-US" sz="3200" dirty="0">
                <a:solidFill>
                  <a:srgbClr val="C00000"/>
                </a:solidFill>
                <a:ea typeface="ＭＳ Ｐゴシック" charset="0"/>
                <a:cs typeface="+mn-cs"/>
              </a:rPr>
              <a:t>timeout</a:t>
            </a:r>
            <a:r>
              <a:rPr lang="en-US" sz="3200" dirty="0">
                <a:ea typeface="ＭＳ Ｐゴシック" charset="0"/>
                <a:cs typeface="+mn-cs"/>
              </a:rPr>
              <a:t>: TCP goes back to slow start phase</a:t>
            </a:r>
          </a:p>
          <a:p>
            <a:pPr lvl="1">
              <a:buFont typeface="Arial"/>
              <a:buChar char="•"/>
              <a:defRPr/>
            </a:pPr>
            <a:r>
              <a:rPr lang="en-US" sz="2800" b="1" dirty="0" err="1">
                <a:latin typeface="Courier New" charset="0"/>
                <a:ea typeface="ＭＳ Ｐゴシック" charset="0"/>
              </a:rPr>
              <a:t>ssthresh</a:t>
            </a:r>
            <a:r>
              <a:rPr lang="en-US" sz="2800" b="1" dirty="0">
                <a:latin typeface="Courier New" charset="0"/>
                <a:ea typeface="ＭＳ Ｐゴシック" charset="0"/>
              </a:rPr>
              <a:t> =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b="1" dirty="0">
                <a:latin typeface="Courier New" charset="0"/>
                <a:ea typeface="ＭＳ Ｐゴシック" charset="0"/>
              </a:rPr>
              <a:t>/2, </a:t>
            </a:r>
            <a:r>
              <a:rPr lang="en-US" sz="28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800" dirty="0">
                <a:ea typeface="ＭＳ Ｐゴシック" charset="0"/>
              </a:rPr>
              <a:t> set to 1 MSS again; 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>
                <a:ea typeface="ＭＳ Ｐゴシック" charset="0"/>
              </a:rPr>
              <a:t>back to slow start: window grows exponentially to </a:t>
            </a:r>
            <a:r>
              <a:rPr lang="en-US" sz="2800" b="1" dirty="0" err="1">
                <a:latin typeface="Courier" pitchFamily="2" charset="0"/>
                <a:ea typeface="ＭＳ Ｐゴシック" charset="0"/>
              </a:rPr>
              <a:t>ssthresh</a:t>
            </a:r>
            <a:r>
              <a:rPr lang="en-US" sz="2800" dirty="0">
                <a:ea typeface="ＭＳ Ｐゴシック" charset="0"/>
              </a:rPr>
              <a:t>, then grows linearly</a:t>
            </a:r>
          </a:p>
        </p:txBody>
      </p:sp>
    </p:spTree>
    <p:extLst>
      <p:ext uri="{BB962C8B-B14F-4D97-AF65-F5344CB8AC3E}">
        <p14:creationId xmlns:p14="http://schemas.microsoft.com/office/powerpoint/2010/main" val="30641214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D9A4-DEFA-8C43-A86E-C66ECE5E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228600"/>
            <a:ext cx="8197241" cy="748430"/>
          </a:xfrm>
        </p:spPr>
        <p:txBody>
          <a:bodyPr/>
          <a:lstStyle/>
          <a:p>
            <a:r>
              <a:rPr lang="en-US" sz="4000" dirty="0">
                <a:ea typeface="ＭＳ Ｐゴシック" charset="0"/>
              </a:rPr>
              <a:t>TCP: Detecting &amp; Reacting to DUPs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EC446-2052-2E4D-AFE4-27412C37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1215025"/>
            <a:ext cx="8467725" cy="50333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800" dirty="0">
                <a:ea typeface="ＭＳ Ｐゴシック" charset="0"/>
              </a:rPr>
              <a:t>Receiving</a:t>
            </a:r>
            <a:r>
              <a:rPr lang="en-US" sz="2800" dirty="0">
                <a:solidFill>
                  <a:srgbClr val="C00000"/>
                </a:solidFill>
                <a:ea typeface="ＭＳ Ｐゴシック" charset="0"/>
              </a:rPr>
              <a:t> 3 duplicate ACKs </a:t>
            </a:r>
            <a:r>
              <a:rPr lang="en-US" sz="2800" dirty="0">
                <a:ea typeface="ＭＳ Ｐゴシック" charset="0"/>
              </a:rPr>
              <a:t>(1+3 in total): </a:t>
            </a:r>
          </a:p>
          <a:p>
            <a:pPr marL="0" indent="0">
              <a:buNone/>
              <a:defRPr/>
            </a:pPr>
            <a:endParaRPr lang="en-US" sz="2800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u="sng" dirty="0">
                <a:ea typeface="ＭＳ Ｐゴシック" charset="0"/>
              </a:rPr>
              <a:t>Classic TCP - TCP TAHOE</a:t>
            </a:r>
            <a:r>
              <a:rPr lang="en-US" sz="2400" dirty="0">
                <a:ea typeface="ＭＳ Ｐゴシック" charset="0"/>
              </a:rPr>
              <a:t>: 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Assumes a loss occurred due to congestion: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fast retransmit - resends “lost” packet</a:t>
            </a:r>
            <a:r>
              <a:rPr lang="en-US" sz="1800" dirty="0">
                <a:ea typeface="ＭＳ Ｐゴシック" charset="0"/>
              </a:rPr>
              <a:t> -&gt; does not wait for TIMEOUT</a:t>
            </a:r>
            <a:endParaRPr lang="en-US" sz="2000" dirty="0">
              <a:ea typeface="ＭＳ Ｐゴシック" charset="0"/>
            </a:endParaRP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back to slow start: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ssthresh</a:t>
            </a:r>
            <a:r>
              <a:rPr lang="en-US" sz="2000" b="1" dirty="0">
                <a:latin typeface="Courier New" charset="0"/>
                <a:ea typeface="ＭＳ Ｐゴシック" charset="0"/>
              </a:rPr>
              <a:t> =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000" b="1" dirty="0">
                <a:latin typeface="Courier New" charset="0"/>
                <a:ea typeface="ＭＳ Ｐゴシック" charset="0"/>
              </a:rPr>
              <a:t>/2, </a:t>
            </a:r>
            <a:r>
              <a:rPr lang="en-US" sz="2000" b="1" dirty="0" err="1">
                <a:latin typeface="Courier New" charset="0"/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 set to 1 MSS </a:t>
            </a:r>
          </a:p>
          <a:p>
            <a:pPr marL="0" indent="0">
              <a:buNone/>
              <a:defRPr/>
            </a:pPr>
            <a:endParaRPr lang="en-US" sz="2400" u="sng" dirty="0">
              <a:ea typeface="ＭＳ Ｐゴシック" charset="0"/>
            </a:endParaRPr>
          </a:p>
          <a:p>
            <a:pPr marL="0" indent="0">
              <a:buNone/>
              <a:defRPr/>
            </a:pPr>
            <a:r>
              <a:rPr lang="en-US" sz="2400" u="sng" dirty="0">
                <a:ea typeface="ＭＳ Ｐゴシック" charset="0"/>
              </a:rPr>
              <a:t>Popular TCP - TCP RENO</a:t>
            </a:r>
            <a:r>
              <a:rPr lang="en-US" sz="2400" dirty="0">
                <a:ea typeface="ＭＳ Ｐゴシック" charset="0"/>
              </a:rPr>
              <a:t>: 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 dirty="0">
                <a:ea typeface="ＭＳ Ｐゴシック" charset="0"/>
              </a:rPr>
              <a:t>Assumes loss may not be due to congestion as other packets are being received (triggering the DUPs)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dup ACKs indicate network capable of  delivering segments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treats event as a loss due to error till a timeout occurs</a:t>
            </a:r>
          </a:p>
          <a:p>
            <a:pPr lvl="1"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goes into Fast recovery Phase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7B14B-5E80-B345-8953-31E45FF11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12E881-B313-5845-80D4-9FA6F2F0A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79</a:t>
            </a:fld>
            <a:endParaRPr lang="en-US" altLang="en-US"/>
          </a:p>
        </p:txBody>
      </p:sp>
      <p:pic>
        <p:nvPicPr>
          <p:cNvPr id="6" name="Picture 12" descr="underline_base">
            <a:extLst>
              <a:ext uri="{FF2B5EF4-FFF2-40B4-BE49-F238E27FC236}">
                <a16:creationId xmlns:a16="http://schemas.microsoft.com/office/drawing/2014/main" id="{A1720564-FB4A-7247-9E14-5E01B4FB8B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6" y="902417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98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7BE364-BEE3-6F4A-9212-F877D71721B8}" type="slidenum">
              <a:rPr lang="en-US" altLang="en-US" sz="1400">
                <a:latin typeface="Times New Roman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124" y="166817"/>
            <a:ext cx="7772400" cy="463378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Port Numbers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124" y="863535"/>
            <a:ext cx="8915400" cy="2453212"/>
          </a:xfrm>
        </p:spPr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UDP and TCP use port numbers to 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identify</a:t>
            </a:r>
            <a:r>
              <a:rPr lang="en-US" altLang="en-US" sz="2800" dirty="0">
                <a:ea typeface="ＭＳ Ｐゴシック" charset="-128"/>
              </a:rPr>
              <a:t> logical connections between 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processes</a:t>
            </a:r>
          </a:p>
          <a:p>
            <a:r>
              <a:rPr lang="en-US" altLang="en-US" sz="2800" dirty="0">
                <a:ea typeface="ＭＳ Ｐゴシック" charset="-128"/>
              </a:rPr>
              <a:t>a globally 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unique address </a:t>
            </a:r>
            <a:r>
              <a:rPr lang="en-US" altLang="en-US" sz="2800" dirty="0">
                <a:ea typeface="ＭＳ Ｐゴシック" charset="-128"/>
              </a:rPr>
              <a:t>for a 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logical connection </a:t>
            </a:r>
            <a:r>
              <a:rPr lang="en-US" altLang="en-US" sz="2800" dirty="0">
                <a:ea typeface="ＭＳ Ｐゴシック" charset="-128"/>
              </a:rPr>
              <a:t>on a</a:t>
            </a:r>
            <a:r>
              <a:rPr lang="en-US" altLang="en-US" sz="2800" dirty="0">
                <a:solidFill>
                  <a:srgbClr val="C00000"/>
                </a:solidFill>
                <a:ea typeface="ＭＳ Ｐゴシック" charset="-128"/>
              </a:rPr>
              <a:t> host </a:t>
            </a:r>
            <a:r>
              <a:rPr lang="en-US" altLang="en-US" sz="2800" dirty="0">
                <a:ea typeface="ＭＳ Ｐゴシック" charset="-128"/>
              </a:rPr>
              <a:t>is the tuple </a:t>
            </a:r>
            <a:r>
              <a:rPr lang="en-US" altLang="en-US" sz="2800" b="1" dirty="0">
                <a:ea typeface="ＭＳ Ｐゴシック" charset="-128"/>
              </a:rPr>
              <a:t>&lt;IP address, port number&gt;</a:t>
            </a:r>
          </a:p>
          <a:p>
            <a:r>
              <a:rPr lang="en-US" altLang="en-US" sz="2800" dirty="0">
                <a:ea typeface="ＭＳ Ｐゴシック" charset="-128"/>
              </a:rPr>
              <a:t>the tuple identifies one end of the logical end-to-end connection to a process on a host</a:t>
            </a:r>
          </a:p>
        </p:txBody>
      </p:sp>
      <p:pic>
        <p:nvPicPr>
          <p:cNvPr id="6" name="Picture 864" descr="underline_base">
            <a:extLst>
              <a:ext uri="{FF2B5EF4-FFF2-40B4-BE49-F238E27FC236}">
                <a16:creationId xmlns:a16="http://schemas.microsoft.com/office/drawing/2014/main" id="{C7DCB3DA-8863-1A45-A476-ED0095BFBC7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3" y="627276"/>
            <a:ext cx="3265143" cy="22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CDB54A5-F0ED-AE41-92CD-F82FF26C7138}"/>
              </a:ext>
            </a:extLst>
          </p:cNvPr>
          <p:cNvGrpSpPr/>
          <p:nvPr/>
        </p:nvGrpSpPr>
        <p:grpSpPr>
          <a:xfrm>
            <a:off x="1340095" y="2978816"/>
            <a:ext cx="7400925" cy="4156075"/>
            <a:chOff x="1340095" y="2978816"/>
            <a:chExt cx="7400925" cy="4156075"/>
          </a:xfrm>
        </p:grpSpPr>
        <p:graphicFrame>
          <p:nvGraphicFramePr>
            <p:cNvPr id="20484" name="Object 2"/>
            <p:cNvGraphicFramePr>
              <a:graphicFrameLocks noChangeAspect="1"/>
            </p:cNvGraphicFramePr>
            <p:nvPr/>
          </p:nvGraphicFramePr>
          <p:xfrm>
            <a:off x="1340095" y="2978816"/>
            <a:ext cx="7400925" cy="415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73" name="VISIO" r:id="rId5" imgW="7315200" imgH="3975100" progId="Visio.Drawing.4">
                    <p:embed/>
                  </p:oleObj>
                </mc:Choice>
                <mc:Fallback>
                  <p:oleObj name="VISIO" r:id="rId5" imgW="7315200" imgH="3975100" progId="Visio.Drawing.4">
                    <p:embed/>
                    <p:pic>
                      <p:nvPicPr>
                        <p:cNvPr id="2048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095" y="2978816"/>
                          <a:ext cx="7400925" cy="415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Up Arrow 1">
              <a:extLst>
                <a:ext uri="{FF2B5EF4-FFF2-40B4-BE49-F238E27FC236}">
                  <a16:creationId xmlns:a16="http://schemas.microsoft.com/office/drawing/2014/main" id="{C7A9A8F0-C557-D24A-BE2D-E130F8461D60}"/>
                </a:ext>
              </a:extLst>
            </p:cNvPr>
            <p:cNvSpPr/>
            <p:nvPr/>
          </p:nvSpPr>
          <p:spPr>
            <a:xfrm flipH="1">
              <a:off x="3987098" y="6445250"/>
              <a:ext cx="69895" cy="287338"/>
            </a:xfrm>
            <a:prstGeom prst="upArrow">
              <a:avLst/>
            </a:prstGeom>
            <a:solidFill>
              <a:srgbClr val="C00000"/>
            </a:solidFill>
            <a:ln w="12700">
              <a:solidFill>
                <a:srgbClr val="C00000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FFF4C86-97F3-3B4E-8DBD-298BA888A9B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163614" y="5181122"/>
              <a:ext cx="823485" cy="6311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09B4B88-E3B1-F643-AB91-1D28A6C660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036244" y="5121175"/>
              <a:ext cx="1026093" cy="6276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9ADB9-0B33-7849-880D-6C986E6486DF}"/>
                </a:ext>
              </a:extLst>
            </p:cNvPr>
            <p:cNvSpPr/>
            <p:nvPr/>
          </p:nvSpPr>
          <p:spPr>
            <a:xfrm>
              <a:off x="2028497" y="4288221"/>
              <a:ext cx="1313793" cy="236321"/>
            </a:xfrm>
            <a:prstGeom prst="ellipse">
              <a:avLst/>
            </a:prstGeom>
            <a:ln w="12700">
              <a:solidFill>
                <a:srgbClr val="C00000"/>
              </a:solidFill>
              <a:prstDash val="sysDash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B7028D-2738-094C-B4F7-3A1E81A1A382}"/>
                </a:ext>
              </a:extLst>
            </p:cNvPr>
            <p:cNvSpPr/>
            <p:nvPr/>
          </p:nvSpPr>
          <p:spPr>
            <a:xfrm>
              <a:off x="4818994" y="4288220"/>
              <a:ext cx="1313793" cy="236321"/>
            </a:xfrm>
            <a:prstGeom prst="ellipse">
              <a:avLst/>
            </a:prstGeom>
            <a:ln w="12700">
              <a:solidFill>
                <a:srgbClr val="C00000"/>
              </a:solidFill>
              <a:prstDash val="sysDash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DDD64E1-5ABA-7E4E-A7F5-32D0AC5EB9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09080" y="5248904"/>
              <a:ext cx="857196" cy="6329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EECEC8-4B39-C442-B274-2A4CCD90A0E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19592" y="5268376"/>
              <a:ext cx="964525" cy="59401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E18CD6D-DB0C-8A42-90FA-C5EB1575A2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85393" y="4524541"/>
              <a:ext cx="0" cy="80031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8219CC-47C6-1C42-9057-FD636DF94677}"/>
                </a:ext>
              </a:extLst>
            </p:cNvPr>
            <p:cNvSpPr txBox="1"/>
            <p:nvPr/>
          </p:nvSpPr>
          <p:spPr>
            <a:xfrm>
              <a:off x="3149648" y="4276881"/>
              <a:ext cx="210762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Multiplex </a:t>
              </a:r>
              <a:r>
                <a:rPr lang="en-US" b="1" dirty="0">
                  <a:solidFill>
                    <a:srgbClr val="FF0000"/>
                  </a:solidFill>
                </a:rPr>
                <a:t>on</a:t>
              </a:r>
              <a:r>
                <a:rPr lang="en-US" dirty="0">
                  <a:solidFill>
                    <a:srgbClr val="FF0000"/>
                  </a:solidFill>
                </a:rPr>
                <a:t> Protocol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Field in IP Header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121E33-1E65-ED4C-9A37-28080CBB175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75890" y="4535461"/>
              <a:ext cx="0" cy="7893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8C23B1-BB31-9C46-85FB-F724A815C14E}"/>
                </a:ext>
              </a:extLst>
            </p:cNvPr>
            <p:cNvSpPr txBox="1"/>
            <p:nvPr/>
          </p:nvSpPr>
          <p:spPr>
            <a:xfrm>
              <a:off x="3333124" y="4929438"/>
              <a:ext cx="18104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Multiplex </a:t>
              </a:r>
              <a:r>
                <a:rPr lang="en-US" b="1" dirty="0">
                  <a:solidFill>
                    <a:srgbClr val="FF0000"/>
                  </a:solidFill>
                </a:rPr>
                <a:t>on </a:t>
              </a:r>
              <a:r>
                <a:rPr lang="en-US" dirty="0">
                  <a:solidFill>
                    <a:srgbClr val="FF0000"/>
                  </a:solidFill>
                </a:rPr>
                <a:t>to IP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Datagram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25092C-6075-0B44-AF0F-D900A3850046}"/>
                </a:ext>
              </a:extLst>
            </p:cNvPr>
            <p:cNvSpPr/>
            <p:nvPr/>
          </p:nvSpPr>
          <p:spPr>
            <a:xfrm>
              <a:off x="5590677" y="5220190"/>
              <a:ext cx="1706521" cy="1387918"/>
            </a:xfrm>
            <a:prstGeom prst="ellipse">
              <a:avLst/>
            </a:prstGeom>
            <a:ln w="12700">
              <a:solidFill>
                <a:schemeClr val="accent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F93662E-95D5-4544-9FDF-63CB043499CB}"/>
                </a:ext>
              </a:extLst>
            </p:cNvPr>
            <p:cNvSpPr/>
            <p:nvPr/>
          </p:nvSpPr>
          <p:spPr>
            <a:xfrm>
              <a:off x="6632412" y="3832272"/>
              <a:ext cx="1706521" cy="1387918"/>
            </a:xfrm>
            <a:prstGeom prst="ellipse">
              <a:avLst/>
            </a:prstGeom>
            <a:ln w="12700">
              <a:solidFill>
                <a:schemeClr val="accent2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0241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7650-749C-E946-9CB1-A48A2E06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Recovery Phase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2ED1-20A3-0A41-80F6-5AAC86C45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15025"/>
            <a:ext cx="7772400" cy="541437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sets:</a:t>
            </a: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ssthresh</a:t>
            </a:r>
            <a:r>
              <a:rPr lang="en-US" sz="2000" dirty="0">
                <a:ea typeface="ＭＳ Ｐゴシック" charset="0"/>
              </a:rPr>
              <a:t>=</a:t>
            </a:r>
            <a:r>
              <a:rPr lang="en-US" sz="2000" dirty="0" err="1"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/2, </a:t>
            </a: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=ssthresh+3 (for 3 dups received)</a:t>
            </a:r>
            <a:endParaRPr lang="en-US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resends “lost” packet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if it receives ACK (new ACK) for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resent pkt </a:t>
            </a:r>
            <a:r>
              <a:rPr lang="en-US" sz="2400" dirty="0">
                <a:ea typeface="ＭＳ Ｐゴシック" charset="0"/>
              </a:rPr>
              <a:t>before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timeout</a:t>
            </a:r>
            <a:r>
              <a:rPr lang="en-US" sz="2400" dirty="0">
                <a:ea typeface="ＭＳ Ｐゴシック" charset="0"/>
              </a:rPr>
              <a:t>, it stays goes back to congestion avoidance (CA) phase, and sets </a:t>
            </a:r>
            <a:r>
              <a:rPr lang="en-US" sz="2400" dirty="0" err="1">
                <a:ea typeface="ＭＳ Ｐゴシック" charset="0"/>
              </a:rPr>
              <a:t>cwnd</a:t>
            </a:r>
            <a:r>
              <a:rPr lang="en-US" sz="2400" dirty="0">
                <a:ea typeface="ＭＳ Ｐゴシック" charset="0"/>
              </a:rPr>
              <a:t> = </a:t>
            </a:r>
            <a:r>
              <a:rPr lang="en-US" sz="2400" dirty="0" err="1">
                <a:ea typeface="ＭＳ Ｐゴシック" charset="0"/>
              </a:rPr>
              <a:t>ssthresh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if timeout occurs for 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resent pkt </a:t>
            </a:r>
            <a:r>
              <a:rPr lang="en-US" sz="2400" dirty="0">
                <a:ea typeface="ＭＳ Ｐゴシック" charset="0"/>
              </a:rPr>
              <a:t>before it receives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</a:rPr>
              <a:t> new ACK, </a:t>
            </a:r>
            <a:r>
              <a:rPr lang="en-US" sz="2400" dirty="0">
                <a:ea typeface="ＭＳ Ｐゴシック" charset="0"/>
              </a:rPr>
              <a:t>it goes into slow start SS, sets:</a:t>
            </a: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ssthresh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dirty="0" err="1">
                <a:ea typeface="ＭＳ Ｐゴシック" charset="0"/>
              </a:rPr>
              <a:t>cwnd</a:t>
            </a:r>
            <a:endParaRPr lang="en-US" sz="20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cwnd</a:t>
            </a:r>
            <a:r>
              <a:rPr lang="en-US" sz="2000" dirty="0">
                <a:ea typeface="ＭＳ Ｐゴシック" charset="0"/>
              </a:rPr>
              <a:t> = 1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if it receives a dup ACK again, it sets: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 err="1">
                <a:ea typeface="ＭＳ Ｐゴシック" charset="0"/>
              </a:rPr>
              <a:t>cwnd</a:t>
            </a:r>
            <a:r>
              <a:rPr lang="en-US" sz="2200" dirty="0">
                <a:ea typeface="ＭＳ Ｐゴシック" charset="0"/>
              </a:rPr>
              <a:t> = cwnd+1 and continues to send “lost” packet</a:t>
            </a:r>
          </a:p>
          <a:p>
            <a:pPr lvl="1">
              <a:buFont typeface="Arial"/>
              <a:buChar char="•"/>
              <a:defRPr/>
            </a:pPr>
            <a:r>
              <a:rPr lang="en-US" sz="2200" dirty="0">
                <a:ea typeface="ＭＳ Ｐゴシック" charset="0"/>
              </a:rPr>
              <a:t>wait for 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new ACK</a:t>
            </a:r>
            <a:r>
              <a:rPr lang="en-US" sz="2200" dirty="0">
                <a:ea typeface="ＭＳ Ｐゴシック" charset="0"/>
              </a:rPr>
              <a:t> of resent pkt or </a:t>
            </a:r>
            <a:r>
              <a:rPr lang="en-US" sz="2200" dirty="0">
                <a:solidFill>
                  <a:srgbClr val="C00000"/>
                </a:solidFill>
                <a:ea typeface="ＭＳ Ｐゴシック" charset="0"/>
              </a:rPr>
              <a:t>timeout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B769DC-8091-6048-BF3F-BF854A49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81D0C9-C4E5-AE4E-BF88-5CE99C7A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4088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>
            <a:extLst>
              <a:ext uri="{FF2B5EF4-FFF2-40B4-BE49-F238E27FC236}">
                <a16:creationId xmlns:a16="http://schemas.microsoft.com/office/drawing/2014/main" id="{7C9708DC-61F8-AC43-9201-33A34E65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9571" name="Slide Number Placeholder 5">
            <a:extLst>
              <a:ext uri="{FF2B5EF4-FFF2-40B4-BE49-F238E27FC236}">
                <a16:creationId xmlns:a16="http://schemas.microsoft.com/office/drawing/2014/main" id="{C542009D-F7A1-A540-8B51-EA3CC996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240C1A5C-B833-F14B-9F52-96064DE34EDC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3E202732-9D4C-4C43-B009-E874C2BCE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0675" y="187325"/>
            <a:ext cx="7772400" cy="8604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Summary: TCP Congestion Control</a:t>
            </a:r>
          </a:p>
        </p:txBody>
      </p:sp>
      <p:grpSp>
        <p:nvGrpSpPr>
          <p:cNvPr id="274672" name="Group 240">
            <a:extLst>
              <a:ext uri="{FF2B5EF4-FFF2-40B4-BE49-F238E27FC236}">
                <a16:creationId xmlns:a16="http://schemas.microsoft.com/office/drawing/2014/main" id="{09E3B4C7-AF55-BD4A-AB2F-2E6353CA4CD8}"/>
              </a:ext>
            </a:extLst>
          </p:cNvPr>
          <p:cNvGrpSpPr>
            <a:grpSpLocks/>
          </p:cNvGrpSpPr>
          <p:nvPr/>
        </p:nvGrpSpPr>
        <p:grpSpPr bwMode="auto">
          <a:xfrm>
            <a:off x="3441700" y="2908300"/>
            <a:ext cx="2133600" cy="814388"/>
            <a:chOff x="2168" y="1727"/>
            <a:chExt cx="1344" cy="513"/>
          </a:xfrm>
        </p:grpSpPr>
        <p:grpSp>
          <p:nvGrpSpPr>
            <p:cNvPr id="109675" name="Group 171">
              <a:extLst>
                <a:ext uri="{FF2B5EF4-FFF2-40B4-BE49-F238E27FC236}">
                  <a16:creationId xmlns:a16="http://schemas.microsoft.com/office/drawing/2014/main" id="{013008F9-8C45-D346-B6D3-08F66E7A08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" y="1727"/>
              <a:ext cx="1118" cy="513"/>
              <a:chOff x="2280" y="1727"/>
              <a:chExt cx="1118" cy="513"/>
            </a:xfrm>
          </p:grpSpPr>
          <p:sp>
            <p:nvSpPr>
              <p:cNvPr id="109677" name="Text Box 172">
                <a:extLst>
                  <a:ext uri="{FF2B5EF4-FFF2-40B4-BE49-F238E27FC236}">
                    <a16:creationId xmlns:a16="http://schemas.microsoft.com/office/drawing/2014/main" id="{8337FD69-665B-8147-A872-CC44D7EFF3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0" y="1727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timeout</a:t>
                </a:r>
              </a:p>
            </p:txBody>
          </p:sp>
          <p:sp>
            <p:nvSpPr>
              <p:cNvPr id="109678" name="Text Box 173">
                <a:extLst>
                  <a:ext uri="{FF2B5EF4-FFF2-40B4-BE49-F238E27FC236}">
                    <a16:creationId xmlns:a16="http://schemas.microsoft.com/office/drawing/2014/main" id="{BA2402F6-D5C3-844C-BED5-6917671A50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0" y="1838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 = cwnd/2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1 MSS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retransmit missing segment</a:t>
                </a:r>
                <a:r>
                  <a:rPr lang="en-US" altLang="en-US" sz="120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09679" name="Line 174">
                <a:extLst>
                  <a:ext uri="{FF2B5EF4-FFF2-40B4-BE49-F238E27FC236}">
                    <a16:creationId xmlns:a16="http://schemas.microsoft.com/office/drawing/2014/main" id="{CB29DE34-E8BE-BA43-811D-59682914E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1" y="1857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76" name="Line 175">
              <a:extLst>
                <a:ext uri="{FF2B5EF4-FFF2-40B4-BE49-F238E27FC236}">
                  <a16:creationId xmlns:a16="http://schemas.microsoft.com/office/drawing/2014/main" id="{2250B3B8-0587-7846-96A8-8561875959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8" y="1734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1" name="Group 239">
            <a:extLst>
              <a:ext uri="{FF2B5EF4-FFF2-40B4-BE49-F238E27FC236}">
                <a16:creationId xmlns:a16="http://schemas.microsoft.com/office/drawing/2014/main" id="{3D8372FA-6A44-024D-B2F8-192627D3F2FD}"/>
              </a:ext>
            </a:extLst>
          </p:cNvPr>
          <p:cNvGrpSpPr>
            <a:grpSpLocks/>
          </p:cNvGrpSpPr>
          <p:nvPr/>
        </p:nvGrpSpPr>
        <p:grpSpPr bwMode="auto">
          <a:xfrm>
            <a:off x="3471863" y="2432050"/>
            <a:ext cx="2133600" cy="398463"/>
            <a:chOff x="2187" y="1427"/>
            <a:chExt cx="1344" cy="251"/>
          </a:xfrm>
        </p:grpSpPr>
        <p:sp>
          <p:nvSpPr>
            <p:cNvPr id="109669" name="Line 176">
              <a:extLst>
                <a:ext uri="{FF2B5EF4-FFF2-40B4-BE49-F238E27FC236}">
                  <a16:creationId xmlns:a16="http://schemas.microsoft.com/office/drawing/2014/main" id="{06B1357F-F905-F14A-A215-9220F501E6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7" y="1673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70" name="Text Box 181">
              <a:extLst>
                <a:ext uri="{FF2B5EF4-FFF2-40B4-BE49-F238E27FC236}">
                  <a16:creationId xmlns:a16="http://schemas.microsoft.com/office/drawing/2014/main" id="{BF7A3E81-03CE-124C-8495-65E526CF7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0" y="1543"/>
              <a:ext cx="17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000">
                  <a:latin typeface="Symbol" pitchFamily="2" charset="2"/>
                </a:rPr>
                <a:t>L</a:t>
              </a:r>
              <a:endParaRPr lang="en-US" altLang="en-US" sz="1200">
                <a:latin typeface="Symbol" pitchFamily="2" charset="2"/>
              </a:endParaRPr>
            </a:p>
          </p:txBody>
        </p:sp>
        <p:sp>
          <p:nvSpPr>
            <p:cNvPr id="109671" name="Line 182">
              <a:extLst>
                <a:ext uri="{FF2B5EF4-FFF2-40B4-BE49-F238E27FC236}">
                  <a16:creationId xmlns:a16="http://schemas.microsoft.com/office/drawing/2014/main" id="{9074AFF0-0EE3-7742-8355-58CC89C16B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2" y="1554"/>
              <a:ext cx="5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72" name="Group 183">
              <a:extLst>
                <a:ext uri="{FF2B5EF4-FFF2-40B4-BE49-F238E27FC236}">
                  <a16:creationId xmlns:a16="http://schemas.microsoft.com/office/drawing/2014/main" id="{7BE02A1F-B113-B74B-BD34-2D05C87C49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86" y="1427"/>
              <a:ext cx="694" cy="154"/>
              <a:chOff x="2458" y="1450"/>
              <a:chExt cx="694" cy="154"/>
            </a:xfrm>
          </p:grpSpPr>
          <p:sp>
            <p:nvSpPr>
              <p:cNvPr id="109673" name="Text Box 184">
                <a:extLst>
                  <a:ext uri="{FF2B5EF4-FFF2-40B4-BE49-F238E27FC236}">
                    <a16:creationId xmlns:a16="http://schemas.microsoft.com/office/drawing/2014/main" id="{C9BB11FF-781B-FE46-AB95-674ABC20BF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58" y="1450"/>
                <a:ext cx="694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&gt; ssthresh</a:t>
                </a:r>
              </a:p>
            </p:txBody>
          </p:sp>
          <p:sp>
            <p:nvSpPr>
              <p:cNvPr id="109674" name="Line 185">
                <a:extLst>
                  <a:ext uri="{FF2B5EF4-FFF2-40B4-BE49-F238E27FC236}">
                    <a16:creationId xmlns:a16="http://schemas.microsoft.com/office/drawing/2014/main" id="{0A53B446-AEB8-2041-81D4-2F8E1FE25C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24" y="1557"/>
                <a:ext cx="4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74" name="Group 242">
            <a:extLst>
              <a:ext uri="{FF2B5EF4-FFF2-40B4-BE49-F238E27FC236}">
                <a16:creationId xmlns:a16="http://schemas.microsoft.com/office/drawing/2014/main" id="{9F7DF8B5-2CD5-EA45-A2D0-72F8B55FF4A3}"/>
              </a:ext>
            </a:extLst>
          </p:cNvPr>
          <p:cNvGrpSpPr>
            <a:grpSpLocks/>
          </p:cNvGrpSpPr>
          <p:nvPr/>
        </p:nvGrpSpPr>
        <p:grpSpPr bwMode="auto">
          <a:xfrm>
            <a:off x="5586413" y="1370013"/>
            <a:ext cx="2682875" cy="2365375"/>
            <a:chOff x="3519" y="786"/>
            <a:chExt cx="1690" cy="1490"/>
          </a:xfrm>
        </p:grpSpPr>
        <p:grpSp>
          <p:nvGrpSpPr>
            <p:cNvPr id="109655" name="Group 164">
              <a:extLst>
                <a:ext uri="{FF2B5EF4-FFF2-40B4-BE49-F238E27FC236}">
                  <a16:creationId xmlns:a16="http://schemas.microsoft.com/office/drawing/2014/main" id="{C9E679FF-FD20-AC42-89C4-57D42DDF85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2" y="1330"/>
              <a:ext cx="817" cy="754"/>
              <a:chOff x="2293" y="2021"/>
              <a:chExt cx="817" cy="754"/>
            </a:xfrm>
          </p:grpSpPr>
          <p:sp>
            <p:nvSpPr>
              <p:cNvPr id="109667" name="Oval 165">
                <a:extLst>
                  <a:ext uri="{FF2B5EF4-FFF2-40B4-BE49-F238E27FC236}">
                    <a16:creationId xmlns:a16="http://schemas.microsoft.com/office/drawing/2014/main" id="{FE7F3E92-CE43-224E-B003-EF3017CCC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2021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668" name="Text Box 166">
                <a:extLst>
                  <a:ext uri="{FF2B5EF4-FFF2-40B4-BE49-F238E27FC236}">
                    <a16:creationId xmlns:a16="http://schemas.microsoft.com/office/drawing/2014/main" id="{99A4645D-8B3F-F442-934C-FCD0821FC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8" y="2191"/>
                <a:ext cx="812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congestion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avoidance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9656" name="Group 190">
              <a:extLst>
                <a:ext uri="{FF2B5EF4-FFF2-40B4-BE49-F238E27FC236}">
                  <a16:creationId xmlns:a16="http://schemas.microsoft.com/office/drawing/2014/main" id="{922E84AC-1317-9D42-9045-9DC97F4CD0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9" y="786"/>
              <a:ext cx="1409" cy="541"/>
              <a:chOff x="3542" y="904"/>
              <a:chExt cx="1409" cy="541"/>
            </a:xfrm>
          </p:grpSpPr>
          <p:sp>
            <p:nvSpPr>
              <p:cNvPr id="109663" name="Text Box 191">
                <a:extLst>
                  <a:ext uri="{FF2B5EF4-FFF2-40B4-BE49-F238E27FC236}">
                    <a16:creationId xmlns:a16="http://schemas.microsoft.com/office/drawing/2014/main" id="{9DC429BC-02CE-C147-8505-78CACD0818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103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cwnd + MSS    (MSS/cwnd)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algn="ctr"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transmit new segment(s), as allowed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 i="1">
                  <a:latin typeface="Arial" panose="020B0604020202020204" pitchFamily="34" charset="0"/>
                </a:endParaRPr>
              </a:p>
            </p:txBody>
          </p:sp>
          <p:sp>
            <p:nvSpPr>
              <p:cNvPr id="109664" name="Line 192">
                <a:extLst>
                  <a:ext uri="{FF2B5EF4-FFF2-40B4-BE49-F238E27FC236}">
                    <a16:creationId xmlns:a16="http://schemas.microsoft.com/office/drawing/2014/main" id="{B62E75FC-4B36-3042-9A17-D87ECABD07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6" y="105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5" name="Text Box 193">
                <a:extLst>
                  <a:ext uri="{FF2B5EF4-FFF2-40B4-BE49-F238E27FC236}">
                    <a16:creationId xmlns:a16="http://schemas.microsoft.com/office/drawing/2014/main" id="{64A1E016-4372-C649-9012-9F08F7E362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14" y="923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new ACK</a:t>
                </a:r>
              </a:p>
            </p:txBody>
          </p:sp>
          <p:sp>
            <p:nvSpPr>
              <p:cNvPr id="109666" name="Text Box 194">
                <a:extLst>
                  <a:ext uri="{FF2B5EF4-FFF2-40B4-BE49-F238E27FC236}">
                    <a16:creationId xmlns:a16="http://schemas.microsoft.com/office/drawing/2014/main" id="{0E0025B0-3F5F-C74B-B40F-70BF390906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1" y="904"/>
                <a:ext cx="16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109657" name="Freeform 195">
              <a:extLst>
                <a:ext uri="{FF2B5EF4-FFF2-40B4-BE49-F238E27FC236}">
                  <a16:creationId xmlns:a16="http://schemas.microsoft.com/office/drawing/2014/main" id="{C9D7E4FE-1ED3-BF44-B165-7B1607528C1A}"/>
                </a:ext>
              </a:extLst>
            </p:cNvPr>
            <p:cNvSpPr>
              <a:spLocks/>
            </p:cNvSpPr>
            <p:nvPr/>
          </p:nvSpPr>
          <p:spPr bwMode="auto">
            <a:xfrm rot="9705213">
              <a:off x="4212" y="1145"/>
              <a:ext cx="333" cy="452"/>
            </a:xfrm>
            <a:custGeom>
              <a:avLst/>
              <a:gdLst>
                <a:gd name="T0" fmla="*/ 99 w 376"/>
                <a:gd name="T1" fmla="*/ 306 h 452"/>
                <a:gd name="T2" fmla="*/ 21 w 376"/>
                <a:gd name="T3" fmla="*/ 269 h 452"/>
                <a:gd name="T4" fmla="*/ 55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58" name="Group 196">
              <a:extLst>
                <a:ext uri="{FF2B5EF4-FFF2-40B4-BE49-F238E27FC236}">
                  <a16:creationId xmlns:a16="http://schemas.microsoft.com/office/drawing/2014/main" id="{DA22E2FA-E056-0E44-8ED1-2B04A8703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9" y="1909"/>
              <a:ext cx="700" cy="367"/>
              <a:chOff x="4274" y="2922"/>
              <a:chExt cx="700" cy="367"/>
            </a:xfrm>
          </p:grpSpPr>
          <p:sp>
            <p:nvSpPr>
              <p:cNvPr id="109660" name="Text Box 197">
                <a:extLst>
                  <a:ext uri="{FF2B5EF4-FFF2-40B4-BE49-F238E27FC236}">
                    <a16:creationId xmlns:a16="http://schemas.microsoft.com/office/drawing/2014/main" id="{2A841F6C-8E99-0448-948C-495996D377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dupACKcount++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09661" name="Line 198">
                <a:extLst>
                  <a:ext uri="{FF2B5EF4-FFF2-40B4-BE49-F238E27FC236}">
                    <a16:creationId xmlns:a16="http://schemas.microsoft.com/office/drawing/2014/main" id="{657913EE-C103-7745-9F89-AFABC45B22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62" name="Text Box 199">
                <a:extLst>
                  <a:ext uri="{FF2B5EF4-FFF2-40B4-BE49-F238E27FC236}">
                    <a16:creationId xmlns:a16="http://schemas.microsoft.com/office/drawing/2014/main" id="{A67CFA40-45DD-034B-BE37-0103163650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duplicate ACK</a:t>
                </a:r>
              </a:p>
            </p:txBody>
          </p:sp>
        </p:grpSp>
        <p:sp>
          <p:nvSpPr>
            <p:cNvPr id="109659" name="Freeform 200">
              <a:extLst>
                <a:ext uri="{FF2B5EF4-FFF2-40B4-BE49-F238E27FC236}">
                  <a16:creationId xmlns:a16="http://schemas.microsoft.com/office/drawing/2014/main" id="{2358A9F4-30C6-184D-8458-34E23E9E9FA9}"/>
                </a:ext>
              </a:extLst>
            </p:cNvPr>
            <p:cNvSpPr>
              <a:spLocks/>
            </p:cNvSpPr>
            <p:nvPr/>
          </p:nvSpPr>
          <p:spPr bwMode="auto">
            <a:xfrm rot="-7516021">
              <a:off x="4290" y="1673"/>
              <a:ext cx="333" cy="452"/>
            </a:xfrm>
            <a:custGeom>
              <a:avLst/>
              <a:gdLst>
                <a:gd name="T0" fmla="*/ 99 w 376"/>
                <a:gd name="T1" fmla="*/ 306 h 452"/>
                <a:gd name="T2" fmla="*/ 21 w 376"/>
                <a:gd name="T3" fmla="*/ 269 h 452"/>
                <a:gd name="T4" fmla="*/ 55 w 376"/>
                <a:gd name="T5" fmla="*/ 0 h 4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6" h="452">
                  <a:moveTo>
                    <a:pt x="376" y="306"/>
                  </a:moveTo>
                  <a:cubicBezTo>
                    <a:pt x="332" y="380"/>
                    <a:pt x="164" y="452"/>
                    <a:pt x="82" y="269"/>
                  </a:cubicBezTo>
                  <a:cubicBezTo>
                    <a:pt x="0" y="86"/>
                    <a:pt x="66" y="18"/>
                    <a:pt x="20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7" name="Group 245">
            <a:extLst>
              <a:ext uri="{FF2B5EF4-FFF2-40B4-BE49-F238E27FC236}">
                <a16:creationId xmlns:a16="http://schemas.microsoft.com/office/drawing/2014/main" id="{6BCD1689-0C6E-5A45-8E8C-B6897952BB10}"/>
              </a:ext>
            </a:extLst>
          </p:cNvPr>
          <p:cNvGrpSpPr>
            <a:grpSpLocks/>
          </p:cNvGrpSpPr>
          <p:nvPr/>
        </p:nvGrpSpPr>
        <p:grpSpPr bwMode="auto">
          <a:xfrm>
            <a:off x="4029075" y="4821238"/>
            <a:ext cx="3279775" cy="1717675"/>
            <a:chOff x="2538" y="2960"/>
            <a:chExt cx="2066" cy="1082"/>
          </a:xfrm>
        </p:grpSpPr>
        <p:grpSp>
          <p:nvGrpSpPr>
            <p:cNvPr id="109646" name="Group 167">
              <a:extLst>
                <a:ext uri="{FF2B5EF4-FFF2-40B4-BE49-F238E27FC236}">
                  <a16:creationId xmlns:a16="http://schemas.microsoft.com/office/drawing/2014/main" id="{54CD4C45-6902-4D45-9458-82C8C4962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8" y="2960"/>
              <a:ext cx="800" cy="754"/>
              <a:chOff x="2454" y="3045"/>
              <a:chExt cx="800" cy="754"/>
            </a:xfrm>
          </p:grpSpPr>
          <p:sp>
            <p:nvSpPr>
              <p:cNvPr id="109652" name="Oval 168">
                <a:extLst>
                  <a:ext uri="{FF2B5EF4-FFF2-40B4-BE49-F238E27FC236}">
                    <a16:creationId xmlns:a16="http://schemas.microsoft.com/office/drawing/2014/main" id="{DF0B970C-582F-BD46-A20C-4E169B4D6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4" y="3045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653" name="Text Box 169">
                <a:extLst>
                  <a:ext uri="{FF2B5EF4-FFF2-40B4-BE49-F238E27FC236}">
                    <a16:creationId xmlns:a16="http://schemas.microsoft.com/office/drawing/2014/main" id="{2245A3F6-D50E-EB48-A473-CC330B55B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6" y="3212"/>
                <a:ext cx="156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09654" name="Text Box 170">
                <a:extLst>
                  <a:ext uri="{FF2B5EF4-FFF2-40B4-BE49-F238E27FC236}">
                    <a16:creationId xmlns:a16="http://schemas.microsoft.com/office/drawing/2014/main" id="{AC4CD2A2-7E72-5D44-823F-D958C8E7A6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0" y="3204"/>
                <a:ext cx="708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fast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recovery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9647" name="Freeform 220">
              <a:extLst>
                <a:ext uri="{FF2B5EF4-FFF2-40B4-BE49-F238E27FC236}">
                  <a16:creationId xmlns:a16="http://schemas.microsoft.com/office/drawing/2014/main" id="{06285BF8-519B-ED40-B6A0-9F1E57263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5" y="3708"/>
              <a:ext cx="384" cy="161"/>
            </a:xfrm>
            <a:custGeom>
              <a:avLst/>
              <a:gdLst>
                <a:gd name="T0" fmla="*/ 317 w 384"/>
                <a:gd name="T1" fmla="*/ 0 h 161"/>
                <a:gd name="T2" fmla="*/ 189 w 384"/>
                <a:gd name="T3" fmla="*/ 155 h 161"/>
                <a:gd name="T4" fmla="*/ 59 w 384"/>
                <a:gd name="T5" fmla="*/ 13 h 16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4" h="161">
                  <a:moveTo>
                    <a:pt x="317" y="0"/>
                  </a:moveTo>
                  <a:cubicBezTo>
                    <a:pt x="384" y="42"/>
                    <a:pt x="378" y="149"/>
                    <a:pt x="189" y="155"/>
                  </a:cubicBezTo>
                  <a:cubicBezTo>
                    <a:pt x="0" y="161"/>
                    <a:pt x="3" y="87"/>
                    <a:pt x="59" y="1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48" name="Group 221">
              <a:extLst>
                <a:ext uri="{FF2B5EF4-FFF2-40B4-BE49-F238E27FC236}">
                  <a16:creationId xmlns:a16="http://schemas.microsoft.com/office/drawing/2014/main" id="{2DD42F5E-0C42-E84E-8237-64B5D3540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1" y="3592"/>
              <a:ext cx="1413" cy="450"/>
              <a:chOff x="3542" y="3496"/>
              <a:chExt cx="1413" cy="450"/>
            </a:xfrm>
          </p:grpSpPr>
          <p:sp>
            <p:nvSpPr>
              <p:cNvPr id="109649" name="Text Box 222">
                <a:extLst>
                  <a:ext uri="{FF2B5EF4-FFF2-40B4-BE49-F238E27FC236}">
                    <a16:creationId xmlns:a16="http://schemas.microsoft.com/office/drawing/2014/main" id="{A44C3A16-080C-6B46-8956-8AF09CE01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6" y="3632"/>
                <a:ext cx="1409" cy="3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cwnd + MSS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 i="1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650" name="Line 223">
                <a:extLst>
                  <a:ext uri="{FF2B5EF4-FFF2-40B4-BE49-F238E27FC236}">
                    <a16:creationId xmlns:a16="http://schemas.microsoft.com/office/drawing/2014/main" id="{DA5947F7-37E8-434D-A3E7-4178C1D43F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64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51" name="Text Box 224">
                <a:extLst>
                  <a:ext uri="{FF2B5EF4-FFF2-40B4-BE49-F238E27FC236}">
                    <a16:creationId xmlns:a16="http://schemas.microsoft.com/office/drawing/2014/main" id="{ECF9A7E4-407A-EE47-B4F2-FD3EAF1488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2" y="3496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duplicate ACK</a:t>
                </a:r>
              </a:p>
            </p:txBody>
          </p:sp>
        </p:grpSp>
      </p:grpSp>
      <p:grpSp>
        <p:nvGrpSpPr>
          <p:cNvPr id="274678" name="Group 246">
            <a:extLst>
              <a:ext uri="{FF2B5EF4-FFF2-40B4-BE49-F238E27FC236}">
                <a16:creationId xmlns:a16="http://schemas.microsoft.com/office/drawing/2014/main" id="{53DA76E5-FEE0-154D-974C-67A8E3DE4B06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3502025"/>
            <a:ext cx="3724275" cy="1927225"/>
            <a:chOff x="585" y="2129"/>
            <a:chExt cx="2346" cy="1214"/>
          </a:xfrm>
        </p:grpSpPr>
        <p:grpSp>
          <p:nvGrpSpPr>
            <p:cNvPr id="109636" name="Group 212">
              <a:extLst>
                <a:ext uri="{FF2B5EF4-FFF2-40B4-BE49-F238E27FC236}">
                  <a16:creationId xmlns:a16="http://schemas.microsoft.com/office/drawing/2014/main" id="{790078B1-5627-7342-934D-24F2AE39C2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" y="2818"/>
              <a:ext cx="1095" cy="525"/>
              <a:chOff x="444" y="2768"/>
              <a:chExt cx="1095" cy="525"/>
            </a:xfrm>
          </p:grpSpPr>
          <p:sp>
            <p:nvSpPr>
              <p:cNvPr id="109643" name="Text Box 213">
                <a:extLst>
                  <a:ext uri="{FF2B5EF4-FFF2-40B4-BE49-F238E27FC236}">
                    <a16:creationId xmlns:a16="http://schemas.microsoft.com/office/drawing/2014/main" id="{B66D415A-F957-F84B-958A-DCE00DA1DB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" y="2912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ssthresh= cwnd/2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ssthresh + 3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retransmit missing segment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solidFill>
                    <a:schemeClr val="bg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9644" name="Line 214">
                <a:extLst>
                  <a:ext uri="{FF2B5EF4-FFF2-40B4-BE49-F238E27FC236}">
                    <a16:creationId xmlns:a16="http://schemas.microsoft.com/office/drawing/2014/main" id="{5E73A48B-B352-934A-8A7E-A66D476C52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5" y="2913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45" name="Text Box 215">
                <a:extLst>
                  <a:ext uri="{FF2B5EF4-FFF2-40B4-BE49-F238E27FC236}">
                    <a16:creationId xmlns:a16="http://schemas.microsoft.com/office/drawing/2014/main" id="{3C664450-9663-1A49-932E-4B75B9D19D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" y="2768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== 3</a:t>
                </a:r>
              </a:p>
            </p:txBody>
          </p:sp>
        </p:grpSp>
        <p:grpSp>
          <p:nvGrpSpPr>
            <p:cNvPr id="109637" name="Group 216">
              <a:extLst>
                <a:ext uri="{FF2B5EF4-FFF2-40B4-BE49-F238E27FC236}">
                  <a16:creationId xmlns:a16="http://schemas.microsoft.com/office/drawing/2014/main" id="{1C64B10F-98CD-DB4D-88E1-8D9FF1D13D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13" y="2454"/>
              <a:ext cx="1118" cy="519"/>
              <a:chOff x="419" y="2872"/>
              <a:chExt cx="1118" cy="519"/>
            </a:xfrm>
          </p:grpSpPr>
          <p:sp>
            <p:nvSpPr>
              <p:cNvPr id="109640" name="Text Box 217">
                <a:extLst>
                  <a:ext uri="{FF2B5EF4-FFF2-40B4-BE49-F238E27FC236}">
                    <a16:creationId xmlns:a16="http://schemas.microsoft.com/office/drawing/2014/main" id="{FD3E890C-2419-BB4B-8E6E-15010E96F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" y="2872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timeout</a:t>
                </a:r>
              </a:p>
            </p:txBody>
          </p:sp>
          <p:sp>
            <p:nvSpPr>
              <p:cNvPr id="109641" name="Text Box 218">
                <a:extLst>
                  <a:ext uri="{FF2B5EF4-FFF2-40B4-BE49-F238E27FC236}">
                    <a16:creationId xmlns:a16="http://schemas.microsoft.com/office/drawing/2014/main" id="{4F386B37-B3A9-454A-B93C-B8FC57DFEC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" y="2989"/>
                <a:ext cx="111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 = cwnd/2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1 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retransmit missing segment</a:t>
                </a:r>
                <a:r>
                  <a:rPr lang="en-US" altLang="en-US" sz="120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09642" name="Line 219">
                <a:extLst>
                  <a:ext uri="{FF2B5EF4-FFF2-40B4-BE49-F238E27FC236}">
                    <a16:creationId xmlns:a16="http://schemas.microsoft.com/office/drawing/2014/main" id="{9CA6EB62-039C-2D48-8654-9FED0D11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" y="3014"/>
                <a:ext cx="69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8" name="Freeform 225">
              <a:extLst>
                <a:ext uri="{FF2B5EF4-FFF2-40B4-BE49-F238E27FC236}">
                  <a16:creationId xmlns:a16="http://schemas.microsoft.com/office/drawing/2014/main" id="{731BA44F-A13F-3849-89AF-EEF23E75D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" y="2129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39" name="Freeform 226">
              <a:extLst>
                <a:ext uri="{FF2B5EF4-FFF2-40B4-BE49-F238E27FC236}">
                  <a16:creationId xmlns:a16="http://schemas.microsoft.com/office/drawing/2014/main" id="{9E0592F7-18BD-294A-844F-4E5B21D46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2146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6" name="Group 244">
            <a:extLst>
              <a:ext uri="{FF2B5EF4-FFF2-40B4-BE49-F238E27FC236}">
                <a16:creationId xmlns:a16="http://schemas.microsoft.com/office/drawing/2014/main" id="{2D7CCF71-978C-0645-8756-28A646CBFCCD}"/>
              </a:ext>
            </a:extLst>
          </p:cNvPr>
          <p:cNvGrpSpPr>
            <a:grpSpLocks/>
          </p:cNvGrpSpPr>
          <p:nvPr/>
        </p:nvGrpSpPr>
        <p:grpSpPr bwMode="auto">
          <a:xfrm>
            <a:off x="5351463" y="3494088"/>
            <a:ext cx="2921000" cy="1916112"/>
            <a:chOff x="3371" y="2124"/>
            <a:chExt cx="1840" cy="1207"/>
          </a:xfrm>
        </p:grpSpPr>
        <p:grpSp>
          <p:nvGrpSpPr>
            <p:cNvPr id="109631" name="Group 201">
              <a:extLst>
                <a:ext uri="{FF2B5EF4-FFF2-40B4-BE49-F238E27FC236}">
                  <a16:creationId xmlns:a16="http://schemas.microsoft.com/office/drawing/2014/main" id="{AA5DFAEC-40C4-E348-A3FE-21E1DACF2D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0" y="2796"/>
              <a:ext cx="1091" cy="535"/>
              <a:chOff x="4142" y="2802"/>
              <a:chExt cx="1091" cy="535"/>
            </a:xfrm>
          </p:grpSpPr>
          <p:sp>
            <p:nvSpPr>
              <p:cNvPr id="109633" name="Text Box 202">
                <a:extLst>
                  <a:ext uri="{FF2B5EF4-FFF2-40B4-BE49-F238E27FC236}">
                    <a16:creationId xmlns:a16="http://schemas.microsoft.com/office/drawing/2014/main" id="{EB6C3F99-1EF7-F940-99BF-8D1D32CAB4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2" y="2956"/>
                <a:ext cx="109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ssthresh= cwnd/2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ssthresh + 3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retransmit missing segment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 i="1">
                  <a:latin typeface="Arial" panose="020B0604020202020204" pitchFamily="34" charset="0"/>
                </a:endParaRPr>
              </a:p>
            </p:txBody>
          </p:sp>
          <p:sp>
            <p:nvSpPr>
              <p:cNvPr id="109634" name="Line 203">
                <a:extLst>
                  <a:ext uri="{FF2B5EF4-FFF2-40B4-BE49-F238E27FC236}">
                    <a16:creationId xmlns:a16="http://schemas.microsoft.com/office/drawing/2014/main" id="{7A07E814-7F7E-364A-A87B-5B15BA4E5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11" y="2950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35" name="Text Box 204">
                <a:extLst>
                  <a:ext uri="{FF2B5EF4-FFF2-40B4-BE49-F238E27FC236}">
                    <a16:creationId xmlns:a16="http://schemas.microsoft.com/office/drawing/2014/main" id="{5D23B131-E0DB-EE44-8DDB-2F29ACAF8E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4" y="2802"/>
                <a:ext cx="78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== 3</a:t>
                </a:r>
              </a:p>
            </p:txBody>
          </p:sp>
        </p:grpSp>
        <p:sp>
          <p:nvSpPr>
            <p:cNvPr id="109632" name="Freeform 227">
              <a:extLst>
                <a:ext uri="{FF2B5EF4-FFF2-40B4-BE49-F238E27FC236}">
                  <a16:creationId xmlns:a16="http://schemas.microsoft.com/office/drawing/2014/main" id="{6C678F9A-74A0-EC4D-8125-3D8F538C78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71" y="2124"/>
              <a:ext cx="740" cy="1146"/>
            </a:xfrm>
            <a:custGeom>
              <a:avLst/>
              <a:gdLst>
                <a:gd name="T0" fmla="*/ 0 w 740"/>
                <a:gd name="T1" fmla="*/ 0 h 1146"/>
                <a:gd name="T2" fmla="*/ 0 w 740"/>
                <a:gd name="T3" fmla="*/ 1146 h 1146"/>
                <a:gd name="T4" fmla="*/ 740 w 740"/>
                <a:gd name="T5" fmla="*/ 1146 h 11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40" h="1146">
                  <a:moveTo>
                    <a:pt x="0" y="0"/>
                  </a:moveTo>
                  <a:lnTo>
                    <a:pt x="0" y="1146"/>
                  </a:lnTo>
                  <a:lnTo>
                    <a:pt x="740" y="11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4675" name="Group 243">
            <a:extLst>
              <a:ext uri="{FF2B5EF4-FFF2-40B4-BE49-F238E27FC236}">
                <a16:creationId xmlns:a16="http://schemas.microsoft.com/office/drawing/2014/main" id="{0C1DE69D-698D-9B41-9E94-4075E75D43BE}"/>
              </a:ext>
            </a:extLst>
          </p:cNvPr>
          <p:cNvGrpSpPr>
            <a:grpSpLocks/>
          </p:cNvGrpSpPr>
          <p:nvPr/>
        </p:nvGrpSpPr>
        <p:grpSpPr bwMode="auto">
          <a:xfrm>
            <a:off x="5186363" y="3519488"/>
            <a:ext cx="1206500" cy="1668462"/>
            <a:chOff x="3267" y="2140"/>
            <a:chExt cx="760" cy="1051"/>
          </a:xfrm>
        </p:grpSpPr>
        <p:sp>
          <p:nvSpPr>
            <p:cNvPr id="109625" name="Freeform 228">
              <a:extLst>
                <a:ext uri="{FF2B5EF4-FFF2-40B4-BE49-F238E27FC236}">
                  <a16:creationId xmlns:a16="http://schemas.microsoft.com/office/drawing/2014/main" id="{B41D26C6-7947-8B43-BB18-307A6B9E6B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7" y="2140"/>
              <a:ext cx="700" cy="1051"/>
            </a:xfrm>
            <a:custGeom>
              <a:avLst/>
              <a:gdLst>
                <a:gd name="T0" fmla="*/ 700 w 700"/>
                <a:gd name="T1" fmla="*/ 1051 h 1051"/>
                <a:gd name="T2" fmla="*/ 0 w 700"/>
                <a:gd name="T3" fmla="*/ 1051 h 1051"/>
                <a:gd name="T4" fmla="*/ 0 w 700"/>
                <a:gd name="T5" fmla="*/ 0 h 105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0" h="1051">
                  <a:moveTo>
                    <a:pt x="700" y="1051"/>
                  </a:moveTo>
                  <a:lnTo>
                    <a:pt x="0" y="105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26" name="Group 229">
              <a:extLst>
                <a:ext uri="{FF2B5EF4-FFF2-40B4-BE49-F238E27FC236}">
                  <a16:creationId xmlns:a16="http://schemas.microsoft.com/office/drawing/2014/main" id="{BF16626B-5945-004B-8D30-E6571AC66B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7" y="2649"/>
              <a:ext cx="741" cy="525"/>
              <a:chOff x="1059" y="3496"/>
              <a:chExt cx="741" cy="525"/>
            </a:xfrm>
          </p:grpSpPr>
          <p:sp>
            <p:nvSpPr>
              <p:cNvPr id="109627" name="Text Box 230">
                <a:extLst>
                  <a:ext uri="{FF2B5EF4-FFF2-40B4-BE49-F238E27FC236}">
                    <a16:creationId xmlns:a16="http://schemas.microsoft.com/office/drawing/2014/main" id="{53F84B42-4EBF-CD4D-AED8-9D9561FA5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3640"/>
                <a:ext cx="741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ssthresh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000">
                  <a:latin typeface="Arial" panose="020B0604020202020204" pitchFamily="34" charset="0"/>
                </a:endParaRPr>
              </a:p>
              <a:p>
                <a:pPr algn="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grpSp>
            <p:nvGrpSpPr>
              <p:cNvPr id="109628" name="Group 231">
                <a:extLst>
                  <a:ext uri="{FF2B5EF4-FFF2-40B4-BE49-F238E27FC236}">
                    <a16:creationId xmlns:a16="http://schemas.microsoft.com/office/drawing/2014/main" id="{903C2336-2DEA-FF4E-869E-2772AAAAA7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90" y="3496"/>
                <a:ext cx="582" cy="154"/>
                <a:chOff x="1190" y="3496"/>
                <a:chExt cx="582" cy="154"/>
              </a:xfrm>
            </p:grpSpPr>
            <p:sp>
              <p:nvSpPr>
                <p:cNvPr id="109629" name="Line 232">
                  <a:extLst>
                    <a:ext uri="{FF2B5EF4-FFF2-40B4-BE49-F238E27FC236}">
                      <a16:creationId xmlns:a16="http://schemas.microsoft.com/office/drawing/2014/main" id="{F164BF15-2225-8844-B645-C61A5ECC43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0" y="3641"/>
                  <a:ext cx="53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630" name="Text Box 233">
                  <a:extLst>
                    <a:ext uri="{FF2B5EF4-FFF2-40B4-BE49-F238E27FC236}">
                      <a16:creationId xmlns:a16="http://schemas.microsoft.com/office/drawing/2014/main" id="{3E36CE72-C525-B34C-8646-37CA4389DAB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10" y="3496"/>
                  <a:ext cx="46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000">
                      <a:latin typeface="Arial" panose="020B0604020202020204" pitchFamily="34" charset="0"/>
                    </a:rPr>
                    <a:t>New ACK</a:t>
                  </a:r>
                </a:p>
              </p:txBody>
            </p:sp>
          </p:grpSp>
        </p:grpSp>
      </p:grpSp>
      <p:grpSp>
        <p:nvGrpSpPr>
          <p:cNvPr id="274673" name="Group 241">
            <a:extLst>
              <a:ext uri="{FF2B5EF4-FFF2-40B4-BE49-F238E27FC236}">
                <a16:creationId xmlns:a16="http://schemas.microsoft.com/office/drawing/2014/main" id="{E2F3E43C-4300-6E4B-BEC9-DD7ECC2A8B54}"/>
              </a:ext>
            </a:extLst>
          </p:cNvPr>
          <p:cNvGrpSpPr>
            <a:grpSpLocks/>
          </p:cNvGrpSpPr>
          <p:nvPr/>
        </p:nvGrpSpPr>
        <p:grpSpPr bwMode="auto">
          <a:xfrm>
            <a:off x="820738" y="1485900"/>
            <a:ext cx="4865687" cy="2659063"/>
            <a:chOff x="517" y="859"/>
            <a:chExt cx="3065" cy="1675"/>
          </a:xfrm>
        </p:grpSpPr>
        <p:grpSp>
          <p:nvGrpSpPr>
            <p:cNvPr id="109602" name="Group 161">
              <a:extLst>
                <a:ext uri="{FF2B5EF4-FFF2-40B4-BE49-F238E27FC236}">
                  <a16:creationId xmlns:a16="http://schemas.microsoft.com/office/drawing/2014/main" id="{9531BE2A-7582-A641-B315-6F81C4EDA2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9" y="1320"/>
              <a:ext cx="800" cy="754"/>
              <a:chOff x="996" y="1773"/>
              <a:chExt cx="800" cy="754"/>
            </a:xfrm>
          </p:grpSpPr>
          <p:sp>
            <p:nvSpPr>
              <p:cNvPr id="109623" name="Oval 162">
                <a:extLst>
                  <a:ext uri="{FF2B5EF4-FFF2-40B4-BE49-F238E27FC236}">
                    <a16:creationId xmlns:a16="http://schemas.microsoft.com/office/drawing/2014/main" id="{1240FE7A-3D5E-8441-893A-7039D8663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" y="1773"/>
                <a:ext cx="800" cy="75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 algn="ctr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9624" name="Text Box 163">
                <a:extLst>
                  <a:ext uri="{FF2B5EF4-FFF2-40B4-BE49-F238E27FC236}">
                    <a16:creationId xmlns:a16="http://schemas.microsoft.com/office/drawing/2014/main" id="{7023DA28-B2EA-6F49-BB88-E0F42E7FA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9" y="1946"/>
                <a:ext cx="44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slow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800">
                    <a:latin typeface="Arial" panose="020B0604020202020204" pitchFamily="34" charset="0"/>
                  </a:rPr>
                  <a:t>start</a:t>
                </a:r>
              </a:p>
            </p:txBody>
          </p:sp>
        </p:grpSp>
        <p:grpSp>
          <p:nvGrpSpPr>
            <p:cNvPr id="109603" name="Group 177">
              <a:extLst>
                <a:ext uri="{FF2B5EF4-FFF2-40B4-BE49-F238E27FC236}">
                  <a16:creationId xmlns:a16="http://schemas.microsoft.com/office/drawing/2014/main" id="{47E3CF7F-FB2E-0F4F-9600-FC5E649291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" y="2026"/>
              <a:ext cx="1118" cy="508"/>
              <a:chOff x="418" y="2713"/>
              <a:chExt cx="1118" cy="508"/>
            </a:xfrm>
          </p:grpSpPr>
          <p:sp>
            <p:nvSpPr>
              <p:cNvPr id="109620" name="Text Box 178">
                <a:extLst>
                  <a:ext uri="{FF2B5EF4-FFF2-40B4-BE49-F238E27FC236}">
                    <a16:creationId xmlns:a16="http://schemas.microsoft.com/office/drawing/2014/main" id="{A2EF2317-2D42-1B43-B5C7-95EED1AB1C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7" y="2713"/>
                <a:ext cx="3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timeout</a:t>
                </a:r>
              </a:p>
            </p:txBody>
          </p:sp>
          <p:sp>
            <p:nvSpPr>
              <p:cNvPr id="109621" name="Text Box 179">
                <a:extLst>
                  <a:ext uri="{FF2B5EF4-FFF2-40B4-BE49-F238E27FC236}">
                    <a16:creationId xmlns:a16="http://schemas.microsoft.com/office/drawing/2014/main" id="{F8833936-D717-0548-96BB-02C2784C9D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" y="2840"/>
                <a:ext cx="1118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 = cwnd/2 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1 MSS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retransmit missing segment</a:t>
                </a:r>
                <a:r>
                  <a:rPr lang="en-US" altLang="en-US" sz="1200"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09622" name="Line 180">
                <a:extLst>
                  <a:ext uri="{FF2B5EF4-FFF2-40B4-BE49-F238E27FC236}">
                    <a16:creationId xmlns:a16="http://schemas.microsoft.com/office/drawing/2014/main" id="{6FA3967D-6932-5C45-92A4-914E48A13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9" y="2855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9604" name="Group 186">
              <a:extLst>
                <a:ext uri="{FF2B5EF4-FFF2-40B4-BE49-F238E27FC236}">
                  <a16:creationId xmlns:a16="http://schemas.microsoft.com/office/drawing/2014/main" id="{5F8A4EF3-855B-454D-97ED-3805EF4A88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3" y="960"/>
              <a:ext cx="1409" cy="527"/>
              <a:chOff x="2683" y="798"/>
              <a:chExt cx="1409" cy="527"/>
            </a:xfrm>
          </p:grpSpPr>
          <p:sp>
            <p:nvSpPr>
              <p:cNvPr id="109617" name="Text Box 187">
                <a:extLst>
                  <a:ext uri="{FF2B5EF4-FFF2-40B4-BE49-F238E27FC236}">
                    <a16:creationId xmlns:a16="http://schemas.microsoft.com/office/drawing/2014/main" id="{E186FB42-06E7-6C45-B6B2-1AA04DC69C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3" y="917"/>
                <a:ext cx="1409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cwnd+MSS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 i="1">
                    <a:solidFill>
                      <a:srgbClr val="000099"/>
                    </a:solidFill>
                    <a:latin typeface="Arial" panose="020B0604020202020204" pitchFamily="34" charset="0"/>
                  </a:rPr>
                  <a:t>transmit new segment(s), as allowed</a:t>
                </a:r>
              </a:p>
              <a:p>
                <a:pPr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09618" name="Line 188">
                <a:extLst>
                  <a:ext uri="{FF2B5EF4-FFF2-40B4-BE49-F238E27FC236}">
                    <a16:creationId xmlns:a16="http://schemas.microsoft.com/office/drawing/2014/main" id="{FA18897C-5D73-8D40-8469-DC4D6043DA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934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9" name="Text Box 189">
                <a:extLst>
                  <a:ext uri="{FF2B5EF4-FFF2-40B4-BE49-F238E27FC236}">
                    <a16:creationId xmlns:a16="http://schemas.microsoft.com/office/drawing/2014/main" id="{41BBBD9A-F392-1847-AE42-95E827AD5F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97" y="798"/>
                <a:ext cx="44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new ACK</a:t>
                </a:r>
              </a:p>
            </p:txBody>
          </p:sp>
        </p:grpSp>
        <p:sp>
          <p:nvSpPr>
            <p:cNvPr id="109605" name="Freeform 205">
              <a:extLst>
                <a:ext uri="{FF2B5EF4-FFF2-40B4-BE49-F238E27FC236}">
                  <a16:creationId xmlns:a16="http://schemas.microsoft.com/office/drawing/2014/main" id="{E56DB237-F326-464C-A637-B1FDC537D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1" y="1129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6" name="Freeform 206">
              <a:extLst>
                <a:ext uri="{FF2B5EF4-FFF2-40B4-BE49-F238E27FC236}">
                  <a16:creationId xmlns:a16="http://schemas.microsoft.com/office/drawing/2014/main" id="{927145E3-5164-5C48-B112-8CF8C5BEDE21}"/>
                </a:ext>
              </a:extLst>
            </p:cNvPr>
            <p:cNvSpPr>
              <a:spLocks/>
            </p:cNvSpPr>
            <p:nvPr/>
          </p:nvSpPr>
          <p:spPr bwMode="auto">
            <a:xfrm rot="2575893">
              <a:off x="1950" y="1316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07" name="Group 207">
              <a:extLst>
                <a:ext uri="{FF2B5EF4-FFF2-40B4-BE49-F238E27FC236}">
                  <a16:creationId xmlns:a16="http://schemas.microsoft.com/office/drawing/2014/main" id="{73CB7F9E-8A97-A54B-8961-BFC7AA285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65" y="859"/>
              <a:ext cx="700" cy="367"/>
              <a:chOff x="4274" y="2922"/>
              <a:chExt cx="700" cy="367"/>
            </a:xfrm>
          </p:grpSpPr>
          <p:sp>
            <p:nvSpPr>
              <p:cNvPr id="109614" name="Text Box 208">
                <a:extLst>
                  <a:ext uri="{FF2B5EF4-FFF2-40B4-BE49-F238E27FC236}">
                    <a16:creationId xmlns:a16="http://schemas.microsoft.com/office/drawing/2014/main" id="{F01F27DB-C8AB-B143-8B97-F64B8F4297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74" y="3062"/>
                <a:ext cx="70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dupACKcount++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09615" name="Line 209">
                <a:extLst>
                  <a:ext uri="{FF2B5EF4-FFF2-40B4-BE49-F238E27FC236}">
                    <a16:creationId xmlns:a16="http://schemas.microsoft.com/office/drawing/2014/main" id="{C4CB89CB-8BD3-9D48-BD48-31E5F1457B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3" y="3071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16" name="Text Box 210">
                <a:extLst>
                  <a:ext uri="{FF2B5EF4-FFF2-40B4-BE49-F238E27FC236}">
                    <a16:creationId xmlns:a16="http://schemas.microsoft.com/office/drawing/2014/main" id="{A19FB301-62B1-F94D-AC4B-3C9DF54A15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95" y="2922"/>
                <a:ext cx="62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duplicate ACK</a:t>
                </a:r>
              </a:p>
            </p:txBody>
          </p:sp>
        </p:grpSp>
        <p:sp>
          <p:nvSpPr>
            <p:cNvPr id="109608" name="Freeform 211">
              <a:extLst>
                <a:ext uri="{FF2B5EF4-FFF2-40B4-BE49-F238E27FC236}">
                  <a16:creationId xmlns:a16="http://schemas.microsoft.com/office/drawing/2014/main" id="{87BD9A87-1CA5-7542-AF49-5F56F984CD6B}"/>
                </a:ext>
              </a:extLst>
            </p:cNvPr>
            <p:cNvSpPr>
              <a:spLocks/>
            </p:cNvSpPr>
            <p:nvPr/>
          </p:nvSpPr>
          <p:spPr bwMode="auto">
            <a:xfrm rot="-8222029">
              <a:off x="1204" y="1903"/>
              <a:ext cx="313" cy="201"/>
            </a:xfrm>
            <a:custGeom>
              <a:avLst/>
              <a:gdLst>
                <a:gd name="T0" fmla="*/ 25 w 313"/>
                <a:gd name="T1" fmla="*/ 169 h 201"/>
                <a:gd name="T2" fmla="*/ 153 w 313"/>
                <a:gd name="T3" fmla="*/ 7 h 201"/>
                <a:gd name="T4" fmla="*/ 258 w 313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3" h="201">
                  <a:moveTo>
                    <a:pt x="25" y="169"/>
                  </a:moveTo>
                  <a:cubicBezTo>
                    <a:pt x="0" y="108"/>
                    <a:pt x="5" y="0"/>
                    <a:pt x="153" y="7"/>
                  </a:cubicBezTo>
                  <a:cubicBezTo>
                    <a:pt x="302" y="12"/>
                    <a:pt x="313" y="87"/>
                    <a:pt x="258" y="20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09" name="Line 234">
              <a:extLst>
                <a:ext uri="{FF2B5EF4-FFF2-40B4-BE49-F238E27FC236}">
                  <a16:creationId xmlns:a16="http://schemas.microsoft.com/office/drawing/2014/main" id="{1FA4F587-5F4B-AC44-89C6-42ACEB06F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" y="1649"/>
              <a:ext cx="75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9610" name="Group 235">
              <a:extLst>
                <a:ext uri="{FF2B5EF4-FFF2-40B4-BE49-F238E27FC236}">
                  <a16:creationId xmlns:a16="http://schemas.microsoft.com/office/drawing/2014/main" id="{FFF142B1-72E9-0B45-9E85-522DEB9F4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7" y="1255"/>
              <a:ext cx="741" cy="416"/>
              <a:chOff x="539" y="936"/>
              <a:chExt cx="741" cy="416"/>
            </a:xfrm>
          </p:grpSpPr>
          <p:sp>
            <p:nvSpPr>
              <p:cNvPr id="109611" name="Text Box 236">
                <a:extLst>
                  <a:ext uri="{FF2B5EF4-FFF2-40B4-BE49-F238E27FC236}">
                    <a16:creationId xmlns:a16="http://schemas.microsoft.com/office/drawing/2014/main" id="{1DF78934-C22E-B845-8F1B-D7973D0854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" y="936"/>
                <a:ext cx="171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Symbol" pitchFamily="2" charset="2"/>
                  </a:rPr>
                  <a:t>L</a:t>
                </a:r>
              </a:p>
            </p:txBody>
          </p:sp>
          <p:sp>
            <p:nvSpPr>
              <p:cNvPr id="109612" name="Text Box 237">
                <a:extLst>
                  <a:ext uri="{FF2B5EF4-FFF2-40B4-BE49-F238E27FC236}">
                    <a16:creationId xmlns:a16="http://schemas.microsoft.com/office/drawing/2014/main" id="{35AFAB32-04B4-2F43-B89E-162F4618C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" y="1063"/>
                <a:ext cx="741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cwnd = 1 MSS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ssthresh = 64 KB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000">
                    <a:latin typeface="Arial" panose="020B0604020202020204" pitchFamily="34" charset="0"/>
                  </a:rPr>
                  <a:t>dupACKcount = 0</a:t>
                </a:r>
                <a:endParaRPr lang="en-US" altLang="en-US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09613" name="Line 238">
                <a:extLst>
                  <a:ext uri="{FF2B5EF4-FFF2-40B4-BE49-F238E27FC236}">
                    <a16:creationId xmlns:a16="http://schemas.microsoft.com/office/drawing/2014/main" id="{1126954C-583C-3E42-8FAC-374A825E7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1" y="1078"/>
                <a:ext cx="5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4687" name="Group 255">
            <a:extLst>
              <a:ext uri="{FF2B5EF4-FFF2-40B4-BE49-F238E27FC236}">
                <a16:creationId xmlns:a16="http://schemas.microsoft.com/office/drawing/2014/main" id="{FB14584F-8344-EF40-A2EB-7FD772A1632B}"/>
              </a:ext>
            </a:extLst>
          </p:cNvPr>
          <p:cNvGrpSpPr>
            <a:grpSpLocks/>
          </p:cNvGrpSpPr>
          <p:nvPr/>
        </p:nvGrpSpPr>
        <p:grpSpPr bwMode="auto">
          <a:xfrm>
            <a:off x="804863" y="2922588"/>
            <a:ext cx="3167062" cy="1312862"/>
            <a:chOff x="509" y="1766"/>
            <a:chExt cx="1995" cy="827"/>
          </a:xfrm>
        </p:grpSpPr>
        <p:pic>
          <p:nvPicPr>
            <p:cNvPr id="109599" name="Picture 252">
              <a:extLst>
                <a:ext uri="{FF2B5EF4-FFF2-40B4-BE49-F238E27FC236}">
                  <a16:creationId xmlns:a16="http://schemas.microsoft.com/office/drawing/2014/main" id="{D0DE9C52-4C9C-D84C-A813-881175CD9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9" y="1992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00" name="Picture 253">
              <a:extLst>
                <a:ext uri="{FF2B5EF4-FFF2-40B4-BE49-F238E27FC236}">
                  <a16:creationId xmlns:a16="http://schemas.microsoft.com/office/drawing/2014/main" id="{9FAB1E50-A60F-904B-9BC7-DCEF4CEBF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242" y="1766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601" name="Picture 254">
              <a:extLst>
                <a:ext uri="{FF2B5EF4-FFF2-40B4-BE49-F238E27FC236}">
                  <a16:creationId xmlns:a16="http://schemas.microsoft.com/office/drawing/2014/main" id="{77BF54B4-F977-4C4C-A9E6-A9BC9B4CD6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64" y="2348"/>
              <a:ext cx="26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4729" name="Group 297">
            <a:extLst>
              <a:ext uri="{FF2B5EF4-FFF2-40B4-BE49-F238E27FC236}">
                <a16:creationId xmlns:a16="http://schemas.microsoft.com/office/drawing/2014/main" id="{15DACFFF-440D-A04C-80A3-E2390FCA8292}"/>
              </a:ext>
            </a:extLst>
          </p:cNvPr>
          <p:cNvGrpSpPr>
            <a:grpSpLocks/>
          </p:cNvGrpSpPr>
          <p:nvPr/>
        </p:nvGrpSpPr>
        <p:grpSpPr bwMode="auto">
          <a:xfrm>
            <a:off x="3502025" y="1149350"/>
            <a:ext cx="4333875" cy="3243263"/>
            <a:chOff x="2205" y="641"/>
            <a:chExt cx="2730" cy="2043"/>
          </a:xfrm>
        </p:grpSpPr>
        <p:grpSp>
          <p:nvGrpSpPr>
            <p:cNvPr id="109584" name="Group 282">
              <a:extLst>
                <a:ext uri="{FF2B5EF4-FFF2-40B4-BE49-F238E27FC236}">
                  <a16:creationId xmlns:a16="http://schemas.microsoft.com/office/drawing/2014/main" id="{9AB3EE0C-EB81-6349-A64E-E3C8A6EB7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81" y="2381"/>
              <a:ext cx="583" cy="303"/>
              <a:chOff x="1166" y="3601"/>
              <a:chExt cx="583" cy="303"/>
            </a:xfrm>
          </p:grpSpPr>
          <p:grpSp>
            <p:nvGrpSpPr>
              <p:cNvPr id="109595" name="Group 283">
                <a:extLst>
                  <a:ext uri="{FF2B5EF4-FFF2-40B4-BE49-F238E27FC236}">
                    <a16:creationId xmlns:a16="http://schemas.microsoft.com/office/drawing/2014/main" id="{60ED3CFF-2228-E447-BD41-97C62282A3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97" name="Picture 284">
                  <a:extLst>
                    <a:ext uri="{FF2B5EF4-FFF2-40B4-BE49-F238E27FC236}">
                      <a16:creationId xmlns:a16="http://schemas.microsoft.com/office/drawing/2014/main" id="{F1CCCCBF-30A1-FE4B-B40C-C5FDA57BD33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8" name="Rectangle 285">
                  <a:extLst>
                    <a:ext uri="{FF2B5EF4-FFF2-40B4-BE49-F238E27FC236}">
                      <a16:creationId xmlns:a16="http://schemas.microsoft.com/office/drawing/2014/main" id="{D1D62629-CD06-1440-A852-D61882D2A6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9596" name="Text Box 286">
                <a:extLst>
                  <a:ext uri="{FF2B5EF4-FFF2-40B4-BE49-F238E27FC236}">
                    <a16:creationId xmlns:a16="http://schemas.microsoft.com/office/drawing/2014/main" id="{77A17C81-8599-FA43-9086-9F391A506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ACK!</a:t>
                </a:r>
              </a:p>
            </p:txBody>
          </p:sp>
        </p:grpSp>
        <p:grpSp>
          <p:nvGrpSpPr>
            <p:cNvPr id="109585" name="Group 287">
              <a:extLst>
                <a:ext uri="{FF2B5EF4-FFF2-40B4-BE49-F238E27FC236}">
                  <a16:creationId xmlns:a16="http://schemas.microsoft.com/office/drawing/2014/main" id="{0B91A2BA-A287-F347-87C4-8ED1E31EB6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5" y="700"/>
              <a:ext cx="583" cy="303"/>
              <a:chOff x="1166" y="3601"/>
              <a:chExt cx="583" cy="303"/>
            </a:xfrm>
          </p:grpSpPr>
          <p:grpSp>
            <p:nvGrpSpPr>
              <p:cNvPr id="109591" name="Group 288">
                <a:extLst>
                  <a:ext uri="{FF2B5EF4-FFF2-40B4-BE49-F238E27FC236}">
                    <a16:creationId xmlns:a16="http://schemas.microsoft.com/office/drawing/2014/main" id="{B7835C5E-3719-6F43-9E44-C2381499F6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93" name="Picture 289">
                  <a:extLst>
                    <a:ext uri="{FF2B5EF4-FFF2-40B4-BE49-F238E27FC236}">
                      <a16:creationId xmlns:a16="http://schemas.microsoft.com/office/drawing/2014/main" id="{D80F11DB-9451-4E49-813C-0CF7FDC2371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4" name="Rectangle 290">
                  <a:extLst>
                    <a:ext uri="{FF2B5EF4-FFF2-40B4-BE49-F238E27FC236}">
                      <a16:creationId xmlns:a16="http://schemas.microsoft.com/office/drawing/2014/main" id="{0D64EF99-18E7-204D-BF62-8BA92179B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9592" name="Text Box 291">
                <a:extLst>
                  <a:ext uri="{FF2B5EF4-FFF2-40B4-BE49-F238E27FC236}">
                    <a16:creationId xmlns:a16="http://schemas.microsoft.com/office/drawing/2014/main" id="{C283587D-21FF-5840-8640-317AD36CE7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ACK!</a:t>
                </a:r>
              </a:p>
            </p:txBody>
          </p:sp>
        </p:grpSp>
        <p:grpSp>
          <p:nvGrpSpPr>
            <p:cNvPr id="109586" name="Group 292">
              <a:extLst>
                <a:ext uri="{FF2B5EF4-FFF2-40B4-BE49-F238E27FC236}">
                  <a16:creationId xmlns:a16="http://schemas.microsoft.com/office/drawing/2014/main" id="{2099B7A0-C032-A84B-9C61-14DFF8CADB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2" y="641"/>
              <a:ext cx="583" cy="303"/>
              <a:chOff x="1166" y="3601"/>
              <a:chExt cx="583" cy="303"/>
            </a:xfrm>
          </p:grpSpPr>
          <p:grpSp>
            <p:nvGrpSpPr>
              <p:cNvPr id="109587" name="Group 293">
                <a:extLst>
                  <a:ext uri="{FF2B5EF4-FFF2-40B4-BE49-F238E27FC236}">
                    <a16:creationId xmlns:a16="http://schemas.microsoft.com/office/drawing/2014/main" id="{15B51CA8-1195-334F-A647-A267D64C0E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6" y="3601"/>
                <a:ext cx="583" cy="303"/>
                <a:chOff x="990" y="4570"/>
                <a:chExt cx="597" cy="380"/>
              </a:xfrm>
            </p:grpSpPr>
            <p:pic>
              <p:nvPicPr>
                <p:cNvPr id="109589" name="Picture 294">
                  <a:extLst>
                    <a:ext uri="{FF2B5EF4-FFF2-40B4-BE49-F238E27FC236}">
                      <a16:creationId xmlns:a16="http://schemas.microsoft.com/office/drawing/2014/main" id="{D5ABCA48-41E3-6148-9E3F-3D3F95412B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" y="4570"/>
                  <a:ext cx="597" cy="3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590" name="Rectangle 295">
                  <a:extLst>
                    <a:ext uri="{FF2B5EF4-FFF2-40B4-BE49-F238E27FC236}">
                      <a16:creationId xmlns:a16="http://schemas.microsoft.com/office/drawing/2014/main" id="{DCC72E76-B173-C94B-A0BD-AA2B42A4DF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24" y="4679"/>
                  <a:ext cx="356" cy="14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1pPr>
                  <a:lvl2pPr marL="742950" indent="-28575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2pPr>
                  <a:lvl3pPr marL="11430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3pPr>
                  <a:lvl4pPr marL="16002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4pPr>
                  <a:lvl5pPr marL="2057400" indent="-228600" algn="ctr"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Tahoma" panose="020B060403050404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109588" name="Text Box 296">
                <a:extLst>
                  <a:ext uri="{FF2B5EF4-FFF2-40B4-BE49-F238E27FC236}">
                    <a16:creationId xmlns:a16="http://schemas.microsoft.com/office/drawing/2014/main" id="{1DEE2746-F3FE-0E4D-9EEF-AA2FE143E9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4" y="3633"/>
                <a:ext cx="39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New</a:t>
                </a:r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200" b="1" i="1">
                    <a:solidFill>
                      <a:schemeClr val="accent2"/>
                    </a:solidFill>
                    <a:latin typeface="Comic Sans MS" panose="030F0902030302020204" pitchFamily="66" charset="0"/>
                  </a:rPr>
                  <a:t>ACK!</a:t>
                </a:r>
              </a:p>
            </p:txBody>
          </p:sp>
        </p:grpSp>
      </p:grpSp>
      <p:pic>
        <p:nvPicPr>
          <p:cNvPr id="109583" name="Picture 298" descr="underline_base">
            <a:extLst>
              <a:ext uri="{FF2B5EF4-FFF2-40B4-BE49-F238E27FC236}">
                <a16:creationId xmlns:a16="http://schemas.microsoft.com/office/drawing/2014/main" id="{E1FA6A0B-52F1-1943-AA4E-44FFD00ABEF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286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DDF363-366A-1C4F-9F23-469A26A40581}"/>
              </a:ext>
            </a:extLst>
          </p:cNvPr>
          <p:cNvSpPr/>
          <p:nvPr/>
        </p:nvSpPr>
        <p:spPr>
          <a:xfrm>
            <a:off x="496389" y="1149350"/>
            <a:ext cx="7976099" cy="2995614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505BEF-4F02-1143-8E6A-7D519A6DCDA9}"/>
              </a:ext>
            </a:extLst>
          </p:cNvPr>
          <p:cNvSpPr txBox="1"/>
          <p:nvPr/>
        </p:nvSpPr>
        <p:spPr>
          <a:xfrm>
            <a:off x="604128" y="1208697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Classic TCP Tahoe</a:t>
            </a:r>
          </a:p>
        </p:txBody>
      </p:sp>
    </p:spTree>
    <p:extLst>
      <p:ext uri="{BB962C8B-B14F-4D97-AF65-F5344CB8AC3E}">
        <p14:creationId xmlns:p14="http://schemas.microsoft.com/office/powerpoint/2010/main" val="1628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4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7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Slide Number Placeholder 6">
            <a:extLst>
              <a:ext uri="{FF2B5EF4-FFF2-40B4-BE49-F238E27FC236}">
                <a16:creationId xmlns:a16="http://schemas.microsoft.com/office/drawing/2014/main" id="{A96730A9-27AF-9343-B80C-8D49BD80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Tahoma" panose="020B0604030504040204" pitchFamily="34" charset="0"/>
              </a:rPr>
              <a:t>3-</a:t>
            </a:r>
            <a:fld id="{3EF903A4-2689-1C44-AC02-621C630788D7}" type="slidenum">
              <a:rPr lang="en-US" altLang="en-US" sz="120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82</a:t>
            </a:fld>
            <a:endParaRPr lang="en-US" altLang="en-US" sz="1200" dirty="0">
              <a:latin typeface="Tahoma" panose="020B0604030504040204" pitchFamily="34" charset="0"/>
            </a:endParaRPr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A1BD7B6-588E-6341-BBB7-EB02FB76C7E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9470" y="1080885"/>
            <a:ext cx="3104338" cy="175159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Q:</a:t>
            </a:r>
            <a:r>
              <a:rPr lang="en-US" sz="2400" dirty="0">
                <a:ea typeface="ＭＳ Ｐゴシック" charset="0"/>
                <a:cs typeface="+mn-cs"/>
              </a:rPr>
              <a:t> when should the exponential increase switch to linear?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+mn-cs"/>
              </a:rPr>
              <a:t>A:</a:t>
            </a:r>
            <a:r>
              <a:rPr lang="en-US" sz="2400" dirty="0">
                <a:ea typeface="ＭＳ Ｐゴシック" charset="0"/>
                <a:cs typeface="+mn-cs"/>
              </a:rPr>
              <a:t> when </a:t>
            </a:r>
            <a:r>
              <a:rPr lang="en-US" sz="2400" b="1" dirty="0" err="1">
                <a:latin typeface="Courier New" charset="0"/>
                <a:ea typeface="ＭＳ Ｐゴシック" charset="0"/>
                <a:cs typeface="+mn-cs"/>
              </a:rPr>
              <a:t>cwnd</a:t>
            </a:r>
            <a:r>
              <a:rPr lang="en-US" sz="2400" dirty="0">
                <a:ea typeface="ＭＳ Ｐゴシック" charset="0"/>
                <a:cs typeface="+mn-cs"/>
              </a:rPr>
              <a:t> = </a:t>
            </a:r>
            <a:r>
              <a:rPr lang="en-US" sz="2400" b="1" dirty="0" err="1">
                <a:ea typeface="ＭＳ Ｐゴシック" charset="0"/>
                <a:cs typeface="+mn-cs"/>
              </a:rPr>
              <a:t>ssthresh</a:t>
            </a: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ea typeface="ＭＳ Ｐゴシック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dirty="0">
                <a:ea typeface="ＭＳ Ｐゴシック" charset="0"/>
                <a:cs typeface="+mn-cs"/>
              </a:rPr>
              <a:t> </a:t>
            </a:r>
          </a:p>
        </p:txBody>
      </p:sp>
      <p:sp>
        <p:nvSpPr>
          <p:cNvPr id="105477" name="Rectangle 4">
            <a:extLst>
              <a:ext uri="{FF2B5EF4-FFF2-40B4-BE49-F238E27FC236}">
                <a16:creationId xmlns:a16="http://schemas.microsoft.com/office/drawing/2014/main" id="{72EEE609-6A51-7D49-8175-492014FF90E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9672" y="2846438"/>
            <a:ext cx="3569720" cy="673498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 b="1" dirty="0" err="1">
                <a:ea typeface="ＭＳ Ｐゴシック" charset="0"/>
                <a:cs typeface="+mn-cs"/>
              </a:rPr>
              <a:t>Ssthresh</a:t>
            </a:r>
            <a:r>
              <a:rPr lang="en-US" sz="2000" b="1" dirty="0">
                <a:ea typeface="ＭＳ Ｐゴシック" charset="0"/>
                <a:cs typeface="+mn-cs"/>
              </a:rPr>
              <a:t> </a:t>
            </a:r>
            <a:r>
              <a:rPr lang="en-US" sz="2000" dirty="0">
                <a:ea typeface="ＭＳ Ｐゴシック" charset="0"/>
                <a:cs typeface="+mn-cs"/>
              </a:rPr>
              <a:t>starts with default value </a:t>
            </a:r>
          </a:p>
        </p:txBody>
      </p:sp>
      <p:pic>
        <p:nvPicPr>
          <p:cNvPr id="108550" name="Picture 7">
            <a:extLst>
              <a:ext uri="{FF2B5EF4-FFF2-40B4-BE49-F238E27FC236}">
                <a16:creationId xmlns:a16="http://schemas.microsoft.com/office/drawing/2014/main" id="{3006D2CD-4CAD-CC4E-A65A-152F09746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760" y="1741846"/>
            <a:ext cx="5098942" cy="290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51" name="Picture 9" descr="underline_base">
            <a:extLst>
              <a:ext uri="{FF2B5EF4-FFF2-40B4-BE49-F238E27FC236}">
                <a16:creationId xmlns:a16="http://schemas.microsoft.com/office/drawing/2014/main" id="{E4132590-7421-E343-9904-C5197BE4592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942975"/>
            <a:ext cx="7802563" cy="18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0" name="Rectangle 10">
            <a:extLst>
              <a:ext uri="{FF2B5EF4-FFF2-40B4-BE49-F238E27FC236}">
                <a16:creationId xmlns:a16="http://schemas.microsoft.com/office/drawing/2014/main" id="{2B0F1BAC-193B-7E43-BD44-CFDE2E4269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39700"/>
            <a:ext cx="8043863" cy="77052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TCP: switching from slow start to CA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AB0B9AA-0888-E445-BE1D-03107C753C48}"/>
              </a:ext>
            </a:extLst>
          </p:cNvPr>
          <p:cNvSpPr/>
          <p:nvPr/>
        </p:nvSpPr>
        <p:spPr>
          <a:xfrm>
            <a:off x="6324600" y="2085975"/>
            <a:ext cx="215900" cy="365125"/>
          </a:xfrm>
          <a:prstGeom prst="ellipse">
            <a:avLst/>
          </a:prstGeom>
          <a:ln w="12700">
            <a:solidFill>
              <a:srgbClr val="00B0F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342F9-6E50-8E44-AD1F-C7E1D4695F8F}"/>
              </a:ext>
            </a:extLst>
          </p:cNvPr>
          <p:cNvSpPr txBox="1"/>
          <p:nvPr/>
        </p:nvSpPr>
        <p:spPr>
          <a:xfrm>
            <a:off x="6085511" y="1838480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cwnd</a:t>
            </a:r>
            <a:r>
              <a:rPr lang="en-US" dirty="0"/>
              <a:t> = 12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768C81-FA1F-B14F-8C6E-430F8CDC1DA7}"/>
              </a:ext>
            </a:extLst>
          </p:cNvPr>
          <p:cNvSpPr/>
          <p:nvPr/>
        </p:nvSpPr>
        <p:spPr>
          <a:xfrm>
            <a:off x="5270500" y="2705756"/>
            <a:ext cx="215900" cy="365125"/>
          </a:xfrm>
          <a:prstGeom prst="ellipse">
            <a:avLst/>
          </a:prstGeom>
          <a:ln w="12700">
            <a:solidFill>
              <a:srgbClr val="00B0F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731A9D0-C97F-1841-A225-D09E746E29B4}"/>
              </a:ext>
            </a:extLst>
          </p:cNvPr>
          <p:cNvSpPr/>
          <p:nvPr/>
        </p:nvSpPr>
        <p:spPr>
          <a:xfrm>
            <a:off x="6589767" y="3733800"/>
            <a:ext cx="215900" cy="365125"/>
          </a:xfrm>
          <a:prstGeom prst="ellipse">
            <a:avLst/>
          </a:prstGeom>
          <a:ln w="12700">
            <a:solidFill>
              <a:srgbClr val="00B0F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C16A5-0CC0-6D4F-A533-B94BC220DFDA}"/>
              </a:ext>
            </a:extLst>
          </p:cNvPr>
          <p:cNvSpPr txBox="1"/>
          <p:nvPr/>
        </p:nvSpPr>
        <p:spPr>
          <a:xfrm>
            <a:off x="5622247" y="3666844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cwnd</a:t>
            </a:r>
            <a:r>
              <a:rPr lang="en-US" dirty="0"/>
              <a:t> = 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82F37F2-EA8A-A743-BD52-30C446F8B507}"/>
              </a:ext>
            </a:extLst>
          </p:cNvPr>
          <p:cNvSpPr/>
          <p:nvPr/>
        </p:nvSpPr>
        <p:spPr>
          <a:xfrm>
            <a:off x="7369662" y="3001754"/>
            <a:ext cx="215900" cy="365125"/>
          </a:xfrm>
          <a:prstGeom prst="ellipse">
            <a:avLst/>
          </a:prstGeom>
          <a:ln w="12700">
            <a:solidFill>
              <a:srgbClr val="00B0F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C4495F2-DE05-114F-8E30-4C5F228D3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1651925" y="2313532"/>
            <a:ext cx="4742529" cy="12402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F9EF2BB-3A46-C944-9454-46610ACEEC7E}"/>
              </a:ext>
            </a:extLst>
          </p:cNvPr>
          <p:cNvCxnSpPr>
            <a:cxnSpLocks/>
          </p:cNvCxnSpPr>
          <p:nvPr/>
        </p:nvCxnSpPr>
        <p:spPr bwMode="auto">
          <a:xfrm flipV="1">
            <a:off x="3489760" y="2819295"/>
            <a:ext cx="929243" cy="1824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C170476-7C15-B74D-8476-0C3A61C8CA1E}"/>
              </a:ext>
            </a:extLst>
          </p:cNvPr>
          <p:cNvSpPr txBox="1"/>
          <p:nvPr/>
        </p:nvSpPr>
        <p:spPr>
          <a:xfrm>
            <a:off x="5200127" y="3181381"/>
            <a:ext cx="40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C3D30-3046-E540-9A8D-A395E8834882}"/>
              </a:ext>
            </a:extLst>
          </p:cNvPr>
          <p:cNvSpPr txBox="1"/>
          <p:nvPr/>
        </p:nvSpPr>
        <p:spPr>
          <a:xfrm>
            <a:off x="5570321" y="2223810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AF3267-E282-2946-9160-F77BC8C61E9E}"/>
              </a:ext>
            </a:extLst>
          </p:cNvPr>
          <p:cNvSpPr txBox="1"/>
          <p:nvPr/>
        </p:nvSpPr>
        <p:spPr>
          <a:xfrm>
            <a:off x="7919649" y="2832477"/>
            <a:ext cx="431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4EE7E7-7016-4342-9E16-F9A9BB8E67F3}"/>
              </a:ext>
            </a:extLst>
          </p:cNvPr>
          <p:cNvSpPr txBox="1"/>
          <p:nvPr/>
        </p:nvSpPr>
        <p:spPr>
          <a:xfrm>
            <a:off x="6611843" y="3429000"/>
            <a:ext cx="409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E6634-2BB4-1B4A-BFC3-CF03B2B4E2BA}"/>
              </a:ext>
            </a:extLst>
          </p:cNvPr>
          <p:cNvSpPr txBox="1"/>
          <p:nvPr/>
        </p:nvSpPr>
        <p:spPr>
          <a:xfrm>
            <a:off x="3927164" y="4590876"/>
            <a:ext cx="50107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Reno in Fast </a:t>
            </a:r>
            <a:r>
              <a:rPr lang="en-US" dirty="0" err="1"/>
              <a:t>Recov</a:t>
            </a:r>
            <a:r>
              <a:rPr lang="en-US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cwnd</a:t>
            </a:r>
            <a:r>
              <a:rPr lang="en-US" sz="1400" dirty="0"/>
              <a:t> = </a:t>
            </a:r>
            <a:r>
              <a:rPr lang="en-US" sz="1400" dirty="0" err="1"/>
              <a:t>sshthresh</a:t>
            </a:r>
            <a:r>
              <a:rPr lang="en-US" sz="1400" dirty="0"/>
              <a:t>/2 +3 =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cwnd</a:t>
            </a:r>
            <a:r>
              <a:rPr lang="en-US" sz="1400" dirty="0"/>
              <a:t> = </a:t>
            </a:r>
            <a:r>
              <a:rPr lang="en-US" sz="1400" dirty="0" err="1"/>
              <a:t>cwnd+MSS</a:t>
            </a:r>
            <a:r>
              <a:rPr lang="en-US" sz="1400" dirty="0"/>
              <a:t> for every DUP ACK received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retransmit lost packet, start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9353AE5-0E16-4744-8CCD-F74771412364}"/>
              </a:ext>
            </a:extLst>
          </p:cNvPr>
          <p:cNvSpPr/>
          <p:nvPr/>
        </p:nvSpPr>
        <p:spPr>
          <a:xfrm>
            <a:off x="6562982" y="2544149"/>
            <a:ext cx="215900" cy="365125"/>
          </a:xfrm>
          <a:prstGeom prst="ellipse">
            <a:avLst/>
          </a:prstGeom>
          <a:ln w="12700">
            <a:solidFill>
              <a:srgbClr val="00B05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BEA3DF9-C106-4D43-AA5E-0EE73F0E3EC0}"/>
              </a:ext>
            </a:extLst>
          </p:cNvPr>
          <p:cNvCxnSpPr>
            <a:cxnSpLocks/>
          </p:cNvCxnSpPr>
          <p:nvPr/>
        </p:nvCxnSpPr>
        <p:spPr bwMode="auto">
          <a:xfrm flipV="1">
            <a:off x="5457666" y="2732039"/>
            <a:ext cx="1180482" cy="1945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7AFA0F7-AB6F-834D-8AAC-50F8675CAE2C}"/>
              </a:ext>
            </a:extLst>
          </p:cNvPr>
          <p:cNvSpPr txBox="1"/>
          <p:nvPr/>
        </p:nvSpPr>
        <p:spPr>
          <a:xfrm>
            <a:off x="5592061" y="2541555"/>
            <a:ext cx="98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cwnd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53EA14-9A54-3643-99F0-CE94E96A1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6668781" y="2365650"/>
            <a:ext cx="524343" cy="34518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251454-7516-3745-9AED-3C724227AE96}"/>
              </a:ext>
            </a:extLst>
          </p:cNvPr>
          <p:cNvCxnSpPr>
            <a:cxnSpLocks/>
          </p:cNvCxnSpPr>
          <p:nvPr/>
        </p:nvCxnSpPr>
        <p:spPr bwMode="auto">
          <a:xfrm>
            <a:off x="7186003" y="2365650"/>
            <a:ext cx="7121" cy="8300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995261-8673-9A42-A63C-F88EA05A286A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7740" y="2514391"/>
            <a:ext cx="1096042" cy="66409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408600F-627A-BF4A-BB67-CDC4A0B52EB5}"/>
              </a:ext>
            </a:extLst>
          </p:cNvPr>
          <p:cNvCxnSpPr>
            <a:cxnSpLocks/>
          </p:cNvCxnSpPr>
          <p:nvPr/>
        </p:nvCxnSpPr>
        <p:spPr bwMode="auto">
          <a:xfrm flipV="1">
            <a:off x="6073142" y="3958345"/>
            <a:ext cx="1091016" cy="23916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A93D5155-DA5F-6D49-BA4A-8847398CE73C}"/>
              </a:ext>
            </a:extLst>
          </p:cNvPr>
          <p:cNvSpPr/>
          <p:nvPr/>
        </p:nvSpPr>
        <p:spPr>
          <a:xfrm>
            <a:off x="7071277" y="3775778"/>
            <a:ext cx="229452" cy="365125"/>
          </a:xfrm>
          <a:prstGeom prst="ellipse">
            <a:avLst/>
          </a:prstGeom>
          <a:ln w="12700">
            <a:solidFill>
              <a:srgbClr val="00B05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0589EF2-5152-9F4B-8BB0-D195FDEFBDFD}"/>
              </a:ext>
            </a:extLst>
          </p:cNvPr>
          <p:cNvCxnSpPr>
            <a:cxnSpLocks/>
          </p:cNvCxnSpPr>
          <p:nvPr/>
        </p:nvCxnSpPr>
        <p:spPr bwMode="auto">
          <a:xfrm flipV="1">
            <a:off x="5947883" y="3216089"/>
            <a:ext cx="1238120" cy="26377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FCB554-11D7-064D-9C14-F13B659DEC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378" y="3991497"/>
            <a:ext cx="3946108" cy="916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6A697DF8-7867-6947-9FFD-544B88EC44A5}"/>
              </a:ext>
            </a:extLst>
          </p:cNvPr>
          <p:cNvSpPr/>
          <p:nvPr/>
        </p:nvSpPr>
        <p:spPr>
          <a:xfrm>
            <a:off x="7081836" y="2988468"/>
            <a:ext cx="229452" cy="365125"/>
          </a:xfrm>
          <a:prstGeom prst="ellipse">
            <a:avLst/>
          </a:prstGeom>
          <a:ln w="12700">
            <a:solidFill>
              <a:srgbClr val="00B05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2115D1-F06D-9E4B-B738-98FF4E5B6EB5}"/>
              </a:ext>
            </a:extLst>
          </p:cNvPr>
          <p:cNvCxnSpPr>
            <a:cxnSpLocks/>
          </p:cNvCxnSpPr>
          <p:nvPr/>
        </p:nvCxnSpPr>
        <p:spPr bwMode="auto">
          <a:xfrm>
            <a:off x="6589767" y="2372254"/>
            <a:ext cx="58128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42DCF65-352B-864B-AD70-3DE8E2BA536F}"/>
              </a:ext>
            </a:extLst>
          </p:cNvPr>
          <p:cNvSpPr txBox="1"/>
          <p:nvPr/>
        </p:nvSpPr>
        <p:spPr>
          <a:xfrm>
            <a:off x="6550514" y="2113087"/>
            <a:ext cx="675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time x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C70CD1-7A1B-4842-B9F3-FD09BF8BD569}"/>
              </a:ext>
            </a:extLst>
          </p:cNvPr>
          <p:cNvCxnSpPr/>
          <p:nvPr/>
        </p:nvCxnSpPr>
        <p:spPr bwMode="auto">
          <a:xfrm flipV="1">
            <a:off x="7385412" y="2489632"/>
            <a:ext cx="750001" cy="4696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3C4E010-40E3-1448-ABAF-9AB304261A50}"/>
              </a:ext>
            </a:extLst>
          </p:cNvPr>
          <p:cNvCxnSpPr>
            <a:cxnSpLocks/>
          </p:cNvCxnSpPr>
          <p:nvPr/>
        </p:nvCxnSpPr>
        <p:spPr bwMode="auto">
          <a:xfrm flipV="1">
            <a:off x="7193124" y="3792689"/>
            <a:ext cx="272186" cy="16565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51B1D6-06F8-CC40-9480-7F68130A0973}"/>
              </a:ext>
            </a:extLst>
          </p:cNvPr>
          <p:cNvCxnSpPr>
            <a:cxnSpLocks/>
          </p:cNvCxnSpPr>
          <p:nvPr/>
        </p:nvCxnSpPr>
        <p:spPr bwMode="auto">
          <a:xfrm flipV="1">
            <a:off x="7446586" y="3490111"/>
            <a:ext cx="241202" cy="32249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4D092D3-4763-0842-8683-A7BB3BE55694}"/>
              </a:ext>
            </a:extLst>
          </p:cNvPr>
          <p:cNvCxnSpPr>
            <a:cxnSpLocks/>
          </p:cNvCxnSpPr>
          <p:nvPr/>
        </p:nvCxnSpPr>
        <p:spPr bwMode="auto">
          <a:xfrm flipV="1">
            <a:off x="7385412" y="3591640"/>
            <a:ext cx="417670" cy="3576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323BBA4-D616-B24A-86AC-07E3FC8F9456}"/>
              </a:ext>
            </a:extLst>
          </p:cNvPr>
          <p:cNvCxnSpPr>
            <a:cxnSpLocks/>
          </p:cNvCxnSpPr>
          <p:nvPr/>
        </p:nvCxnSpPr>
        <p:spPr bwMode="auto">
          <a:xfrm flipH="1">
            <a:off x="7186003" y="3192915"/>
            <a:ext cx="13055" cy="76542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1C124AB-9E2B-9846-99C9-A06F7CBEC480}"/>
              </a:ext>
            </a:extLst>
          </p:cNvPr>
          <p:cNvSpPr txBox="1"/>
          <p:nvPr/>
        </p:nvSpPr>
        <p:spPr>
          <a:xfrm>
            <a:off x="3928334" y="5539864"/>
            <a:ext cx="3784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If at time x (&lt; Timeout) a </a:t>
            </a:r>
            <a:r>
              <a:rPr lang="en-US" sz="1400" dirty="0">
                <a:solidFill>
                  <a:srgbClr val="C00000"/>
                </a:solidFill>
              </a:rPr>
              <a:t>new ACK </a:t>
            </a:r>
            <a:r>
              <a:rPr lang="en-US" sz="1400" dirty="0"/>
              <a:t>received: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transition to CA with </a:t>
            </a:r>
            <a:r>
              <a:rPr lang="en-US" sz="1400" dirty="0" err="1"/>
              <a:t>cwnd</a:t>
            </a:r>
            <a:r>
              <a:rPr lang="en-US" sz="1400" dirty="0"/>
              <a:t> = </a:t>
            </a:r>
            <a:r>
              <a:rPr lang="en-US" sz="1400" dirty="0" err="1"/>
              <a:t>sstresh</a:t>
            </a:r>
            <a:endParaRPr lang="en-US" sz="1400" dirty="0"/>
          </a:p>
          <a:p>
            <a:r>
              <a:rPr lang="en-US" sz="1400" dirty="0"/>
              <a:t>If time x = 		and no </a:t>
            </a:r>
            <a:r>
              <a:rPr lang="en-US" sz="1400" dirty="0">
                <a:solidFill>
                  <a:srgbClr val="C00000"/>
                </a:solidFill>
              </a:rPr>
              <a:t>new ACK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Reno goes back to SS</a:t>
            </a:r>
            <a:endParaRPr lang="en-US" dirty="0"/>
          </a:p>
        </p:txBody>
      </p:sp>
      <p:pic>
        <p:nvPicPr>
          <p:cNvPr id="85" name="Picture 253">
            <a:extLst>
              <a:ext uri="{FF2B5EF4-FFF2-40B4-BE49-F238E27FC236}">
                <a16:creationId xmlns:a16="http://schemas.microsoft.com/office/drawing/2014/main" id="{1D95B6D7-591C-794A-8928-51029F36A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81805" y="5980312"/>
            <a:ext cx="288695" cy="2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253">
            <a:extLst>
              <a:ext uri="{FF2B5EF4-FFF2-40B4-BE49-F238E27FC236}">
                <a16:creationId xmlns:a16="http://schemas.microsoft.com/office/drawing/2014/main" id="{6C2205F4-BC9D-CE45-80B5-F5631E6A8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9767" y="5284297"/>
            <a:ext cx="241649" cy="22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D0A0C5D-29A7-5244-874D-BB9F1DFD9A0D}"/>
              </a:ext>
            </a:extLst>
          </p:cNvPr>
          <p:cNvSpPr/>
          <p:nvPr/>
        </p:nvSpPr>
        <p:spPr>
          <a:xfrm>
            <a:off x="7225699" y="1979968"/>
            <a:ext cx="693950" cy="19706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DC408C0-E226-9B48-8278-09C7254406D9}"/>
              </a:ext>
            </a:extLst>
          </p:cNvPr>
          <p:cNvSpPr/>
          <p:nvPr/>
        </p:nvSpPr>
        <p:spPr>
          <a:xfrm>
            <a:off x="7485495" y="2142417"/>
            <a:ext cx="95437" cy="48453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5FF1B8D-5616-5041-AEB5-D3C2A22FE180}"/>
              </a:ext>
            </a:extLst>
          </p:cNvPr>
          <p:cNvSpPr/>
          <p:nvPr/>
        </p:nvSpPr>
        <p:spPr>
          <a:xfrm rot="19732704">
            <a:off x="6590377" y="2613906"/>
            <a:ext cx="1769216" cy="8823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DF294A0A-2490-0F48-ABF0-9E5DF0FED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2909092" y="3916362"/>
            <a:ext cx="3620912" cy="3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E74C95B-2CC6-8D4D-B274-931346A6E1F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54749" y="2391228"/>
            <a:ext cx="4254660" cy="2267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E7CED91E-73AA-4F4D-8746-FE236F408BEC}"/>
              </a:ext>
            </a:extLst>
          </p:cNvPr>
          <p:cNvSpPr txBox="1"/>
          <p:nvPr/>
        </p:nvSpPr>
        <p:spPr>
          <a:xfrm>
            <a:off x="-17241" y="3343597"/>
            <a:ext cx="31692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>
                <a:latin typeface="+mn-lt"/>
                <a:ea typeface="ＭＳ Ｐゴシック" charset="0"/>
              </a:rPr>
              <a:t>on Timeout: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+mn-lt"/>
                <a:ea typeface="ＭＳ Ｐゴシック" charset="0"/>
              </a:rPr>
              <a:t>ssthresh</a:t>
            </a:r>
            <a:r>
              <a:rPr lang="en-US" dirty="0">
                <a:latin typeface="+mn-lt"/>
                <a:ea typeface="ＭＳ Ｐゴシック" charset="0"/>
              </a:rPr>
              <a:t> is set to 1/2 of </a:t>
            </a:r>
            <a:r>
              <a:rPr lang="en-US" b="1" dirty="0" err="1">
                <a:latin typeface="+mn-lt"/>
                <a:ea typeface="ＭＳ Ｐゴシック" charset="0"/>
              </a:rPr>
              <a:t>cwnd</a:t>
            </a:r>
            <a:endParaRPr lang="en-US" b="1" dirty="0">
              <a:latin typeface="+mn-lt"/>
              <a:ea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latin typeface="+mn-lt"/>
                <a:ea typeface="ＭＳ Ｐゴシック" charset="0"/>
              </a:rPr>
              <a:t>cwnd</a:t>
            </a:r>
            <a:r>
              <a:rPr lang="en-US" dirty="0">
                <a:latin typeface="+mn-lt"/>
                <a:ea typeface="ＭＳ Ｐゴシック" charset="0"/>
              </a:rPr>
              <a:t> =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both Tahoe and Reno go to SS 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CCC8576-FF4F-754C-AB4B-121BB82554D1}"/>
              </a:ext>
            </a:extLst>
          </p:cNvPr>
          <p:cNvSpPr txBox="1"/>
          <p:nvPr/>
        </p:nvSpPr>
        <p:spPr>
          <a:xfrm>
            <a:off x="41795" y="4423950"/>
            <a:ext cx="32074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>
                <a:latin typeface="+mn-lt"/>
                <a:ea typeface="ＭＳ Ｐゴシック" charset="0"/>
              </a:rPr>
              <a:t>on 3 DUP ACKs: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Tahoe goes into SS mode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</a:rPr>
              <a:t>Reno goes into Fast Recovery mode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2BE59185-5AA1-6E46-B1CF-D6FEE63A9D50}"/>
              </a:ext>
            </a:extLst>
          </p:cNvPr>
          <p:cNvCxnSpPr/>
          <p:nvPr/>
        </p:nvCxnSpPr>
        <p:spPr bwMode="auto">
          <a:xfrm>
            <a:off x="2361237" y="2420864"/>
            <a:ext cx="2998963" cy="327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07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 animBg="1"/>
      <p:bldP spid="32" grpId="0"/>
      <p:bldP spid="63" grpId="0" animBg="1"/>
      <p:bldP spid="73" grpId="0" animBg="1"/>
      <p:bldP spid="29" grpId="0"/>
      <p:bldP spid="68" grpId="0"/>
      <p:bldP spid="82" grpId="0" animBg="1"/>
      <p:bldP spid="83" grpId="0" animBg="1"/>
      <p:bldP spid="84" grpId="0" animBg="1"/>
      <p:bldP spid="92" grpId="0"/>
      <p:bldP spid="93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>
            <a:extLst>
              <a:ext uri="{FF2B5EF4-FFF2-40B4-BE49-F238E27FC236}">
                <a16:creationId xmlns:a16="http://schemas.microsoft.com/office/drawing/2014/main" id="{434D5D4A-9A5E-7847-9C5D-FE1EB887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6258" name="Slide Number Placeholder 5">
            <a:extLst>
              <a:ext uri="{FF2B5EF4-FFF2-40B4-BE49-F238E27FC236}">
                <a16:creationId xmlns:a16="http://schemas.microsoft.com/office/drawing/2014/main" id="{FB530530-0B4D-FD43-BE8D-8F0645F0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126DC3BF-9969-124E-8B2A-00D846433FBF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96259" name="Picture 14" descr="underline_base">
            <a:extLst>
              <a:ext uri="{FF2B5EF4-FFF2-40B4-BE49-F238E27FC236}">
                <a16:creationId xmlns:a16="http://schemas.microsoft.com/office/drawing/2014/main" id="{D8653EB0-1381-F54B-8A3B-4C5B08E9834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741363"/>
            <a:ext cx="7264400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2">
            <a:extLst>
              <a:ext uri="{FF2B5EF4-FFF2-40B4-BE49-F238E27FC236}">
                <a16:creationId xmlns:a16="http://schemas.microsoft.com/office/drawing/2014/main" id="{0BD88BC8-651C-9248-8B96-44B29537E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55245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4000" dirty="0">
                <a:ea typeface="ＭＳ Ｐゴシック" charset="0"/>
                <a:cs typeface="+mj-cs"/>
              </a:rPr>
              <a:t>TCP congestion control principle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96261" name="Rectangle 8">
            <a:extLst>
              <a:ext uri="{FF2B5EF4-FFF2-40B4-BE49-F238E27FC236}">
                <a16:creationId xmlns:a16="http://schemas.microsoft.com/office/drawing/2014/main" id="{42FF8AE7-CDF2-974C-A1A6-45067A6D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957263"/>
            <a:ext cx="83756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92100" indent="-2921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latin typeface="Gill Sans MT" panose="020B0502020104020203" pitchFamily="34" charset="77"/>
              </a:rPr>
              <a:t>based on the Fast Recovery mechanism: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CC0000"/>
                </a:solidFill>
                <a:latin typeface="Gill Sans MT" panose="020B0502020104020203" pitchFamily="34" charset="77"/>
              </a:rPr>
              <a:t>approach:</a:t>
            </a:r>
            <a:r>
              <a:rPr lang="en-US" altLang="en-US" sz="2800" i="1" dirty="0">
                <a:solidFill>
                  <a:srgbClr val="FF0000"/>
                </a:solidFill>
                <a:latin typeface="Gill Sans MT" panose="020B0502020104020203" pitchFamily="34" charset="77"/>
              </a:rPr>
              <a:t> </a:t>
            </a:r>
            <a:r>
              <a:rPr lang="en-US" altLang="en-US" sz="2800" dirty="0">
                <a:latin typeface="Gill Sans MT" panose="020B0502020104020203" pitchFamily="34" charset="77"/>
              </a:rPr>
              <a:t>sender</a:t>
            </a:r>
            <a:r>
              <a:rPr lang="en-US" altLang="en-US" sz="2800" i="1" dirty="0">
                <a:solidFill>
                  <a:srgbClr val="FF0000"/>
                </a:solidFill>
                <a:latin typeface="Gill Sans MT" panose="020B0502020104020203" pitchFamily="34" charset="77"/>
              </a:rPr>
              <a:t> </a:t>
            </a:r>
            <a:r>
              <a:rPr lang="en-US" altLang="en-US" sz="2800" dirty="0">
                <a:latin typeface="Gill Sans MT" panose="020B0502020104020203" pitchFamily="34" charset="77"/>
              </a:rPr>
              <a:t>increases transmission rate (window size), probing for usable bandwidth, until loss occurs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i="1" u="sng" dirty="0">
                <a:solidFill>
                  <a:srgbClr val="CC0000"/>
                </a:solidFill>
                <a:latin typeface="Gill Sans MT" panose="020B0502020104020203" pitchFamily="34" charset="77"/>
              </a:rPr>
              <a:t>A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dditive </a:t>
            </a:r>
            <a:r>
              <a:rPr lang="en-US" altLang="en-US" sz="2400" i="1" u="sng" dirty="0">
                <a:solidFill>
                  <a:srgbClr val="CC0000"/>
                </a:solidFill>
                <a:latin typeface="Gill Sans MT" panose="020B0502020104020203" pitchFamily="34" charset="77"/>
              </a:rPr>
              <a:t>I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ncrease:</a:t>
            </a:r>
            <a:r>
              <a:rPr lang="en-US" altLang="en-US" sz="2400" dirty="0">
                <a:latin typeface="Gill Sans MT" panose="020B0502020104020203" pitchFamily="34" charset="77"/>
              </a:rPr>
              <a:t> increase 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cwnd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Gill Sans MT" panose="020B0502020104020203" pitchFamily="34" charset="77"/>
              </a:rPr>
              <a:t>by 1 MSS every RTT (i.e., received ACK) until loss detected (3DUPs)</a:t>
            </a:r>
            <a:endParaRPr lang="en-US" altLang="en-US" sz="2400" i="1" dirty="0">
              <a:latin typeface="Gill Sans MT" panose="020B0502020104020203" pitchFamily="34" charset="77"/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i="1" u="sng" dirty="0">
                <a:solidFill>
                  <a:srgbClr val="CC0000"/>
                </a:solidFill>
                <a:latin typeface="Gill Sans MT" panose="020B0502020104020203" pitchFamily="34" charset="77"/>
              </a:rPr>
              <a:t>M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ultiplicative </a:t>
            </a:r>
            <a:r>
              <a:rPr lang="en-US" altLang="en-US" sz="2400" i="1" u="sng" dirty="0">
                <a:solidFill>
                  <a:srgbClr val="CC0000"/>
                </a:solidFill>
                <a:latin typeface="Gill Sans MT" panose="020B0502020104020203" pitchFamily="34" charset="77"/>
              </a:rPr>
              <a:t>D</a:t>
            </a:r>
            <a:r>
              <a:rPr lang="en-US" altLang="en-US" sz="2400" i="1" dirty="0">
                <a:solidFill>
                  <a:srgbClr val="CC0000"/>
                </a:solidFill>
                <a:latin typeface="Gill Sans MT" panose="020B0502020104020203" pitchFamily="34" charset="77"/>
              </a:rPr>
              <a:t>ecrease</a:t>
            </a:r>
            <a:r>
              <a:rPr lang="en-US" altLang="en-US" sz="2400" dirty="0">
                <a:solidFill>
                  <a:srgbClr val="CC0000"/>
                </a:solidFill>
                <a:latin typeface="Gill Sans MT" panose="020B0502020104020203" pitchFamily="34" charset="77"/>
              </a:rPr>
              <a:t>:</a:t>
            </a:r>
            <a:r>
              <a:rPr lang="en-US" altLang="en-US" sz="2400" dirty="0">
                <a:latin typeface="Gill Sans MT" panose="020B0502020104020203" pitchFamily="34" charset="77"/>
              </a:rPr>
              <a:t> cut </a:t>
            </a:r>
            <a:r>
              <a:rPr lang="en-US" altLang="en-US" sz="2400" b="1" dirty="0" err="1">
                <a:latin typeface="Courier New" panose="02070309020205020404" pitchFamily="49" charset="0"/>
              </a:rPr>
              <a:t>cwnd</a:t>
            </a:r>
            <a:r>
              <a:rPr lang="en-US" altLang="en-US" sz="2400" b="1" dirty="0"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Gill Sans MT" panose="020B0502020104020203" pitchFamily="34" charset="77"/>
              </a:rPr>
              <a:t>in half after loss </a:t>
            </a:r>
          </a:p>
        </p:txBody>
      </p:sp>
      <p:sp>
        <p:nvSpPr>
          <p:cNvPr id="96262" name="Rectangle 11">
            <a:extLst>
              <a:ext uri="{FF2B5EF4-FFF2-40B4-BE49-F238E27FC236}">
                <a16:creationId xmlns:a16="http://schemas.microsoft.com/office/drawing/2014/main" id="{39D4760E-C256-964A-9D93-2766DA6BC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3659188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6263" name="Text Box 12">
            <a:extLst>
              <a:ext uri="{FF2B5EF4-FFF2-40B4-BE49-F238E27FC236}">
                <a16:creationId xmlns:a16="http://schemas.microsoft.com/office/drawing/2014/main" id="{A82BCA2E-A359-9C47-BB38-1D10F9CFA45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074863" y="4784725"/>
            <a:ext cx="2047875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ourier New" panose="02070309020205020404" pitchFamily="49" charset="0"/>
              </a:rPr>
              <a:t>cwnd:</a:t>
            </a:r>
            <a:r>
              <a:rPr lang="en-US" altLang="en-US" sz="1400">
                <a:latin typeface="Arial" panose="020B0604020202020204" pitchFamily="34" charset="0"/>
              </a:rPr>
              <a:t> TCP sender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congestion window size</a:t>
            </a:r>
          </a:p>
        </p:txBody>
      </p:sp>
      <p:sp>
        <p:nvSpPr>
          <p:cNvPr id="96264" name="Text Box 13">
            <a:extLst>
              <a:ext uri="{FF2B5EF4-FFF2-40B4-BE49-F238E27FC236}">
                <a16:creationId xmlns:a16="http://schemas.microsoft.com/office/drawing/2014/main" id="{C5157F15-896C-F146-8D30-3FCCD1F0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4448175"/>
            <a:ext cx="2146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u="sng" dirty="0">
                <a:latin typeface="Arial" panose="020B0604020202020204" pitchFamily="34" charset="0"/>
              </a:rPr>
              <a:t>AIMD</a:t>
            </a:r>
            <a:r>
              <a:rPr lang="en-US" altLang="en-US" sz="2000" dirty="0">
                <a:latin typeface="Arial" panose="020B0604020202020204" pitchFamily="34" charset="0"/>
              </a:rPr>
              <a:t> saw tooth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behavior: probing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for bandwidth</a:t>
            </a:r>
          </a:p>
        </p:txBody>
      </p:sp>
      <p:sp>
        <p:nvSpPr>
          <p:cNvPr id="96265" name="Line 17">
            <a:extLst>
              <a:ext uri="{FF2B5EF4-FFF2-40B4-BE49-F238E27FC236}">
                <a16:creationId xmlns:a16="http://schemas.microsoft.com/office/drawing/2014/main" id="{9D32638D-817D-F647-8FA7-A423AE5220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6149975"/>
            <a:ext cx="41433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266" name="Line 18">
            <a:extLst>
              <a:ext uri="{FF2B5EF4-FFF2-40B4-BE49-F238E27FC236}">
                <a16:creationId xmlns:a16="http://schemas.microsoft.com/office/drawing/2014/main" id="{94A9244D-121C-CF47-AEBB-8FB079381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4088" y="3735388"/>
            <a:ext cx="0" cy="2416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7" name="Line 19">
            <a:extLst>
              <a:ext uri="{FF2B5EF4-FFF2-40B4-BE49-F238E27FC236}">
                <a16:creationId xmlns:a16="http://schemas.microsoft.com/office/drawing/2014/main" id="{90814CF0-97AE-004E-B4B3-60C86D6CB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852988"/>
            <a:ext cx="169863" cy="16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8" name="Line 20">
            <a:extLst>
              <a:ext uri="{FF2B5EF4-FFF2-40B4-BE49-F238E27FC236}">
                <a16:creationId xmlns:a16="http://schemas.microsoft.com/office/drawing/2014/main" id="{17575E2D-9701-9C44-BA95-23CD1FF462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4841875"/>
            <a:ext cx="0" cy="642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09" name="Line 21">
            <a:extLst>
              <a:ext uri="{FF2B5EF4-FFF2-40B4-BE49-F238E27FC236}">
                <a16:creationId xmlns:a16="http://schemas.microsoft.com/office/drawing/2014/main" id="{F545BC9E-7AB1-9243-BEE8-26C8003234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5063" y="4525963"/>
            <a:ext cx="982662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10" name="Line 22">
            <a:extLst>
              <a:ext uri="{FF2B5EF4-FFF2-40B4-BE49-F238E27FC236}">
                <a16:creationId xmlns:a16="http://schemas.microsoft.com/office/drawing/2014/main" id="{56157E05-5683-6344-90B3-7CFA8A3A7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6613" y="4527550"/>
            <a:ext cx="0" cy="801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68326" name="Group 38">
            <a:extLst>
              <a:ext uri="{FF2B5EF4-FFF2-40B4-BE49-F238E27FC236}">
                <a16:creationId xmlns:a16="http://schemas.microsoft.com/office/drawing/2014/main" id="{65A5740D-24CE-EE46-B775-45EEA12D480C}"/>
              </a:ext>
            </a:extLst>
          </p:cNvPr>
          <p:cNvGrpSpPr>
            <a:grpSpLocks/>
          </p:cNvGrpSpPr>
          <p:nvPr/>
        </p:nvGrpSpPr>
        <p:grpSpPr bwMode="auto">
          <a:xfrm>
            <a:off x="4638675" y="4402138"/>
            <a:ext cx="3040063" cy="1106487"/>
            <a:chOff x="2720" y="2730"/>
            <a:chExt cx="1915" cy="697"/>
          </a:xfrm>
        </p:grpSpPr>
        <p:sp>
          <p:nvSpPr>
            <p:cNvPr id="96280" name="Line 23">
              <a:extLst>
                <a:ext uri="{FF2B5EF4-FFF2-40B4-BE49-F238E27FC236}">
                  <a16:creationId xmlns:a16="http://schemas.microsoft.com/office/drawing/2014/main" id="{872565FF-68C6-C345-B15E-6200C26C14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20" y="2996"/>
              <a:ext cx="331" cy="3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6281" name="Group 37">
              <a:extLst>
                <a:ext uri="{FF2B5EF4-FFF2-40B4-BE49-F238E27FC236}">
                  <a16:creationId xmlns:a16="http://schemas.microsoft.com/office/drawing/2014/main" id="{F8CFD4E5-7D7C-B14C-8625-27367F2E59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51" y="2730"/>
              <a:ext cx="1584" cy="697"/>
              <a:chOff x="3051" y="2730"/>
              <a:chExt cx="1584" cy="697"/>
            </a:xfrm>
          </p:grpSpPr>
          <p:sp>
            <p:nvSpPr>
              <p:cNvPr id="96282" name="Line 24">
                <a:extLst>
                  <a:ext uri="{FF2B5EF4-FFF2-40B4-BE49-F238E27FC236}">
                    <a16:creationId xmlns:a16="http://schemas.microsoft.com/office/drawing/2014/main" id="{77984F9C-1AD6-6348-A08E-C720BA9B1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51" y="2993"/>
                <a:ext cx="0" cy="4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3" name="Line 25">
                <a:extLst>
                  <a:ext uri="{FF2B5EF4-FFF2-40B4-BE49-F238E27FC236}">
                    <a16:creationId xmlns:a16="http://schemas.microsoft.com/office/drawing/2014/main" id="{2568C2C3-EB84-F84D-9BD9-D04E872C4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58" y="2795"/>
                <a:ext cx="611" cy="6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4" name="Line 26">
                <a:extLst>
                  <a:ext uri="{FF2B5EF4-FFF2-40B4-BE49-F238E27FC236}">
                    <a16:creationId xmlns:a16="http://schemas.microsoft.com/office/drawing/2014/main" id="{97278D4C-622B-6B45-A1BB-61CD771E8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6" y="2795"/>
                <a:ext cx="7" cy="5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5" name="Line 29">
                <a:extLst>
                  <a:ext uri="{FF2B5EF4-FFF2-40B4-BE49-F238E27FC236}">
                    <a16:creationId xmlns:a16="http://schemas.microsoft.com/office/drawing/2014/main" id="{91611CEB-0A2F-2C42-9F6C-B3C25AAA6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9" y="2898"/>
                <a:ext cx="420" cy="4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6" name="Line 30">
                <a:extLst>
                  <a:ext uri="{FF2B5EF4-FFF2-40B4-BE49-F238E27FC236}">
                    <a16:creationId xmlns:a16="http://schemas.microsoft.com/office/drawing/2014/main" id="{31F553A2-0AE4-9C4B-B50D-05BB34640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9" y="2889"/>
                <a:ext cx="0" cy="4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6287" name="Line 31">
                <a:extLst>
                  <a:ext uri="{FF2B5EF4-FFF2-40B4-BE49-F238E27FC236}">
                    <a16:creationId xmlns:a16="http://schemas.microsoft.com/office/drawing/2014/main" id="{F0AC450B-E532-4942-B52E-DF83015CB5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3" y="2730"/>
                <a:ext cx="552" cy="63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96272" name="Text Box 32">
            <a:extLst>
              <a:ext uri="{FF2B5EF4-FFF2-40B4-BE49-F238E27FC236}">
                <a16:creationId xmlns:a16="http://schemas.microsoft.com/office/drawing/2014/main" id="{6859ACA2-EC10-084C-95BD-6820FDFC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622675"/>
            <a:ext cx="4222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additively increase window size …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Tahoma" panose="020B0604030504040204" pitchFamily="34" charset="0"/>
              </a:rPr>
              <a:t>…. until loss occurs (then cut window in half)</a:t>
            </a:r>
          </a:p>
        </p:txBody>
      </p:sp>
      <p:sp>
        <p:nvSpPr>
          <p:cNvPr id="268321" name="Freeform 33">
            <a:extLst>
              <a:ext uri="{FF2B5EF4-FFF2-40B4-BE49-F238E27FC236}">
                <a16:creationId xmlns:a16="http://schemas.microsoft.com/office/drawing/2014/main" id="{8FC6CFFC-CA3D-C249-B3D7-7B89CC4A3FDE}"/>
              </a:ext>
            </a:extLst>
          </p:cNvPr>
          <p:cNvSpPr>
            <a:spLocks/>
          </p:cNvSpPr>
          <p:nvPr/>
        </p:nvSpPr>
        <p:spPr bwMode="auto">
          <a:xfrm>
            <a:off x="3598863" y="3816350"/>
            <a:ext cx="858837" cy="1016000"/>
          </a:xfrm>
          <a:custGeom>
            <a:avLst/>
            <a:gdLst>
              <a:gd name="T0" fmla="*/ 2147483646 w 541"/>
              <a:gd name="T1" fmla="*/ 0 h 640"/>
              <a:gd name="T2" fmla="*/ 0 w 541"/>
              <a:gd name="T3" fmla="*/ 0 h 640"/>
              <a:gd name="T4" fmla="*/ 0 w 541"/>
              <a:gd name="T5" fmla="*/ 2147483646 h 64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41" h="640">
                <a:moveTo>
                  <a:pt x="541" y="0"/>
                </a:moveTo>
                <a:lnTo>
                  <a:pt x="0" y="0"/>
                </a:lnTo>
                <a:lnTo>
                  <a:pt x="0" y="64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2" name="Freeform 34">
            <a:extLst>
              <a:ext uri="{FF2B5EF4-FFF2-40B4-BE49-F238E27FC236}">
                <a16:creationId xmlns:a16="http://schemas.microsoft.com/office/drawing/2014/main" id="{178D61DD-259F-784E-98BF-1F8E1B996C74}"/>
              </a:ext>
            </a:extLst>
          </p:cNvPr>
          <p:cNvSpPr>
            <a:spLocks/>
          </p:cNvSpPr>
          <p:nvPr/>
        </p:nvSpPr>
        <p:spPr bwMode="auto">
          <a:xfrm>
            <a:off x="3743325" y="4019550"/>
            <a:ext cx="796925" cy="1000125"/>
          </a:xfrm>
          <a:custGeom>
            <a:avLst/>
            <a:gdLst>
              <a:gd name="T0" fmla="*/ 2147483646 w 502"/>
              <a:gd name="T1" fmla="*/ 0 h 630"/>
              <a:gd name="T2" fmla="*/ 2147483646 w 502"/>
              <a:gd name="T3" fmla="*/ 2147483646 h 630"/>
              <a:gd name="T4" fmla="*/ 2147483646 w 502"/>
              <a:gd name="T5" fmla="*/ 2147483646 h 630"/>
              <a:gd name="T6" fmla="*/ 0 w 502"/>
              <a:gd name="T7" fmla="*/ 2147483646 h 63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2" h="630">
                <a:moveTo>
                  <a:pt x="502" y="0"/>
                </a:moveTo>
                <a:lnTo>
                  <a:pt x="56" y="2"/>
                </a:lnTo>
                <a:lnTo>
                  <a:pt x="54" y="630"/>
                </a:lnTo>
                <a:lnTo>
                  <a:pt x="0" y="63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3" name="Freeform 35">
            <a:extLst>
              <a:ext uri="{FF2B5EF4-FFF2-40B4-BE49-F238E27FC236}">
                <a16:creationId xmlns:a16="http://schemas.microsoft.com/office/drawing/2014/main" id="{DE1834B4-499E-8242-905A-BAA32FB480CD}"/>
              </a:ext>
            </a:extLst>
          </p:cNvPr>
          <p:cNvSpPr>
            <a:spLocks/>
          </p:cNvSpPr>
          <p:nvPr/>
        </p:nvSpPr>
        <p:spPr bwMode="auto">
          <a:xfrm>
            <a:off x="4051300" y="3814763"/>
            <a:ext cx="406400" cy="1168400"/>
          </a:xfrm>
          <a:custGeom>
            <a:avLst/>
            <a:gdLst>
              <a:gd name="T0" fmla="*/ 2147483646 w 256"/>
              <a:gd name="T1" fmla="*/ 0 h 736"/>
              <a:gd name="T2" fmla="*/ 0 w 256"/>
              <a:gd name="T3" fmla="*/ 0 h 736"/>
              <a:gd name="T4" fmla="*/ 0 w 256"/>
              <a:gd name="T5" fmla="*/ 2147483646 h 7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6" h="736">
                <a:moveTo>
                  <a:pt x="256" y="0"/>
                </a:moveTo>
                <a:lnTo>
                  <a:pt x="0" y="0"/>
                </a:lnTo>
                <a:lnTo>
                  <a:pt x="0" y="73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8324" name="Freeform 36">
            <a:extLst>
              <a:ext uri="{FF2B5EF4-FFF2-40B4-BE49-F238E27FC236}">
                <a16:creationId xmlns:a16="http://schemas.microsoft.com/office/drawing/2014/main" id="{D0FCCAB6-D951-AA4F-A3D1-4EFB03C1DD81}"/>
              </a:ext>
            </a:extLst>
          </p:cNvPr>
          <p:cNvSpPr>
            <a:spLocks/>
          </p:cNvSpPr>
          <p:nvPr/>
        </p:nvSpPr>
        <p:spPr bwMode="auto">
          <a:xfrm>
            <a:off x="4689475" y="4179888"/>
            <a:ext cx="168275" cy="635000"/>
          </a:xfrm>
          <a:custGeom>
            <a:avLst/>
            <a:gdLst>
              <a:gd name="T0" fmla="*/ 2147483646 w 106"/>
              <a:gd name="T1" fmla="*/ 0 h 400"/>
              <a:gd name="T2" fmla="*/ 2147483646 w 106"/>
              <a:gd name="T3" fmla="*/ 2147483646 h 400"/>
              <a:gd name="T4" fmla="*/ 0 w 106"/>
              <a:gd name="T5" fmla="*/ 2147483646 h 4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" h="400">
                <a:moveTo>
                  <a:pt x="106" y="0"/>
                </a:moveTo>
                <a:lnTo>
                  <a:pt x="106" y="400"/>
                </a:lnTo>
                <a:lnTo>
                  <a:pt x="0" y="40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6277" name="Text Box 40">
            <a:extLst>
              <a:ext uri="{FF2B5EF4-FFF2-40B4-BE49-F238E27FC236}">
                <a16:creationId xmlns:a16="http://schemas.microsoft.com/office/drawing/2014/main" id="{A8E5235B-BE20-8948-9C92-418BD366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6140450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Tahoma" panose="020B0604030504040204" pitchFamily="34" charset="0"/>
              </a:rPr>
              <a:t>time</a:t>
            </a:r>
          </a:p>
        </p:txBody>
      </p:sp>
      <p:sp>
        <p:nvSpPr>
          <p:cNvPr id="96278" name="Notched Right Arrow 30">
            <a:extLst>
              <a:ext uri="{FF2B5EF4-FFF2-40B4-BE49-F238E27FC236}">
                <a16:creationId xmlns:a16="http://schemas.microsoft.com/office/drawing/2014/main" id="{1E2FF102-6106-D943-BA93-1E1380AE3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46" y="3283744"/>
            <a:ext cx="977900" cy="484187"/>
          </a:xfrm>
          <a:prstGeom prst="notchedRightArrow">
            <a:avLst>
              <a:gd name="adj1" fmla="val 50000"/>
              <a:gd name="adj2" fmla="val 50024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6279" name="TextBox 31">
            <a:extLst>
              <a:ext uri="{FF2B5EF4-FFF2-40B4-BE49-F238E27FC236}">
                <a16:creationId xmlns:a16="http://schemas.microsoft.com/office/drawing/2014/main" id="{2C8DA55A-9B47-C443-85E7-ACCAB5AA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881" y="3321087"/>
            <a:ext cx="1055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dirty="0"/>
              <a:t>AIMD</a:t>
            </a:r>
          </a:p>
        </p:txBody>
      </p:sp>
    </p:spTree>
    <p:extLst>
      <p:ext uri="{BB962C8B-B14F-4D97-AF65-F5344CB8AC3E}">
        <p14:creationId xmlns:p14="http://schemas.microsoft.com/office/powerpoint/2010/main" val="36336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8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8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8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68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2854-7C71-2046-8215-380DAFE2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228600"/>
            <a:ext cx="7772400" cy="714375"/>
          </a:xfrm>
        </p:spPr>
        <p:txBody>
          <a:bodyPr/>
          <a:lstStyle/>
          <a:p>
            <a:r>
              <a:rPr lang="en-US" dirty="0"/>
              <a:t>Which TCP???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DACC9-7426-2644-AB72-ACB34369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</a:rPr>
              <a:t>…many TCP flavors. </a:t>
            </a:r>
          </a:p>
          <a:p>
            <a:r>
              <a:rPr lang="en-US" dirty="0">
                <a:ea typeface="ＭＳ Ｐゴシック" charset="0"/>
              </a:rPr>
              <a:t>TCP is implemented at edge, not in Internet so not critical to Internet operations. </a:t>
            </a:r>
          </a:p>
          <a:p>
            <a:r>
              <a:rPr lang="en-US" dirty="0">
                <a:ea typeface="ＭＳ Ｐゴシック" charset="0"/>
              </a:rPr>
              <a:t>Impacts edge devices/apps and their transport across the Internet.</a:t>
            </a:r>
          </a:p>
          <a:p>
            <a:r>
              <a:rPr lang="en-US" dirty="0">
                <a:ea typeface="ＭＳ Ｐゴシック" charset="0"/>
              </a:rPr>
              <a:t>Most popular implementation is Reno. Fast Recovery made a considerable impact on TCP performance. SACK is also enabled by default at session setup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C94A-E28E-5B47-898C-08EB07951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68242-EE3A-3E4E-A6C0-0C812AD8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E300994E-5C8F-F043-9BAC-9D048E8C2F92}" type="slidenum">
              <a:rPr lang="en-US" altLang="en-US" smtClean="0"/>
              <a:pPr>
                <a:defRPr/>
              </a:pPr>
              <a:t>84</a:t>
            </a:fld>
            <a:endParaRPr lang="en-US" altLang="en-US"/>
          </a:p>
        </p:txBody>
      </p:sp>
      <p:pic>
        <p:nvPicPr>
          <p:cNvPr id="6" name="Picture 9" descr="underline_base">
            <a:extLst>
              <a:ext uri="{FF2B5EF4-FFF2-40B4-BE49-F238E27FC236}">
                <a16:creationId xmlns:a16="http://schemas.microsoft.com/office/drawing/2014/main" id="{0DEE073E-0511-764A-ACAE-4F2E27FFC63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887412"/>
            <a:ext cx="316547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177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DCE6-FB54-024F-8B69-48395AD3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444499"/>
          </a:xfrm>
        </p:spPr>
        <p:txBody>
          <a:bodyPr/>
          <a:lstStyle/>
          <a:p>
            <a:r>
              <a:rPr lang="en-US" dirty="0"/>
              <a:t>TCP Sender Window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E23CC-B03F-624D-B246-1C8E68EC7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49348"/>
            <a:ext cx="7772400" cy="53133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window control packet transmission at the sender?</a:t>
            </a:r>
          </a:p>
          <a:p>
            <a:r>
              <a:rPr lang="en-US" dirty="0"/>
              <a:t>transit or inflight or (re)transmit window</a:t>
            </a:r>
          </a:p>
          <a:p>
            <a:r>
              <a:rPr lang="en-US" dirty="0"/>
              <a:t>flow control window</a:t>
            </a:r>
          </a:p>
          <a:p>
            <a:r>
              <a:rPr lang="en-US" dirty="0"/>
              <a:t>congestion window</a:t>
            </a:r>
          </a:p>
          <a:p>
            <a:pPr marL="0" indent="0">
              <a:buNone/>
            </a:pPr>
            <a:r>
              <a:rPr lang="en-US" dirty="0"/>
              <a:t>		Which one??????</a:t>
            </a:r>
          </a:p>
          <a:p>
            <a:r>
              <a:rPr lang="en-US" dirty="0"/>
              <a:t>TCP selects the smallest of the 3 as its “</a:t>
            </a:r>
            <a:r>
              <a:rPr lang="en-US" dirty="0">
                <a:solidFill>
                  <a:srgbClr val="C00000"/>
                </a:solidFill>
              </a:rPr>
              <a:t>sending window</a:t>
            </a:r>
            <a:r>
              <a:rPr lang="en-US" dirty="0"/>
              <a:t>”</a:t>
            </a:r>
          </a:p>
          <a:p>
            <a:r>
              <a:rPr lang="en-US" dirty="0"/>
              <a:t>holds back on any “new” transmissions if </a:t>
            </a:r>
            <a:r>
              <a:rPr lang="en-US" dirty="0">
                <a:solidFill>
                  <a:srgbClr val="C00000"/>
                </a:solidFill>
              </a:rPr>
              <a:t>sender window</a:t>
            </a:r>
            <a:r>
              <a:rPr lang="en-US" dirty="0"/>
              <a:t> size is reached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CFD77-AB36-E245-A731-2B2632858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F70FF-BDB7-2146-BCA1-CF982995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838EC644-92BC-D247-9868-1104C0462398}" type="slidenum">
              <a:rPr lang="en-US" altLang="en-US" smtClean="0"/>
              <a:pPr>
                <a:defRPr/>
              </a:pPr>
              <a:t>85</a:t>
            </a:fld>
            <a:endParaRPr lang="en-US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63B728AC-0E45-9D49-B24B-D7ABFBEFEDA7}"/>
              </a:ext>
            </a:extLst>
          </p:cNvPr>
          <p:cNvSpPr/>
          <p:nvPr/>
        </p:nvSpPr>
        <p:spPr>
          <a:xfrm>
            <a:off x="1034903" y="3663949"/>
            <a:ext cx="1041721" cy="300942"/>
          </a:xfrm>
          <a:prstGeom prst="rightArrow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9" descr="underline_base">
            <a:extLst>
              <a:ext uri="{FF2B5EF4-FFF2-40B4-BE49-F238E27FC236}">
                <a16:creationId xmlns:a16="http://schemas.microsoft.com/office/drawing/2014/main" id="{D76A7BD7-65B5-4F46-A62D-A14F1A1FC48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4" y="723900"/>
            <a:ext cx="5936206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7889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5">
            <a:extLst>
              <a:ext uri="{FF2B5EF4-FFF2-40B4-BE49-F238E27FC236}">
                <a16:creationId xmlns:a16="http://schemas.microsoft.com/office/drawing/2014/main" id="{F595C1ED-F68A-7143-AFD6-D5E64A684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99330" name="Slide Number Placeholder 6">
            <a:extLst>
              <a:ext uri="{FF2B5EF4-FFF2-40B4-BE49-F238E27FC236}">
                <a16:creationId xmlns:a16="http://schemas.microsoft.com/office/drawing/2014/main" id="{F6F1BE2D-14B6-8C4F-A88C-F284486B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39F92C26-384B-6A4F-A157-D3F3665C8CEC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99331" name="Line 68">
            <a:extLst>
              <a:ext uri="{FF2B5EF4-FFF2-40B4-BE49-F238E27FC236}">
                <a16:creationId xmlns:a16="http://schemas.microsoft.com/office/drawing/2014/main" id="{8BD88098-1C0B-7349-9106-C33046181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4229100"/>
            <a:ext cx="5588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9332" name="Group 59">
            <a:extLst>
              <a:ext uri="{FF2B5EF4-FFF2-40B4-BE49-F238E27FC236}">
                <a16:creationId xmlns:a16="http://schemas.microsoft.com/office/drawing/2014/main" id="{41C4CE83-5B0B-494C-8803-901F7640BFE1}"/>
              </a:ext>
            </a:extLst>
          </p:cNvPr>
          <p:cNvGrpSpPr>
            <a:grpSpLocks/>
          </p:cNvGrpSpPr>
          <p:nvPr/>
        </p:nvGrpSpPr>
        <p:grpSpPr bwMode="auto">
          <a:xfrm>
            <a:off x="3779838" y="3898900"/>
            <a:ext cx="1082675" cy="538163"/>
            <a:chOff x="2356" y="1300"/>
            <a:chExt cx="555" cy="194"/>
          </a:xfrm>
        </p:grpSpPr>
        <p:sp>
          <p:nvSpPr>
            <p:cNvPr id="99360" name="Oval 407">
              <a:extLst>
                <a:ext uri="{FF2B5EF4-FFF2-40B4-BE49-F238E27FC236}">
                  <a16:creationId xmlns:a16="http://schemas.microsoft.com/office/drawing/2014/main" id="{22A6C755-721E-4047-8E27-F18CA6706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361" name="Rectangle 410">
              <a:extLst>
                <a:ext uri="{FF2B5EF4-FFF2-40B4-BE49-F238E27FC236}">
                  <a16:creationId xmlns:a16="http://schemas.microsoft.com/office/drawing/2014/main" id="{5B800D7D-4F21-B248-86B0-E6B5CB16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362" name="Oval 411">
              <a:extLst>
                <a:ext uri="{FF2B5EF4-FFF2-40B4-BE49-F238E27FC236}">
                  <a16:creationId xmlns:a16="http://schemas.microsoft.com/office/drawing/2014/main" id="{BE9DDB36-0DD5-6B48-93BD-92D80007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9363" name="Group 63">
              <a:extLst>
                <a:ext uri="{FF2B5EF4-FFF2-40B4-BE49-F238E27FC236}">
                  <a16:creationId xmlns:a16="http://schemas.microsoft.com/office/drawing/2014/main" id="{CB646D99-FD68-2643-9E45-E51B376C47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9366" name="Freeform 64">
                <a:extLst>
                  <a:ext uri="{FF2B5EF4-FFF2-40B4-BE49-F238E27FC236}">
                    <a16:creationId xmlns:a16="http://schemas.microsoft.com/office/drawing/2014/main" id="{173DBF74-CA23-D442-98BB-48C2BB816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7" name="Freeform 65">
                <a:extLst>
                  <a:ext uri="{FF2B5EF4-FFF2-40B4-BE49-F238E27FC236}">
                    <a16:creationId xmlns:a16="http://schemas.microsoft.com/office/drawing/2014/main" id="{AC476AF1-B0BF-3E4E-8A28-82067EF7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64" name="Line 66">
              <a:extLst>
                <a:ext uri="{FF2B5EF4-FFF2-40B4-BE49-F238E27FC236}">
                  <a16:creationId xmlns:a16="http://schemas.microsoft.com/office/drawing/2014/main" id="{3704A183-D63E-C341-BDA2-805A559195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65" name="Line 67">
              <a:extLst>
                <a:ext uri="{FF2B5EF4-FFF2-40B4-BE49-F238E27FC236}">
                  <a16:creationId xmlns:a16="http://schemas.microsoft.com/office/drawing/2014/main" id="{12E78C93-E291-0349-B363-1DDBB5B0AD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9333" name="Group 50">
            <a:extLst>
              <a:ext uri="{FF2B5EF4-FFF2-40B4-BE49-F238E27FC236}">
                <a16:creationId xmlns:a16="http://schemas.microsoft.com/office/drawing/2014/main" id="{AAE83C25-781D-DC4F-80C1-D7A568ACF3B9}"/>
              </a:ext>
            </a:extLst>
          </p:cNvPr>
          <p:cNvGrpSpPr>
            <a:grpSpLocks/>
          </p:cNvGrpSpPr>
          <p:nvPr/>
        </p:nvGrpSpPr>
        <p:grpSpPr bwMode="auto">
          <a:xfrm>
            <a:off x="5413375" y="3883025"/>
            <a:ext cx="1082675" cy="538163"/>
            <a:chOff x="2356" y="1300"/>
            <a:chExt cx="555" cy="194"/>
          </a:xfrm>
        </p:grpSpPr>
        <p:sp>
          <p:nvSpPr>
            <p:cNvPr id="99352" name="Oval 407">
              <a:extLst>
                <a:ext uri="{FF2B5EF4-FFF2-40B4-BE49-F238E27FC236}">
                  <a16:creationId xmlns:a16="http://schemas.microsoft.com/office/drawing/2014/main" id="{CD74F0FE-B1C1-6940-B3F3-6C6CD1B4A6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353" name="Rectangle 410">
              <a:extLst>
                <a:ext uri="{FF2B5EF4-FFF2-40B4-BE49-F238E27FC236}">
                  <a16:creationId xmlns:a16="http://schemas.microsoft.com/office/drawing/2014/main" id="{8727FD0E-5463-254B-978D-376FEECFA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9354" name="Oval 411">
              <a:extLst>
                <a:ext uri="{FF2B5EF4-FFF2-40B4-BE49-F238E27FC236}">
                  <a16:creationId xmlns:a16="http://schemas.microsoft.com/office/drawing/2014/main" id="{5C6082C4-A6C1-AE4B-B449-58156DEBB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9355" name="Group 54">
              <a:extLst>
                <a:ext uri="{FF2B5EF4-FFF2-40B4-BE49-F238E27FC236}">
                  <a16:creationId xmlns:a16="http://schemas.microsoft.com/office/drawing/2014/main" id="{84EC43BE-0EC2-EB48-ADAC-378799181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99358" name="Freeform 55">
                <a:extLst>
                  <a:ext uri="{FF2B5EF4-FFF2-40B4-BE49-F238E27FC236}">
                    <a16:creationId xmlns:a16="http://schemas.microsoft.com/office/drawing/2014/main" id="{1704235C-2B47-3E4D-A9E8-9B1CE1E6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9" name="Freeform 56">
                <a:extLst>
                  <a:ext uri="{FF2B5EF4-FFF2-40B4-BE49-F238E27FC236}">
                    <a16:creationId xmlns:a16="http://schemas.microsoft.com/office/drawing/2014/main" id="{74C4EBBF-648C-2746-9B2A-009C809F3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356" name="Line 57">
              <a:extLst>
                <a:ext uri="{FF2B5EF4-FFF2-40B4-BE49-F238E27FC236}">
                  <a16:creationId xmlns:a16="http://schemas.microsoft.com/office/drawing/2014/main" id="{2C6C1054-5662-2940-86C3-27FF735A1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57" name="Line 58">
              <a:extLst>
                <a:ext uri="{FF2B5EF4-FFF2-40B4-BE49-F238E27FC236}">
                  <a16:creationId xmlns:a16="http://schemas.microsoft.com/office/drawing/2014/main" id="{FFFF49AC-6F44-8845-AA7A-6D8B14BC77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A8501B58-4C43-D44E-B9A5-2C4B4AC9F5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412875"/>
            <a:ext cx="7620000" cy="21907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ea typeface="ＭＳ Ｐゴシック" charset="0"/>
                <a:cs typeface="+mn-cs"/>
              </a:rPr>
              <a:t>fairness goal:</a:t>
            </a:r>
            <a:r>
              <a:rPr lang="en-US">
                <a:ea typeface="ＭＳ Ｐゴシック" charset="0"/>
                <a:cs typeface="+mn-cs"/>
              </a:rPr>
              <a:t> if K TCP sessions share same bottleneck link of bandwidth R, each should have average rate of R/K</a:t>
            </a:r>
          </a:p>
        </p:txBody>
      </p:sp>
      <p:sp>
        <p:nvSpPr>
          <p:cNvPr id="99335" name="Rectangle 25">
            <a:extLst>
              <a:ext uri="{FF2B5EF4-FFF2-40B4-BE49-F238E27FC236}">
                <a16:creationId xmlns:a16="http://schemas.microsoft.com/office/drawing/2014/main" id="{26B60E11-5762-714C-AF30-C2E15D6EC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9336" name="Rectangle 26">
            <a:extLst>
              <a:ext uri="{FF2B5EF4-FFF2-40B4-BE49-F238E27FC236}">
                <a16:creationId xmlns:a16="http://schemas.microsoft.com/office/drawing/2014/main" id="{8D6B85B9-CA7A-3D4C-B8CA-419B4E4D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325" y="4087813"/>
            <a:ext cx="147638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9337" name="Rectangle 27">
            <a:extLst>
              <a:ext uri="{FF2B5EF4-FFF2-40B4-BE49-F238E27FC236}">
                <a16:creationId xmlns:a16="http://schemas.microsoft.com/office/drawing/2014/main" id="{E640BB4B-CBCE-FF48-A758-31396E7D8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838" y="4025900"/>
            <a:ext cx="147637" cy="200025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9338" name="Text Box 28">
            <a:extLst>
              <a:ext uri="{FF2B5EF4-FFF2-40B4-BE49-F238E27FC236}">
                <a16:creationId xmlns:a16="http://schemas.microsoft.com/office/drawing/2014/main" id="{913DF23F-F386-0946-8316-24A67397A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3017838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TCP connection 1</a:t>
            </a:r>
          </a:p>
        </p:txBody>
      </p:sp>
      <p:sp>
        <p:nvSpPr>
          <p:cNvPr id="99339" name="Text Box 29">
            <a:extLst>
              <a:ext uri="{FF2B5EF4-FFF2-40B4-BE49-F238E27FC236}">
                <a16:creationId xmlns:a16="http://schemas.microsoft.com/office/drawing/2014/main" id="{F100F869-3D7C-5D49-BF89-3EFA8816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4471988"/>
            <a:ext cx="1250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bottleneck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router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capacity R</a:t>
            </a:r>
          </a:p>
        </p:txBody>
      </p:sp>
      <p:sp>
        <p:nvSpPr>
          <p:cNvPr id="99340" name="Freeform 40">
            <a:extLst>
              <a:ext uri="{FF2B5EF4-FFF2-40B4-BE49-F238E27FC236}">
                <a16:creationId xmlns:a16="http://schemas.microsoft.com/office/drawing/2014/main" id="{259F9543-D2E3-3044-9A88-E612DC2F264A}"/>
              </a:ext>
            </a:extLst>
          </p:cNvPr>
          <p:cNvSpPr>
            <a:spLocks/>
          </p:cNvSpPr>
          <p:nvPr/>
        </p:nvSpPr>
        <p:spPr bwMode="auto">
          <a:xfrm>
            <a:off x="2863850" y="3502025"/>
            <a:ext cx="4003675" cy="719138"/>
          </a:xfrm>
          <a:custGeom>
            <a:avLst/>
            <a:gdLst>
              <a:gd name="T0" fmla="*/ 0 w 2412"/>
              <a:gd name="T1" fmla="*/ 0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0"/>
                </a:moveTo>
                <a:cubicBezTo>
                  <a:pt x="93" y="65"/>
                  <a:pt x="156" y="318"/>
                  <a:pt x="558" y="390"/>
                </a:cubicBezTo>
                <a:cubicBezTo>
                  <a:pt x="959" y="453"/>
                  <a:pt x="2026" y="423"/>
                  <a:pt x="2412" y="432"/>
                </a:cubicBezTo>
              </a:path>
            </a:pathLst>
          </a:custGeom>
          <a:noFill/>
          <a:ln w="38100" cap="flat" cmpd="sng">
            <a:solidFill>
              <a:srgbClr val="0099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41">
            <a:extLst>
              <a:ext uri="{FF2B5EF4-FFF2-40B4-BE49-F238E27FC236}">
                <a16:creationId xmlns:a16="http://schemas.microsoft.com/office/drawing/2014/main" id="{81B8FEC9-738E-4641-8126-A4509D7B4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0" y="408781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99342" name="Freeform 42">
            <a:extLst>
              <a:ext uri="{FF2B5EF4-FFF2-40B4-BE49-F238E27FC236}">
                <a16:creationId xmlns:a16="http://schemas.microsoft.com/office/drawing/2014/main" id="{86B62B92-D3DA-AB4C-96D7-8FE9EFEC5AFF}"/>
              </a:ext>
            </a:extLst>
          </p:cNvPr>
          <p:cNvSpPr>
            <a:spLocks/>
          </p:cNvSpPr>
          <p:nvPr/>
        </p:nvSpPr>
        <p:spPr bwMode="auto">
          <a:xfrm>
            <a:off x="2806700" y="4237038"/>
            <a:ext cx="4044950" cy="719137"/>
          </a:xfrm>
          <a:custGeom>
            <a:avLst/>
            <a:gdLst>
              <a:gd name="T0" fmla="*/ 0 w 2412"/>
              <a:gd name="T1" fmla="*/ 2147483646 h 453"/>
              <a:gd name="T2" fmla="*/ 2147483646 w 2412"/>
              <a:gd name="T3" fmla="*/ 2147483646 h 453"/>
              <a:gd name="T4" fmla="*/ 2147483646 w 2412"/>
              <a:gd name="T5" fmla="*/ 2147483646 h 45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12" h="453">
                <a:moveTo>
                  <a:pt x="0" y="453"/>
                </a:moveTo>
                <a:cubicBezTo>
                  <a:pt x="93" y="388"/>
                  <a:pt x="156" y="134"/>
                  <a:pt x="558" y="63"/>
                </a:cubicBezTo>
                <a:cubicBezTo>
                  <a:pt x="959" y="0"/>
                  <a:pt x="2026" y="36"/>
                  <a:pt x="2412" y="29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43">
            <a:extLst>
              <a:ext uri="{FF2B5EF4-FFF2-40B4-BE49-F238E27FC236}">
                <a16:creationId xmlns:a16="http://schemas.microsoft.com/office/drawing/2014/main" id="{E0BE1251-BB73-6F48-9429-87A17EA92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TCP Fairness</a:t>
            </a:r>
          </a:p>
        </p:txBody>
      </p:sp>
      <p:pic>
        <p:nvPicPr>
          <p:cNvPr id="99344" name="Picture 45" descr="underline_base">
            <a:extLst>
              <a:ext uri="{FF2B5EF4-FFF2-40B4-BE49-F238E27FC236}">
                <a16:creationId xmlns:a16="http://schemas.microsoft.com/office/drawing/2014/main" id="{C495ABFF-5048-554B-8C13-673E364C043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69963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45" name="Text Box 48">
            <a:extLst>
              <a:ext uri="{FF2B5EF4-FFF2-40B4-BE49-F238E27FC236}">
                <a16:creationId xmlns:a16="http://schemas.microsoft.com/office/drawing/2014/main" id="{58362ABD-42E7-7343-8E75-42B89A05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38" y="5146675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TCP connection 2</a:t>
            </a:r>
          </a:p>
        </p:txBody>
      </p:sp>
      <p:grpSp>
        <p:nvGrpSpPr>
          <p:cNvPr id="99346" name="Group 69">
            <a:extLst>
              <a:ext uri="{FF2B5EF4-FFF2-40B4-BE49-F238E27FC236}">
                <a16:creationId xmlns:a16="http://schemas.microsoft.com/office/drawing/2014/main" id="{216373C2-5437-6242-9237-A7D81A6EC84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333750"/>
            <a:ext cx="766763" cy="704850"/>
            <a:chOff x="-44" y="1473"/>
            <a:chExt cx="981" cy="1105"/>
          </a:xfrm>
        </p:grpSpPr>
        <p:pic>
          <p:nvPicPr>
            <p:cNvPr id="99350" name="Picture 70" descr="desktop_computer_stylized_medium">
              <a:extLst>
                <a:ext uri="{FF2B5EF4-FFF2-40B4-BE49-F238E27FC236}">
                  <a16:creationId xmlns:a16="http://schemas.microsoft.com/office/drawing/2014/main" id="{CE21FD7B-DEDC-9F42-B2A8-52F782C798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51" name="Freeform 71">
              <a:extLst>
                <a:ext uri="{FF2B5EF4-FFF2-40B4-BE49-F238E27FC236}">
                  <a16:creationId xmlns:a16="http://schemas.microsoft.com/office/drawing/2014/main" id="{5A90314E-6995-1742-9BCD-717D0FAA178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47" name="Group 72">
            <a:extLst>
              <a:ext uri="{FF2B5EF4-FFF2-40B4-BE49-F238E27FC236}">
                <a16:creationId xmlns:a16="http://schemas.microsoft.com/office/drawing/2014/main" id="{38C04F64-2C57-1E47-BC9A-886636E0AE2C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4579938"/>
            <a:ext cx="766763" cy="704850"/>
            <a:chOff x="-44" y="1473"/>
            <a:chExt cx="981" cy="1105"/>
          </a:xfrm>
        </p:grpSpPr>
        <p:pic>
          <p:nvPicPr>
            <p:cNvPr id="99348" name="Picture 73" descr="desktop_computer_stylized_medium">
              <a:extLst>
                <a:ext uri="{FF2B5EF4-FFF2-40B4-BE49-F238E27FC236}">
                  <a16:creationId xmlns:a16="http://schemas.microsoft.com/office/drawing/2014/main" id="{60772F7D-5B07-714B-8232-BA9600BBDB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49" name="Freeform 74">
              <a:extLst>
                <a:ext uri="{FF2B5EF4-FFF2-40B4-BE49-F238E27FC236}">
                  <a16:creationId xmlns:a16="http://schemas.microsoft.com/office/drawing/2014/main" id="{856F2FBC-456E-BD4D-B8D1-1458A9CC1EE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3382 w 356"/>
                <a:gd name="T3" fmla="*/ 3172 h 368"/>
                <a:gd name="T4" fmla="*/ 51464 w 356"/>
                <a:gd name="T5" fmla="*/ 66095 h 368"/>
                <a:gd name="T6" fmla="*/ 11342 w 356"/>
                <a:gd name="T7" fmla="*/ 8266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5">
            <a:extLst>
              <a:ext uri="{FF2B5EF4-FFF2-40B4-BE49-F238E27FC236}">
                <a16:creationId xmlns:a16="http://schemas.microsoft.com/office/drawing/2014/main" id="{2F488A91-2785-9945-9163-CF57AEB2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0354" name="Slide Number Placeholder 6">
            <a:extLst>
              <a:ext uri="{FF2B5EF4-FFF2-40B4-BE49-F238E27FC236}">
                <a16:creationId xmlns:a16="http://schemas.microsoft.com/office/drawing/2014/main" id="{119CB148-0006-C04E-AF09-6ED62BA26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3F94E3B8-EF51-5A4F-A49B-F1096CEF1444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00355" name="Picture 26" descr="underline_base">
            <a:extLst>
              <a:ext uri="{FF2B5EF4-FFF2-40B4-BE49-F238E27FC236}">
                <a16:creationId xmlns:a16="http://schemas.microsoft.com/office/drawing/2014/main" id="{1424FB68-88CE-7B42-9019-03ECE0A0787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271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Rectangle 2">
            <a:extLst>
              <a:ext uri="{FF2B5EF4-FFF2-40B4-BE49-F238E27FC236}">
                <a16:creationId xmlns:a16="http://schemas.microsoft.com/office/drawing/2014/main" id="{5060AF8B-F554-B14C-B545-0AAB0224B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Why is TCP fair?</a:t>
            </a:r>
          </a:p>
        </p:txBody>
      </p:sp>
      <p:sp>
        <p:nvSpPr>
          <p:cNvPr id="110598" name="Rectangle 3">
            <a:extLst>
              <a:ext uri="{FF2B5EF4-FFF2-40B4-BE49-F238E27FC236}">
                <a16:creationId xmlns:a16="http://schemas.microsoft.com/office/drawing/2014/main" id="{566DD4EE-E26D-A443-9EB0-546FFF371D4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400175"/>
            <a:ext cx="83058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ea typeface="ＭＳ Ｐゴシック" charset="0"/>
                <a:cs typeface="+mn-cs"/>
              </a:rPr>
              <a:t>two competing sessions: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additive increase gives slope of 1, as throughout increases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ea typeface="ＭＳ Ｐゴシック" charset="0"/>
                <a:cs typeface="+mn-cs"/>
              </a:rPr>
              <a:t>multiplicative decrease decreases throughput proportionally </a:t>
            </a:r>
          </a:p>
        </p:txBody>
      </p:sp>
      <p:sp>
        <p:nvSpPr>
          <p:cNvPr id="100358" name="Line 4">
            <a:extLst>
              <a:ext uri="{FF2B5EF4-FFF2-40B4-BE49-F238E27FC236}">
                <a16:creationId xmlns:a16="http://schemas.microsoft.com/office/drawing/2014/main" id="{598AA0D4-5ADD-B046-B210-EC787817E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0300" y="5848350"/>
            <a:ext cx="3638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9" name="Line 5">
            <a:extLst>
              <a:ext uri="{FF2B5EF4-FFF2-40B4-BE49-F238E27FC236}">
                <a16:creationId xmlns:a16="http://schemas.microsoft.com/office/drawing/2014/main" id="{CE21340D-46C9-8742-961A-3FEBA5ABEC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0300" y="2752725"/>
            <a:ext cx="0" cy="308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Line 6">
            <a:extLst>
              <a:ext uri="{FF2B5EF4-FFF2-40B4-BE49-F238E27FC236}">
                <a16:creationId xmlns:a16="http://schemas.microsoft.com/office/drawing/2014/main" id="{41E77D07-FB9B-1445-9147-3016E52AA2B0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1793875" y="4487863"/>
            <a:ext cx="3560763" cy="142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Line 7">
            <a:extLst>
              <a:ext uri="{FF2B5EF4-FFF2-40B4-BE49-F238E27FC236}">
                <a16:creationId xmlns:a16="http://schemas.microsoft.com/office/drawing/2014/main" id="{278452EB-700B-D44A-8A62-BC56DBBC1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1250" y="3000375"/>
            <a:ext cx="2819400" cy="2809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2" name="Text Box 8">
            <a:extLst>
              <a:ext uri="{FF2B5EF4-FFF2-40B4-BE49-F238E27FC236}">
                <a16:creationId xmlns:a16="http://schemas.microsoft.com/office/drawing/2014/main" id="{0BC2E82C-EC4E-8543-B500-5463FFE02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2828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363" name="Text Box 9">
            <a:extLst>
              <a:ext uri="{FF2B5EF4-FFF2-40B4-BE49-F238E27FC236}">
                <a16:creationId xmlns:a16="http://schemas.microsoft.com/office/drawing/2014/main" id="{9DC4A0E8-AA7C-AF43-98CC-361558307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5876925"/>
            <a:ext cx="403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R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364" name="Text Box 10">
            <a:extLst>
              <a:ext uri="{FF2B5EF4-FFF2-40B4-BE49-F238E27FC236}">
                <a16:creationId xmlns:a16="http://schemas.microsoft.com/office/drawing/2014/main" id="{D521BB44-FA1B-DC44-87B3-96CD5D6B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28194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equal bandwidth share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365" name="Text Box 11">
            <a:extLst>
              <a:ext uri="{FF2B5EF4-FFF2-40B4-BE49-F238E27FC236}">
                <a16:creationId xmlns:a16="http://schemas.microsoft.com/office/drawing/2014/main" id="{DB3E5D8C-5D5E-2B43-A372-E22762B8E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9913" y="585787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Connection 1 throughput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100366" name="Text Box 12">
            <a:extLst>
              <a:ext uri="{FF2B5EF4-FFF2-40B4-BE49-F238E27FC236}">
                <a16:creationId xmlns:a16="http://schemas.microsoft.com/office/drawing/2014/main" id="{AD31F311-5ABF-DE4F-AC07-21C85C33B251}"/>
              </a:ext>
            </a:extLst>
          </p:cNvPr>
          <p:cNvSpPr txBox="1">
            <a:spLocks noChangeArrowheads="1"/>
          </p:cNvSpPr>
          <p:nvPr/>
        </p:nvSpPr>
        <p:spPr bwMode="auto">
          <a:xfrm rot="-5396642">
            <a:off x="424656" y="4396582"/>
            <a:ext cx="3546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Connection 2 throughput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53" name="Line 13">
            <a:extLst>
              <a:ext uri="{FF2B5EF4-FFF2-40B4-BE49-F238E27FC236}">
                <a16:creationId xmlns:a16="http://schemas.microsoft.com/office/drawing/2014/main" id="{89EB2975-B4BC-BB41-B31A-32F50AD3680F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503612" y="5105401"/>
            <a:ext cx="1293813" cy="47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Text Box 14">
            <a:extLst>
              <a:ext uri="{FF2B5EF4-FFF2-40B4-BE49-F238E27FC236}">
                <a16:creationId xmlns:a16="http://schemas.microsoft.com/office/drawing/2014/main" id="{910F6292-F4B3-7B47-B859-A70D13EA1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538" y="4676775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congestion avoidance: additive increase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55" name="Line 15">
            <a:extLst>
              <a:ext uri="{FF2B5EF4-FFF2-40B4-BE49-F238E27FC236}">
                <a16:creationId xmlns:a16="http://schemas.microsoft.com/office/drawing/2014/main" id="{445C251D-E3FA-DC4B-9B69-4DF92F4FA6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0900" y="4638675"/>
            <a:ext cx="1171575" cy="631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Text Box 16">
            <a:extLst>
              <a:ext uri="{FF2B5EF4-FFF2-40B4-BE49-F238E27FC236}">
                <a16:creationId xmlns:a16="http://schemas.microsoft.com/office/drawing/2014/main" id="{B23D36B7-EC5C-2C46-ADC7-83D5C2A67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5350" y="4432300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loss: decrease window by factor of 2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57" name="Line 17">
            <a:extLst>
              <a:ext uri="{FF2B5EF4-FFF2-40B4-BE49-F238E27FC236}">
                <a16:creationId xmlns:a16="http://schemas.microsoft.com/office/drawing/2014/main" id="{646826F5-9756-2442-8E0A-6FC1F6E152D5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182938" y="4778375"/>
            <a:ext cx="1303337" cy="238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8" name="Text Box 18">
            <a:extLst>
              <a:ext uri="{FF2B5EF4-FFF2-40B4-BE49-F238E27FC236}">
                <a16:creationId xmlns:a16="http://schemas.microsoft.com/office/drawing/2014/main" id="{03109402-08A8-354B-A1B0-A0D284111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8" y="4191000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congestion avoidance: additive increase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59" name="Line 19">
            <a:extLst>
              <a:ext uri="{FF2B5EF4-FFF2-40B4-BE49-F238E27FC236}">
                <a16:creationId xmlns:a16="http://schemas.microsoft.com/office/drawing/2014/main" id="{B0E2BC72-2A2F-C440-80EF-2CC356AD75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8025" y="4352925"/>
            <a:ext cx="981075" cy="765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0" name="Text Box 20">
            <a:extLst>
              <a:ext uri="{FF2B5EF4-FFF2-40B4-BE49-F238E27FC236}">
                <a16:creationId xmlns:a16="http://schemas.microsoft.com/office/drawing/2014/main" id="{598F674C-E6CF-354B-930B-EEF9A81FF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300" y="3984625"/>
            <a:ext cx="3460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loss: decrease window by factor of 2</a:t>
            </a:r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15061" name="Line 21">
            <a:extLst>
              <a:ext uri="{FF2B5EF4-FFF2-40B4-BE49-F238E27FC236}">
                <a16:creationId xmlns:a16="http://schemas.microsoft.com/office/drawing/2014/main" id="{BB49AB7E-6A11-484F-B08D-FACBA95B40E0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3039269" y="46315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2" name="Line 22">
            <a:extLst>
              <a:ext uri="{FF2B5EF4-FFF2-40B4-BE49-F238E27FC236}">
                <a16:creationId xmlns:a16="http://schemas.microsoft.com/office/drawing/2014/main" id="{D4972490-23F0-2B4B-9D39-8F3712C7CF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81350" y="4171950"/>
            <a:ext cx="911225" cy="889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3" name="Line 23">
            <a:extLst>
              <a:ext uri="{FF2B5EF4-FFF2-40B4-BE49-F238E27FC236}">
                <a16:creationId xmlns:a16="http://schemas.microsoft.com/office/drawing/2014/main" id="{DF008EE6-B0CF-F24F-B473-CAD625896C45}"/>
              </a:ext>
            </a:extLst>
          </p:cNvPr>
          <p:cNvSpPr>
            <a:spLocks noChangeShapeType="1"/>
          </p:cNvSpPr>
          <p:nvPr/>
        </p:nvSpPr>
        <p:spPr bwMode="auto">
          <a:xfrm rot="-2938105" flipH="1" flipV="1">
            <a:off x="2959894" y="4568032"/>
            <a:ext cx="1279525" cy="142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4" grpId="0" autoUpdateAnimBg="0"/>
      <p:bldP spid="215056" grpId="0" autoUpdateAnimBg="0"/>
      <p:bldP spid="215058" grpId="0" autoUpdateAnimBg="0"/>
      <p:bldP spid="215060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5">
            <a:extLst>
              <a:ext uri="{FF2B5EF4-FFF2-40B4-BE49-F238E27FC236}">
                <a16:creationId xmlns:a16="http://schemas.microsoft.com/office/drawing/2014/main" id="{DB930313-244A-CE4A-B4AC-9824D361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1378" name="Slide Number Placeholder 6">
            <a:extLst>
              <a:ext uri="{FF2B5EF4-FFF2-40B4-BE49-F238E27FC236}">
                <a16:creationId xmlns:a16="http://schemas.microsoft.com/office/drawing/2014/main" id="{51E664DA-70CA-C54E-AFA8-CA88DBDE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E8DC7B8D-55FA-C74B-8A35-E47EC9B0E0F0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01379" name="Picture 5" descr="underline_base">
            <a:extLst>
              <a:ext uri="{FF2B5EF4-FFF2-40B4-BE49-F238E27FC236}">
                <a16:creationId xmlns:a16="http://schemas.microsoft.com/office/drawing/2014/main" id="{BAD32A57-0CFE-E444-9116-562E97CB92A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223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2">
            <a:extLst>
              <a:ext uri="{FF2B5EF4-FFF2-40B4-BE49-F238E27FC236}">
                <a16:creationId xmlns:a16="http://schemas.microsoft.com/office/drawing/2014/main" id="{23469F0B-C5D9-B84F-B637-053F8F601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  <a:cs typeface="+mj-cs"/>
              </a:rPr>
              <a:t>Fairness (more)</a:t>
            </a:r>
          </a:p>
        </p:txBody>
      </p:sp>
      <p:sp>
        <p:nvSpPr>
          <p:cNvPr id="111622" name="Rectangle 3">
            <a:extLst>
              <a:ext uri="{FF2B5EF4-FFF2-40B4-BE49-F238E27FC236}">
                <a16:creationId xmlns:a16="http://schemas.microsoft.com/office/drawing/2014/main" id="{F90933E0-BFCB-6A4F-BD09-32714F5247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1219200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ea typeface="ＭＳ Ｐゴシック" charset="0"/>
                <a:cs typeface="+mn-cs"/>
              </a:rPr>
              <a:t>Fairness and UDP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multimedia apps often do not use TCP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do not want rate throttled by congestion control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ea typeface="ＭＳ Ｐゴシック" charset="0"/>
                <a:cs typeface="+mn-cs"/>
              </a:rPr>
              <a:t>instead use UDP:</a:t>
            </a:r>
          </a:p>
          <a:p>
            <a:pPr lvl="1">
              <a:buFont typeface="Arial"/>
              <a:buChar char="•"/>
              <a:defRPr/>
            </a:pPr>
            <a:r>
              <a:rPr lang="en-US">
                <a:ea typeface="ＭＳ Ｐゴシック" charset="0"/>
              </a:rPr>
              <a:t>send audio/video at constant rate, tolerate packet loss</a:t>
            </a:r>
          </a:p>
          <a:p>
            <a:pPr>
              <a:buFont typeface="Wingdings" charset="2"/>
              <a:buChar char="§"/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111623" name="Rectangle 4">
            <a:extLst>
              <a:ext uri="{FF2B5EF4-FFF2-40B4-BE49-F238E27FC236}">
                <a16:creationId xmlns:a16="http://schemas.microsoft.com/office/drawing/2014/main" id="{4170401D-7373-1B47-8C8A-47C2F5BB24E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587875" y="1223963"/>
            <a:ext cx="4029075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+mn-cs"/>
              </a:rPr>
              <a:t>Fairness, parallel TCP connections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application can open multiple parallel connections between two hosts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web browsers do this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ea typeface="ＭＳ Ｐゴシック" charset="0"/>
                <a:cs typeface="+mn-cs"/>
              </a:rPr>
              <a:t>e.g., link of rate R with 9 existing connections: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 TCP, gets rate R/10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sz="2000" dirty="0">
                <a:ea typeface="ＭＳ Ｐゴシック" charset="0"/>
              </a:rPr>
              <a:t>new app asks for 11 TCPs, gets R/2 </a:t>
            </a: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sz="2000" dirty="0">
              <a:ea typeface="ＭＳ Ｐゴシック" charset="0"/>
              <a:cs typeface="+mn-cs"/>
            </a:endParaRPr>
          </a:p>
          <a:p>
            <a:pPr>
              <a:lnSpc>
                <a:spcPct val="90000"/>
              </a:lnSpc>
              <a:buFont typeface="Wingdings" charset="2"/>
              <a:buChar char="§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5">
            <a:extLst>
              <a:ext uri="{FF2B5EF4-FFF2-40B4-BE49-F238E27FC236}">
                <a16:creationId xmlns:a16="http://schemas.microsoft.com/office/drawing/2014/main" id="{47D14827-4A53-5744-9D67-9C039033E0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Transport</a:t>
            </a:r>
            <a:r>
              <a:rPr lang="en-US" altLang="en-US" sz="1400">
                <a:latin typeface="Tahoma" panose="020B0604030504040204" pitchFamily="34" charset="0"/>
              </a:rPr>
              <a:t> </a:t>
            </a:r>
            <a:r>
              <a:rPr lang="en-US" altLang="en-US" sz="1200">
                <a:latin typeface="Tahoma" panose="020B0604030504040204" pitchFamily="34" charset="0"/>
              </a:rPr>
              <a:t>Layer</a:t>
            </a:r>
          </a:p>
        </p:txBody>
      </p:sp>
      <p:sp>
        <p:nvSpPr>
          <p:cNvPr id="107522" name="Slide Number Placeholder 6">
            <a:extLst>
              <a:ext uri="{FF2B5EF4-FFF2-40B4-BE49-F238E27FC236}">
                <a16:creationId xmlns:a16="http://schemas.microsoft.com/office/drawing/2014/main" id="{B5688D66-58DD-BD41-B336-F8DDB8A72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3-</a:t>
            </a:r>
            <a:fld id="{93DE0E59-F40F-4E40-8E99-B84075435694}" type="slidenum">
              <a:rPr lang="en-US" altLang="en-US" sz="1200" smtClean="0">
                <a:latin typeface="Tahoma" panose="020B060403050404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9575" name="Rectangle 4">
            <a:extLst>
              <a:ext uri="{FF2B5EF4-FFF2-40B4-BE49-F238E27FC236}">
                <a16:creationId xmlns:a16="http://schemas.microsoft.com/office/drawing/2014/main" id="{9D9CDACC-F7D7-A345-8B92-A3396357CB7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86112" y="723281"/>
            <a:ext cx="8586788" cy="3341561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  <a:cs typeface="+mn-cs"/>
              </a:rPr>
              <a:t>network-assisted congestion control: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end points negotiate ECN capability in setup phase with options in SYN, SYN ACK packets)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two bits in IP header (</a:t>
            </a:r>
            <a:r>
              <a:rPr lang="en-US" sz="2000" dirty="0" err="1">
                <a:solidFill>
                  <a:srgbClr val="C00000"/>
                </a:solidFill>
                <a:ea typeface="ＭＳ Ｐゴシック" charset="0"/>
                <a:cs typeface="+mn-cs"/>
              </a:rPr>
              <a:t>ToS</a:t>
            </a:r>
            <a:r>
              <a:rPr lang="en-US" sz="2000" dirty="0">
                <a:solidFill>
                  <a:srgbClr val="C00000"/>
                </a:solidFill>
                <a:ea typeface="ＭＳ Ｐゴシック" charset="0"/>
                <a:cs typeface="+mn-cs"/>
              </a:rPr>
              <a:t> field</a:t>
            </a:r>
            <a:r>
              <a:rPr lang="en-US" sz="2000" dirty="0">
                <a:ea typeface="ＭＳ Ｐゴシック" charset="0"/>
                <a:cs typeface="+mn-cs"/>
              </a:rPr>
              <a:t>) marked </a:t>
            </a:r>
            <a:r>
              <a:rPr lang="en-US" sz="2000" i="1" dirty="0">
                <a:solidFill>
                  <a:srgbClr val="000090"/>
                </a:solidFill>
                <a:ea typeface="ＭＳ Ｐゴシック" charset="0"/>
                <a:cs typeface="+mn-cs"/>
              </a:rPr>
              <a:t>by network router</a:t>
            </a:r>
            <a:r>
              <a:rPr lang="en-US" sz="2000" dirty="0">
                <a:ea typeface="ＭＳ Ｐゴシック" charset="0"/>
                <a:cs typeface="+mn-cs"/>
              </a:rPr>
              <a:t> to indicate congestion capability (01 or 10) and congestion (11) 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congestion indication carried to receiving host (packet not dropped)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receiver (seeing 11 in IP datagram) sets ECN bit on receiver-to-sender ACK segment to notify sender of congestion (unused flag fields in TCP)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sender reduces </a:t>
            </a:r>
            <a:r>
              <a:rPr lang="en-US" sz="2000" dirty="0" err="1">
                <a:ea typeface="ＭＳ Ｐゴシック" charset="0"/>
                <a:cs typeface="+mn-cs"/>
              </a:rPr>
              <a:t>cwnd</a:t>
            </a:r>
            <a:r>
              <a:rPr lang="en-US" sz="2000" dirty="0">
                <a:ea typeface="ＭＳ Ｐゴシック" charset="0"/>
                <a:cs typeface="+mn-cs"/>
              </a:rPr>
              <a:t> (linearly by one MSS, sometimes 1/2) and sets CRW bit (second unused flag bit) on next segment transmission</a:t>
            </a:r>
          </a:p>
          <a:p>
            <a:pPr>
              <a:buFont typeface="Wingdings" charset="2"/>
              <a:buChar char="§"/>
              <a:defRPr/>
            </a:pPr>
            <a:r>
              <a:rPr lang="en-US" sz="2000" dirty="0">
                <a:ea typeface="ＭＳ Ｐゴシック" charset="0"/>
                <a:cs typeface="+mn-cs"/>
              </a:rPr>
              <a:t>if congestion continues, this process is repeated till router buffer clears</a:t>
            </a:r>
          </a:p>
        </p:txBody>
      </p:sp>
      <p:sp>
        <p:nvSpPr>
          <p:cNvPr id="109584" name="Rectangle 43">
            <a:extLst>
              <a:ext uri="{FF2B5EF4-FFF2-40B4-BE49-F238E27FC236}">
                <a16:creationId xmlns:a16="http://schemas.microsoft.com/office/drawing/2014/main" id="{118FD156-C288-8D43-A8B6-93BFC3C28C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6112" y="140730"/>
            <a:ext cx="8139113" cy="45500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ea typeface="ＭＳ Ｐゴシック" charset="0"/>
                <a:cs typeface="+mj-cs"/>
              </a:rPr>
              <a:t>Explicit Congestion Notification </a:t>
            </a:r>
            <a:r>
              <a:rPr lang="en-US" sz="2800" dirty="0">
                <a:ea typeface="ＭＳ Ｐゴシック" charset="0"/>
                <a:cs typeface="+mj-cs"/>
              </a:rPr>
              <a:t>(ECN)</a:t>
            </a:r>
          </a:p>
        </p:txBody>
      </p:sp>
      <p:pic>
        <p:nvPicPr>
          <p:cNvPr id="107525" name="Picture 45" descr="underline_base">
            <a:extLst>
              <a:ext uri="{FF2B5EF4-FFF2-40B4-BE49-F238E27FC236}">
                <a16:creationId xmlns:a16="http://schemas.microsoft.com/office/drawing/2014/main" id="{2B3C54FB-3AC6-5C45-AA5B-9FBF4022E1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0" y="612823"/>
            <a:ext cx="7716837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 Box 8">
            <a:extLst>
              <a:ext uri="{FF2B5EF4-FFF2-40B4-BE49-F238E27FC236}">
                <a16:creationId xmlns:a16="http://schemas.microsoft.com/office/drawing/2014/main" id="{75AFFCB9-8F06-1548-A8DC-5E0C2D47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825" y="4090988"/>
            <a:ext cx="711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rgbClr val="000099"/>
                </a:solidFill>
                <a:latin typeface="Arial" panose="020B0604020202020204" pitchFamily="34" charset="0"/>
              </a:rPr>
              <a:t>source</a:t>
            </a:r>
            <a:endParaRPr lang="en-US" altLang="en-US" sz="2000" i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107527" name="Freeform 10">
            <a:extLst>
              <a:ext uri="{FF2B5EF4-FFF2-40B4-BE49-F238E27FC236}">
                <a16:creationId xmlns:a16="http://schemas.microsoft.com/office/drawing/2014/main" id="{2F13D5D7-1B48-9843-9004-4641201704B5}"/>
              </a:ext>
            </a:extLst>
          </p:cNvPr>
          <p:cNvSpPr>
            <a:spLocks/>
          </p:cNvSpPr>
          <p:nvPr/>
        </p:nvSpPr>
        <p:spPr bwMode="auto">
          <a:xfrm flipH="1">
            <a:off x="855663" y="4383088"/>
            <a:ext cx="369887" cy="1368425"/>
          </a:xfrm>
          <a:custGeom>
            <a:avLst/>
            <a:gdLst>
              <a:gd name="T0" fmla="*/ 2147483646 w 12213"/>
              <a:gd name="T1" fmla="*/ 2147483646 h 10000"/>
              <a:gd name="T2" fmla="*/ 0 w 12213"/>
              <a:gd name="T3" fmla="*/ 0 h 10000"/>
              <a:gd name="T4" fmla="*/ 0 w 12213"/>
              <a:gd name="T5" fmla="*/ 2147483646 h 10000"/>
              <a:gd name="T6" fmla="*/ 2147483646 w 12213"/>
              <a:gd name="T7" fmla="*/ 2147483646 h 10000"/>
              <a:gd name="T8" fmla="*/ 2147483646 w 12213"/>
              <a:gd name="T9" fmla="*/ 2147483646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13" h="10000">
                <a:moveTo>
                  <a:pt x="11726" y="4661"/>
                </a:moveTo>
                <a:lnTo>
                  <a:pt x="0" y="0"/>
                </a:lnTo>
                <a:lnTo>
                  <a:pt x="0" y="10000"/>
                </a:lnTo>
                <a:lnTo>
                  <a:pt x="12213" y="6473"/>
                </a:lnTo>
                <a:lnTo>
                  <a:pt x="11726" y="4661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Rectangle 23">
            <a:extLst>
              <a:ext uri="{FF2B5EF4-FFF2-40B4-BE49-F238E27FC236}">
                <a16:creationId xmlns:a16="http://schemas.microsoft.com/office/drawing/2014/main" id="{F9E9C6C4-3AA2-264A-87F8-90704151A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25" y="4381500"/>
            <a:ext cx="1076325" cy="134937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07529" name="Rectangle 24">
            <a:extLst>
              <a:ext uri="{FF2B5EF4-FFF2-40B4-BE49-F238E27FC236}">
                <a16:creationId xmlns:a16="http://schemas.microsoft.com/office/drawing/2014/main" id="{56A718C8-0FB6-754E-8F52-5217289E3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4446588"/>
            <a:ext cx="1066800" cy="12319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latin typeface="Tahoma" panose="020B0604030504040204" pitchFamily="34" charset="0"/>
            </a:endParaRPr>
          </a:p>
        </p:txBody>
      </p:sp>
      <p:sp>
        <p:nvSpPr>
          <p:cNvPr id="107530" name="Line 25">
            <a:extLst>
              <a:ext uri="{FF2B5EF4-FFF2-40B4-BE49-F238E27FC236}">
                <a16:creationId xmlns:a16="http://schemas.microsoft.com/office/drawing/2014/main" id="{BD3FFC67-DD2E-1D48-A31B-8CCACDD54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7244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26">
            <a:extLst>
              <a:ext uri="{FF2B5EF4-FFF2-40B4-BE49-F238E27FC236}">
                <a16:creationId xmlns:a16="http://schemas.microsoft.com/office/drawing/2014/main" id="{6625B505-73EA-BE43-A6D6-F44CED08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525" y="4414838"/>
            <a:ext cx="1104900" cy="12747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transport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network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link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physical</a:t>
            </a:r>
          </a:p>
        </p:txBody>
      </p:sp>
      <p:grpSp>
        <p:nvGrpSpPr>
          <p:cNvPr id="107532" name="Group 190">
            <a:extLst>
              <a:ext uri="{FF2B5EF4-FFF2-40B4-BE49-F238E27FC236}">
                <a16:creationId xmlns:a16="http://schemas.microsoft.com/office/drawing/2014/main" id="{EF66BFE7-C79C-AE4B-806D-3CB89736EB4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25463" y="4921250"/>
            <a:ext cx="673100" cy="701675"/>
            <a:chOff x="-44" y="1473"/>
            <a:chExt cx="981" cy="1105"/>
          </a:xfrm>
        </p:grpSpPr>
        <p:pic>
          <p:nvPicPr>
            <p:cNvPr id="107690" name="Picture 191" descr="desktop_computer_stylized_medium">
              <a:extLst>
                <a:ext uri="{FF2B5EF4-FFF2-40B4-BE49-F238E27FC236}">
                  <a16:creationId xmlns:a16="http://schemas.microsoft.com/office/drawing/2014/main" id="{5CF5F0FD-D76D-0B45-AD0B-DE581A6E3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1" name="Freeform 192">
              <a:extLst>
                <a:ext uri="{FF2B5EF4-FFF2-40B4-BE49-F238E27FC236}">
                  <a16:creationId xmlns:a16="http://schemas.microsoft.com/office/drawing/2014/main" id="{3990C6D6-C546-CA41-B8E9-51C6B83667D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7884 w 356"/>
                <a:gd name="T3" fmla="*/ 5998 h 368"/>
                <a:gd name="T4" fmla="*/ 92393 w 356"/>
                <a:gd name="T5" fmla="*/ 124961 h 368"/>
                <a:gd name="T6" fmla="*/ 20362 w 356"/>
                <a:gd name="T7" fmla="*/ 15628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7533" name="Line 25">
            <a:extLst>
              <a:ext uri="{FF2B5EF4-FFF2-40B4-BE49-F238E27FC236}">
                <a16:creationId xmlns:a16="http://schemas.microsoft.com/office/drawing/2014/main" id="{BAF32FA0-3AE6-D943-8B09-DB8DFF0C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953000"/>
            <a:ext cx="105886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25">
            <a:extLst>
              <a:ext uri="{FF2B5EF4-FFF2-40B4-BE49-F238E27FC236}">
                <a16:creationId xmlns:a16="http://schemas.microsoft.com/office/drawing/2014/main" id="{59A1A651-CC55-3740-93EF-71D458B30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8563" y="5181600"/>
            <a:ext cx="105886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25">
            <a:extLst>
              <a:ext uri="{FF2B5EF4-FFF2-40B4-BE49-F238E27FC236}">
                <a16:creationId xmlns:a16="http://schemas.microsoft.com/office/drawing/2014/main" id="{B09249F0-3F95-F045-B1DA-1217FAA029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1738" y="5421313"/>
            <a:ext cx="106045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6" name="Group 3">
            <a:extLst>
              <a:ext uri="{FF2B5EF4-FFF2-40B4-BE49-F238E27FC236}">
                <a16:creationId xmlns:a16="http://schemas.microsoft.com/office/drawing/2014/main" id="{CFEFDFA8-1728-D349-87A1-917DF97EE5BF}"/>
              </a:ext>
            </a:extLst>
          </p:cNvPr>
          <p:cNvGrpSpPr>
            <a:grpSpLocks/>
          </p:cNvGrpSpPr>
          <p:nvPr/>
        </p:nvGrpSpPr>
        <p:grpSpPr bwMode="auto">
          <a:xfrm>
            <a:off x="6169025" y="4102100"/>
            <a:ext cx="2047875" cy="1657350"/>
            <a:chOff x="4882752" y="4007261"/>
            <a:chExt cx="2046816" cy="1656589"/>
          </a:xfrm>
        </p:grpSpPr>
        <p:sp>
          <p:nvSpPr>
            <p:cNvPr id="107677" name="Text Box 54">
              <a:extLst>
                <a:ext uri="{FF2B5EF4-FFF2-40B4-BE49-F238E27FC236}">
                  <a16:creationId xmlns:a16="http://schemas.microsoft.com/office/drawing/2014/main" id="{E43EBB99-F257-0041-936A-26129B7D87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82752" y="4007261"/>
              <a:ext cx="122608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i="1">
                  <a:solidFill>
                    <a:srgbClr val="000099"/>
                  </a:solidFill>
                  <a:latin typeface="Arial" panose="020B0604020202020204" pitchFamily="34" charset="0"/>
                </a:rPr>
                <a:t>destination</a:t>
              </a:r>
              <a:endParaRPr lang="en-US" altLang="en-US" sz="2000" i="1">
                <a:solidFill>
                  <a:srgbClr val="000099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07678" name="Group 2">
              <a:extLst>
                <a:ext uri="{FF2B5EF4-FFF2-40B4-BE49-F238E27FC236}">
                  <a16:creationId xmlns:a16="http://schemas.microsoft.com/office/drawing/2014/main" id="{A4A55563-5891-614D-A9F8-A6F290DF4A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26877" y="4293078"/>
              <a:ext cx="2002691" cy="1370772"/>
              <a:chOff x="1305321" y="4687783"/>
              <a:chExt cx="2002691" cy="1370772"/>
            </a:xfrm>
          </p:grpSpPr>
          <p:sp>
            <p:nvSpPr>
              <p:cNvPr id="107679" name="Freeform 10">
                <a:extLst>
                  <a:ext uri="{FF2B5EF4-FFF2-40B4-BE49-F238E27FC236}">
                    <a16:creationId xmlns:a16="http://schemas.microsoft.com/office/drawing/2014/main" id="{7E630763-F708-6449-A73C-0EE8C54A1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639" y="4689320"/>
                <a:ext cx="302067" cy="1369235"/>
              </a:xfrm>
              <a:custGeom>
                <a:avLst/>
                <a:gdLst>
                  <a:gd name="T0" fmla="*/ 2147483646 w 267"/>
                  <a:gd name="T1" fmla="*/ 2147483646 h 1186"/>
                  <a:gd name="T2" fmla="*/ 0 w 267"/>
                  <a:gd name="T3" fmla="*/ 0 h 1186"/>
                  <a:gd name="T4" fmla="*/ 0 w 267"/>
                  <a:gd name="T5" fmla="*/ 2147483646 h 1186"/>
                  <a:gd name="T6" fmla="*/ 2147483646 w 267"/>
                  <a:gd name="T7" fmla="*/ 2147483646 h 1186"/>
                  <a:gd name="T8" fmla="*/ 2147483646 w 267"/>
                  <a:gd name="T9" fmla="*/ 2147483646 h 1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1186"/>
                  <a:gd name="T17" fmla="*/ 267 w 267"/>
                  <a:gd name="T18" fmla="*/ 1186 h 1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1186">
                    <a:moveTo>
                      <a:pt x="254" y="466"/>
                    </a:moveTo>
                    <a:lnTo>
                      <a:pt x="0" y="0"/>
                    </a:lnTo>
                    <a:lnTo>
                      <a:pt x="0" y="1186"/>
                    </a:lnTo>
                    <a:lnTo>
                      <a:pt x="267" y="652"/>
                    </a:lnTo>
                    <a:lnTo>
                      <a:pt x="254" y="46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80" name="Rectangle 23">
                <a:extLst>
                  <a:ext uri="{FF2B5EF4-FFF2-40B4-BE49-F238E27FC236}">
                    <a16:creationId xmlns:a16="http://schemas.microsoft.com/office/drawing/2014/main" id="{2410002A-C844-6849-B706-1D51C6DF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170" y="4687783"/>
                <a:ext cx="1076676" cy="135037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07681" name="Rectangle 24">
                <a:extLst>
                  <a:ext uri="{FF2B5EF4-FFF2-40B4-BE49-F238E27FC236}">
                    <a16:creationId xmlns:a16="http://schemas.microsoft.com/office/drawing/2014/main" id="{55762BCC-0E17-4F4A-8D00-1B3D7C4A4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249" y="4752754"/>
                <a:ext cx="1067215" cy="12319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latin typeface="Tahoma" panose="020B0604030504040204" pitchFamily="34" charset="0"/>
                </a:endParaRPr>
              </a:p>
            </p:txBody>
          </p:sp>
          <p:sp>
            <p:nvSpPr>
              <p:cNvPr id="107682" name="Line 25">
                <a:extLst>
                  <a:ext uri="{FF2B5EF4-FFF2-40B4-BE49-F238E27FC236}">
                    <a16:creationId xmlns:a16="http://schemas.microsoft.com/office/drawing/2014/main" id="{0D391F6A-3903-C743-AFC5-3261935BE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1249" y="50313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26">
                <a:extLst>
                  <a:ext uri="{FF2B5EF4-FFF2-40B4-BE49-F238E27FC236}">
                    <a16:creationId xmlns:a16="http://schemas.microsoft.com/office/drawing/2014/main" id="{BA629AF9-2B86-5443-B1B7-D4D1B83E04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5623" y="4722494"/>
                <a:ext cx="1104329" cy="12741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application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transport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network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link</a:t>
                </a:r>
              </a:p>
              <a:p>
                <a:pPr algn="ctr">
                  <a:lnSpc>
                    <a:spcPct val="110000"/>
                  </a:lnSpc>
                  <a:defRPr/>
                </a:pPr>
                <a:r>
                  <a:rPr lang="en-US" sz="1400" dirty="0">
                    <a:solidFill>
                      <a:schemeClr val="bg1">
                        <a:lumMod val="75000"/>
                      </a:schemeClr>
                    </a:solidFill>
                  </a:rPr>
                  <a:t>physical</a:t>
                </a:r>
              </a:p>
            </p:txBody>
          </p:sp>
          <p:grpSp>
            <p:nvGrpSpPr>
              <p:cNvPr id="107684" name="Group 190">
                <a:extLst>
                  <a:ext uri="{FF2B5EF4-FFF2-40B4-BE49-F238E27FC236}">
                    <a16:creationId xmlns:a16="http://schemas.microsoft.com/office/drawing/2014/main" id="{B322AF56-F362-DB4A-9EBB-E05F7467E5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2634682" y="5076164"/>
                <a:ext cx="673330" cy="701684"/>
                <a:chOff x="-44" y="1473"/>
                <a:chExt cx="981" cy="1105"/>
              </a:xfrm>
            </p:grpSpPr>
            <p:pic>
              <p:nvPicPr>
                <p:cNvPr id="107688" name="Picture 191" descr="desktop_computer_stylized_medium">
                  <a:extLst>
                    <a:ext uri="{FF2B5EF4-FFF2-40B4-BE49-F238E27FC236}">
                      <a16:creationId xmlns:a16="http://schemas.microsoft.com/office/drawing/2014/main" id="{5CCDFB3C-A0AD-754C-BDB1-AAB8155F98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7689" name="Freeform 192">
                  <a:extLst>
                    <a:ext uri="{FF2B5EF4-FFF2-40B4-BE49-F238E27FC236}">
                      <a16:creationId xmlns:a16="http://schemas.microsoft.com/office/drawing/2014/main" id="{86C960B5-0DFD-4D41-863A-BE1058DCF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7884 w 356"/>
                    <a:gd name="T3" fmla="*/ 5998 h 368"/>
                    <a:gd name="T4" fmla="*/ 92393 w 356"/>
                    <a:gd name="T5" fmla="*/ 124961 h 368"/>
                    <a:gd name="T6" fmla="*/ 20362 w 356"/>
                    <a:gd name="T7" fmla="*/ 156280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07685" name="Line 25">
                <a:extLst>
                  <a:ext uri="{FF2B5EF4-FFF2-40B4-BE49-F238E27FC236}">
                    <a16:creationId xmlns:a16="http://schemas.microsoft.com/office/drawing/2014/main" id="{F1F6D5DC-5B66-B64A-B57E-49777B1A5C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45720" y="5260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86" name="Line 25">
                <a:extLst>
                  <a:ext uri="{FF2B5EF4-FFF2-40B4-BE49-F238E27FC236}">
                    <a16:creationId xmlns:a16="http://schemas.microsoft.com/office/drawing/2014/main" id="{FA76E77F-B633-A045-8D07-A5706555BC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0191" y="54891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87" name="Line 25">
                <a:extLst>
                  <a:ext uri="{FF2B5EF4-FFF2-40B4-BE49-F238E27FC236}">
                    <a16:creationId xmlns:a16="http://schemas.microsoft.com/office/drawing/2014/main" id="{687D64F3-BF6D-8F47-829E-B80AD0E57E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54662" y="5728213"/>
                <a:ext cx="1059231" cy="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7537" name="Freeform 2">
            <a:extLst>
              <a:ext uri="{FF2B5EF4-FFF2-40B4-BE49-F238E27FC236}">
                <a16:creationId xmlns:a16="http://schemas.microsoft.com/office/drawing/2014/main" id="{7A11E993-1278-6F4F-9DA8-934B00AD596F}"/>
              </a:ext>
            </a:extLst>
          </p:cNvPr>
          <p:cNvSpPr>
            <a:spLocks/>
          </p:cNvSpPr>
          <p:nvPr/>
        </p:nvSpPr>
        <p:spPr bwMode="auto">
          <a:xfrm>
            <a:off x="2730500" y="5227638"/>
            <a:ext cx="2849563" cy="1481137"/>
          </a:xfrm>
          <a:custGeom>
            <a:avLst/>
            <a:gdLst>
              <a:gd name="T0" fmla="*/ 2147483646 w 1794"/>
              <a:gd name="T1" fmla="*/ 2147483646 h 933"/>
              <a:gd name="T2" fmla="*/ 2147483646 w 1794"/>
              <a:gd name="T3" fmla="*/ 2147483646 h 933"/>
              <a:gd name="T4" fmla="*/ 2147483646 w 1794"/>
              <a:gd name="T5" fmla="*/ 2147483646 h 933"/>
              <a:gd name="T6" fmla="*/ 2147483646 w 1794"/>
              <a:gd name="T7" fmla="*/ 2147483646 h 933"/>
              <a:gd name="T8" fmla="*/ 2147483646 w 1794"/>
              <a:gd name="T9" fmla="*/ 2147483646 h 933"/>
              <a:gd name="T10" fmla="*/ 2147483646 w 1794"/>
              <a:gd name="T11" fmla="*/ 2147483646 h 933"/>
              <a:gd name="T12" fmla="*/ 2147483646 w 1794"/>
              <a:gd name="T13" fmla="*/ 2147483646 h 933"/>
              <a:gd name="T14" fmla="*/ 2147483646 w 1794"/>
              <a:gd name="T15" fmla="*/ 2147483646 h 933"/>
              <a:gd name="T16" fmla="*/ 2147483646 w 1794"/>
              <a:gd name="T17" fmla="*/ 2147483646 h 933"/>
              <a:gd name="T18" fmla="*/ 2147483646 w 1794"/>
              <a:gd name="T19" fmla="*/ 2147483646 h 933"/>
              <a:gd name="T20" fmla="*/ 2147483646 w 1794"/>
              <a:gd name="T21" fmla="*/ 2147483646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Freeform 6">
            <a:extLst>
              <a:ext uri="{FF2B5EF4-FFF2-40B4-BE49-F238E27FC236}">
                <a16:creationId xmlns:a16="http://schemas.microsoft.com/office/drawing/2014/main" id="{6D162914-C8BB-AB48-A53A-6E91E54FF1BD}"/>
              </a:ext>
            </a:extLst>
          </p:cNvPr>
          <p:cNvSpPr>
            <a:spLocks/>
          </p:cNvSpPr>
          <p:nvPr/>
        </p:nvSpPr>
        <p:spPr bwMode="auto">
          <a:xfrm>
            <a:off x="3368675" y="5530850"/>
            <a:ext cx="542925" cy="295275"/>
          </a:xfrm>
          <a:custGeom>
            <a:avLst/>
            <a:gdLst>
              <a:gd name="T0" fmla="*/ 0 w 342"/>
              <a:gd name="T1" fmla="*/ 2147483646 h 186"/>
              <a:gd name="T2" fmla="*/ 2147483646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7539" name="Group 7">
            <a:extLst>
              <a:ext uri="{FF2B5EF4-FFF2-40B4-BE49-F238E27FC236}">
                <a16:creationId xmlns:a16="http://schemas.microsoft.com/office/drawing/2014/main" id="{BFB2A546-2890-564D-B1B0-2D9565B2F2D3}"/>
              </a:ext>
            </a:extLst>
          </p:cNvPr>
          <p:cNvGrpSpPr>
            <a:grpSpLocks/>
          </p:cNvGrpSpPr>
          <p:nvPr/>
        </p:nvGrpSpPr>
        <p:grpSpPr bwMode="auto">
          <a:xfrm>
            <a:off x="2874963" y="5705475"/>
            <a:ext cx="501650" cy="233363"/>
            <a:chOff x="3600" y="219"/>
            <a:chExt cx="360" cy="175"/>
          </a:xfrm>
        </p:grpSpPr>
        <p:sp>
          <p:nvSpPr>
            <p:cNvPr id="107664" name="Oval 8">
              <a:extLst>
                <a:ext uri="{FF2B5EF4-FFF2-40B4-BE49-F238E27FC236}">
                  <a16:creationId xmlns:a16="http://schemas.microsoft.com/office/drawing/2014/main" id="{CB0CC12F-467C-8340-A8EB-942DE4D8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65" name="Line 9">
              <a:extLst>
                <a:ext uri="{FF2B5EF4-FFF2-40B4-BE49-F238E27FC236}">
                  <a16:creationId xmlns:a16="http://schemas.microsoft.com/office/drawing/2014/main" id="{407E5007-4719-C64C-9483-9DE4EFD7B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66" name="Line 10">
              <a:extLst>
                <a:ext uri="{FF2B5EF4-FFF2-40B4-BE49-F238E27FC236}">
                  <a16:creationId xmlns:a16="http://schemas.microsoft.com/office/drawing/2014/main" id="{FD5FA9B9-6AC3-224D-B638-40775ABDF2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67" name="Rectangle 11">
              <a:extLst>
                <a:ext uri="{FF2B5EF4-FFF2-40B4-BE49-F238E27FC236}">
                  <a16:creationId xmlns:a16="http://schemas.microsoft.com/office/drawing/2014/main" id="{6B34410E-67B6-9145-A06B-42F5F916B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68" name="Oval 12">
              <a:extLst>
                <a:ext uri="{FF2B5EF4-FFF2-40B4-BE49-F238E27FC236}">
                  <a16:creationId xmlns:a16="http://schemas.microsoft.com/office/drawing/2014/main" id="{B6DBC06A-8F06-F84B-B230-8BE1FD07E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19"/>
              <a:ext cx="354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69" name="Group 13">
              <a:extLst>
                <a:ext uri="{FF2B5EF4-FFF2-40B4-BE49-F238E27FC236}">
                  <a16:creationId xmlns:a16="http://schemas.microsoft.com/office/drawing/2014/main" id="{C0941F44-595A-1A47-87A3-B6392FD8D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74" name="Line 14">
                <a:extLst>
                  <a:ext uri="{FF2B5EF4-FFF2-40B4-BE49-F238E27FC236}">
                    <a16:creationId xmlns:a16="http://schemas.microsoft.com/office/drawing/2014/main" id="{3BE776B7-7785-6D4B-A0E3-1F9A307DEB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75" name="Line 15">
                <a:extLst>
                  <a:ext uri="{FF2B5EF4-FFF2-40B4-BE49-F238E27FC236}">
                    <a16:creationId xmlns:a16="http://schemas.microsoft.com/office/drawing/2014/main" id="{3785C1A7-C97D-554F-9458-F8715DADD9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76" name="Line 16">
                <a:extLst>
                  <a:ext uri="{FF2B5EF4-FFF2-40B4-BE49-F238E27FC236}">
                    <a16:creationId xmlns:a16="http://schemas.microsoft.com/office/drawing/2014/main" id="{A322DA10-45DB-5147-A2ED-EE0269C788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70" name="Group 17">
              <a:extLst>
                <a:ext uri="{FF2B5EF4-FFF2-40B4-BE49-F238E27FC236}">
                  <a16:creationId xmlns:a16="http://schemas.microsoft.com/office/drawing/2014/main" id="{5DA9347C-ACF3-CD49-A5C1-28DE49E4EE3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71" name="Line 18">
                <a:extLst>
                  <a:ext uri="{FF2B5EF4-FFF2-40B4-BE49-F238E27FC236}">
                    <a16:creationId xmlns:a16="http://schemas.microsoft.com/office/drawing/2014/main" id="{774E4F94-0446-D846-B66E-DF54DD66F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72" name="Line 19">
                <a:extLst>
                  <a:ext uri="{FF2B5EF4-FFF2-40B4-BE49-F238E27FC236}">
                    <a16:creationId xmlns:a16="http://schemas.microsoft.com/office/drawing/2014/main" id="{6A409C85-7BBA-D441-B9C5-7E00A11A3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73" name="Line 20">
                <a:extLst>
                  <a:ext uri="{FF2B5EF4-FFF2-40B4-BE49-F238E27FC236}">
                    <a16:creationId xmlns:a16="http://schemas.microsoft.com/office/drawing/2014/main" id="{09E85689-5576-8946-AB2C-F8B29584E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40" name="Group 21">
            <a:extLst>
              <a:ext uri="{FF2B5EF4-FFF2-40B4-BE49-F238E27FC236}">
                <a16:creationId xmlns:a16="http://schemas.microsoft.com/office/drawing/2014/main" id="{6C25ACE6-405F-0C4D-9CAB-F3090DC2344C}"/>
              </a:ext>
            </a:extLst>
          </p:cNvPr>
          <p:cNvGrpSpPr>
            <a:grpSpLocks/>
          </p:cNvGrpSpPr>
          <p:nvPr/>
        </p:nvGrpSpPr>
        <p:grpSpPr bwMode="auto">
          <a:xfrm>
            <a:off x="3227388" y="6343650"/>
            <a:ext cx="501650" cy="233363"/>
            <a:chOff x="3600" y="219"/>
            <a:chExt cx="360" cy="175"/>
          </a:xfrm>
        </p:grpSpPr>
        <p:sp>
          <p:nvSpPr>
            <p:cNvPr id="107651" name="Oval 22">
              <a:extLst>
                <a:ext uri="{FF2B5EF4-FFF2-40B4-BE49-F238E27FC236}">
                  <a16:creationId xmlns:a16="http://schemas.microsoft.com/office/drawing/2014/main" id="{9ED96C97-E1BD-414D-89FB-7C19701B5A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52" name="Line 23">
              <a:extLst>
                <a:ext uri="{FF2B5EF4-FFF2-40B4-BE49-F238E27FC236}">
                  <a16:creationId xmlns:a16="http://schemas.microsoft.com/office/drawing/2014/main" id="{F76BC8B8-9DE1-6140-90C5-416A829897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53" name="Line 24">
              <a:extLst>
                <a:ext uri="{FF2B5EF4-FFF2-40B4-BE49-F238E27FC236}">
                  <a16:creationId xmlns:a16="http://schemas.microsoft.com/office/drawing/2014/main" id="{3EF4A17E-92CF-3142-8ED5-2313E83D3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54" name="Rectangle 25">
              <a:extLst>
                <a:ext uri="{FF2B5EF4-FFF2-40B4-BE49-F238E27FC236}">
                  <a16:creationId xmlns:a16="http://schemas.microsoft.com/office/drawing/2014/main" id="{0E4A3643-187A-FA4B-AFA1-75DA9FDA9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55" name="Oval 26">
              <a:extLst>
                <a:ext uri="{FF2B5EF4-FFF2-40B4-BE49-F238E27FC236}">
                  <a16:creationId xmlns:a16="http://schemas.microsoft.com/office/drawing/2014/main" id="{292FADD7-67B5-F248-A5F3-06CF78567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56" name="Group 27">
              <a:extLst>
                <a:ext uri="{FF2B5EF4-FFF2-40B4-BE49-F238E27FC236}">
                  <a16:creationId xmlns:a16="http://schemas.microsoft.com/office/drawing/2014/main" id="{17D1A8E7-DF5C-514D-BE77-C55829E92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61" name="Line 28">
                <a:extLst>
                  <a:ext uri="{FF2B5EF4-FFF2-40B4-BE49-F238E27FC236}">
                    <a16:creationId xmlns:a16="http://schemas.microsoft.com/office/drawing/2014/main" id="{5574B5A8-936A-A44E-83E5-13481C2C1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62" name="Line 29">
                <a:extLst>
                  <a:ext uri="{FF2B5EF4-FFF2-40B4-BE49-F238E27FC236}">
                    <a16:creationId xmlns:a16="http://schemas.microsoft.com/office/drawing/2014/main" id="{B59EB268-8D01-EF4D-B3F0-949A219B6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63" name="Line 30">
                <a:extLst>
                  <a:ext uri="{FF2B5EF4-FFF2-40B4-BE49-F238E27FC236}">
                    <a16:creationId xmlns:a16="http://schemas.microsoft.com/office/drawing/2014/main" id="{D22350A8-62CC-F048-8159-7F5254E0D9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57" name="Group 31">
              <a:extLst>
                <a:ext uri="{FF2B5EF4-FFF2-40B4-BE49-F238E27FC236}">
                  <a16:creationId xmlns:a16="http://schemas.microsoft.com/office/drawing/2014/main" id="{E3B142C7-6131-7242-AD44-634C9E73369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58" name="Line 32">
                <a:extLst>
                  <a:ext uri="{FF2B5EF4-FFF2-40B4-BE49-F238E27FC236}">
                    <a16:creationId xmlns:a16="http://schemas.microsoft.com/office/drawing/2014/main" id="{EDE9408D-B56B-CC46-B4F7-E62F5FE90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59" name="Line 33">
                <a:extLst>
                  <a:ext uri="{FF2B5EF4-FFF2-40B4-BE49-F238E27FC236}">
                    <a16:creationId xmlns:a16="http://schemas.microsoft.com/office/drawing/2014/main" id="{69FA0009-0053-6E4A-B603-0087E6B87A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60" name="Line 34">
                <a:extLst>
                  <a:ext uri="{FF2B5EF4-FFF2-40B4-BE49-F238E27FC236}">
                    <a16:creationId xmlns:a16="http://schemas.microsoft.com/office/drawing/2014/main" id="{C861AD58-DB08-0F4D-A710-17C0D5976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41" name="Group 35">
            <a:extLst>
              <a:ext uri="{FF2B5EF4-FFF2-40B4-BE49-F238E27FC236}">
                <a16:creationId xmlns:a16="http://schemas.microsoft.com/office/drawing/2014/main" id="{DA479FD6-5EA4-DC48-AD7A-5A923C450DF7}"/>
              </a:ext>
            </a:extLst>
          </p:cNvPr>
          <p:cNvGrpSpPr>
            <a:grpSpLocks/>
          </p:cNvGrpSpPr>
          <p:nvPr/>
        </p:nvGrpSpPr>
        <p:grpSpPr bwMode="auto">
          <a:xfrm>
            <a:off x="3902075" y="5400675"/>
            <a:ext cx="501650" cy="233363"/>
            <a:chOff x="3600" y="219"/>
            <a:chExt cx="360" cy="175"/>
          </a:xfrm>
        </p:grpSpPr>
        <p:sp>
          <p:nvSpPr>
            <p:cNvPr id="107638" name="Oval 36">
              <a:extLst>
                <a:ext uri="{FF2B5EF4-FFF2-40B4-BE49-F238E27FC236}">
                  <a16:creationId xmlns:a16="http://schemas.microsoft.com/office/drawing/2014/main" id="{BB00E777-9E34-764E-ACF1-463691B0D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39" name="Line 37">
              <a:extLst>
                <a:ext uri="{FF2B5EF4-FFF2-40B4-BE49-F238E27FC236}">
                  <a16:creationId xmlns:a16="http://schemas.microsoft.com/office/drawing/2014/main" id="{3C7AD70D-C492-B247-ACC3-655A835557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40" name="Line 38">
              <a:extLst>
                <a:ext uri="{FF2B5EF4-FFF2-40B4-BE49-F238E27FC236}">
                  <a16:creationId xmlns:a16="http://schemas.microsoft.com/office/drawing/2014/main" id="{B78196BC-777A-4E41-B24A-DB5CAD59F4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41" name="Rectangle 39">
              <a:extLst>
                <a:ext uri="{FF2B5EF4-FFF2-40B4-BE49-F238E27FC236}">
                  <a16:creationId xmlns:a16="http://schemas.microsoft.com/office/drawing/2014/main" id="{D7E757A8-43B9-3040-9046-F7E472DBC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42" name="Oval 40">
              <a:extLst>
                <a:ext uri="{FF2B5EF4-FFF2-40B4-BE49-F238E27FC236}">
                  <a16:creationId xmlns:a16="http://schemas.microsoft.com/office/drawing/2014/main" id="{334518B7-A973-3345-9AA0-2D6BB80F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43" name="Group 41">
              <a:extLst>
                <a:ext uri="{FF2B5EF4-FFF2-40B4-BE49-F238E27FC236}">
                  <a16:creationId xmlns:a16="http://schemas.microsoft.com/office/drawing/2014/main" id="{E1514649-014F-C446-8BDA-0A994CE363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48" name="Line 42">
                <a:extLst>
                  <a:ext uri="{FF2B5EF4-FFF2-40B4-BE49-F238E27FC236}">
                    <a16:creationId xmlns:a16="http://schemas.microsoft.com/office/drawing/2014/main" id="{46DA81A5-4861-FE45-9CB3-023CA05ED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49" name="Line 43">
                <a:extLst>
                  <a:ext uri="{FF2B5EF4-FFF2-40B4-BE49-F238E27FC236}">
                    <a16:creationId xmlns:a16="http://schemas.microsoft.com/office/drawing/2014/main" id="{CEDB042A-BEF1-4D47-826B-238EA6ADF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50" name="Line 44">
                <a:extLst>
                  <a:ext uri="{FF2B5EF4-FFF2-40B4-BE49-F238E27FC236}">
                    <a16:creationId xmlns:a16="http://schemas.microsoft.com/office/drawing/2014/main" id="{812191AC-A13D-9F41-9838-62ECCBE55D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44" name="Group 45">
              <a:extLst>
                <a:ext uri="{FF2B5EF4-FFF2-40B4-BE49-F238E27FC236}">
                  <a16:creationId xmlns:a16="http://schemas.microsoft.com/office/drawing/2014/main" id="{69DFE77F-3B07-F645-A532-018A5AF70E0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45" name="Line 46">
                <a:extLst>
                  <a:ext uri="{FF2B5EF4-FFF2-40B4-BE49-F238E27FC236}">
                    <a16:creationId xmlns:a16="http://schemas.microsoft.com/office/drawing/2014/main" id="{5D80BF04-2D09-614E-8103-05C23EF9BE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46" name="Line 47">
                <a:extLst>
                  <a:ext uri="{FF2B5EF4-FFF2-40B4-BE49-F238E27FC236}">
                    <a16:creationId xmlns:a16="http://schemas.microsoft.com/office/drawing/2014/main" id="{B81CC520-C24D-1947-9216-AC1A096EC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47" name="Line 48">
                <a:extLst>
                  <a:ext uri="{FF2B5EF4-FFF2-40B4-BE49-F238E27FC236}">
                    <a16:creationId xmlns:a16="http://schemas.microsoft.com/office/drawing/2014/main" id="{62A688C3-D43E-904D-B9BE-488BD3680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42" name="Group 18">
            <a:extLst>
              <a:ext uri="{FF2B5EF4-FFF2-40B4-BE49-F238E27FC236}">
                <a16:creationId xmlns:a16="http://schemas.microsoft.com/office/drawing/2014/main" id="{3031F37F-4786-1341-A5A9-CF263C7712A4}"/>
              </a:ext>
            </a:extLst>
          </p:cNvPr>
          <p:cNvGrpSpPr>
            <a:grpSpLocks/>
          </p:cNvGrpSpPr>
          <p:nvPr/>
        </p:nvGrpSpPr>
        <p:grpSpPr bwMode="auto">
          <a:xfrm>
            <a:off x="3813175" y="6065838"/>
            <a:ext cx="500063" cy="233362"/>
            <a:chOff x="2269009" y="6392060"/>
            <a:chExt cx="500221" cy="233326"/>
          </a:xfrm>
        </p:grpSpPr>
        <p:sp>
          <p:nvSpPr>
            <p:cNvPr id="107625" name="Oval 50">
              <a:extLst>
                <a:ext uri="{FF2B5EF4-FFF2-40B4-BE49-F238E27FC236}">
                  <a16:creationId xmlns:a16="http://schemas.microsoft.com/office/drawing/2014/main" id="{3DB92BDE-BAC5-8C4D-838B-11690670E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97390"/>
              <a:ext cx="493273" cy="127996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26" name="Line 51">
              <a:extLst>
                <a:ext uri="{FF2B5EF4-FFF2-40B4-BE49-F238E27FC236}">
                  <a16:creationId xmlns:a16="http://schemas.microsoft.com/office/drawing/2014/main" id="{9829EEF9-5EDF-F745-9118-E2B22F6BE8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5957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27" name="Line 52">
              <a:extLst>
                <a:ext uri="{FF2B5EF4-FFF2-40B4-BE49-F238E27FC236}">
                  <a16:creationId xmlns:a16="http://schemas.microsoft.com/office/drawing/2014/main" id="{8C482E45-7CA0-3146-A8BC-1EB10BE14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9229" y="6485390"/>
              <a:ext cx="0" cy="7999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28" name="Rectangle 53">
              <a:extLst>
                <a:ext uri="{FF2B5EF4-FFF2-40B4-BE49-F238E27FC236}">
                  <a16:creationId xmlns:a16="http://schemas.microsoft.com/office/drawing/2014/main" id="{9B395362-2D46-A54F-8780-8DB6AE799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5957" y="6485390"/>
              <a:ext cx="489104" cy="773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29" name="Oval 54">
              <a:extLst>
                <a:ext uri="{FF2B5EF4-FFF2-40B4-BE49-F238E27FC236}">
                  <a16:creationId xmlns:a16="http://schemas.microsoft.com/office/drawing/2014/main" id="{C52AED28-576D-354D-8777-8457D5E22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009" y="6392060"/>
              <a:ext cx="494662" cy="150662"/>
            </a:xfrm>
            <a:prstGeom prst="ellipse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30" name="Group 55">
              <a:extLst>
                <a:ext uri="{FF2B5EF4-FFF2-40B4-BE49-F238E27FC236}">
                  <a16:creationId xmlns:a16="http://schemas.microsoft.com/office/drawing/2014/main" id="{F82913BF-F142-3C4C-8AB9-59708DE2B3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8506" y="6425391"/>
              <a:ext cx="245942" cy="86201"/>
              <a:chOff x="2848" y="848"/>
              <a:chExt cx="140" cy="96"/>
            </a:xfrm>
          </p:grpSpPr>
          <p:sp>
            <p:nvSpPr>
              <p:cNvPr id="107635" name="Line 56">
                <a:extLst>
                  <a:ext uri="{FF2B5EF4-FFF2-40B4-BE49-F238E27FC236}">
                    <a16:creationId xmlns:a16="http://schemas.microsoft.com/office/drawing/2014/main" id="{DD477E07-67C0-3B40-9625-B105F3BCB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36" name="Line 57">
                <a:extLst>
                  <a:ext uri="{FF2B5EF4-FFF2-40B4-BE49-F238E27FC236}">
                    <a16:creationId xmlns:a16="http://schemas.microsoft.com/office/drawing/2014/main" id="{9342A6AB-D542-BD42-9EFB-1475B91A9F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37" name="Line 58">
                <a:extLst>
                  <a:ext uri="{FF2B5EF4-FFF2-40B4-BE49-F238E27FC236}">
                    <a16:creationId xmlns:a16="http://schemas.microsoft.com/office/drawing/2014/main" id="{7B80F95F-C86B-AC41-93D2-15F8BA4A4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31" name="Group 59">
              <a:extLst>
                <a:ext uri="{FF2B5EF4-FFF2-40B4-BE49-F238E27FC236}">
                  <a16:creationId xmlns:a16="http://schemas.microsoft.com/office/drawing/2014/main" id="{89396294-510A-EF44-818B-B31232F5CF4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2388506" y="6424059"/>
              <a:ext cx="245942" cy="87997"/>
              <a:chOff x="2848" y="848"/>
              <a:chExt cx="140" cy="98"/>
            </a:xfrm>
          </p:grpSpPr>
          <p:sp>
            <p:nvSpPr>
              <p:cNvPr id="107632" name="Line 60">
                <a:extLst>
                  <a:ext uri="{FF2B5EF4-FFF2-40B4-BE49-F238E27FC236}">
                    <a16:creationId xmlns:a16="http://schemas.microsoft.com/office/drawing/2014/main" id="{628966ED-60E5-444D-8077-AD9759827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33" name="Line 61">
                <a:extLst>
                  <a:ext uri="{FF2B5EF4-FFF2-40B4-BE49-F238E27FC236}">
                    <a16:creationId xmlns:a16="http://schemas.microsoft.com/office/drawing/2014/main" id="{C8C4DC37-8519-064D-A4C0-B384B35F64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34" name="Line 62">
                <a:extLst>
                  <a:ext uri="{FF2B5EF4-FFF2-40B4-BE49-F238E27FC236}">
                    <a16:creationId xmlns:a16="http://schemas.microsoft.com/office/drawing/2014/main" id="{EF21F3DF-DB4D-CF4B-B24B-F9A3D9EAB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43" name="Group 63">
            <a:extLst>
              <a:ext uri="{FF2B5EF4-FFF2-40B4-BE49-F238E27FC236}">
                <a16:creationId xmlns:a16="http://schemas.microsoft.com/office/drawing/2014/main" id="{FB302915-1B7D-D344-BE27-E6E8AC99644D}"/>
              </a:ext>
            </a:extLst>
          </p:cNvPr>
          <p:cNvGrpSpPr>
            <a:grpSpLocks/>
          </p:cNvGrpSpPr>
          <p:nvPr/>
        </p:nvGrpSpPr>
        <p:grpSpPr bwMode="auto">
          <a:xfrm>
            <a:off x="4459288" y="6362700"/>
            <a:ext cx="503237" cy="233363"/>
            <a:chOff x="3600" y="219"/>
            <a:chExt cx="360" cy="175"/>
          </a:xfrm>
        </p:grpSpPr>
        <p:sp>
          <p:nvSpPr>
            <p:cNvPr id="107612" name="Oval 64">
              <a:extLst>
                <a:ext uri="{FF2B5EF4-FFF2-40B4-BE49-F238E27FC236}">
                  <a16:creationId xmlns:a16="http://schemas.microsoft.com/office/drawing/2014/main" id="{9ED527BA-B372-F14A-8C51-03827529A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13" name="Line 65">
              <a:extLst>
                <a:ext uri="{FF2B5EF4-FFF2-40B4-BE49-F238E27FC236}">
                  <a16:creationId xmlns:a16="http://schemas.microsoft.com/office/drawing/2014/main" id="{EBEE94C6-3F5C-FD4D-9DBB-35BBD8B13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14" name="Line 66">
              <a:extLst>
                <a:ext uri="{FF2B5EF4-FFF2-40B4-BE49-F238E27FC236}">
                  <a16:creationId xmlns:a16="http://schemas.microsoft.com/office/drawing/2014/main" id="{16B1DC7C-6C30-F84D-8280-05C723D29B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15" name="Rectangle 67">
              <a:extLst>
                <a:ext uri="{FF2B5EF4-FFF2-40B4-BE49-F238E27FC236}">
                  <a16:creationId xmlns:a16="http://schemas.microsoft.com/office/drawing/2014/main" id="{5EA5C9BE-88B8-604A-AEE1-98682F257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16" name="Oval 68">
              <a:extLst>
                <a:ext uri="{FF2B5EF4-FFF2-40B4-BE49-F238E27FC236}">
                  <a16:creationId xmlns:a16="http://schemas.microsoft.com/office/drawing/2014/main" id="{6EDFCEE8-A52F-2546-BA73-F530BC697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17" name="Group 69">
              <a:extLst>
                <a:ext uri="{FF2B5EF4-FFF2-40B4-BE49-F238E27FC236}">
                  <a16:creationId xmlns:a16="http://schemas.microsoft.com/office/drawing/2014/main" id="{9BD6871D-A79C-EB44-8AFD-E6E76500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22" name="Line 70">
                <a:extLst>
                  <a:ext uri="{FF2B5EF4-FFF2-40B4-BE49-F238E27FC236}">
                    <a16:creationId xmlns:a16="http://schemas.microsoft.com/office/drawing/2014/main" id="{D6320616-CF04-0142-AEA0-C097E462E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23" name="Line 71">
                <a:extLst>
                  <a:ext uri="{FF2B5EF4-FFF2-40B4-BE49-F238E27FC236}">
                    <a16:creationId xmlns:a16="http://schemas.microsoft.com/office/drawing/2014/main" id="{B8160556-99EF-2A46-B339-E66A9197C1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24" name="Line 72">
                <a:extLst>
                  <a:ext uri="{FF2B5EF4-FFF2-40B4-BE49-F238E27FC236}">
                    <a16:creationId xmlns:a16="http://schemas.microsoft.com/office/drawing/2014/main" id="{743C037C-E2C4-C44C-A9B8-7D9149FE74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18" name="Group 73">
              <a:extLst>
                <a:ext uri="{FF2B5EF4-FFF2-40B4-BE49-F238E27FC236}">
                  <a16:creationId xmlns:a16="http://schemas.microsoft.com/office/drawing/2014/main" id="{0F14A233-2E40-8E4E-B72B-88FD25EA0D9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19" name="Line 74">
                <a:extLst>
                  <a:ext uri="{FF2B5EF4-FFF2-40B4-BE49-F238E27FC236}">
                    <a16:creationId xmlns:a16="http://schemas.microsoft.com/office/drawing/2014/main" id="{A152E425-0D1A-BC42-B06B-B0D1131ECF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20" name="Line 75">
                <a:extLst>
                  <a:ext uri="{FF2B5EF4-FFF2-40B4-BE49-F238E27FC236}">
                    <a16:creationId xmlns:a16="http://schemas.microsoft.com/office/drawing/2014/main" id="{A818E60F-8564-D744-87DC-EAA44AB12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21" name="Line 76">
                <a:extLst>
                  <a:ext uri="{FF2B5EF4-FFF2-40B4-BE49-F238E27FC236}">
                    <a16:creationId xmlns:a16="http://schemas.microsoft.com/office/drawing/2014/main" id="{0A8C3333-B85F-914D-BA05-2C9689E73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7544" name="Group 77">
            <a:extLst>
              <a:ext uri="{FF2B5EF4-FFF2-40B4-BE49-F238E27FC236}">
                <a16:creationId xmlns:a16="http://schemas.microsoft.com/office/drawing/2014/main" id="{1BB9BCD5-B959-4746-95CA-C5FC91E8217C}"/>
              </a:ext>
            </a:extLst>
          </p:cNvPr>
          <p:cNvGrpSpPr>
            <a:grpSpLocks/>
          </p:cNvGrpSpPr>
          <p:nvPr/>
        </p:nvGrpSpPr>
        <p:grpSpPr bwMode="auto">
          <a:xfrm>
            <a:off x="4905375" y="5707063"/>
            <a:ext cx="501650" cy="233362"/>
            <a:chOff x="3600" y="219"/>
            <a:chExt cx="360" cy="175"/>
          </a:xfrm>
        </p:grpSpPr>
        <p:sp>
          <p:nvSpPr>
            <p:cNvPr id="107599" name="Oval 78">
              <a:extLst>
                <a:ext uri="{FF2B5EF4-FFF2-40B4-BE49-F238E27FC236}">
                  <a16:creationId xmlns:a16="http://schemas.microsoft.com/office/drawing/2014/main" id="{51C29803-8B30-DD47-B4EE-ABC998B8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98"/>
              <a:ext cx="355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107600" name="Line 79">
              <a:extLst>
                <a:ext uri="{FF2B5EF4-FFF2-40B4-BE49-F238E27FC236}">
                  <a16:creationId xmlns:a16="http://schemas.microsoft.com/office/drawing/2014/main" id="{87621A67-93E1-4A47-BF02-5FE2C7C52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5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1" name="Line 80">
              <a:extLst>
                <a:ext uri="{FF2B5EF4-FFF2-40B4-BE49-F238E27FC236}">
                  <a16:creationId xmlns:a16="http://schemas.microsoft.com/office/drawing/2014/main" id="{501362A6-F333-6642-AD5A-C7B4BF115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02" name="Rectangle 81">
              <a:extLst>
                <a:ext uri="{FF2B5EF4-FFF2-40B4-BE49-F238E27FC236}">
                  <a16:creationId xmlns:a16="http://schemas.microsoft.com/office/drawing/2014/main" id="{FEA1F66B-BD62-EA41-B699-D528CE825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603" name="Oval 82">
              <a:extLst>
                <a:ext uri="{FF2B5EF4-FFF2-40B4-BE49-F238E27FC236}">
                  <a16:creationId xmlns:a16="http://schemas.microsoft.com/office/drawing/2014/main" id="{B47E90C9-1EAC-1843-B603-2167BAE99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5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07604" name="Group 83">
              <a:extLst>
                <a:ext uri="{FF2B5EF4-FFF2-40B4-BE49-F238E27FC236}">
                  <a16:creationId xmlns:a16="http://schemas.microsoft.com/office/drawing/2014/main" id="{C46EECAE-BC16-AE4C-9FB9-3BD2C1A93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09" name="Line 84">
                <a:extLst>
                  <a:ext uri="{FF2B5EF4-FFF2-40B4-BE49-F238E27FC236}">
                    <a16:creationId xmlns:a16="http://schemas.microsoft.com/office/drawing/2014/main" id="{9DEB5A22-9F4B-4544-837B-1A61111E6F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10" name="Line 85">
                <a:extLst>
                  <a:ext uri="{FF2B5EF4-FFF2-40B4-BE49-F238E27FC236}">
                    <a16:creationId xmlns:a16="http://schemas.microsoft.com/office/drawing/2014/main" id="{C63BBF97-69A6-E446-90A4-AF495E242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2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11" name="Line 86">
                <a:extLst>
                  <a:ext uri="{FF2B5EF4-FFF2-40B4-BE49-F238E27FC236}">
                    <a16:creationId xmlns:a16="http://schemas.microsoft.com/office/drawing/2014/main" id="{D3BA5AF7-D2A5-2847-9F23-D0D0A3F943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605" name="Group 87">
              <a:extLst>
                <a:ext uri="{FF2B5EF4-FFF2-40B4-BE49-F238E27FC236}">
                  <a16:creationId xmlns:a16="http://schemas.microsoft.com/office/drawing/2014/main" id="{DB33F8D5-F9EA-8945-BACA-728985F1C43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06" name="Line 88">
                <a:extLst>
                  <a:ext uri="{FF2B5EF4-FFF2-40B4-BE49-F238E27FC236}">
                    <a16:creationId xmlns:a16="http://schemas.microsoft.com/office/drawing/2014/main" id="{73424BC7-D818-E745-AC77-8EC053E04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6"/>
                <a:ext cx="50" cy="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07" name="Line 89">
                <a:extLst>
                  <a:ext uri="{FF2B5EF4-FFF2-40B4-BE49-F238E27FC236}">
                    <a16:creationId xmlns:a16="http://schemas.microsoft.com/office/drawing/2014/main" id="{51E19F27-074E-314E-8805-596C32E39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608" name="Line 90">
                <a:extLst>
                  <a:ext uri="{FF2B5EF4-FFF2-40B4-BE49-F238E27FC236}">
                    <a16:creationId xmlns:a16="http://schemas.microsoft.com/office/drawing/2014/main" id="{61169377-0322-8D4A-B5B1-6EDD9C50A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49"/>
                <a:ext cx="52" cy="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7545" name="Freeform 91">
            <a:extLst>
              <a:ext uri="{FF2B5EF4-FFF2-40B4-BE49-F238E27FC236}">
                <a16:creationId xmlns:a16="http://schemas.microsoft.com/office/drawing/2014/main" id="{59FCF2CD-3005-B54F-80A3-238C90BAD813}"/>
              </a:ext>
            </a:extLst>
          </p:cNvPr>
          <p:cNvSpPr>
            <a:spLocks/>
          </p:cNvSpPr>
          <p:nvPr/>
        </p:nvSpPr>
        <p:spPr bwMode="auto">
          <a:xfrm>
            <a:off x="4410075" y="5524500"/>
            <a:ext cx="506413" cy="307975"/>
          </a:xfrm>
          <a:custGeom>
            <a:avLst/>
            <a:gdLst>
              <a:gd name="T0" fmla="*/ 0 w 318"/>
              <a:gd name="T1" fmla="*/ 0 h 194"/>
              <a:gd name="T2" fmla="*/ 2147483646 w 318"/>
              <a:gd name="T3" fmla="*/ 2147483646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6" name="Freeform 92">
            <a:extLst>
              <a:ext uri="{FF2B5EF4-FFF2-40B4-BE49-F238E27FC236}">
                <a16:creationId xmlns:a16="http://schemas.microsoft.com/office/drawing/2014/main" id="{F623C8DE-157A-624F-8EF0-50D19CA95C43}"/>
              </a:ext>
            </a:extLst>
          </p:cNvPr>
          <p:cNvSpPr>
            <a:spLocks/>
          </p:cNvSpPr>
          <p:nvPr/>
        </p:nvSpPr>
        <p:spPr bwMode="auto">
          <a:xfrm>
            <a:off x="3344863" y="5916613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6 w 294"/>
              <a:gd name="T3" fmla="*/ 2147483646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7" name="Freeform 93">
            <a:extLst>
              <a:ext uri="{FF2B5EF4-FFF2-40B4-BE49-F238E27FC236}">
                <a16:creationId xmlns:a16="http://schemas.microsoft.com/office/drawing/2014/main" id="{97A741D4-6236-6A48-A963-A7AC2194FEA7}"/>
              </a:ext>
            </a:extLst>
          </p:cNvPr>
          <p:cNvSpPr>
            <a:spLocks/>
          </p:cNvSpPr>
          <p:nvPr/>
        </p:nvSpPr>
        <p:spPr bwMode="auto">
          <a:xfrm>
            <a:off x="4292600" y="5892800"/>
            <a:ext cx="630238" cy="247650"/>
          </a:xfrm>
          <a:custGeom>
            <a:avLst/>
            <a:gdLst>
              <a:gd name="T0" fmla="*/ 0 w 378"/>
              <a:gd name="T1" fmla="*/ 2147483646 h 174"/>
              <a:gd name="T2" fmla="*/ 2147483646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8" name="Freeform 94">
            <a:extLst>
              <a:ext uri="{FF2B5EF4-FFF2-40B4-BE49-F238E27FC236}">
                <a16:creationId xmlns:a16="http://schemas.microsoft.com/office/drawing/2014/main" id="{258545DB-FF33-E648-9A2D-93BA11BF4206}"/>
              </a:ext>
            </a:extLst>
          </p:cNvPr>
          <p:cNvSpPr>
            <a:spLocks/>
          </p:cNvSpPr>
          <p:nvPr/>
        </p:nvSpPr>
        <p:spPr bwMode="auto">
          <a:xfrm>
            <a:off x="4960938" y="5946775"/>
            <a:ext cx="206375" cy="508000"/>
          </a:xfrm>
          <a:custGeom>
            <a:avLst/>
            <a:gdLst>
              <a:gd name="T0" fmla="*/ 0 w 118"/>
              <a:gd name="T1" fmla="*/ 2147483646 h 500"/>
              <a:gd name="T2" fmla="*/ 2147483646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9" name="Freeform 95">
            <a:extLst>
              <a:ext uri="{FF2B5EF4-FFF2-40B4-BE49-F238E27FC236}">
                <a16:creationId xmlns:a16="http://schemas.microsoft.com/office/drawing/2014/main" id="{43EE0C1C-BBA3-7642-8118-EF5B1C60D8D9}"/>
              </a:ext>
            </a:extLst>
          </p:cNvPr>
          <p:cNvSpPr>
            <a:spLocks/>
          </p:cNvSpPr>
          <p:nvPr/>
        </p:nvSpPr>
        <p:spPr bwMode="auto">
          <a:xfrm>
            <a:off x="3724275" y="6480175"/>
            <a:ext cx="736600" cy="74613"/>
          </a:xfrm>
          <a:custGeom>
            <a:avLst/>
            <a:gdLst>
              <a:gd name="T0" fmla="*/ 2147483646 w 370"/>
              <a:gd name="T1" fmla="*/ 2147483646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0" name="Freeform 96">
            <a:extLst>
              <a:ext uri="{FF2B5EF4-FFF2-40B4-BE49-F238E27FC236}">
                <a16:creationId xmlns:a16="http://schemas.microsoft.com/office/drawing/2014/main" id="{91233E69-733E-AD47-B34B-37C16D3CB7C7}"/>
              </a:ext>
            </a:extLst>
          </p:cNvPr>
          <p:cNvSpPr>
            <a:spLocks/>
          </p:cNvSpPr>
          <p:nvPr/>
        </p:nvSpPr>
        <p:spPr bwMode="auto">
          <a:xfrm>
            <a:off x="3187700" y="5940425"/>
            <a:ext cx="193675" cy="425450"/>
          </a:xfrm>
          <a:custGeom>
            <a:avLst/>
            <a:gdLst>
              <a:gd name="T0" fmla="*/ 2147483646 w 176"/>
              <a:gd name="T1" fmla="*/ 2147483646 h 412"/>
              <a:gd name="T2" fmla="*/ 2147483646 w 176"/>
              <a:gd name="T3" fmla="*/ 2147483646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1" name="Freeform 7">
            <a:extLst>
              <a:ext uri="{FF2B5EF4-FFF2-40B4-BE49-F238E27FC236}">
                <a16:creationId xmlns:a16="http://schemas.microsoft.com/office/drawing/2014/main" id="{49715BC2-FA78-214B-B6C8-8DBA3E688445}"/>
              </a:ext>
            </a:extLst>
          </p:cNvPr>
          <p:cNvSpPr>
            <a:spLocks/>
          </p:cNvSpPr>
          <p:nvPr/>
        </p:nvSpPr>
        <p:spPr bwMode="auto">
          <a:xfrm>
            <a:off x="2076450" y="4598988"/>
            <a:ext cx="5156200" cy="1509712"/>
          </a:xfrm>
          <a:custGeom>
            <a:avLst/>
            <a:gdLst>
              <a:gd name="T0" fmla="*/ 0 w 5156094"/>
              <a:gd name="T1" fmla="*/ 0 h 1509215"/>
              <a:gd name="T2" fmla="*/ 6961 w 5156094"/>
              <a:gd name="T3" fmla="*/ 1168817 h 1509215"/>
              <a:gd name="T4" fmla="*/ 1131061 w 5156094"/>
              <a:gd name="T5" fmla="*/ 1171160 h 1509215"/>
              <a:gd name="T6" fmla="*/ 1755093 w 5156094"/>
              <a:gd name="T7" fmla="*/ 1491267 h 1509215"/>
              <a:gd name="T8" fmla="*/ 2207388 w 5156094"/>
              <a:gd name="T9" fmla="*/ 1511701 h 1509215"/>
              <a:gd name="T10" fmla="*/ 2989067 w 5156094"/>
              <a:gd name="T11" fmla="*/ 1199527 h 1509215"/>
              <a:gd name="T12" fmla="*/ 3391814 w 5156094"/>
              <a:gd name="T13" fmla="*/ 1211128 h 1509215"/>
              <a:gd name="T14" fmla="*/ 5156624 w 5156094"/>
              <a:gd name="T15" fmla="*/ 1200431 h 1509215"/>
              <a:gd name="T16" fmla="*/ 5126906 w 5156094"/>
              <a:gd name="T17" fmla="*/ 64189 h 15092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156094" h="1509215">
                <a:moveTo>
                  <a:pt x="0" y="0"/>
                </a:moveTo>
                <a:cubicBezTo>
                  <a:pt x="2320" y="388965"/>
                  <a:pt x="4641" y="777929"/>
                  <a:pt x="6961" y="1166894"/>
                </a:cubicBezTo>
                <a:lnTo>
                  <a:pt x="1130946" y="1169234"/>
                </a:lnTo>
                <a:lnTo>
                  <a:pt x="1754913" y="1488814"/>
                </a:lnTo>
                <a:lnTo>
                  <a:pt x="2207163" y="1509215"/>
                </a:lnTo>
                <a:lnTo>
                  <a:pt x="2988762" y="1197554"/>
                </a:lnTo>
                <a:lnTo>
                  <a:pt x="3391464" y="1209136"/>
                </a:lnTo>
                <a:lnTo>
                  <a:pt x="5156094" y="1198456"/>
                </a:lnTo>
                <a:lnTo>
                  <a:pt x="5126381" y="64084"/>
                </a:lnTo>
              </a:path>
            </a:pathLst>
          </a:custGeom>
          <a:noFill/>
          <a:ln w="22225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428009-B55C-1340-8A52-5F24ABCD6B86}"/>
              </a:ext>
            </a:extLst>
          </p:cNvPr>
          <p:cNvGrpSpPr>
            <a:grpSpLocks/>
          </p:cNvGrpSpPr>
          <p:nvPr/>
        </p:nvGrpSpPr>
        <p:grpSpPr bwMode="auto">
          <a:xfrm>
            <a:off x="1501775" y="5843588"/>
            <a:ext cx="1493838" cy="307975"/>
            <a:chOff x="1502428" y="5844331"/>
            <a:chExt cx="1493249" cy="307777"/>
          </a:xfrm>
        </p:grpSpPr>
        <p:grpSp>
          <p:nvGrpSpPr>
            <p:cNvPr id="107591" name="Group 274">
              <a:extLst>
                <a:ext uri="{FF2B5EF4-FFF2-40B4-BE49-F238E27FC236}">
                  <a16:creationId xmlns:a16="http://schemas.microsoft.com/office/drawing/2014/main" id="{D54C6988-8DBA-C241-98AD-6286AE180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428" y="5844331"/>
              <a:ext cx="1493249" cy="307777"/>
              <a:chOff x="3621632" y="5775938"/>
              <a:chExt cx="1493249" cy="307777"/>
            </a:xfrm>
          </p:grpSpPr>
          <p:grpSp>
            <p:nvGrpSpPr>
              <p:cNvPr id="107593" name="Group 275">
                <a:extLst>
                  <a:ext uri="{FF2B5EF4-FFF2-40B4-BE49-F238E27FC236}">
                    <a16:creationId xmlns:a16="http://schemas.microsoft.com/office/drawing/2014/main" id="{39B9EAC0-549B-5441-A230-9643F6E6EC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78" name="Rectangle 277">
                  <a:extLst>
                    <a:ext uri="{FF2B5EF4-FFF2-40B4-BE49-F238E27FC236}">
                      <a16:creationId xmlns:a16="http://schemas.microsoft.com/office/drawing/2014/main" id="{EE0EE3B3-8892-5D4E-966E-B769ACC1B221}"/>
                    </a:ext>
                  </a:extLst>
                </p:cNvPr>
                <p:cNvSpPr/>
                <p:nvPr/>
              </p:nvSpPr>
              <p:spPr>
                <a:xfrm>
                  <a:off x="-2903722" y="4135317"/>
                  <a:ext cx="1151258" cy="341655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E67A918D-64B1-CA46-A99D-06E9B9A72BA4}"/>
                    </a:ext>
                  </a:extLst>
                </p:cNvPr>
                <p:cNvSpPr/>
                <p:nvPr/>
              </p:nvSpPr>
              <p:spPr>
                <a:xfrm>
                  <a:off x="-2968093" y="4221426"/>
                  <a:ext cx="1148783" cy="34443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0" name="Freeform 279">
                  <a:extLst>
                    <a:ext uri="{FF2B5EF4-FFF2-40B4-BE49-F238E27FC236}">
                      <a16:creationId xmlns:a16="http://schemas.microsoft.com/office/drawing/2014/main" id="{D15FDA29-5999-D241-8F28-740E1E4FC47B}"/>
                    </a:ext>
                  </a:extLst>
                </p:cNvPr>
                <p:cNvSpPr/>
                <p:nvPr/>
              </p:nvSpPr>
              <p:spPr>
                <a:xfrm>
                  <a:off x="-2975522" y="4129762"/>
                  <a:ext cx="1223057" cy="94441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81" name="Freeform 280">
                  <a:extLst>
                    <a:ext uri="{FF2B5EF4-FFF2-40B4-BE49-F238E27FC236}">
                      <a16:creationId xmlns:a16="http://schemas.microsoft.com/office/drawing/2014/main" id="{CFD28EFB-AAB8-034A-8032-52280F41E583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2" y="4146428"/>
                  <a:ext cx="136170" cy="433318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7594" name="TextBox 276">
                <a:extLst>
                  <a:ext uri="{FF2B5EF4-FFF2-40B4-BE49-F238E27FC236}">
                    <a16:creationId xmlns:a16="http://schemas.microsoft.com/office/drawing/2014/main" id="{C32EBDBB-9523-7449-BB77-F21AAB373C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panose="020B0604030504040204" pitchFamily="34" charset="0"/>
                  </a:rPr>
                  <a:t>ECN=</a:t>
                </a:r>
                <a:r>
                  <a:rPr lang="en-US" altLang="en-US" sz="1400">
                    <a:solidFill>
                      <a:srgbClr val="FFFFFF"/>
                    </a:solidFill>
                    <a:latin typeface="Tahoma" panose="020B0604030504040204" pitchFamily="34" charset="0"/>
                  </a:rPr>
                  <a:t>01</a:t>
                </a:r>
              </a:p>
            </p:txBody>
          </p:sp>
        </p:grpSp>
        <p:cxnSp>
          <p:nvCxnSpPr>
            <p:cNvPr id="107592" name="Straight Arrow Connector 15">
              <a:extLst>
                <a:ext uri="{FF2B5EF4-FFF2-40B4-BE49-F238E27FC236}">
                  <a16:creationId xmlns:a16="http://schemas.microsoft.com/office/drawing/2014/main" id="{D48DD47D-805C-FA41-917F-0A1F2438B6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150568" y="6133267"/>
              <a:ext cx="612066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8062B9-1C19-4641-B5C7-B7BAD7EBEAC8}"/>
              </a:ext>
            </a:extLst>
          </p:cNvPr>
          <p:cNvGrpSpPr>
            <a:grpSpLocks/>
          </p:cNvGrpSpPr>
          <p:nvPr/>
        </p:nvGrpSpPr>
        <p:grpSpPr bwMode="auto">
          <a:xfrm>
            <a:off x="3621088" y="5775325"/>
            <a:ext cx="1493837" cy="358775"/>
            <a:chOff x="3621632" y="5775938"/>
            <a:chExt cx="1493249" cy="357723"/>
          </a:xfrm>
        </p:grpSpPr>
        <p:grpSp>
          <p:nvGrpSpPr>
            <p:cNvPr id="107583" name="Group 13">
              <a:extLst>
                <a:ext uri="{FF2B5EF4-FFF2-40B4-BE49-F238E27FC236}">
                  <a16:creationId xmlns:a16="http://schemas.microsoft.com/office/drawing/2014/main" id="{508BA095-DA1C-794D-899C-868D57161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21632" y="5775938"/>
              <a:ext cx="1493249" cy="307777"/>
              <a:chOff x="3621632" y="5775938"/>
              <a:chExt cx="1493249" cy="307777"/>
            </a:xfrm>
          </p:grpSpPr>
          <p:grpSp>
            <p:nvGrpSpPr>
              <p:cNvPr id="107585" name="Group 11">
                <a:extLst>
                  <a:ext uri="{FF2B5EF4-FFF2-40B4-BE49-F238E27FC236}">
                    <a16:creationId xmlns:a16="http://schemas.microsoft.com/office/drawing/2014/main" id="{70EDD41C-571B-9444-8742-826E7C219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99159" y="5783287"/>
                <a:ext cx="806697" cy="257416"/>
                <a:chOff x="-2975754" y="4128742"/>
                <a:chExt cx="1258600" cy="450696"/>
              </a:xfrm>
            </p:grpSpPr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5DE5F1DB-2DC8-8743-8989-43D5DEE4AF54}"/>
                    </a:ext>
                  </a:extLst>
                </p:cNvPr>
                <p:cNvSpPr/>
                <p:nvPr/>
              </p:nvSpPr>
              <p:spPr>
                <a:xfrm>
                  <a:off x="-2903723" y="4135274"/>
                  <a:ext cx="1151259" cy="340871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B2D7B74-9F0D-ED4F-A09E-266ABE10BF75}"/>
                    </a:ext>
                  </a:extLst>
                </p:cNvPr>
                <p:cNvSpPr/>
                <p:nvPr/>
              </p:nvSpPr>
              <p:spPr>
                <a:xfrm>
                  <a:off x="-2968095" y="4221184"/>
                  <a:ext cx="1148783" cy="343644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71643F7-2974-C940-B943-8BDC6BAEFF09}"/>
                    </a:ext>
                  </a:extLst>
                </p:cNvPr>
                <p:cNvSpPr/>
                <p:nvPr/>
              </p:nvSpPr>
              <p:spPr>
                <a:xfrm>
                  <a:off x="-2975522" y="4129732"/>
                  <a:ext cx="1223057" cy="94225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F89EAB4C-6915-F948-8976-75288FA6F162}"/>
                    </a:ext>
                  </a:extLst>
                </p:cNvPr>
                <p:cNvSpPr/>
                <p:nvPr/>
              </p:nvSpPr>
              <p:spPr>
                <a:xfrm rot="21211447" flipV="1">
                  <a:off x="-1853974" y="4146360"/>
                  <a:ext cx="136171" cy="432326"/>
                </a:xfrm>
                <a:custGeom>
                  <a:avLst/>
                  <a:gdLst>
                    <a:gd name="connsiteX0" fmla="*/ 0 w 1223105"/>
                    <a:gd name="connsiteY0" fmla="*/ 89042 h 89042"/>
                    <a:gd name="connsiteX1" fmla="*/ 70293 w 1223105"/>
                    <a:gd name="connsiteY1" fmla="*/ 0 h 89042"/>
                    <a:gd name="connsiteX2" fmla="*/ 1223105 w 1223105"/>
                    <a:gd name="connsiteY2" fmla="*/ 4687 h 89042"/>
                    <a:gd name="connsiteX3" fmla="*/ 1148126 w 1223105"/>
                    <a:gd name="connsiteY3" fmla="*/ 84356 h 89042"/>
                    <a:gd name="connsiteX4" fmla="*/ 0 w 1223105"/>
                    <a:gd name="connsiteY4" fmla="*/ 89042 h 89042"/>
                    <a:gd name="connsiteX0" fmla="*/ 0 w 1223105"/>
                    <a:gd name="connsiteY0" fmla="*/ 89042 h 103102"/>
                    <a:gd name="connsiteX1" fmla="*/ 70293 w 1223105"/>
                    <a:gd name="connsiteY1" fmla="*/ 0 h 103102"/>
                    <a:gd name="connsiteX2" fmla="*/ 1223105 w 1223105"/>
                    <a:gd name="connsiteY2" fmla="*/ 4687 h 103102"/>
                    <a:gd name="connsiteX3" fmla="*/ 1148126 w 1223105"/>
                    <a:gd name="connsiteY3" fmla="*/ 103102 h 103102"/>
                    <a:gd name="connsiteX4" fmla="*/ 0 w 1223105"/>
                    <a:gd name="connsiteY4" fmla="*/ 89042 h 103102"/>
                    <a:gd name="connsiteX0" fmla="*/ 0 w 1223105"/>
                    <a:gd name="connsiteY0" fmla="*/ 89042 h 93730"/>
                    <a:gd name="connsiteX1" fmla="*/ 70293 w 1223105"/>
                    <a:gd name="connsiteY1" fmla="*/ 0 h 93730"/>
                    <a:gd name="connsiteX2" fmla="*/ 1223105 w 1223105"/>
                    <a:gd name="connsiteY2" fmla="*/ 4687 h 93730"/>
                    <a:gd name="connsiteX3" fmla="*/ 1143439 w 1223105"/>
                    <a:gd name="connsiteY3" fmla="*/ 93730 h 93730"/>
                    <a:gd name="connsiteX4" fmla="*/ 0 w 1223105"/>
                    <a:gd name="connsiteY4" fmla="*/ 89042 h 93730"/>
                    <a:gd name="connsiteX0" fmla="*/ 0 w 1143439"/>
                    <a:gd name="connsiteY0" fmla="*/ 604462 h 609150"/>
                    <a:gd name="connsiteX1" fmla="*/ 70293 w 1143439"/>
                    <a:gd name="connsiteY1" fmla="*/ 515420 h 609150"/>
                    <a:gd name="connsiteX2" fmla="*/ 1048102 w 1143439"/>
                    <a:gd name="connsiteY2" fmla="*/ 0 h 609150"/>
                    <a:gd name="connsiteX3" fmla="*/ 1143439 w 1143439"/>
                    <a:gd name="connsiteY3" fmla="*/ 609150 h 609150"/>
                    <a:gd name="connsiteX4" fmla="*/ 0 w 1143439"/>
                    <a:gd name="connsiteY4" fmla="*/ 604462 h 609150"/>
                    <a:gd name="connsiteX0" fmla="*/ 0 w 1143439"/>
                    <a:gd name="connsiteY0" fmla="*/ 750108 h 754796"/>
                    <a:gd name="connsiteX1" fmla="*/ 958091 w 1143439"/>
                    <a:gd name="connsiteY1" fmla="*/ 0 h 754796"/>
                    <a:gd name="connsiteX2" fmla="*/ 1048102 w 1143439"/>
                    <a:gd name="connsiteY2" fmla="*/ 145646 h 754796"/>
                    <a:gd name="connsiteX3" fmla="*/ 1143439 w 1143439"/>
                    <a:gd name="connsiteY3" fmla="*/ 754796 h 754796"/>
                    <a:gd name="connsiteX4" fmla="*/ 0 w 1143439"/>
                    <a:gd name="connsiteY4" fmla="*/ 750108 h 754796"/>
                    <a:gd name="connsiteX0" fmla="*/ 28193 w 185348"/>
                    <a:gd name="connsiteY0" fmla="*/ 675301 h 754796"/>
                    <a:gd name="connsiteX1" fmla="*/ 0 w 185348"/>
                    <a:gd name="connsiteY1" fmla="*/ 0 h 754796"/>
                    <a:gd name="connsiteX2" fmla="*/ 90011 w 185348"/>
                    <a:gd name="connsiteY2" fmla="*/ 145646 h 754796"/>
                    <a:gd name="connsiteX3" fmla="*/ 185348 w 185348"/>
                    <a:gd name="connsiteY3" fmla="*/ 754796 h 754796"/>
                    <a:gd name="connsiteX4" fmla="*/ 28193 w 185348"/>
                    <a:gd name="connsiteY4" fmla="*/ 675301 h 754796"/>
                    <a:gd name="connsiteX0" fmla="*/ 28193 w 133700"/>
                    <a:gd name="connsiteY0" fmla="*/ 675301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28193 w 133700"/>
                    <a:gd name="connsiteY4" fmla="*/ 675301 h 844174"/>
                    <a:gd name="connsiteX0" fmla="*/ 33377 w 133700"/>
                    <a:gd name="connsiteY0" fmla="*/ 683762 h 844174"/>
                    <a:gd name="connsiteX1" fmla="*/ 0 w 133700"/>
                    <a:gd name="connsiteY1" fmla="*/ 0 h 844174"/>
                    <a:gd name="connsiteX2" fmla="*/ 90011 w 133700"/>
                    <a:gd name="connsiteY2" fmla="*/ 145646 h 844174"/>
                    <a:gd name="connsiteX3" fmla="*/ 133700 w 133700"/>
                    <a:gd name="connsiteY3" fmla="*/ 844173 h 844174"/>
                    <a:gd name="connsiteX4" fmla="*/ 33377 w 133700"/>
                    <a:gd name="connsiteY4" fmla="*/ 683762 h 844174"/>
                    <a:gd name="connsiteX0" fmla="*/ 87868 w 188191"/>
                    <a:gd name="connsiteY0" fmla="*/ 816127 h 976539"/>
                    <a:gd name="connsiteX1" fmla="*/ 0 w 188191"/>
                    <a:gd name="connsiteY1" fmla="*/ 0 h 976539"/>
                    <a:gd name="connsiteX2" fmla="*/ 144502 w 188191"/>
                    <a:gd name="connsiteY2" fmla="*/ 278011 h 976539"/>
                    <a:gd name="connsiteX3" fmla="*/ 188191 w 188191"/>
                    <a:gd name="connsiteY3" fmla="*/ 976538 h 976539"/>
                    <a:gd name="connsiteX4" fmla="*/ 87868 w 188191"/>
                    <a:gd name="connsiteY4" fmla="*/ 816127 h 976539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89482 w 133171"/>
                    <a:gd name="connsiteY2" fmla="*/ 13610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2848 w 133171"/>
                    <a:gd name="connsiteY0" fmla="*/ 674219 h 834631"/>
                    <a:gd name="connsiteX1" fmla="*/ 0 w 133171"/>
                    <a:gd name="connsiteY1" fmla="*/ 1 h 834631"/>
                    <a:gd name="connsiteX2" fmla="*/ 97738 w 133171"/>
                    <a:gd name="connsiteY2" fmla="*/ 114843 h 834631"/>
                    <a:gd name="connsiteX3" fmla="*/ 133171 w 133171"/>
                    <a:gd name="connsiteY3" fmla="*/ 834630 h 834631"/>
                    <a:gd name="connsiteX4" fmla="*/ 32848 w 133171"/>
                    <a:gd name="connsiteY4" fmla="*/ 674219 h 834631"/>
                    <a:gd name="connsiteX0" fmla="*/ 36019 w 136342"/>
                    <a:gd name="connsiteY0" fmla="*/ 731496 h 891908"/>
                    <a:gd name="connsiteX1" fmla="*/ 0 w 136342"/>
                    <a:gd name="connsiteY1" fmla="*/ 1 h 891908"/>
                    <a:gd name="connsiteX2" fmla="*/ 100909 w 136342"/>
                    <a:gd name="connsiteY2" fmla="*/ 172120 h 891908"/>
                    <a:gd name="connsiteX3" fmla="*/ 136342 w 136342"/>
                    <a:gd name="connsiteY3" fmla="*/ 891907 h 891908"/>
                    <a:gd name="connsiteX4" fmla="*/ 36019 w 136342"/>
                    <a:gd name="connsiteY4" fmla="*/ 731496 h 891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07586" name="TextBox 12">
                <a:extLst>
                  <a:ext uri="{FF2B5EF4-FFF2-40B4-BE49-F238E27FC236}">
                    <a16:creationId xmlns:a16="http://schemas.microsoft.com/office/drawing/2014/main" id="{F1A9FBE2-0B88-BE49-832F-ECE4F1DA4A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1632" y="5775938"/>
                <a:ext cx="14932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solidFill>
                      <a:schemeClr val="bg1"/>
                    </a:solidFill>
                    <a:latin typeface="Tahoma" panose="020B0604030504040204" pitchFamily="34" charset="0"/>
                  </a:rPr>
                  <a:t>ECN=</a:t>
                </a:r>
                <a:r>
                  <a:rPr lang="en-US" altLang="en-US" sz="1400">
                    <a:solidFill>
                      <a:srgbClr val="FF0000"/>
                    </a:solidFill>
                    <a:latin typeface="Tahoma" panose="020B0604030504040204" pitchFamily="34" charset="0"/>
                  </a:rPr>
                  <a:t>11</a:t>
                </a:r>
              </a:p>
            </p:txBody>
          </p:sp>
        </p:grpSp>
        <p:cxnSp>
          <p:nvCxnSpPr>
            <p:cNvPr id="107584" name="Straight Arrow Connector 286">
              <a:extLst>
                <a:ext uri="{FF2B5EF4-FFF2-40B4-BE49-F238E27FC236}">
                  <a16:creationId xmlns:a16="http://schemas.microsoft.com/office/drawing/2014/main" id="{96588D89-82AE-4743-A3FC-216B1A040C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83694" y="5949896"/>
              <a:ext cx="457353" cy="183765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579AF5-41FB-B244-ADFC-70689BCD4A59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6161088"/>
            <a:ext cx="1160463" cy="461962"/>
            <a:chOff x="902416" y="6160831"/>
            <a:chExt cx="1160369" cy="462226"/>
          </a:xfrm>
        </p:grpSpPr>
        <p:sp>
          <p:nvSpPr>
            <p:cNvPr id="107581" name="TextBox 29">
              <a:extLst>
                <a:ext uri="{FF2B5EF4-FFF2-40B4-BE49-F238E27FC236}">
                  <a16:creationId xmlns:a16="http://schemas.microsoft.com/office/drawing/2014/main" id="{4F6A15B7-462F-474A-AB2A-36CA03E156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416" y="6315280"/>
              <a:ext cx="116036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ahoma" panose="020B0604030504040204" pitchFamily="34" charset="0"/>
                </a:rPr>
                <a:t>IP datagram</a:t>
              </a:r>
            </a:p>
          </p:txBody>
        </p:sp>
        <p:cxnSp>
          <p:nvCxnSpPr>
            <p:cNvPr id="107582" name="Straight Connector 31">
              <a:extLst>
                <a:ext uri="{FF2B5EF4-FFF2-40B4-BE49-F238E27FC236}">
                  <a16:creationId xmlns:a16="http://schemas.microsoft.com/office/drawing/2014/main" id="{22065A05-FAD0-464A-93EE-3F77EF75D3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85033" y="6160831"/>
              <a:ext cx="274620" cy="240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6AECDB-E9E5-C746-A1FF-56166B4D308D}"/>
              </a:ext>
            </a:extLst>
          </p:cNvPr>
          <p:cNvGrpSpPr>
            <a:grpSpLocks/>
          </p:cNvGrpSpPr>
          <p:nvPr/>
        </p:nvGrpSpPr>
        <p:grpSpPr bwMode="auto">
          <a:xfrm>
            <a:off x="2255838" y="4108450"/>
            <a:ext cx="3983037" cy="827088"/>
            <a:chOff x="2301081" y="3409408"/>
            <a:chExt cx="3983038" cy="826073"/>
          </a:xfrm>
        </p:grpSpPr>
        <p:grpSp>
          <p:nvGrpSpPr>
            <p:cNvPr id="107569" name="Group 28">
              <a:extLst>
                <a:ext uri="{FF2B5EF4-FFF2-40B4-BE49-F238E27FC236}">
                  <a16:creationId xmlns:a16="http://schemas.microsoft.com/office/drawing/2014/main" id="{D3298F2C-6A43-7347-B0E6-CA182E0F55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1081" y="3867242"/>
              <a:ext cx="3983038" cy="368239"/>
              <a:chOff x="2334273" y="4545639"/>
              <a:chExt cx="3981995" cy="367536"/>
            </a:xfrm>
          </p:grpSpPr>
          <p:grpSp>
            <p:nvGrpSpPr>
              <p:cNvPr id="107574" name="Group 27">
                <a:extLst>
                  <a:ext uri="{FF2B5EF4-FFF2-40B4-BE49-F238E27FC236}">
                    <a16:creationId xmlns:a16="http://schemas.microsoft.com/office/drawing/2014/main" id="{B566EAF7-6E2B-7040-A34D-AFF48B029E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9775" y="4545639"/>
                <a:ext cx="806697" cy="257416"/>
                <a:chOff x="3859775" y="4425511"/>
                <a:chExt cx="806697" cy="257416"/>
              </a:xfrm>
            </p:grpSpPr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397A2EE3-EAF1-8C4A-81F7-3659F14CC6B4}"/>
                    </a:ext>
                  </a:extLst>
                </p:cNvPr>
                <p:cNvSpPr/>
                <p:nvPr/>
              </p:nvSpPr>
              <p:spPr>
                <a:xfrm>
                  <a:off x="3907074" y="4429066"/>
                  <a:ext cx="736407" cy="194650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578" name="Rectangle 298">
                  <a:extLst>
                    <a:ext uri="{FF2B5EF4-FFF2-40B4-BE49-F238E27FC236}">
                      <a16:creationId xmlns:a16="http://schemas.microsoft.com/office/drawing/2014/main" id="{F5037F10-1272-3B49-B258-002D881E46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3891" y="4478563"/>
                  <a:ext cx="737073" cy="19603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9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7579" name="Freeform 299">
                  <a:extLst>
                    <a:ext uri="{FF2B5EF4-FFF2-40B4-BE49-F238E27FC236}">
                      <a16:creationId xmlns:a16="http://schemas.microsoft.com/office/drawing/2014/main" id="{875A3659-EF45-C84B-98C6-A87355336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9775" y="4425511"/>
                  <a:ext cx="783947" cy="53534"/>
                </a:xfrm>
                <a:custGeom>
                  <a:avLst/>
                  <a:gdLst>
                    <a:gd name="T0" fmla="*/ 0 w 1223105"/>
                    <a:gd name="T1" fmla="*/ 3091 h 93730"/>
                    <a:gd name="T2" fmla="*/ 4874 w 1223105"/>
                    <a:gd name="T3" fmla="*/ 0 h 93730"/>
                    <a:gd name="T4" fmla="*/ 84801 w 1223105"/>
                    <a:gd name="T5" fmla="*/ 163 h 93730"/>
                    <a:gd name="T6" fmla="*/ 79278 w 1223105"/>
                    <a:gd name="T7" fmla="*/ 3254 h 93730"/>
                    <a:gd name="T8" fmla="*/ 0 w 1223105"/>
                    <a:gd name="T9" fmla="*/ 3091 h 93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580" name="Freeform 300">
                  <a:extLst>
                    <a:ext uri="{FF2B5EF4-FFF2-40B4-BE49-F238E27FC236}">
                      <a16:creationId xmlns:a16="http://schemas.microsoft.com/office/drawing/2014/main" id="{48E46764-E495-5240-9795-F2595B7085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211447" flipV="1">
                  <a:off x="4579084" y="4434448"/>
                  <a:ext cx="87388" cy="248479"/>
                </a:xfrm>
                <a:custGeom>
                  <a:avLst/>
                  <a:gdLst>
                    <a:gd name="T0" fmla="*/ 2497 w 136342"/>
                    <a:gd name="T1" fmla="*/ 342 h 891908"/>
                    <a:gd name="T2" fmla="*/ 0 w 136342"/>
                    <a:gd name="T3" fmla="*/ 0 h 891908"/>
                    <a:gd name="T4" fmla="*/ 6996 w 136342"/>
                    <a:gd name="T5" fmla="*/ 81 h 891908"/>
                    <a:gd name="T6" fmla="*/ 9453 w 136342"/>
                    <a:gd name="T7" fmla="*/ 417 h 891908"/>
                    <a:gd name="T8" fmla="*/ 2497 w 136342"/>
                    <a:gd name="T9" fmla="*/ 342 h 8919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cxnSp>
            <p:nvCxnSpPr>
              <p:cNvPr id="107575" name="Straight Arrow Connector 294">
                <a:extLst>
                  <a:ext uri="{FF2B5EF4-FFF2-40B4-BE49-F238E27FC236}">
                    <a16:creationId xmlns:a16="http://schemas.microsoft.com/office/drawing/2014/main" id="{AFA07D28-DB02-A247-9B5F-346B3EA2EA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801047" y="4905427"/>
                <a:ext cx="697737" cy="7748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76" name="Straight Arrow Connector 25">
                <a:extLst>
                  <a:ext uri="{FF2B5EF4-FFF2-40B4-BE49-F238E27FC236}">
                    <a16:creationId xmlns:a16="http://schemas.microsoft.com/office/drawing/2014/main" id="{4FC7194E-1703-0C40-B938-249B47CCE4A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334273" y="4839428"/>
                <a:ext cx="3981995" cy="0"/>
              </a:xfrm>
              <a:prstGeom prst="straightConnector1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570" name="Group 33">
              <a:extLst>
                <a:ext uri="{FF2B5EF4-FFF2-40B4-BE49-F238E27FC236}">
                  <a16:creationId xmlns:a16="http://schemas.microsoft.com/office/drawing/2014/main" id="{31866C0B-4200-9048-927B-FCC1EEA8C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4531" y="3409408"/>
              <a:ext cx="1620837" cy="560919"/>
              <a:chOff x="4102094" y="3996773"/>
              <a:chExt cx="1620957" cy="559718"/>
            </a:xfrm>
          </p:grpSpPr>
          <p:sp>
            <p:nvSpPr>
              <p:cNvPr id="107572" name="TextBox 312">
                <a:extLst>
                  <a:ext uri="{FF2B5EF4-FFF2-40B4-BE49-F238E27FC236}">
                    <a16:creationId xmlns:a16="http://schemas.microsoft.com/office/drawing/2014/main" id="{CA8C9E4A-139F-6942-8AD3-61837FE08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2094" y="3996773"/>
                <a:ext cx="162095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ahoma" panose="020B0604030504040204" pitchFamily="34" charset="0"/>
                  </a:rPr>
                  <a:t>TCP ACK segment</a:t>
                </a:r>
              </a:p>
            </p:txBody>
          </p:sp>
          <p:cxnSp>
            <p:nvCxnSpPr>
              <p:cNvPr id="107573" name="Straight Connector 313">
                <a:extLst>
                  <a:ext uri="{FF2B5EF4-FFF2-40B4-BE49-F238E27FC236}">
                    <a16:creationId xmlns:a16="http://schemas.microsoft.com/office/drawing/2014/main" id="{E92FB348-00E2-EB44-B9E2-05B2A753FF2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4349896" y="4316236"/>
                <a:ext cx="274620" cy="2402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07571" name="TextBox 296">
              <a:extLst>
                <a:ext uri="{FF2B5EF4-FFF2-40B4-BE49-F238E27FC236}">
                  <a16:creationId xmlns:a16="http://schemas.microsoft.com/office/drawing/2014/main" id="{C870F111-67E9-0947-B38C-2D66880F77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9457" y="3884783"/>
              <a:ext cx="1493640" cy="308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solidFill>
                    <a:schemeClr val="bg1"/>
                  </a:solidFill>
                  <a:latin typeface="Tahoma" panose="020B0604030504040204" pitchFamily="34" charset="0"/>
                </a:rPr>
                <a:t>ECN=</a:t>
              </a:r>
              <a:r>
                <a:rPr lang="en-US" altLang="en-US" sz="1400">
                  <a:solidFill>
                    <a:srgbClr val="FF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4D30E-FB50-7D47-9453-56FFCC45150B}"/>
              </a:ext>
            </a:extLst>
          </p:cNvPr>
          <p:cNvGrpSpPr>
            <a:grpSpLocks/>
          </p:cNvGrpSpPr>
          <p:nvPr/>
        </p:nvGrpSpPr>
        <p:grpSpPr bwMode="auto">
          <a:xfrm>
            <a:off x="2365375" y="4230688"/>
            <a:ext cx="3884613" cy="700087"/>
            <a:chOff x="2265418" y="4214049"/>
            <a:chExt cx="3883994" cy="699949"/>
          </a:xfrm>
        </p:grpSpPr>
        <p:grpSp>
          <p:nvGrpSpPr>
            <p:cNvPr id="107557" name="Group 11">
              <a:extLst>
                <a:ext uri="{FF2B5EF4-FFF2-40B4-BE49-F238E27FC236}">
                  <a16:creationId xmlns:a16="http://schemas.microsoft.com/office/drawing/2014/main" id="{7C0B3F9D-7A24-9B42-8ACA-305489110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65418" y="4526392"/>
              <a:ext cx="3883994" cy="387606"/>
              <a:chOff x="2716329" y="3747894"/>
              <a:chExt cx="3883994" cy="387606"/>
            </a:xfrm>
          </p:grpSpPr>
          <p:grpSp>
            <p:nvGrpSpPr>
              <p:cNvPr id="107561" name="Group 27">
                <a:extLst>
                  <a:ext uri="{FF2B5EF4-FFF2-40B4-BE49-F238E27FC236}">
                    <a16:creationId xmlns:a16="http://schemas.microsoft.com/office/drawing/2014/main" id="{36928A9E-BCCB-1740-B385-132CE8024BC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74979" y="3747894"/>
                <a:ext cx="1493640" cy="308365"/>
                <a:chOff x="3482563" y="4414343"/>
                <a:chExt cx="1493249" cy="307777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F7FCD8C2-337F-E94B-B995-BD6E73404184}"/>
                    </a:ext>
                  </a:extLst>
                </p:cNvPr>
                <p:cNvSpPr/>
                <p:nvPr/>
              </p:nvSpPr>
              <p:spPr>
                <a:xfrm>
                  <a:off x="3907878" y="4428932"/>
                  <a:ext cx="736290" cy="194852"/>
                </a:xfrm>
                <a:prstGeom prst="rect">
                  <a:avLst/>
                </a:prstGeom>
                <a:solidFill>
                  <a:srgbClr val="008000"/>
                </a:solidFill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 wrap="none"/>
                <a:lstStyle/>
                <a:p>
                  <a:pPr algn="ctr">
                    <a:defRPr/>
                  </a:pPr>
                  <a:endParaRPr lang="en-US"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07565" name="Rectangle 298">
                  <a:extLst>
                    <a:ext uri="{FF2B5EF4-FFF2-40B4-BE49-F238E27FC236}">
                      <a16:creationId xmlns:a16="http://schemas.microsoft.com/office/drawing/2014/main" id="{8CB023EF-CB95-F848-913A-3D6AEE5CC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3891" y="4478563"/>
                  <a:ext cx="737073" cy="196032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rgbClr val="00009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07566" name="Freeform 299">
                  <a:extLst>
                    <a:ext uri="{FF2B5EF4-FFF2-40B4-BE49-F238E27FC236}">
                      <a16:creationId xmlns:a16="http://schemas.microsoft.com/office/drawing/2014/main" id="{681C2A0A-E82B-7043-9B88-584AA6976C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9775" y="4425511"/>
                  <a:ext cx="783947" cy="53534"/>
                </a:xfrm>
                <a:custGeom>
                  <a:avLst/>
                  <a:gdLst>
                    <a:gd name="T0" fmla="*/ 0 w 1223105"/>
                    <a:gd name="T1" fmla="*/ 3091 h 93730"/>
                    <a:gd name="T2" fmla="*/ 4874 w 1223105"/>
                    <a:gd name="T3" fmla="*/ 0 h 93730"/>
                    <a:gd name="T4" fmla="*/ 84801 w 1223105"/>
                    <a:gd name="T5" fmla="*/ 163 h 93730"/>
                    <a:gd name="T6" fmla="*/ 79278 w 1223105"/>
                    <a:gd name="T7" fmla="*/ 3254 h 93730"/>
                    <a:gd name="T8" fmla="*/ 0 w 1223105"/>
                    <a:gd name="T9" fmla="*/ 3091 h 937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23105" h="93730">
                      <a:moveTo>
                        <a:pt x="0" y="89042"/>
                      </a:moveTo>
                      <a:lnTo>
                        <a:pt x="70293" y="0"/>
                      </a:lnTo>
                      <a:lnTo>
                        <a:pt x="1223105" y="4687"/>
                      </a:lnTo>
                      <a:lnTo>
                        <a:pt x="1143439" y="93730"/>
                      </a:lnTo>
                      <a:lnTo>
                        <a:pt x="0" y="89042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567" name="Freeform 300">
                  <a:extLst>
                    <a:ext uri="{FF2B5EF4-FFF2-40B4-BE49-F238E27FC236}">
                      <a16:creationId xmlns:a16="http://schemas.microsoft.com/office/drawing/2014/main" id="{409D36C8-B0C8-AB4C-BB5A-90AEA91ECA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211447" flipV="1">
                  <a:off x="4579084" y="4434448"/>
                  <a:ext cx="87388" cy="248479"/>
                </a:xfrm>
                <a:custGeom>
                  <a:avLst/>
                  <a:gdLst>
                    <a:gd name="T0" fmla="*/ 2497 w 136342"/>
                    <a:gd name="T1" fmla="*/ 342 h 891908"/>
                    <a:gd name="T2" fmla="*/ 0 w 136342"/>
                    <a:gd name="T3" fmla="*/ 0 h 891908"/>
                    <a:gd name="T4" fmla="*/ 6996 w 136342"/>
                    <a:gd name="T5" fmla="*/ 81 h 891908"/>
                    <a:gd name="T6" fmla="*/ 9453 w 136342"/>
                    <a:gd name="T7" fmla="*/ 417 h 891908"/>
                    <a:gd name="T8" fmla="*/ 2497 w 136342"/>
                    <a:gd name="T9" fmla="*/ 342 h 8919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342" h="891908">
                      <a:moveTo>
                        <a:pt x="36019" y="731496"/>
                      </a:moveTo>
                      <a:lnTo>
                        <a:pt x="0" y="1"/>
                      </a:lnTo>
                      <a:lnTo>
                        <a:pt x="100909" y="172120"/>
                      </a:lnTo>
                      <a:lnTo>
                        <a:pt x="136342" y="891907"/>
                      </a:lnTo>
                      <a:lnTo>
                        <a:pt x="36019" y="731496"/>
                      </a:lnTo>
                      <a:close/>
                    </a:path>
                  </a:pathLst>
                </a:custGeom>
                <a:solidFill>
                  <a:srgbClr val="3366FF"/>
                </a:solidFill>
                <a:ln w="9525">
                  <a:solidFill>
                    <a:srgbClr val="00009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07568" name="TextBox 296">
                  <a:extLst>
                    <a:ext uri="{FF2B5EF4-FFF2-40B4-BE49-F238E27FC236}">
                      <a16:creationId xmlns:a16="http://schemas.microsoft.com/office/drawing/2014/main" id="{A881ADFF-3D8A-0A4C-ADC6-F691AF293F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82563" y="4414343"/>
                  <a:ext cx="149324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SzPct val="100000"/>
                    <a:buFont typeface="Wingdings" pitchFamily="2" charset="2"/>
                    <a:buChar char="§"/>
                    <a:defRPr sz="32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1pPr>
                  <a:lvl2pPr marL="742950" indent="-285750">
                    <a:lnSpc>
                      <a:spcPct val="85000"/>
                    </a:lnSpc>
                    <a:spcBef>
                      <a:spcPct val="20000"/>
                    </a:spcBef>
                    <a:buClr>
                      <a:srgbClr val="000099"/>
                    </a:buClr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Gill Sans MT" panose="020B0502020104020203" pitchFamily="34" charset="77"/>
                      <a:ea typeface="MS PGothic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400">
                      <a:solidFill>
                        <a:schemeClr val="bg1"/>
                      </a:solidFill>
                      <a:latin typeface="Tahoma" panose="020B0604030504040204" pitchFamily="34" charset="0"/>
                    </a:rPr>
                    <a:t>CRW=</a:t>
                  </a:r>
                  <a:r>
                    <a:rPr lang="en-US" altLang="en-US" sz="1400">
                      <a:solidFill>
                        <a:srgbClr val="FF0000"/>
                      </a:solidFill>
                      <a:latin typeface="Tahoma" panose="020B0604030504040204" pitchFamily="34" charset="0"/>
                    </a:rPr>
                    <a:t>1</a:t>
                  </a:r>
                </a:p>
              </p:txBody>
            </p:sp>
          </p:grpSp>
          <p:cxnSp>
            <p:nvCxnSpPr>
              <p:cNvPr id="107562" name="Straight Arrow Connector 294">
                <a:extLst>
                  <a:ext uri="{FF2B5EF4-FFF2-40B4-BE49-F238E27FC236}">
                    <a16:creationId xmlns:a16="http://schemas.microsoft.com/office/drawing/2014/main" id="{9EDA422B-154E-3E42-84F1-12456122872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151795" y="4075507"/>
                <a:ext cx="810730" cy="0"/>
              </a:xfrm>
              <a:prstGeom prst="straightConnector1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7563" name="Straight Arrow Connector 25">
                <a:extLst>
                  <a:ext uri="{FF2B5EF4-FFF2-40B4-BE49-F238E27FC236}">
                    <a16:creationId xmlns:a16="http://schemas.microsoft.com/office/drawing/2014/main" id="{DA699C4D-0F9B-E84E-8E1A-E0757FCF5A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2716329" y="4132838"/>
                <a:ext cx="3883994" cy="2662"/>
              </a:xfrm>
              <a:prstGeom prst="straightConnector1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558" name="Group 175">
              <a:extLst>
                <a:ext uri="{FF2B5EF4-FFF2-40B4-BE49-F238E27FC236}">
                  <a16:creationId xmlns:a16="http://schemas.microsoft.com/office/drawing/2014/main" id="{784A13CA-5F29-744F-9655-80B6C8E3B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6240" y="4214049"/>
              <a:ext cx="1991764" cy="403347"/>
              <a:chOff x="4798168" y="3962591"/>
              <a:chExt cx="1991910" cy="402483"/>
            </a:xfrm>
          </p:grpSpPr>
          <p:sp>
            <p:nvSpPr>
              <p:cNvPr id="107559" name="TextBox 312">
                <a:extLst>
                  <a:ext uri="{FF2B5EF4-FFF2-40B4-BE49-F238E27FC236}">
                    <a16:creationId xmlns:a16="http://schemas.microsoft.com/office/drawing/2014/main" id="{D3DD7A42-B99C-6046-A366-B61C6360F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8168" y="3962591"/>
                <a:ext cx="1991910" cy="3071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SzPct val="100000"/>
                  <a:buFont typeface="Wingdings" pitchFamily="2" charset="2"/>
                  <a:buChar char="§"/>
                  <a:defRPr sz="32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spcBef>
                    <a:spcPct val="20000"/>
                  </a:spcBef>
                  <a:buClr>
                    <a:srgbClr val="000099"/>
                  </a:buClr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Gill Sans MT" panose="020B0502020104020203" pitchFamily="34" charset="77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ahoma" panose="020B0604030504040204" pitchFamily="34" charset="0"/>
                  </a:rPr>
                  <a:t>TCP response segment</a:t>
                </a:r>
              </a:p>
            </p:txBody>
          </p:sp>
          <p:cxnSp>
            <p:nvCxnSpPr>
              <p:cNvPr id="107560" name="Straight Connector 313">
                <a:extLst>
                  <a:ext uri="{FF2B5EF4-FFF2-40B4-BE49-F238E27FC236}">
                    <a16:creationId xmlns:a16="http://schemas.microsoft.com/office/drawing/2014/main" id="{E4E372CB-BF2C-BB40-A5E2-80894B8AF46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906764" y="4271060"/>
                <a:ext cx="714068" cy="940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3E8B2-B526-6645-BB19-982FD8EC9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61" y="228023"/>
            <a:ext cx="7772400" cy="559034"/>
          </a:xfrm>
        </p:spPr>
        <p:txBody>
          <a:bodyPr/>
          <a:lstStyle/>
          <a:p>
            <a:r>
              <a:rPr lang="en-US" sz="4000" dirty="0"/>
              <a:t>Restricted Port Numbers (0 – 1023)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7CCCD-F699-5046-9A25-6BBFAC0D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C66FB-93EB-A349-AA00-AA736883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3-</a:t>
            </a:r>
            <a:fld id="{838EC644-92BC-D247-9868-1104C046239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7" name="Picture 864" descr="underline_base">
            <a:extLst>
              <a:ext uri="{FF2B5EF4-FFF2-40B4-BE49-F238E27FC236}">
                <a16:creationId xmlns:a16="http://schemas.microsoft.com/office/drawing/2014/main" id="{5E0598B9-7C22-E442-98ED-8EB28485591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1761" y="787056"/>
            <a:ext cx="7550487" cy="21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42CD6-3A41-E04F-82E3-50D2B465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237" y="3980383"/>
            <a:ext cx="5937525" cy="2608536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62F72C8-57A4-C542-9264-D7B309F44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61" y="1104900"/>
            <a:ext cx="7772400" cy="2107981"/>
          </a:xfrm>
        </p:spPr>
        <p:txBody>
          <a:bodyPr/>
          <a:lstStyle/>
          <a:p>
            <a:r>
              <a:rPr lang="en-US" altLang="en-US" sz="2400" dirty="0">
                <a:ea typeface="ＭＳ Ｐゴシック" charset="-128"/>
              </a:rPr>
              <a:t>16 bits are reserved for port numbers in the transport layer header --&gt; 2</a:t>
            </a:r>
            <a:r>
              <a:rPr lang="en-US" altLang="en-US" sz="2400" baseline="30000" dirty="0">
                <a:ea typeface="ＭＳ Ｐゴシック" charset="-128"/>
              </a:rPr>
              <a:t>16</a:t>
            </a:r>
            <a:r>
              <a:rPr lang="en-US" altLang="en-US" sz="2400" dirty="0">
                <a:ea typeface="ＭＳ Ｐゴシック" charset="-128"/>
              </a:rPr>
              <a:t> = 65,535 ports per host.</a:t>
            </a:r>
            <a:endParaRPr lang="en-US" sz="2400" dirty="0"/>
          </a:p>
          <a:p>
            <a:r>
              <a:rPr lang="en-US" sz="2400" dirty="0"/>
              <a:t>well known Internet applications have reserved port numbers – know as “well known” port numbers</a:t>
            </a:r>
          </a:p>
          <a:p>
            <a:r>
              <a:rPr lang="en-US" sz="2400" dirty="0"/>
              <a:t>when connecting to one of these applications, a specific port number (taken from a list) is used.</a:t>
            </a:r>
          </a:p>
          <a:p>
            <a:r>
              <a:rPr lang="en-US" sz="2400" dirty="0"/>
              <a:t>some of the well known port numbers are listed in the table below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236202-8E10-6844-8307-0B3104FC75DC}"/>
              </a:ext>
            </a:extLst>
          </p:cNvPr>
          <p:cNvSpPr/>
          <p:nvPr/>
        </p:nvSpPr>
        <p:spPr>
          <a:xfrm>
            <a:off x="4165831" y="3259723"/>
            <a:ext cx="14977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Gill Sans MT" panose="020B0502020104020203" pitchFamily="34" charset="77"/>
              </a:rPr>
              <a:t>port #s port #s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3497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23878</TotalTime>
  <Words>8115</Words>
  <Application>Microsoft Macintosh PowerPoint</Application>
  <PresentationFormat>On-screen Show (4:3)</PresentationFormat>
  <Paragraphs>1820</Paragraphs>
  <Slides>89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89</vt:i4>
      </vt:variant>
    </vt:vector>
  </HeadingPairs>
  <TitlesOfParts>
    <vt:vector size="103" baseType="lpstr">
      <vt:lpstr>Almanac MT</vt:lpstr>
      <vt:lpstr>Arial</vt:lpstr>
      <vt:lpstr>Arial Narrow</vt:lpstr>
      <vt:lpstr>Comic Sans MS</vt:lpstr>
      <vt:lpstr>Courier</vt:lpstr>
      <vt:lpstr>Courier New</vt:lpstr>
      <vt:lpstr>Gill Sans MT</vt:lpstr>
      <vt:lpstr>Symbol</vt:lpstr>
      <vt:lpstr>Tahoma</vt:lpstr>
      <vt:lpstr>Times New Roman</vt:lpstr>
      <vt:lpstr>Wingdings</vt:lpstr>
      <vt:lpstr>Default Design</vt:lpstr>
      <vt:lpstr>VISIO</vt:lpstr>
      <vt:lpstr>Picture</vt:lpstr>
      <vt:lpstr>PowerPoint Presentation</vt:lpstr>
      <vt:lpstr>Chapter 3 Outline</vt:lpstr>
      <vt:lpstr>Introduction –Why a Transport Layer?</vt:lpstr>
      <vt:lpstr>Transport vs. Network Layer</vt:lpstr>
      <vt:lpstr>Orientation</vt:lpstr>
      <vt:lpstr>Transport-layer Services</vt:lpstr>
      <vt:lpstr>Chapter 3 outline</vt:lpstr>
      <vt:lpstr>Port Numbers </vt:lpstr>
      <vt:lpstr>Restricted Port Numbers (0 – 1023)</vt:lpstr>
      <vt:lpstr>Multiplexing/demultiplexing</vt:lpstr>
      <vt:lpstr>How demultiplexing works</vt:lpstr>
      <vt:lpstr>Connectionless demux: example</vt:lpstr>
      <vt:lpstr>Connectionless (UDP) demultiplexing</vt:lpstr>
      <vt:lpstr>Connection-oriented TCP demux</vt:lpstr>
      <vt:lpstr>Connection-oriented demux: example</vt:lpstr>
      <vt:lpstr>Chapter 3 outline</vt:lpstr>
      <vt:lpstr>UDP: User Datagram Protocol [RFC 768]</vt:lpstr>
      <vt:lpstr>UDP: segment header</vt:lpstr>
      <vt:lpstr>UDP checksum</vt:lpstr>
      <vt:lpstr>Chapter 3 outline</vt:lpstr>
      <vt:lpstr>Channel with errors and losses</vt:lpstr>
      <vt:lpstr>Recovery has a flaw!</vt:lpstr>
      <vt:lpstr>Recovery to avoid flaw!</vt:lpstr>
      <vt:lpstr>Error Control Schemes - ARQ</vt:lpstr>
      <vt:lpstr>Simple Scheme: Stop and Wait</vt:lpstr>
      <vt:lpstr>Stop and Wait with Seq. Nos</vt:lpstr>
      <vt:lpstr>Stop and Wait with Seq. Nos</vt:lpstr>
      <vt:lpstr>Stop-and-wait performance</vt:lpstr>
      <vt:lpstr>Pipelined protocols</vt:lpstr>
      <vt:lpstr>Pipelining: increased utilization</vt:lpstr>
      <vt:lpstr>“Sliding” Window Concept</vt:lpstr>
      <vt:lpstr>Pipelined protocols: overview</vt:lpstr>
      <vt:lpstr>Go-Back-N: sender</vt:lpstr>
      <vt:lpstr>GBN in action</vt:lpstr>
      <vt:lpstr>Selective repeat</vt:lpstr>
      <vt:lpstr>Selective repeat: sender, receiver windows</vt:lpstr>
      <vt:lpstr>Selective repeat in action</vt:lpstr>
      <vt:lpstr>Selective repeat: dilemma</vt:lpstr>
      <vt:lpstr>Chapter 3 outline</vt:lpstr>
      <vt:lpstr>TCP: Overview  RFCs: 793,1122,1323, 2018, 2581</vt:lpstr>
      <vt:lpstr>Segments? Packets? Frames?</vt:lpstr>
      <vt:lpstr>TCP segment structure</vt:lpstr>
      <vt:lpstr>Sequence Nos</vt:lpstr>
      <vt:lpstr>Acknowledgement Nos</vt:lpstr>
      <vt:lpstr>TCP seq. numbers, ACKs</vt:lpstr>
      <vt:lpstr>TCP seq. numbers, ACKs</vt:lpstr>
      <vt:lpstr>TCP round trip time, timeout</vt:lpstr>
      <vt:lpstr>TCP round trip time, timeout</vt:lpstr>
      <vt:lpstr>TCP round trip time, timeout</vt:lpstr>
      <vt:lpstr>Chapter 3 outline</vt:lpstr>
      <vt:lpstr>TCP reliable data transfer</vt:lpstr>
      <vt:lpstr>TCP sender events:</vt:lpstr>
      <vt:lpstr>TCP: retransmission scenarios</vt:lpstr>
      <vt:lpstr>TCP: retransmission scenarios</vt:lpstr>
      <vt:lpstr>TCP ACK generation [RFC 1122, RFC 2581]</vt:lpstr>
      <vt:lpstr>TCP fast retransmit</vt:lpstr>
      <vt:lpstr>TCP fast retransmit</vt:lpstr>
      <vt:lpstr>Chapter 3 outline</vt:lpstr>
      <vt:lpstr>TCP flow control</vt:lpstr>
      <vt:lpstr>TCP flow control (FC)</vt:lpstr>
      <vt:lpstr>Example</vt:lpstr>
      <vt:lpstr>Chapter 3 outline</vt:lpstr>
      <vt:lpstr>Connection Management</vt:lpstr>
      <vt:lpstr>Agreeing to establish a connection</vt:lpstr>
      <vt:lpstr>TCP 3-way handshake</vt:lpstr>
      <vt:lpstr>TCP: closing a connection</vt:lpstr>
      <vt:lpstr>TCP: closing a connection</vt:lpstr>
      <vt:lpstr>Chapter 3 outline</vt:lpstr>
      <vt:lpstr>Principles of congestion control</vt:lpstr>
      <vt:lpstr>Chapter 3 outline</vt:lpstr>
      <vt:lpstr>TCP Congestion Control: Principle</vt:lpstr>
      <vt:lpstr>TCP Basic Operation</vt:lpstr>
      <vt:lpstr>TCP Congestion Control Window</vt:lpstr>
      <vt:lpstr>TCP Slow Start Phase (SS) </vt:lpstr>
      <vt:lpstr>TCP Congestion Avoidance (CA)</vt:lpstr>
      <vt:lpstr>TCP Congestion Avoidance Phase (CA)</vt:lpstr>
      <vt:lpstr>TCP and Network Congestion</vt:lpstr>
      <vt:lpstr>TCP: Detecting &amp; Reacting to a Loss</vt:lpstr>
      <vt:lpstr>TCP: Detecting &amp; Reacting to DUPs</vt:lpstr>
      <vt:lpstr>Fast Recovery Phase</vt:lpstr>
      <vt:lpstr>Summary: TCP Congestion Control</vt:lpstr>
      <vt:lpstr>TCP: switching from slow start to CA</vt:lpstr>
      <vt:lpstr>TCP congestion control principle</vt:lpstr>
      <vt:lpstr>Which TCP???</vt:lpstr>
      <vt:lpstr>TCP Sender Window Size</vt:lpstr>
      <vt:lpstr>TCP Fairness</vt:lpstr>
      <vt:lpstr>Why is TCP fair?</vt:lpstr>
      <vt:lpstr>Fairness (more)</vt:lpstr>
      <vt:lpstr>Explicit Congestion Notification (ECN)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3</dc:title>
  <dc:creator>Jim Kurose &amp; Keith Ross</dc:creator>
  <cp:lastModifiedBy>Magda ElZarki</cp:lastModifiedBy>
  <cp:revision>341</cp:revision>
  <cp:lastPrinted>2000-04-27T09:23:27Z</cp:lastPrinted>
  <dcterms:created xsi:type="dcterms:W3CDTF">1999-10-08T19:08:27Z</dcterms:created>
  <dcterms:modified xsi:type="dcterms:W3CDTF">2020-02-21T21:54:32Z</dcterms:modified>
</cp:coreProperties>
</file>