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778" r:id="rId2"/>
    <p:sldId id="751" r:id="rId3"/>
    <p:sldId id="779" r:id="rId4"/>
    <p:sldId id="805" r:id="rId5"/>
    <p:sldId id="821" r:id="rId6"/>
    <p:sldId id="822" r:id="rId7"/>
    <p:sldId id="915" r:id="rId8"/>
    <p:sldId id="268" r:id="rId9"/>
    <p:sldId id="269" r:id="rId10"/>
    <p:sldId id="914" r:id="rId11"/>
    <p:sldId id="916" r:id="rId12"/>
    <p:sldId id="917" r:id="rId13"/>
    <p:sldId id="918" r:id="rId14"/>
    <p:sldId id="823" r:id="rId15"/>
    <p:sldId id="824" r:id="rId16"/>
    <p:sldId id="267" r:id="rId17"/>
    <p:sldId id="922" r:id="rId18"/>
    <p:sldId id="807" r:id="rId19"/>
    <p:sldId id="919" r:id="rId20"/>
    <p:sldId id="783" r:id="rId21"/>
    <p:sldId id="920" r:id="rId22"/>
    <p:sldId id="899" r:id="rId23"/>
    <p:sldId id="923" r:id="rId24"/>
    <p:sldId id="924" r:id="rId25"/>
    <p:sldId id="925" r:id="rId26"/>
    <p:sldId id="926" r:id="rId27"/>
    <p:sldId id="927" r:id="rId28"/>
    <p:sldId id="928" r:id="rId29"/>
    <p:sldId id="929" r:id="rId30"/>
    <p:sldId id="944" r:id="rId31"/>
    <p:sldId id="942" r:id="rId32"/>
    <p:sldId id="817" r:id="rId33"/>
    <p:sldId id="907" r:id="rId34"/>
    <p:sldId id="908" r:id="rId35"/>
    <p:sldId id="909" r:id="rId36"/>
    <p:sldId id="910" r:id="rId37"/>
    <p:sldId id="911" r:id="rId38"/>
    <p:sldId id="912" r:id="rId39"/>
    <p:sldId id="818" r:id="rId40"/>
    <p:sldId id="819" r:id="rId41"/>
    <p:sldId id="820" r:id="rId42"/>
    <p:sldId id="900" r:id="rId43"/>
    <p:sldId id="826" r:id="rId44"/>
    <p:sldId id="846" r:id="rId45"/>
    <p:sldId id="827" r:id="rId46"/>
    <p:sldId id="829" r:id="rId47"/>
    <p:sldId id="848" r:id="rId48"/>
    <p:sldId id="850" r:id="rId49"/>
    <p:sldId id="851" r:id="rId50"/>
    <p:sldId id="852" r:id="rId51"/>
    <p:sldId id="853" r:id="rId52"/>
    <p:sldId id="270" r:id="rId53"/>
    <p:sldId id="271" r:id="rId54"/>
    <p:sldId id="272" r:id="rId55"/>
    <p:sldId id="946" r:id="rId56"/>
    <p:sldId id="842" r:id="rId57"/>
    <p:sldId id="943" r:id="rId58"/>
    <p:sldId id="844" r:id="rId59"/>
    <p:sldId id="278" r:id="rId60"/>
    <p:sldId id="831" r:id="rId61"/>
    <p:sldId id="283" r:id="rId62"/>
    <p:sldId id="284" r:id="rId63"/>
    <p:sldId id="285" r:id="rId64"/>
    <p:sldId id="286" r:id="rId65"/>
    <p:sldId id="945" r:id="rId66"/>
    <p:sldId id="287" r:id="rId6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CCFF"/>
    <a:srgbClr val="FFFF00"/>
    <a:srgbClr val="DDDDDD"/>
    <a:srgbClr val="FFCCFF"/>
    <a:srgbClr val="00009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/>
    <p:restoredTop sz="94255"/>
  </p:normalViewPr>
  <p:slideViewPr>
    <p:cSldViewPr snapToGrid="0">
      <p:cViewPr varScale="1">
        <p:scale>
          <a:sx n="93" d="100"/>
          <a:sy n="93" d="100"/>
        </p:scale>
        <p:origin x="200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8373-56A9-B046-90D5-FEDA5F780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8373-56A9-B046-90D5-FEDA5F780B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29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8373-56A9-B046-90D5-FEDA5F780B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8373-56A9-B046-90D5-FEDA5F780B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8373-56A9-B046-90D5-FEDA5F780B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30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8373-56A9-B046-90D5-FEDA5F780B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7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8373-56A9-B046-90D5-FEDA5F780B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40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8373-56A9-B046-90D5-FEDA5F780B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36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8373-56A9-B046-90D5-FEDA5F780B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98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16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04DBB795-15ED-4C40-B36A-150F35F8BC90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8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9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B510D975-8FCF-BB4F-AD81-D8338C934727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52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42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296C5DB6-29EE-A140-B094-344878059137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53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69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A858ABA8-B1AC-D64B-AFB3-4F0EA6789637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54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7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D2E00285-773E-304D-8F57-C802010B6567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59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95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00F9A117-BA1D-2441-A808-C7630236A7AA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61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11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45A720F8-E121-2C4B-9BD8-9C80CBE19892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62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55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514CAEE1-836B-DD4F-BE39-853277698A24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63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07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3AFA5460-C30D-7645-A087-1949B07E9199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64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79450"/>
            <a:ext cx="4625975" cy="34702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9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E61E3098-E895-A049-8014-F0989FEC0F74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66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79450"/>
            <a:ext cx="4625975" cy="34702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7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1186C5ED-7F5E-0548-992B-9F966A38617B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9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4F5FEB23-C13C-3843-B715-E23894BDA299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10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8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0885C6FA-633D-404E-9596-8E7E555B6B34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11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5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8373-56A9-B046-90D5-FEDA5F780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8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9AD18022-AE1C-E747-9E8A-36E9F9D56346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13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2589"/>
            <a:ext cx="5028988" cy="411549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1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5988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EC4AE596-3998-9D46-AE0C-A87F7D2F8194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/>
              <a:t>16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7713" cy="3417887"/>
          </a:xfrm>
          <a:ln w="12700" cap="flat">
            <a:solidFill>
              <a:schemeClr val="tx1"/>
            </a:solidFill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2589"/>
            <a:ext cx="5028988" cy="411549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50" tIns="47162" rIns="92750" bIns="47162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36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2472">
              <a:defRPr sz="23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2472">
              <a:defRPr sz="23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2472">
              <a:defRPr sz="23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2472">
              <a:defRPr sz="23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378560" indent="-216233" defTabSz="902472" eaLnBrk="0" fontAlgn="base" hangingPunct="0">
              <a:spcBef>
                <a:spcPts val="946"/>
              </a:spcBef>
              <a:spcAft>
                <a:spcPts val="946"/>
              </a:spcAft>
              <a:buChar char="•"/>
              <a:defRPr sz="23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811026" indent="-216233" defTabSz="902472" eaLnBrk="0" fontAlgn="base" hangingPunct="0">
              <a:spcBef>
                <a:spcPts val="946"/>
              </a:spcBef>
              <a:spcAft>
                <a:spcPts val="946"/>
              </a:spcAft>
              <a:buChar char="•"/>
              <a:defRPr sz="23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243491" indent="-216233" defTabSz="902472" eaLnBrk="0" fontAlgn="base" hangingPunct="0">
              <a:spcBef>
                <a:spcPts val="946"/>
              </a:spcBef>
              <a:spcAft>
                <a:spcPts val="946"/>
              </a:spcAft>
              <a:buChar char="•"/>
              <a:defRPr sz="23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675957" indent="-216233" defTabSz="902472" eaLnBrk="0" fontAlgn="base" hangingPunct="0">
              <a:spcBef>
                <a:spcPts val="946"/>
              </a:spcBef>
              <a:spcAft>
                <a:spcPts val="946"/>
              </a:spcAft>
              <a:buChar char="•"/>
              <a:defRPr sz="23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CDA6EB7F-FCB6-CA44-9838-359F5A90D1E4}" type="slidenum">
              <a:rPr lang="en-US" sz="1200" i="0">
                <a:solidFill>
                  <a:schemeClr val="tx1"/>
                </a:solidFill>
                <a:latin typeface="Times New Roman" charset="0"/>
              </a:rPr>
              <a:pPr/>
              <a:t>19</a:t>
            </a:fld>
            <a:endParaRPr lang="en-US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1371600"/>
            <a:ext cx="89154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1C18D-DD4F-3D4C-8FFF-0D23D7C40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8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19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1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26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6.bin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 dirty="0"/>
              <a:t>’</a:t>
            </a:r>
            <a:r>
              <a:rPr lang="en-US" altLang="ja-JP" sz="1200" dirty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5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Control Plane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A2B1499D-254F-9F44-A7D0-A6C6E070922C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10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63" y="96982"/>
            <a:ext cx="7772400" cy="685800"/>
          </a:xfrm>
        </p:spPr>
        <p:txBody>
          <a:bodyPr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Routing and Autonomous Systems</a:t>
            </a:r>
          </a:p>
        </p:txBody>
      </p:sp>
      <p:pic>
        <p:nvPicPr>
          <p:cNvPr id="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3" y="731851"/>
            <a:ext cx="7177058" cy="24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92AA434-DDF8-7F42-A3B9-793900BF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13" y="1519453"/>
            <a:ext cx="4246080" cy="49451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all routers in AS must run </a:t>
            </a:r>
            <a:r>
              <a:rPr lang="en-US" altLang="ja-JP" sz="2400" i="1" dirty="0">
                <a:solidFill>
                  <a:srgbClr val="C00000"/>
                </a:solidFill>
                <a:latin typeface="Gill Sans MT" charset="0"/>
              </a:rPr>
              <a:t>same</a:t>
            </a:r>
            <a:r>
              <a:rPr lang="en-US" altLang="ja-JP" sz="2400" dirty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routers in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different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AS</a:t>
            </a:r>
            <a:r>
              <a:rPr lang="en-US" sz="2400" dirty="0">
                <a:latin typeface="Gill Sans MT" charset="0"/>
              </a:rPr>
              <a:t> can run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different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 intra-domain </a:t>
            </a:r>
            <a:r>
              <a:rPr lang="en-US" sz="2400" dirty="0">
                <a:latin typeface="Gill Sans MT" charset="0"/>
              </a:rPr>
              <a:t>routing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gateway router</a:t>
            </a:r>
            <a:r>
              <a:rPr lang="en-US" sz="2400" dirty="0">
                <a:latin typeface="Gill Sans MT" charset="0"/>
              </a:rPr>
              <a:t>: at “edge” of its own AS, has link(s) to router(s) in other </a:t>
            </a:r>
            <a:r>
              <a:rPr lang="en-US" sz="2400" dirty="0" err="1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C4B042-BCC9-D84C-9FC3-48058E03CC26}"/>
              </a:ext>
            </a:extLst>
          </p:cNvPr>
          <p:cNvSpPr txBox="1">
            <a:spLocks noChangeArrowheads="1"/>
          </p:cNvSpPr>
          <p:nvPr/>
        </p:nvSpPr>
        <p:spPr>
          <a:xfrm>
            <a:off x="5218801" y="1658200"/>
            <a:ext cx="3748232" cy="35092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kern="0" dirty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kern="0" dirty="0">
                <a:latin typeface="Gill Sans MT" charset="0"/>
              </a:rPr>
              <a:t>routing among </a:t>
            </a:r>
            <a:r>
              <a:rPr lang="en-US" sz="2400" kern="0" dirty="0" err="1">
                <a:latin typeface="Gill Sans MT" charset="0"/>
              </a:rPr>
              <a:t>AS’es</a:t>
            </a:r>
            <a:endParaRPr lang="en-US" sz="2400" kern="0" dirty="0">
              <a:latin typeface="Gill Sans MT" charset="0"/>
            </a:endParaRPr>
          </a:p>
          <a:p>
            <a:r>
              <a:rPr lang="en-US" sz="2400" dirty="0"/>
              <a:t>there is at least one dedicated router in each AS that handles interdomain traffic </a:t>
            </a:r>
            <a:r>
              <a:rPr lang="en-US" sz="2400" dirty="0">
                <a:solidFill>
                  <a:srgbClr val="C00000"/>
                </a:solidFill>
              </a:rPr>
              <a:t>– gateway router(s)</a:t>
            </a:r>
            <a:endParaRPr lang="en-US" sz="2400" kern="0" dirty="0">
              <a:solidFill>
                <a:srgbClr val="C00000"/>
              </a:solidFill>
              <a:latin typeface="Gill Sans MT" charset="0"/>
            </a:endParaRPr>
          </a:p>
          <a:p>
            <a:r>
              <a:rPr lang="en-US" sz="2400" kern="0" dirty="0">
                <a:solidFill>
                  <a:srgbClr val="C00000"/>
                </a:solidFill>
                <a:latin typeface="Gill Sans MT" charset="0"/>
              </a:rPr>
              <a:t>gateways</a:t>
            </a:r>
            <a:r>
              <a:rPr lang="en-US" sz="2400" kern="0" dirty="0">
                <a:latin typeface="Gill Sans MT" charset="0"/>
              </a:rPr>
              <a:t> perform inter-domain routing (as well as intra-domain routing)</a:t>
            </a:r>
          </a:p>
        </p:txBody>
      </p:sp>
    </p:spTree>
    <p:extLst>
      <p:ext uri="{BB962C8B-B14F-4D97-AF65-F5344CB8AC3E}">
        <p14:creationId xmlns:p14="http://schemas.microsoft.com/office/powerpoint/2010/main" val="21357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F2CA174A-A7C0-BA4F-8EFA-8E173BA7323D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11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27364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Interdomain and Intradomain routing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82296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</a:t>
            </a:r>
            <a:r>
              <a:rPr lang="en-US" sz="2000" dirty="0">
                <a:ea typeface="ＭＳ Ｐゴシック" charset="0"/>
              </a:rPr>
              <a:t>outing protocols used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</a:rPr>
              <a:t>inside</a:t>
            </a:r>
            <a:r>
              <a:rPr lang="en-US" sz="2000" dirty="0">
                <a:ea typeface="ＭＳ Ｐゴシック" charset="0"/>
              </a:rPr>
              <a:t> an AS, referred to as </a:t>
            </a:r>
            <a:r>
              <a:rPr lang="en-US" sz="2000" dirty="0" err="1">
                <a:ea typeface="ＭＳ Ｐゴシック" charset="0"/>
              </a:rPr>
              <a:t>intradomain</a:t>
            </a:r>
            <a:r>
              <a:rPr lang="en-US" sz="2000" dirty="0">
                <a:ea typeface="ＭＳ Ｐゴシック" charset="0"/>
              </a:rPr>
              <a:t> routing, are called interior gateway protocols (IGP)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</a:t>
            </a:r>
            <a:r>
              <a:rPr lang="en-US" sz="2000" dirty="0">
                <a:ea typeface="ＭＳ Ｐゴシック" charset="0"/>
              </a:rPr>
              <a:t>bjective: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</a:rPr>
              <a:t>shortest path</a:t>
            </a:r>
            <a:r>
              <a:rPr lang="en-US" sz="2000" dirty="0">
                <a:ea typeface="ＭＳ Ｐゴシック" charset="0"/>
              </a:rPr>
              <a:t>, only operate within an AS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</a:t>
            </a:r>
            <a:r>
              <a:rPr lang="en-US" sz="2000" dirty="0">
                <a:ea typeface="ＭＳ Ｐゴシック" charset="0"/>
              </a:rPr>
              <a:t>outing protocols used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</a:rPr>
              <a:t>between</a:t>
            </a:r>
            <a:r>
              <a:rPr lang="en-US" sz="2000" dirty="0">
                <a:ea typeface="ＭＳ Ｐゴシック" charset="0"/>
              </a:rPr>
              <a:t> ASs, referred to as </a:t>
            </a:r>
            <a:r>
              <a:rPr lang="en-US" sz="2000" dirty="0" err="1">
                <a:ea typeface="ＭＳ Ｐゴシック" charset="0"/>
              </a:rPr>
              <a:t>interdomain</a:t>
            </a:r>
            <a:r>
              <a:rPr lang="en-US" sz="2000" dirty="0">
                <a:ea typeface="ＭＳ Ｐゴシック" charset="0"/>
              </a:rPr>
              <a:t> routing, are called exterior gateway protocols (EGP)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</a:t>
            </a:r>
            <a:r>
              <a:rPr lang="en-US" sz="2000" dirty="0">
                <a:ea typeface="ＭＳ Ｐゴシック" charset="0"/>
              </a:rPr>
              <a:t>bjective: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</a:rPr>
              <a:t>satisfy policy</a:t>
            </a:r>
            <a:r>
              <a:rPr lang="en-US" sz="2000" dirty="0">
                <a:ea typeface="ＭＳ Ｐゴシック" charset="0"/>
              </a:rPr>
              <a:t> of the ASs, not always shortest path</a:t>
            </a:r>
          </a:p>
        </p:txBody>
      </p:sp>
      <p:graphicFrame>
        <p:nvGraphicFramePr>
          <p:cNvPr id="2765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219200" y="1371600"/>
          <a:ext cx="6542088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Visio" r:id="rId4" imgW="10680700" imgH="3454400" progId="Visio.Drawing.11">
                  <p:embed/>
                </p:oleObj>
              </mc:Choice>
              <mc:Fallback>
                <p:oleObj name="Visio" r:id="rId4" imgW="10680700" imgH="3454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6542088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4343400" y="37338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 flipV="1">
            <a:off x="2743200" y="3200400"/>
            <a:ext cx="1371600" cy="2362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865201"/>
            <a:ext cx="6965374" cy="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96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06DFD708-A40C-EC41-BB77-0E942D5505FF}" type="slidenum">
              <a:rPr lang="en-US" sz="1400" i="0">
                <a:solidFill>
                  <a:schemeClr val="tx1"/>
                </a:solidFill>
                <a:latin typeface="Times New Roman" charset="0"/>
              </a:rPr>
              <a:pPr/>
              <a:t>12</a:t>
            </a:fld>
            <a:endParaRPr lang="en-US" sz="14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309" y="211282"/>
            <a:ext cx="8212281" cy="671945"/>
          </a:xfrm>
        </p:spPr>
        <p:txBody>
          <a:bodyPr/>
          <a:lstStyle/>
          <a:p>
            <a:r>
              <a:rPr lang="en-US" sz="4000" dirty="0" err="1"/>
              <a:t>Interdomain</a:t>
            </a:r>
            <a:r>
              <a:rPr lang="en-US" sz="4000" dirty="0"/>
              <a:t> and </a:t>
            </a:r>
            <a:r>
              <a:rPr lang="en-US" sz="4000" dirty="0" err="1"/>
              <a:t>Intradomain</a:t>
            </a:r>
            <a:r>
              <a:rPr lang="en-US" sz="4000" dirty="0"/>
              <a:t> Routing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681" y="1336962"/>
            <a:ext cx="3810000" cy="47661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Intradomain</a:t>
            </a:r>
            <a:r>
              <a:rPr lang="en-US" sz="2400" b="1" dirty="0">
                <a:solidFill>
                  <a:srgbClr val="C00000"/>
                </a:solidFill>
              </a:rPr>
              <a:t> Routing</a:t>
            </a:r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/>
          </a:p>
          <a:p>
            <a:r>
              <a:rPr lang="en-US" sz="2000" dirty="0"/>
              <a:t>protocols for Intradomain routing are collectively called </a:t>
            </a:r>
            <a:r>
              <a:rPr lang="en-US" sz="2000" b="1" dirty="0"/>
              <a:t>Interior Gateway Protocols</a:t>
            </a:r>
            <a:r>
              <a:rPr lang="en-US" sz="2000" dirty="0"/>
              <a:t> or </a:t>
            </a:r>
            <a:r>
              <a:rPr lang="en-US" sz="2000" b="1" dirty="0"/>
              <a:t>IGP</a:t>
            </a:r>
            <a:r>
              <a:rPr lang="ja-JP" altLang="en-US" sz="2000" b="1" dirty="0"/>
              <a:t>’</a:t>
            </a:r>
            <a:r>
              <a:rPr lang="en-US" altLang="ja-JP" sz="2000" b="1" dirty="0"/>
              <a:t>s</a:t>
            </a:r>
            <a:r>
              <a:rPr lang="en-US" altLang="ja-JP" sz="2000" dirty="0"/>
              <a:t>. </a:t>
            </a:r>
          </a:p>
          <a:p>
            <a:r>
              <a:rPr lang="en-US" sz="2000" dirty="0"/>
              <a:t>popular protocols are: 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RIP</a:t>
            </a:r>
            <a:r>
              <a:rPr lang="en-US" sz="2000" dirty="0"/>
              <a:t> (open source, simple, rarely used anymore)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OSPF</a:t>
            </a:r>
            <a:r>
              <a:rPr lang="en-US" sz="2000" dirty="0"/>
              <a:t> (open source, complex, popular)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IGRP</a:t>
            </a:r>
            <a:r>
              <a:rPr lang="en-US" sz="2000" dirty="0"/>
              <a:t> Interior Gateway Routing Protocol (Cisco proprietary for decades, until 2016)</a:t>
            </a:r>
          </a:p>
          <a:p>
            <a:endParaRPr lang="en-US" sz="20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Arial" charset="0"/>
              </a:rPr>
              <a:t>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87636" y="1336963"/>
            <a:ext cx="38100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Interdomain</a:t>
            </a:r>
            <a:r>
              <a:rPr lang="en-US" sz="2400" b="1" dirty="0">
                <a:solidFill>
                  <a:srgbClr val="C00000"/>
                </a:solidFill>
              </a:rPr>
              <a:t> Routing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protocols are collectively called </a:t>
            </a:r>
            <a:r>
              <a:rPr lang="en-US" sz="2000" b="1" dirty="0"/>
              <a:t>Exterior Gateway Protocols </a:t>
            </a:r>
            <a:r>
              <a:rPr lang="en-US" sz="2000" dirty="0"/>
              <a:t>or</a:t>
            </a:r>
            <a:r>
              <a:rPr lang="en-US" sz="2000" b="1" dirty="0"/>
              <a:t> EGP</a:t>
            </a:r>
            <a:r>
              <a:rPr lang="ja-JP" altLang="en-US" sz="2000" b="1" dirty="0"/>
              <a:t>’</a:t>
            </a:r>
            <a:r>
              <a:rPr lang="en-US" altLang="ja-JP" sz="2000" b="1" dirty="0"/>
              <a:t>s.</a:t>
            </a:r>
            <a:endParaRPr lang="en-US" altLang="ja-JP" sz="2000" dirty="0"/>
          </a:p>
          <a:p>
            <a:r>
              <a:rPr lang="en-US" sz="2000" dirty="0"/>
              <a:t>popular protocols are:</a:t>
            </a:r>
          </a:p>
          <a:p>
            <a:pPr lvl="1"/>
            <a:r>
              <a:rPr lang="en-US" sz="2000" dirty="0"/>
              <a:t>Border Gateway Protocol (BGP) v4 current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8" y="862090"/>
            <a:ext cx="7879773" cy="18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8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D31F6906-E2C2-A645-B50A-5565C5EA48B8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13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460435"/>
          </a:xfrm>
        </p:spPr>
        <p:txBody>
          <a:bodyPr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EGP and IGP</a:t>
            </a:r>
          </a:p>
        </p:txBody>
      </p:sp>
      <p:sp>
        <p:nvSpPr>
          <p:cNvPr id="3072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81534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Interior Gateway Protocol (IGP)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is done based on </a:t>
            </a:r>
            <a:r>
              <a:rPr lang="en-US" dirty="0">
                <a:solidFill>
                  <a:srgbClr val="C00000"/>
                </a:solidFill>
              </a:rPr>
              <a:t>metrics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domain is </a:t>
            </a:r>
            <a:r>
              <a:rPr lang="en-US" dirty="0">
                <a:solidFill>
                  <a:srgbClr val="C00000"/>
                </a:solidFill>
              </a:rPr>
              <a:t>one AS</a:t>
            </a:r>
          </a:p>
          <a:p>
            <a:pPr>
              <a:lnSpc>
                <a:spcPct val="90000"/>
              </a:lnSpc>
            </a:pPr>
            <a:r>
              <a:rPr lang="en-US" dirty="0"/>
              <a:t>Exterior Gateway Protocol (EGP)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is done based on </a:t>
            </a:r>
            <a:r>
              <a:rPr lang="en-US" dirty="0">
                <a:solidFill>
                  <a:srgbClr val="C00000"/>
                </a:solidFill>
              </a:rPr>
              <a:t>policies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domain is the </a:t>
            </a:r>
            <a:r>
              <a:rPr lang="en-US" dirty="0">
                <a:solidFill>
                  <a:srgbClr val="C00000"/>
                </a:solidFill>
              </a:rPr>
              <a:t>entire Internet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0724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990600" y="1295400"/>
          <a:ext cx="8153400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Visio" r:id="rId4" imgW="7531100" imgH="1701800" progId="Visio.Drawing.11">
                  <p:embed/>
                </p:oleObj>
              </mc:Choice>
              <mc:Fallback>
                <p:oleObj name="Visio" r:id="rId4" imgW="7531100" imgH="17018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8153400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8400" y="1752600"/>
            <a:ext cx="36613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7" name="Picture 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700967"/>
            <a:ext cx="2694710" cy="15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2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4" y="228600"/>
            <a:ext cx="8487809" cy="83978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Interconnected </a:t>
            </a:r>
            <a:r>
              <a:rPr lang="en-US" dirty="0" err="1">
                <a:cs typeface="+mj-cs"/>
              </a:rPr>
              <a:t>ASes</a:t>
            </a:r>
            <a:r>
              <a:rPr lang="en-US" dirty="0">
                <a:cs typeface="+mj-cs"/>
              </a:rPr>
              <a:t> and forwarding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cs typeface="+mn-cs"/>
              </a:rPr>
              <a:t>IP forwarding table</a:t>
            </a:r>
            <a:r>
              <a:rPr lang="en-US" sz="2400" dirty="0">
                <a:cs typeface="+mn-cs"/>
              </a:rPr>
              <a:t>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routing determine entries for destinations within AS</a:t>
            </a:r>
          </a:p>
          <a:p>
            <a:pPr lvl="1"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884238"/>
            <a:ext cx="8287525" cy="2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3294062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destinations are 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reachable</a:t>
            </a:r>
            <a:r>
              <a:rPr lang="en-US" sz="2400" dirty="0">
                <a:cs typeface="+mn-cs"/>
              </a:rPr>
              <a:t> through AS2, and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15530AC6-47C7-0242-A070-9A5FEC86922D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16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9673"/>
            <a:ext cx="7772400" cy="990600"/>
          </a:xfrm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Routing Protocols </a:t>
            </a:r>
          </a:p>
        </p:txBody>
      </p:sp>
      <p:sp>
        <p:nvSpPr>
          <p:cNvPr id="36867" name="Rectangle 6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00273"/>
            <a:ext cx="7924800" cy="2025699"/>
          </a:xfrm>
        </p:spPr>
        <p:txBody>
          <a:bodyPr/>
          <a:lstStyle/>
          <a:p>
            <a:r>
              <a:rPr lang="en-US" sz="2400" dirty="0"/>
              <a:t>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ultiple routing protocols can run on the same router</a:t>
            </a:r>
          </a:p>
          <a:p>
            <a:r>
              <a:rPr lang="en-US" sz="2400" dirty="0"/>
              <a:t>but only one IGP protocol will be in operation in an AS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/>
              <a:t>i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f a router is an exterior gateway router then usually one IGP and one EGP protocol will be in operation </a:t>
            </a:r>
          </a:p>
          <a:p>
            <a:r>
              <a:rPr lang="en-US" sz="2400" dirty="0"/>
              <a:t>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ach routing protocol updates the routing table accordingly</a:t>
            </a: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2167467" y="3059113"/>
          <a:ext cx="4824413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Visio" r:id="rId4" imgW="6083300" imgH="4597400" progId="Visio.Drawing.11">
                  <p:embed/>
                </p:oleObj>
              </mc:Choice>
              <mc:Fallback>
                <p:oleObj name="Visio" r:id="rId4" imgW="6083300" imgH="4597400" progId="Visio.Drawing.11">
                  <p:embed/>
                  <p:pic>
                    <p:nvPicPr>
                      <p:cNvPr id="368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467" y="3059113"/>
                        <a:ext cx="4824413" cy="379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18" descr="underline_base">
            <a:extLst>
              <a:ext uri="{FF2B5EF4-FFF2-40B4-BE49-F238E27FC236}">
                <a16:creationId xmlns:a16="http://schemas.microsoft.com/office/drawing/2014/main" id="{9DB8B454-53AA-1B46-BF1E-9E65312B910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947873"/>
            <a:ext cx="605346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8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600200"/>
            <a:ext cx="6695303" cy="46482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RIP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inter-AS routing in the Internet: BGP</a:t>
            </a:r>
          </a:p>
          <a:p>
            <a:pPr marL="461963" indent="-461963">
              <a:lnSpc>
                <a:spcPct val="100000"/>
              </a:lnSpc>
              <a:buNone/>
            </a:pP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6965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Routing</a:t>
            </a:r>
            <a:r>
              <a:rPr lang="en-US" altLang="ja-JP" sz="4000" dirty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Routing protocol goal:</a:t>
            </a:r>
            <a:r>
              <a:rPr lang="en-US" sz="3200" dirty="0"/>
              <a:t> </a:t>
            </a:r>
            <a:r>
              <a:rPr lang="en-US" dirty="0"/>
              <a:t>determine “</a:t>
            </a:r>
            <a:r>
              <a:rPr lang="en-US" dirty="0">
                <a:solidFill>
                  <a:srgbClr val="C00000"/>
                </a:solidFill>
              </a:rPr>
              <a:t>good</a:t>
            </a:r>
            <a:r>
              <a:rPr lang="en-US" dirty="0"/>
              <a:t>” paths (equivalently, routes), from sending host to receiving host, through network of routers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cs typeface="+mn-cs"/>
              </a:rPr>
              <a:t>path</a:t>
            </a:r>
            <a:r>
              <a:rPr lang="en-US" dirty="0">
                <a:cs typeface="+mn-cs"/>
              </a:rPr>
              <a:t>: sequence of routers packets will traverse in going from given initial source host to given final destination host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“</a:t>
            </a:r>
            <a:r>
              <a:rPr lang="en-US" dirty="0">
                <a:solidFill>
                  <a:srgbClr val="C00000"/>
                </a:solidFill>
                <a:cs typeface="+mn-cs"/>
              </a:rPr>
              <a:t>good</a:t>
            </a:r>
            <a:r>
              <a:rPr lang="en-US" dirty="0">
                <a:cs typeface="+mn-cs"/>
              </a:rPr>
              <a:t>”: </a:t>
            </a:r>
            <a:r>
              <a:rPr lang="en-US" dirty="0"/>
              <a:t>“ </a:t>
            </a:r>
            <a:r>
              <a:rPr lang="en-US" dirty="0">
                <a:cs typeface="+mn-cs"/>
              </a:rPr>
              <a:t>least cost”, “fastest”, “least congested”</a:t>
            </a:r>
            <a:endParaRPr lang="en-US" sz="24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1DD17986-C4F9-4642-BB6D-58ED0C7E8560}" type="slidenum">
              <a:rPr lang="en-US" sz="1400" i="0">
                <a:solidFill>
                  <a:schemeClr val="tx1"/>
                </a:solidFill>
                <a:latin typeface="Times New Roman" charset="0"/>
              </a:rPr>
              <a:pPr/>
              <a:t>19</a:t>
            </a:fld>
            <a:endParaRPr lang="en-US" sz="14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481" y="304800"/>
            <a:ext cx="8409709" cy="599209"/>
          </a:xfrm>
        </p:spPr>
        <p:txBody>
          <a:bodyPr/>
          <a:lstStyle/>
          <a:p>
            <a:r>
              <a:rPr lang="en-US" sz="4000" dirty="0">
                <a:latin typeface="Arial" charset="0"/>
              </a:rPr>
              <a:t>Components of a Routing Algorithm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4504"/>
            <a:ext cx="7772400" cy="4572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sz="2800" dirty="0"/>
              <a:t> procedure for </a:t>
            </a:r>
            <a:r>
              <a:rPr lang="en-US" sz="2800" dirty="0">
                <a:solidFill>
                  <a:srgbClr val="C00000"/>
                </a:solidFill>
              </a:rPr>
              <a:t>sending and receiving </a:t>
            </a:r>
            <a:r>
              <a:rPr lang="en-US" sz="2800" dirty="0"/>
              <a:t>reachability information about a network to other routers</a:t>
            </a:r>
          </a:p>
          <a:p>
            <a:r>
              <a:rPr lang="en-US" dirty="0"/>
              <a:t>a</a:t>
            </a:r>
            <a:r>
              <a:rPr lang="en-US" sz="2800" dirty="0"/>
              <a:t> procedure for </a:t>
            </a:r>
            <a:r>
              <a:rPr lang="en-US" sz="2800" dirty="0">
                <a:solidFill>
                  <a:srgbClr val="C00000"/>
                </a:solidFill>
              </a:rPr>
              <a:t>calculating optimal</a:t>
            </a:r>
            <a:r>
              <a:rPr lang="en-US" sz="2800" dirty="0"/>
              <a:t> routes</a:t>
            </a:r>
          </a:p>
          <a:p>
            <a:pPr lvl="1"/>
            <a:r>
              <a:rPr lang="en-US" sz="2400" dirty="0"/>
              <a:t>Routes are calculated using a shortest path algorithm (least “</a:t>
            </a:r>
            <a:r>
              <a:rPr lang="en-US" sz="2400" dirty="0">
                <a:solidFill>
                  <a:srgbClr val="C00000"/>
                </a:solidFill>
              </a:rPr>
              <a:t>cost</a:t>
            </a:r>
            <a:r>
              <a:rPr lang="en-US" sz="2400" dirty="0"/>
              <a:t>”)</a:t>
            </a:r>
          </a:p>
          <a:p>
            <a:r>
              <a:rPr lang="en-US" dirty="0"/>
              <a:t>a</a:t>
            </a:r>
            <a:r>
              <a:rPr lang="en-US" sz="2800" dirty="0"/>
              <a:t> procedure for </a:t>
            </a:r>
            <a:r>
              <a:rPr lang="en-US" sz="2800" dirty="0">
                <a:solidFill>
                  <a:srgbClr val="C00000"/>
                </a:solidFill>
              </a:rPr>
              <a:t>reacting to and advertising </a:t>
            </a:r>
            <a:r>
              <a:rPr lang="en-US" sz="2800" dirty="0"/>
              <a:t>topology </a:t>
            </a:r>
            <a:r>
              <a:rPr lang="en-US" dirty="0"/>
              <a:t>and network condition/status </a:t>
            </a:r>
            <a:r>
              <a:rPr lang="en-US" sz="2800" dirty="0"/>
              <a:t>changes</a:t>
            </a:r>
          </a:p>
        </p:txBody>
      </p:sp>
      <p:pic>
        <p:nvPicPr>
          <p:cNvPr id="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7545"/>
            <a:ext cx="8077200" cy="2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81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600200"/>
            <a:ext cx="6435812" cy="46482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Control Plane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Autonomous Systems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RIP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inter-AS routing in the Internet: B</a:t>
            </a:r>
          </a:p>
          <a:p>
            <a:pPr marL="461963" indent="-461963">
              <a:lnSpc>
                <a:spcPct val="100000"/>
              </a:lnSpc>
              <a:buNone/>
            </a:pP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0" y="715169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78422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 global or local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 dirty="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local: </a:t>
            </a:r>
          </a:p>
          <a:p>
            <a:r>
              <a:rPr lang="en-US" sz="2400" dirty="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 dirty="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quasi-static or dynamic?</a:t>
            </a:r>
            <a:endParaRPr lang="en-US" sz="2400" i="1" dirty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quasi-static: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 lvl="1">
              <a:defRPr/>
            </a:pPr>
            <a:r>
              <a:rPr lang="en-US" sz="2000" dirty="0">
                <a:cs typeface="+mn-cs"/>
              </a:rPr>
              <a:t>topology driven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F12C5719-61E8-7049-9530-F5B111022D69}" type="slidenum">
              <a:rPr lang="en-US" sz="1400" i="0">
                <a:solidFill>
                  <a:schemeClr val="tx1"/>
                </a:solidFill>
                <a:latin typeface="Times New Roman" charset="0"/>
              </a:rPr>
              <a:pPr/>
              <a:t>21</a:t>
            </a:fld>
            <a:endParaRPr lang="en-US" sz="14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486569"/>
          </a:xfrm>
        </p:spPr>
        <p:txBody>
          <a:bodyPr/>
          <a:lstStyle/>
          <a:p>
            <a:r>
              <a:rPr lang="en-US" sz="3600" dirty="0"/>
              <a:t>Two Shortest Path IGP Routing Algorithms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90600"/>
            <a:ext cx="7772400" cy="5257800"/>
          </a:xfrm>
        </p:spPr>
        <p:txBody>
          <a:bodyPr/>
          <a:lstStyle/>
          <a:p>
            <a:pPr>
              <a:buFontTx/>
              <a:buNone/>
              <a:tabLst>
                <a:tab pos="1771650" algn="l"/>
                <a:tab pos="5661025" algn="l"/>
                <a:tab pos="86296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Distance Vector Routing</a:t>
            </a:r>
            <a:r>
              <a:rPr lang="en-US" dirty="0"/>
              <a:t>  	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sz="2000" dirty="0"/>
              <a:t>each node knows the distance (cost) to its directly connected neighbors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sz="2000" dirty="0"/>
              <a:t>a node periodically sends a list of routing updates to its </a:t>
            </a:r>
            <a:r>
              <a:rPr lang="en-US" sz="2000" u="sng" dirty="0"/>
              <a:t>neighbors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sz="2000" dirty="0"/>
              <a:t>if all nodes update their distances to destinations using neighbor information, the routing tables eventually converge</a:t>
            </a:r>
          </a:p>
          <a:p>
            <a:pPr>
              <a:buFontTx/>
              <a:buNone/>
              <a:tabLst>
                <a:tab pos="1771650" algn="l"/>
                <a:tab pos="5661025" algn="l"/>
                <a:tab pos="8629650" algn="r"/>
              </a:tabLst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buFontTx/>
              <a:buNone/>
              <a:tabLst>
                <a:tab pos="1771650" algn="l"/>
                <a:tab pos="5661025" algn="l"/>
                <a:tab pos="8629650" algn="r"/>
              </a:tabLst>
            </a:pPr>
            <a:r>
              <a:rPr lang="en-US" sz="2800" b="1" dirty="0">
                <a:solidFill>
                  <a:srgbClr val="FF0000"/>
                </a:solidFill>
              </a:rPr>
              <a:t>Link State Routing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sz="2000" dirty="0"/>
              <a:t>each node knows the distance (cost) to its directly connected neighbors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sz="2000" dirty="0"/>
              <a:t>the distance information is flooded to </a:t>
            </a:r>
            <a:r>
              <a:rPr lang="en-US" sz="2000" u="sng" dirty="0"/>
              <a:t>all nodes </a:t>
            </a:r>
            <a:r>
              <a:rPr lang="en-US" sz="2000" dirty="0"/>
              <a:t>in the network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sz="2000" dirty="0"/>
              <a:t>each node calculates the routing tables independently using a network map (topology) created by the node using the global information it received </a:t>
            </a:r>
          </a:p>
        </p:txBody>
      </p:sp>
      <p:pic>
        <p:nvPicPr>
          <p:cNvPr id="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38969"/>
            <a:ext cx="8146473" cy="22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47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600200"/>
            <a:ext cx="6435812" cy="46482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00000"/>
                </a:solidFill>
              </a:rPr>
              <a:t>5.3 intra-AS routing in the Internet: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C00000"/>
                </a:solidFill>
              </a:rPr>
              <a:t>RIP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C00000"/>
                </a:solidFill>
              </a:rPr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inter-AS routing in the Internet: BGP</a:t>
            </a:r>
          </a:p>
          <a:p>
            <a:pPr marL="461963" indent="-461963">
              <a:lnSpc>
                <a:spcPct val="100000"/>
              </a:lnSpc>
              <a:buNone/>
            </a:pP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178698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Routing Information Protocol (RIP)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en-US" sz="3200" dirty="0">
                <a:latin typeface="Gill Sans MT" charset="0"/>
              </a:rPr>
              <a:t>uses distance vector algorithm </a:t>
            </a:r>
          </a:p>
          <a:p>
            <a:pPr lvl="1"/>
            <a:r>
              <a:rPr lang="en-US" sz="2800" dirty="0">
                <a:latin typeface="Gill Sans MT" charset="0"/>
              </a:rPr>
              <a:t>each node 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only knows link cost</a:t>
            </a:r>
            <a:r>
              <a:rPr lang="en-US" sz="2800" dirty="0">
                <a:latin typeface="Gill Sans MT" charset="0"/>
              </a:rPr>
              <a:t> to neighbors</a:t>
            </a:r>
          </a:p>
          <a:p>
            <a:pPr lvl="1"/>
            <a:r>
              <a:rPr lang="en-US" sz="2800" dirty="0">
                <a:latin typeface="Gill Sans MT" charset="0"/>
              </a:rPr>
              <a:t>cost usually 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hop count</a:t>
            </a:r>
            <a:endParaRPr lang="en-US" sz="2800" dirty="0">
              <a:latin typeface="Gill Sans MT" charset="0"/>
            </a:endParaRPr>
          </a:p>
          <a:p>
            <a:pPr lvl="1"/>
            <a:r>
              <a:rPr lang="en-US" sz="2800" dirty="0">
                <a:latin typeface="Gill Sans MT" charset="0"/>
              </a:rPr>
              <a:t>route computation using 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Bellman Ford’</a:t>
            </a:r>
            <a:r>
              <a:rPr lang="en-US" altLang="ja-JP" sz="2800" dirty="0">
                <a:solidFill>
                  <a:srgbClr val="C00000"/>
                </a:solidFill>
                <a:latin typeface="Gill Sans MT" charset="0"/>
              </a:rPr>
              <a:t>s algorithm</a:t>
            </a:r>
          </a:p>
          <a:p>
            <a:pPr lvl="1"/>
            <a:r>
              <a:rPr lang="en-US" sz="2800" dirty="0">
                <a:latin typeface="Gill Sans MT" charset="0"/>
              </a:rPr>
              <a:t>disseminates 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full routing table</a:t>
            </a:r>
            <a:r>
              <a:rPr lang="en-US" sz="2800" dirty="0">
                <a:latin typeface="Gill Sans MT" charset="0"/>
              </a:rPr>
              <a:t> to all neighbors</a:t>
            </a:r>
            <a:endParaRPr lang="en-US" altLang="ja-JP" sz="2800" dirty="0">
              <a:solidFill>
                <a:srgbClr val="C00000"/>
              </a:solidFill>
              <a:latin typeface="Gill Sans MT" charset="0"/>
            </a:endParaRPr>
          </a:p>
          <a:p>
            <a:r>
              <a:rPr lang="en-US" sz="3200" dirty="0">
                <a:latin typeface="Gill Sans MT" charset="0"/>
              </a:rPr>
              <a:t>router advertisements/updates sent to all its neighbors</a:t>
            </a:r>
          </a:p>
          <a:p>
            <a:pPr lvl="1"/>
            <a:r>
              <a:rPr lang="en-US" sz="2800" dirty="0">
                <a:latin typeface="Gill Sans MT" charset="0"/>
              </a:rPr>
              <a:t>carried in RIP messages over UDP </a:t>
            </a:r>
          </a:p>
          <a:p>
            <a:pPr lvl="1"/>
            <a:r>
              <a:rPr lang="en-US" sz="2800" dirty="0">
                <a:latin typeface="Gill Sans MT" charset="0"/>
              </a:rPr>
              <a:t>routing table entries give cost from that node (source) to all other nodes (destinations) in AS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568277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304800"/>
            <a:ext cx="8620991" cy="557645"/>
          </a:xfrm>
        </p:spPr>
        <p:txBody>
          <a:bodyPr/>
          <a:lstStyle/>
          <a:p>
            <a:r>
              <a:rPr lang="en-US" sz="4000" dirty="0"/>
              <a:t>RIP: Basic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367" y="1420090"/>
            <a:ext cx="7848600" cy="4724400"/>
          </a:xfrm>
        </p:spPr>
        <p:txBody>
          <a:bodyPr/>
          <a:lstStyle/>
          <a:p>
            <a:r>
              <a:rPr lang="en-US" dirty="0"/>
              <a:t>periodically or triggered by a change, every router sends to its neighbors a complete list of its routes to all destinations within an AS</a:t>
            </a:r>
          </a:p>
          <a:p>
            <a:r>
              <a:rPr lang="en-US" dirty="0"/>
              <a:t>list contains pairs of: </a:t>
            </a:r>
            <a:r>
              <a:rPr lang="en-US" dirty="0">
                <a:solidFill>
                  <a:srgbClr val="C00000"/>
                </a:solidFill>
              </a:rPr>
              <a:t>destination, distance (hop count)</a:t>
            </a:r>
          </a:p>
          <a:p>
            <a:r>
              <a:rPr lang="en-US" dirty="0"/>
              <a:t>receiver replaces/updates entries in its routing table if routing through a </a:t>
            </a:r>
            <a:r>
              <a:rPr lang="en-US" dirty="0">
                <a:solidFill>
                  <a:srgbClr val="C00000"/>
                </a:solidFill>
              </a:rPr>
              <a:t>neighbor</a:t>
            </a:r>
            <a:r>
              <a:rPr lang="en-US" dirty="0"/>
              <a:t> costs less than the current route in its table</a:t>
            </a:r>
          </a:p>
        </p:txBody>
      </p:sp>
      <p:pic>
        <p:nvPicPr>
          <p:cNvPr id="4" name="Picture 2" descr="underline_base">
            <a:extLst>
              <a:ext uri="{FF2B5EF4-FFF2-40B4-BE49-F238E27FC236}">
                <a16:creationId xmlns:a16="http://schemas.microsoft.com/office/drawing/2014/main" id="{FBA95A54-967E-0347-A740-0839999ECAA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7" y="862445"/>
            <a:ext cx="42243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45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23" y="124691"/>
            <a:ext cx="4464627" cy="748145"/>
          </a:xfrm>
        </p:spPr>
        <p:txBody>
          <a:bodyPr/>
          <a:lstStyle/>
          <a:p>
            <a:r>
              <a:rPr lang="en-US"/>
              <a:t>Rip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634" y="4216400"/>
            <a:ext cx="6159500" cy="208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378" y="978183"/>
            <a:ext cx="801110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n-lt"/>
              </a:rPr>
              <a:t>assume</a:t>
            </a:r>
            <a:r>
              <a:rPr lang="en-US" sz="2800" dirty="0">
                <a:latin typeface="+mn-lt"/>
              </a:rPr>
              <a:t>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link cost is “1” on all 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all updates occur simultaneously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initially each router only knows its directly connected interfaces --&gt; cost = 0</a:t>
            </a:r>
            <a:r>
              <a:rPr lang="en-US" sz="3200" b="1" dirty="0">
                <a:latin typeface="+mn-lt"/>
              </a:rPr>
              <a:t> </a:t>
            </a:r>
          </a:p>
        </p:txBody>
      </p:sp>
      <p:pic>
        <p:nvPicPr>
          <p:cNvPr id="6" name="Picture 2" descr="underline_base">
            <a:extLst>
              <a:ext uri="{FF2B5EF4-FFF2-40B4-BE49-F238E27FC236}">
                <a16:creationId xmlns:a16="http://schemas.microsoft.com/office/drawing/2014/main" id="{FBA95A54-967E-0347-A740-0839999ECAA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7" y="862446"/>
            <a:ext cx="2667433" cy="15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129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457200"/>
          </a:xfrm>
        </p:spPr>
        <p:txBody>
          <a:bodyPr/>
          <a:lstStyle/>
          <a:p>
            <a:r>
              <a:rPr lang="en-US" dirty="0"/>
              <a:t>After First Update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1460500"/>
            <a:ext cx="7252315" cy="4635500"/>
          </a:xfrm>
          <a:prstGeom prst="rect">
            <a:avLst/>
          </a:prstGeom>
        </p:spPr>
      </p:pic>
      <p:pic>
        <p:nvPicPr>
          <p:cNvPr id="4" name="Picture 2" descr="underline_base">
            <a:extLst>
              <a:ext uri="{FF2B5EF4-FFF2-40B4-BE49-F238E27FC236}">
                <a16:creationId xmlns:a16="http://schemas.microsoft.com/office/drawing/2014/main" id="{FBA95A54-967E-0347-A740-0839999ECAA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8927"/>
            <a:ext cx="42243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67" y="208683"/>
            <a:ext cx="7772400" cy="498764"/>
          </a:xfrm>
        </p:spPr>
        <p:txBody>
          <a:bodyPr/>
          <a:lstStyle/>
          <a:p>
            <a:r>
              <a:rPr lang="en-US" dirty="0"/>
              <a:t>After Second Update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1460500"/>
            <a:ext cx="7252315" cy="4635500"/>
          </a:xfrm>
          <a:prstGeom prst="rect">
            <a:avLst/>
          </a:prstGeom>
        </p:spPr>
      </p:pic>
      <p:pic>
        <p:nvPicPr>
          <p:cNvPr id="4" name="Picture 2" descr="underline_base">
            <a:extLst>
              <a:ext uri="{FF2B5EF4-FFF2-40B4-BE49-F238E27FC236}">
                <a16:creationId xmlns:a16="http://schemas.microsoft.com/office/drawing/2014/main" id="{FBA95A54-967E-0347-A740-0839999ECAA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7" y="862445"/>
            <a:ext cx="4932651" cy="1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56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633845"/>
          </a:xfrm>
        </p:spPr>
        <p:txBody>
          <a:bodyPr/>
          <a:lstStyle/>
          <a:p>
            <a:r>
              <a:rPr lang="en-US" dirty="0"/>
              <a:t>After Third Update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1333500"/>
            <a:ext cx="7447395" cy="5067300"/>
          </a:xfrm>
          <a:prstGeom prst="rect">
            <a:avLst/>
          </a:prstGeom>
        </p:spPr>
      </p:pic>
      <p:pic>
        <p:nvPicPr>
          <p:cNvPr id="4" name="Picture 2" descr="underline_base">
            <a:extLst>
              <a:ext uri="{FF2B5EF4-FFF2-40B4-BE49-F238E27FC236}">
                <a16:creationId xmlns:a16="http://schemas.microsoft.com/office/drawing/2014/main" id="{FBA95A54-967E-0347-A740-0839999ECAA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7" y="862445"/>
            <a:ext cx="4932651" cy="1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654627"/>
          </a:xfrm>
        </p:spPr>
        <p:txBody>
          <a:bodyPr/>
          <a:lstStyle/>
          <a:p>
            <a:r>
              <a:rPr lang="en-US" dirty="0"/>
              <a:t>Last Update for </a:t>
            </a:r>
            <a:r>
              <a:rPr lang="en-US" dirty="0">
                <a:solidFill>
                  <a:srgbClr val="FF0000"/>
                </a:solidFill>
              </a:rPr>
              <a:t>Convergence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1333500"/>
            <a:ext cx="7447395" cy="5067300"/>
          </a:xfrm>
          <a:prstGeom prst="rect">
            <a:avLst/>
          </a:prstGeom>
        </p:spPr>
      </p:pic>
      <p:pic>
        <p:nvPicPr>
          <p:cNvPr id="4" name="Picture 2" descr="underline_base">
            <a:extLst>
              <a:ext uri="{FF2B5EF4-FFF2-40B4-BE49-F238E27FC236}">
                <a16:creationId xmlns:a16="http://schemas.microsoft.com/office/drawing/2014/main" id="{FBA95A54-967E-0347-A740-0839999ECAA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7" y="862446"/>
            <a:ext cx="7156306" cy="17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75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forwarding: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output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>
                <a:latin typeface="Gill Sans MT"/>
                <a:cs typeface="Gill Sans MT"/>
              </a:rPr>
              <a:t>logically centralized control (software defined networking)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958E-78C5-4B42-8892-71C54022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Realiastic</a:t>
            </a:r>
            <a:r>
              <a:rPr lang="en-US" dirty="0"/>
              <a:t> Example of RIP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DE3CC-DFEC-7E49-A1DC-28F48C2D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8BED0-299C-2143-BF12-1B200C52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37016B-59C2-F046-8681-15869506E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9" y="1109377"/>
            <a:ext cx="4593861" cy="345668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B3FC7E6-6035-A040-9FAE-8A10C4F2F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2919692"/>
            <a:ext cx="4855845" cy="28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06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09" y="207818"/>
            <a:ext cx="7772400" cy="602673"/>
          </a:xfrm>
        </p:spPr>
        <p:txBody>
          <a:bodyPr/>
          <a:lstStyle/>
          <a:p>
            <a:r>
              <a:rPr lang="en-US" dirty="0"/>
              <a:t>RIP Summary and demise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7772400" cy="37479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low overhead – fully distributed … BUT……</a:t>
            </a:r>
          </a:p>
          <a:p>
            <a:r>
              <a:rPr lang="en-US" dirty="0"/>
              <a:t>slow convergence</a:t>
            </a:r>
          </a:p>
          <a:p>
            <a:r>
              <a:rPr lang="en-US" dirty="0"/>
              <a:t>limited to 15 hops (max path cost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infinity =16)</a:t>
            </a:r>
          </a:p>
          <a:p>
            <a:r>
              <a:rPr lang="en-US" dirty="0"/>
              <a:t>only uses local information from immediate neighbors for routing decisions - relies on propagation of information for global view of network – cycle formations</a:t>
            </a:r>
          </a:p>
          <a:p>
            <a:pPr marL="0" indent="0">
              <a:buNone/>
            </a:pPr>
            <a:r>
              <a:rPr lang="en-US" dirty="0"/>
              <a:t>……….</a:t>
            </a:r>
          </a:p>
          <a:p>
            <a:r>
              <a:rPr lang="en-US" dirty="0"/>
              <a:t>no longer used – Rest in Peace (RIP)</a:t>
            </a:r>
          </a:p>
        </p:txBody>
      </p:sp>
      <p:pic>
        <p:nvPicPr>
          <p:cNvPr id="4" name="Picture 2" descr="underline_base">
            <a:extLst>
              <a:ext uri="{FF2B5EF4-FFF2-40B4-BE49-F238E27FC236}">
                <a16:creationId xmlns:a16="http://schemas.microsoft.com/office/drawing/2014/main" id="{FBA95A54-967E-0347-A740-0839999ECAA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9" y="909205"/>
            <a:ext cx="5861841" cy="13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53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en-US" sz="3200" dirty="0"/>
              <a:t>uses link-state algorithm </a:t>
            </a:r>
          </a:p>
          <a:p>
            <a:pPr lvl="1"/>
            <a:r>
              <a:rPr lang="en-US" sz="2800" dirty="0"/>
              <a:t>link state packet dissemination</a:t>
            </a:r>
          </a:p>
          <a:p>
            <a:pPr lvl="1"/>
            <a:r>
              <a:rPr lang="en-US" sz="2800" dirty="0"/>
              <a:t>topology map at each node</a:t>
            </a:r>
          </a:p>
          <a:p>
            <a:pPr lvl="1"/>
            <a:r>
              <a:rPr lang="en-US" sz="2800" dirty="0"/>
              <a:t>route computation using Dijkstra</a:t>
            </a:r>
            <a:r>
              <a:rPr lang="ja-JP" altLang="en-US" sz="2800" dirty="0"/>
              <a:t>’</a:t>
            </a:r>
            <a:r>
              <a:rPr lang="en-US" altLang="ja-JP" sz="2800" dirty="0"/>
              <a:t>s algorithm</a:t>
            </a:r>
          </a:p>
          <a:p>
            <a:r>
              <a:rPr lang="en-US" sz="3200" dirty="0"/>
              <a:t>router floods OSPF </a:t>
            </a:r>
            <a:r>
              <a:rPr lang="en-US" sz="3200" dirty="0">
                <a:solidFill>
                  <a:srgbClr val="C00000"/>
                </a:solidFill>
              </a:rPr>
              <a:t>link-state advertisements </a:t>
            </a:r>
            <a:r>
              <a:rPr lang="en-US" sz="3200" dirty="0"/>
              <a:t>to all other routers in </a:t>
            </a:r>
            <a:r>
              <a:rPr lang="en-US" sz="3200" i="1" dirty="0">
                <a:solidFill>
                  <a:srgbClr val="CC0000"/>
                </a:solidFill>
              </a:rPr>
              <a:t>entire</a:t>
            </a:r>
            <a:r>
              <a:rPr lang="en-US" sz="3200" dirty="0"/>
              <a:t> AS</a:t>
            </a:r>
          </a:p>
          <a:p>
            <a:pPr lvl="1"/>
            <a:r>
              <a:rPr lang="en-US" sz="2800" dirty="0"/>
              <a:t>carried in OSPF messages directly over IP (rather than TCP or UDP – protocol type 89</a:t>
            </a:r>
          </a:p>
          <a:p>
            <a:pPr lvl="1"/>
            <a:r>
              <a:rPr lang="en-US" sz="2800" dirty="0"/>
              <a:t>link state: for each attached link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35999" y="6265333"/>
            <a:ext cx="372533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/>
            <a:fld id="{0A86C8A0-AAF6-CA4D-A253-1B9A21A311EF}" type="slidenum">
              <a:rPr lang="en-US" sz="1400" i="0">
                <a:solidFill>
                  <a:schemeClr val="tx1"/>
                </a:solidFill>
                <a:latin typeface="Times New Roman" charset="0"/>
              </a:rPr>
              <a:pPr algn="r"/>
              <a:t>33</a:t>
            </a:fld>
            <a:endParaRPr lang="en-US" sz="1400" i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6" y="139659"/>
            <a:ext cx="7772400" cy="609600"/>
          </a:xfrm>
        </p:spPr>
        <p:txBody>
          <a:bodyPr/>
          <a:lstStyle/>
          <a:p>
            <a:r>
              <a:rPr lang="en-US" sz="3600" dirty="0"/>
              <a:t>OSPF: Basic principles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" y="846096"/>
            <a:ext cx="8747759" cy="5801359"/>
          </a:xfrm>
        </p:spPr>
        <p:txBody>
          <a:bodyPr/>
          <a:lstStyle/>
          <a:p>
            <a:r>
              <a:rPr lang="en-US" sz="2400" dirty="0">
                <a:ea typeface="+mn-ea"/>
              </a:rPr>
              <a:t>routers establish a relationship </a:t>
            </a:r>
            <a:r>
              <a:rPr lang="en-US" sz="2400" i="1" dirty="0">
                <a:solidFill>
                  <a:srgbClr val="C00000"/>
                </a:solidFill>
                <a:ea typeface="+mn-ea"/>
              </a:rPr>
              <a:t>(</a:t>
            </a:r>
            <a:r>
              <a:rPr lang="ja-JP" altLang="en-US" sz="2400" i="1" dirty="0">
                <a:solidFill>
                  <a:srgbClr val="C00000"/>
                </a:solidFill>
                <a:ea typeface="+mn-ea"/>
              </a:rPr>
              <a:t>“</a:t>
            </a:r>
            <a:r>
              <a:rPr lang="en-US" altLang="ja-JP" sz="2400" i="1" dirty="0">
                <a:solidFill>
                  <a:srgbClr val="C00000"/>
                </a:solidFill>
                <a:ea typeface="+mn-ea"/>
              </a:rPr>
              <a:t>adjacency</a:t>
            </a:r>
            <a:r>
              <a:rPr lang="ja-JP" altLang="en-US" sz="2400" i="1" dirty="0">
                <a:solidFill>
                  <a:srgbClr val="C00000"/>
                </a:solidFill>
                <a:ea typeface="+mn-ea"/>
              </a:rPr>
              <a:t>”</a:t>
            </a:r>
            <a:r>
              <a:rPr lang="en-US" altLang="ja-JP" sz="2400" i="1" dirty="0">
                <a:solidFill>
                  <a:srgbClr val="C00000"/>
                </a:solidFill>
                <a:ea typeface="+mn-ea"/>
              </a:rPr>
              <a:t>)</a:t>
            </a:r>
            <a:r>
              <a:rPr lang="en-US" altLang="ja-JP" sz="2400" dirty="0">
                <a:solidFill>
                  <a:srgbClr val="C00000"/>
                </a:solidFill>
                <a:ea typeface="+mn-ea"/>
              </a:rPr>
              <a:t> </a:t>
            </a:r>
            <a:r>
              <a:rPr lang="en-US" altLang="ja-JP" sz="2400" dirty="0">
                <a:ea typeface="+mn-ea"/>
              </a:rPr>
              <a:t>with neighbors </a:t>
            </a:r>
          </a:p>
          <a:p>
            <a:r>
              <a:rPr lang="en-US" sz="2400" dirty="0">
                <a:ea typeface="+mn-ea"/>
              </a:rPr>
              <a:t>each router generates </a:t>
            </a:r>
            <a:r>
              <a:rPr lang="en-US" sz="2400" i="1" dirty="0">
                <a:solidFill>
                  <a:srgbClr val="C00000"/>
                </a:solidFill>
                <a:ea typeface="+mn-ea"/>
              </a:rPr>
              <a:t>link state advertisements</a:t>
            </a:r>
            <a:r>
              <a:rPr lang="en-US" sz="2400" dirty="0">
                <a:solidFill>
                  <a:srgbClr val="C00000"/>
                </a:solidFill>
                <a:ea typeface="+mn-ea"/>
              </a:rPr>
              <a:t> </a:t>
            </a:r>
            <a:r>
              <a:rPr lang="en-US" sz="2400" i="1" dirty="0">
                <a:solidFill>
                  <a:srgbClr val="C00000"/>
                </a:solidFill>
                <a:ea typeface="+mn-ea"/>
              </a:rPr>
              <a:t>(LSAs) </a:t>
            </a:r>
            <a:r>
              <a:rPr lang="en-US" sz="2400" dirty="0">
                <a:ea typeface="+mn-ea"/>
              </a:rPr>
              <a:t>which are distributed to all “</a:t>
            </a:r>
            <a:r>
              <a:rPr lang="en-US" sz="2400" dirty="0">
                <a:solidFill>
                  <a:srgbClr val="C00000"/>
                </a:solidFill>
                <a:ea typeface="+mn-ea"/>
              </a:rPr>
              <a:t>adjacent</a:t>
            </a:r>
            <a:r>
              <a:rPr lang="en-US" sz="2400" dirty="0">
                <a:ea typeface="+mn-ea"/>
              </a:rPr>
              <a:t>” routers (after routers have established adjacencies).</a:t>
            </a:r>
          </a:p>
          <a:p>
            <a:pPr lvl="2">
              <a:buFontTx/>
              <a:buNone/>
            </a:pPr>
            <a:r>
              <a:rPr lang="en-US" sz="2400" dirty="0">
                <a:latin typeface="+mn-lt"/>
                <a:ea typeface="+mn-ea"/>
              </a:rPr>
              <a:t>LSA = (link id, state of the link, cost, neighbors of the link)</a:t>
            </a:r>
          </a:p>
          <a:p>
            <a:r>
              <a:rPr lang="en-US" sz="2400" dirty="0">
                <a:ea typeface="+mn-ea"/>
              </a:rPr>
              <a:t>each router maintains a database - </a:t>
            </a:r>
            <a:r>
              <a:rPr lang="en-US" sz="2400" i="1" dirty="0">
                <a:solidFill>
                  <a:srgbClr val="C00000"/>
                </a:solidFill>
              </a:rPr>
              <a:t>topological database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i="1" dirty="0">
                <a:solidFill>
                  <a:srgbClr val="C00000"/>
                </a:solidFill>
              </a:rPr>
              <a:t>link state database</a:t>
            </a:r>
            <a:r>
              <a:rPr lang="en-US" sz="2400" dirty="0"/>
              <a:t> </a:t>
            </a:r>
            <a:r>
              <a:rPr lang="en-US" sz="2400" dirty="0">
                <a:ea typeface="+mn-ea"/>
              </a:rPr>
              <a:t>(LSDB). </a:t>
            </a:r>
          </a:p>
          <a:p>
            <a:r>
              <a:rPr lang="en-US" sz="2400" dirty="0">
                <a:ea typeface="+mn-ea"/>
              </a:rPr>
              <a:t>LSDB consists of all received LSAs with a corresponding </a:t>
            </a:r>
            <a:r>
              <a:rPr lang="en-US" sz="2400" dirty="0">
                <a:solidFill>
                  <a:srgbClr val="C00000"/>
                </a:solidFill>
                <a:ea typeface="+mn-ea"/>
              </a:rPr>
              <a:t>seq#</a:t>
            </a:r>
            <a:r>
              <a:rPr lang="en-US" sz="2400" dirty="0">
                <a:ea typeface="+mn-ea"/>
              </a:rPr>
              <a:t> (used to verify age of update), which describe the </a:t>
            </a:r>
            <a:r>
              <a:rPr lang="en-US" sz="2400" dirty="0">
                <a:solidFill>
                  <a:srgbClr val="C00000"/>
                </a:solidFill>
                <a:ea typeface="+mn-ea"/>
              </a:rPr>
              <a:t>current</a:t>
            </a:r>
            <a:r>
              <a:rPr lang="en-US" sz="2400" dirty="0">
                <a:ea typeface="+mn-ea"/>
              </a:rPr>
              <a:t> network topology as a graph with weighted edges</a:t>
            </a:r>
          </a:p>
          <a:p>
            <a:r>
              <a:rPr lang="en-US" sz="2400" dirty="0">
                <a:ea typeface="+mn-ea"/>
              </a:rPr>
              <a:t>each router uses its link state database to run a shortest path algorithm (</a:t>
            </a:r>
            <a:r>
              <a:rPr lang="en-US" sz="2400" dirty="0" err="1">
                <a:solidFill>
                  <a:srgbClr val="C00000"/>
                </a:solidFill>
                <a:ea typeface="+mn-ea"/>
              </a:rPr>
              <a:t>Dijikstra’</a:t>
            </a:r>
            <a:r>
              <a:rPr lang="en-US" altLang="ja-JP" sz="2400" dirty="0" err="1">
                <a:solidFill>
                  <a:srgbClr val="C00000"/>
                </a:solidFill>
                <a:ea typeface="+mn-ea"/>
              </a:rPr>
              <a:t>s</a:t>
            </a:r>
            <a:r>
              <a:rPr lang="en-US" altLang="ja-JP" sz="2400" dirty="0">
                <a:solidFill>
                  <a:srgbClr val="C00000"/>
                </a:solidFill>
                <a:ea typeface="+mn-ea"/>
              </a:rPr>
              <a:t> algorithm</a:t>
            </a:r>
            <a:r>
              <a:rPr lang="en-US" altLang="ja-JP" sz="2400" dirty="0">
                <a:ea typeface="+mn-ea"/>
              </a:rPr>
              <a:t>) to find the shortest path to each router</a:t>
            </a:r>
            <a:endParaRPr lang="en-US" sz="2400" dirty="0">
              <a:ea typeface="+mn-ea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EC52E1D-3FAE-8145-B88D-91676E34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4030" y="6288815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pic>
        <p:nvPicPr>
          <p:cNvPr id="6" name="Picture 2" descr="underline_base">
            <a:extLst>
              <a:ext uri="{FF2B5EF4-FFF2-40B4-BE49-F238E27FC236}">
                <a16:creationId xmlns:a16="http://schemas.microsoft.com/office/drawing/2014/main" id="{FBA95A54-967E-0347-A740-0839999ECAA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652421"/>
            <a:ext cx="42243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65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00532" y="6400800"/>
            <a:ext cx="643467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/>
            <a:r>
              <a:rPr lang="en-US" sz="1400" i="0" dirty="0">
                <a:solidFill>
                  <a:schemeClr val="tx1"/>
                </a:solidFill>
                <a:latin typeface="Times New Roman" charset="0"/>
              </a:rPr>
              <a:t>5-</a:t>
            </a:r>
            <a:fld id="{2FF72234-19EE-6F48-883D-CBE5DB678974}" type="slidenum">
              <a:rPr lang="en-US" sz="1400" i="0" smtClean="0">
                <a:solidFill>
                  <a:schemeClr val="tx1"/>
                </a:solidFill>
                <a:latin typeface="Times New Roman" charset="0"/>
              </a:rPr>
              <a:pPr algn="r"/>
              <a:t>34</a:t>
            </a:fld>
            <a:endParaRPr lang="en-US" sz="1400" i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03200"/>
            <a:ext cx="8686800" cy="508000"/>
          </a:xfrm>
        </p:spPr>
        <p:txBody>
          <a:bodyPr/>
          <a:lstStyle/>
          <a:p>
            <a:r>
              <a:rPr lang="en-US" sz="3600" dirty="0"/>
              <a:t>Operation of a Link State Routing protocol</a:t>
            </a: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1752600" y="3581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143000" y="2514600"/>
            <a:ext cx="1457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i="0" dirty="0">
                <a:latin typeface="Arial" charset="0"/>
              </a:rPr>
              <a:t>Received</a:t>
            </a:r>
            <a:br>
              <a:rPr lang="en-US" i="0" dirty="0">
                <a:latin typeface="Arial" charset="0"/>
              </a:rPr>
            </a:br>
            <a:r>
              <a:rPr lang="en-US" i="0" dirty="0">
                <a:latin typeface="Arial" charset="0"/>
              </a:rPr>
              <a:t>LSAs</a:t>
            </a:r>
            <a:endParaRPr lang="en-US" dirty="0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6553200" y="2743200"/>
            <a:ext cx="2325688" cy="1639888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i="0" dirty="0">
                <a:latin typeface="Arial" charset="0"/>
              </a:rPr>
              <a:t>IP Routing </a:t>
            </a:r>
            <a:br>
              <a:rPr lang="en-US" i="0" dirty="0">
                <a:latin typeface="Arial" charset="0"/>
              </a:rPr>
            </a:br>
            <a:r>
              <a:rPr lang="en-US" i="0" dirty="0">
                <a:latin typeface="Arial" charset="0"/>
              </a:rPr>
              <a:t>Table</a:t>
            </a:r>
            <a:endParaRPr lang="en-US" dirty="0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4648200" y="35814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4800600" y="2514600"/>
            <a:ext cx="14732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i="0" dirty="0" err="1">
                <a:latin typeface="Arial" charset="0"/>
              </a:rPr>
              <a:t>Dijkstra</a:t>
            </a:r>
            <a:r>
              <a:rPr lang="ja-JP" altLang="en-US" i="0" dirty="0">
                <a:latin typeface="Arial" charset="0"/>
              </a:rPr>
              <a:t>’</a:t>
            </a:r>
            <a:r>
              <a:rPr lang="en-US" altLang="ja-JP" i="0" dirty="0">
                <a:latin typeface="Arial" charset="0"/>
              </a:rPr>
              <a:t>s</a:t>
            </a:r>
          </a:p>
          <a:p>
            <a:pPr algn="ctr">
              <a:buFontTx/>
              <a:buNone/>
            </a:pPr>
            <a:r>
              <a:rPr lang="en-US" i="0" dirty="0">
                <a:latin typeface="Arial" charset="0"/>
              </a:rPr>
              <a:t>Algorithm</a:t>
            </a:r>
            <a:endParaRPr lang="en-US" dirty="0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4114800" y="4038600"/>
            <a:ext cx="1143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 flipH="1">
            <a:off x="2438400" y="4038600"/>
            <a:ext cx="1143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2" name="AutoShape 3"/>
          <p:cNvSpPr>
            <a:spLocks noChangeArrowheads="1"/>
          </p:cNvSpPr>
          <p:nvPr/>
        </p:nvSpPr>
        <p:spPr bwMode="auto">
          <a:xfrm>
            <a:off x="2987675" y="3006725"/>
            <a:ext cx="1660525" cy="1073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FontTx/>
              <a:buNone/>
            </a:pPr>
            <a:r>
              <a:rPr lang="en-US" i="0">
                <a:latin typeface="Arial" charset="0"/>
              </a:rPr>
              <a:t>Link State</a:t>
            </a:r>
            <a:br>
              <a:rPr lang="en-US" i="0">
                <a:latin typeface="Arial" charset="0"/>
              </a:rPr>
            </a:br>
            <a:r>
              <a:rPr lang="en-US" i="0">
                <a:latin typeface="Arial" charset="0"/>
              </a:rPr>
              <a:t>Database</a:t>
            </a:r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 flipH="1">
            <a:off x="3810000" y="4038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2538413" y="5029200"/>
            <a:ext cx="26241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i="0">
                <a:latin typeface="Arial" charset="0"/>
              </a:rPr>
              <a:t>LSAs are flooded </a:t>
            </a:r>
            <a:br>
              <a:rPr lang="en-US" i="0">
                <a:latin typeface="Arial" charset="0"/>
              </a:rPr>
            </a:br>
            <a:r>
              <a:rPr lang="en-US" i="0">
                <a:latin typeface="Arial" charset="0"/>
              </a:rPr>
              <a:t>to other interfaces</a:t>
            </a:r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F7962CB-8E2D-4F4D-9370-7B0D863F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0162" y="6407348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pic>
        <p:nvPicPr>
          <p:cNvPr id="15" name="Picture 2" descr="underline_base">
            <a:extLst>
              <a:ext uri="{FF2B5EF4-FFF2-40B4-BE49-F238E27FC236}">
                <a16:creationId xmlns:a16="http://schemas.microsoft.com/office/drawing/2014/main" id="{63634F17-6C05-DA47-82C9-98EA2841A9B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5" y="737657"/>
            <a:ext cx="7983537" cy="21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007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6E900-CEE9-9A4C-8EC5-0D96C899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719667"/>
          </a:xfrm>
        </p:spPr>
        <p:txBody>
          <a:bodyPr/>
          <a:lstStyle/>
          <a:p>
            <a:r>
              <a:rPr lang="en-US" dirty="0"/>
              <a:t>LSA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9C8ED-5B17-D844-AC9E-00587459D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1219200"/>
            <a:ext cx="8669867" cy="5222240"/>
          </a:xfrm>
        </p:spPr>
        <p:txBody>
          <a:bodyPr/>
          <a:lstStyle/>
          <a:p>
            <a:r>
              <a:rPr lang="en-US" dirty="0"/>
              <a:t>link-state routing protocols generate routing updates </a:t>
            </a:r>
            <a:r>
              <a:rPr lang="en-US" dirty="0">
                <a:solidFill>
                  <a:srgbClr val="C00000"/>
                </a:solidFill>
              </a:rPr>
              <a:t>only</a:t>
            </a:r>
            <a:r>
              <a:rPr lang="en-US" dirty="0"/>
              <a:t> when a </a:t>
            </a:r>
            <a:r>
              <a:rPr lang="en-US" dirty="0">
                <a:solidFill>
                  <a:srgbClr val="C00000"/>
                </a:solidFill>
              </a:rPr>
              <a:t>change</a:t>
            </a:r>
            <a:r>
              <a:rPr lang="en-US" dirty="0"/>
              <a:t> occurs in the network topology</a:t>
            </a:r>
          </a:p>
          <a:p>
            <a:r>
              <a:rPr lang="en-US" dirty="0"/>
              <a:t>when a </a:t>
            </a:r>
            <a:r>
              <a:rPr lang="en-US" dirty="0">
                <a:solidFill>
                  <a:srgbClr val="C00000"/>
                </a:solidFill>
              </a:rPr>
              <a:t>link changes state</a:t>
            </a:r>
            <a:r>
              <a:rPr lang="en-US" dirty="0"/>
              <a:t>, the device that detected the change creates a </a:t>
            </a:r>
            <a:r>
              <a:rPr lang="en-US" dirty="0">
                <a:solidFill>
                  <a:srgbClr val="C00000"/>
                </a:solidFill>
              </a:rPr>
              <a:t>link-state advertisement </a:t>
            </a:r>
            <a:r>
              <a:rPr lang="en-US" dirty="0"/>
              <a:t>(LSA) concerning that link and sends it to </a:t>
            </a:r>
            <a:r>
              <a:rPr lang="en-US" dirty="0">
                <a:solidFill>
                  <a:srgbClr val="C00000"/>
                </a:solidFill>
              </a:rPr>
              <a:t>all neighboring devices</a:t>
            </a:r>
            <a:r>
              <a:rPr lang="en-US" dirty="0"/>
              <a:t> using a special </a:t>
            </a:r>
            <a:r>
              <a:rPr lang="en-US" dirty="0">
                <a:solidFill>
                  <a:srgbClr val="C00000"/>
                </a:solidFill>
              </a:rPr>
              <a:t>multicast</a:t>
            </a:r>
            <a:r>
              <a:rPr lang="en-US" dirty="0"/>
              <a:t> address</a:t>
            </a:r>
          </a:p>
          <a:p>
            <a:r>
              <a:rPr lang="en-US" dirty="0"/>
              <a:t>each routing device reads the LSA</a:t>
            </a:r>
          </a:p>
          <a:p>
            <a:pPr lvl="1"/>
            <a:r>
              <a:rPr lang="en-US" sz="2800" dirty="0"/>
              <a:t>the LSA has a </a:t>
            </a:r>
            <a:r>
              <a:rPr lang="en-US" sz="2800" dirty="0">
                <a:solidFill>
                  <a:srgbClr val="C00000"/>
                </a:solidFill>
              </a:rPr>
              <a:t>sequence number </a:t>
            </a:r>
            <a:r>
              <a:rPr lang="en-US" sz="2800" dirty="0"/>
              <a:t>that allows the router to check to see if it has already seen that update (all link info is stored with a seq#)</a:t>
            </a:r>
          </a:p>
          <a:p>
            <a:pPr lvl="1"/>
            <a:r>
              <a:rPr lang="en-US" sz="2800" dirty="0"/>
              <a:t>if </a:t>
            </a:r>
            <a:r>
              <a:rPr lang="en-US" sz="2800" dirty="0">
                <a:solidFill>
                  <a:srgbClr val="C00000"/>
                </a:solidFill>
              </a:rPr>
              <a:t>old</a:t>
            </a:r>
            <a:r>
              <a:rPr lang="en-US" sz="2800" dirty="0"/>
              <a:t>, it is </a:t>
            </a:r>
            <a:r>
              <a:rPr lang="en-US" sz="2800" dirty="0">
                <a:solidFill>
                  <a:srgbClr val="C00000"/>
                </a:solidFill>
              </a:rPr>
              <a:t>discarded</a:t>
            </a:r>
            <a:r>
              <a:rPr lang="en-US" sz="2800" dirty="0"/>
              <a:t>, if </a:t>
            </a:r>
            <a:r>
              <a:rPr lang="en-US" sz="2800" dirty="0">
                <a:solidFill>
                  <a:srgbClr val="C00000"/>
                </a:solidFill>
              </a:rPr>
              <a:t>new</a:t>
            </a:r>
            <a:r>
              <a:rPr lang="en-US" sz="2800" dirty="0"/>
              <a:t>, LSDB info </a:t>
            </a:r>
            <a:r>
              <a:rPr lang="en-US" sz="2800" dirty="0">
                <a:solidFill>
                  <a:srgbClr val="C00000"/>
                </a:solidFill>
              </a:rPr>
              <a:t>updated</a:t>
            </a:r>
            <a:r>
              <a:rPr lang="en-US" sz="2800" dirty="0"/>
              <a:t> and LSA “flooded” to neighbors (controlled flooding - not sent in direction LSA was received from).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D324F-2E02-DA45-8C30-869C1F87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/>
              <a:t>5-</a:t>
            </a:r>
            <a:fld id="{0DCF9BDD-CFA9-4940-A134-4E3EBF4AC9F4}" type="slidenum">
              <a:rPr lang="en-US" sz="1400" smtClean="0"/>
              <a:pPr>
                <a:defRPr/>
              </a:pPr>
              <a:t>35</a:t>
            </a:fld>
            <a:endParaRPr lang="en-US" sz="14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6117293-8F89-C840-AAD1-47D05A0E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3095" y="6458148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pic>
        <p:nvPicPr>
          <p:cNvPr id="8" name="Picture 2" descr="underline_base">
            <a:extLst>
              <a:ext uri="{FF2B5EF4-FFF2-40B4-BE49-F238E27FC236}">
                <a16:creationId xmlns:a16="http://schemas.microsoft.com/office/drawing/2014/main" id="{757DAE36-1101-CD4A-8C4B-50D88F7A4DF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6" y="906992"/>
            <a:ext cx="3072872" cy="19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987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43F4-63F8-9645-B381-7D534290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43934"/>
            <a:ext cx="7772400" cy="668867"/>
          </a:xfrm>
        </p:spPr>
        <p:txBody>
          <a:bodyPr/>
          <a:lstStyle/>
          <a:p>
            <a:r>
              <a:rPr lang="en-US" dirty="0"/>
              <a:t>Flow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EC204-B744-0D4A-817D-516DB970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7725" y="6462713"/>
            <a:ext cx="676275" cy="276225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5-</a:t>
            </a:r>
            <a:fld id="{D498B073-F070-8F40-A264-45FE158B6770}" type="slidenum">
              <a:rPr lang="en-US" sz="1600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 descr="Screen Shot 2016-01-18 at 11.08.49 PM.png">
            <a:extLst>
              <a:ext uri="{FF2B5EF4-FFF2-40B4-BE49-F238E27FC236}">
                <a16:creationId xmlns:a16="http://schemas.microsoft.com/office/drawing/2014/main" id="{8183A088-7083-BC4A-8183-D405A99E5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7086600" cy="5691842"/>
          </a:xfrm>
          <a:prstGeom prst="rect">
            <a:avLst/>
          </a:prstGeom>
        </p:spPr>
      </p:pic>
      <p:pic>
        <p:nvPicPr>
          <p:cNvPr id="7" name="Picture 2" descr="underline_base">
            <a:extLst>
              <a:ext uri="{FF2B5EF4-FFF2-40B4-BE49-F238E27FC236}">
                <a16:creationId xmlns:a16="http://schemas.microsoft.com/office/drawing/2014/main" id="{51E12710-8332-6944-93E5-CAA1487B173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6" y="805392"/>
            <a:ext cx="2666471" cy="17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5A11E32-B4FF-8749-82D2-1A837044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4695" y="6475082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07497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C71F-8199-8648-B9FC-600B08FB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482600"/>
          </a:xfrm>
        </p:spPr>
        <p:txBody>
          <a:bodyPr/>
          <a:lstStyle/>
          <a:p>
            <a:r>
              <a:rPr lang="en-US" dirty="0"/>
              <a:t>OSPF Link State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6EC9D-AD4C-3B4D-B092-601C67C7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007533"/>
            <a:ext cx="8441266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There are </a:t>
            </a:r>
            <a:r>
              <a:rPr lang="en-US" sz="2400" dirty="0">
                <a:solidFill>
                  <a:srgbClr val="C00000"/>
                </a:solidFill>
              </a:rPr>
              <a:t>five</a:t>
            </a:r>
            <a:r>
              <a:rPr lang="en-US" sz="2400" dirty="0"/>
              <a:t> types of Link-State Packets (LSPs).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hello</a:t>
            </a:r>
            <a:r>
              <a:rPr lang="en-US" sz="2400" dirty="0"/>
              <a:t>: are used to establish and maintain adjacency with other OSPF routers. They are also used to elect the Designated Router (DR) and </a:t>
            </a:r>
            <a:r>
              <a:rPr lang="en-US" sz="2400" dirty="0" err="1"/>
              <a:t>BackupDesignated</a:t>
            </a:r>
            <a:r>
              <a:rPr lang="en-US" sz="2400" dirty="0"/>
              <a:t> Router (BDR) on multi-access networks.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database description (DBD or DD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: contains an </a:t>
            </a:r>
            <a:r>
              <a:rPr lang="en-US" sz="2400" dirty="0">
                <a:solidFill>
                  <a:srgbClr val="C00000"/>
                </a:solidFill>
              </a:rPr>
              <a:t>abbreviated list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(links and seq#) of the sending router’s LSDB and is used by receiving routers to check against their local LSDB to make sure it has the latest information (seq# indicates age of info).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>
                <a:solidFill>
                  <a:srgbClr val="C00000"/>
                </a:solidFill>
              </a:rPr>
              <a:t>link-state request (LSR)</a:t>
            </a:r>
            <a:r>
              <a:rPr lang="en-US" sz="2400" dirty="0"/>
              <a:t>: used by routers to </a:t>
            </a:r>
            <a:r>
              <a:rPr lang="en-US" sz="2400" dirty="0">
                <a:solidFill>
                  <a:srgbClr val="C00000"/>
                </a:solidFill>
              </a:rPr>
              <a:t>request</a:t>
            </a:r>
            <a:r>
              <a:rPr lang="en-US" sz="2400" dirty="0"/>
              <a:t> more information about any entry in the DBD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>
                <a:solidFill>
                  <a:srgbClr val="C00000"/>
                </a:solidFill>
              </a:rPr>
              <a:t>link-state update (LSU)</a:t>
            </a:r>
            <a:r>
              <a:rPr lang="en-US" sz="2400" dirty="0"/>
              <a:t>: used to </a:t>
            </a:r>
            <a:r>
              <a:rPr lang="en-US" sz="2400" dirty="0">
                <a:solidFill>
                  <a:srgbClr val="C00000"/>
                </a:solidFill>
              </a:rPr>
              <a:t>reply</a:t>
            </a:r>
            <a:r>
              <a:rPr lang="en-US" sz="2400" dirty="0"/>
              <a:t> to LSRs as well as to announce new information (updates). LSUs can contain 7 different types of Link-State Advertisements (</a:t>
            </a:r>
            <a:r>
              <a:rPr lang="en-US" sz="2400" dirty="0">
                <a:solidFill>
                  <a:srgbClr val="C00000"/>
                </a:solidFill>
              </a:rPr>
              <a:t>LSAs</a:t>
            </a:r>
            <a:r>
              <a:rPr lang="en-US" sz="2400" dirty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>
                <a:solidFill>
                  <a:srgbClr val="C00000"/>
                </a:solidFill>
              </a:rPr>
              <a:t>link-state acknowledgement (</a:t>
            </a:r>
            <a:r>
              <a:rPr lang="en-US" sz="2400" dirty="0" err="1">
                <a:solidFill>
                  <a:srgbClr val="C00000"/>
                </a:solidFill>
              </a:rPr>
              <a:t>LSAck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  <a:r>
              <a:rPr lang="en-US" sz="2400" dirty="0"/>
              <a:t>: sent to </a:t>
            </a:r>
            <a:r>
              <a:rPr lang="en-US" sz="2400" dirty="0">
                <a:solidFill>
                  <a:srgbClr val="C00000"/>
                </a:solidFill>
              </a:rPr>
              <a:t>confirm</a:t>
            </a:r>
            <a:r>
              <a:rPr lang="en-US" sz="2400" dirty="0"/>
              <a:t> receipt of an LSU message (note OSPF does not use TCP)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E664C-4037-454D-A405-083BAF12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/>
              <a:t>5-</a:t>
            </a:r>
            <a:fld id="{D498B073-F070-8F40-A264-45FE158B6770}" type="slidenum">
              <a:rPr lang="en-US" sz="1400" smtClean="0"/>
              <a:pPr>
                <a:defRPr/>
              </a:pPr>
              <a:t>37</a:t>
            </a:fld>
            <a:endParaRPr lang="en-US" sz="1400" dirty="0"/>
          </a:p>
        </p:txBody>
      </p:sp>
      <p:pic>
        <p:nvPicPr>
          <p:cNvPr id="6" name="Picture 2" descr="underline_base">
            <a:extLst>
              <a:ext uri="{FF2B5EF4-FFF2-40B4-BE49-F238E27FC236}">
                <a16:creationId xmlns:a16="http://schemas.microsoft.com/office/drawing/2014/main" id="{D2A8D874-71AC-2A42-ACC2-0FEDADA7E6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71526"/>
            <a:ext cx="5511270" cy="15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01AE4B0-5103-6440-B949-6F3E8DDB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028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406924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F00D-28CC-A84B-B6FF-2E791B2B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7" y="143933"/>
            <a:ext cx="7772400" cy="702734"/>
          </a:xfrm>
        </p:spPr>
        <p:txBody>
          <a:bodyPr/>
          <a:lstStyle/>
          <a:p>
            <a:r>
              <a:rPr lang="en-US" dirty="0"/>
              <a:t>OSPF Packet Format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639DD-D946-AC43-A244-99EAFD16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/>
              <a:t>5-</a:t>
            </a:r>
            <a:fld id="{D498B073-F070-8F40-A264-45FE158B6770}" type="slidenum">
              <a:rPr lang="en-US" sz="1400" smtClean="0"/>
              <a:pPr>
                <a:defRPr/>
              </a:pPr>
              <a:t>38</a:t>
            </a:fld>
            <a:endParaRPr lang="en-US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F2D567-999D-D740-8BF5-1949BA6D315D}"/>
              </a:ext>
            </a:extLst>
          </p:cNvPr>
          <p:cNvGrpSpPr/>
          <p:nvPr/>
        </p:nvGrpSpPr>
        <p:grpSpPr>
          <a:xfrm>
            <a:off x="406400" y="1236133"/>
            <a:ext cx="8229600" cy="5554750"/>
            <a:chOff x="914400" y="1219200"/>
            <a:chExt cx="8229600" cy="5554750"/>
          </a:xfrm>
        </p:grpSpPr>
        <p:graphicFrame>
          <p:nvGraphicFramePr>
            <p:cNvPr id="7" name="Object 2">
              <a:extLst>
                <a:ext uri="{FF2B5EF4-FFF2-40B4-BE49-F238E27FC236}">
                  <a16:creationId xmlns:a16="http://schemas.microsoft.com/office/drawing/2014/main" id="{9142EFCB-1BB6-784A-A6C4-FAE3BF3462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00200" y="1219200"/>
            <a:ext cx="7543800" cy="461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0" name="VISIO" r:id="rId3" imgW="10415016" imgH="5929884" progId="Visio.Drawing.4">
                    <p:embed/>
                  </p:oleObj>
                </mc:Choice>
                <mc:Fallback>
                  <p:oleObj name="VISIO" r:id="rId3" imgW="10415016" imgH="5929884" progId="Visio.Drawing.4">
                    <p:embed/>
                    <p:pic>
                      <p:nvPicPr>
                        <p:cNvPr id="7" name="Object 2">
                          <a:extLst>
                            <a:ext uri="{FF2B5EF4-FFF2-40B4-BE49-F238E27FC236}">
                              <a16:creationId xmlns:a16="http://schemas.microsoft.com/office/drawing/2014/main" id="{9142EFCB-1BB6-784A-A6C4-FAE3BF3462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1219200"/>
                          <a:ext cx="7543800" cy="461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20571DC0-56D9-974D-AF80-0F7FE0D2A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573621"/>
              <a:ext cx="7039429" cy="120032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buFontTx/>
                <a:buNone/>
              </a:pPr>
              <a:r>
                <a:rPr lang="en-US" sz="1800" i="0" dirty="0">
                  <a:solidFill>
                    <a:srgbClr val="FF0000"/>
                  </a:solidFill>
                  <a:latin typeface="Arial" charset="0"/>
                </a:rPr>
                <a:t>Destination IP:</a:t>
              </a:r>
              <a:r>
                <a:rPr lang="en-US" sz="1800" i="0" dirty="0">
                  <a:latin typeface="Arial" charset="0"/>
                </a:rPr>
                <a:t> neighbor</a:t>
              </a:r>
              <a:r>
                <a:rPr lang="ja-JP" altLang="en-US" sz="1800" i="0" dirty="0">
                  <a:latin typeface="Arial" charset="0"/>
                </a:rPr>
                <a:t>’</a:t>
              </a:r>
              <a:r>
                <a:rPr lang="en-US" altLang="ja-JP" sz="1800" i="0" dirty="0">
                  <a:latin typeface="Arial" charset="0"/>
                </a:rPr>
                <a:t>s IP address or multicast address for a broadcast environment:</a:t>
              </a:r>
            </a:p>
            <a:p>
              <a:pPr>
                <a:buFontTx/>
                <a:buNone/>
              </a:pPr>
              <a:r>
                <a:rPr lang="en-US" altLang="ja-JP" sz="1800" i="0" dirty="0">
                  <a:latin typeface="Arial" charset="0"/>
                </a:rPr>
                <a:t>224.0.0.5 (</a:t>
              </a:r>
              <a:r>
                <a:rPr lang="en-US" altLang="ja-JP" sz="1800" i="0" dirty="0" err="1">
                  <a:latin typeface="Arial" charset="0"/>
                </a:rPr>
                <a:t>ALLSPFRouters</a:t>
              </a:r>
              <a:r>
                <a:rPr lang="en-US" altLang="ja-JP" sz="1800" i="0" dirty="0">
                  <a:latin typeface="Arial" charset="0"/>
                </a:rPr>
                <a:t>) or 224.0.0.6 (</a:t>
              </a:r>
              <a:r>
                <a:rPr lang="en-US" altLang="ja-JP" sz="1800" i="0" dirty="0" err="1">
                  <a:latin typeface="Arial" charset="0"/>
                </a:rPr>
                <a:t>AllDRouters</a:t>
              </a:r>
              <a:r>
                <a:rPr lang="en-US" altLang="ja-JP" dirty="0">
                  <a:latin typeface="Arial" charset="0"/>
                </a:rPr>
                <a:t>:</a:t>
              </a:r>
              <a:r>
                <a:rPr lang="en-US" altLang="ja-JP" sz="1800" i="0" dirty="0">
                  <a:latin typeface="Arial" charset="0"/>
                </a:rPr>
                <a:t> (</a:t>
              </a:r>
              <a:r>
                <a:rPr lang="en-US" altLang="ja-JP" sz="1800" i="0" dirty="0">
                  <a:solidFill>
                    <a:srgbClr val="FF0000"/>
                  </a:solidFill>
                  <a:latin typeface="Arial" charset="0"/>
                </a:rPr>
                <a:t>designated</a:t>
              </a:r>
              <a:r>
                <a:rPr lang="en-US" altLang="ja-JP" sz="1800" i="0" dirty="0">
                  <a:latin typeface="Arial" charset="0"/>
                </a:rPr>
                <a:t> and </a:t>
              </a:r>
              <a:r>
                <a:rPr lang="en-US" altLang="ja-JP" sz="1800" i="0" dirty="0">
                  <a:solidFill>
                    <a:srgbClr val="FF0000"/>
                  </a:solidFill>
                  <a:latin typeface="Arial" charset="0"/>
                </a:rPr>
                <a:t>backup designated </a:t>
              </a:r>
              <a:r>
                <a:rPr lang="en-US" altLang="ja-JP" sz="1800" i="0" dirty="0">
                  <a:latin typeface="Arial" charset="0"/>
                </a:rPr>
                <a:t>only)</a:t>
              </a:r>
              <a:endParaRPr lang="en-US" sz="1800" i="0" dirty="0">
                <a:latin typeface="Arial" charset="0"/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D87FB6B2-1433-A44F-BD21-D6EC0B60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105400"/>
              <a:ext cx="3124200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buFontTx/>
                <a:buNone/>
              </a:pPr>
              <a:r>
                <a:rPr lang="en-US" sz="1800" i="0" dirty="0">
                  <a:solidFill>
                    <a:srgbClr val="FF0000"/>
                  </a:solidFill>
                  <a:latin typeface="Arial" charset="0"/>
                </a:rPr>
                <a:t>TTL:</a:t>
              </a:r>
              <a:r>
                <a:rPr lang="en-US" sz="1800" i="0" dirty="0">
                  <a:latin typeface="Arial" charset="0"/>
                </a:rPr>
                <a:t> set to 1 (in most cases)</a:t>
              </a: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4F95065E-5989-094E-9158-13BAAD925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05200"/>
              <a:ext cx="3124200" cy="147732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800" i="0" dirty="0">
                  <a:solidFill>
                    <a:srgbClr val="FF0000"/>
                  </a:solidFill>
                  <a:latin typeface="Arial" charset="0"/>
                </a:rPr>
                <a:t>OSPF packets are not carried as UDP or TCP payload!</a:t>
              </a:r>
              <a:endParaRPr lang="en-US" sz="1800" i="0" dirty="0">
                <a:solidFill>
                  <a:schemeClr val="tx1"/>
                </a:solidFill>
                <a:latin typeface="Arial" charset="0"/>
              </a:endParaRPr>
            </a:p>
            <a:p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800" i="0" dirty="0">
                  <a:solidFill>
                    <a:schemeClr val="tx1"/>
                  </a:solidFill>
                  <a:latin typeface="Arial" charset="0"/>
                </a:rPr>
                <a:t>OSPF has its own IP protocol number:</a:t>
              </a:r>
              <a:r>
                <a:rPr lang="en-US" sz="1800" b="1" i="0" dirty="0">
                  <a:solidFill>
                    <a:schemeClr val="tx1"/>
                  </a:solidFill>
                  <a:latin typeface="Arial" charset="0"/>
                </a:rPr>
                <a:t> 89</a:t>
              </a:r>
            </a:p>
          </p:txBody>
        </p:sp>
      </p:grpSp>
      <p:pic>
        <p:nvPicPr>
          <p:cNvPr id="11" name="Picture 2" descr="underline_base">
            <a:extLst>
              <a:ext uri="{FF2B5EF4-FFF2-40B4-BE49-F238E27FC236}">
                <a16:creationId xmlns:a16="http://schemas.microsoft.com/office/drawing/2014/main" id="{029C581B-3321-F04F-86B9-840CECFAF56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856193"/>
            <a:ext cx="4681537" cy="19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11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>
                <a:latin typeface="Gill Sans MT" charset="0"/>
              </a:rPr>
              <a:t>low for best effort traffic; but high for real-time services, such as video)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solidFill>
                  <a:srgbClr val="C00000"/>
                </a:solidFill>
                <a:latin typeface="Gill Sans MT" charset="0"/>
              </a:rPr>
              <a:t>uni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-</a:t>
            </a:r>
            <a:r>
              <a:rPr lang="en-US" dirty="0">
                <a:latin typeface="Gill Sans MT" charset="0"/>
              </a:rPr>
              <a:t> and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>
                <a:latin typeface="Gill Sans MT" charset="0"/>
              </a:rPr>
              <a:t> 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0577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4" y="714702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432686" y="69844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43" y="984022"/>
            <a:ext cx="8440057" cy="5764192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flooded within an area (local or backbone)</a:t>
            </a:r>
          </a:p>
          <a:p>
            <a:pPr lvl="1"/>
            <a:r>
              <a:rPr lang="en-US" sz="2800" dirty="0">
                <a:latin typeface="Gill Sans MT" charset="0"/>
              </a:rPr>
              <a:t>each router in an area (local or backbone) has: </a:t>
            </a:r>
          </a:p>
          <a:p>
            <a:pPr lvl="2"/>
            <a:r>
              <a:rPr lang="en-US" sz="2400" dirty="0">
                <a:latin typeface="Gill Sans MT" charset="0"/>
              </a:rPr>
              <a:t>detailed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area</a:t>
            </a:r>
            <a:r>
              <a:rPr lang="en-US" sz="2400" dirty="0">
                <a:latin typeface="Gill Sans MT" charset="0"/>
              </a:rPr>
              <a:t> topology; </a:t>
            </a:r>
          </a:p>
          <a:p>
            <a:pPr lvl="2"/>
            <a:r>
              <a:rPr lang="en-US" sz="2400" dirty="0">
                <a:latin typeface="Gill Sans MT" charset="0"/>
              </a:rPr>
              <a:t>direction (shortest path) to networks in other areas obtained from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border</a:t>
            </a:r>
            <a:r>
              <a:rPr lang="en-US" sz="2400" dirty="0">
                <a:latin typeface="Gill Sans MT" charset="0"/>
              </a:rPr>
              <a:t> routers.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&amp; local area routers: </a:t>
            </a:r>
            <a:r>
              <a:rPr lang="en-US" dirty="0">
                <a:latin typeface="Gill Sans MT" charset="0"/>
              </a:rPr>
              <a:t>only use OSPF internal to their area</a:t>
            </a:r>
            <a:endParaRPr lang="en-US" i="1" dirty="0">
              <a:solidFill>
                <a:srgbClr val="CC0000"/>
              </a:solidFill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</a:p>
          <a:p>
            <a:pPr lvl="1"/>
            <a:r>
              <a:rPr lang="ja-JP" altLang="en-US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networks in own area</a:t>
            </a:r>
          </a:p>
          <a:p>
            <a:pPr lvl="1"/>
            <a:r>
              <a:rPr lang="en-US" altLang="ja-JP" dirty="0">
                <a:latin typeface="Gill Sans MT" charset="0"/>
              </a:rPr>
              <a:t>advertise to other Area Border routers to share with routers in their area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(aka gateway) routers:</a:t>
            </a:r>
            <a:r>
              <a:rPr lang="en-US" dirty="0">
                <a:latin typeface="Gill Sans MT" charset="0"/>
              </a:rPr>
              <a:t> connect to other </a:t>
            </a:r>
            <a:r>
              <a:rPr lang="en-US" dirty="0" err="1">
                <a:latin typeface="Gill Sans MT" charset="0"/>
              </a:rPr>
              <a:t>AS’</a:t>
            </a:r>
            <a:r>
              <a:rPr lang="en-US" altLang="ja-JP" dirty="0" err="1">
                <a:latin typeface="Gill Sans MT" charset="0"/>
              </a:rPr>
              <a:t>es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662236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810985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600200"/>
            <a:ext cx="6435812" cy="46482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RIP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00000"/>
                </a:solidFill>
              </a:rPr>
              <a:t>5.4 inter-AS routing in the Internet BGP</a:t>
            </a:r>
          </a:p>
          <a:p>
            <a:pPr marL="461963" indent="-461963">
              <a:lnSpc>
                <a:spcPct val="100000"/>
              </a:lnSpc>
              <a:buNone/>
            </a:pP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53480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0900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339" y="-128587"/>
            <a:ext cx="7772400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Internet inter-AS routing: BGP</a:t>
            </a:r>
            <a:endParaRPr lang="en-US" sz="3200" dirty="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87450"/>
            <a:ext cx="8427720" cy="5529172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 (v4)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e(</a:t>
            </a:r>
            <a:r>
              <a:rPr lang="en-US" sz="2800" dirty="0" err="1">
                <a:solidFill>
                  <a:srgbClr val="CC0000"/>
                </a:solidFill>
                <a:latin typeface="Gill Sans MT" charset="0"/>
              </a:rPr>
              <a:t>xternal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)BGP:</a:t>
            </a:r>
            <a:r>
              <a:rPr lang="en-US" dirty="0">
                <a:latin typeface="Gill Sans MT" charset="0"/>
              </a:rPr>
              <a:t> obtain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destination</a:t>
            </a:r>
            <a:r>
              <a:rPr lang="en-US" dirty="0">
                <a:latin typeface="Gill Sans MT" charset="0"/>
              </a:rPr>
              <a:t> (network)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reachability</a:t>
            </a:r>
            <a:r>
              <a:rPr lang="en-US" dirty="0">
                <a:latin typeface="Gill Sans MT" charset="0"/>
              </a:rPr>
              <a:t> information from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 err="1">
                <a:solidFill>
                  <a:srgbClr val="CC0000"/>
                </a:solidFill>
                <a:latin typeface="Gill Sans MT" charset="0"/>
              </a:rPr>
              <a:t>i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(</a:t>
            </a:r>
            <a:r>
              <a:rPr lang="en-US" sz="2800" dirty="0" err="1">
                <a:solidFill>
                  <a:srgbClr val="CC0000"/>
                </a:solidFill>
                <a:latin typeface="Gill Sans MT" charset="0"/>
              </a:rPr>
              <a:t>nternal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)BGP: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reachability</a:t>
            </a:r>
            <a:r>
              <a:rPr lang="en-US" altLang="ja-JP" dirty="0">
                <a:latin typeface="Gill Sans MT" charset="0"/>
              </a:rPr>
              <a:t> information and </a:t>
            </a:r>
            <a:r>
              <a:rPr lang="en-US" altLang="ja-JP" i="1" dirty="0">
                <a:solidFill>
                  <a:srgbClr val="C0000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C0000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a network to advertise its existence to rest of Internet: </a:t>
            </a:r>
            <a:r>
              <a:rPr lang="en-US" altLang="ja-JP" i="1" dirty="0">
                <a:solidFill>
                  <a:srgbClr val="C00000"/>
                </a:solidFill>
                <a:latin typeface="Gill Sans MT" charset="0"/>
              </a:rPr>
              <a:t>I am here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uses TCP for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reliable</a:t>
            </a:r>
            <a:r>
              <a:rPr lang="en-US" dirty="0">
                <a:latin typeface="Gill Sans MT" charset="0"/>
              </a:rPr>
              <a:t> communications to transmit routing messages</a:t>
            </a:r>
          </a:p>
          <a:p>
            <a:pPr marL="381000" indent="-381000"/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eBGP connectivity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iBGP connectivity</a:t>
              </a: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3b</a:t>
                    </a:r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3d</a:t>
                    </a:r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3c</a:t>
                    </a:r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3a</a:t>
                    </a:r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iBGP </a:t>
              </a:r>
              <a:r>
                <a:rPr lang="en-US" dirty="0" err="1"/>
                <a:t>protools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470222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AS2 gateway router 2c:</a:t>
            </a: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to AS2 it will forward datagrams towards network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X</a:t>
            </a: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38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BGP  is a </a:t>
            </a:r>
            <a:r>
              <a:rPr lang="ja-JP" altLang="en-US" sz="240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protocol: routers </a:t>
            </a:r>
            <a:r>
              <a:rPr lang="en-US" sz="2400" dirty="0">
                <a:latin typeface="Gill Sans MT"/>
                <a:cs typeface="Gill Sans MT"/>
              </a:rPr>
              <a:t>advertise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</a:t>
            </a:r>
            <a:r>
              <a:rPr lang="en-US" sz="2400" dirty="0">
                <a:solidFill>
                  <a:srgbClr val="C00000"/>
                </a:solidFill>
                <a:latin typeface="Gill Sans MT"/>
                <a:cs typeface="Gill Sans MT"/>
              </a:rPr>
              <a:t>destination networks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299755"/>
            <a:ext cx="8335963" cy="541686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advertised network </a:t>
            </a:r>
            <a:r>
              <a:rPr lang="en-US" dirty="0">
                <a:latin typeface="Gill Sans MT" charset="0"/>
              </a:rPr>
              <a:t>(referred to as prefix in BGP)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three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ORIGIN: </a:t>
            </a:r>
            <a:r>
              <a:rPr lang="en-US" dirty="0">
                <a:latin typeface="Gill Sans MT" charset="0"/>
              </a:rPr>
              <a:t>advertising AS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>
                <a:latin typeface="Gill Sans MT" charset="0"/>
              </a:rPr>
              <a:t>list of </a:t>
            </a:r>
            <a:r>
              <a:rPr lang="en-US" dirty="0" err="1">
                <a:latin typeface="Gill Sans MT" charset="0"/>
              </a:rPr>
              <a:t>ASes</a:t>
            </a:r>
            <a:r>
              <a:rPr lang="en-US" dirty="0">
                <a:latin typeface="Gill Sans MT" charset="0"/>
              </a:rPr>
              <a:t> through which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internal-AS</a:t>
            </a:r>
            <a:r>
              <a:rPr lang="en-US" dirty="0">
                <a:latin typeface="Gill Sans MT" charset="0"/>
              </a:rPr>
              <a:t> router to next-hop AS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Policy-based routing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:</a:t>
            </a:r>
          </a:p>
          <a:p>
            <a:pPr lvl="1"/>
            <a:r>
              <a:rPr lang="en-US" dirty="0">
                <a:latin typeface="Gill Sans MT" charset="0"/>
              </a:rPr>
              <a:t>gateway receiving 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accept/decline path (e.g., never route through AS Y).</a:t>
            </a:r>
          </a:p>
          <a:p>
            <a:pPr lvl="1"/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export policy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also determines whether to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>
                <a:latin typeface="Gill Sans MT" charset="0"/>
              </a:rPr>
              <a:t> path to other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610571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</a:rPr>
              <a:t>import polic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</a:rPr>
              <a:t>y</a:t>
            </a:r>
            <a:r>
              <a:rPr lang="en-US" sz="2200" dirty="0">
                <a:latin typeface="Gill Sans MT" charset="0"/>
              </a:rPr>
              <a:t>, AS2 router 2c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</a:rPr>
              <a:t>accepts</a:t>
            </a:r>
            <a:r>
              <a:rPr lang="en-US" sz="2200" dirty="0">
                <a:latin typeface="Gill Sans MT" charset="0"/>
              </a:rPr>
              <a:t> path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</a:rPr>
              <a:t>AS3,X</a:t>
            </a:r>
            <a:r>
              <a:rPr lang="en-US" sz="2200" dirty="0">
                <a:latin typeface="Gill Sans MT" charset="0"/>
              </a:rPr>
              <a:t>, and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62099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6185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</a:rPr>
              <a:t>export policy</a:t>
            </a:r>
            <a:r>
              <a:rPr lang="en-US" sz="2200" dirty="0">
                <a:latin typeface="Gill Sans MT" charset="0"/>
              </a:rPr>
              <a:t>,  AS2 router 2a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</a:rPr>
              <a:t>advertises</a:t>
            </a:r>
            <a:r>
              <a:rPr lang="en-US" sz="2200" dirty="0">
                <a:latin typeface="Gill Sans MT" charset="0"/>
              </a:rPr>
              <a:t> (via eBGP)  path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>
                <a:latin typeface="Gill Sans MT" charset="0"/>
              </a:rPr>
              <a:t> to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router 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320100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>
                <a:latin typeface="Gill Sans MT" charset="0"/>
              </a:rPr>
              <a:t>from 2a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Gill Sans MT" charset="0"/>
              </a:rPr>
              <a:t>gateway router may learn about </a:t>
            </a:r>
            <a:r>
              <a:rPr lang="en-US" sz="2400" dirty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38175" y="5093351"/>
            <a:ext cx="8505825" cy="3083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from 3a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21247" y="5494537"/>
            <a:ext cx="8103327" cy="7707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Gill Sans MT" charset="0"/>
              </a:rPr>
              <a:t>Based on policy, 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chooses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AS3,X, </a:t>
            </a:r>
            <a:r>
              <a:rPr lang="en-US" sz="2200" i="1" dirty="0">
                <a:latin typeface="Gill Sans MT" charset="0"/>
              </a:rPr>
              <a:t>and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 advertises path within AS</a:t>
            </a:r>
            <a:r>
              <a:rPr lang="en-US" sz="22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3"/>
            <a:ext cx="5183508" cy="646893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a,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b,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  <a:cs typeface="Arial"/>
              </a:rPr>
              <a:t>d</a:t>
            </a:r>
            <a:r>
              <a:rPr lang="en-US" sz="2000" dirty="0">
                <a:latin typeface="Gill Sans MT" charset="0"/>
              </a:rPr>
              <a:t>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c: “path to X goes through 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</a:t>
            </a:r>
            <a:r>
              <a:rPr lang="en-US" sz="2000" dirty="0">
                <a:latin typeface="Gill Sans MT" charset="0"/>
              </a:rPr>
              <a:t>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6880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b="1" u="sng" dirty="0">
                <a:latin typeface="Arial"/>
                <a:cs typeface="Arial"/>
              </a:rPr>
              <a:t>1</a:t>
            </a:r>
            <a:r>
              <a:rPr lang="en-US" sz="2000" b="1" u="sng" dirty="0">
                <a:latin typeface="Gill Sans MT" charset="0"/>
              </a:rPr>
              <a:t>d</a:t>
            </a:r>
            <a:r>
              <a:rPr lang="en-US" sz="2000" dirty="0">
                <a:latin typeface="Gill Sans MT" charset="0"/>
              </a:rPr>
              <a:t>: OSPF routing: to get to 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</a:t>
            </a:r>
            <a:r>
              <a:rPr lang="en-US" sz="2000" dirty="0">
                <a:latin typeface="Gill Sans MT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forward</a:t>
            </a:r>
            <a:r>
              <a:rPr lang="en-US" sz="2000" dirty="0">
                <a:latin typeface="Gill Sans MT" charset="0"/>
              </a:rPr>
              <a:t> over outgoing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local interface 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routers 1a, 1d</a:t>
            </a:r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billions of destinations:</a:t>
            </a:r>
          </a:p>
          <a:p>
            <a:r>
              <a:rPr lang="en-US" sz="2400" dirty="0">
                <a:latin typeface="Gill Sans MT" charset="0"/>
              </a:rPr>
              <a:t>can’</a:t>
            </a:r>
            <a:r>
              <a:rPr lang="en-US" altLang="ja-JP" sz="2400" dirty="0">
                <a:latin typeface="Gill Sans MT" charset="0"/>
              </a:rPr>
              <a:t>t store all destinations in 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24450" y="3424570"/>
            <a:ext cx="4019550" cy="308255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networks -&gt; autonomous entities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each network admin controls routing and other functions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90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idealized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solidFill>
                  <a:srgbClr val="C00000"/>
                </a:solidFill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2" name="Striped Right Arrow 1">
            <a:extLst>
              <a:ext uri="{FF2B5EF4-FFF2-40B4-BE49-F238E27FC236}">
                <a16:creationId xmlns:a16="http://schemas.microsoft.com/office/drawing/2014/main" id="{6287B1E9-91EC-484A-A4DA-23EC8E0A9ED9}"/>
              </a:ext>
            </a:extLst>
          </p:cNvPr>
          <p:cNvSpPr/>
          <p:nvPr/>
        </p:nvSpPr>
        <p:spPr bwMode="auto">
          <a:xfrm>
            <a:off x="4082903" y="3934046"/>
            <a:ext cx="829340" cy="425303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build="p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3"/>
            <a:ext cx="5183508" cy="646893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1a, 1b, 1d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1c: “path to X goes through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1c</a:t>
            </a:r>
            <a:r>
              <a:rPr lang="en-US" sz="2000" dirty="0">
                <a:latin typeface="Gill Sans MT" charset="0"/>
              </a:rPr>
              <a:t>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5695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4"/>
            <a:ext cx="4993774" cy="6399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b="1" u="sng" dirty="0">
                <a:latin typeface="Arial"/>
                <a:cs typeface="Arial"/>
              </a:rPr>
              <a:t>1</a:t>
            </a:r>
            <a:r>
              <a:rPr lang="en-US" sz="2000" b="1" u="sng" dirty="0">
                <a:latin typeface="+mj-lt"/>
                <a:cs typeface="Arial"/>
              </a:rPr>
              <a:t>a</a:t>
            </a:r>
            <a:r>
              <a:rPr lang="en-US" sz="2000" dirty="0">
                <a:latin typeface="+mj-lt"/>
                <a:cs typeface="Arial"/>
              </a:rPr>
              <a:t>: OSPF routing: to get to 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Arial"/>
              </a:rPr>
              <a:t>c</a:t>
            </a:r>
            <a:r>
              <a:rPr lang="en-US" sz="2000" dirty="0">
                <a:latin typeface="+mj-lt"/>
                <a:cs typeface="Arial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Arial"/>
              </a:rPr>
              <a:t>forward</a:t>
            </a:r>
            <a:r>
              <a:rPr lang="en-US" sz="2000" dirty="0">
                <a:latin typeface="+mj-lt"/>
                <a:cs typeface="Arial"/>
              </a:rPr>
              <a:t> over outgoing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Arial"/>
              </a:rPr>
              <a:t>local interface 2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33" y="194733"/>
            <a:ext cx="7772400" cy="60113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420" y="1044045"/>
            <a:ext cx="4049713" cy="3400451"/>
          </a:xfrm>
        </p:spPr>
        <p:txBody>
          <a:bodyPr/>
          <a:lstStyle/>
          <a:p>
            <a:pPr marL="457200" indent="-457200">
              <a:defRPr/>
            </a:pPr>
            <a:r>
              <a:rPr lang="en-US" sz="2400" dirty="0">
                <a:cs typeface="+mn-cs"/>
              </a:rPr>
              <a:t>gateway 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000" dirty="0"/>
              <a:t>local preference value attribute: </a:t>
            </a:r>
            <a:r>
              <a:rPr lang="en-US" sz="2000" dirty="0">
                <a:solidFill>
                  <a:srgbClr val="C00000"/>
                </a:solidFill>
              </a:rPr>
              <a:t>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000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000" dirty="0"/>
              <a:t>closest NEXT-HOP internal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000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830792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C98E9EA4-C086-A944-B54A-06FE32A75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2492" y="3200401"/>
          <a:ext cx="4752975" cy="331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Visio" r:id="rId4" imgW="6603111" imgH="7510939" progId="Visio.Drawing.11">
                  <p:embed/>
                </p:oleObj>
              </mc:Choice>
              <mc:Fallback>
                <p:oleObj name="Visio" r:id="rId4" imgW="6603111" imgH="7510939" progId="Visio.Drawing.11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C98E9EA4-C086-A944-B54A-06FE32A75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492" y="3200401"/>
                        <a:ext cx="4752975" cy="331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9DA7443E-4EEF-A142-BB9B-BE9B7418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20" y="4444496"/>
            <a:ext cx="4049713" cy="6166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457200" indent="-457200">
              <a:defRPr/>
            </a:pPr>
            <a:r>
              <a:rPr lang="en-US" sz="1800" kern="0" dirty="0"/>
              <a:t>shortest AS-PATH may not mean shortest router/hop path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DE6EC0-C7C1-DA4E-AB3D-7DA112730C15}"/>
              </a:ext>
            </a:extLst>
          </p:cNvPr>
          <p:cNvGrpSpPr/>
          <p:nvPr/>
        </p:nvGrpSpPr>
        <p:grpSpPr>
          <a:xfrm>
            <a:off x="4348981" y="1026344"/>
            <a:ext cx="4381500" cy="2379663"/>
            <a:chOff x="4365807" y="996331"/>
            <a:chExt cx="4381500" cy="2379663"/>
          </a:xfrm>
        </p:grpSpPr>
        <p:graphicFrame>
          <p:nvGraphicFramePr>
            <p:cNvPr id="21" name="Object 2">
              <a:extLst>
                <a:ext uri="{FF2B5EF4-FFF2-40B4-BE49-F238E27FC236}">
                  <a16:creationId xmlns:a16="http://schemas.microsoft.com/office/drawing/2014/main" id="{E8D94F06-A4DA-7A46-AC77-B800D53E84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5807" y="996331"/>
            <a:ext cx="4381500" cy="2379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6" name="Visio" r:id="rId6" imgW="4521200" imgH="2463800" progId="Visio.Drawing.11">
                    <p:embed/>
                  </p:oleObj>
                </mc:Choice>
                <mc:Fallback>
                  <p:oleObj name="Visio" r:id="rId6" imgW="4521200" imgH="2463800" progId="Visio.Drawing.11">
                    <p:embed/>
                    <p:pic>
                      <p:nvPicPr>
                        <p:cNvPr id="21" name="Object 2">
                          <a:extLst>
                            <a:ext uri="{FF2B5EF4-FFF2-40B4-BE49-F238E27FC236}">
                              <a16:creationId xmlns:a16="http://schemas.microsoft.com/office/drawing/2014/main" id="{E8D94F06-A4DA-7A46-AC77-B800D53E84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5807" y="996331"/>
                          <a:ext cx="4381500" cy="2379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00CC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B34CE1-4922-EE48-A055-500FE501CA66}"/>
                </a:ext>
              </a:extLst>
            </p:cNvPr>
            <p:cNvSpPr txBox="1"/>
            <p:nvPr/>
          </p:nvSpPr>
          <p:spPr>
            <a:xfrm>
              <a:off x="6407980" y="2033352"/>
              <a:ext cx="601313" cy="38464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AS 5</a:t>
              </a:r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4A904A11-88F5-5145-B637-BE98588C7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5" y="5277379"/>
            <a:ext cx="4049713" cy="6166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457200" indent="-457200">
              <a:defRPr/>
            </a:pPr>
            <a:r>
              <a:rPr lang="en-US" sz="1800" kern="0" dirty="0"/>
              <a:t>best cost intra path may not mean best cost overall </a:t>
            </a:r>
          </a:p>
        </p:txBody>
      </p:sp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E7ABB92F-197A-7640-A9C8-5EDBCAA84F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2782" y="2944281"/>
          <a:ext cx="4924037" cy="326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Visio" r:id="rId8" imgW="6488811" imgH="4301014" progId="Visio.Drawing.11">
                  <p:embed/>
                </p:oleObj>
              </mc:Choice>
              <mc:Fallback>
                <p:oleObj name="Visio" r:id="rId8" imgW="6488811" imgH="4301014" progId="Visio.Drawing.11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E7ABB92F-197A-7640-A9C8-5EDBCAA84F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782" y="2944281"/>
                        <a:ext cx="4924037" cy="3264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693F852-78B1-4347-B4EB-784733DCD22F}"/>
              </a:ext>
            </a:extLst>
          </p:cNvPr>
          <p:cNvGrpSpPr/>
          <p:nvPr/>
        </p:nvGrpSpPr>
        <p:grpSpPr>
          <a:xfrm>
            <a:off x="4874227" y="1741852"/>
            <a:ext cx="3549503" cy="1123507"/>
            <a:chOff x="4874227" y="1741852"/>
            <a:chExt cx="3549503" cy="1123507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2D7FE646-1A80-C74C-989A-D94939E7F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227" y="1794245"/>
              <a:ext cx="1463047" cy="39679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3" tIns="45717" rIns="91433" bIns="45717" anchor="ctr"/>
            <a:lstStyle/>
            <a:p>
              <a:pPr algn="ctr">
                <a:buFontTx/>
                <a:buNone/>
              </a:pPr>
              <a:r>
                <a:rPr lang="en-US" sz="1400" b="0" dirty="0">
                  <a:latin typeface="Arial" charset="0"/>
                </a:rPr>
                <a:t>Local </a:t>
              </a:r>
              <a:r>
                <a:rPr lang="en-US" sz="1400" b="0" dirty="0" err="1">
                  <a:latin typeface="Arial" charset="0"/>
                </a:rPr>
                <a:t>pref</a:t>
              </a:r>
              <a:r>
                <a:rPr lang="en-US" sz="1400" b="0" dirty="0">
                  <a:latin typeface="Arial" charset="0"/>
                </a:rPr>
                <a:t> = 10</a:t>
              </a: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EF53EB38-6937-5F4A-BF54-13FA954F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417" y="2404769"/>
              <a:ext cx="1463047" cy="39679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3" tIns="45717" rIns="91433" bIns="45717" anchor="ctr"/>
            <a:lstStyle/>
            <a:p>
              <a:pPr algn="ctr">
                <a:buFontTx/>
                <a:buNone/>
              </a:pPr>
              <a:r>
                <a:rPr lang="en-US" sz="1400" b="0" dirty="0">
                  <a:latin typeface="Arial" charset="0"/>
                </a:rPr>
                <a:t>Local </a:t>
              </a:r>
              <a:r>
                <a:rPr lang="en-US" sz="1400" b="0" dirty="0" err="1">
                  <a:latin typeface="Arial" charset="0"/>
                </a:rPr>
                <a:t>pref</a:t>
              </a:r>
              <a:r>
                <a:rPr lang="en-US" sz="1400" b="0" dirty="0">
                  <a:latin typeface="Arial" charset="0"/>
                </a:rPr>
                <a:t> = 50</a:t>
              </a: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EA96650-EE66-EB48-BF56-CFA28E086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6879" y="1741852"/>
              <a:ext cx="1463047" cy="39679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3" tIns="45717" rIns="91433" bIns="45717" anchor="ctr"/>
            <a:lstStyle/>
            <a:p>
              <a:pPr algn="ctr">
                <a:buFontTx/>
                <a:buNone/>
              </a:pPr>
              <a:r>
                <a:rPr lang="en-US" sz="1400" b="0" dirty="0">
                  <a:latin typeface="Arial" charset="0"/>
                </a:rPr>
                <a:t>Local </a:t>
              </a:r>
              <a:r>
                <a:rPr lang="en-US" sz="1400" b="0" dirty="0" err="1">
                  <a:latin typeface="Arial" charset="0"/>
                </a:rPr>
                <a:t>pref</a:t>
              </a:r>
              <a:r>
                <a:rPr lang="en-US" sz="1400" b="0" dirty="0">
                  <a:latin typeface="Arial" charset="0"/>
                </a:rPr>
                <a:t> </a:t>
              </a:r>
              <a:br>
                <a:rPr lang="en-US" sz="1400" b="0" dirty="0">
                  <a:latin typeface="Arial" charset="0"/>
                </a:rPr>
              </a:br>
              <a:r>
                <a:rPr lang="en-US" sz="1400" b="0" dirty="0">
                  <a:latin typeface="Arial" charset="0"/>
                </a:rPr>
                <a:t>= 100</a:t>
              </a: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7DCF7692-3FB3-4145-A6D9-545C607AB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683" y="2468564"/>
              <a:ext cx="1463047" cy="39679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3" tIns="45717" rIns="91433" bIns="45717" anchor="ctr"/>
            <a:lstStyle/>
            <a:p>
              <a:pPr algn="ctr">
                <a:buFontTx/>
                <a:buNone/>
              </a:pPr>
              <a:r>
                <a:rPr lang="en-US" sz="1400" b="0" dirty="0">
                  <a:latin typeface="Arial" charset="0"/>
                </a:rPr>
                <a:t>Local </a:t>
              </a:r>
              <a:r>
                <a:rPr lang="en-US" sz="1400" b="0" dirty="0" err="1">
                  <a:latin typeface="Arial" charset="0"/>
                </a:rPr>
                <a:t>pref</a:t>
              </a:r>
              <a:r>
                <a:rPr lang="en-US" sz="1400" b="0" dirty="0">
                  <a:latin typeface="Arial" charset="0"/>
                </a:rPr>
                <a:t> = 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0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1DC527C8-71E2-1949-9B16-7A9E523568DD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52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9679"/>
            <a:ext cx="7772400" cy="865974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Selective transit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6454" y="1222481"/>
            <a:ext cx="4283146" cy="5232187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Example: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AS 3 carries traffic 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between AS 1 and AS 4 and between AS 2 and AS 4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But AS 3 does </a:t>
            </a:r>
            <a:r>
              <a:rPr lang="en-US" sz="2400" b="1" u="sng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carry traffic between AS 1 and AS 2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example shows a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routing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policy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. In other words, AS3 is perfectly capable of carrying AS1 -&gt; AS2 traffic, but a policy decision prevents AS1 and AS2 from using AS3 to reach each other.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cs typeface="ＭＳ Ｐゴシック" charset="0"/>
              </a:rPr>
              <a:t>(maybe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ＭＳ Ｐゴシック" charset="0"/>
              </a:rPr>
              <a:t>private network </a:t>
            </a:r>
            <a:r>
              <a:rPr lang="en-US" sz="2000" dirty="0">
                <a:latin typeface="Arial" charset="0"/>
                <a:cs typeface="ＭＳ Ｐゴシック" charset="0"/>
              </a:rPr>
              <a:t>connects AS1 and AS2?)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301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16388" y="1524000"/>
          <a:ext cx="5026025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Visio" r:id="rId4" imgW="5029200" imgH="4635500" progId="Visio.Drawing.11">
                  <p:embed/>
                </p:oleObj>
              </mc:Choice>
              <mc:Fallback>
                <p:oleObj name="Visio" r:id="rId4" imgW="5029200" imgH="4635500" progId="Visio.Drawing.11">
                  <p:embed/>
                  <p:pic>
                    <p:nvPicPr>
                      <p:cNvPr id="430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524000"/>
                        <a:ext cx="5026025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2" descr="underline_base">
            <a:extLst>
              <a:ext uri="{FF2B5EF4-FFF2-40B4-BE49-F238E27FC236}">
                <a16:creationId xmlns:a16="http://schemas.microsoft.com/office/drawing/2014/main" id="{BE46DFAA-AAED-C24B-BEA1-1FC993BCCE9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967516"/>
            <a:ext cx="3825949" cy="9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BC4E810-65D4-9D46-85CF-930393DCB786}"/>
              </a:ext>
            </a:extLst>
          </p:cNvPr>
          <p:cNvGrpSpPr/>
          <p:nvPr/>
        </p:nvGrpSpPr>
        <p:grpSpPr>
          <a:xfrm>
            <a:off x="4883851" y="677995"/>
            <a:ext cx="2955223" cy="1157370"/>
            <a:chOff x="3072109" y="830918"/>
            <a:chExt cx="2955223" cy="1157370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FDA0E037-A84E-DA41-A81C-4F7BAF947471}"/>
                </a:ext>
              </a:extLst>
            </p:cNvPr>
            <p:cNvSpPr/>
            <p:nvPr/>
          </p:nvSpPr>
          <p:spPr bwMode="auto">
            <a:xfrm>
              <a:off x="3242930" y="830918"/>
              <a:ext cx="1945758" cy="914400"/>
            </a:xfrm>
            <a:prstGeom prst="cloud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Private Network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017C194-E90F-0B43-934C-7873FA86ED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72109" y="1628786"/>
              <a:ext cx="413781" cy="3595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91D35FB-88D6-C64C-85CC-E9F6E9B38C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156792" y="1279064"/>
              <a:ext cx="870540" cy="709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377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F29B0D9D-D8A6-2247-96B2-E50728F1C694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53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Customer/Provider and Peers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857008"/>
            <a:ext cx="7924800" cy="1752600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stub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network typically obtains access to the Internet through a </a:t>
            </a:r>
            <a:r>
              <a:rPr lang="en-US" sz="2000" dirty="0">
                <a:solidFill>
                  <a:srgbClr val="C00000"/>
                </a:solidFill>
              </a:rPr>
              <a:t>t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ransit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network. E.g., AS7 –&gt; </a:t>
            </a:r>
            <a:r>
              <a:rPr lang="en-US" sz="2000" u="sng" dirty="0">
                <a:ea typeface="ＭＳ Ｐゴシック" charset="0"/>
                <a:cs typeface="ＭＳ Ｐゴシック" charset="0"/>
              </a:rPr>
              <a:t>AS5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–&gt; AS 8</a:t>
            </a:r>
          </a:p>
          <a:p>
            <a:r>
              <a:rPr lang="en-US" sz="2000" dirty="0"/>
              <a:t>a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transit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network that is a provider may be a customer </a:t>
            </a:r>
            <a:r>
              <a:rPr lang="en-US" sz="2000" dirty="0"/>
              <a:t>of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another network (provider) – AS4 is a customer of AS2 as is AS5.</a:t>
            </a:r>
          </a:p>
          <a:p>
            <a:r>
              <a:rPr lang="en-US" sz="2000" dirty="0"/>
              <a:t>c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ustomer pays provider for service</a:t>
            </a:r>
          </a:p>
        </p:txBody>
      </p:sp>
      <p:graphicFrame>
        <p:nvGraphicFramePr>
          <p:cNvPr id="4506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447800" y="1295400"/>
          <a:ext cx="6705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Visio" r:id="rId4" imgW="5562600" imgH="3670300" progId="Visio.Drawing.11">
                  <p:embed/>
                </p:oleObj>
              </mc:Choice>
              <mc:Fallback>
                <p:oleObj name="Visio" r:id="rId4" imgW="5562600" imgH="3670300" progId="Visio.Drawing.11">
                  <p:embed/>
                  <p:pic>
                    <p:nvPicPr>
                      <p:cNvPr id="450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67056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02" name="Freeform 6"/>
          <p:cNvSpPr>
            <a:spLocks/>
          </p:cNvSpPr>
          <p:nvPr/>
        </p:nvSpPr>
        <p:spPr bwMode="auto">
          <a:xfrm>
            <a:off x="4953000" y="3111500"/>
            <a:ext cx="1676400" cy="927100"/>
          </a:xfrm>
          <a:custGeom>
            <a:avLst/>
            <a:gdLst>
              <a:gd name="T0" fmla="*/ 2147483647 w 816"/>
              <a:gd name="T1" fmla="*/ 2147483647 h 584"/>
              <a:gd name="T2" fmla="*/ 2147483647 w 816"/>
              <a:gd name="T3" fmla="*/ 2147483647 h 584"/>
              <a:gd name="T4" fmla="*/ 0 w 816"/>
              <a:gd name="T5" fmla="*/ 2147483647 h 584"/>
              <a:gd name="T6" fmla="*/ 0 60000 65536"/>
              <a:gd name="T7" fmla="*/ 0 60000 65536"/>
              <a:gd name="T8" fmla="*/ 0 60000 65536"/>
              <a:gd name="T9" fmla="*/ 0 w 816"/>
              <a:gd name="T10" fmla="*/ 0 h 584"/>
              <a:gd name="T11" fmla="*/ 816 w 816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584">
                <a:moveTo>
                  <a:pt x="816" y="584"/>
                </a:moveTo>
                <a:cubicBezTo>
                  <a:pt x="668" y="300"/>
                  <a:pt x="520" y="16"/>
                  <a:pt x="384" y="8"/>
                </a:cubicBezTo>
                <a:cubicBezTo>
                  <a:pt x="248" y="0"/>
                  <a:pt x="124" y="268"/>
                  <a:pt x="0" y="53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567303" name="Freeform 7"/>
          <p:cNvSpPr>
            <a:spLocks/>
          </p:cNvSpPr>
          <p:nvPr/>
        </p:nvSpPr>
        <p:spPr bwMode="auto">
          <a:xfrm>
            <a:off x="2362200" y="1733550"/>
            <a:ext cx="4648200" cy="2381250"/>
          </a:xfrm>
          <a:custGeom>
            <a:avLst/>
            <a:gdLst>
              <a:gd name="T0" fmla="*/ 2147483647 w 2724"/>
              <a:gd name="T1" fmla="*/ 2147483647 h 1488"/>
              <a:gd name="T2" fmla="*/ 2147483647 w 2724"/>
              <a:gd name="T3" fmla="*/ 2147483647 h 1488"/>
              <a:gd name="T4" fmla="*/ 2147483647 w 2724"/>
              <a:gd name="T5" fmla="*/ 2147483647 h 1488"/>
              <a:gd name="T6" fmla="*/ 2147483647 w 2724"/>
              <a:gd name="T7" fmla="*/ 2147483647 h 1488"/>
              <a:gd name="T8" fmla="*/ 0 w 2724"/>
              <a:gd name="T9" fmla="*/ 2147483647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4"/>
              <a:gd name="T16" fmla="*/ 0 h 1488"/>
              <a:gd name="T17" fmla="*/ 2724 w 2724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4" h="1488">
                <a:moveTo>
                  <a:pt x="2724" y="1488"/>
                </a:moveTo>
                <a:cubicBezTo>
                  <a:pt x="2630" y="1334"/>
                  <a:pt x="2366" y="810"/>
                  <a:pt x="2160" y="564"/>
                </a:cubicBezTo>
                <a:cubicBezTo>
                  <a:pt x="1954" y="318"/>
                  <a:pt x="1760" y="0"/>
                  <a:pt x="1488" y="12"/>
                </a:cubicBezTo>
                <a:cubicBezTo>
                  <a:pt x="1216" y="24"/>
                  <a:pt x="776" y="400"/>
                  <a:pt x="528" y="636"/>
                </a:cubicBezTo>
                <a:cubicBezTo>
                  <a:pt x="280" y="872"/>
                  <a:pt x="110" y="1263"/>
                  <a:pt x="0" y="142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8235" y="3814137"/>
            <a:ext cx="761747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peers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8235" y="2771266"/>
            <a:ext cx="761747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peers</a:t>
            </a:r>
          </a:p>
        </p:txBody>
      </p:sp>
    </p:spTree>
    <p:extLst>
      <p:ext uri="{BB962C8B-B14F-4D97-AF65-F5344CB8AC3E}">
        <p14:creationId xmlns:p14="http://schemas.microsoft.com/office/powerpoint/2010/main" val="25494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6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6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56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2" grpId="0" animBg="1"/>
      <p:bldP spid="567302" grpId="1" animBg="1"/>
      <p:bldP spid="56730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9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6010265"/>
              </p:ext>
            </p:extLst>
          </p:nvPr>
        </p:nvGraphicFramePr>
        <p:xfrm>
          <a:off x="1752601" y="914400"/>
          <a:ext cx="6891670" cy="448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Visio" r:id="rId4" imgW="7112000" imgH="4635500" progId="Visio.Drawing.11">
                  <p:embed/>
                </p:oleObj>
              </mc:Choice>
              <mc:Fallback>
                <p:oleObj name="Visio" r:id="rId4" imgW="7112000" imgH="4635500" progId="Visio.Drawing.11">
                  <p:embed/>
                  <p:pic>
                    <p:nvPicPr>
                      <p:cNvPr id="4710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914400"/>
                        <a:ext cx="6891670" cy="4488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902DE14F-F1BE-0245-972B-EF6F0F52C465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54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Customer/Provider and Peers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687" y="4636168"/>
            <a:ext cx="8680192" cy="2221832"/>
          </a:xfrm>
        </p:spPr>
        <p:txBody>
          <a:bodyPr/>
          <a:lstStyle/>
          <a:p>
            <a:r>
              <a:rPr lang="en-US" sz="2000" dirty="0">
                <a:solidFill>
                  <a:srgbClr val="C00000"/>
                </a:solidFill>
              </a:rPr>
              <a:t>stubs </a:t>
            </a:r>
            <a:r>
              <a:rPr lang="en-US" sz="2000" dirty="0"/>
              <a:t>can have peer relationships – direct link, carries no transit</a:t>
            </a:r>
          </a:p>
          <a:p>
            <a:r>
              <a:rPr lang="en-US" sz="2000" dirty="0">
                <a:solidFill>
                  <a:srgbClr val="C00000"/>
                </a:solidFill>
              </a:rPr>
              <a:t>t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ransit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networks can have a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peer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relationship</a:t>
            </a:r>
          </a:p>
          <a:p>
            <a:r>
              <a:rPr lang="en-US" sz="2000" dirty="0">
                <a:solidFill>
                  <a:srgbClr val="C00000"/>
                </a:solidFill>
              </a:rPr>
              <a:t>p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eers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provide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transit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between their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respective customers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p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eers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b="1" u="sng" dirty="0">
                <a:ea typeface="ＭＳ Ｐゴシック" charset="0"/>
                <a:cs typeface="ＭＳ Ｐゴシック" charset="0"/>
              </a:rPr>
              <a:t>do not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provide </a:t>
            </a:r>
            <a:r>
              <a:rPr lang="en-US" sz="2000" b="1" u="sng" dirty="0">
                <a:ea typeface="ＭＳ Ｐゴシック" charset="0"/>
                <a:cs typeface="ＭＳ Ｐゴシック" charset="0"/>
              </a:rPr>
              <a:t>transit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between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peers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, i.e., traffic from AS1 to AS3 cannot go through AS2. </a:t>
            </a:r>
          </a:p>
          <a:p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peers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have to go up one layer to reach another peer if not directly connected</a:t>
            </a:r>
          </a:p>
          <a:p>
            <a:r>
              <a:rPr lang="en-US" sz="2000" dirty="0">
                <a:solidFill>
                  <a:srgbClr val="C00000"/>
                </a:solidFill>
              </a:rPr>
              <a:t>p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eers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normally do not pay each other for service </a:t>
            </a:r>
            <a:endParaRPr lang="en-US" sz="2000" u="sng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68326" name="Freeform 6"/>
          <p:cNvSpPr>
            <a:spLocks/>
          </p:cNvSpPr>
          <p:nvPr/>
        </p:nvSpPr>
        <p:spPr bwMode="auto">
          <a:xfrm>
            <a:off x="5867400" y="1143000"/>
            <a:ext cx="1828800" cy="1612900"/>
          </a:xfrm>
          <a:custGeom>
            <a:avLst/>
            <a:gdLst>
              <a:gd name="T0" fmla="*/ 2147483647 w 816"/>
              <a:gd name="T1" fmla="*/ 2147483647 h 584"/>
              <a:gd name="T2" fmla="*/ 2147483647 w 816"/>
              <a:gd name="T3" fmla="*/ 2147483647 h 584"/>
              <a:gd name="T4" fmla="*/ 0 w 816"/>
              <a:gd name="T5" fmla="*/ 2147483647 h 584"/>
              <a:gd name="T6" fmla="*/ 0 60000 65536"/>
              <a:gd name="T7" fmla="*/ 0 60000 65536"/>
              <a:gd name="T8" fmla="*/ 0 60000 65536"/>
              <a:gd name="T9" fmla="*/ 0 w 816"/>
              <a:gd name="T10" fmla="*/ 0 h 584"/>
              <a:gd name="T11" fmla="*/ 816 w 816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584">
                <a:moveTo>
                  <a:pt x="816" y="584"/>
                </a:moveTo>
                <a:cubicBezTo>
                  <a:pt x="668" y="300"/>
                  <a:pt x="520" y="16"/>
                  <a:pt x="384" y="8"/>
                </a:cubicBezTo>
                <a:cubicBezTo>
                  <a:pt x="248" y="0"/>
                  <a:pt x="124" y="268"/>
                  <a:pt x="0" y="53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568327" name="Freeform 7"/>
          <p:cNvSpPr>
            <a:spLocks/>
          </p:cNvSpPr>
          <p:nvPr/>
        </p:nvSpPr>
        <p:spPr bwMode="auto">
          <a:xfrm>
            <a:off x="3276600" y="1371600"/>
            <a:ext cx="2041525" cy="2133600"/>
          </a:xfrm>
          <a:custGeom>
            <a:avLst/>
            <a:gdLst>
              <a:gd name="T0" fmla="*/ 2147483647 w 1286"/>
              <a:gd name="T1" fmla="*/ 2147483647 h 1344"/>
              <a:gd name="T2" fmla="*/ 2147483647 w 1286"/>
              <a:gd name="T3" fmla="*/ 2147483647 h 1344"/>
              <a:gd name="T4" fmla="*/ 2147483647 w 1286"/>
              <a:gd name="T5" fmla="*/ 2147483647 h 1344"/>
              <a:gd name="T6" fmla="*/ 2147483647 w 1286"/>
              <a:gd name="T7" fmla="*/ 2147483647 h 1344"/>
              <a:gd name="T8" fmla="*/ 0 w 1286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6"/>
              <a:gd name="T16" fmla="*/ 0 h 1344"/>
              <a:gd name="T17" fmla="*/ 1286 w 1286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6" h="1344">
                <a:moveTo>
                  <a:pt x="1020" y="1344"/>
                </a:moveTo>
                <a:cubicBezTo>
                  <a:pt x="1064" y="1216"/>
                  <a:pt x="1282" y="782"/>
                  <a:pt x="1284" y="576"/>
                </a:cubicBezTo>
                <a:cubicBezTo>
                  <a:pt x="1286" y="370"/>
                  <a:pt x="1194" y="190"/>
                  <a:pt x="1032" y="108"/>
                </a:cubicBezTo>
                <a:cubicBezTo>
                  <a:pt x="870" y="26"/>
                  <a:pt x="484" y="0"/>
                  <a:pt x="312" y="84"/>
                </a:cubicBezTo>
                <a:cubicBezTo>
                  <a:pt x="140" y="168"/>
                  <a:pt x="65" y="502"/>
                  <a:pt x="0" y="61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568328" name="Freeform 8"/>
          <p:cNvSpPr>
            <a:spLocks/>
          </p:cNvSpPr>
          <p:nvPr/>
        </p:nvSpPr>
        <p:spPr bwMode="auto">
          <a:xfrm>
            <a:off x="2819400" y="1066800"/>
            <a:ext cx="5391150" cy="1466850"/>
          </a:xfrm>
          <a:custGeom>
            <a:avLst/>
            <a:gdLst>
              <a:gd name="T0" fmla="*/ 2147483647 w 3396"/>
              <a:gd name="T1" fmla="*/ 2147483647 h 924"/>
              <a:gd name="T2" fmla="*/ 2147483647 w 3396"/>
              <a:gd name="T3" fmla="*/ 2147483647 h 924"/>
              <a:gd name="T4" fmla="*/ 2147483647 w 3396"/>
              <a:gd name="T5" fmla="*/ 2147483647 h 924"/>
              <a:gd name="T6" fmla="*/ 2147483647 w 3396"/>
              <a:gd name="T7" fmla="*/ 2147483647 h 924"/>
              <a:gd name="T8" fmla="*/ 0 w 3396"/>
              <a:gd name="T9" fmla="*/ 2147483647 h 9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6"/>
              <a:gd name="T16" fmla="*/ 0 h 924"/>
              <a:gd name="T17" fmla="*/ 3396 w 3396"/>
              <a:gd name="T18" fmla="*/ 924 h 9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6" h="924">
                <a:moveTo>
                  <a:pt x="3396" y="924"/>
                </a:moveTo>
                <a:cubicBezTo>
                  <a:pt x="3346" y="796"/>
                  <a:pt x="3390" y="304"/>
                  <a:pt x="3096" y="156"/>
                </a:cubicBezTo>
                <a:cubicBezTo>
                  <a:pt x="2802" y="8"/>
                  <a:pt x="2096" y="38"/>
                  <a:pt x="1632" y="36"/>
                </a:cubicBezTo>
                <a:cubicBezTo>
                  <a:pt x="1168" y="34"/>
                  <a:pt x="584" y="0"/>
                  <a:pt x="312" y="144"/>
                </a:cubicBezTo>
                <a:cubicBezTo>
                  <a:pt x="40" y="288"/>
                  <a:pt x="65" y="742"/>
                  <a:pt x="0" y="90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05400" y="685800"/>
            <a:ext cx="609600" cy="609600"/>
            <a:chOff x="768" y="2016"/>
            <a:chExt cx="192" cy="240"/>
          </a:xfrm>
        </p:grpSpPr>
        <p:sp>
          <p:nvSpPr>
            <p:cNvPr id="47114" name="Line 9"/>
            <p:cNvSpPr>
              <a:spLocks noChangeShapeType="1"/>
            </p:cNvSpPr>
            <p:nvPr/>
          </p:nvSpPr>
          <p:spPr bwMode="auto">
            <a:xfrm flipH="1">
              <a:off x="768" y="2016"/>
              <a:ext cx="192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47115" name="Line 10"/>
            <p:cNvSpPr>
              <a:spLocks noChangeShapeType="1"/>
            </p:cNvSpPr>
            <p:nvPr/>
          </p:nvSpPr>
          <p:spPr bwMode="auto">
            <a:xfrm>
              <a:off x="768" y="2016"/>
              <a:ext cx="192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</p:grpSp>
      <p:cxnSp>
        <p:nvCxnSpPr>
          <p:cNvPr id="4" name="Straight Arrow Connector 3"/>
          <p:cNvCxnSpPr>
            <a:cxnSpLocks/>
          </p:cNvCxnSpPr>
          <p:nvPr/>
        </p:nvCxnSpPr>
        <p:spPr bwMode="auto">
          <a:xfrm flipV="1">
            <a:off x="2097677" y="1447800"/>
            <a:ext cx="3220448" cy="41768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6E19FA8-F825-F145-B13A-F1228A58EE02}"/>
              </a:ext>
            </a:extLst>
          </p:cNvPr>
          <p:cNvSpPr/>
          <p:nvPr/>
        </p:nvSpPr>
        <p:spPr bwMode="auto">
          <a:xfrm>
            <a:off x="680003" y="1174898"/>
            <a:ext cx="1191326" cy="50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peers (ISPs, lv 2)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7D84C0-A616-3349-9EA0-CB8078740680}"/>
              </a:ext>
            </a:extLst>
          </p:cNvPr>
          <p:cNvCxnSpPr/>
          <p:nvPr/>
        </p:nvCxnSpPr>
        <p:spPr bwMode="auto">
          <a:xfrm>
            <a:off x="5442319" y="3972372"/>
            <a:ext cx="285307" cy="1083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D87DC-C64A-3042-8F57-BE348A575F4E}"/>
              </a:ext>
            </a:extLst>
          </p:cNvPr>
          <p:cNvSpPr/>
          <p:nvPr/>
        </p:nvSpPr>
        <p:spPr bwMode="auto">
          <a:xfrm>
            <a:off x="7182738" y="3664618"/>
            <a:ext cx="1265274" cy="5220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peers (stubs)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54799-9D5B-C244-90CA-0AF916830287}"/>
              </a:ext>
            </a:extLst>
          </p:cNvPr>
          <p:cNvSpPr/>
          <p:nvPr/>
        </p:nvSpPr>
        <p:spPr bwMode="auto">
          <a:xfrm>
            <a:off x="680003" y="2438400"/>
            <a:ext cx="1191326" cy="50231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peers (ISPs, lv1)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D4AE8A-D97A-C647-B4FC-D6A1F6FBB8EA}"/>
              </a:ext>
            </a:extLst>
          </p:cNvPr>
          <p:cNvCxnSpPr>
            <a:cxnSpLocks/>
          </p:cNvCxnSpPr>
          <p:nvPr/>
        </p:nvCxnSpPr>
        <p:spPr bwMode="auto">
          <a:xfrm flipV="1">
            <a:off x="5422605" y="4136216"/>
            <a:ext cx="162257" cy="5881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840F59-1DF5-1A45-A21E-AFDCA96D48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920350" y="1590175"/>
            <a:ext cx="400492" cy="3428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EBEC2F-A573-FC43-85E4-0BED26BD454D}"/>
              </a:ext>
            </a:extLst>
          </p:cNvPr>
          <p:cNvCxnSpPr>
            <a:cxnSpLocks/>
          </p:cNvCxnSpPr>
          <p:nvPr/>
        </p:nvCxnSpPr>
        <p:spPr bwMode="auto">
          <a:xfrm flipV="1">
            <a:off x="4146698" y="1648047"/>
            <a:ext cx="2396277" cy="3370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389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6" grpId="0" animBg="1"/>
      <p:bldP spid="568327" grpId="0" animBg="1"/>
      <p:bldP spid="5683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567457" y="3880318"/>
            <a:ext cx="8229600" cy="28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 advertises path A</a:t>
            </a:r>
            <a:r>
              <a:rPr lang="en-US" sz="2400" dirty="0">
                <a:solidFill>
                  <a:srgbClr val="66CCFF"/>
                </a:solidFill>
                <a:latin typeface="+mn-lt"/>
              </a:rPr>
              <a:t>W</a:t>
            </a:r>
            <a:r>
              <a:rPr lang="en-US" sz="2400" dirty="0">
                <a:latin typeface="+mn-lt"/>
              </a:rPr>
              <a:t> to B and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400" dirty="0">
                <a:solidFill>
                  <a:srgbClr val="66CCFF"/>
                </a:solidFill>
              </a:rPr>
              <a:t>W</a:t>
            </a:r>
            <a:r>
              <a:rPr lang="en-US" altLang="ja-JP" sz="2400" dirty="0"/>
              <a:t> is not B</a:t>
            </a:r>
            <a:r>
              <a:rPr lang="ja-JP" altLang="en-US" sz="2400"/>
              <a:t>’</a:t>
            </a:r>
            <a:r>
              <a:rPr lang="en-US" altLang="ja-JP" sz="2400" dirty="0"/>
              <a:t>s customer, </a:t>
            </a:r>
            <a:r>
              <a:rPr lang="en-US" sz="2400" dirty="0"/>
              <a:t>B gets no </a:t>
            </a:r>
            <a:r>
              <a:rPr lang="ja-JP" altLang="en-US" sz="2400"/>
              <a:t>“</a:t>
            </a:r>
            <a:r>
              <a:rPr lang="en-US" altLang="ja-JP" sz="2400" dirty="0"/>
              <a:t>revenue</a:t>
            </a:r>
            <a:r>
              <a:rPr lang="ja-JP" altLang="en-US" sz="2400"/>
              <a:t>”</a:t>
            </a:r>
            <a:r>
              <a:rPr lang="en-US" altLang="ja-JP" sz="2400" dirty="0"/>
              <a:t> for routing any of its traffic.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B </a:t>
            </a:r>
            <a:r>
              <a:rPr lang="en-US" sz="2400" i="1" dirty="0">
                <a:solidFill>
                  <a:srgbClr val="CC0000"/>
                </a:solidFill>
                <a:latin typeface="+mn-lt"/>
              </a:rPr>
              <a:t>does not advertise (selective transit) </a:t>
            </a:r>
            <a:r>
              <a:rPr lang="en-US" sz="2400" dirty="0">
                <a:latin typeface="+mn-lt"/>
              </a:rPr>
              <a:t>BA</a:t>
            </a:r>
            <a:r>
              <a:rPr lang="en-US" sz="2400" dirty="0">
                <a:solidFill>
                  <a:srgbClr val="66CCFF"/>
                </a:solidFill>
                <a:latin typeface="+mn-lt"/>
              </a:rPr>
              <a:t>W</a:t>
            </a:r>
            <a:r>
              <a:rPr lang="en-US" sz="2400" dirty="0">
                <a:latin typeface="+mn-lt"/>
              </a:rPr>
              <a:t> to </a:t>
            </a:r>
            <a:r>
              <a:rPr lang="en-US" sz="2400" dirty="0">
                <a:solidFill>
                  <a:srgbClr val="66CCFF"/>
                </a:solidFill>
                <a:latin typeface="+mn-lt"/>
              </a:rPr>
              <a:t>X</a:t>
            </a:r>
            <a:r>
              <a:rPr lang="en-US" sz="2400" dirty="0">
                <a:latin typeface="+mn-lt"/>
              </a:rPr>
              <a:t>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>
                <a:latin typeface="+mn-lt"/>
              </a:rPr>
              <a:t>B uses 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import</a:t>
            </a:r>
            <a:r>
              <a:rPr lang="en-US" altLang="ja-JP" sz="2000" dirty="0">
                <a:latin typeface="+mn-lt"/>
              </a:rPr>
              <a:t> and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export</a:t>
            </a:r>
            <a:r>
              <a:rPr lang="en-US" altLang="ja-JP" sz="2000" dirty="0">
                <a:latin typeface="+mn-lt"/>
              </a:rPr>
              <a:t> policy to make this decision, wont take (import) from A (or C) re W and won’t send (export) to </a:t>
            </a:r>
            <a:r>
              <a:rPr lang="en-US" altLang="ja-JP" sz="2000" dirty="0">
                <a:solidFill>
                  <a:srgbClr val="66CCFF"/>
                </a:solidFill>
                <a:latin typeface="+mn-lt"/>
              </a:rPr>
              <a:t>X</a:t>
            </a:r>
            <a:r>
              <a:rPr lang="en-US" altLang="ja-JP" sz="2000" dirty="0">
                <a:latin typeface="+mn-lt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C will route </a:t>
            </a:r>
            <a:r>
              <a:rPr lang="en-US" sz="2400" dirty="0">
                <a:solidFill>
                  <a:srgbClr val="66CCFF"/>
                </a:solidFill>
                <a:latin typeface="+mn-lt"/>
              </a:rPr>
              <a:t>W</a:t>
            </a:r>
            <a:r>
              <a:rPr lang="en-US" sz="2400" dirty="0">
                <a:latin typeface="+mn-lt"/>
              </a:rPr>
              <a:t> traffic and will let customers </a:t>
            </a:r>
            <a:r>
              <a:rPr lang="en-US" sz="2400" dirty="0">
                <a:solidFill>
                  <a:srgbClr val="66CCFF"/>
                </a:solidFill>
                <a:latin typeface="+mn-lt"/>
              </a:rPr>
              <a:t>X </a:t>
            </a:r>
            <a:r>
              <a:rPr lang="en-US" sz="2400" dirty="0">
                <a:latin typeface="+mn-lt"/>
              </a:rPr>
              <a:t>and 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Y</a:t>
            </a:r>
            <a:r>
              <a:rPr lang="en-US" sz="2400" dirty="0">
                <a:latin typeface="+mn-lt"/>
              </a:rPr>
              <a:t> know about path CA</a:t>
            </a:r>
            <a:r>
              <a:rPr lang="en-US" sz="2400" dirty="0">
                <a:solidFill>
                  <a:srgbClr val="66CCFF"/>
                </a:solidFill>
                <a:latin typeface="+mn-lt"/>
              </a:rPr>
              <a:t>W</a:t>
            </a: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23862" y="91440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5165" y="3211422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949076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5" y="8400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231776" y="3732870"/>
            <a:ext cx="8435974" cy="311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 (transit AS)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B0F0"/>
                </a:solidFill>
                <a:latin typeface="Gill Sans MT" charset="0"/>
              </a:rPr>
              <a:t>X,W,Y</a:t>
            </a:r>
            <a:r>
              <a:rPr lang="en-US" sz="2400" dirty="0">
                <a:latin typeface="Gill Sans MT" charset="0"/>
              </a:rPr>
              <a:t> are customer (of provider networks) - stub networks, i.e., originate/terminate traffic only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B0F0"/>
                </a:solidFill>
                <a:latin typeface="Gill Sans MT" charset="0"/>
              </a:rPr>
              <a:t>X</a:t>
            </a:r>
            <a:r>
              <a:rPr lang="en-US" sz="2400" dirty="0">
                <a:latin typeface="Gill Sans MT" charset="0"/>
              </a:rPr>
              <a:t>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>
                <a:solidFill>
                  <a:srgbClr val="00B0F0"/>
                </a:solidFill>
                <a:latin typeface="Gill Sans MT" charset="0"/>
              </a:rPr>
              <a:t>X</a:t>
            </a:r>
            <a:r>
              <a:rPr lang="en-US" sz="2400" dirty="0">
                <a:latin typeface="Gill Sans MT" charset="0"/>
              </a:rPr>
              <a:t> cannot route traffic from B to C via itself (</a:t>
            </a:r>
            <a:r>
              <a:rPr lang="en-US" sz="2400" dirty="0">
                <a:solidFill>
                  <a:srgbClr val="00B0F0"/>
                </a:solidFill>
                <a:latin typeface="Gill Sans MT" charset="0"/>
              </a:rPr>
              <a:t>X</a:t>
            </a:r>
            <a:r>
              <a:rPr lang="en-US" sz="2400" dirty="0">
                <a:latin typeface="Gill Sans MT" charset="0"/>
              </a:rPr>
              <a:t> is a stub network)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</a:t>
            </a:r>
            <a:r>
              <a:rPr lang="en-US" sz="2000" dirty="0">
                <a:solidFill>
                  <a:srgbClr val="00B0F0"/>
                </a:solidFill>
                <a:latin typeface="Gill Sans MT" charset="0"/>
              </a:rPr>
              <a:t>X</a:t>
            </a:r>
            <a:r>
              <a:rPr lang="en-US" sz="2000" dirty="0">
                <a:latin typeface="Gill Sans MT" charset="0"/>
              </a:rPr>
              <a:t> will not advertise to B a route to C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export</a:t>
            </a:r>
            <a:r>
              <a:rPr lang="en-US" sz="2000" dirty="0">
                <a:latin typeface="Gill Sans MT" charset="0"/>
              </a:rPr>
              <a:t> policy)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… whereas </a:t>
            </a:r>
            <a:r>
              <a:rPr lang="en-US" sz="2000" dirty="0">
                <a:solidFill>
                  <a:srgbClr val="00B0F0"/>
                </a:solidFill>
                <a:latin typeface="Gill Sans MT" charset="0"/>
              </a:rPr>
              <a:t>X</a:t>
            </a:r>
            <a:r>
              <a:rPr lang="en-US" sz="2000" dirty="0">
                <a:latin typeface="Gill Sans MT" charset="0"/>
              </a:rPr>
              <a:t> does accept routes from C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import</a:t>
            </a:r>
            <a:r>
              <a:rPr lang="en-US" sz="2000" dirty="0">
                <a:latin typeface="Gill Sans MT" charset="0"/>
              </a:rPr>
              <a:t> policy) and possibly other routes from B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import</a:t>
            </a:r>
            <a:r>
              <a:rPr lang="en-US" sz="2000" dirty="0">
                <a:latin typeface="Gill Sans MT" charset="0"/>
              </a:rPr>
              <a:t> policy)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869950"/>
            <a:ext cx="7539038" cy="296545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1518" y="3080654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</p:spTree>
    <p:extLst>
      <p:ext uri="{BB962C8B-B14F-4D97-AF65-F5344CB8AC3E}">
        <p14:creationId xmlns:p14="http://schemas.microsoft.com/office/powerpoint/2010/main" val="16845614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D3EF8367-B150-6947-89A6-F9AC78A883C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447825"/>
              </p:ext>
            </p:extLst>
          </p:nvPr>
        </p:nvGraphicFramePr>
        <p:xfrm>
          <a:off x="663153" y="3168680"/>
          <a:ext cx="8136669" cy="270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Visio" r:id="rId3" imgW="7419784" imgH="2710053" progId="Visio.Drawing.11">
                  <p:embed/>
                </p:oleObj>
              </mc:Choice>
              <mc:Fallback>
                <p:oleObj name="Visio" r:id="rId3" imgW="7419784" imgH="2710053" progId="Visio.Drawing.11">
                  <p:embed/>
                  <p:pic>
                    <p:nvPicPr>
                      <p:cNvPr id="901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153" y="3168680"/>
                        <a:ext cx="8136669" cy="270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C29BED-38A3-9648-8360-40F82738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and Export Policies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33CF6-DD43-D040-A8CC-34DA9293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CC7C3-797B-824C-85A2-13698A2E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6E5E591-72D7-7443-B867-CB7D8799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724400"/>
            <a:ext cx="1006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i="0" dirty="0">
                <a:latin typeface="Arial" charset="0"/>
              </a:rPr>
              <a:t>BGP updates arrive</a:t>
            </a:r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522BC79E-3F7D-0D40-B8D4-1AFA7F3D9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3531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51FFB1A0-8D7F-054B-BD19-F063538E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1949480"/>
            <a:ext cx="1311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i="0" dirty="0">
                <a:latin typeface="Arial" charset="0"/>
              </a:rPr>
              <a:t>Based on attributes</a:t>
            </a: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3B8821BA-0135-D544-ACFE-38AB7193F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945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75EEB112-7820-3E4A-B1CE-3A612E60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580" y="1561337"/>
            <a:ext cx="13112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i="0" dirty="0">
                <a:latin typeface="Arial" charset="0"/>
              </a:rPr>
              <a:t>Best entry is entered in IP routing table</a:t>
            </a: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2B8C8156-135C-C347-A1BF-F2C03FAFB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8EFD7079-4D89-D44C-98AA-871AFD89B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484" y="2631312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EE0131B9-7D90-354C-B730-94DC3FD664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5800" y="3911001"/>
            <a:ext cx="140165" cy="7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39AB6-B97B-A64F-8B16-70524C5D72BC}"/>
              </a:ext>
            </a:extLst>
          </p:cNvPr>
          <p:cNvSpPr txBox="1"/>
          <p:nvPr/>
        </p:nvSpPr>
        <p:spPr>
          <a:xfrm>
            <a:off x="1507958" y="208547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2B8080-2FE1-F54A-9A7E-027750131B66}"/>
              </a:ext>
            </a:extLst>
          </p:cNvPr>
          <p:cNvSpPr txBox="1"/>
          <p:nvPr/>
        </p:nvSpPr>
        <p:spPr>
          <a:xfrm>
            <a:off x="7082602" y="206476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Policies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5B13623B-F89F-5040-A7EE-615782B17C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4565" y="3911001"/>
            <a:ext cx="263872" cy="7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A7013360-53B8-5E48-ADF2-F4F67A042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691" y="4692286"/>
            <a:ext cx="1006475" cy="8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i="0" dirty="0">
                <a:latin typeface="Arial" charset="0"/>
              </a:rPr>
              <a:t>BGP updates depart</a:t>
            </a:r>
          </a:p>
        </p:txBody>
      </p:sp>
      <p:pic>
        <p:nvPicPr>
          <p:cNvPr id="20" name="Picture 42" descr="underline_base">
            <a:extLst>
              <a:ext uri="{FF2B5EF4-FFF2-40B4-BE49-F238E27FC236}">
                <a16:creationId xmlns:a16="http://schemas.microsoft.com/office/drawing/2014/main" id="{440FF71F-C8C2-9145-94C6-6983D25D391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4573"/>
            <a:ext cx="6128455" cy="13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430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4"/>
            <a:ext cx="8229600" cy="493203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 dirty="0">
                <a:latin typeface="Gill Sans MT" charset="0"/>
              </a:rPr>
              <a:t> </a:t>
            </a:r>
          </a:p>
          <a:p>
            <a:r>
              <a:rPr lang="en-US" dirty="0">
                <a:latin typeface="Gill Sans MT" charset="0"/>
              </a:rPr>
              <a:t>inter-AS: manager of an AS wants control over how its traffic is routed externally, and who routes through its net (not applicable for STUB networks). </a:t>
            </a:r>
          </a:p>
          <a:p>
            <a:r>
              <a:rPr lang="en-US" dirty="0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 dirty="0">
              <a:solidFill>
                <a:srgbClr val="CC0000"/>
              </a:solidFill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 dirty="0">
                <a:latin typeface="Gill Sans MT" charset="0"/>
              </a:rPr>
              <a:t>intra-AS: can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focus</a:t>
            </a:r>
            <a:r>
              <a:rPr lang="en-US" dirty="0">
                <a:latin typeface="Gill Sans MT" charset="0"/>
              </a:rPr>
              <a:t> on performance (e.g., cost)</a:t>
            </a:r>
          </a:p>
          <a:p>
            <a:r>
              <a:rPr lang="en-US" dirty="0">
                <a:latin typeface="Gill Sans MT" charset="0"/>
              </a:rPr>
              <a:t>inter-AS: policy may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dominate</a:t>
            </a:r>
            <a:r>
              <a:rPr lang="en-US" dirty="0">
                <a:latin typeface="Gill Sans MT" charset="0"/>
              </a:rPr>
              <a:t>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75B7BA66-AFFC-6949-94C2-02BEA516DBB9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59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BGP interactions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4800600" cy="5029200"/>
          </a:xfrm>
        </p:spPr>
        <p:txBody>
          <a:bodyPr/>
          <a:lstStyle/>
          <a:p>
            <a:pPr marL="381000" indent="-381000"/>
            <a:r>
              <a:rPr lang="en-US" sz="1800" dirty="0">
                <a:ea typeface="ＭＳ Ｐゴシック" charset="0"/>
                <a:cs typeface="ＭＳ Ｐゴシック" charset="0"/>
              </a:rPr>
              <a:t>BGP is executed between two routers</a:t>
            </a:r>
          </a:p>
          <a:p>
            <a:pPr marL="838200" lvl="1" indent="-381000"/>
            <a:r>
              <a:rPr lang="en-US" sz="1800" dirty="0">
                <a:ea typeface="ＭＳ Ｐゴシック" charset="0"/>
              </a:rPr>
              <a:t>BGP session</a:t>
            </a:r>
          </a:p>
          <a:p>
            <a:pPr marL="838200" lvl="1" indent="-381000"/>
            <a:r>
              <a:rPr lang="en-US" sz="1800" dirty="0">
                <a:ea typeface="ＭＳ Ｐゴシック" charset="0"/>
              </a:rPr>
              <a:t>BGP peers</a:t>
            </a:r>
          </a:p>
          <a:p>
            <a:pPr marL="381000" indent="-381000"/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1000" indent="-381000"/>
            <a:r>
              <a:rPr lang="en-US" sz="1800" dirty="0"/>
              <a:t>p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rocedure:</a:t>
            </a:r>
          </a:p>
          <a:p>
            <a:pPr marL="838200" lvl="1" indent="-381000">
              <a:buFontTx/>
              <a:buAutoNum type="arabicPeriod"/>
            </a:pPr>
            <a:r>
              <a:rPr lang="en-US" sz="1800" i="1" dirty="0"/>
              <a:t>e</a:t>
            </a:r>
            <a:r>
              <a:rPr lang="en-US" sz="1800" i="1" dirty="0">
                <a:ea typeface="ＭＳ Ｐゴシック" charset="0"/>
              </a:rPr>
              <a:t>stablishes TCP connection (port 179) to BGP peer</a:t>
            </a:r>
          </a:p>
          <a:p>
            <a:pPr marL="838200" lvl="1" indent="-381000">
              <a:buFontTx/>
              <a:buAutoNum type="arabicPeriod"/>
            </a:pPr>
            <a:r>
              <a:rPr lang="en-US" sz="1800" i="1" dirty="0"/>
              <a:t>e</a:t>
            </a:r>
            <a:r>
              <a:rPr lang="en-US" sz="1800" i="1" dirty="0">
                <a:ea typeface="ＭＳ Ｐゴシック" charset="0"/>
              </a:rPr>
              <a:t>xchange all BGP routes</a:t>
            </a:r>
          </a:p>
          <a:p>
            <a:pPr marL="838200" lvl="1" indent="-381000">
              <a:buFontTx/>
              <a:buAutoNum type="arabicPeriod"/>
            </a:pPr>
            <a:r>
              <a:rPr lang="en-US" sz="1800" i="1" dirty="0"/>
              <a:t>a</a:t>
            </a:r>
            <a:r>
              <a:rPr lang="en-US" sz="1800" i="1" dirty="0">
                <a:ea typeface="ＭＳ Ｐゴシック" charset="0"/>
              </a:rPr>
              <a:t>s long as connection is alive: </a:t>
            </a:r>
            <a:br>
              <a:rPr lang="en-US" sz="1800" i="1" dirty="0">
                <a:ea typeface="ＭＳ Ｐゴシック" charset="0"/>
              </a:rPr>
            </a:br>
            <a:r>
              <a:rPr lang="en-US" sz="1800" i="1" dirty="0">
                <a:ea typeface="ＭＳ Ｐゴシック" charset="0"/>
              </a:rPr>
              <a:t>Periodically send incremental updates</a:t>
            </a:r>
          </a:p>
          <a:p>
            <a:pPr marL="381000" indent="-381000"/>
            <a:endParaRPr lang="en-US" sz="1800" i="1" dirty="0">
              <a:ea typeface="ＭＳ Ｐゴシック" charset="0"/>
              <a:cs typeface="ＭＳ Ｐゴシック" charset="0"/>
            </a:endParaRPr>
          </a:p>
          <a:p>
            <a:pPr marL="381000" indent="-381000"/>
            <a:r>
              <a:rPr lang="en-US" sz="1800" b="1" dirty="0">
                <a:ea typeface="ＭＳ Ｐゴシック" charset="0"/>
                <a:cs typeface="ＭＳ Ｐゴシック" charset="0"/>
              </a:rPr>
              <a:t>Note: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 Not all autonomous systems need to run BGP. On many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stub 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networks, the route to the provider can be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statically configured</a:t>
            </a:r>
          </a:p>
        </p:txBody>
      </p:sp>
      <p:graphicFrame>
        <p:nvGraphicFramePr>
          <p:cNvPr id="5939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5562600" y="1524000"/>
          <a:ext cx="3271837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Visio" r:id="rId4" imgW="3276600" imgH="4127500" progId="Visio.Drawing.11">
                  <p:embed/>
                </p:oleObj>
              </mc:Choice>
              <mc:Fallback>
                <p:oleObj name="Visio" r:id="rId4" imgW="3276600" imgH="4127500" progId="Visio.Drawing.11">
                  <p:embed/>
                  <p:pic>
                    <p:nvPicPr>
                      <p:cNvPr id="593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524000"/>
                        <a:ext cx="3271837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cxnSpLocks/>
          </p:cNvCxnSpPr>
          <p:nvPr/>
        </p:nvCxnSpPr>
        <p:spPr bwMode="auto">
          <a:xfrm>
            <a:off x="2971800" y="1828800"/>
            <a:ext cx="3939363" cy="1690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cxnSpLocks/>
          </p:cNvCxnSpPr>
          <p:nvPr/>
        </p:nvCxnSpPr>
        <p:spPr bwMode="auto">
          <a:xfrm>
            <a:off x="2860158" y="2254102"/>
            <a:ext cx="3845442" cy="17082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cxnSpLocks/>
          </p:cNvCxnSpPr>
          <p:nvPr/>
        </p:nvCxnSpPr>
        <p:spPr bwMode="auto">
          <a:xfrm>
            <a:off x="2860158" y="2126512"/>
            <a:ext cx="3693042" cy="845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4" descr="underline_base">
            <a:extLst>
              <a:ext uri="{FF2B5EF4-FFF2-40B4-BE49-F238E27FC236}">
                <a16:creationId xmlns:a16="http://schemas.microsoft.com/office/drawing/2014/main" id="{80C87194-0127-B947-AA64-834AFABECA8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9"/>
            <a:ext cx="3833369" cy="8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1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520413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(AS) (a.k.a. “domains”)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C00000"/>
                </a:solidFill>
              </a:rPr>
              <a:t>autonomous system (AS)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a region of the Internet that is administered by a single entity and that has a unified routing policy</a:t>
            </a:r>
          </a:p>
          <a:p>
            <a:r>
              <a:rPr lang="en-US" sz="2400" dirty="0"/>
              <a:t>each </a:t>
            </a:r>
            <a:r>
              <a:rPr lang="en-US" sz="2400" dirty="0">
                <a:solidFill>
                  <a:srgbClr val="C00000"/>
                </a:solidFill>
              </a:rPr>
              <a:t>autonomous system</a:t>
            </a:r>
            <a:r>
              <a:rPr lang="en-US" sz="2400" dirty="0"/>
              <a:t> is assigned an </a:t>
            </a:r>
            <a:r>
              <a:rPr lang="en-US" sz="2400" dirty="0">
                <a:solidFill>
                  <a:srgbClr val="C00000"/>
                </a:solidFill>
              </a:rPr>
              <a:t>Autonomous System Number</a:t>
            </a:r>
            <a:r>
              <a:rPr lang="en-US" sz="2400" dirty="0"/>
              <a:t> (</a:t>
            </a:r>
            <a:r>
              <a:rPr lang="en-US" sz="2400" b="1" dirty="0"/>
              <a:t>ASN</a:t>
            </a:r>
            <a:r>
              <a:rPr lang="en-US" sz="2400" dirty="0"/>
              <a:t>). Each ASN is 32bits</a:t>
            </a:r>
          </a:p>
          <a:p>
            <a:pPr lvl="2"/>
            <a:r>
              <a:rPr lang="en-US" dirty="0"/>
              <a:t>ASN assigned by Regional Internet Registries</a:t>
            </a:r>
          </a:p>
          <a:p>
            <a:pPr lvl="2"/>
            <a:r>
              <a:rPr lang="en-US" dirty="0"/>
              <a:t>example ASNs</a:t>
            </a:r>
          </a:p>
          <a:p>
            <a:pPr lvl="3"/>
            <a:r>
              <a:rPr lang="en-US" dirty="0">
                <a:latin typeface="+mn-lt"/>
              </a:rPr>
              <a:t>U of T</a:t>
            </a:r>
            <a:r>
              <a:rPr lang="en-US" altLang="ja-JP" dirty="0">
                <a:latin typeface="+mn-lt"/>
              </a:rPr>
              <a:t>s campus network (AS239) </a:t>
            </a:r>
          </a:p>
          <a:p>
            <a:pPr lvl="3"/>
            <a:r>
              <a:rPr lang="en-US" dirty="0">
                <a:latin typeface="+mn-lt"/>
              </a:rPr>
              <a:t>Sprint (AS1239, AS1240, AS 6211, …)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Internet approach to scalable routing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15974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BGP Message Types</a:t>
            </a:r>
            <a:endParaRPr lang="en-US" sz="3200" dirty="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session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 (Type 1):</a:t>
            </a:r>
            <a:r>
              <a:rPr lang="en-US" dirty="0">
                <a:latin typeface="Gill Sans MT" charset="0"/>
              </a:rPr>
              <a:t> opens TCP connection to remote BGP peer (port 179)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 (Type 2):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 (Type 3):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 (Type 4):</a:t>
            </a:r>
            <a:r>
              <a:rPr lang="en-US" dirty="0">
                <a:latin typeface="Gill Sans MT" charset="0"/>
              </a:rPr>
              <a:t> reports errors in previous msg;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044574"/>
            <a:ext cx="4182427" cy="2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D885FD2E-CB7C-6F47-AF13-7B6977813E7A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61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087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BGP route updates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371600"/>
            <a:ext cx="8382000" cy="5486400"/>
          </a:xfrm>
        </p:spPr>
        <p:txBody>
          <a:bodyPr/>
          <a:lstStyle/>
          <a:p>
            <a:pPr>
              <a:tabLst>
                <a:tab pos="1200150" algn="l"/>
                <a:tab pos="2857500" algn="l"/>
                <a:tab pos="5661025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BGP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route advertisement </a:t>
            </a:r>
            <a:r>
              <a:rPr lang="en-US" dirty="0">
                <a:ea typeface="ＭＳ Ｐゴシック" charset="0"/>
                <a:cs typeface="ＭＳ Ｐゴシック" charset="0"/>
              </a:rPr>
              <a:t>is sent in a BGP UPDATE message</a:t>
            </a:r>
          </a:p>
          <a:p>
            <a:pPr>
              <a:tabLst>
                <a:tab pos="1200150" algn="l"/>
                <a:tab pos="2857500" algn="l"/>
                <a:tab pos="5661025" algn="l"/>
              </a:tabLst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tabLst>
                <a:tab pos="1200150" algn="l"/>
                <a:tab pos="2857500" algn="l"/>
                <a:tab pos="5661025" algn="l"/>
              </a:tabLst>
            </a:pPr>
            <a:r>
              <a:rPr lang="en-US" dirty="0"/>
              <a:t>a</a:t>
            </a:r>
            <a:r>
              <a:rPr lang="en-US" dirty="0">
                <a:ea typeface="ＭＳ Ｐゴシック" charset="0"/>
                <a:cs typeface="ＭＳ Ｐゴシック" charset="0"/>
              </a:rPr>
              <a:t> route is announced as a </a:t>
            </a:r>
            <a:r>
              <a:rPr lang="en-US" b="1" dirty="0">
                <a:ea typeface="ＭＳ Ｐゴシック" charset="0"/>
                <a:cs typeface="ＭＳ Ｐゴシック" charset="0"/>
              </a:rPr>
              <a:t>Network Prefix, 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e.g., 10.0.1.0/24,</a:t>
            </a:r>
            <a:r>
              <a:rPr lang="en-US" dirty="0"/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and </a:t>
            </a:r>
            <a:r>
              <a:rPr lang="en-US" b="1" dirty="0">
                <a:ea typeface="ＭＳ Ｐゴシック" charset="0"/>
                <a:cs typeface="ＭＳ Ｐゴシック" charset="0"/>
              </a:rPr>
              <a:t>Attributes</a:t>
            </a:r>
          </a:p>
          <a:p>
            <a:pPr marL="0" indent="0">
              <a:buNone/>
              <a:tabLst>
                <a:tab pos="1200150" algn="l"/>
                <a:tab pos="2857500" algn="l"/>
                <a:tab pos="5661025" algn="l"/>
              </a:tabLst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tabLst>
                <a:tab pos="1200150" algn="l"/>
                <a:tab pos="2857500" algn="l"/>
                <a:tab pos="5661025" algn="l"/>
              </a:tabLst>
            </a:pPr>
            <a:r>
              <a:rPr lang="en-US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Attributes</a:t>
            </a:r>
            <a:r>
              <a:rPr lang="en-US" dirty="0">
                <a:ea typeface="ＭＳ Ｐゴシック" charset="0"/>
                <a:cs typeface="ＭＳ Ｐゴシック" charset="0"/>
              </a:rPr>
              <a:t> specify details about a route:</a:t>
            </a:r>
          </a:p>
          <a:p>
            <a:pPr lvl="1">
              <a:tabLst>
                <a:tab pos="1200150" algn="l"/>
                <a:tab pos="2857500" algn="l"/>
                <a:tab pos="5661025" algn="l"/>
              </a:tabLst>
            </a:pPr>
            <a:r>
              <a:rPr lang="en-US" sz="2800" dirty="0">
                <a:ea typeface="ＭＳ Ｐゴシック" charset="0"/>
              </a:rPr>
              <a:t>Mandatory attributes:</a:t>
            </a:r>
          </a:p>
          <a:p>
            <a:pPr>
              <a:buFontTx/>
              <a:buNone/>
              <a:tabLst>
                <a:tab pos="1200150" algn="l"/>
                <a:tab pos="2857500" algn="l"/>
                <a:tab pos="5661025" algn="l"/>
              </a:tabLst>
            </a:pPr>
            <a:r>
              <a:rPr lang="en-US" b="1" dirty="0">
                <a:ea typeface="ＭＳ Ｐゴシック" charset="0"/>
                <a:cs typeface="ＭＳ Ｐゴシック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ORIGIN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                     </a:t>
            </a:r>
          </a:p>
          <a:p>
            <a:pPr>
              <a:buFontTx/>
              <a:buNone/>
              <a:tabLst>
                <a:tab pos="1200150" algn="l"/>
                <a:tab pos="2857500" algn="l"/>
                <a:tab pos="5661025" algn="l"/>
              </a:tabLst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AS_PATH      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                     </a:t>
            </a:r>
            <a:r>
              <a:rPr lang="en-US" sz="24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buFontTx/>
              <a:buNone/>
              <a:tabLst>
                <a:tab pos="1200150" algn="l"/>
                <a:tab pos="2857500" algn="l"/>
                <a:tab pos="5661025" algn="l"/>
              </a:tabLst>
            </a:pPr>
            <a:r>
              <a:rPr lang="en-US" sz="24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		NEXT_HOP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   </a:t>
            </a:r>
          </a:p>
          <a:p>
            <a:pPr lvl="1">
              <a:tabLst>
                <a:tab pos="1200150" algn="l"/>
                <a:tab pos="2857500" algn="l"/>
                <a:tab pos="5661025" algn="l"/>
              </a:tabLst>
            </a:pPr>
            <a:r>
              <a:rPr lang="en-US" sz="2800" dirty="0">
                <a:ea typeface="ＭＳ Ｐゴシック" charset="0"/>
              </a:rPr>
              <a:t>many other attributes</a:t>
            </a:r>
          </a:p>
        </p:txBody>
      </p:sp>
      <p:pic>
        <p:nvPicPr>
          <p:cNvPr id="5" name="Picture 4" descr="underline_base">
            <a:extLst>
              <a:ext uri="{FF2B5EF4-FFF2-40B4-BE49-F238E27FC236}">
                <a16:creationId xmlns:a16="http://schemas.microsoft.com/office/drawing/2014/main" id="{1AEC1A6E-D994-B848-97A7-AB4CF79150C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3" y="900353"/>
            <a:ext cx="5025656" cy="1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659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0C7F17DC-2526-C84A-BAB9-D3E2033769B0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62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58209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ORIGIN  attribute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</a:rPr>
              <a:t> </a:t>
            </a:r>
          </a:p>
          <a:p>
            <a:pPr lvl="1">
              <a:buFontTx/>
              <a:buNone/>
            </a:pPr>
            <a:endParaRPr lang="en-US" sz="2000">
              <a:latin typeface="Arial" charset="0"/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</a:rPr>
              <a:t>	</a:t>
            </a:r>
          </a:p>
        </p:txBody>
      </p:sp>
      <p:sp>
        <p:nvSpPr>
          <p:cNvPr id="71684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203539"/>
            <a:ext cx="7924800" cy="699874"/>
          </a:xfrm>
        </p:spPr>
        <p:txBody>
          <a:bodyPr/>
          <a:lstStyle/>
          <a:p>
            <a:r>
              <a:rPr lang="en-US" sz="2000" dirty="0"/>
              <a:t>o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riginating domain sends a route to a network (here 10.0.1.0/24) with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ORIGIN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attribute (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AS number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1685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24000" y="2438400"/>
          <a:ext cx="7239000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Visio" r:id="rId4" imgW="9093200" imgH="4318000" progId="Visio.Drawing.11">
                  <p:embed/>
                </p:oleObj>
              </mc:Choice>
              <mc:Fallback>
                <p:oleObj name="Visio" r:id="rId4" imgW="9093200" imgH="4318000" progId="Visio.Drawing.11">
                  <p:embed/>
                  <p:pic>
                    <p:nvPicPr>
                      <p:cNvPr id="7168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38400"/>
                        <a:ext cx="7239000" cy="343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267200" y="3200400"/>
            <a:ext cx="1316038" cy="663575"/>
            <a:chOff x="2160" y="2640"/>
            <a:chExt cx="829" cy="418"/>
          </a:xfrm>
        </p:grpSpPr>
        <p:sp>
          <p:nvSpPr>
            <p:cNvPr id="71701" name="Line 11"/>
            <p:cNvSpPr>
              <a:spLocks noChangeShapeType="1"/>
            </p:cNvSpPr>
            <p:nvPr/>
          </p:nvSpPr>
          <p:spPr bwMode="auto">
            <a:xfrm flipV="1">
              <a:off x="2256" y="2640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1702" name="Text Box 12"/>
            <p:cNvSpPr txBox="1">
              <a:spLocks noChangeArrowheads="1"/>
            </p:cNvSpPr>
            <p:nvPr/>
          </p:nvSpPr>
          <p:spPr bwMode="auto">
            <a:xfrm>
              <a:off x="2160" y="2692"/>
              <a:ext cx="82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6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600" b="0" i="0" dirty="0">
                  <a:solidFill>
                    <a:srgbClr val="C00000"/>
                  </a:solidFill>
                  <a:latin typeface="Arial" charset="0"/>
                </a:rPr>
                <a:t>ORIGIN {1}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019800" y="5029200"/>
            <a:ext cx="1544638" cy="739775"/>
            <a:chOff x="3312" y="3744"/>
            <a:chExt cx="973" cy="466"/>
          </a:xfrm>
        </p:grpSpPr>
        <p:sp>
          <p:nvSpPr>
            <p:cNvPr id="71699" name="Text Box 13"/>
            <p:cNvSpPr txBox="1">
              <a:spLocks noChangeArrowheads="1"/>
            </p:cNvSpPr>
            <p:nvPr/>
          </p:nvSpPr>
          <p:spPr bwMode="auto">
            <a:xfrm>
              <a:off x="3456" y="3844"/>
              <a:ext cx="82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6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600" b="0" i="0" dirty="0">
                  <a:solidFill>
                    <a:srgbClr val="C00000"/>
                  </a:solidFill>
                  <a:latin typeface="Arial" charset="0"/>
                </a:rPr>
                <a:t>ORIGIN {1}</a:t>
              </a:r>
            </a:p>
          </p:txBody>
        </p:sp>
        <p:sp>
          <p:nvSpPr>
            <p:cNvPr id="71700" name="Line 14"/>
            <p:cNvSpPr>
              <a:spLocks noChangeShapeType="1"/>
            </p:cNvSpPr>
            <p:nvPr/>
          </p:nvSpPr>
          <p:spPr bwMode="auto">
            <a:xfrm flipV="1">
              <a:off x="3312" y="3744"/>
              <a:ext cx="720" cy="192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781801" y="2590800"/>
            <a:ext cx="1697038" cy="838200"/>
            <a:chOff x="4272" y="1632"/>
            <a:chExt cx="1069" cy="528"/>
          </a:xfrm>
        </p:grpSpPr>
        <p:sp>
          <p:nvSpPr>
            <p:cNvPr id="71697" name="Line 15"/>
            <p:cNvSpPr>
              <a:spLocks noChangeShapeType="1"/>
            </p:cNvSpPr>
            <p:nvPr/>
          </p:nvSpPr>
          <p:spPr bwMode="auto">
            <a:xfrm>
              <a:off x="4272" y="1872"/>
              <a:ext cx="528" cy="288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1698" name="Text Box 16"/>
            <p:cNvSpPr txBox="1">
              <a:spLocks noChangeArrowheads="1"/>
            </p:cNvSpPr>
            <p:nvPr/>
          </p:nvSpPr>
          <p:spPr bwMode="auto">
            <a:xfrm>
              <a:off x="4512" y="1632"/>
              <a:ext cx="82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6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600" b="0" i="0" dirty="0">
                  <a:solidFill>
                    <a:srgbClr val="C00000"/>
                  </a:solidFill>
                  <a:latin typeface="Arial" charset="0"/>
                </a:rPr>
                <a:t>ORIGIN {1}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838200" y="2895600"/>
            <a:ext cx="2303462" cy="2638425"/>
            <a:chOff x="85" y="2448"/>
            <a:chExt cx="1451" cy="1662"/>
          </a:xfrm>
        </p:grpSpPr>
        <p:sp>
          <p:nvSpPr>
            <p:cNvPr id="71692" name="Line 9"/>
            <p:cNvSpPr>
              <a:spLocks noChangeShapeType="1"/>
            </p:cNvSpPr>
            <p:nvPr/>
          </p:nvSpPr>
          <p:spPr bwMode="auto">
            <a:xfrm>
              <a:off x="960" y="3600"/>
              <a:ext cx="576" cy="192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1693" name="Text Box 10"/>
            <p:cNvSpPr txBox="1">
              <a:spLocks noChangeArrowheads="1"/>
            </p:cNvSpPr>
            <p:nvPr/>
          </p:nvSpPr>
          <p:spPr bwMode="auto">
            <a:xfrm>
              <a:off x="288" y="3744"/>
              <a:ext cx="82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6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600" b="0" i="0" dirty="0">
                  <a:solidFill>
                    <a:srgbClr val="C00000"/>
                  </a:solidFill>
                  <a:latin typeface="Arial" charset="0"/>
                </a:rPr>
                <a:t>ORIGIN {1}</a:t>
              </a:r>
            </a:p>
          </p:txBody>
        </p:sp>
        <p:grpSp>
          <p:nvGrpSpPr>
            <p:cNvPr id="71694" name="Group 22"/>
            <p:cNvGrpSpPr>
              <a:grpSpLocks/>
            </p:cNvGrpSpPr>
            <p:nvPr/>
          </p:nvGrpSpPr>
          <p:grpSpPr bwMode="auto">
            <a:xfrm>
              <a:off x="85" y="2448"/>
              <a:ext cx="1259" cy="480"/>
              <a:chOff x="85" y="2448"/>
              <a:chExt cx="1259" cy="480"/>
            </a:xfrm>
          </p:grpSpPr>
          <p:sp>
            <p:nvSpPr>
              <p:cNvPr id="71695" name="Line 7"/>
              <p:cNvSpPr>
                <a:spLocks noChangeShapeType="1"/>
              </p:cNvSpPr>
              <p:nvPr/>
            </p:nvSpPr>
            <p:spPr bwMode="auto">
              <a:xfrm flipV="1">
                <a:off x="864" y="2640"/>
                <a:ext cx="480" cy="288"/>
              </a:xfrm>
              <a:prstGeom prst="line">
                <a:avLst/>
              </a:prstGeom>
              <a:noFill/>
              <a:ln w="76200" cmpd="tri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1433" tIns="45717" rIns="91433" bIns="45717"/>
              <a:lstStyle/>
              <a:p>
                <a:endParaRPr lang="en-US"/>
              </a:p>
            </p:txBody>
          </p:sp>
          <p:sp>
            <p:nvSpPr>
              <p:cNvPr id="71696" name="Text Box 17"/>
              <p:cNvSpPr txBox="1">
                <a:spLocks noChangeArrowheads="1"/>
              </p:cNvSpPr>
              <p:nvPr/>
            </p:nvSpPr>
            <p:spPr bwMode="auto">
              <a:xfrm>
                <a:off x="85" y="2448"/>
                <a:ext cx="82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3" tIns="45717" rIns="91433" bIns="45717">
                <a:spAutoFit/>
              </a:bodyPr>
              <a:lstStyle>
                <a:lvl1pPr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1600" b="0" i="0" dirty="0">
                    <a:solidFill>
                      <a:schemeClr val="tx1"/>
                    </a:solidFill>
                    <a:latin typeface="Arial" charset="0"/>
                  </a:rPr>
                  <a:t>10.0.1.0/24, </a:t>
                </a:r>
                <a:br>
                  <a:rPr lang="en-US" sz="1600" b="0" i="0" dirty="0">
                    <a:solidFill>
                      <a:schemeClr val="tx1"/>
                    </a:solidFill>
                    <a:latin typeface="Arial" charset="0"/>
                  </a:rPr>
                </a:br>
                <a:r>
                  <a:rPr lang="en-US" sz="1600" b="0" i="0" dirty="0">
                    <a:solidFill>
                      <a:srgbClr val="FF0000"/>
                    </a:solidFill>
                    <a:latin typeface="Arial" charset="0"/>
                  </a:rPr>
                  <a:t>ORIGIN {1}</a:t>
                </a:r>
              </a:p>
            </p:txBody>
          </p:sp>
        </p:grpSp>
      </p:grpSp>
      <p:sp>
        <p:nvSpPr>
          <p:cNvPr id="71690" name="Rectangle 18"/>
          <p:cNvSpPr>
            <a:spLocks noChangeArrowheads="1"/>
          </p:cNvSpPr>
          <p:nvPr/>
        </p:nvSpPr>
        <p:spPr bwMode="auto">
          <a:xfrm>
            <a:off x="1524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pPr marL="342900" indent="-342900">
              <a:spcBef>
                <a:spcPct val="20000"/>
              </a:spcBef>
              <a:spcAft>
                <a:spcPct val="0"/>
              </a:spcAft>
              <a:tabLst>
                <a:tab pos="2857500" algn="l"/>
                <a:tab pos="5661025" algn="l"/>
              </a:tabLst>
            </a:pPr>
            <a:endParaRPr lang="en-US" sz="20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5999" y="22860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Network Prefix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625600" y="2675467"/>
            <a:ext cx="16933" cy="237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B85917-60A8-1C46-9856-549857CCE536}"/>
              </a:ext>
            </a:extLst>
          </p:cNvPr>
          <p:cNvSpPr txBox="1"/>
          <p:nvPr/>
        </p:nvSpPr>
        <p:spPr>
          <a:xfrm>
            <a:off x="594305" y="406356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10.0.1.0/24</a:t>
            </a:r>
          </a:p>
        </p:txBody>
      </p:sp>
      <p:pic>
        <p:nvPicPr>
          <p:cNvPr id="26" name="Picture 25" descr="underline_base">
            <a:extLst>
              <a:ext uri="{FF2B5EF4-FFF2-40B4-BE49-F238E27FC236}">
                <a16:creationId xmlns:a16="http://schemas.microsoft.com/office/drawing/2014/main" id="{4C8EAF5C-4621-9E4D-A77C-723EC5B4C4A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3" y="772763"/>
            <a:ext cx="4292009" cy="1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68261"/>
              </p:ext>
            </p:extLst>
          </p:nvPr>
        </p:nvGraphicFramePr>
        <p:xfrm>
          <a:off x="1219200" y="3352800"/>
          <a:ext cx="7239000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Visio" r:id="rId4" imgW="9093200" imgH="4318000" progId="Visio.Drawing.11">
                  <p:embed/>
                </p:oleObj>
              </mc:Choice>
              <mc:Fallback>
                <p:oleObj name="Visio" r:id="rId4" imgW="9093200" imgH="4318000" progId="Visio.Drawing.11">
                  <p:embed/>
                  <p:pic>
                    <p:nvPicPr>
                      <p:cNvPr id="7373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7239000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3FD8EACF-8780-CE41-8E5B-08B5B1BBEA39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63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01688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AS-PATH attributes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</a:rPr>
              <a:t>	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89051"/>
            <a:ext cx="81534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ach AS that propagates a route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prepends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its own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AS number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AS-PATH creates a full path to reach the network prefix 10.0.1.0/24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ath information prevents routing loops from occurring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ath information also provides information on the length of a path (no. of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ASes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enroute</a:t>
            </a:r>
            <a:r>
              <a:rPr lang="en-US" sz="2000" dirty="0"/>
              <a:t>,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by default, a shorter route is preferred)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Note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: BGP aggregates routes according to CIDR rules</a:t>
            </a:r>
          </a:p>
        </p:txBody>
      </p:sp>
      <p:sp>
        <p:nvSpPr>
          <p:cNvPr id="73733" name="Rectangle 16"/>
          <p:cNvSpPr>
            <a:spLocks noChangeArrowheads="1"/>
          </p:cNvSpPr>
          <p:nvPr/>
        </p:nvSpPr>
        <p:spPr bwMode="auto">
          <a:xfrm>
            <a:off x="1524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pPr marL="342900" indent="-342900">
              <a:spcBef>
                <a:spcPct val="20000"/>
              </a:spcBef>
              <a:spcAft>
                <a:spcPct val="0"/>
              </a:spcAft>
              <a:tabLst>
                <a:tab pos="2857500" algn="l"/>
                <a:tab pos="5661025" algn="l"/>
              </a:tabLst>
            </a:pPr>
            <a:endParaRPr lang="en-US" sz="2000" b="0" i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0" y="4192588"/>
            <a:ext cx="1595438" cy="663575"/>
            <a:chOff x="2160" y="2640"/>
            <a:chExt cx="1005" cy="418"/>
          </a:xfrm>
        </p:grpSpPr>
        <p:sp>
          <p:nvSpPr>
            <p:cNvPr id="73748" name="Line 19"/>
            <p:cNvSpPr>
              <a:spLocks noChangeShapeType="1"/>
            </p:cNvSpPr>
            <p:nvPr/>
          </p:nvSpPr>
          <p:spPr bwMode="auto">
            <a:xfrm flipV="1">
              <a:off x="2256" y="2640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3749" name="Text Box 20"/>
            <p:cNvSpPr txBox="1">
              <a:spLocks noChangeArrowheads="1"/>
            </p:cNvSpPr>
            <p:nvPr/>
          </p:nvSpPr>
          <p:spPr bwMode="auto">
            <a:xfrm>
              <a:off x="2160" y="2692"/>
              <a:ext cx="100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6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600" b="0" i="0" dirty="0">
                  <a:solidFill>
                    <a:srgbClr val="C00000"/>
                  </a:solidFill>
                  <a:latin typeface="Arial" charset="0"/>
                </a:rPr>
                <a:t>AS-PATH {2,1}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715000" y="5943600"/>
            <a:ext cx="1824038" cy="739775"/>
            <a:chOff x="3312" y="3744"/>
            <a:chExt cx="1149" cy="466"/>
          </a:xfrm>
        </p:grpSpPr>
        <p:sp>
          <p:nvSpPr>
            <p:cNvPr id="73746" name="Text Box 22"/>
            <p:cNvSpPr txBox="1">
              <a:spLocks noChangeArrowheads="1"/>
            </p:cNvSpPr>
            <p:nvPr/>
          </p:nvSpPr>
          <p:spPr bwMode="auto">
            <a:xfrm>
              <a:off x="3456" y="3844"/>
              <a:ext cx="100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6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600" b="0" i="0" dirty="0">
                  <a:solidFill>
                    <a:srgbClr val="C00000"/>
                  </a:solidFill>
                  <a:latin typeface="Arial" charset="0"/>
                </a:rPr>
                <a:t>AS-PATH {3,1}</a:t>
              </a:r>
            </a:p>
          </p:txBody>
        </p:sp>
        <p:sp>
          <p:nvSpPr>
            <p:cNvPr id="73747" name="Line 23"/>
            <p:cNvSpPr>
              <a:spLocks noChangeShapeType="1"/>
            </p:cNvSpPr>
            <p:nvPr/>
          </p:nvSpPr>
          <p:spPr bwMode="auto">
            <a:xfrm flipV="1">
              <a:off x="3312" y="3744"/>
              <a:ext cx="720" cy="192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692900" y="3581400"/>
            <a:ext cx="2298700" cy="838200"/>
            <a:chOff x="3984" y="2352"/>
            <a:chExt cx="1448" cy="528"/>
          </a:xfrm>
        </p:grpSpPr>
        <p:sp>
          <p:nvSpPr>
            <p:cNvPr id="73744" name="Line 25"/>
            <p:cNvSpPr>
              <a:spLocks noChangeShapeType="1"/>
            </p:cNvSpPr>
            <p:nvPr/>
          </p:nvSpPr>
          <p:spPr bwMode="auto">
            <a:xfrm>
              <a:off x="3984" y="2592"/>
              <a:ext cx="528" cy="288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3745" name="Text Box 26"/>
            <p:cNvSpPr txBox="1">
              <a:spLocks noChangeArrowheads="1"/>
            </p:cNvSpPr>
            <p:nvPr/>
          </p:nvSpPr>
          <p:spPr bwMode="auto">
            <a:xfrm>
              <a:off x="4320" y="2352"/>
              <a:ext cx="111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6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600" b="0" i="0" dirty="0">
                  <a:solidFill>
                    <a:srgbClr val="FF0000"/>
                  </a:solidFill>
                  <a:latin typeface="Arial" charset="0"/>
                </a:rPr>
                <a:t>AS-PATH {4,2,1}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838201" y="3810001"/>
            <a:ext cx="1981200" cy="2716213"/>
            <a:chOff x="288" y="2399"/>
            <a:chExt cx="1248" cy="1711"/>
          </a:xfrm>
        </p:grpSpPr>
        <p:sp>
          <p:nvSpPr>
            <p:cNvPr id="73739" name="Line 28"/>
            <p:cNvSpPr>
              <a:spLocks noChangeShapeType="1"/>
            </p:cNvSpPr>
            <p:nvPr/>
          </p:nvSpPr>
          <p:spPr bwMode="auto">
            <a:xfrm>
              <a:off x="960" y="3600"/>
              <a:ext cx="576" cy="192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3740" name="Text Box 29"/>
            <p:cNvSpPr txBox="1">
              <a:spLocks noChangeArrowheads="1"/>
            </p:cNvSpPr>
            <p:nvPr/>
          </p:nvSpPr>
          <p:spPr bwMode="auto">
            <a:xfrm>
              <a:off x="288" y="3744"/>
              <a:ext cx="89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6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600" b="0" i="0" dirty="0">
                  <a:solidFill>
                    <a:srgbClr val="FF0000"/>
                  </a:solidFill>
                  <a:latin typeface="Arial" charset="0"/>
                </a:rPr>
                <a:t> AS-PATH {1}</a:t>
              </a:r>
            </a:p>
          </p:txBody>
        </p:sp>
        <p:grpSp>
          <p:nvGrpSpPr>
            <p:cNvPr id="73741" name="Group 30"/>
            <p:cNvGrpSpPr>
              <a:grpSpLocks/>
            </p:cNvGrpSpPr>
            <p:nvPr/>
          </p:nvGrpSpPr>
          <p:grpSpPr bwMode="auto">
            <a:xfrm>
              <a:off x="288" y="2399"/>
              <a:ext cx="1056" cy="529"/>
              <a:chOff x="288" y="2399"/>
              <a:chExt cx="1056" cy="529"/>
            </a:xfrm>
          </p:grpSpPr>
          <p:sp>
            <p:nvSpPr>
              <p:cNvPr id="73742" name="Line 31"/>
              <p:cNvSpPr>
                <a:spLocks noChangeShapeType="1"/>
              </p:cNvSpPr>
              <p:nvPr/>
            </p:nvSpPr>
            <p:spPr bwMode="auto">
              <a:xfrm flipV="1">
                <a:off x="864" y="2640"/>
                <a:ext cx="480" cy="288"/>
              </a:xfrm>
              <a:prstGeom prst="line">
                <a:avLst/>
              </a:prstGeom>
              <a:noFill/>
              <a:ln w="76200" cmpd="tri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1433" tIns="45717" rIns="91433" bIns="45717"/>
              <a:lstStyle/>
              <a:p>
                <a:endParaRPr lang="en-US"/>
              </a:p>
            </p:txBody>
          </p:sp>
          <p:sp>
            <p:nvSpPr>
              <p:cNvPr id="73743" name="Text Box 32"/>
              <p:cNvSpPr txBox="1">
                <a:spLocks noChangeArrowheads="1"/>
              </p:cNvSpPr>
              <p:nvPr/>
            </p:nvSpPr>
            <p:spPr bwMode="auto">
              <a:xfrm>
                <a:off x="288" y="2399"/>
                <a:ext cx="89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3" tIns="45717" rIns="91433" bIns="45717">
                <a:spAutoFit/>
              </a:bodyPr>
              <a:lstStyle>
                <a:lvl1pPr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b="1" i="1">
                    <a:solidFill>
                      <a:srgbClr val="000000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1600" b="0" i="0" dirty="0">
                    <a:solidFill>
                      <a:schemeClr val="tx1"/>
                    </a:solidFill>
                    <a:latin typeface="Arial" charset="0"/>
                  </a:rPr>
                  <a:t>10.0.1.0/24, </a:t>
                </a:r>
                <a:br>
                  <a:rPr lang="en-US" sz="1600" b="0" i="0" dirty="0">
                    <a:solidFill>
                      <a:schemeClr val="tx1"/>
                    </a:solidFill>
                    <a:latin typeface="Arial" charset="0"/>
                  </a:rPr>
                </a:br>
                <a:r>
                  <a:rPr lang="en-US" sz="1600" b="0" i="0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r>
                  <a:rPr lang="en-US" sz="1600" b="0" i="0" dirty="0">
                    <a:solidFill>
                      <a:srgbClr val="FF0000"/>
                    </a:solidFill>
                    <a:latin typeface="Arial" charset="0"/>
                  </a:rPr>
                  <a:t>AS-PATH {1}</a:t>
                </a:r>
              </a:p>
            </p:txBody>
          </p:sp>
        </p:grpSp>
      </p:grpSp>
      <p:pic>
        <p:nvPicPr>
          <p:cNvPr id="23" name="Picture 22" descr="underline_base">
            <a:extLst>
              <a:ext uri="{FF2B5EF4-FFF2-40B4-BE49-F238E27FC236}">
                <a16:creationId xmlns:a16="http://schemas.microsoft.com/office/drawing/2014/main" id="{00D2C982-711A-BC48-9EE3-ACE5DE3F114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3" y="900353"/>
            <a:ext cx="4738576" cy="12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1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74A900A7-B471-8C44-BE7C-5A6E0CC387C0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64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6944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NEXT-HOP attributes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95399"/>
            <a:ext cx="7848600" cy="17526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each router that sends a route advertisement, includes its own IP address of the forwarding port in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a NEXT-HOP attribute</a:t>
            </a:r>
          </a:p>
          <a:p>
            <a:r>
              <a:rPr lang="en-US" sz="2000" dirty="0"/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he attribute provides information for the routing table of the receiving router in the next AS on the path</a:t>
            </a: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pPr marL="342900" indent="-342900">
              <a:spcBef>
                <a:spcPct val="20000"/>
              </a:spcBef>
              <a:spcAft>
                <a:spcPct val="0"/>
              </a:spcAft>
              <a:tabLst>
                <a:tab pos="2857500" algn="l"/>
                <a:tab pos="5661025" algn="l"/>
              </a:tabLst>
            </a:pPr>
            <a:endParaRPr lang="en-US" sz="2000" b="0" i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5782" name="Object 2"/>
          <p:cNvGraphicFramePr>
            <a:graphicFrameLocks noChangeAspect="1"/>
          </p:cNvGraphicFramePr>
          <p:nvPr/>
        </p:nvGraphicFramePr>
        <p:xfrm>
          <a:off x="762000" y="3810000"/>
          <a:ext cx="868680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Visio" r:id="rId4" imgW="9093200" imgH="1955800" progId="Visio.Drawing.11">
                  <p:embed/>
                </p:oleObj>
              </mc:Choice>
              <mc:Fallback>
                <p:oleObj name="Visio" r:id="rId4" imgW="9093200" imgH="1955800" progId="Visio.Drawing.11">
                  <p:embed/>
                  <p:pic>
                    <p:nvPicPr>
                      <p:cNvPr id="757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8686800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19400" y="5562600"/>
            <a:ext cx="2668588" cy="657225"/>
            <a:chOff x="2160" y="2530"/>
            <a:chExt cx="1681" cy="414"/>
          </a:xfrm>
        </p:grpSpPr>
        <p:sp>
          <p:nvSpPr>
            <p:cNvPr id="75787" name="Line 8"/>
            <p:cNvSpPr>
              <a:spLocks noChangeShapeType="1"/>
            </p:cNvSpPr>
            <p:nvPr/>
          </p:nvSpPr>
          <p:spPr bwMode="auto">
            <a:xfrm flipV="1">
              <a:off x="2256" y="2530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5788" name="Text Box 9"/>
            <p:cNvSpPr txBox="1">
              <a:spLocks noChangeArrowheads="1"/>
            </p:cNvSpPr>
            <p:nvPr/>
          </p:nvSpPr>
          <p:spPr bwMode="auto">
            <a:xfrm>
              <a:off x="2160" y="2578"/>
              <a:ext cx="168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6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600" b="0" i="0" dirty="0">
                  <a:solidFill>
                    <a:srgbClr val="FF0000"/>
                  </a:solidFill>
                  <a:latin typeface="Arial" charset="0"/>
                </a:rPr>
                <a:t>NEXT-HOP {128.100.11.1}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38800" y="5562600"/>
            <a:ext cx="2781300" cy="663575"/>
            <a:chOff x="2160" y="2640"/>
            <a:chExt cx="1752" cy="418"/>
          </a:xfrm>
        </p:grpSpPr>
        <p:sp>
          <p:nvSpPr>
            <p:cNvPr id="75785" name="Line 11"/>
            <p:cNvSpPr>
              <a:spLocks noChangeShapeType="1"/>
            </p:cNvSpPr>
            <p:nvPr/>
          </p:nvSpPr>
          <p:spPr bwMode="auto">
            <a:xfrm flipV="1">
              <a:off x="2256" y="2640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5786" name="Text Box 12"/>
            <p:cNvSpPr txBox="1">
              <a:spLocks noChangeArrowheads="1"/>
            </p:cNvSpPr>
            <p:nvPr/>
          </p:nvSpPr>
          <p:spPr bwMode="auto">
            <a:xfrm>
              <a:off x="2160" y="2692"/>
              <a:ext cx="175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6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600" b="0" i="0" dirty="0">
                  <a:solidFill>
                    <a:srgbClr val="FF0000"/>
                  </a:solidFill>
                  <a:latin typeface="Arial" charset="0"/>
                </a:rPr>
                <a:t>NEXT-HOP {128.143.71.21</a:t>
              </a:r>
              <a:r>
                <a:rPr lang="en-US" sz="1600" b="0" i="0" dirty="0">
                  <a:solidFill>
                    <a:schemeClr val="tx1"/>
                  </a:solidFill>
                  <a:latin typeface="Arial" charset="0"/>
                </a:rPr>
                <a:t>}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>
            <a:off x="3505200" y="4267200"/>
            <a:ext cx="10668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5943600" y="4267200"/>
            <a:ext cx="137160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14" descr="underline_base">
            <a:extLst>
              <a:ext uri="{FF2B5EF4-FFF2-40B4-BE49-F238E27FC236}">
                <a16:creationId xmlns:a16="http://schemas.microsoft.com/office/drawing/2014/main" id="{2729D23E-27AE-8044-8754-20D390252F59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3" y="751497"/>
            <a:ext cx="5163877" cy="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4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2EED-B640-1F4A-AB40-4ABCC4B1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0A5E8-7408-D54A-B919-F8FCD594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D80EF-75F3-A843-BA7A-71003C99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271659-8098-B344-A4BF-FEFA809AD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" r="-4912"/>
          <a:stretch/>
        </p:blipFill>
        <p:spPr>
          <a:xfrm>
            <a:off x="914400" y="1371599"/>
            <a:ext cx="5936776" cy="4526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EE035-F413-924A-82E2-1D561BD97ED3}"/>
              </a:ext>
            </a:extLst>
          </p:cNvPr>
          <p:cNvSpPr txBox="1"/>
          <p:nvPr/>
        </p:nvSpPr>
        <p:spPr>
          <a:xfrm>
            <a:off x="682680" y="5813516"/>
            <a:ext cx="6165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R1, R2, R3 are the IP interfaces of the BGP routers</a:t>
            </a:r>
          </a:p>
          <a:p>
            <a:r>
              <a:rPr lang="en-US" dirty="0"/>
              <a:t>in each AS facing the exterior, i.e., </a:t>
            </a:r>
            <a:r>
              <a:rPr lang="en-US" dirty="0">
                <a:solidFill>
                  <a:srgbClr val="FF0000"/>
                </a:solidFill>
              </a:rPr>
              <a:t>next hops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C90760-5507-6F45-A853-DFDD89F1B1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2257" y="3152632"/>
            <a:ext cx="1180531" cy="26608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B299DB-DF3E-6F48-8B0A-C6BB54CEEE33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 flipV="1">
            <a:off x="3882788" y="2868008"/>
            <a:ext cx="614718" cy="30302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1B6AF8-83AB-604E-A574-2E8ED23D7A94}"/>
              </a:ext>
            </a:extLst>
          </p:cNvPr>
          <p:cNvCxnSpPr/>
          <p:nvPr/>
        </p:nvCxnSpPr>
        <p:spPr bwMode="auto">
          <a:xfrm flipV="1">
            <a:off x="3882788" y="4525428"/>
            <a:ext cx="866633" cy="1372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27306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5069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84379"/>
              </p:ext>
            </p:extLst>
          </p:nvPr>
        </p:nvGraphicFramePr>
        <p:xfrm>
          <a:off x="1524000" y="4800600"/>
          <a:ext cx="3200400" cy="75723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5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Dest.</a:t>
                      </a:r>
                    </a:p>
                  </a:txBody>
                  <a:tcPr marL="91433" marR="91433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Next hop</a:t>
                      </a:r>
                    </a:p>
                  </a:txBody>
                  <a:tcPr marL="91433" marR="91433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128.100.11.0/24</a:t>
                      </a:r>
                    </a:p>
                  </a:txBody>
                  <a:tcPr marL="91433" marR="91433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192.0.1.2</a:t>
                      </a:r>
                    </a:p>
                  </a:txBody>
                  <a:tcPr marL="91433" marR="91433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85E8DD-6240-064F-BC50-F216ADEB4FBF}"/>
              </a:ext>
            </a:extLst>
          </p:cNvPr>
          <p:cNvCxnSpPr>
            <a:cxnSpLocks/>
            <a:endCxn id="685069" idx="2"/>
          </p:cNvCxnSpPr>
          <p:nvPr/>
        </p:nvCxnSpPr>
        <p:spPr bwMode="auto">
          <a:xfrm flipH="1" flipV="1">
            <a:off x="3124200" y="5557838"/>
            <a:ext cx="198574" cy="7642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2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845593AD-B6F4-C14D-8B08-2CBDC127D675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66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659219"/>
          </a:xfrm>
        </p:spPr>
        <p:txBody>
          <a:bodyPr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BGP NEXT-HOP -&gt; IGP information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686800" cy="2057400"/>
          </a:xfrm>
        </p:spPr>
        <p:txBody>
          <a:bodyPr/>
          <a:lstStyle/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pPr marL="342900" indent="-342900">
              <a:spcBef>
                <a:spcPct val="20000"/>
              </a:spcBef>
              <a:spcAft>
                <a:spcPct val="0"/>
              </a:spcAft>
              <a:tabLst>
                <a:tab pos="2857500" algn="l"/>
                <a:tab pos="5661025" algn="l"/>
              </a:tabLst>
            </a:pPr>
            <a:endParaRPr lang="en-US" sz="2000" b="0" i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78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23706"/>
              </p:ext>
            </p:extLst>
          </p:nvPr>
        </p:nvGraphicFramePr>
        <p:xfrm>
          <a:off x="914400" y="1295400"/>
          <a:ext cx="8077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Visio" r:id="rId4" imgW="9093200" imgH="1955800" progId="Visio.Drawing.11">
                  <p:embed/>
                </p:oleObj>
              </mc:Choice>
              <mc:Fallback>
                <p:oleObj name="Visio" r:id="rId4" imgW="9093200" imgH="1955800" progId="Visio.Drawing.11">
                  <p:embed/>
                  <p:pic>
                    <p:nvPicPr>
                      <p:cNvPr id="778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8077200" cy="243840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00200" y="3428997"/>
            <a:ext cx="2352675" cy="669925"/>
            <a:chOff x="2160" y="2784"/>
            <a:chExt cx="1482" cy="422"/>
          </a:xfrm>
        </p:grpSpPr>
        <p:sp>
          <p:nvSpPr>
            <p:cNvPr id="77876" name="Line 8"/>
            <p:cNvSpPr>
              <a:spLocks noChangeShapeType="1"/>
            </p:cNvSpPr>
            <p:nvPr/>
          </p:nvSpPr>
          <p:spPr bwMode="auto">
            <a:xfrm flipV="1">
              <a:off x="2496" y="2784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7877" name="Text Box 9"/>
            <p:cNvSpPr txBox="1">
              <a:spLocks noChangeArrowheads="1"/>
            </p:cNvSpPr>
            <p:nvPr/>
          </p:nvSpPr>
          <p:spPr bwMode="auto">
            <a:xfrm>
              <a:off x="2160" y="2880"/>
              <a:ext cx="148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4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4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400" b="0" i="0" dirty="0">
                  <a:solidFill>
                    <a:schemeClr val="tx1"/>
                  </a:solidFill>
                  <a:latin typeface="Arial" charset="0"/>
                </a:rPr>
                <a:t> NEXT-HOP {128.100.11.1}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29200" y="3505200"/>
            <a:ext cx="2352675" cy="627062"/>
            <a:chOff x="2160" y="2640"/>
            <a:chExt cx="1482" cy="395"/>
          </a:xfrm>
        </p:grpSpPr>
        <p:sp>
          <p:nvSpPr>
            <p:cNvPr id="77874" name="Line 11"/>
            <p:cNvSpPr>
              <a:spLocks noChangeShapeType="1"/>
            </p:cNvSpPr>
            <p:nvPr/>
          </p:nvSpPr>
          <p:spPr bwMode="auto">
            <a:xfrm flipV="1">
              <a:off x="2256" y="2640"/>
              <a:ext cx="6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1433" tIns="45717" rIns="91433" bIns="45717"/>
            <a:lstStyle/>
            <a:p>
              <a:endParaRPr lang="en-US"/>
            </a:p>
          </p:txBody>
        </p:sp>
        <p:sp>
          <p:nvSpPr>
            <p:cNvPr id="77875" name="Text Box 12"/>
            <p:cNvSpPr txBox="1">
              <a:spLocks noChangeArrowheads="1"/>
            </p:cNvSpPr>
            <p:nvPr/>
          </p:nvSpPr>
          <p:spPr bwMode="auto">
            <a:xfrm>
              <a:off x="2160" y="2709"/>
              <a:ext cx="148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b="1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400" b="0" i="0" dirty="0">
                  <a:solidFill>
                    <a:schemeClr val="tx1"/>
                  </a:solidFill>
                  <a:latin typeface="Arial" charset="0"/>
                </a:rPr>
                <a:t>10.0.1.0/24, </a:t>
              </a:r>
              <a:br>
                <a:rPr lang="en-US" sz="1400" b="0" i="0" dirty="0">
                  <a:solidFill>
                    <a:schemeClr val="tx1"/>
                  </a:solidFill>
                  <a:latin typeface="Arial" charset="0"/>
                </a:rPr>
              </a:br>
              <a:r>
                <a:rPr lang="en-US" sz="1400" b="0" i="0" dirty="0">
                  <a:solidFill>
                    <a:schemeClr val="tx1"/>
                  </a:solidFill>
                  <a:latin typeface="Arial" charset="0"/>
                </a:rPr>
                <a:t> NEXT-HOP {128.100.11.1}</a:t>
              </a:r>
            </a:p>
          </p:txBody>
        </p:sp>
      </p:grpSp>
      <p:sp>
        <p:nvSpPr>
          <p:cNvPr id="77844" name="Text Box 24"/>
          <p:cNvSpPr txBox="1">
            <a:spLocks noChangeArrowheads="1"/>
          </p:cNvSpPr>
          <p:nvPr/>
        </p:nvSpPr>
        <p:spPr bwMode="auto">
          <a:xfrm>
            <a:off x="838200" y="4114800"/>
            <a:ext cx="1295400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0" dirty="0">
                <a:solidFill>
                  <a:srgbClr val="FF6699"/>
                </a:solidFill>
                <a:latin typeface="Arial" charset="0"/>
              </a:rPr>
              <a:t>At R1:</a:t>
            </a:r>
          </a:p>
        </p:txBody>
      </p:sp>
      <p:graphicFrame>
        <p:nvGraphicFramePr>
          <p:cNvPr id="77879" name="Group 55"/>
          <p:cNvGraphicFramePr>
            <a:graphicFrameLocks noGrp="1"/>
          </p:cNvGraphicFramePr>
          <p:nvPr/>
        </p:nvGraphicFramePr>
        <p:xfrm>
          <a:off x="1676400" y="5943600"/>
          <a:ext cx="3124200" cy="75698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</a:p>
                  </a:txBody>
                  <a:tcPr marL="91433" marR="91433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Next hop</a:t>
                      </a:r>
                    </a:p>
                  </a:txBody>
                  <a:tcPr marL="91433" marR="91433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10.0.1.0/24</a:t>
                      </a:r>
                    </a:p>
                  </a:txBody>
                  <a:tcPr marL="91433" marR="91433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128.100.11.1</a:t>
                      </a:r>
                    </a:p>
                  </a:txBody>
                  <a:tcPr marL="91433" marR="91433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856" name="Text Box 36"/>
          <p:cNvSpPr txBox="1">
            <a:spLocks noChangeArrowheads="1"/>
          </p:cNvSpPr>
          <p:nvPr/>
        </p:nvSpPr>
        <p:spPr bwMode="auto">
          <a:xfrm>
            <a:off x="1921933" y="4419600"/>
            <a:ext cx="2528242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800" dirty="0"/>
              <a:t>IGP Routing table</a:t>
            </a:r>
          </a:p>
        </p:txBody>
      </p:sp>
      <p:sp>
        <p:nvSpPr>
          <p:cNvPr id="77858" name="AutoShape 38"/>
          <p:cNvSpPr>
            <a:spLocks noChangeArrowheads="1"/>
          </p:cNvSpPr>
          <p:nvPr/>
        </p:nvSpPr>
        <p:spPr bwMode="auto">
          <a:xfrm>
            <a:off x="4800600" y="5410200"/>
            <a:ext cx="1066800" cy="6096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graphicFrame>
        <p:nvGraphicFramePr>
          <p:cNvPr id="7788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191385"/>
              </p:ext>
            </p:extLst>
          </p:nvPr>
        </p:nvGraphicFramePr>
        <p:xfrm>
          <a:off x="5853371" y="4979178"/>
          <a:ext cx="2971800" cy="1117599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4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Dest.</a:t>
                      </a:r>
                    </a:p>
                  </a:txBody>
                  <a:tcPr marL="91433" marR="91433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Next hop</a:t>
                      </a:r>
                    </a:p>
                  </a:txBody>
                  <a:tcPr marL="91433" marR="91433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128.100.11.0/24</a:t>
                      </a:r>
                    </a:p>
                  </a:txBody>
                  <a:tcPr marL="91433" marR="91433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192.0.1.2</a:t>
                      </a:r>
                    </a:p>
                  </a:txBody>
                  <a:tcPr marL="91433" marR="91433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10.0.1.0/24</a:t>
                      </a:r>
                    </a:p>
                  </a:txBody>
                  <a:tcPr marL="91433" marR="91433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192.0.1.2</a:t>
                      </a:r>
                    </a:p>
                  </a:txBody>
                  <a:tcPr marL="91433" marR="91433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7873" name="Text Box 53"/>
          <p:cNvSpPr txBox="1">
            <a:spLocks noChangeArrowheads="1"/>
          </p:cNvSpPr>
          <p:nvPr/>
        </p:nvSpPr>
        <p:spPr bwMode="auto">
          <a:xfrm>
            <a:off x="5825066" y="4301025"/>
            <a:ext cx="3318933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800" dirty="0"/>
              <a:t>Combined Routing table</a:t>
            </a:r>
          </a:p>
          <a:p>
            <a:pPr>
              <a:buFontTx/>
              <a:buNone/>
            </a:pPr>
            <a:r>
              <a:rPr lang="en-US" sz="1800" dirty="0"/>
              <a:t>At </a:t>
            </a:r>
            <a:r>
              <a:rPr lang="en-US" sz="1800" dirty="0">
                <a:solidFill>
                  <a:srgbClr val="C00000"/>
                </a:solidFill>
              </a:rPr>
              <a:t>R1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 bwMode="auto">
          <a:xfrm flipV="1">
            <a:off x="4690533" y="2400300"/>
            <a:ext cx="3167592" cy="2273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673600" y="4148667"/>
            <a:ext cx="1134533" cy="16933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9E43852-3F9A-E845-BF78-30718EB0E053}"/>
              </a:ext>
            </a:extLst>
          </p:cNvPr>
          <p:cNvSpPr/>
          <p:nvPr/>
        </p:nvSpPr>
        <p:spPr bwMode="auto">
          <a:xfrm>
            <a:off x="3257328" y="5195813"/>
            <a:ext cx="1158949" cy="3159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BD31AA-ED28-D04E-A84B-1D533BF60021}"/>
              </a:ext>
            </a:extLst>
          </p:cNvPr>
          <p:cNvSpPr/>
          <p:nvPr/>
        </p:nvSpPr>
        <p:spPr bwMode="auto">
          <a:xfrm>
            <a:off x="5943600" y="5745956"/>
            <a:ext cx="2703600" cy="31598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AE6386-11E2-D048-B040-5A0574B26561}"/>
              </a:ext>
            </a:extLst>
          </p:cNvPr>
          <p:cNvCxnSpPr/>
          <p:nvPr/>
        </p:nvCxnSpPr>
        <p:spPr bwMode="auto">
          <a:xfrm flipH="1" flipV="1">
            <a:off x="5020203" y="2556713"/>
            <a:ext cx="1609725" cy="8720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C750EE-7AB1-C24D-8BDA-D1F6605D84B4}"/>
              </a:ext>
            </a:extLst>
          </p:cNvPr>
          <p:cNvCxnSpPr>
            <a:cxnSpLocks/>
          </p:cNvCxnSpPr>
          <p:nvPr/>
        </p:nvCxnSpPr>
        <p:spPr bwMode="auto">
          <a:xfrm flipV="1">
            <a:off x="6638925" y="2463867"/>
            <a:ext cx="1420285" cy="9267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027C4E-5613-0547-96DF-FB41A030C60A}"/>
              </a:ext>
            </a:extLst>
          </p:cNvPr>
          <p:cNvCxnSpPr>
            <a:cxnSpLocks/>
          </p:cNvCxnSpPr>
          <p:nvPr/>
        </p:nvCxnSpPr>
        <p:spPr bwMode="auto">
          <a:xfrm>
            <a:off x="8591107" y="2254102"/>
            <a:ext cx="3827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648321-2086-E148-B28D-51F6EC623431}"/>
              </a:ext>
            </a:extLst>
          </p:cNvPr>
          <p:cNvSpPr txBox="1"/>
          <p:nvPr/>
        </p:nvSpPr>
        <p:spPr>
          <a:xfrm>
            <a:off x="637954" y="744279"/>
            <a:ext cx="7867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E.g., how does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R1</a:t>
            </a:r>
            <a:r>
              <a:rPr lang="en-US" sz="2800" dirty="0">
                <a:latin typeface="+mn-lt"/>
              </a:rPr>
              <a:t> learn about route to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10.0.1.0/24</a:t>
            </a:r>
            <a:r>
              <a:rPr lang="en-US" sz="2800" dirty="0">
                <a:latin typeface="+mn-lt"/>
              </a:rPr>
              <a:t>???</a:t>
            </a:r>
          </a:p>
        </p:txBody>
      </p:sp>
      <p:pic>
        <p:nvPicPr>
          <p:cNvPr id="32" name="Picture 31" descr="underline_base">
            <a:extLst>
              <a:ext uri="{FF2B5EF4-FFF2-40B4-BE49-F238E27FC236}">
                <a16:creationId xmlns:a16="http://schemas.microsoft.com/office/drawing/2014/main" id="{ED440DFC-9E2E-A848-8233-37F10B26410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2" y="560111"/>
            <a:ext cx="6971414" cy="12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705B5B-18E1-B843-9042-75BB0147D665}"/>
              </a:ext>
            </a:extLst>
          </p:cNvPr>
          <p:cNvSpPr/>
          <p:nvPr/>
        </p:nvSpPr>
        <p:spPr bwMode="auto">
          <a:xfrm>
            <a:off x="1600200" y="5195813"/>
            <a:ext cx="1472609" cy="36202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E2D10793-D402-8B42-A6E8-6F2736F8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422" y="5606534"/>
            <a:ext cx="1425376" cy="369326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800" dirty="0" err="1"/>
              <a:t>iBGP</a:t>
            </a:r>
            <a:r>
              <a:rPr lang="en-US" sz="1800" dirty="0"/>
              <a:t> info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D9111A-47F8-E946-8BA2-C26DE8F0E677}"/>
              </a:ext>
            </a:extLst>
          </p:cNvPr>
          <p:cNvSpPr/>
          <p:nvPr/>
        </p:nvSpPr>
        <p:spPr bwMode="auto">
          <a:xfrm>
            <a:off x="3327104" y="6356496"/>
            <a:ext cx="1472609" cy="36202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68764E-7749-DE4A-AA1B-52C8F66823CE}"/>
              </a:ext>
            </a:extLst>
          </p:cNvPr>
          <p:cNvSpPr/>
          <p:nvPr/>
        </p:nvSpPr>
        <p:spPr bwMode="auto">
          <a:xfrm>
            <a:off x="1742931" y="6356496"/>
            <a:ext cx="1158949" cy="3159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0B2B03-7650-244F-99DD-687947867746}"/>
              </a:ext>
            </a:extLst>
          </p:cNvPr>
          <p:cNvCxnSpPr>
            <a:cxnSpLocks/>
          </p:cNvCxnSpPr>
          <p:nvPr/>
        </p:nvCxnSpPr>
        <p:spPr bwMode="auto">
          <a:xfrm flipV="1">
            <a:off x="2868883" y="5598643"/>
            <a:ext cx="407852" cy="7215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4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850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78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8" grpId="0" animBg="1"/>
      <p:bldP spid="77873" grpId="0"/>
      <p:bldP spid="10" grpId="1" animBg="1"/>
      <p:bldP spid="28" grpId="0" animBg="1"/>
      <p:bldP spid="4" grpId="0" animBg="1"/>
      <p:bldP spid="35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458200" cy="914400"/>
          </a:xfrm>
        </p:spPr>
        <p:txBody>
          <a:bodyPr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Number of Autonomous Systems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CDAFD18B-8BFD-294B-9AAB-29C9BDA4B602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7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970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33" y="2529322"/>
            <a:ext cx="4726172" cy="41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6" y="869399"/>
            <a:ext cx="6840683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BD8C2A-C8ED-2448-8F7C-EA341BA1559B}"/>
              </a:ext>
            </a:extLst>
          </p:cNvPr>
          <p:cNvSpPr txBox="1"/>
          <p:nvPr/>
        </p:nvSpPr>
        <p:spPr>
          <a:xfrm>
            <a:off x="1165773" y="1050925"/>
            <a:ext cx="6583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 </a:t>
            </a:r>
            <a:r>
              <a:rPr lang="en-US" b="1" dirty="0"/>
              <a:t>number</a:t>
            </a:r>
            <a:r>
              <a:rPr lang="en-US" dirty="0"/>
              <a:t> of unique </a:t>
            </a:r>
            <a:r>
              <a:rPr lang="en-US" b="1" dirty="0"/>
              <a:t>autonomous</a:t>
            </a:r>
            <a:r>
              <a:rPr lang="en-US" dirty="0"/>
              <a:t> networks </a:t>
            </a:r>
          </a:p>
          <a:p>
            <a:r>
              <a:rPr lang="en-US" dirty="0"/>
              <a:t>in the routing </a:t>
            </a:r>
            <a:r>
              <a:rPr lang="en-US" b="1" dirty="0"/>
              <a:t>system</a:t>
            </a:r>
            <a:r>
              <a:rPr lang="en-US" dirty="0"/>
              <a:t> of the </a:t>
            </a:r>
            <a:r>
              <a:rPr lang="en-US" b="1" dirty="0"/>
              <a:t>Internet </a:t>
            </a:r>
            <a:r>
              <a:rPr lang="en-US" dirty="0"/>
              <a:t>exceeded 5,000 in 1999, </a:t>
            </a:r>
          </a:p>
          <a:p>
            <a:r>
              <a:rPr lang="en-US" dirty="0"/>
              <a:t>30,000 in late 2008, 35,000 in mid-2010, 42,000 in late 2012, </a:t>
            </a:r>
          </a:p>
          <a:p>
            <a:r>
              <a:rPr lang="en-US" dirty="0"/>
              <a:t>54,000 in mid-2016 and 60,000 in early 2018</a:t>
            </a:r>
          </a:p>
        </p:txBody>
      </p:sp>
    </p:spTree>
    <p:extLst>
      <p:ext uri="{BB962C8B-B14F-4D97-AF65-F5344CB8AC3E}">
        <p14:creationId xmlns:p14="http://schemas.microsoft.com/office/powerpoint/2010/main" val="199718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DA6AA8CB-25E6-2E4B-9516-DBF3593DCDDC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8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13391"/>
          </a:xfrm>
        </p:spPr>
        <p:txBody>
          <a:bodyPr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Autonomous Systems terminology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199"/>
            <a:ext cx="7772400" cy="4926419"/>
          </a:xfrm>
        </p:spPr>
        <p:txBody>
          <a:bodyPr/>
          <a:lstStyle/>
          <a:p>
            <a:pPr>
              <a:tabLst>
                <a:tab pos="3143250" algn="l"/>
                <a:tab pos="3486150" algn="l"/>
              </a:tabLst>
            </a:pPr>
            <a:r>
              <a:rPr lang="en-US" sz="2800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Stub AS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has connection to only one other AS, only carries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local traffic.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It can connect to other private networks that are not seen by the Internet. (E.g., UC and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CalState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network - CENIC)</a:t>
            </a:r>
          </a:p>
          <a:p>
            <a:pPr>
              <a:tabLst>
                <a:tab pos="3143250" algn="l"/>
                <a:tab pos="3486150" algn="l"/>
              </a:tabLst>
            </a:pPr>
            <a:r>
              <a:rPr lang="en-US" sz="2800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Multihomed Stub AS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has connection to more than one AS, but only carries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local traffic</a:t>
            </a:r>
          </a:p>
          <a:p>
            <a:pPr>
              <a:tabLst>
                <a:tab pos="3143250" algn="l"/>
                <a:tab pos="3486150" algn="l"/>
              </a:tabLst>
            </a:pPr>
            <a:r>
              <a:rPr lang="en-US" sz="2800" b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Transit AS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has connection to </a:t>
            </a:r>
            <a:r>
              <a:rPr lang="en-US" dirty="0"/>
              <a:t>more than one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AS and carries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transit traffic, e.g., ISPs</a:t>
            </a:r>
          </a:p>
          <a:p>
            <a:pPr>
              <a:tabLst>
                <a:tab pos="3143250" algn="l"/>
                <a:tab pos="3486150" algn="l"/>
              </a:tabLst>
            </a:pPr>
            <a:r>
              <a:rPr lang="en-US" b="1" dirty="0">
                <a:solidFill>
                  <a:srgbClr val="C00000"/>
                </a:solidFill>
              </a:rPr>
              <a:t>local traffic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traffic with source and destination in AS</a:t>
            </a:r>
          </a:p>
          <a:p>
            <a:pPr>
              <a:tabLst>
                <a:tab pos="3143250" algn="l"/>
                <a:tab pos="3486150" algn="l"/>
              </a:tabLst>
            </a:pPr>
            <a:r>
              <a:rPr lang="en-US" b="1" dirty="0">
                <a:solidFill>
                  <a:srgbClr val="C00000"/>
                </a:solidFill>
              </a:rPr>
              <a:t>transit traffic</a:t>
            </a:r>
            <a:r>
              <a:rPr lang="en-US" dirty="0"/>
              <a:t>: traffic that passes through the AS</a:t>
            </a:r>
          </a:p>
          <a:p>
            <a:pPr>
              <a:tabLst>
                <a:tab pos="3143250" algn="l"/>
                <a:tab pos="3486150" algn="l"/>
              </a:tabLst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5" descr="underline_base">
            <a:extLst>
              <a:ext uri="{FF2B5EF4-FFF2-40B4-BE49-F238E27FC236}">
                <a16:creationId xmlns:a16="http://schemas.microsoft.com/office/drawing/2014/main" id="{030601C8-0E62-6F4A-8434-A7F4A45645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6" y="869399"/>
            <a:ext cx="6840683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01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b="1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fld id="{A23A375C-B252-814F-A42C-9D6390541D21}" type="slidenum">
              <a:rPr lang="en-US" sz="1400" b="0" i="0">
                <a:solidFill>
                  <a:schemeClr val="tx1"/>
                </a:solidFill>
                <a:latin typeface="Times New Roman" charset="0"/>
              </a:rPr>
              <a:pPr/>
              <a:t>9</a:t>
            </a:fld>
            <a:endParaRPr lang="en-US" sz="14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370" y="44018"/>
            <a:ext cx="6629400" cy="579474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Stub and Transit Networks 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056345"/>
            <a:ext cx="4724400" cy="1163674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AS 1 is a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multi-homed stub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network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AS 3 and AS 4 are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transit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networks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AS 2 and AS 5 are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stub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networks</a:t>
            </a:r>
          </a:p>
        </p:txBody>
      </p:sp>
      <p:graphicFrame>
        <p:nvGraphicFramePr>
          <p:cNvPr id="40964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1884194"/>
              </p:ext>
            </p:extLst>
          </p:nvPr>
        </p:nvGraphicFramePr>
        <p:xfrm>
          <a:off x="2024743" y="1480702"/>
          <a:ext cx="66294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Visio" r:id="rId4" imgW="7112000" imgH="4635500" progId="Visio.Drawing.11">
                  <p:embed/>
                </p:oleObj>
              </mc:Choice>
              <mc:Fallback>
                <p:oleObj name="Visio" r:id="rId4" imgW="7112000" imgH="4635500" progId="Visio.Drawing.11">
                  <p:embed/>
                  <p:pic>
                    <p:nvPicPr>
                      <p:cNvPr id="409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743" y="1480702"/>
                        <a:ext cx="66294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underline_base">
            <a:extLst>
              <a:ext uri="{FF2B5EF4-FFF2-40B4-BE49-F238E27FC236}">
                <a16:creationId xmlns:a16="http://schemas.microsoft.com/office/drawing/2014/main" id="{C1D3C960-A33C-024D-8BE6-6293F7DE9B6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637981"/>
            <a:ext cx="6420293" cy="13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D4AE93D-82F1-4341-9510-7A1B77D42D4D}"/>
              </a:ext>
            </a:extLst>
          </p:cNvPr>
          <p:cNvGrpSpPr/>
          <p:nvPr/>
        </p:nvGrpSpPr>
        <p:grpSpPr>
          <a:xfrm>
            <a:off x="3814430" y="825130"/>
            <a:ext cx="2816298" cy="1231800"/>
            <a:chOff x="3814430" y="825130"/>
            <a:chExt cx="2816298" cy="1231800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AB03BF70-7AB6-E940-B1D6-CD06A96DC2B5}"/>
                </a:ext>
              </a:extLst>
            </p:cNvPr>
            <p:cNvSpPr/>
            <p:nvPr/>
          </p:nvSpPr>
          <p:spPr bwMode="auto">
            <a:xfrm>
              <a:off x="3814430" y="825130"/>
              <a:ext cx="1945758" cy="914400"/>
            </a:xfrm>
            <a:prstGeom prst="cloud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Private Network: Invisible to Internet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60D7397-638B-9A48-B67B-ECAB48EE32F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987209" y="1480702"/>
              <a:ext cx="199361" cy="576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8852DD1-4461-5442-92CA-897C1C6C6C0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760188" y="1347706"/>
              <a:ext cx="870540" cy="709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865680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38564</TotalTime>
  <Words>4777</Words>
  <Application>Microsoft Macintosh PowerPoint</Application>
  <PresentationFormat>On-screen Show (4:3)</PresentationFormat>
  <Paragraphs>827</Paragraphs>
  <Slides>66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Comic Sans MS</vt:lpstr>
      <vt:lpstr>Courier New</vt:lpstr>
      <vt:lpstr>Gill Sans MT</vt:lpstr>
      <vt:lpstr>Tahoma</vt:lpstr>
      <vt:lpstr>Times New Roman</vt:lpstr>
      <vt:lpstr>Wingdings</vt:lpstr>
      <vt:lpstr>ZapfDingbats</vt:lpstr>
      <vt:lpstr>Default Design</vt:lpstr>
      <vt:lpstr>Visio</vt:lpstr>
      <vt:lpstr>VISIO</vt:lpstr>
      <vt:lpstr>PowerPoint Presentation</vt:lpstr>
      <vt:lpstr>PowerPoint Presentation</vt:lpstr>
      <vt:lpstr>Network-layer functions</vt:lpstr>
      <vt:lpstr>PowerPoint Presentation</vt:lpstr>
      <vt:lpstr>Making Routing Scalable</vt:lpstr>
      <vt:lpstr>Internet approach to scalable routing</vt:lpstr>
      <vt:lpstr>Number of Autonomous Systems</vt:lpstr>
      <vt:lpstr>Autonomous Systems terminology</vt:lpstr>
      <vt:lpstr>Stub and Transit Networks </vt:lpstr>
      <vt:lpstr>Routing and Autonomous Systems</vt:lpstr>
      <vt:lpstr>Interdomain and Intradomain routing</vt:lpstr>
      <vt:lpstr>Interdomain and Intradomain Routing </vt:lpstr>
      <vt:lpstr>EGP and IGP</vt:lpstr>
      <vt:lpstr>Interconnected ASes and forwarding</vt:lpstr>
      <vt:lpstr>Inter-AS tasks</vt:lpstr>
      <vt:lpstr>Multiple Routing Protocols </vt:lpstr>
      <vt:lpstr>PowerPoint Presentation</vt:lpstr>
      <vt:lpstr>Routing protocols</vt:lpstr>
      <vt:lpstr>Components of a Routing Algorithm</vt:lpstr>
      <vt:lpstr>Routing algorithm classification</vt:lpstr>
      <vt:lpstr>Two Shortest Path IGP Routing Algorithms </vt:lpstr>
      <vt:lpstr>PowerPoint Presentation</vt:lpstr>
      <vt:lpstr>Routing Information Protocol (RIP)</vt:lpstr>
      <vt:lpstr>RIP: Basic principles</vt:lpstr>
      <vt:lpstr>Rip Example</vt:lpstr>
      <vt:lpstr>After First Update</vt:lpstr>
      <vt:lpstr>After Second Update</vt:lpstr>
      <vt:lpstr>After Third Update</vt:lpstr>
      <vt:lpstr>Last Update for Convergence</vt:lpstr>
      <vt:lpstr>Realiastic Example of RIP</vt:lpstr>
      <vt:lpstr>RIP Summary and demise</vt:lpstr>
      <vt:lpstr>OSPF (Open Shortest Path First)</vt:lpstr>
      <vt:lpstr>OSPF: Basic principles</vt:lpstr>
      <vt:lpstr>Operation of a Link State Routing protocol</vt:lpstr>
      <vt:lpstr>LSA updates</vt:lpstr>
      <vt:lpstr>Flow Chart</vt:lpstr>
      <vt:lpstr>OSPF Link State Packets</vt:lpstr>
      <vt:lpstr>OSPF Packet Format</vt:lpstr>
      <vt:lpstr>OSPF “advanced” features</vt:lpstr>
      <vt:lpstr>Hierarchical OSPF</vt:lpstr>
      <vt:lpstr>Hierarchical OSPF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BGP, OSPF, forwarding table entries</vt:lpstr>
      <vt:lpstr>BGP, OSPF, forwarding table entries</vt:lpstr>
      <vt:lpstr>BGP route selection</vt:lpstr>
      <vt:lpstr>Selective transit</vt:lpstr>
      <vt:lpstr>Customer/Provider and Peers</vt:lpstr>
      <vt:lpstr>Customer/Provider and Peers </vt:lpstr>
      <vt:lpstr>BGP: achieving policy via advertisements</vt:lpstr>
      <vt:lpstr>BGP: achieving policy via advertisements</vt:lpstr>
      <vt:lpstr>Import and Export Policies</vt:lpstr>
      <vt:lpstr>Why different Intra-, Inter-AS routing ? </vt:lpstr>
      <vt:lpstr>BGP interactions </vt:lpstr>
      <vt:lpstr>BGP Message Types</vt:lpstr>
      <vt:lpstr>BGP route updates</vt:lpstr>
      <vt:lpstr>ORIGIN  attribute</vt:lpstr>
      <vt:lpstr>AS-PATH attributes</vt:lpstr>
      <vt:lpstr>NEXT-HOP attributes</vt:lpstr>
      <vt:lpstr>Putting it all together</vt:lpstr>
      <vt:lpstr>BGP NEXT-HOP -&gt; IGP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Magda ElZarki</cp:lastModifiedBy>
  <cp:revision>628</cp:revision>
  <dcterms:created xsi:type="dcterms:W3CDTF">1999-10-08T19:08:27Z</dcterms:created>
  <dcterms:modified xsi:type="dcterms:W3CDTF">2020-02-26T07:17:59Z</dcterms:modified>
</cp:coreProperties>
</file>